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94" r:id="rId17"/>
    <p:sldId id="280" r:id="rId18"/>
    <p:sldId id="281" r:id="rId19"/>
    <p:sldId id="282" r:id="rId20"/>
    <p:sldId id="306" r:id="rId21"/>
    <p:sldId id="307" r:id="rId22"/>
    <p:sldId id="283" r:id="rId23"/>
    <p:sldId id="284" r:id="rId24"/>
    <p:sldId id="285" r:id="rId25"/>
    <p:sldId id="286" r:id="rId26"/>
    <p:sldId id="288" r:id="rId27"/>
    <p:sldId id="289" r:id="rId28"/>
    <p:sldId id="291" r:id="rId29"/>
    <p:sldId id="292" r:id="rId30"/>
    <p:sldId id="293" r:id="rId31"/>
    <p:sldId id="316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 varScale="1">
        <p:scale>
          <a:sx n="102" d="100"/>
          <a:sy n="102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1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6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1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9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1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0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4FA7-E579-4451-AD89-AD6F5BD5D281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8-explained-applying-lambdas-to-java-collections/" TargetMode="External"/><Relationship Id="rId2" Type="http://schemas.openxmlformats.org/officeDocument/2006/relationships/hyperlink" Target="http://download.java.net/jdk8/docs/api/java/util/stream/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reservlets.com/java-8-tutorial/" TargetMode="External"/><Relationship Id="rId4" Type="http://schemas.openxmlformats.org/officeDocument/2006/relationships/hyperlink" Target="https://blog.codecentric.de/en/2013/10/java-8-first-steps-lambdas-stream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Stream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 Thavamani</a:t>
            </a:r>
          </a:p>
          <a:p>
            <a:r>
              <a:rPr lang="en-US" dirty="0" smtClean="0"/>
              <a:t>Application Developer / Java Group</a:t>
            </a:r>
          </a:p>
          <a:p>
            <a:r>
              <a:rPr lang="en-US" dirty="0" smtClean="0"/>
              <a:t>Biomedical Informatics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 more brief and clearly expressive way to implement functional interfaces </a:t>
            </a:r>
          </a:p>
          <a:p>
            <a:r>
              <a:rPr lang="en-US" dirty="0" smtClean="0"/>
              <a:t>Format: &lt;Argument List&gt; -&gt; &lt;Body&gt;</a:t>
            </a:r>
          </a:p>
          <a:p>
            <a:r>
              <a:rPr lang="en-US" dirty="0" smtClean="0"/>
              <a:t>Example (Functional Interface)</a:t>
            </a:r>
          </a:p>
          <a:p>
            <a:pPr marL="457200" lvl="1" indent="0">
              <a:buNone/>
            </a:pPr>
            <a:r>
              <a:rPr lang="en-US" dirty="0" smtClean="0"/>
              <a:t>public interface Predicate&lt;T&gt; {</a:t>
            </a:r>
          </a:p>
          <a:p>
            <a:pPr marL="457200" lvl="1" indent="0">
              <a:buNone/>
            </a:pPr>
            <a:r>
              <a:rPr lang="en-US" dirty="0" smtClean="0"/>
              <a:t>	boolean test(T input);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Example (Static Method)</a:t>
            </a:r>
          </a:p>
          <a:p>
            <a:pPr marL="457200" lvl="1" indent="0">
              <a:buNone/>
            </a:pPr>
            <a:r>
              <a:rPr lang="en-US" dirty="0" smtClean="0"/>
              <a:t>public static &lt;T&gt; Collection&lt;T&gt; filter(Predicate&lt;T&gt; predicate,</a:t>
            </a:r>
          </a:p>
          <a:p>
            <a:pPr marL="457200" lvl="1" indent="0">
              <a:buNone/>
            </a:pPr>
            <a:r>
              <a:rPr lang="en-US" dirty="0" smtClean="0"/>
              <a:t>	Collection&lt;T&gt; items) {</a:t>
            </a:r>
          </a:p>
          <a:p>
            <a:pPr marL="457200" lvl="1" indent="0">
              <a:buNone/>
            </a:pPr>
            <a:r>
              <a:rPr lang="en-US" dirty="0" smtClean="0"/>
              <a:t>	Collection&lt;T&gt; result = new ArrayList&lt;T&gt;();</a:t>
            </a:r>
          </a:p>
          <a:p>
            <a:pPr marL="457200" lvl="1" indent="0">
              <a:buNone/>
            </a:pPr>
            <a:r>
              <a:rPr lang="en-US" dirty="0" smtClean="0"/>
              <a:t>	for(T item: items) {</a:t>
            </a:r>
          </a:p>
          <a:p>
            <a:pPr marL="457200" lvl="1" indent="0">
              <a:buNone/>
            </a:pPr>
            <a:r>
              <a:rPr lang="en-US" dirty="0" smtClean="0"/>
              <a:t>		if(predicate.test(item)) {</a:t>
            </a:r>
          </a:p>
          <a:p>
            <a:pPr marL="457200" lvl="1" indent="0">
              <a:buNone/>
            </a:pPr>
            <a:r>
              <a:rPr lang="en-US" dirty="0" smtClean="0"/>
              <a:t>			result.add(item);</a:t>
            </a:r>
          </a:p>
          <a:p>
            <a:pPr marL="457200" lvl="1" indent="0">
              <a:buNone/>
            </a:pPr>
            <a:r>
              <a:rPr lang="en-US" dirty="0" smtClean="0"/>
              <a:t>	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r>
              <a:rPr lang="en-US" dirty="0" smtClean="0"/>
              <a:t>Example (Call with Lambda Expression)</a:t>
            </a:r>
          </a:p>
          <a:p>
            <a:pPr marL="457200" lvl="1" indent="0">
              <a:buNone/>
            </a:pPr>
            <a:r>
              <a:rPr lang="en-US" dirty="0" smtClean="0"/>
              <a:t>Collection&lt;Integer&gt; myInts = asList(0,1,2,3,4,5,6,7,8,9);</a:t>
            </a:r>
          </a:p>
          <a:p>
            <a:pPr marL="457200" lvl="1" indent="0">
              <a:buNone/>
            </a:pPr>
            <a:r>
              <a:rPr lang="en-US" dirty="0" smtClean="0"/>
              <a:t>Collection&lt;Integer&gt; onlyOdds = filter(</a:t>
            </a:r>
            <a:r>
              <a:rPr lang="en-US" dirty="0" smtClean="0">
                <a:solidFill>
                  <a:srgbClr val="FF0000"/>
                </a:solidFill>
              </a:rPr>
              <a:t>n -&gt; n % 2 != 0</a:t>
            </a:r>
            <a:r>
              <a:rPr lang="en-US" dirty="0" smtClean="0"/>
              <a:t>, myInts)</a:t>
            </a:r>
          </a:p>
        </p:txBody>
      </p:sp>
    </p:spTree>
    <p:extLst>
      <p:ext uri="{BB962C8B-B14F-4D97-AF65-F5344CB8AC3E}">
        <p14:creationId xmlns:p14="http://schemas.microsoft.com/office/powerpoint/2010/main" val="45229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Event </a:t>
            </a:r>
            <a:r>
              <a:rPr lang="en-US" smtClean="0"/>
              <a:t>more brief and clearly expressive way </a:t>
            </a:r>
            <a:r>
              <a:rPr lang="en-US" dirty="0" smtClean="0"/>
              <a:t>to implement functional interfaces</a:t>
            </a:r>
          </a:p>
          <a:p>
            <a:r>
              <a:rPr lang="en-US" dirty="0" smtClean="0"/>
              <a:t>Format: &lt;Class or Instance&gt;::&lt;Method&gt;</a:t>
            </a:r>
          </a:p>
          <a:p>
            <a:r>
              <a:rPr lang="en-US" dirty="0" smtClean="0"/>
              <a:t>Example (Functional Interface)</a:t>
            </a:r>
          </a:p>
          <a:p>
            <a:pPr marL="457200" lvl="1" indent="0">
              <a:buNone/>
            </a:pPr>
            <a:r>
              <a:rPr lang="en-US" dirty="0" smtClean="0"/>
              <a:t>public interface IntPredicates {</a:t>
            </a:r>
          </a:p>
          <a:p>
            <a:pPr marL="457200" lvl="1" indent="0">
              <a:buNone/>
            </a:pPr>
            <a:r>
              <a:rPr lang="en-US" dirty="0" smtClean="0"/>
              <a:t>	boolean isOdd(Integer n) { return n % 2 != 0; 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Example (Call with Lambda Expression)</a:t>
            </a:r>
          </a:p>
          <a:p>
            <a:pPr marL="457200" lvl="1" indent="0">
              <a:buNone/>
            </a:pPr>
            <a:r>
              <a:rPr lang="en-US" dirty="0" smtClean="0"/>
              <a:t>List&lt;Integer&gt; numbers = asList(1,2,3,4,5,6,7,8,9);</a:t>
            </a:r>
          </a:p>
          <a:p>
            <a:pPr marL="457200" lvl="1" indent="0">
              <a:buNone/>
            </a:pPr>
            <a:r>
              <a:rPr lang="en-US" dirty="0" smtClean="0"/>
              <a:t>List&lt;Integer&gt; odds = filter(n -&gt; IntPredicates.isOdd(n), numbers);</a:t>
            </a:r>
          </a:p>
          <a:p>
            <a:r>
              <a:rPr lang="en-US" dirty="0" smtClean="0"/>
              <a:t>Example (Call with Method Reference)</a:t>
            </a:r>
          </a:p>
          <a:p>
            <a:pPr marL="457200" lvl="1" indent="0">
              <a:buNone/>
            </a:pPr>
            <a:r>
              <a:rPr lang="en-US" dirty="0" smtClean="0"/>
              <a:t>List&lt;Integer&gt; numbers = asList(1,2,3,4,5,6,7,8,9);</a:t>
            </a:r>
          </a:p>
          <a:p>
            <a:pPr marL="457200" lvl="1" indent="0">
              <a:buNone/>
            </a:pPr>
            <a:r>
              <a:rPr lang="en-US" dirty="0" smtClean="0"/>
              <a:t>List&lt;Integer&gt; odds = filter(</a:t>
            </a:r>
            <a:r>
              <a:rPr lang="en-US" dirty="0" smtClean="0">
                <a:effectLst/>
              </a:rPr>
              <a:t>IntPredicates::isOdd, </a:t>
            </a:r>
            <a:r>
              <a:rPr lang="en-US" dirty="0" smtClean="0"/>
              <a:t> numbers);</a:t>
            </a:r>
          </a:p>
        </p:txBody>
      </p:sp>
    </p:spTree>
    <p:extLst>
      <p:ext uri="{BB962C8B-B14F-4D97-AF65-F5344CB8AC3E}">
        <p14:creationId xmlns:p14="http://schemas.microsoft.com/office/powerpoint/2010/main" val="84447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 smtClean="0"/>
              <a:t>Streams are not related to InputStreams, OutputStreams, etc. </a:t>
            </a:r>
          </a:p>
          <a:p>
            <a:r>
              <a:rPr lang="en-US" sz="5600" dirty="0" smtClean="0"/>
              <a:t>Streams are NOT data structures but are wrappers around Collection that carry values from a source through a pipeline of operations.</a:t>
            </a:r>
            <a:endParaRPr lang="en-US" sz="5600" dirty="0"/>
          </a:p>
          <a:p>
            <a:r>
              <a:rPr lang="en-US" sz="5600" dirty="0" smtClean="0"/>
              <a:t>Streams are more powerful, faster and more memory efficient than Lists</a:t>
            </a:r>
          </a:p>
          <a:p>
            <a:r>
              <a:rPr lang="en-US" sz="5600" dirty="0" smtClean="0"/>
              <a:t>Streams are designed </a:t>
            </a:r>
            <a:r>
              <a:rPr lang="en-US" sz="5600" dirty="0"/>
              <a:t>for </a:t>
            </a:r>
            <a:r>
              <a:rPr lang="en-US" sz="5600" dirty="0" smtClean="0"/>
              <a:t>lambdas</a:t>
            </a:r>
          </a:p>
          <a:p>
            <a:r>
              <a:rPr lang="en-US" sz="5600" dirty="0" smtClean="0"/>
              <a:t>Streams can easily be output as arrays or lists</a:t>
            </a:r>
          </a:p>
          <a:p>
            <a:r>
              <a:rPr lang="en-US" sz="5600" dirty="0" smtClean="0"/>
              <a:t>Streams employ lazy evaluation</a:t>
            </a:r>
          </a:p>
          <a:p>
            <a:r>
              <a:rPr lang="en-US" sz="5600" dirty="0" smtClean="0"/>
              <a:t>Streams are parallelizable</a:t>
            </a:r>
          </a:p>
          <a:p>
            <a:r>
              <a:rPr lang="en-US" sz="5600" dirty="0" smtClean="0"/>
              <a:t>Streams can be “on-the-fly”</a:t>
            </a:r>
          </a:p>
          <a:p>
            <a:pPr lvl="1"/>
            <a:endParaRPr lang="en-US" sz="56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 smtClean="0"/>
              <a:t>From individual values</a:t>
            </a:r>
          </a:p>
          <a:p>
            <a:pPr lvl="1"/>
            <a:r>
              <a:rPr lang="en-US" sz="5200" dirty="0"/>
              <a:t> </a:t>
            </a:r>
            <a:r>
              <a:rPr lang="en-US" sz="5200" dirty="0" smtClean="0"/>
              <a:t>Stream.of(val1, val2, …)</a:t>
            </a:r>
          </a:p>
          <a:p>
            <a:r>
              <a:rPr lang="en-US" sz="5600" dirty="0" smtClean="0"/>
              <a:t>From array</a:t>
            </a:r>
          </a:p>
          <a:p>
            <a:pPr lvl="1"/>
            <a:r>
              <a:rPr lang="en-US" sz="5200" dirty="0"/>
              <a:t> </a:t>
            </a:r>
            <a:r>
              <a:rPr lang="en-US" sz="5200" dirty="0" smtClean="0"/>
              <a:t>Stream.of(someArray)</a:t>
            </a:r>
          </a:p>
          <a:p>
            <a:pPr lvl="1"/>
            <a:r>
              <a:rPr lang="en-US" sz="5200" dirty="0" smtClean="0"/>
              <a:t> Arrays.stream(someArray)</a:t>
            </a:r>
          </a:p>
          <a:p>
            <a:r>
              <a:rPr lang="en-US" sz="5600" dirty="0" smtClean="0"/>
              <a:t>From List (and other Collections)</a:t>
            </a:r>
          </a:p>
          <a:p>
            <a:pPr lvl="1"/>
            <a:r>
              <a:rPr lang="en-US" sz="5200" dirty="0" smtClean="0"/>
              <a:t>someList.stream()</a:t>
            </a:r>
          </a:p>
          <a:p>
            <a:pPr lvl="1"/>
            <a:r>
              <a:rPr lang="en-US" sz="5200" dirty="0" smtClean="0"/>
              <a:t>someOtherCollection.stream()</a:t>
            </a:r>
          </a:p>
          <a:p>
            <a:pPr marL="0" indent="0">
              <a:buNone/>
            </a:pPr>
            <a:endParaRPr lang="en-US" sz="5600" dirty="0" smtClean="0"/>
          </a:p>
          <a:p>
            <a:endParaRPr lang="en-US" sz="5600" dirty="0" smtClean="0"/>
          </a:p>
          <a:p>
            <a:pPr lvl="1"/>
            <a:endParaRPr lang="en-US" sz="56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06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Predicate&lt;T&gt;</a:t>
            </a:r>
          </a:p>
          <a:p>
            <a:pPr lvl="1"/>
            <a:r>
              <a:rPr lang="en-US" sz="5600" dirty="0" smtClean="0"/>
              <a:t>Represents a predicate (boolean-valued function) of one argument</a:t>
            </a:r>
          </a:p>
          <a:p>
            <a:pPr lvl="1"/>
            <a:r>
              <a:rPr lang="en-US" sz="5600" dirty="0" smtClean="0"/>
              <a:t>Functional method is boolean Test(T t)</a:t>
            </a:r>
          </a:p>
          <a:p>
            <a:pPr lvl="2"/>
            <a:r>
              <a:rPr lang="en-US" sz="5200" dirty="0" smtClean="0"/>
              <a:t>Evaluates this Predicate on the given input argument (T t)</a:t>
            </a:r>
          </a:p>
          <a:p>
            <a:pPr lvl="2"/>
            <a:r>
              <a:rPr lang="en-US" sz="5200" dirty="0" smtClean="0"/>
              <a:t>Returns true if the input argument  matches the predicate, otherwise false</a:t>
            </a:r>
          </a:p>
          <a:p>
            <a:r>
              <a:rPr lang="en-US" sz="6000" dirty="0" smtClean="0"/>
              <a:t>Supplier&lt;T&gt;</a:t>
            </a:r>
          </a:p>
          <a:p>
            <a:pPr lvl="1"/>
            <a:r>
              <a:rPr lang="en-US" sz="5600" dirty="0" smtClean="0"/>
              <a:t>Represents a supplier of results</a:t>
            </a:r>
          </a:p>
          <a:p>
            <a:pPr lvl="1"/>
            <a:r>
              <a:rPr lang="en-US" sz="5600" dirty="0" smtClean="0"/>
              <a:t>Functional method is T get()</a:t>
            </a:r>
          </a:p>
          <a:p>
            <a:pPr lvl="2"/>
            <a:r>
              <a:rPr lang="en-US" sz="5200" dirty="0" smtClean="0"/>
              <a:t>Returns a result of type T</a:t>
            </a:r>
          </a:p>
          <a:p>
            <a:pPr lvl="1"/>
            <a:endParaRPr lang="en-US" sz="5600" dirty="0" smtClean="0"/>
          </a:p>
          <a:p>
            <a:r>
              <a:rPr lang="en-US" sz="6000" dirty="0" smtClean="0"/>
              <a:t>Function&lt;T,R&gt;</a:t>
            </a:r>
          </a:p>
          <a:p>
            <a:pPr lvl="1"/>
            <a:r>
              <a:rPr lang="en-US" sz="5600" dirty="0" smtClean="0"/>
              <a:t>Represents a function that accepts one argument and produces a result</a:t>
            </a:r>
          </a:p>
          <a:p>
            <a:pPr lvl="1"/>
            <a:r>
              <a:rPr lang="en-US" sz="5600" dirty="0" smtClean="0"/>
              <a:t>Functional method is R apply(T t)</a:t>
            </a:r>
          </a:p>
          <a:p>
            <a:pPr lvl="2"/>
            <a:r>
              <a:rPr lang="en-US" sz="5200" dirty="0" smtClean="0"/>
              <a:t>Applies this function  to the given argument (T t) </a:t>
            </a:r>
          </a:p>
          <a:p>
            <a:pPr lvl="2"/>
            <a:r>
              <a:rPr lang="en-US" sz="5200" dirty="0" smtClean="0"/>
              <a:t>Returns the function result</a:t>
            </a:r>
          </a:p>
          <a:p>
            <a:r>
              <a:rPr lang="en-US" sz="6000" dirty="0" smtClean="0"/>
              <a:t>Consumer&lt;T&gt;</a:t>
            </a:r>
          </a:p>
          <a:p>
            <a:pPr lvl="1"/>
            <a:r>
              <a:rPr lang="en-US" sz="5600" dirty="0" smtClean="0"/>
              <a:t>Represents an operation that accepts a single input and returns no result</a:t>
            </a:r>
          </a:p>
          <a:p>
            <a:pPr lvl="1"/>
            <a:r>
              <a:rPr lang="en-US" sz="5600" dirty="0" smtClean="0"/>
              <a:t>Functional method is void accept(T t)</a:t>
            </a:r>
          </a:p>
          <a:p>
            <a:pPr lvl="2"/>
            <a:r>
              <a:rPr lang="en-US" sz="5200" dirty="0" smtClean="0"/>
              <a:t>Performs this operation on the given argument (T t)</a:t>
            </a:r>
          </a:p>
          <a:p>
            <a:pPr lvl="2"/>
            <a:endParaRPr lang="en-US" sz="5200" dirty="0" smtClean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406670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Function&lt;T,R&gt;</a:t>
            </a:r>
          </a:p>
          <a:p>
            <a:pPr lvl="1"/>
            <a:r>
              <a:rPr lang="en-US" sz="5200" dirty="0" smtClean="0"/>
              <a:t>Represents an operation that accepts one argument and produces a result</a:t>
            </a:r>
          </a:p>
          <a:p>
            <a:pPr lvl="1"/>
            <a:r>
              <a:rPr lang="en-US" sz="5600" dirty="0" smtClean="0"/>
              <a:t>Functional method is R apply(T t</a:t>
            </a:r>
            <a:r>
              <a:rPr lang="en-US" sz="5600" dirty="0"/>
              <a:t>)</a:t>
            </a:r>
            <a:endParaRPr lang="en-US" sz="5600" dirty="0" smtClean="0"/>
          </a:p>
          <a:p>
            <a:pPr lvl="2"/>
            <a:r>
              <a:rPr lang="en-US" sz="4800" dirty="0" smtClean="0"/>
              <a:t>Applies this function to the given argument (T t) 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UnaryOperator&lt;T&gt;</a:t>
            </a:r>
          </a:p>
          <a:p>
            <a:pPr lvl="1"/>
            <a:r>
              <a:rPr lang="en-US" sz="5600" dirty="0" smtClean="0"/>
              <a:t>Represents an operation on a single operands that produces a result of the same type as its operand</a:t>
            </a:r>
          </a:p>
          <a:p>
            <a:pPr lvl="1"/>
            <a:r>
              <a:rPr lang="en-US" sz="5600" dirty="0" smtClean="0"/>
              <a:t>Functional method is R Function.apply(T t)</a:t>
            </a:r>
          </a:p>
          <a:p>
            <a:pPr lvl="2"/>
            <a:r>
              <a:rPr lang="en-US" sz="4800" dirty="0" smtClean="0"/>
              <a:t>Applies this function to the given argument (T t) 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52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406670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BiFunction&lt;T,U,R&gt;</a:t>
            </a:r>
          </a:p>
          <a:p>
            <a:pPr lvl="1"/>
            <a:r>
              <a:rPr lang="en-US" sz="5200" dirty="0" smtClean="0"/>
              <a:t>Represents an operation that accepts two arguments and produces a result</a:t>
            </a:r>
          </a:p>
          <a:p>
            <a:pPr lvl="1"/>
            <a:r>
              <a:rPr lang="en-US" sz="5600" dirty="0" smtClean="0"/>
              <a:t>Functional method is R apply(T t, U u)</a:t>
            </a:r>
          </a:p>
          <a:p>
            <a:pPr lvl="2"/>
            <a:r>
              <a:rPr lang="en-US" sz="4800" dirty="0" smtClean="0"/>
              <a:t>Applies this function to the given arguments (T t, U u) 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5200" dirty="0" smtClean="0"/>
          </a:p>
          <a:p>
            <a:r>
              <a:rPr lang="en-US" sz="6000" dirty="0" smtClean="0"/>
              <a:t>BinaryOperator&lt;T&gt;</a:t>
            </a:r>
          </a:p>
          <a:p>
            <a:pPr lvl="1"/>
            <a:r>
              <a:rPr lang="en-US" sz="5200" dirty="0" smtClean="0"/>
              <a:t>Extends BiFunction&lt;T, U, R&gt;</a:t>
            </a:r>
          </a:p>
          <a:p>
            <a:pPr lvl="1"/>
            <a:r>
              <a:rPr lang="en-US" sz="5600" dirty="0" smtClean="0"/>
              <a:t>Represents an operation upon two operands of the same type, producing a result of the same type as the operands</a:t>
            </a:r>
          </a:p>
          <a:p>
            <a:pPr lvl="1"/>
            <a:r>
              <a:rPr lang="en-US" sz="5600" dirty="0" smtClean="0"/>
              <a:t>Functional method is R BiFunction.apply(T t, U u)</a:t>
            </a:r>
          </a:p>
          <a:p>
            <a:pPr lvl="2"/>
            <a:r>
              <a:rPr lang="en-US" sz="4800" dirty="0" smtClean="0"/>
              <a:t>Applies this function to the given arguments (T t, U u) where R,T and U are of the same type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Comparator&lt;T&gt;</a:t>
            </a:r>
          </a:p>
          <a:p>
            <a:pPr lvl="1"/>
            <a:r>
              <a:rPr lang="en-US" sz="5600" dirty="0" smtClean="0"/>
              <a:t>Compares its two arguments  for order. </a:t>
            </a:r>
          </a:p>
          <a:p>
            <a:pPr lvl="1"/>
            <a:r>
              <a:rPr lang="en-US" sz="5600" dirty="0" smtClean="0"/>
              <a:t>Functional method is int compareTo(T o1, T o2)</a:t>
            </a:r>
          </a:p>
          <a:p>
            <a:pPr lvl="2"/>
            <a:r>
              <a:rPr lang="en-US" sz="5200" dirty="0" smtClean="0"/>
              <a:t>Returns a negative integer, zero, or a positive integer as the first argument is less than, equal  to, or greater than the second.</a:t>
            </a:r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72532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Stream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A Stream is processed through a pipeline of operations</a:t>
            </a:r>
          </a:p>
          <a:p>
            <a:r>
              <a:rPr lang="en-US" sz="6000" dirty="0" smtClean="0"/>
              <a:t>A Stream starts with a source data structure</a:t>
            </a:r>
          </a:p>
          <a:p>
            <a:r>
              <a:rPr lang="en-US" sz="6000" dirty="0" smtClean="0"/>
              <a:t>Intermediate methods are performed on the Stream elements. These methods produce Streams and are not processed until the terminal method is called.</a:t>
            </a:r>
          </a:p>
          <a:p>
            <a:r>
              <a:rPr lang="en-US" sz="6000" dirty="0" smtClean="0"/>
              <a:t>The Stream is considered consumed when a terminal operation is invoked. No other operation can be performed on the Stream elements afterwards</a:t>
            </a:r>
          </a:p>
          <a:p>
            <a:r>
              <a:rPr lang="en-US" sz="6000" dirty="0" smtClean="0"/>
              <a:t>A Stream pipeline contains some short-circuit methods (which could be intermediate or terminal methods) that cause the earlier intermediate methods to be processed only until the short-circuit method can be evaluated</a:t>
            </a:r>
            <a:r>
              <a:rPr lang="en-US" sz="2800" dirty="0" smtClean="0"/>
              <a:t>.</a:t>
            </a:r>
          </a:p>
          <a:p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38827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Stream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Intermediate Methods</a:t>
            </a:r>
          </a:p>
          <a:p>
            <a:pPr marL="0" indent="0">
              <a:buNone/>
            </a:pPr>
            <a:r>
              <a:rPr lang="en-US" dirty="0" smtClean="0"/>
              <a:t>	map, filter</a:t>
            </a:r>
            <a:r>
              <a:rPr lang="en-US" dirty="0"/>
              <a:t>, distinct</a:t>
            </a:r>
            <a:r>
              <a:rPr lang="en-US" dirty="0" smtClean="0"/>
              <a:t>, sorted</a:t>
            </a:r>
            <a:r>
              <a:rPr lang="en-US" dirty="0"/>
              <a:t>, peek, limit, </a:t>
            </a:r>
          </a:p>
          <a:p>
            <a:pPr marL="0" indent="0">
              <a:buNone/>
            </a:pPr>
            <a:r>
              <a:rPr lang="en-US" dirty="0" smtClean="0"/>
              <a:t>	parallel</a:t>
            </a:r>
          </a:p>
          <a:p>
            <a:r>
              <a:rPr lang="en-US" sz="6000" dirty="0" smtClean="0"/>
              <a:t>Terminal Methods</a:t>
            </a:r>
          </a:p>
          <a:p>
            <a:pPr marL="0" indent="0">
              <a:buNone/>
            </a:pPr>
            <a:r>
              <a:rPr lang="en-US" dirty="0" smtClean="0"/>
              <a:t>	forEach, toArray, reduce, collect, min,</a:t>
            </a:r>
          </a:p>
          <a:p>
            <a:pPr marL="0" indent="0">
              <a:buNone/>
            </a:pPr>
            <a:r>
              <a:rPr lang="en-US" dirty="0" smtClean="0"/>
              <a:t>	max, count, anyMatch, allMatch, noneMatch, findFirst, 	findAny, iterator</a:t>
            </a:r>
          </a:p>
          <a:p>
            <a:r>
              <a:rPr lang="en-US" sz="6000" dirty="0" smtClean="0"/>
              <a:t>Short-circuit Methods</a:t>
            </a:r>
          </a:p>
          <a:p>
            <a:pPr marL="0" indent="0">
              <a:buNone/>
            </a:pPr>
            <a:r>
              <a:rPr lang="en-US" dirty="0" smtClean="0"/>
              <a:t>	anyMatch, allMatch, noneMatch, findFirst, findAny,limit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62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Optional&lt;T&gt;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A container which may or may not contain a non-null value</a:t>
            </a:r>
          </a:p>
          <a:p>
            <a:r>
              <a:rPr lang="en-US" sz="6000" dirty="0" smtClean="0"/>
              <a:t>Common methods</a:t>
            </a:r>
          </a:p>
          <a:p>
            <a:pPr lvl="1"/>
            <a:r>
              <a:rPr lang="en-US" sz="4800" dirty="0" smtClean="0"/>
              <a:t>isPresent() – returns true if value is present</a:t>
            </a:r>
          </a:p>
          <a:p>
            <a:pPr lvl="1"/>
            <a:r>
              <a:rPr lang="en-US" sz="4800" dirty="0" smtClean="0"/>
              <a:t>Get() – returns value if present</a:t>
            </a:r>
          </a:p>
          <a:p>
            <a:pPr lvl="1"/>
            <a:r>
              <a:rPr lang="en-US" sz="4800" dirty="0" smtClean="0"/>
              <a:t>orElse(T other) – returns value if present, or other</a:t>
            </a:r>
          </a:p>
          <a:p>
            <a:pPr lvl="1"/>
            <a:r>
              <a:rPr lang="en-US" sz="4800" dirty="0" smtClean="0"/>
              <a:t>ifPresent(Consumer) – runs the lambda if value is present</a:t>
            </a:r>
          </a:p>
          <a:p>
            <a:pPr lvl="1"/>
            <a:endParaRPr lang="en-US" sz="4800" dirty="0" smtClean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91592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Building Blocks</a:t>
            </a:r>
          </a:p>
          <a:p>
            <a:pPr lvl="1"/>
            <a:r>
              <a:rPr lang="en-US" dirty="0" smtClean="0"/>
              <a:t>Java 8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1"/>
            <a:r>
              <a:rPr lang="en-US" dirty="0" smtClean="0"/>
              <a:t>Functional Interfaces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Method References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58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</a:p>
          <a:p>
            <a:pPr lvl="1"/>
            <a:r>
              <a:rPr lang="en-US" sz="4400" dirty="0" smtClean="0"/>
              <a:t>Easy way to loop over Stream elements</a:t>
            </a:r>
          </a:p>
          <a:p>
            <a:pPr lvl="1"/>
            <a:r>
              <a:rPr lang="en-US" sz="4400" dirty="0" smtClean="0"/>
              <a:t>You supply a lambda for forEach and that lambda is called on each element of the Stream</a:t>
            </a:r>
          </a:p>
          <a:p>
            <a:pPr lvl="1"/>
            <a:r>
              <a:rPr lang="en-US" sz="4400" dirty="0" smtClean="0"/>
              <a:t>Related peek method does the exact same thing, but returns the original Strea</a:t>
            </a:r>
            <a:r>
              <a:rPr lang="en-US" sz="4400" dirty="0"/>
              <a:t>m</a:t>
            </a:r>
            <a:endParaRPr lang="en-US" sz="44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65909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  <a:endParaRPr lang="en-US" sz="5200" dirty="0"/>
          </a:p>
          <a:p>
            <a:pPr lvl="1"/>
            <a:r>
              <a:rPr lang="en-US" sz="5600" dirty="0" smtClean="0"/>
              <a:t>Example</a:t>
            </a:r>
          </a:p>
          <a:p>
            <a:pPr marL="1371600" lvl="3" indent="0">
              <a:buNone/>
            </a:pPr>
            <a:r>
              <a:rPr lang="en-US" sz="4800" dirty="0" smtClean="0"/>
              <a:t>Employees.forEach(e -&gt; e.setSalary(e.getSalary() * 11/10))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Give all employees a 10% 	raise</a:t>
            </a:r>
          </a:p>
          <a:p>
            <a:pPr lvl="3"/>
            <a:endParaRPr lang="en-US" sz="4800" dirty="0" smtClean="0"/>
          </a:p>
          <a:p>
            <a:pPr marL="914400" lvl="2" indent="0">
              <a:buNone/>
            </a:pPr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96386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  <a:endParaRPr lang="en-US" sz="5200" dirty="0"/>
          </a:p>
          <a:p>
            <a:pPr lvl="1"/>
            <a:r>
              <a:rPr lang="en-US" sz="5600" dirty="0" smtClean="0"/>
              <a:t>Vs. For Loops</a:t>
            </a:r>
          </a:p>
          <a:p>
            <a:pPr marL="0" indent="0">
              <a:buNone/>
            </a:pPr>
            <a:r>
              <a:rPr lang="en-US" dirty="0" smtClean="0"/>
              <a:t>	List&lt;Employee</a:t>
            </a:r>
            <a:r>
              <a:rPr lang="en-US" dirty="0"/>
              <a:t>&gt; employees </a:t>
            </a:r>
            <a:r>
              <a:rPr lang="en-US" dirty="0" smtClean="0"/>
              <a:t>= getEmployees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for(Employee </a:t>
            </a:r>
            <a:r>
              <a:rPr lang="en-US" dirty="0"/>
              <a:t>e: employees) {</a:t>
            </a:r>
          </a:p>
          <a:p>
            <a:pPr marL="0" indent="0">
              <a:buNone/>
            </a:pPr>
            <a:r>
              <a:rPr lang="en-US" dirty="0" smtClean="0"/>
              <a:t>		e.setSalary(e.getSalary</a:t>
            </a:r>
            <a:r>
              <a:rPr lang="en-US" dirty="0"/>
              <a:t>() * 11/10);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lvl="1"/>
            <a:r>
              <a:rPr lang="en-US" sz="5600" dirty="0" smtClean="0"/>
              <a:t>Advantages of forEach</a:t>
            </a:r>
          </a:p>
          <a:p>
            <a:pPr lvl="2"/>
            <a:r>
              <a:rPr lang="en-US" dirty="0" smtClean="0"/>
              <a:t>Designed for lambdas to be marginally more succinct</a:t>
            </a:r>
          </a:p>
          <a:p>
            <a:pPr lvl="2"/>
            <a:r>
              <a:rPr lang="en-US" dirty="0" smtClean="0"/>
              <a:t>Lambdas are reusable</a:t>
            </a:r>
          </a:p>
          <a:p>
            <a:pPr lvl="2"/>
            <a:r>
              <a:rPr lang="en-US" dirty="0" smtClean="0"/>
              <a:t>Can be made parallel with minimal effort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sz="8800" dirty="0" smtClean="0"/>
          </a:p>
          <a:p>
            <a:pPr lvl="1"/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85922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Stream&lt;T&gt; map(Function)</a:t>
            </a:r>
          </a:p>
          <a:p>
            <a:pPr lvl="1"/>
            <a:r>
              <a:rPr lang="en-US" sz="4400" dirty="0" smtClean="0"/>
              <a:t>Produces a new Stream that is the result of applying a Function to each element of original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Ids.map(EmployeeUtils::findEmployeeById)</a:t>
            </a:r>
          </a:p>
          <a:p>
            <a:pPr marL="914400" lvl="2" indent="0">
              <a:buNone/>
            </a:pPr>
            <a:r>
              <a:rPr lang="en-US" sz="4000" dirty="0" smtClean="0"/>
              <a:t>	</a:t>
            </a:r>
          </a:p>
          <a:p>
            <a:pPr marL="914400" lvl="2" indent="0">
              <a:buNone/>
            </a:pPr>
            <a:r>
              <a:rPr lang="en-US" sz="4000" dirty="0" smtClean="0"/>
              <a:t>Create a new Stream of Employee ids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85374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Stream&lt;T&gt; filter(Predicate)</a:t>
            </a:r>
          </a:p>
          <a:p>
            <a:pPr lvl="1"/>
            <a:r>
              <a:rPr lang="en-US" sz="4400" dirty="0" smtClean="0"/>
              <a:t>Produces a new Stream that contains only the elements of the original Stream that pass a given test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employees.filter(e -&gt; e.getSalary() &gt; 100000)</a:t>
            </a:r>
          </a:p>
          <a:p>
            <a:pPr marL="914400" lvl="2" indent="0">
              <a:buNone/>
            </a:pPr>
            <a:r>
              <a:rPr lang="en-US" sz="4000" dirty="0" smtClean="0"/>
              <a:t>	</a:t>
            </a:r>
          </a:p>
          <a:p>
            <a:pPr marL="914400" lvl="2" indent="0">
              <a:buNone/>
            </a:pPr>
            <a:r>
              <a:rPr lang="en-US" sz="4000" dirty="0" smtClean="0"/>
              <a:t>Produce a Stream of Employees with a 	high salary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88695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Optional&lt;T&gt; findFirst()</a:t>
            </a:r>
          </a:p>
          <a:p>
            <a:pPr lvl="1"/>
            <a:r>
              <a:rPr lang="en-US" sz="4400" dirty="0" smtClean="0"/>
              <a:t>Returns an </a:t>
            </a:r>
            <a:r>
              <a:rPr lang="en-US" sz="4400" dirty="0"/>
              <a:t>O</a:t>
            </a:r>
            <a:r>
              <a:rPr lang="en-US" sz="4400" dirty="0" smtClean="0"/>
              <a:t>ptional for the first entry in the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employees.filter(…).findFirst().orElse(Consultant)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Get the first Employee entry that passes the filter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05550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Object[] toArray(Supplier)</a:t>
            </a:r>
          </a:p>
          <a:p>
            <a:pPr lvl="1"/>
            <a:r>
              <a:rPr lang="en-US" sz="4400" dirty="0" smtClean="0"/>
              <a:t>Reads the Stream of elements into a an array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Employee[] empArray = employees.toArray(Employee[]::new);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Create an array of Employees out of the Stream of Employees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864789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List&lt;T&gt; collect(Collectors.toList())</a:t>
            </a:r>
          </a:p>
          <a:p>
            <a:r>
              <a:rPr lang="en-US" sz="4400" dirty="0" smtClean="0"/>
              <a:t>Reads the Stream of elements into a List or any other </a:t>
            </a:r>
            <a:r>
              <a:rPr lang="en-US" sz="4400" dirty="0"/>
              <a:t>c</a:t>
            </a:r>
            <a:r>
              <a:rPr lang="en-US" sz="4400" dirty="0" smtClean="0"/>
              <a:t>ollection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List&lt;Employee&gt; empList =</a:t>
            </a:r>
          </a:p>
          <a:p>
            <a:pPr marL="914400" lvl="2" indent="0">
              <a:buNone/>
            </a:pPr>
            <a:r>
              <a:rPr lang="en-US" sz="4000" dirty="0" smtClean="0"/>
              <a:t>employees.collect(Collectors.toList());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Create a List of Employees out of the Stream of Employees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886503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List&lt;T&gt; collect(Collectors.toList())</a:t>
            </a:r>
          </a:p>
          <a:p>
            <a:pPr lvl="1"/>
            <a:r>
              <a:rPr lang="en-US" sz="4000" dirty="0" err="1" smtClean="0"/>
              <a:t>partitioningBy</a:t>
            </a:r>
            <a:endParaRPr lang="en-US" sz="4000" dirty="0" smtClean="0"/>
          </a:p>
          <a:p>
            <a:pPr lvl="2"/>
            <a:r>
              <a:rPr lang="en-US" sz="3600" dirty="0" smtClean="0"/>
              <a:t>You provide a Predicate. It builds a Map where true maps to a List of entries that passed the Predicate, and false maps to a List that failed the Predicate.</a:t>
            </a:r>
          </a:p>
          <a:p>
            <a:pPr lvl="2"/>
            <a:r>
              <a:rPr lang="en-US" sz="3600" dirty="0" smtClean="0"/>
              <a:t>Example</a:t>
            </a:r>
          </a:p>
          <a:p>
            <a:pPr marL="1371600" lvl="3" indent="0"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Boolean,List</a:t>
            </a:r>
            <a:r>
              <a:rPr lang="en-US" sz="3200" dirty="0" smtClean="0"/>
              <a:t>&lt;Employee&gt;&gt; </a:t>
            </a:r>
            <a:r>
              <a:rPr lang="en-US" sz="3200" dirty="0" err="1" smtClean="0"/>
              <a:t>richTable</a:t>
            </a:r>
            <a:r>
              <a:rPr lang="en-US" sz="3200" dirty="0" smtClean="0"/>
              <a:t> =</a:t>
            </a:r>
          </a:p>
          <a:p>
            <a:pPr marL="1371600" lvl="3" indent="0">
              <a:buNone/>
            </a:pPr>
            <a:r>
              <a:rPr lang="en-US" sz="3200" dirty="0" smtClean="0"/>
              <a:t>googlers().collect</a:t>
            </a:r>
          </a:p>
          <a:p>
            <a:pPr marL="1371600" lvl="3" indent="0">
              <a:buNone/>
            </a:pPr>
            <a:r>
              <a:rPr lang="en-US" sz="3200" dirty="0" smtClean="0"/>
              <a:t>(</a:t>
            </a:r>
            <a:r>
              <a:rPr lang="en-US" sz="3200" dirty="0" err="1" smtClean="0"/>
              <a:t>partitioningBy</a:t>
            </a:r>
            <a:r>
              <a:rPr lang="en-US" sz="3200" dirty="0" smtClean="0"/>
              <a:t>(e -&gt; e.getSalary() &gt; 1000000));</a:t>
            </a:r>
          </a:p>
          <a:p>
            <a:pPr lvl="1"/>
            <a:r>
              <a:rPr lang="en-US" sz="4000" dirty="0" err="1" smtClean="0"/>
              <a:t>groupingBy</a:t>
            </a:r>
            <a:endParaRPr lang="en-US" sz="4000" dirty="0" smtClean="0"/>
          </a:p>
          <a:p>
            <a:pPr lvl="2"/>
            <a:r>
              <a:rPr lang="en-US" sz="3600" dirty="0" smtClean="0"/>
              <a:t>You provide a Function. It builds a Map where each output value of the Function maps to a List of entries that gave that value.</a:t>
            </a:r>
          </a:p>
          <a:p>
            <a:pPr lvl="2"/>
            <a:r>
              <a:rPr lang="en-US" sz="3600" dirty="0" smtClean="0"/>
              <a:t>Example</a:t>
            </a:r>
          </a:p>
          <a:p>
            <a:pPr marL="1371600" lvl="3" indent="0"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Department,List</a:t>
            </a:r>
            <a:r>
              <a:rPr lang="en-US" sz="3200" dirty="0" smtClean="0"/>
              <a:t>&lt;Employee&gt;&gt; </a:t>
            </a:r>
            <a:r>
              <a:rPr lang="en-US" sz="3200" dirty="0" err="1" smtClean="0"/>
              <a:t>deptTable</a:t>
            </a:r>
            <a:r>
              <a:rPr lang="en-US" sz="3200" dirty="0" smtClean="0"/>
              <a:t> =</a:t>
            </a:r>
          </a:p>
          <a:p>
            <a:pPr marL="1371600" lvl="3" indent="0">
              <a:buNone/>
            </a:pPr>
            <a:r>
              <a:rPr lang="en-US" sz="3200" dirty="0" err="1" smtClean="0"/>
              <a:t>employeeStream</a:t>
            </a:r>
            <a:r>
              <a:rPr lang="en-US" sz="3200" dirty="0" smtClean="0"/>
              <a:t>().collect(</a:t>
            </a:r>
            <a:r>
              <a:rPr lang="en-US" sz="3200" dirty="0" err="1" smtClean="0"/>
              <a:t>groupingBy</a:t>
            </a:r>
            <a:r>
              <a:rPr lang="en-US" sz="3200" dirty="0" smtClean="0"/>
              <a:t>(Employee::</a:t>
            </a:r>
            <a:r>
              <a:rPr lang="en-US" sz="3200" dirty="0" err="1" smtClean="0"/>
              <a:t>getDepartment</a:t>
            </a:r>
            <a:r>
              <a:rPr lang="en-US" sz="3200" dirty="0" smtClean="0"/>
              <a:t>));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552846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T reduce(T identity, BinaryOperator)</a:t>
            </a:r>
          </a:p>
          <a:p>
            <a:r>
              <a:rPr lang="en-US" sz="4400" dirty="0" smtClean="0"/>
              <a:t>You start with a seed (identity) value, then combine this value with the first Entry in the Stream, combine the second entry of the Stream, etc.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Nums.stream().reduce(1, (n1,n2) -&gt; n1*n2)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Calculate the product of numbers</a:t>
            </a:r>
          </a:p>
          <a:p>
            <a:r>
              <a:rPr lang="en-US" sz="4400" dirty="0" smtClean="0"/>
              <a:t>IntStream (Stream on primative int] has build-in sum()</a:t>
            </a:r>
          </a:p>
          <a:p>
            <a:r>
              <a:rPr lang="en-US" sz="4400" dirty="0" smtClean="0"/>
              <a:t>Built-in Min, Max methods</a:t>
            </a:r>
          </a:p>
          <a:p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00567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Characteristics of Streams</a:t>
            </a:r>
          </a:p>
          <a:p>
            <a:r>
              <a:rPr lang="en-US" dirty="0" smtClean="0"/>
              <a:t>Creating Streams</a:t>
            </a:r>
            <a:endParaRPr lang="en-US" dirty="0"/>
          </a:p>
          <a:p>
            <a:r>
              <a:rPr lang="en-US" dirty="0" smtClean="0"/>
              <a:t>Common Functional Interfaces Used</a:t>
            </a:r>
          </a:p>
          <a:p>
            <a:r>
              <a:rPr lang="en-US" dirty="0" smtClean="0"/>
              <a:t>Anatomy of the Stream pipeline</a:t>
            </a:r>
          </a:p>
          <a:p>
            <a:r>
              <a:rPr lang="en-US" dirty="0" smtClean="0"/>
              <a:t>Optional Class</a:t>
            </a:r>
          </a:p>
          <a:p>
            <a:r>
              <a:rPr lang="en-US" dirty="0" smtClean="0"/>
              <a:t>Common Stream API Methods Used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Parallel</a:t>
            </a:r>
            <a:r>
              <a:rPr lang="en-US" baseline="0" dirty="0" smtClean="0"/>
              <a:t> Streams</a:t>
            </a:r>
          </a:p>
          <a:p>
            <a:r>
              <a:rPr lang="en-US" dirty="0" smtClean="0"/>
              <a:t>Unbounded (On the Fly) Streams</a:t>
            </a:r>
          </a:p>
          <a:p>
            <a:r>
              <a:rPr lang="en-US" dirty="0" smtClean="0"/>
              <a:t>What Could Streams Do For BMI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81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6000" dirty="0" smtClean="0"/>
              <a:t>Stream&lt;T&gt; limit(long maxSize)</a:t>
            </a:r>
          </a:p>
          <a:p>
            <a:r>
              <a:rPr lang="en-US" sz="4400" dirty="0" smtClean="0"/>
              <a:t>Limit(n) returns a stream of the first n elements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someLongStream.limit(10)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First 10 elements</a:t>
            </a:r>
          </a:p>
        </p:txBody>
      </p:sp>
    </p:spTree>
    <p:extLst>
      <p:ext uri="{BB962C8B-B14F-4D97-AF65-F5344CB8AC3E}">
        <p14:creationId xmlns:p14="http://schemas.microsoft.com/office/powerpoint/2010/main" val="126733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6000" dirty="0" smtClean="0"/>
              <a:t>Stream&lt;T&gt; skip(long n)</a:t>
            </a:r>
          </a:p>
          <a:p>
            <a:r>
              <a:rPr lang="en-US" sz="4400" dirty="0" smtClean="0"/>
              <a:t>skip(n) returns a stream starting with element n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twentyElementStream.skip(5)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Last 15 elements</a:t>
            </a:r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86123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Stream&lt;T&gt; sorted(Comparator)</a:t>
            </a:r>
          </a:p>
          <a:p>
            <a:pPr lvl="1"/>
            <a:r>
              <a:rPr lang="en-US" sz="4400" dirty="0" smtClean="0"/>
              <a:t>Returns a stream consisting of the elements of this stream, sorted according to the provided Comparator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empStream.map(…).filter(…).limit(…)</a:t>
            </a:r>
          </a:p>
          <a:p>
            <a:pPr marL="914400" lvl="2" indent="0">
              <a:buNone/>
            </a:pPr>
            <a:r>
              <a:rPr lang="en-US" sz="4800" dirty="0" smtClean="0"/>
              <a:t>.sorted((e1, e2) -&gt; e1.getSalary() - e2.getSalary())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Employees sorted by salary</a:t>
            </a:r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461590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dirty="0" smtClean="0"/>
              <a:t>Optional&lt;T&gt; min(Comparator)</a:t>
            </a:r>
          </a:p>
          <a:p>
            <a:pPr lvl="1"/>
            <a:r>
              <a:rPr lang="en-US" sz="4400" dirty="0" smtClean="0"/>
              <a:t>Returns the minimum element in this Stream according to the Comparator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 alphabeticallyFirst =</a:t>
            </a:r>
          </a:p>
          <a:p>
            <a:pPr marL="914400" lvl="2" indent="0">
              <a:buNone/>
            </a:pPr>
            <a:r>
              <a:rPr lang="en-US" sz="4800" dirty="0" smtClean="0"/>
              <a:t>ids.stream().map(EmployeeSamples::findGoogler)</a:t>
            </a:r>
          </a:p>
          <a:p>
            <a:pPr marL="914400" lvl="2" indent="0">
              <a:buNone/>
            </a:pPr>
            <a:r>
              <a:rPr lang="en-US" sz="4800" dirty="0" smtClean="0"/>
              <a:t>.min((e1, e2) -&gt;</a:t>
            </a:r>
          </a:p>
          <a:p>
            <a:pPr marL="914400" lvl="2" indent="0">
              <a:buNone/>
            </a:pPr>
            <a:r>
              <a:rPr lang="en-US" sz="4800" dirty="0" smtClean="0"/>
              <a:t>e1.getLastName()</a:t>
            </a:r>
          </a:p>
          <a:p>
            <a:pPr marL="914400" lvl="2" indent="0">
              <a:buNone/>
            </a:pPr>
            <a:r>
              <a:rPr lang="en-US" sz="4800" dirty="0" smtClean="0"/>
              <a:t>.compareTo(e2.getLastName()))</a:t>
            </a:r>
          </a:p>
          <a:p>
            <a:pPr marL="914400" lvl="2" indent="0">
              <a:buNone/>
            </a:pPr>
            <a:r>
              <a:rPr lang="en-US" sz="4800" dirty="0" smtClean="0"/>
              <a:t>.get();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Googler with earliest lastName</a:t>
            </a:r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022252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Optional&lt;T&gt; max(Comparator)</a:t>
            </a:r>
          </a:p>
          <a:p>
            <a:pPr lvl="1"/>
            <a:r>
              <a:rPr lang="en-US" sz="4400" dirty="0" smtClean="0"/>
              <a:t>Returns the minimum element in this Stream according to the Comparator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 richest =</a:t>
            </a:r>
          </a:p>
          <a:p>
            <a:pPr marL="914400" lvl="2" indent="0">
              <a:buNone/>
            </a:pPr>
            <a:r>
              <a:rPr lang="en-US" sz="4800" dirty="0" smtClean="0"/>
              <a:t>ids.stream().map(EmployeeSamples::findGoogler)</a:t>
            </a:r>
          </a:p>
          <a:p>
            <a:pPr marL="914400" lvl="2" indent="0">
              <a:buNone/>
            </a:pPr>
            <a:r>
              <a:rPr lang="en-US" sz="4800" dirty="0" smtClean="0"/>
              <a:t>.max((e1, e2) -&gt; e1.getSalary() -</a:t>
            </a:r>
          </a:p>
          <a:p>
            <a:pPr marL="914400" lvl="2" indent="0">
              <a:buNone/>
            </a:pPr>
            <a:r>
              <a:rPr lang="en-US" sz="4800" dirty="0" smtClean="0"/>
              <a:t>e2.getSalary())</a:t>
            </a:r>
          </a:p>
          <a:p>
            <a:pPr marL="914400" lvl="2" indent="0">
              <a:buNone/>
            </a:pPr>
            <a:r>
              <a:rPr lang="en-US" sz="4800" dirty="0" smtClean="0"/>
              <a:t>.get();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Richest Employee</a:t>
            </a:r>
          </a:p>
          <a:p>
            <a:pPr marL="914400" lvl="2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848848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dirty="0" smtClean="0"/>
              <a:t>Stream&lt;T&gt; distinct()</a:t>
            </a:r>
          </a:p>
          <a:p>
            <a:pPr lvl="1"/>
            <a:r>
              <a:rPr lang="en-US" sz="4400" dirty="0" smtClean="0"/>
              <a:t>Returns a stream consisting of the distinct elements of this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List&lt;Integer&gt; ids2 =</a:t>
            </a:r>
          </a:p>
          <a:p>
            <a:pPr marL="914400" lvl="2" indent="0">
              <a:buNone/>
            </a:pPr>
            <a:r>
              <a:rPr lang="en-US" sz="4800" dirty="0" smtClean="0"/>
              <a:t>Arrays.asList(9, 10, 9, 10, 9, 10);</a:t>
            </a:r>
          </a:p>
          <a:p>
            <a:pPr marL="914400" lvl="2" indent="0">
              <a:buNone/>
            </a:pPr>
            <a:r>
              <a:rPr lang="en-US" sz="4800" dirty="0" smtClean="0"/>
              <a:t>List&lt;Employee&gt; emps4 =</a:t>
            </a:r>
          </a:p>
          <a:p>
            <a:pPr marL="914400" lvl="2" indent="0">
              <a:buNone/>
            </a:pPr>
            <a:r>
              <a:rPr lang="en-US" sz="4800" dirty="0" smtClean="0"/>
              <a:t>ids2.stream().map(EmployeeSamples::findGoogler)</a:t>
            </a:r>
          </a:p>
          <a:p>
            <a:pPr marL="914400" lvl="2" indent="0">
              <a:buNone/>
            </a:pPr>
            <a:r>
              <a:rPr lang="en-US" sz="4800" dirty="0" smtClean="0"/>
              <a:t>.distinct()</a:t>
            </a:r>
          </a:p>
          <a:p>
            <a:pPr marL="914400" lvl="2" indent="0">
              <a:buNone/>
            </a:pPr>
            <a:r>
              <a:rPr lang="en-US" sz="4800" dirty="0" smtClean="0"/>
              <a:t>.collect(toList());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a list of distinct Employees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92003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Boolean anyMatch(Predicate), allMatch(Predicate), noneMatch(Predicate)</a:t>
            </a:r>
          </a:p>
          <a:p>
            <a:pPr lvl="1"/>
            <a:r>
              <a:rPr lang="en-US" sz="4400" dirty="0" smtClean="0"/>
              <a:t>Returns true if Stream passes, false otherwise</a:t>
            </a:r>
          </a:p>
          <a:p>
            <a:pPr lvl="1"/>
            <a:r>
              <a:rPr lang="en-US" sz="4400" dirty="0" smtClean="0"/>
              <a:t>Lazy Evaluation</a:t>
            </a:r>
          </a:p>
          <a:p>
            <a:pPr lvl="2"/>
            <a:r>
              <a:rPr lang="en-US" sz="4000" dirty="0" smtClean="0"/>
              <a:t>anyMatch</a:t>
            </a:r>
            <a:r>
              <a:rPr lang="en-US" sz="4000" dirty="0"/>
              <a:t> </a:t>
            </a:r>
            <a:r>
              <a:rPr lang="en-US" sz="4000" dirty="0" smtClean="0"/>
              <a:t>processes elements in the Stream one element at a time until it finds a match according to the Predicate and returns true if it found a match</a:t>
            </a:r>
          </a:p>
          <a:p>
            <a:pPr lvl="2"/>
            <a:r>
              <a:rPr lang="en-US" sz="4000" dirty="0" smtClean="0"/>
              <a:t>allMatch processes elements in the Stream one element at a time until it fails a match according to the Predicate and returns false if an element failed the Predicate</a:t>
            </a:r>
          </a:p>
          <a:p>
            <a:pPr lvl="2"/>
            <a:r>
              <a:rPr lang="en-US" sz="4000" dirty="0" smtClean="0"/>
              <a:t>noneMatch processes elements in the Stream one element at a time until it finds a match according to the Predicate and returns false if an element  matches the Predicate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employeeStream.anyMatch(e -&gt; e.getSalary() &gt; 500000)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Is there a rich Employee among all Employees?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080968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long count()</a:t>
            </a:r>
          </a:p>
          <a:p>
            <a:pPr lvl="1"/>
            <a:r>
              <a:rPr lang="en-US" sz="4400" dirty="0" smtClean="0"/>
              <a:t>Returns the count of elements in the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employeeStream.filter(somePredicate).count()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How many Employees match the criteria?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156885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2"/>
            <a:r>
              <a:rPr lang="en-US" sz="5200" dirty="0" smtClean="0"/>
              <a:t>Helper Methods For Timing</a:t>
            </a:r>
          </a:p>
          <a:p>
            <a:pPr marL="1371600" lvl="3" indent="0">
              <a:buNone/>
            </a:pPr>
            <a:r>
              <a:rPr lang="en-US" sz="4800" dirty="0" smtClean="0"/>
              <a:t>private static void timingTest(Stream&lt;Employee&gt; testStream) {</a:t>
            </a:r>
          </a:p>
          <a:p>
            <a:pPr marL="1371600" lvl="3" indent="0">
              <a:buNone/>
            </a:pPr>
            <a:r>
              <a:rPr lang="en-US" sz="4800" dirty="0" smtClean="0"/>
              <a:t>	long startTime = System.nanoTime();</a:t>
            </a:r>
          </a:p>
          <a:p>
            <a:pPr marL="1371600" lvl="3" indent="0">
              <a:buNone/>
            </a:pPr>
            <a:r>
              <a:rPr lang="en-US" sz="4800" dirty="0" smtClean="0"/>
              <a:t>	testStream.forEach(e -&gt; doSlowOp());</a:t>
            </a:r>
          </a:p>
          <a:p>
            <a:pPr marL="1371600" lvl="3" indent="0">
              <a:buNone/>
            </a:pPr>
            <a:r>
              <a:rPr lang="en-US" sz="4800" dirty="0" smtClean="0"/>
              <a:t>	long endTime = System.nanoTime();</a:t>
            </a:r>
          </a:p>
          <a:p>
            <a:pPr marL="1371600" lvl="3" indent="0">
              <a:buNone/>
            </a:pPr>
            <a:r>
              <a:rPr lang="en-US" sz="4800" dirty="0" smtClean="0"/>
              <a:t>	System.out.printf(" %.3f seconds.%n",</a:t>
            </a:r>
          </a:p>
          <a:p>
            <a:pPr marL="1371600" lvl="3" indent="0">
              <a:buNone/>
            </a:pPr>
            <a:r>
              <a:rPr lang="en-US" sz="4800" dirty="0" smtClean="0"/>
              <a:t>	deltaSeconds(startTime, endTime));</a:t>
            </a:r>
          </a:p>
          <a:p>
            <a:pPr marL="1371600" lvl="3" indent="0">
              <a:buNone/>
            </a:pPr>
            <a:r>
              <a:rPr lang="en-US" sz="4800" dirty="0" smtClean="0"/>
              <a:t>}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private static double deltaSeconds(long startTime,	long endTime) {</a:t>
            </a:r>
          </a:p>
          <a:p>
            <a:pPr marL="1371600" lvl="3" indent="0">
              <a:buNone/>
            </a:pPr>
            <a:r>
              <a:rPr lang="en-US" sz="4800" dirty="0" smtClean="0"/>
              <a:t>	return((endTime - startTime) / 1000000000);</a:t>
            </a:r>
          </a:p>
          <a:p>
            <a:pPr marL="1371600" lvl="3" indent="0">
              <a:buNone/>
            </a:pPr>
            <a:r>
              <a:rPr lang="en-US" sz="4800" dirty="0" smtClean="0"/>
              <a:t>}</a:t>
            </a:r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98216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2"/>
            <a:r>
              <a:rPr lang="en-US" sz="5200" dirty="0" smtClean="0"/>
              <a:t>Helper Method For Simulating Long Operation</a:t>
            </a:r>
          </a:p>
          <a:p>
            <a:pPr lvl="2"/>
            <a:endParaRPr lang="en-US" sz="5200" dirty="0" smtClean="0"/>
          </a:p>
          <a:p>
            <a:pPr marL="1371600" lvl="3" indent="0">
              <a:buNone/>
            </a:pPr>
            <a:r>
              <a:rPr lang="en-US" sz="4800" dirty="0" smtClean="0"/>
              <a:t>void doSlowOp() {</a:t>
            </a:r>
          </a:p>
          <a:p>
            <a:pPr marL="1371600" lvl="3" indent="0">
              <a:buNone/>
            </a:pPr>
            <a:r>
              <a:rPr lang="en-US" sz="4800" dirty="0" smtClean="0"/>
              <a:t>	try {</a:t>
            </a:r>
          </a:p>
          <a:p>
            <a:pPr marL="1371600" lvl="3" indent="0">
              <a:buNone/>
            </a:pPr>
            <a:r>
              <a:rPr lang="en-US" sz="4800" dirty="0" smtClean="0"/>
              <a:t>		TimeUnit.SECONDS.sleep(1);</a:t>
            </a:r>
          </a:p>
          <a:p>
            <a:pPr marL="1371600" lvl="3" indent="0">
              <a:buNone/>
            </a:pPr>
            <a:r>
              <a:rPr lang="en-US" sz="4800" dirty="0" smtClean="0"/>
              <a:t>	} catch (InterruptedException ie) {</a:t>
            </a:r>
          </a:p>
          <a:p>
            <a:pPr marL="1371600" lvl="3" indent="0">
              <a:buNone/>
            </a:pPr>
            <a:r>
              <a:rPr lang="en-US" sz="4800" dirty="0" smtClean="0"/>
              <a:t>		// Nothing to do here.	</a:t>
            </a:r>
          </a:p>
          <a:p>
            <a:pPr marL="1371600" lvl="3" indent="0">
              <a:buNone/>
            </a:pPr>
            <a:r>
              <a:rPr lang="en-US" sz="4800" dirty="0" smtClean="0"/>
              <a:t>	}</a:t>
            </a:r>
          </a:p>
          <a:p>
            <a:pPr marL="1371600" lvl="3" indent="0">
              <a:buNone/>
            </a:pPr>
            <a:r>
              <a:rPr lang="en-US" sz="4800" dirty="0" smtClean="0"/>
              <a:t>}</a:t>
            </a: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34942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Release Date: 03/18/14</a:t>
            </a:r>
            <a:endParaRPr lang="en-US" dirty="0"/>
          </a:p>
          <a:p>
            <a:r>
              <a:rPr lang="en-US" dirty="0" smtClean="0"/>
              <a:t>Introduces 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1"/>
            <a:r>
              <a:rPr lang="en-US" dirty="0" smtClean="0"/>
              <a:t>Functional Interfaces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Stream API and overall improvements to Collections to support Streams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03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2"/>
            <a:r>
              <a:rPr lang="en-US" sz="5200" dirty="0" smtClean="0"/>
              <a:t>Main Code</a:t>
            </a:r>
          </a:p>
          <a:p>
            <a:pPr marL="1371600" lvl="3" indent="0">
              <a:buNone/>
            </a:pPr>
            <a:r>
              <a:rPr lang="en-US" sz="4800" dirty="0" smtClean="0"/>
              <a:t>System.out.print("Serial version [11 entries]:");</a:t>
            </a:r>
          </a:p>
          <a:p>
            <a:pPr marL="1371600" lvl="3" indent="0">
              <a:buNone/>
            </a:pPr>
            <a:r>
              <a:rPr lang="en-US" sz="4800" dirty="0" smtClean="0"/>
              <a:t>timingTest(googlers());</a:t>
            </a:r>
          </a:p>
          <a:p>
            <a:pPr marL="1371600" lvl="3" indent="0">
              <a:buNone/>
            </a:pPr>
            <a:r>
              <a:rPr lang="en-US" sz="4800" dirty="0" smtClean="0"/>
              <a:t>int numProcessorsOrCores =</a:t>
            </a:r>
          </a:p>
          <a:p>
            <a:pPr marL="1371600" lvl="3" indent="0">
              <a:buNone/>
            </a:pPr>
            <a:r>
              <a:rPr lang="en-US" sz="4800" dirty="0" smtClean="0"/>
              <a:t>Runtime.getRuntime().availableProcessors();</a:t>
            </a:r>
          </a:p>
          <a:p>
            <a:pPr marL="1371600" lvl="3" indent="0">
              <a:buNone/>
            </a:pPr>
            <a:r>
              <a:rPr lang="en-US" sz="4800" dirty="0" smtClean="0"/>
              <a:t>System.out.printf("Parallel version on %s-core machine:",</a:t>
            </a:r>
          </a:p>
          <a:p>
            <a:pPr marL="1371600" lvl="3" indent="0">
              <a:buNone/>
            </a:pPr>
            <a:r>
              <a:rPr lang="en-US" sz="4800" dirty="0" smtClean="0"/>
              <a:t>numProcessorsOrCores);</a:t>
            </a:r>
          </a:p>
          <a:p>
            <a:pPr marL="1371600" lvl="3" indent="0">
              <a:buNone/>
            </a:pPr>
            <a:r>
              <a:rPr lang="en-US" sz="4800" dirty="0" smtClean="0"/>
              <a:t>timingTest(googlers().</a:t>
            </a:r>
            <a:r>
              <a:rPr lang="en-US" sz="4800" dirty="0" smtClean="0">
                <a:solidFill>
                  <a:srgbClr val="FF0000"/>
                </a:solidFill>
              </a:rPr>
              <a:t>parallel() </a:t>
            </a:r>
            <a:r>
              <a:rPr lang="en-US" sz="4800" dirty="0" smtClean="0"/>
              <a:t>);</a:t>
            </a:r>
          </a:p>
          <a:p>
            <a:pPr marL="1371600" lvl="3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085564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5200" dirty="0" smtClean="0"/>
              <a:t>Results</a:t>
            </a:r>
          </a:p>
          <a:p>
            <a:pPr marL="1371600" lvl="3" indent="0">
              <a:buNone/>
            </a:pPr>
            <a:r>
              <a:rPr lang="fr-FR" sz="4800" dirty="0" smtClean="0"/>
              <a:t>Serial version [11 entries]: 11.000 seconds.</a:t>
            </a:r>
          </a:p>
          <a:p>
            <a:pPr marL="1371600" lvl="3" indent="0">
              <a:buNone/>
            </a:pPr>
            <a:r>
              <a:rPr lang="fr-FR" sz="4800" dirty="0" smtClean="0"/>
              <a:t>Parallel version on 4-core machine: 3.000 seconds.</a:t>
            </a:r>
          </a:p>
          <a:p>
            <a:pPr marL="1371600" lvl="3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472398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(On The Fly)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5200" dirty="0" smtClean="0"/>
              <a:t>Stream&lt;T&gt; generate(Supplier)</a:t>
            </a:r>
          </a:p>
          <a:p>
            <a:pPr lvl="3"/>
            <a:r>
              <a:rPr lang="en-US" sz="4800" dirty="0" smtClean="0"/>
              <a:t>The method lets you specify a Supplier</a:t>
            </a:r>
          </a:p>
          <a:p>
            <a:pPr lvl="3"/>
            <a:r>
              <a:rPr lang="en-US" sz="4800" dirty="0" smtClean="0"/>
              <a:t>This Supplier is invoked each time the system needs a Stream element</a:t>
            </a:r>
          </a:p>
          <a:p>
            <a:pPr lvl="3"/>
            <a:r>
              <a:rPr lang="en-US" sz="4800" dirty="0" smtClean="0"/>
              <a:t>Example</a:t>
            </a:r>
          </a:p>
          <a:p>
            <a:pPr marL="1828800" lvl="4" indent="0">
              <a:buNone/>
            </a:pPr>
            <a:r>
              <a:rPr lang="en-US" sz="4800" dirty="0" smtClean="0"/>
              <a:t>List&lt;Employee&gt; emps =</a:t>
            </a:r>
          </a:p>
          <a:p>
            <a:pPr marL="1828800" lvl="4" indent="0">
              <a:buNone/>
            </a:pPr>
            <a:r>
              <a:rPr lang="en-US" sz="4800" dirty="0" smtClean="0"/>
              <a:t>Stream.generate(() -&gt; randomEmployee())</a:t>
            </a:r>
          </a:p>
          <a:p>
            <a:pPr marL="1828800" lvl="4" indent="0">
              <a:buNone/>
            </a:pPr>
            <a:r>
              <a:rPr lang="en-US" sz="4800" dirty="0" smtClean="0"/>
              <a:t>.limit(n)</a:t>
            </a:r>
          </a:p>
          <a:p>
            <a:pPr marL="1828800" lvl="4" indent="0">
              <a:buNone/>
            </a:pPr>
            <a:r>
              <a:rPr lang="en-US" sz="4800" dirty="0" smtClean="0"/>
              <a:t>.collect(toList());</a:t>
            </a:r>
          </a:p>
          <a:p>
            <a:pPr marL="1828800" lvl="4" indent="0">
              <a:buNone/>
            </a:pPr>
            <a:endParaRPr lang="en-US" sz="4800" dirty="0" smtClean="0"/>
          </a:p>
          <a:p>
            <a:pPr lvl="2"/>
            <a:r>
              <a:rPr lang="en-US" sz="5200" dirty="0" smtClean="0"/>
              <a:t>Stream&lt;T&gt; iterate(T seed, UnaryOperator&lt;T&gt; f)</a:t>
            </a:r>
          </a:p>
          <a:p>
            <a:pPr lvl="3"/>
            <a:r>
              <a:rPr lang="en-US" sz="4800" dirty="0" smtClean="0"/>
              <a:t>The method lets you specify a seed and a UnaryOperator.</a:t>
            </a:r>
          </a:p>
          <a:p>
            <a:pPr lvl="3"/>
            <a:r>
              <a:rPr lang="en-US" sz="4800" dirty="0" smtClean="0"/>
              <a:t>The seed becomes the first element of the Stream, f(seed) becomes the second element of the Stream, f(second) becomes the third element, etc.</a:t>
            </a:r>
          </a:p>
          <a:p>
            <a:pPr lvl="3"/>
            <a:r>
              <a:rPr lang="en-US" sz="4800" dirty="0" smtClean="0"/>
              <a:t>Example</a:t>
            </a:r>
          </a:p>
          <a:p>
            <a:pPr marL="1828800" lvl="4" indent="0">
              <a:buNone/>
            </a:pPr>
            <a:r>
              <a:rPr lang="en-US" sz="4800" dirty="0" smtClean="0"/>
              <a:t>List&lt;Integer&gt; powersOfTwo =</a:t>
            </a:r>
          </a:p>
          <a:p>
            <a:pPr marL="1828800" lvl="4" indent="0">
              <a:buNone/>
            </a:pPr>
            <a:r>
              <a:rPr lang="en-US" sz="4800" dirty="0" smtClean="0"/>
              <a:t>Stream.iterate(1, n -&gt; n * 2)</a:t>
            </a:r>
          </a:p>
          <a:p>
            <a:pPr marL="1828800" lvl="4" indent="0">
              <a:buNone/>
            </a:pPr>
            <a:r>
              <a:rPr lang="en-US" sz="4800" dirty="0" smtClean="0"/>
              <a:t>.limit(n)</a:t>
            </a:r>
          </a:p>
          <a:p>
            <a:pPr marL="1828800" lvl="4" indent="0">
              <a:buNone/>
            </a:pPr>
            <a:r>
              <a:rPr lang="en-US" sz="4800" dirty="0" smtClean="0"/>
              <a:t>.collect(toList());</a:t>
            </a:r>
          </a:p>
          <a:p>
            <a:pPr lvl="2"/>
            <a:r>
              <a:rPr lang="en-US" sz="5200" dirty="0" smtClean="0"/>
              <a:t>The values are not calculated until they are needed</a:t>
            </a:r>
          </a:p>
          <a:p>
            <a:pPr lvl="2"/>
            <a:r>
              <a:rPr lang="en-US" sz="5200" dirty="0" smtClean="0"/>
              <a:t>To avoid unterminated processing, you must eventually use a size-limiting method</a:t>
            </a:r>
          </a:p>
          <a:p>
            <a:pPr lvl="2"/>
            <a:r>
              <a:rPr lang="en-US" sz="5200" dirty="0" smtClean="0"/>
              <a:t>This is less of an actual Unbounded Stream and more of an “On The Fly” Stream</a:t>
            </a:r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811785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Could Streams do For BMI?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5200" dirty="0" smtClean="0"/>
              <a:t>The real excitement with Streams is when you combine Stream operators into one pipeline</a:t>
            </a:r>
          </a:p>
          <a:p>
            <a:pPr lvl="2"/>
            <a:r>
              <a:rPr lang="en-US" sz="5200" dirty="0" smtClean="0"/>
              <a:t>Parallel Processing on large Patient Sets</a:t>
            </a:r>
          </a:p>
          <a:p>
            <a:pPr lvl="2"/>
            <a:r>
              <a:rPr lang="en-US" sz="5200" dirty="0" smtClean="0"/>
              <a:t>Taking advantage of </a:t>
            </a:r>
            <a:r>
              <a:rPr lang="en-US" sz="5200" dirty="0" err="1" smtClean="0"/>
              <a:t>groupingBy</a:t>
            </a:r>
            <a:r>
              <a:rPr lang="en-US" sz="5200" dirty="0" smtClean="0"/>
              <a:t> and </a:t>
            </a:r>
            <a:r>
              <a:rPr lang="en-US" sz="5200" dirty="0" err="1" smtClean="0"/>
              <a:t>partitioningBy</a:t>
            </a:r>
            <a:r>
              <a:rPr lang="en-US" sz="5200" dirty="0" smtClean="0"/>
              <a:t> to perform analysis</a:t>
            </a:r>
          </a:p>
          <a:p>
            <a:pPr lvl="2"/>
            <a:r>
              <a:rPr lang="en-US" sz="5200" dirty="0" smtClean="0"/>
              <a:t>Example1:  PvpPatientPicker for ICN</a:t>
            </a:r>
          </a:p>
          <a:p>
            <a:pPr lvl="3"/>
            <a:r>
              <a:rPr lang="en-US" sz="4400" dirty="0" smtClean="0"/>
              <a:t>A massive datatable that needs to have the ability to filter on any column as well as do nested filtering</a:t>
            </a:r>
          </a:p>
          <a:p>
            <a:pPr lvl="3"/>
            <a:r>
              <a:rPr lang="en-US" sz="4400" dirty="0" smtClean="0"/>
              <a:t>Think of how much code you would need to implement the filtering</a:t>
            </a:r>
          </a:p>
          <a:p>
            <a:pPr lvl="3"/>
            <a:r>
              <a:rPr lang="en-US" sz="4400" dirty="0" smtClean="0"/>
              <a:t>Using Streams:</a:t>
            </a:r>
          </a:p>
          <a:p>
            <a:pPr marL="2743200" lvl="6" indent="0">
              <a:buNone/>
            </a:pPr>
            <a:r>
              <a:rPr lang="en-US" sz="4400" dirty="0" smtClean="0"/>
              <a:t>List&lt;PvpPatient&gt; pvpPatients = ….</a:t>
            </a:r>
          </a:p>
          <a:p>
            <a:pPr marL="2743200" lvl="6" indent="0">
              <a:buNone/>
            </a:pPr>
            <a:r>
              <a:rPr lang="en-US" sz="4400" dirty="0" smtClean="0"/>
              <a:t>List&lt;PvpPatient&gt; filteredPvpPatients  =</a:t>
            </a:r>
          </a:p>
          <a:p>
            <a:pPr marL="2743200" lvl="6" indent="0">
              <a:buNone/>
            </a:pPr>
            <a:r>
              <a:rPr lang="en-US" sz="4400" dirty="0" smtClean="0"/>
              <a:t>Stream.of(PvpPatients)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.parallel()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.map(PvpPatient::findByPatientNumber)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.filter(pvpPatient -&gt; pvpPatient.ProviderId == 101)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.filter(pvpPatient -&gt; pvpPatient.careStratificationScore == 	10)</a:t>
            </a:r>
            <a:br>
              <a:rPr lang="en-US" sz="4400" dirty="0" smtClean="0"/>
            </a:br>
            <a:r>
              <a:rPr lang="en-US" sz="4400" dirty="0" smtClean="0"/>
              <a:t>	.collect(Collectors.toList()); </a:t>
            </a:r>
          </a:p>
          <a:p>
            <a:pPr lvl="2"/>
            <a:r>
              <a:rPr lang="en-US" sz="5200" dirty="0" smtClean="0"/>
              <a:t>Example2:  </a:t>
            </a:r>
            <a:r>
              <a:rPr lang="en-US" sz="5200" dirty="0" err="1" smtClean="0"/>
              <a:t>QueryTool</a:t>
            </a:r>
            <a:r>
              <a:rPr lang="en-US" sz="5200" dirty="0" smtClean="0"/>
              <a:t> for i2b2</a:t>
            </a:r>
          </a:p>
          <a:p>
            <a:pPr lvl="3"/>
            <a:r>
              <a:rPr lang="en-US" sz="4400" dirty="0" smtClean="0"/>
              <a:t>Using Streams:</a:t>
            </a:r>
          </a:p>
          <a:p>
            <a:pPr marL="2743200" lvl="6" indent="0">
              <a:buNone/>
            </a:pPr>
            <a:r>
              <a:rPr lang="en-US" sz="4400" dirty="0" smtClean="0"/>
              <a:t>Map&lt;</a:t>
            </a:r>
            <a:r>
              <a:rPr lang="en-US" sz="4400" dirty="0" err="1" smtClean="0"/>
              <a:t>Race,List</a:t>
            </a:r>
            <a:r>
              <a:rPr lang="en-US" sz="4400" dirty="0" smtClean="0"/>
              <a:t>&lt;Patient&gt;&gt; </a:t>
            </a:r>
            <a:r>
              <a:rPr lang="en-US" sz="4400" dirty="0" err="1" smtClean="0"/>
              <a:t>patientsByRace</a:t>
            </a:r>
            <a:r>
              <a:rPr lang="en-US" sz="4400" dirty="0" smtClean="0"/>
              <a:t> =</a:t>
            </a:r>
          </a:p>
          <a:p>
            <a:pPr marL="2743200" lvl="6" indent="0">
              <a:buNone/>
            </a:pPr>
            <a:r>
              <a:rPr lang="en-US" sz="4400" dirty="0" err="1" smtClean="0"/>
              <a:t>patientStream</a:t>
            </a:r>
            <a:r>
              <a:rPr lang="en-US" sz="4400" dirty="0" smtClean="0"/>
              <a:t>().collect(</a:t>
            </a:r>
            <a:r>
              <a:rPr lang="en-US" sz="4400" dirty="0" err="1" smtClean="0"/>
              <a:t>groupingBy</a:t>
            </a:r>
            <a:r>
              <a:rPr lang="en-US" sz="4400" dirty="0" smtClean="0"/>
              <a:t>(Patient::</a:t>
            </a:r>
            <a:r>
              <a:rPr lang="en-US" sz="4400" dirty="0" err="1" smtClean="0"/>
              <a:t>getRace</a:t>
            </a:r>
            <a:r>
              <a:rPr lang="en-US" sz="4400" dirty="0" smtClean="0"/>
              <a:t>));</a:t>
            </a:r>
            <a:r>
              <a:rPr lang="en-US" dirty="0" smtClean="0"/>
              <a:t>	</a:t>
            </a: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618047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API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download.java.net/jdk8/docs/api/java/util/stream/Stream.html</a:t>
            </a:r>
            <a:endParaRPr lang="en-US" dirty="0" smtClean="0"/>
          </a:p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Explained: Applying Lambdas to Java Collections</a:t>
            </a:r>
          </a:p>
          <a:p>
            <a:pPr lvl="1"/>
            <a:r>
              <a:rPr lang="en-US" dirty="0" smtClean="0">
                <a:effectLst/>
                <a:hlinkClick r:id="rId3"/>
              </a:rPr>
              <a:t>http://zeroturnaround.com/rebellabs/java-8-explained-applying-lambdas-to-java-collections/</a:t>
            </a:r>
            <a:endParaRPr lang="en-US" dirty="0" smtClean="0">
              <a:effectLst/>
            </a:endParaRPr>
          </a:p>
          <a:p>
            <a:r>
              <a:rPr lang="en-US" dirty="0" smtClean="0"/>
              <a:t>Java 8 first steps with Lambdas and Streams</a:t>
            </a:r>
            <a:endParaRPr lang="en-US" dirty="0"/>
          </a:p>
          <a:p>
            <a:pPr lvl="1"/>
            <a:r>
              <a:rPr lang="en-US" dirty="0" smtClean="0">
                <a:effectLst/>
                <a:hlinkClick r:id="rId4"/>
              </a:rPr>
              <a:t>https://blog.codecentric.de/en/2013/10/java-8-first-steps-lambdas-streams/</a:t>
            </a:r>
            <a:endParaRPr lang="en-US" dirty="0" smtClean="0">
              <a:effectLst/>
            </a:endParaRPr>
          </a:p>
          <a:p>
            <a:r>
              <a:rPr lang="en-US" dirty="0" smtClean="0"/>
              <a:t>Java 8Tutorial: Lambda Expressions, Streams, and More</a:t>
            </a:r>
          </a:p>
          <a:p>
            <a:pPr lvl="1"/>
            <a:r>
              <a:rPr lang="en-US" dirty="0" smtClean="0">
                <a:effectLst/>
                <a:hlinkClick r:id="rId5"/>
              </a:rPr>
              <a:t>http://www.coreservlets.com/java-8-tutorial/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 smtClean="0"/>
          </a:p>
          <a:p>
            <a:pPr rtl="0" eaLnBrk="1" latinLnBrk="0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8151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79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Context of Support For Streams</a:t>
            </a:r>
          </a:p>
          <a:p>
            <a:pPr lvl="1"/>
            <a:r>
              <a:rPr lang="en-US" dirty="0" smtClean="0"/>
              <a:t>Java 8 needed to add functionality to existing Collection interfaces to support Streams (stream(), forEach())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176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Pre-Java 8 interfaces couldn’t have method bodies.</a:t>
            </a:r>
          </a:p>
          <a:p>
            <a:pPr lvl="1"/>
            <a:r>
              <a:rPr lang="en-US" dirty="0" smtClean="0"/>
              <a:t>The only way to add functionality to Interfaces  was to declare additional methods which would be implemented in classes that implement the interface</a:t>
            </a:r>
          </a:p>
          <a:p>
            <a:pPr lvl="1"/>
            <a:r>
              <a:rPr lang="en-US" dirty="0" smtClean="0"/>
              <a:t>It is impossible to add methods to an interface without breaking the existing implementation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31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Default Methods!</a:t>
            </a:r>
          </a:p>
          <a:p>
            <a:pPr lvl="1"/>
            <a:r>
              <a:rPr lang="en-US" dirty="0" smtClean="0"/>
              <a:t>Java 8 allows default methods to be added to interfaces with their full implementation</a:t>
            </a:r>
          </a:p>
          <a:p>
            <a:pPr lvl="1"/>
            <a:r>
              <a:rPr lang="en-US" dirty="0" smtClean="0"/>
              <a:t>Classes which implement the interface don’t have to have implementations of the default method</a:t>
            </a:r>
          </a:p>
          <a:p>
            <a:pPr lvl="1"/>
            <a:r>
              <a:rPr lang="en-US" dirty="0" smtClean="0"/>
              <a:t>Allows the addition of functionality to interfaces while preserving backward compatibility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36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 smtClean="0"/>
              <a:t>public interface A {</a:t>
            </a:r>
          </a:p>
          <a:p>
            <a:pPr marL="914400" lvl="2" indent="0">
              <a:buNone/>
            </a:pPr>
            <a:r>
              <a:rPr lang="en-US" dirty="0" smtClean="0"/>
              <a:t>	default void foo(){</a:t>
            </a:r>
          </a:p>
          <a:p>
            <a:pPr marL="914400" lvl="2" indent="0">
              <a:buNone/>
            </a:pPr>
            <a:r>
              <a:rPr lang="en-US" dirty="0" smtClean="0"/>
              <a:t> 	System.out.println("Calling A.foo()");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public class Clazz implements A {}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Clazz clazz = new Clazz();</a:t>
            </a:r>
          </a:p>
          <a:p>
            <a:pPr marL="914400" lvl="2" indent="0">
              <a:buNone/>
            </a:pPr>
            <a:r>
              <a:rPr lang="en-US" dirty="0" smtClean="0"/>
              <a:t>clazz.foo(); // Calling A.foo()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55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Interfaces with only one abstract method.</a:t>
            </a:r>
          </a:p>
          <a:p>
            <a:r>
              <a:rPr lang="en-US" dirty="0" smtClean="0"/>
              <a:t>With only one abstract method, these interfaces can be easily represented with lambda expressions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@FunctionalInterface</a:t>
            </a:r>
          </a:p>
          <a:p>
            <a:pPr marL="457200" lvl="1" indent="0">
              <a:buNone/>
            </a:pPr>
            <a:r>
              <a:rPr lang="en-US" dirty="0" smtClean="0"/>
              <a:t>public interface SimpleFuncInterface {</a:t>
            </a:r>
          </a:p>
          <a:p>
            <a:pPr marL="457200" lvl="1" indent="0">
              <a:buNone/>
            </a:pPr>
            <a:r>
              <a:rPr lang="en-US" dirty="0" smtClean="0"/>
              <a:t>	public void doWork();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72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AA1B26-FF18-4908-BDD9-FFCE4022914C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076C35D-D6B0-48BC-95FE-64EB9D9874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660078-3BF7-4DDA-B61F-362C57B5A0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2171</Words>
  <Application>Microsoft Office PowerPoint</Application>
  <PresentationFormat>On-screen Show (4:3)</PresentationFormat>
  <Paragraphs>450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Java 8 Stream API</vt:lpstr>
      <vt:lpstr>Outline</vt:lpstr>
      <vt:lpstr>Outline</vt:lpstr>
      <vt:lpstr>Java 8</vt:lpstr>
      <vt:lpstr>Default Methods</vt:lpstr>
      <vt:lpstr>Default Methods</vt:lpstr>
      <vt:lpstr>Default Methods</vt:lpstr>
      <vt:lpstr>Default Methods</vt:lpstr>
      <vt:lpstr>Functional Interfaces</vt:lpstr>
      <vt:lpstr>Lambda expressions</vt:lpstr>
      <vt:lpstr>Method References</vt:lpstr>
      <vt:lpstr>Characteristics of Streams</vt:lpstr>
      <vt:lpstr>Creating Streams</vt:lpstr>
      <vt:lpstr>Common Functional Interfaces Used</vt:lpstr>
      <vt:lpstr>Common Functional Interfaces Used</vt:lpstr>
      <vt:lpstr>Common Functional Interfaces Used</vt:lpstr>
      <vt:lpstr>Anatomy of the Stream Pipeline</vt:lpstr>
      <vt:lpstr>Anatomy of the Stream Pipeline</vt:lpstr>
      <vt:lpstr>Optional&lt;T&gt; Class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Parallel Streams</vt:lpstr>
      <vt:lpstr>Parallel Streams</vt:lpstr>
      <vt:lpstr>Parallel Streams</vt:lpstr>
      <vt:lpstr>Parallel Streams</vt:lpstr>
      <vt:lpstr>(On The Fly) Streams</vt:lpstr>
      <vt:lpstr>What Could Streams do For BMI?</vt:lpstr>
      <vt:lpstr>References</vt:lpstr>
      <vt:lpstr>Questions?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Thavamani</dc:creator>
  <cp:lastModifiedBy>Dave Woodburn</cp:lastModifiedBy>
  <cp:revision>130</cp:revision>
  <cp:lastPrinted>2014-02-11T19:38:48Z</cp:lastPrinted>
  <dcterms:created xsi:type="dcterms:W3CDTF">2014-02-11T18:43:39Z</dcterms:created>
  <dcterms:modified xsi:type="dcterms:W3CDTF">2014-04-30T15:02:43Z</dcterms:modified>
</cp:coreProperties>
</file>