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A5F96-47EC-46D6-91F5-5D859955E2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376AB48-92BF-4845-B1A0-5CF60703AB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8044E2C-97F5-4889-B5E2-1120628911F8}"/>
              </a:ext>
            </a:extLst>
          </p:cNvPr>
          <p:cNvSpPr>
            <a:spLocks noGrp="1"/>
          </p:cNvSpPr>
          <p:nvPr>
            <p:ph type="dt" sz="half" idx="10"/>
          </p:nvPr>
        </p:nvSpPr>
        <p:spPr/>
        <p:txBody>
          <a:bodyPr/>
          <a:lstStyle/>
          <a:p>
            <a:fld id="{A76A9552-06CE-49B1-848C-7A8648E03F1B}" type="datetimeFigureOut">
              <a:rPr lang="en-IN" smtClean="0"/>
              <a:t>19-08-2019</a:t>
            </a:fld>
            <a:endParaRPr lang="en-IN"/>
          </a:p>
        </p:txBody>
      </p:sp>
      <p:sp>
        <p:nvSpPr>
          <p:cNvPr id="5" name="Footer Placeholder 4">
            <a:extLst>
              <a:ext uri="{FF2B5EF4-FFF2-40B4-BE49-F238E27FC236}">
                <a16:creationId xmlns:a16="http://schemas.microsoft.com/office/drawing/2014/main" id="{F0B1E08D-DD4D-41C6-8641-F787D5B935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574AE9-518D-4256-BFD4-933C6F436BB7}"/>
              </a:ext>
            </a:extLst>
          </p:cNvPr>
          <p:cNvSpPr>
            <a:spLocks noGrp="1"/>
          </p:cNvSpPr>
          <p:nvPr>
            <p:ph type="sldNum" sz="quarter" idx="12"/>
          </p:nvPr>
        </p:nvSpPr>
        <p:spPr/>
        <p:txBody>
          <a:bodyPr/>
          <a:lstStyle/>
          <a:p>
            <a:fld id="{8817F13D-7A6D-4D9F-945E-0574D7B886C3}" type="slidenum">
              <a:rPr lang="en-IN" smtClean="0"/>
              <a:t>‹#›</a:t>
            </a:fld>
            <a:endParaRPr lang="en-IN"/>
          </a:p>
        </p:txBody>
      </p:sp>
    </p:spTree>
    <p:extLst>
      <p:ext uri="{BB962C8B-B14F-4D97-AF65-F5344CB8AC3E}">
        <p14:creationId xmlns:p14="http://schemas.microsoft.com/office/powerpoint/2010/main" val="1369759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D49ED-F241-4034-8948-8D64417615D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BD30B3-12C0-4D67-BD50-81CA60A561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2D7651-1E56-4FC7-B955-2BB9CF145215}"/>
              </a:ext>
            </a:extLst>
          </p:cNvPr>
          <p:cNvSpPr>
            <a:spLocks noGrp="1"/>
          </p:cNvSpPr>
          <p:nvPr>
            <p:ph type="dt" sz="half" idx="10"/>
          </p:nvPr>
        </p:nvSpPr>
        <p:spPr/>
        <p:txBody>
          <a:bodyPr/>
          <a:lstStyle/>
          <a:p>
            <a:fld id="{A76A9552-06CE-49B1-848C-7A8648E03F1B}" type="datetimeFigureOut">
              <a:rPr lang="en-IN" smtClean="0"/>
              <a:t>19-08-2019</a:t>
            </a:fld>
            <a:endParaRPr lang="en-IN"/>
          </a:p>
        </p:txBody>
      </p:sp>
      <p:sp>
        <p:nvSpPr>
          <p:cNvPr id="5" name="Footer Placeholder 4">
            <a:extLst>
              <a:ext uri="{FF2B5EF4-FFF2-40B4-BE49-F238E27FC236}">
                <a16:creationId xmlns:a16="http://schemas.microsoft.com/office/drawing/2014/main" id="{B947C2B5-C4F4-4580-BC5F-048249C1B3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50C201-EE06-4DD9-9D58-CC872A479D6F}"/>
              </a:ext>
            </a:extLst>
          </p:cNvPr>
          <p:cNvSpPr>
            <a:spLocks noGrp="1"/>
          </p:cNvSpPr>
          <p:nvPr>
            <p:ph type="sldNum" sz="quarter" idx="12"/>
          </p:nvPr>
        </p:nvSpPr>
        <p:spPr/>
        <p:txBody>
          <a:bodyPr/>
          <a:lstStyle/>
          <a:p>
            <a:fld id="{8817F13D-7A6D-4D9F-945E-0574D7B886C3}" type="slidenum">
              <a:rPr lang="en-IN" smtClean="0"/>
              <a:t>‹#›</a:t>
            </a:fld>
            <a:endParaRPr lang="en-IN"/>
          </a:p>
        </p:txBody>
      </p:sp>
    </p:spTree>
    <p:extLst>
      <p:ext uri="{BB962C8B-B14F-4D97-AF65-F5344CB8AC3E}">
        <p14:creationId xmlns:p14="http://schemas.microsoft.com/office/powerpoint/2010/main" val="2654515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BA78D0-6191-4ED2-9DAC-C664A43C767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389BBA-D1DA-4F32-8B96-653F895DAE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C22F1C-3801-4F0C-A319-D4EA1F379BDE}"/>
              </a:ext>
            </a:extLst>
          </p:cNvPr>
          <p:cNvSpPr>
            <a:spLocks noGrp="1"/>
          </p:cNvSpPr>
          <p:nvPr>
            <p:ph type="dt" sz="half" idx="10"/>
          </p:nvPr>
        </p:nvSpPr>
        <p:spPr/>
        <p:txBody>
          <a:bodyPr/>
          <a:lstStyle/>
          <a:p>
            <a:fld id="{A76A9552-06CE-49B1-848C-7A8648E03F1B}" type="datetimeFigureOut">
              <a:rPr lang="en-IN" smtClean="0"/>
              <a:t>19-08-2019</a:t>
            </a:fld>
            <a:endParaRPr lang="en-IN"/>
          </a:p>
        </p:txBody>
      </p:sp>
      <p:sp>
        <p:nvSpPr>
          <p:cNvPr id="5" name="Footer Placeholder 4">
            <a:extLst>
              <a:ext uri="{FF2B5EF4-FFF2-40B4-BE49-F238E27FC236}">
                <a16:creationId xmlns:a16="http://schemas.microsoft.com/office/drawing/2014/main" id="{1CFCE88F-0E8C-4427-81BE-824C255F79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BFF45E-EE26-4809-AA15-703DC836C449}"/>
              </a:ext>
            </a:extLst>
          </p:cNvPr>
          <p:cNvSpPr>
            <a:spLocks noGrp="1"/>
          </p:cNvSpPr>
          <p:nvPr>
            <p:ph type="sldNum" sz="quarter" idx="12"/>
          </p:nvPr>
        </p:nvSpPr>
        <p:spPr/>
        <p:txBody>
          <a:bodyPr/>
          <a:lstStyle/>
          <a:p>
            <a:fld id="{8817F13D-7A6D-4D9F-945E-0574D7B886C3}" type="slidenum">
              <a:rPr lang="en-IN" smtClean="0"/>
              <a:t>‹#›</a:t>
            </a:fld>
            <a:endParaRPr lang="en-IN"/>
          </a:p>
        </p:txBody>
      </p:sp>
    </p:spTree>
    <p:extLst>
      <p:ext uri="{BB962C8B-B14F-4D97-AF65-F5344CB8AC3E}">
        <p14:creationId xmlns:p14="http://schemas.microsoft.com/office/powerpoint/2010/main" val="3320544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B657-EA8C-4760-B5D5-35FC3770D6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44E381-6E96-4C6D-BE40-704A5A8C77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E4A1E3-C91E-43C4-83A3-183121225030}"/>
              </a:ext>
            </a:extLst>
          </p:cNvPr>
          <p:cNvSpPr>
            <a:spLocks noGrp="1"/>
          </p:cNvSpPr>
          <p:nvPr>
            <p:ph type="dt" sz="half" idx="10"/>
          </p:nvPr>
        </p:nvSpPr>
        <p:spPr/>
        <p:txBody>
          <a:bodyPr/>
          <a:lstStyle/>
          <a:p>
            <a:fld id="{A76A9552-06CE-49B1-848C-7A8648E03F1B}" type="datetimeFigureOut">
              <a:rPr lang="en-IN" smtClean="0"/>
              <a:t>19-08-2019</a:t>
            </a:fld>
            <a:endParaRPr lang="en-IN"/>
          </a:p>
        </p:txBody>
      </p:sp>
      <p:sp>
        <p:nvSpPr>
          <p:cNvPr id="5" name="Footer Placeholder 4">
            <a:extLst>
              <a:ext uri="{FF2B5EF4-FFF2-40B4-BE49-F238E27FC236}">
                <a16:creationId xmlns:a16="http://schemas.microsoft.com/office/drawing/2014/main" id="{DF38E98C-1125-472A-9EEF-D232A7FE8E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A3C654-49D2-4EA5-89A5-3E33D1843488}"/>
              </a:ext>
            </a:extLst>
          </p:cNvPr>
          <p:cNvSpPr>
            <a:spLocks noGrp="1"/>
          </p:cNvSpPr>
          <p:nvPr>
            <p:ph type="sldNum" sz="quarter" idx="12"/>
          </p:nvPr>
        </p:nvSpPr>
        <p:spPr/>
        <p:txBody>
          <a:bodyPr/>
          <a:lstStyle/>
          <a:p>
            <a:fld id="{8817F13D-7A6D-4D9F-945E-0574D7B886C3}" type="slidenum">
              <a:rPr lang="en-IN" smtClean="0"/>
              <a:t>‹#›</a:t>
            </a:fld>
            <a:endParaRPr lang="en-IN"/>
          </a:p>
        </p:txBody>
      </p:sp>
    </p:spTree>
    <p:extLst>
      <p:ext uri="{BB962C8B-B14F-4D97-AF65-F5344CB8AC3E}">
        <p14:creationId xmlns:p14="http://schemas.microsoft.com/office/powerpoint/2010/main" val="895699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8D522-56B4-4C1E-9B9B-35842F347A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1D66F63-FD03-45FC-A22E-3976E4B3E9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B2BF0E-A831-4CCF-B29F-436231D6890A}"/>
              </a:ext>
            </a:extLst>
          </p:cNvPr>
          <p:cNvSpPr>
            <a:spLocks noGrp="1"/>
          </p:cNvSpPr>
          <p:nvPr>
            <p:ph type="dt" sz="half" idx="10"/>
          </p:nvPr>
        </p:nvSpPr>
        <p:spPr/>
        <p:txBody>
          <a:bodyPr/>
          <a:lstStyle/>
          <a:p>
            <a:fld id="{A76A9552-06CE-49B1-848C-7A8648E03F1B}" type="datetimeFigureOut">
              <a:rPr lang="en-IN" smtClean="0"/>
              <a:t>19-08-2019</a:t>
            </a:fld>
            <a:endParaRPr lang="en-IN"/>
          </a:p>
        </p:txBody>
      </p:sp>
      <p:sp>
        <p:nvSpPr>
          <p:cNvPr id="5" name="Footer Placeholder 4">
            <a:extLst>
              <a:ext uri="{FF2B5EF4-FFF2-40B4-BE49-F238E27FC236}">
                <a16:creationId xmlns:a16="http://schemas.microsoft.com/office/drawing/2014/main" id="{2DB122D2-8653-4DD3-82F4-9897056523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6844CD-62FB-4457-BCE1-B34461E466FF}"/>
              </a:ext>
            </a:extLst>
          </p:cNvPr>
          <p:cNvSpPr>
            <a:spLocks noGrp="1"/>
          </p:cNvSpPr>
          <p:nvPr>
            <p:ph type="sldNum" sz="quarter" idx="12"/>
          </p:nvPr>
        </p:nvSpPr>
        <p:spPr/>
        <p:txBody>
          <a:bodyPr/>
          <a:lstStyle/>
          <a:p>
            <a:fld id="{8817F13D-7A6D-4D9F-945E-0574D7B886C3}" type="slidenum">
              <a:rPr lang="en-IN" smtClean="0"/>
              <a:t>‹#›</a:t>
            </a:fld>
            <a:endParaRPr lang="en-IN"/>
          </a:p>
        </p:txBody>
      </p:sp>
    </p:spTree>
    <p:extLst>
      <p:ext uri="{BB962C8B-B14F-4D97-AF65-F5344CB8AC3E}">
        <p14:creationId xmlns:p14="http://schemas.microsoft.com/office/powerpoint/2010/main" val="3012985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75BF8-4679-456C-8A91-A6BE48DD6E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529ED7-BD82-415D-BA12-4C884A8F91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9A09A43-5E16-47F2-AE7F-00DEC21E46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52ED1D-A71E-4EC2-B1F9-4076A8766167}"/>
              </a:ext>
            </a:extLst>
          </p:cNvPr>
          <p:cNvSpPr>
            <a:spLocks noGrp="1"/>
          </p:cNvSpPr>
          <p:nvPr>
            <p:ph type="dt" sz="half" idx="10"/>
          </p:nvPr>
        </p:nvSpPr>
        <p:spPr/>
        <p:txBody>
          <a:bodyPr/>
          <a:lstStyle/>
          <a:p>
            <a:fld id="{A76A9552-06CE-49B1-848C-7A8648E03F1B}" type="datetimeFigureOut">
              <a:rPr lang="en-IN" smtClean="0"/>
              <a:t>19-08-2019</a:t>
            </a:fld>
            <a:endParaRPr lang="en-IN"/>
          </a:p>
        </p:txBody>
      </p:sp>
      <p:sp>
        <p:nvSpPr>
          <p:cNvPr id="6" name="Footer Placeholder 5">
            <a:extLst>
              <a:ext uri="{FF2B5EF4-FFF2-40B4-BE49-F238E27FC236}">
                <a16:creationId xmlns:a16="http://schemas.microsoft.com/office/drawing/2014/main" id="{B1ADF052-1C3C-4D87-8FD3-50E017F10C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FF32A1-4444-477A-A244-CB4A233D5541}"/>
              </a:ext>
            </a:extLst>
          </p:cNvPr>
          <p:cNvSpPr>
            <a:spLocks noGrp="1"/>
          </p:cNvSpPr>
          <p:nvPr>
            <p:ph type="sldNum" sz="quarter" idx="12"/>
          </p:nvPr>
        </p:nvSpPr>
        <p:spPr/>
        <p:txBody>
          <a:bodyPr/>
          <a:lstStyle/>
          <a:p>
            <a:fld id="{8817F13D-7A6D-4D9F-945E-0574D7B886C3}" type="slidenum">
              <a:rPr lang="en-IN" smtClean="0"/>
              <a:t>‹#›</a:t>
            </a:fld>
            <a:endParaRPr lang="en-IN"/>
          </a:p>
        </p:txBody>
      </p:sp>
    </p:spTree>
    <p:extLst>
      <p:ext uri="{BB962C8B-B14F-4D97-AF65-F5344CB8AC3E}">
        <p14:creationId xmlns:p14="http://schemas.microsoft.com/office/powerpoint/2010/main" val="806490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C0A6C-BB93-4C54-BB59-AAF391DCE7F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D58E48-655C-4BF2-9E5F-C72332BFCF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B86185-9AF8-455E-B798-8F0C43C486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EBD0710-FC0E-4D2E-A4AE-6CD990537A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51798F-0194-49CD-8F46-0C4288F2B2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5D5284C-AD98-4566-8F4F-EA980ECEDD76}"/>
              </a:ext>
            </a:extLst>
          </p:cNvPr>
          <p:cNvSpPr>
            <a:spLocks noGrp="1"/>
          </p:cNvSpPr>
          <p:nvPr>
            <p:ph type="dt" sz="half" idx="10"/>
          </p:nvPr>
        </p:nvSpPr>
        <p:spPr/>
        <p:txBody>
          <a:bodyPr/>
          <a:lstStyle/>
          <a:p>
            <a:fld id="{A76A9552-06CE-49B1-848C-7A8648E03F1B}" type="datetimeFigureOut">
              <a:rPr lang="en-IN" smtClean="0"/>
              <a:t>19-08-2019</a:t>
            </a:fld>
            <a:endParaRPr lang="en-IN"/>
          </a:p>
        </p:txBody>
      </p:sp>
      <p:sp>
        <p:nvSpPr>
          <p:cNvPr id="8" name="Footer Placeholder 7">
            <a:extLst>
              <a:ext uri="{FF2B5EF4-FFF2-40B4-BE49-F238E27FC236}">
                <a16:creationId xmlns:a16="http://schemas.microsoft.com/office/drawing/2014/main" id="{1D4B59B3-DCA4-48D5-BE6D-D48E62A9329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E312E6B-5E54-45B6-90D6-6CB29AB99824}"/>
              </a:ext>
            </a:extLst>
          </p:cNvPr>
          <p:cNvSpPr>
            <a:spLocks noGrp="1"/>
          </p:cNvSpPr>
          <p:nvPr>
            <p:ph type="sldNum" sz="quarter" idx="12"/>
          </p:nvPr>
        </p:nvSpPr>
        <p:spPr/>
        <p:txBody>
          <a:bodyPr/>
          <a:lstStyle/>
          <a:p>
            <a:fld id="{8817F13D-7A6D-4D9F-945E-0574D7B886C3}" type="slidenum">
              <a:rPr lang="en-IN" smtClean="0"/>
              <a:t>‹#›</a:t>
            </a:fld>
            <a:endParaRPr lang="en-IN"/>
          </a:p>
        </p:txBody>
      </p:sp>
    </p:spTree>
    <p:extLst>
      <p:ext uri="{BB962C8B-B14F-4D97-AF65-F5344CB8AC3E}">
        <p14:creationId xmlns:p14="http://schemas.microsoft.com/office/powerpoint/2010/main" val="1476687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6BBAE-80AD-432D-9203-F1A7E0F69C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5F98163-1B34-4E17-BF64-545A06A75718}"/>
              </a:ext>
            </a:extLst>
          </p:cNvPr>
          <p:cNvSpPr>
            <a:spLocks noGrp="1"/>
          </p:cNvSpPr>
          <p:nvPr>
            <p:ph type="dt" sz="half" idx="10"/>
          </p:nvPr>
        </p:nvSpPr>
        <p:spPr/>
        <p:txBody>
          <a:bodyPr/>
          <a:lstStyle/>
          <a:p>
            <a:fld id="{A76A9552-06CE-49B1-848C-7A8648E03F1B}" type="datetimeFigureOut">
              <a:rPr lang="en-IN" smtClean="0"/>
              <a:t>19-08-2019</a:t>
            </a:fld>
            <a:endParaRPr lang="en-IN"/>
          </a:p>
        </p:txBody>
      </p:sp>
      <p:sp>
        <p:nvSpPr>
          <p:cNvPr id="4" name="Footer Placeholder 3">
            <a:extLst>
              <a:ext uri="{FF2B5EF4-FFF2-40B4-BE49-F238E27FC236}">
                <a16:creationId xmlns:a16="http://schemas.microsoft.com/office/drawing/2014/main" id="{C38E9B95-0A38-402C-A1CF-BBB36A490E7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36A5C28-A3E6-42FF-AF84-11AB908A1744}"/>
              </a:ext>
            </a:extLst>
          </p:cNvPr>
          <p:cNvSpPr>
            <a:spLocks noGrp="1"/>
          </p:cNvSpPr>
          <p:nvPr>
            <p:ph type="sldNum" sz="quarter" idx="12"/>
          </p:nvPr>
        </p:nvSpPr>
        <p:spPr/>
        <p:txBody>
          <a:bodyPr/>
          <a:lstStyle/>
          <a:p>
            <a:fld id="{8817F13D-7A6D-4D9F-945E-0574D7B886C3}" type="slidenum">
              <a:rPr lang="en-IN" smtClean="0"/>
              <a:t>‹#›</a:t>
            </a:fld>
            <a:endParaRPr lang="en-IN"/>
          </a:p>
        </p:txBody>
      </p:sp>
    </p:spTree>
    <p:extLst>
      <p:ext uri="{BB962C8B-B14F-4D97-AF65-F5344CB8AC3E}">
        <p14:creationId xmlns:p14="http://schemas.microsoft.com/office/powerpoint/2010/main" val="2028217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8856FE-D310-4EC8-81A5-A82A6E57725C}"/>
              </a:ext>
            </a:extLst>
          </p:cNvPr>
          <p:cNvSpPr>
            <a:spLocks noGrp="1"/>
          </p:cNvSpPr>
          <p:nvPr>
            <p:ph type="dt" sz="half" idx="10"/>
          </p:nvPr>
        </p:nvSpPr>
        <p:spPr/>
        <p:txBody>
          <a:bodyPr/>
          <a:lstStyle/>
          <a:p>
            <a:fld id="{A76A9552-06CE-49B1-848C-7A8648E03F1B}" type="datetimeFigureOut">
              <a:rPr lang="en-IN" smtClean="0"/>
              <a:t>19-08-2019</a:t>
            </a:fld>
            <a:endParaRPr lang="en-IN"/>
          </a:p>
        </p:txBody>
      </p:sp>
      <p:sp>
        <p:nvSpPr>
          <p:cNvPr id="3" name="Footer Placeholder 2">
            <a:extLst>
              <a:ext uri="{FF2B5EF4-FFF2-40B4-BE49-F238E27FC236}">
                <a16:creationId xmlns:a16="http://schemas.microsoft.com/office/drawing/2014/main" id="{CCB62289-EF16-43D4-8D34-64C3D472A70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497D844-7D27-4118-94A8-62884B49F38F}"/>
              </a:ext>
            </a:extLst>
          </p:cNvPr>
          <p:cNvSpPr>
            <a:spLocks noGrp="1"/>
          </p:cNvSpPr>
          <p:nvPr>
            <p:ph type="sldNum" sz="quarter" idx="12"/>
          </p:nvPr>
        </p:nvSpPr>
        <p:spPr/>
        <p:txBody>
          <a:bodyPr/>
          <a:lstStyle/>
          <a:p>
            <a:fld id="{8817F13D-7A6D-4D9F-945E-0574D7B886C3}" type="slidenum">
              <a:rPr lang="en-IN" smtClean="0"/>
              <a:t>‹#›</a:t>
            </a:fld>
            <a:endParaRPr lang="en-IN"/>
          </a:p>
        </p:txBody>
      </p:sp>
    </p:spTree>
    <p:extLst>
      <p:ext uri="{BB962C8B-B14F-4D97-AF65-F5344CB8AC3E}">
        <p14:creationId xmlns:p14="http://schemas.microsoft.com/office/powerpoint/2010/main" val="2787890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B75EC-DD56-41BC-8DC1-BA83409597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1DD0797-E92E-4D6A-9D7E-3734F251C8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8A5C882-CA8E-4DFC-A974-419FF816AD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689D0F-B2CE-4783-ADF5-6C58F952B143}"/>
              </a:ext>
            </a:extLst>
          </p:cNvPr>
          <p:cNvSpPr>
            <a:spLocks noGrp="1"/>
          </p:cNvSpPr>
          <p:nvPr>
            <p:ph type="dt" sz="half" idx="10"/>
          </p:nvPr>
        </p:nvSpPr>
        <p:spPr/>
        <p:txBody>
          <a:bodyPr/>
          <a:lstStyle/>
          <a:p>
            <a:fld id="{A76A9552-06CE-49B1-848C-7A8648E03F1B}" type="datetimeFigureOut">
              <a:rPr lang="en-IN" smtClean="0"/>
              <a:t>19-08-2019</a:t>
            </a:fld>
            <a:endParaRPr lang="en-IN"/>
          </a:p>
        </p:txBody>
      </p:sp>
      <p:sp>
        <p:nvSpPr>
          <p:cNvPr id="6" name="Footer Placeholder 5">
            <a:extLst>
              <a:ext uri="{FF2B5EF4-FFF2-40B4-BE49-F238E27FC236}">
                <a16:creationId xmlns:a16="http://schemas.microsoft.com/office/drawing/2014/main" id="{7BCC4BA2-67DE-45C9-852D-4C328D4367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CA8BFE-C289-4133-9766-73B4486168CE}"/>
              </a:ext>
            </a:extLst>
          </p:cNvPr>
          <p:cNvSpPr>
            <a:spLocks noGrp="1"/>
          </p:cNvSpPr>
          <p:nvPr>
            <p:ph type="sldNum" sz="quarter" idx="12"/>
          </p:nvPr>
        </p:nvSpPr>
        <p:spPr/>
        <p:txBody>
          <a:bodyPr/>
          <a:lstStyle/>
          <a:p>
            <a:fld id="{8817F13D-7A6D-4D9F-945E-0574D7B886C3}" type="slidenum">
              <a:rPr lang="en-IN" smtClean="0"/>
              <a:t>‹#›</a:t>
            </a:fld>
            <a:endParaRPr lang="en-IN"/>
          </a:p>
        </p:txBody>
      </p:sp>
    </p:spTree>
    <p:extLst>
      <p:ext uri="{BB962C8B-B14F-4D97-AF65-F5344CB8AC3E}">
        <p14:creationId xmlns:p14="http://schemas.microsoft.com/office/powerpoint/2010/main" val="2817362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3E2C1-CBA6-4A9B-82F7-78CA4D62B8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9070015-F141-44C5-96A6-6E24632868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DB3D202-1567-4317-9828-15529FE36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3FADD6-79C6-46D8-B53F-4844ED535F0F}"/>
              </a:ext>
            </a:extLst>
          </p:cNvPr>
          <p:cNvSpPr>
            <a:spLocks noGrp="1"/>
          </p:cNvSpPr>
          <p:nvPr>
            <p:ph type="dt" sz="half" idx="10"/>
          </p:nvPr>
        </p:nvSpPr>
        <p:spPr/>
        <p:txBody>
          <a:bodyPr/>
          <a:lstStyle/>
          <a:p>
            <a:fld id="{A76A9552-06CE-49B1-848C-7A8648E03F1B}" type="datetimeFigureOut">
              <a:rPr lang="en-IN" smtClean="0"/>
              <a:t>19-08-2019</a:t>
            </a:fld>
            <a:endParaRPr lang="en-IN"/>
          </a:p>
        </p:txBody>
      </p:sp>
      <p:sp>
        <p:nvSpPr>
          <p:cNvPr id="6" name="Footer Placeholder 5">
            <a:extLst>
              <a:ext uri="{FF2B5EF4-FFF2-40B4-BE49-F238E27FC236}">
                <a16:creationId xmlns:a16="http://schemas.microsoft.com/office/drawing/2014/main" id="{7724BE0C-BFC5-4460-AD0A-7E824B1A06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EEC851-FF9E-4AF9-84FA-D5C851BF58BB}"/>
              </a:ext>
            </a:extLst>
          </p:cNvPr>
          <p:cNvSpPr>
            <a:spLocks noGrp="1"/>
          </p:cNvSpPr>
          <p:nvPr>
            <p:ph type="sldNum" sz="quarter" idx="12"/>
          </p:nvPr>
        </p:nvSpPr>
        <p:spPr/>
        <p:txBody>
          <a:bodyPr/>
          <a:lstStyle/>
          <a:p>
            <a:fld id="{8817F13D-7A6D-4D9F-945E-0574D7B886C3}" type="slidenum">
              <a:rPr lang="en-IN" smtClean="0"/>
              <a:t>‹#›</a:t>
            </a:fld>
            <a:endParaRPr lang="en-IN"/>
          </a:p>
        </p:txBody>
      </p:sp>
    </p:spTree>
    <p:extLst>
      <p:ext uri="{BB962C8B-B14F-4D97-AF65-F5344CB8AC3E}">
        <p14:creationId xmlns:p14="http://schemas.microsoft.com/office/powerpoint/2010/main" val="1465084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FFBF32-94F5-4846-9A4A-4D1AA5AD24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B8CC348-AEBD-4761-81FB-B0B1F02A39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4050FA-F3CB-463F-8E30-8C308AB16B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6A9552-06CE-49B1-848C-7A8648E03F1B}" type="datetimeFigureOut">
              <a:rPr lang="en-IN" smtClean="0"/>
              <a:t>19-08-2019</a:t>
            </a:fld>
            <a:endParaRPr lang="en-IN"/>
          </a:p>
        </p:txBody>
      </p:sp>
      <p:sp>
        <p:nvSpPr>
          <p:cNvPr id="5" name="Footer Placeholder 4">
            <a:extLst>
              <a:ext uri="{FF2B5EF4-FFF2-40B4-BE49-F238E27FC236}">
                <a16:creationId xmlns:a16="http://schemas.microsoft.com/office/drawing/2014/main" id="{430DEF99-F431-4954-9715-F2A5A145C2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1069AA2-3F8F-47E6-A090-E67CDAC1D3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17F13D-7A6D-4D9F-945E-0574D7B886C3}" type="slidenum">
              <a:rPr lang="en-IN" smtClean="0"/>
              <a:t>‹#›</a:t>
            </a:fld>
            <a:endParaRPr lang="en-IN"/>
          </a:p>
        </p:txBody>
      </p:sp>
    </p:spTree>
    <p:extLst>
      <p:ext uri="{BB962C8B-B14F-4D97-AF65-F5344CB8AC3E}">
        <p14:creationId xmlns:p14="http://schemas.microsoft.com/office/powerpoint/2010/main" val="14487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javarevisited.blogspot.com/2011/06/volatile-keyword-java-example-tutorial.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BC02-1E6F-4459-AED6-DE0262499063}"/>
              </a:ext>
            </a:extLst>
          </p:cNvPr>
          <p:cNvSpPr>
            <a:spLocks noGrp="1"/>
          </p:cNvSpPr>
          <p:nvPr>
            <p:ph type="ctrTitle"/>
          </p:nvPr>
        </p:nvSpPr>
        <p:spPr/>
        <p:txBody>
          <a:bodyPr/>
          <a:lstStyle/>
          <a:p>
            <a:r>
              <a:rPr lang="en-IN" dirty="0"/>
              <a:t>Thread</a:t>
            </a:r>
          </a:p>
        </p:txBody>
      </p:sp>
      <p:sp>
        <p:nvSpPr>
          <p:cNvPr id="3" name="Subtitle 2">
            <a:extLst>
              <a:ext uri="{FF2B5EF4-FFF2-40B4-BE49-F238E27FC236}">
                <a16:creationId xmlns:a16="http://schemas.microsoft.com/office/drawing/2014/main" id="{F9E71ABA-A752-443C-A300-A5FF0B71D98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20580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D43A3-0CDF-4CF2-9827-487AF5798929}"/>
              </a:ext>
            </a:extLst>
          </p:cNvPr>
          <p:cNvSpPr>
            <a:spLocks noGrp="1"/>
          </p:cNvSpPr>
          <p:nvPr>
            <p:ph type="title"/>
          </p:nvPr>
        </p:nvSpPr>
        <p:spPr/>
        <p:txBody>
          <a:bodyPr/>
          <a:lstStyle/>
          <a:p>
            <a:pPr algn="ctr"/>
            <a:r>
              <a:rPr lang="en-IN" dirty="0"/>
              <a:t>Run() method overloading	</a:t>
            </a:r>
          </a:p>
        </p:txBody>
      </p:sp>
      <p:sp>
        <p:nvSpPr>
          <p:cNvPr id="3" name="Content Placeholder 2">
            <a:extLst>
              <a:ext uri="{FF2B5EF4-FFF2-40B4-BE49-F238E27FC236}">
                <a16:creationId xmlns:a16="http://schemas.microsoft.com/office/drawing/2014/main" id="{D0E4B5CF-46B3-4E38-AA27-D9FA2EB9121A}"/>
              </a:ext>
            </a:extLst>
          </p:cNvPr>
          <p:cNvSpPr>
            <a:spLocks noGrp="1"/>
          </p:cNvSpPr>
          <p:nvPr>
            <p:ph idx="1"/>
          </p:nvPr>
        </p:nvSpPr>
        <p:spPr/>
        <p:txBody>
          <a:bodyPr/>
          <a:lstStyle/>
          <a:p>
            <a:pPr marL="0" indent="0">
              <a:buNone/>
            </a:pPr>
            <a:r>
              <a:rPr lang="en-IN" dirty="0"/>
              <a:t>We can  overload run() method in class. But with different parameter and we have to call it </a:t>
            </a:r>
            <a:r>
              <a:rPr lang="en-IN" dirty="0" err="1"/>
              <a:t>explicitely</a:t>
            </a:r>
            <a:r>
              <a:rPr lang="en-IN" dirty="0"/>
              <a:t>. Start() method will call no – </a:t>
            </a:r>
            <a:r>
              <a:rPr lang="en-IN" dirty="0" err="1"/>
              <a:t>arg</a:t>
            </a:r>
            <a:r>
              <a:rPr lang="en-IN" dirty="0"/>
              <a:t> run method. </a:t>
            </a:r>
          </a:p>
          <a:p>
            <a:pPr marL="0" indent="0">
              <a:buNone/>
            </a:pPr>
            <a:endParaRPr lang="en-IN" dirty="0"/>
          </a:p>
          <a:p>
            <a:pPr marL="0" indent="0">
              <a:buNone/>
            </a:pPr>
            <a:r>
              <a:rPr lang="en-IN" dirty="0"/>
              <a:t>If we are not overriding run() method: the thread class run() method will get called which is empty method.</a:t>
            </a:r>
          </a:p>
          <a:p>
            <a:pPr marL="0" indent="0">
              <a:buNone/>
            </a:pPr>
            <a:endParaRPr lang="en-IN" dirty="0"/>
          </a:p>
          <a:p>
            <a:pPr marL="0" indent="0">
              <a:buNone/>
            </a:pPr>
            <a:r>
              <a:rPr lang="en-IN" dirty="0"/>
              <a:t>Note: Its recommended to override run() method else don’t go for multithreading.</a:t>
            </a:r>
          </a:p>
        </p:txBody>
      </p:sp>
    </p:spTree>
    <p:extLst>
      <p:ext uri="{BB962C8B-B14F-4D97-AF65-F5344CB8AC3E}">
        <p14:creationId xmlns:p14="http://schemas.microsoft.com/office/powerpoint/2010/main" val="467717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D2E13-7B94-4D81-BA5A-76F5F8192271}"/>
              </a:ext>
            </a:extLst>
          </p:cNvPr>
          <p:cNvSpPr>
            <a:spLocks noGrp="1"/>
          </p:cNvSpPr>
          <p:nvPr>
            <p:ph type="title"/>
          </p:nvPr>
        </p:nvSpPr>
        <p:spPr/>
        <p:txBody>
          <a:bodyPr/>
          <a:lstStyle/>
          <a:p>
            <a:pPr algn="ctr"/>
            <a:r>
              <a:rPr lang="en-IN" dirty="0"/>
              <a:t>Start() method overriding</a:t>
            </a:r>
          </a:p>
        </p:txBody>
      </p:sp>
      <p:sp>
        <p:nvSpPr>
          <p:cNvPr id="3" name="Content Placeholder 2">
            <a:extLst>
              <a:ext uri="{FF2B5EF4-FFF2-40B4-BE49-F238E27FC236}">
                <a16:creationId xmlns:a16="http://schemas.microsoft.com/office/drawing/2014/main" id="{10D5C413-B47C-4A8B-AB9B-196F80DBC622}"/>
              </a:ext>
            </a:extLst>
          </p:cNvPr>
          <p:cNvSpPr>
            <a:spLocks noGrp="1"/>
          </p:cNvSpPr>
          <p:nvPr>
            <p:ph idx="1"/>
          </p:nvPr>
        </p:nvSpPr>
        <p:spPr>
          <a:xfrm>
            <a:off x="838200" y="1825625"/>
            <a:ext cx="2819400" cy="4351338"/>
          </a:xfrm>
        </p:spPr>
        <p:txBody>
          <a:bodyPr>
            <a:normAutofit lnSpcReduction="10000"/>
          </a:bodyPr>
          <a:lstStyle/>
          <a:p>
            <a:pPr marL="0" indent="0">
              <a:buNone/>
            </a:pPr>
            <a:r>
              <a:rPr lang="en-IN" dirty="0"/>
              <a:t>Our start method will get executed just a normal method call and new instance wont be created.</a:t>
            </a:r>
          </a:p>
          <a:p>
            <a:pPr marL="0" indent="0">
              <a:buNone/>
            </a:pPr>
            <a:r>
              <a:rPr lang="en-IN" dirty="0"/>
              <a:t>Its not </a:t>
            </a:r>
            <a:r>
              <a:rPr lang="en-IN" dirty="0" err="1"/>
              <a:t>recomment</a:t>
            </a:r>
            <a:r>
              <a:rPr lang="en-IN" dirty="0"/>
              <a:t> to override start() method else don’t go for multithreading </a:t>
            </a:r>
          </a:p>
        </p:txBody>
      </p:sp>
      <p:sp>
        <p:nvSpPr>
          <p:cNvPr id="4" name="Rectangle 3">
            <a:extLst>
              <a:ext uri="{FF2B5EF4-FFF2-40B4-BE49-F238E27FC236}">
                <a16:creationId xmlns:a16="http://schemas.microsoft.com/office/drawing/2014/main" id="{F54FCECF-8473-4730-AA5A-257E8555ECF6}"/>
              </a:ext>
            </a:extLst>
          </p:cNvPr>
          <p:cNvSpPr/>
          <p:nvPr/>
        </p:nvSpPr>
        <p:spPr>
          <a:xfrm>
            <a:off x="3458818" y="1585248"/>
            <a:ext cx="4320208" cy="4832092"/>
          </a:xfrm>
          <a:prstGeom prst="rect">
            <a:avLst/>
          </a:prstGeom>
        </p:spPr>
        <p:txBody>
          <a:bodyPr wrap="square">
            <a:spAutoFit/>
          </a:bodyPr>
          <a:lstStyle/>
          <a:p>
            <a:r>
              <a:rPr lang="en-IN" sz="1400" dirty="0"/>
              <a:t>class t1{</a:t>
            </a:r>
          </a:p>
          <a:p>
            <a:endParaRPr lang="en-IN" sz="1400" dirty="0"/>
          </a:p>
          <a:p>
            <a:r>
              <a:rPr lang="en-IN" sz="1400" dirty="0"/>
              <a:t>public void start()</a:t>
            </a:r>
          </a:p>
          <a:p>
            <a:r>
              <a:rPr lang="en-IN" sz="1400" dirty="0"/>
              <a:t>{</a:t>
            </a:r>
          </a:p>
          <a:p>
            <a:r>
              <a:rPr lang="en-IN" sz="1400" dirty="0" err="1"/>
              <a:t>System.out.println</a:t>
            </a:r>
            <a:r>
              <a:rPr lang="en-IN" sz="1400" dirty="0"/>
              <a:t>("start");</a:t>
            </a:r>
          </a:p>
          <a:p>
            <a:endParaRPr lang="en-IN" sz="1400" dirty="0"/>
          </a:p>
          <a:p>
            <a:r>
              <a:rPr lang="en-IN" sz="1400" dirty="0"/>
              <a:t>}</a:t>
            </a:r>
          </a:p>
          <a:p>
            <a:endParaRPr lang="en-IN" sz="1400" dirty="0"/>
          </a:p>
          <a:p>
            <a:r>
              <a:rPr lang="en-IN" sz="1400" dirty="0"/>
              <a:t>public void run()</a:t>
            </a:r>
          </a:p>
          <a:p>
            <a:r>
              <a:rPr lang="en-IN" sz="1400" dirty="0"/>
              <a:t>{</a:t>
            </a:r>
          </a:p>
          <a:p>
            <a:r>
              <a:rPr lang="en-IN" sz="1400" dirty="0" err="1"/>
              <a:t>System.out.println</a:t>
            </a:r>
            <a:r>
              <a:rPr lang="en-IN" sz="1400" dirty="0"/>
              <a:t>("run");</a:t>
            </a:r>
          </a:p>
          <a:p>
            <a:endParaRPr lang="en-IN" sz="1400" dirty="0"/>
          </a:p>
          <a:p>
            <a:r>
              <a:rPr lang="en-IN" sz="1400" dirty="0"/>
              <a:t>}</a:t>
            </a:r>
          </a:p>
          <a:p>
            <a:endParaRPr lang="en-IN" sz="1400" dirty="0"/>
          </a:p>
          <a:p>
            <a:r>
              <a:rPr lang="en-IN" sz="1400" dirty="0"/>
              <a:t>public static void main(String [] </a:t>
            </a:r>
            <a:r>
              <a:rPr lang="en-IN" sz="1400" dirty="0" err="1"/>
              <a:t>args</a:t>
            </a:r>
            <a:r>
              <a:rPr lang="en-IN" sz="1400" dirty="0"/>
              <a:t>)</a:t>
            </a:r>
          </a:p>
          <a:p>
            <a:r>
              <a:rPr lang="en-IN" sz="1400" dirty="0"/>
              <a:t>{</a:t>
            </a:r>
          </a:p>
          <a:p>
            <a:r>
              <a:rPr lang="en-IN" sz="1400" dirty="0"/>
              <a:t>t1 </a:t>
            </a:r>
            <a:r>
              <a:rPr lang="en-IN" sz="1400" dirty="0" err="1"/>
              <a:t>newthread</a:t>
            </a:r>
            <a:r>
              <a:rPr lang="en-IN" sz="1400" dirty="0"/>
              <a:t>=new t1();</a:t>
            </a:r>
          </a:p>
          <a:p>
            <a:r>
              <a:rPr lang="en-IN" sz="1400" dirty="0" err="1"/>
              <a:t>newthread.start</a:t>
            </a:r>
            <a:r>
              <a:rPr lang="en-IN" sz="1400" dirty="0"/>
              <a:t>();</a:t>
            </a:r>
          </a:p>
          <a:p>
            <a:r>
              <a:rPr lang="en-IN" sz="1400" dirty="0" err="1"/>
              <a:t>System.out.println</a:t>
            </a:r>
            <a:r>
              <a:rPr lang="en-IN" sz="1400" dirty="0"/>
              <a:t>("main thread");</a:t>
            </a:r>
          </a:p>
          <a:p>
            <a:endParaRPr lang="en-IN" sz="1400" dirty="0"/>
          </a:p>
          <a:p>
            <a:r>
              <a:rPr lang="en-IN" sz="1400" dirty="0"/>
              <a:t>}</a:t>
            </a:r>
          </a:p>
          <a:p>
            <a:r>
              <a:rPr lang="en-IN" sz="1400" dirty="0"/>
              <a:t>}</a:t>
            </a:r>
          </a:p>
        </p:txBody>
      </p:sp>
      <p:pic>
        <p:nvPicPr>
          <p:cNvPr id="5" name="Picture 4">
            <a:extLst>
              <a:ext uri="{FF2B5EF4-FFF2-40B4-BE49-F238E27FC236}">
                <a16:creationId xmlns:a16="http://schemas.microsoft.com/office/drawing/2014/main" id="{AE36ED00-D784-4D02-84DE-12D9938890AE}"/>
              </a:ext>
            </a:extLst>
          </p:cNvPr>
          <p:cNvPicPr>
            <a:picLocks noChangeAspect="1"/>
          </p:cNvPicPr>
          <p:nvPr/>
        </p:nvPicPr>
        <p:blipFill rotWithShape="1">
          <a:blip r:embed="rId2"/>
          <a:srcRect l="-951" t="81547" r="83805" b="3858"/>
          <a:stretch/>
        </p:blipFill>
        <p:spPr>
          <a:xfrm>
            <a:off x="8020878" y="2742174"/>
            <a:ext cx="2792896" cy="1525025"/>
          </a:xfrm>
          <a:prstGeom prst="rect">
            <a:avLst/>
          </a:prstGeom>
        </p:spPr>
      </p:pic>
    </p:spTree>
    <p:extLst>
      <p:ext uri="{BB962C8B-B14F-4D97-AF65-F5344CB8AC3E}">
        <p14:creationId xmlns:p14="http://schemas.microsoft.com/office/powerpoint/2010/main" val="2250276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DB2FA-8029-4112-B649-89C9744D4E7F}"/>
              </a:ext>
            </a:extLst>
          </p:cNvPr>
          <p:cNvSpPr>
            <a:spLocks noGrp="1"/>
          </p:cNvSpPr>
          <p:nvPr>
            <p:ph type="title"/>
          </p:nvPr>
        </p:nvSpPr>
        <p:spPr/>
        <p:txBody>
          <a:bodyPr/>
          <a:lstStyle/>
          <a:p>
            <a:pPr algn="ctr"/>
            <a:r>
              <a:rPr lang="en-IN" dirty="0"/>
              <a:t>Thread constructors</a:t>
            </a:r>
          </a:p>
        </p:txBody>
      </p:sp>
      <p:graphicFrame>
        <p:nvGraphicFramePr>
          <p:cNvPr id="4" name="Content Placeholder 3">
            <a:extLst>
              <a:ext uri="{FF2B5EF4-FFF2-40B4-BE49-F238E27FC236}">
                <a16:creationId xmlns:a16="http://schemas.microsoft.com/office/drawing/2014/main" id="{730DF6A1-D6C3-4AB5-968F-7CC69DF4E30E}"/>
              </a:ext>
            </a:extLst>
          </p:cNvPr>
          <p:cNvGraphicFramePr>
            <a:graphicFrameLocks noGrp="1"/>
          </p:cNvGraphicFramePr>
          <p:nvPr>
            <p:ph idx="1"/>
            <p:extLst>
              <p:ext uri="{D42A27DB-BD31-4B8C-83A1-F6EECF244321}">
                <p14:modId xmlns:p14="http://schemas.microsoft.com/office/powerpoint/2010/main" val="1450979140"/>
              </p:ext>
            </p:extLst>
          </p:nvPr>
        </p:nvGraphicFramePr>
        <p:xfrm>
          <a:off x="1431233" y="1505568"/>
          <a:ext cx="8097079" cy="5335376"/>
        </p:xfrm>
        <a:graphic>
          <a:graphicData uri="http://schemas.openxmlformats.org/drawingml/2006/table">
            <a:tbl>
              <a:tblPr/>
              <a:tblGrid>
                <a:gridCol w="2902446">
                  <a:extLst>
                    <a:ext uri="{9D8B030D-6E8A-4147-A177-3AD203B41FA5}">
                      <a16:colId xmlns:a16="http://schemas.microsoft.com/office/drawing/2014/main" val="1602040849"/>
                    </a:ext>
                  </a:extLst>
                </a:gridCol>
                <a:gridCol w="5194633">
                  <a:extLst>
                    <a:ext uri="{9D8B030D-6E8A-4147-A177-3AD203B41FA5}">
                      <a16:colId xmlns:a16="http://schemas.microsoft.com/office/drawing/2014/main" val="2174877740"/>
                    </a:ext>
                  </a:extLst>
                </a:gridCol>
              </a:tblGrid>
              <a:tr h="689883">
                <a:tc>
                  <a:txBody>
                    <a:bodyPr/>
                    <a:lstStyle/>
                    <a:p>
                      <a:pPr algn="just" fontAlgn="t"/>
                      <a:r>
                        <a:rPr lang="en-IN" sz="1400" b="1" dirty="0">
                          <a:solidFill>
                            <a:srgbClr val="000000"/>
                          </a:solidFill>
                          <a:effectLst/>
                        </a:rPr>
                        <a:t>Thread()</a:t>
                      </a:r>
                      <a:endParaRPr lang="en-IN" sz="1400" dirty="0">
                        <a:solidFill>
                          <a:srgbClr val="000000"/>
                        </a:solidFill>
                        <a:effectLst/>
                      </a:endParaRPr>
                    </a:p>
                    <a:p>
                      <a:pPr algn="just" fontAlgn="t"/>
                      <a:r>
                        <a:rPr lang="en-IN" sz="1400" dirty="0">
                          <a:solidFill>
                            <a:srgbClr val="000000"/>
                          </a:solidFill>
                          <a:effectLst/>
                        </a:rPr>
                        <a:t>This allocates a new Thread object.</a:t>
                      </a:r>
                    </a:p>
                  </a:txBody>
                  <a:tcPr marL="27822" marR="27822" marT="27822" marB="278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400" dirty="0"/>
                    </a:p>
                  </a:txBody>
                  <a:tcPr marL="33386" marR="33386" marT="16693" marB="166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2648569"/>
                  </a:ext>
                </a:extLst>
              </a:tr>
              <a:tr h="478314">
                <a:tc>
                  <a:txBody>
                    <a:bodyPr/>
                    <a:lstStyle/>
                    <a:p>
                      <a:pPr fontAlgn="t"/>
                      <a:r>
                        <a:rPr lang="en-IN" sz="1400">
                          <a:effectLst/>
                        </a:rPr>
                        <a:t>2</a:t>
                      </a:r>
                    </a:p>
                  </a:txBody>
                  <a:tcPr marL="27822" marR="27822" marT="27822" marB="278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1400" b="1">
                          <a:solidFill>
                            <a:srgbClr val="000000"/>
                          </a:solidFill>
                          <a:effectLst/>
                        </a:rPr>
                        <a:t>Thread(Runnable target)</a:t>
                      </a:r>
                      <a:endParaRPr lang="en-IN" sz="1400">
                        <a:solidFill>
                          <a:srgbClr val="000000"/>
                        </a:solidFill>
                        <a:effectLst/>
                      </a:endParaRPr>
                    </a:p>
                    <a:p>
                      <a:pPr algn="just" fontAlgn="t"/>
                      <a:r>
                        <a:rPr lang="en-IN" sz="1400">
                          <a:solidFill>
                            <a:srgbClr val="000000"/>
                          </a:solidFill>
                          <a:effectLst/>
                        </a:rPr>
                        <a:t>This allocates a new Thread object.</a:t>
                      </a:r>
                    </a:p>
                  </a:txBody>
                  <a:tcPr marL="27822" marR="27822" marT="27822" marB="278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1634486"/>
                  </a:ext>
                </a:extLst>
              </a:tr>
              <a:tr h="478314">
                <a:tc>
                  <a:txBody>
                    <a:bodyPr/>
                    <a:lstStyle/>
                    <a:p>
                      <a:pPr fontAlgn="t"/>
                      <a:r>
                        <a:rPr lang="en-IN" sz="1400">
                          <a:effectLst/>
                        </a:rPr>
                        <a:t>3</a:t>
                      </a:r>
                    </a:p>
                  </a:txBody>
                  <a:tcPr marL="27822" marR="27822" marT="27822" marB="278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1400" b="1">
                          <a:solidFill>
                            <a:srgbClr val="000000"/>
                          </a:solidFill>
                          <a:effectLst/>
                        </a:rPr>
                        <a:t>Thread(Runnable target, String name)</a:t>
                      </a:r>
                      <a:endParaRPr lang="en-IN" sz="1400">
                        <a:solidFill>
                          <a:srgbClr val="000000"/>
                        </a:solidFill>
                        <a:effectLst/>
                      </a:endParaRPr>
                    </a:p>
                    <a:p>
                      <a:pPr algn="just" fontAlgn="t"/>
                      <a:r>
                        <a:rPr lang="en-IN" sz="1400">
                          <a:solidFill>
                            <a:srgbClr val="000000"/>
                          </a:solidFill>
                          <a:effectLst/>
                        </a:rPr>
                        <a:t>This allocates a new Thread object.</a:t>
                      </a:r>
                    </a:p>
                  </a:txBody>
                  <a:tcPr marL="27822" marR="27822" marT="27822" marB="278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9746"/>
                  </a:ext>
                </a:extLst>
              </a:tr>
              <a:tr h="478314">
                <a:tc>
                  <a:txBody>
                    <a:bodyPr/>
                    <a:lstStyle/>
                    <a:p>
                      <a:pPr fontAlgn="t"/>
                      <a:r>
                        <a:rPr lang="en-IN" sz="1400">
                          <a:effectLst/>
                        </a:rPr>
                        <a:t>4</a:t>
                      </a:r>
                    </a:p>
                  </a:txBody>
                  <a:tcPr marL="27822" marR="27822" marT="27822" marB="278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1400" b="1" dirty="0">
                          <a:solidFill>
                            <a:srgbClr val="000000"/>
                          </a:solidFill>
                          <a:effectLst/>
                        </a:rPr>
                        <a:t>Thread(String name)</a:t>
                      </a:r>
                      <a:endParaRPr lang="en-IN" sz="1400" dirty="0">
                        <a:solidFill>
                          <a:srgbClr val="000000"/>
                        </a:solidFill>
                        <a:effectLst/>
                      </a:endParaRPr>
                    </a:p>
                    <a:p>
                      <a:pPr algn="just" fontAlgn="t"/>
                      <a:r>
                        <a:rPr lang="en-IN" sz="1400" dirty="0">
                          <a:solidFill>
                            <a:srgbClr val="000000"/>
                          </a:solidFill>
                          <a:effectLst/>
                        </a:rPr>
                        <a:t>This constructs allocates a new Thread object.</a:t>
                      </a:r>
                    </a:p>
                  </a:txBody>
                  <a:tcPr marL="27822" marR="27822" marT="27822" marB="278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0917743"/>
                  </a:ext>
                </a:extLst>
              </a:tr>
              <a:tr h="478314">
                <a:tc>
                  <a:txBody>
                    <a:bodyPr/>
                    <a:lstStyle/>
                    <a:p>
                      <a:pPr fontAlgn="t"/>
                      <a:r>
                        <a:rPr lang="en-IN" sz="1400">
                          <a:effectLst/>
                        </a:rPr>
                        <a:t>5</a:t>
                      </a:r>
                    </a:p>
                  </a:txBody>
                  <a:tcPr marL="27822" marR="27822" marT="27822" marB="278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1400" b="1">
                          <a:solidFill>
                            <a:srgbClr val="000000"/>
                          </a:solidFill>
                          <a:effectLst/>
                        </a:rPr>
                        <a:t>Thread(ThreadGroup group, Runnable target)</a:t>
                      </a:r>
                      <a:endParaRPr lang="en-IN" sz="1400">
                        <a:solidFill>
                          <a:srgbClr val="000000"/>
                        </a:solidFill>
                        <a:effectLst/>
                      </a:endParaRPr>
                    </a:p>
                    <a:p>
                      <a:pPr algn="just" fontAlgn="t"/>
                      <a:r>
                        <a:rPr lang="en-IN" sz="1400">
                          <a:solidFill>
                            <a:srgbClr val="000000"/>
                          </a:solidFill>
                          <a:effectLst/>
                        </a:rPr>
                        <a:t>This allocates a new Thread object.</a:t>
                      </a:r>
                    </a:p>
                  </a:txBody>
                  <a:tcPr marL="27822" marR="27822" marT="27822" marB="278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9984952"/>
                  </a:ext>
                </a:extLst>
              </a:tr>
              <a:tr h="901452">
                <a:tc>
                  <a:txBody>
                    <a:bodyPr/>
                    <a:lstStyle/>
                    <a:p>
                      <a:pPr fontAlgn="t"/>
                      <a:r>
                        <a:rPr lang="en-IN" sz="1400">
                          <a:effectLst/>
                        </a:rPr>
                        <a:t>6</a:t>
                      </a:r>
                    </a:p>
                  </a:txBody>
                  <a:tcPr marL="27822" marR="27822" marT="27822" marB="278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1400" b="1" dirty="0">
                          <a:solidFill>
                            <a:srgbClr val="000000"/>
                          </a:solidFill>
                          <a:effectLst/>
                        </a:rPr>
                        <a:t>Thread(</a:t>
                      </a:r>
                      <a:r>
                        <a:rPr lang="en-IN" sz="1400" b="1" dirty="0" err="1">
                          <a:solidFill>
                            <a:srgbClr val="000000"/>
                          </a:solidFill>
                          <a:effectLst/>
                        </a:rPr>
                        <a:t>ThreadGroup</a:t>
                      </a:r>
                      <a:r>
                        <a:rPr lang="en-IN" sz="1400" b="1" dirty="0">
                          <a:solidFill>
                            <a:srgbClr val="000000"/>
                          </a:solidFill>
                          <a:effectLst/>
                        </a:rPr>
                        <a:t> group, Runnable target, String name)</a:t>
                      </a:r>
                      <a:endParaRPr lang="en-IN" sz="1400" dirty="0">
                        <a:solidFill>
                          <a:srgbClr val="000000"/>
                        </a:solidFill>
                        <a:effectLst/>
                      </a:endParaRPr>
                    </a:p>
                    <a:p>
                      <a:pPr algn="just" fontAlgn="t"/>
                      <a:r>
                        <a:rPr lang="en-IN" sz="1400" dirty="0">
                          <a:solidFill>
                            <a:srgbClr val="000000"/>
                          </a:solidFill>
                          <a:effectLst/>
                        </a:rPr>
                        <a:t>This allocates a new Thread object so that it has target as its run object, has the specified name as its name, and belongs to the thread group referred to by group.</a:t>
                      </a:r>
                    </a:p>
                  </a:txBody>
                  <a:tcPr marL="27822" marR="27822" marT="27822" marB="278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3802555"/>
                  </a:ext>
                </a:extLst>
              </a:tr>
              <a:tr h="1324589">
                <a:tc>
                  <a:txBody>
                    <a:bodyPr/>
                    <a:lstStyle/>
                    <a:p>
                      <a:pPr fontAlgn="t"/>
                      <a:r>
                        <a:rPr lang="en-IN" sz="1400">
                          <a:effectLst/>
                        </a:rPr>
                        <a:t>7</a:t>
                      </a:r>
                    </a:p>
                  </a:txBody>
                  <a:tcPr marL="27822" marR="27822" marT="27822" marB="278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1400" b="1">
                          <a:solidFill>
                            <a:srgbClr val="000000"/>
                          </a:solidFill>
                          <a:effectLst/>
                        </a:rPr>
                        <a:t>Thread(ThreadGroup group, Runnable target, String name, long stackSize)</a:t>
                      </a:r>
                      <a:endParaRPr lang="en-IN" sz="1400">
                        <a:solidFill>
                          <a:srgbClr val="000000"/>
                        </a:solidFill>
                        <a:effectLst/>
                      </a:endParaRPr>
                    </a:p>
                    <a:p>
                      <a:pPr algn="just" fontAlgn="t"/>
                      <a:r>
                        <a:rPr lang="en-IN" sz="1400">
                          <a:solidFill>
                            <a:srgbClr val="000000"/>
                          </a:solidFill>
                          <a:effectLst/>
                        </a:rPr>
                        <a:t>This allocates a new Thread object so that it has target as its run object, has the specified name as its name, belongs to the thread group referred to by group, and has the specified stack size.</a:t>
                      </a:r>
                    </a:p>
                  </a:txBody>
                  <a:tcPr marL="27822" marR="27822" marT="27822" marB="278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5834619"/>
                  </a:ext>
                </a:extLst>
              </a:tr>
              <a:tr h="478314">
                <a:tc>
                  <a:txBody>
                    <a:bodyPr/>
                    <a:lstStyle/>
                    <a:p>
                      <a:pPr fontAlgn="t"/>
                      <a:r>
                        <a:rPr lang="en-IN" sz="1400">
                          <a:effectLst/>
                        </a:rPr>
                        <a:t>8</a:t>
                      </a:r>
                    </a:p>
                  </a:txBody>
                  <a:tcPr marL="27822" marR="27822" marT="27822" marB="278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1400" b="1" dirty="0">
                          <a:solidFill>
                            <a:srgbClr val="000000"/>
                          </a:solidFill>
                          <a:effectLst/>
                        </a:rPr>
                        <a:t>Thread(</a:t>
                      </a:r>
                      <a:r>
                        <a:rPr lang="en-IN" sz="1400" b="1" dirty="0" err="1">
                          <a:solidFill>
                            <a:srgbClr val="000000"/>
                          </a:solidFill>
                          <a:effectLst/>
                        </a:rPr>
                        <a:t>ThreadGroup</a:t>
                      </a:r>
                      <a:r>
                        <a:rPr lang="en-IN" sz="1400" b="1" dirty="0">
                          <a:solidFill>
                            <a:srgbClr val="000000"/>
                          </a:solidFill>
                          <a:effectLst/>
                        </a:rPr>
                        <a:t> group, String name)</a:t>
                      </a:r>
                      <a:endParaRPr lang="en-IN" sz="1400" dirty="0">
                        <a:solidFill>
                          <a:srgbClr val="000000"/>
                        </a:solidFill>
                        <a:effectLst/>
                      </a:endParaRPr>
                    </a:p>
                    <a:p>
                      <a:pPr algn="just" fontAlgn="t"/>
                      <a:r>
                        <a:rPr lang="en-IN" sz="1400" dirty="0">
                          <a:solidFill>
                            <a:srgbClr val="000000"/>
                          </a:solidFill>
                          <a:effectLst/>
                        </a:rPr>
                        <a:t>This allocates a new Thread object.</a:t>
                      </a:r>
                    </a:p>
                  </a:txBody>
                  <a:tcPr marL="27822" marR="27822" marT="27822" marB="278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4849462"/>
                  </a:ext>
                </a:extLst>
              </a:tr>
            </a:tbl>
          </a:graphicData>
        </a:graphic>
      </p:graphicFrame>
    </p:spTree>
    <p:extLst>
      <p:ext uri="{BB962C8B-B14F-4D97-AF65-F5344CB8AC3E}">
        <p14:creationId xmlns:p14="http://schemas.microsoft.com/office/powerpoint/2010/main" val="1908031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163FD-C4B5-4828-9F09-9FA915CFFD29}"/>
              </a:ext>
            </a:extLst>
          </p:cNvPr>
          <p:cNvSpPr>
            <a:spLocks noGrp="1"/>
          </p:cNvSpPr>
          <p:nvPr>
            <p:ph type="title"/>
          </p:nvPr>
        </p:nvSpPr>
        <p:spPr/>
        <p:txBody>
          <a:bodyPr/>
          <a:lstStyle/>
          <a:p>
            <a:pPr algn="ctr"/>
            <a:r>
              <a:rPr lang="en-IN" dirty="0"/>
              <a:t>Thread Priority</a:t>
            </a:r>
          </a:p>
        </p:txBody>
      </p:sp>
      <p:sp>
        <p:nvSpPr>
          <p:cNvPr id="3" name="Content Placeholder 2">
            <a:extLst>
              <a:ext uri="{FF2B5EF4-FFF2-40B4-BE49-F238E27FC236}">
                <a16:creationId xmlns:a16="http://schemas.microsoft.com/office/drawing/2014/main" id="{152171C5-3AE0-4EB4-ACF2-E22540DF73BC}"/>
              </a:ext>
            </a:extLst>
          </p:cNvPr>
          <p:cNvSpPr>
            <a:spLocks noGrp="1"/>
          </p:cNvSpPr>
          <p:nvPr>
            <p:ph idx="1"/>
          </p:nvPr>
        </p:nvSpPr>
        <p:spPr>
          <a:xfrm>
            <a:off x="410817" y="1258957"/>
            <a:ext cx="10942983" cy="5233918"/>
          </a:xfrm>
        </p:spPr>
        <p:txBody>
          <a:bodyPr>
            <a:normAutofit/>
          </a:bodyPr>
          <a:lstStyle/>
          <a:p>
            <a:pPr marL="0" indent="0">
              <a:buNone/>
            </a:pPr>
            <a:r>
              <a:rPr lang="en-IN" dirty="0"/>
              <a:t>Thread.MinPriority</a:t>
            </a:r>
            <a:r>
              <a:rPr lang="en-IN" dirty="0">
                <a:sym typeface="Wingdings" panose="05000000000000000000" pitchFamily="2" charset="2"/>
              </a:rPr>
              <a:t>1</a:t>
            </a:r>
          </a:p>
          <a:p>
            <a:pPr marL="0" indent="0">
              <a:buNone/>
            </a:pPr>
            <a:r>
              <a:rPr lang="en-IN" dirty="0">
                <a:sym typeface="Wingdings" panose="05000000000000000000" pitchFamily="2" charset="2"/>
              </a:rPr>
              <a:t>Thread.NormPriority5</a:t>
            </a:r>
          </a:p>
          <a:p>
            <a:pPr marL="0" indent="0">
              <a:buNone/>
            </a:pPr>
            <a:r>
              <a:rPr lang="en-IN" dirty="0">
                <a:sym typeface="Wingdings" panose="05000000000000000000" pitchFamily="2" charset="2"/>
              </a:rPr>
              <a:t>Thread.MaxPriority10</a:t>
            </a:r>
          </a:p>
          <a:p>
            <a:pPr marL="0" indent="0">
              <a:buNone/>
            </a:pPr>
            <a:r>
              <a:rPr lang="en-IN" dirty="0">
                <a:sym typeface="Wingdings" panose="05000000000000000000" pitchFamily="2" charset="2"/>
              </a:rPr>
              <a:t>It may be default priority generated by JVM or customized priority provide by programmer.</a:t>
            </a:r>
          </a:p>
          <a:p>
            <a:pPr marL="0" indent="0">
              <a:buNone/>
            </a:pPr>
            <a:r>
              <a:rPr lang="en-IN" dirty="0">
                <a:sym typeface="Wingdings" panose="05000000000000000000" pitchFamily="2" charset="2"/>
              </a:rPr>
              <a:t>Thread scheduler will decide the priority which has to executed first.</a:t>
            </a:r>
          </a:p>
          <a:p>
            <a:pPr marL="0" indent="0">
              <a:buNone/>
            </a:pPr>
            <a:r>
              <a:rPr lang="en-IN" dirty="0">
                <a:sym typeface="Wingdings" panose="05000000000000000000" pitchFamily="2" charset="2"/>
              </a:rPr>
              <a:t>If two threads have same priority then we cant expect exact execution order. It depends on thread schedular. The default priority will be  inherited from parent to child. Only for main thread is 5.</a:t>
            </a:r>
          </a:p>
          <a:p>
            <a:pPr marL="0" indent="0">
              <a:buNone/>
            </a:pPr>
            <a:r>
              <a:rPr lang="en-IN" dirty="0">
                <a:sym typeface="Wingdings" panose="05000000000000000000" pitchFamily="2" charset="2"/>
              </a:rPr>
              <a:t>Some platform wont provide for thread priority support.</a:t>
            </a:r>
          </a:p>
          <a:p>
            <a:pPr marL="0" indent="0">
              <a:buNone/>
            </a:pPr>
            <a:endParaRPr lang="en-IN" dirty="0">
              <a:sym typeface="Wingdings" panose="05000000000000000000" pitchFamily="2" charset="2"/>
            </a:endParaRPr>
          </a:p>
          <a:p>
            <a:pPr marL="0" indent="0">
              <a:buNone/>
            </a:pPr>
            <a:endParaRPr lang="en-IN" dirty="0">
              <a:sym typeface="Wingdings" panose="05000000000000000000" pitchFamily="2" charset="2"/>
            </a:endParaRPr>
          </a:p>
          <a:p>
            <a:pPr marL="0" indent="0">
              <a:buNone/>
            </a:pPr>
            <a:endParaRPr lang="en-IN" dirty="0"/>
          </a:p>
        </p:txBody>
      </p:sp>
    </p:spTree>
    <p:extLst>
      <p:ext uri="{BB962C8B-B14F-4D97-AF65-F5344CB8AC3E}">
        <p14:creationId xmlns:p14="http://schemas.microsoft.com/office/powerpoint/2010/main" val="4258584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3D94C-9555-41FA-841C-D69E549D3052}"/>
              </a:ext>
            </a:extLst>
          </p:cNvPr>
          <p:cNvSpPr>
            <a:spLocks noGrp="1"/>
          </p:cNvSpPr>
          <p:nvPr>
            <p:ph type="title"/>
          </p:nvPr>
        </p:nvSpPr>
        <p:spPr/>
        <p:txBody>
          <a:bodyPr>
            <a:normAutofit/>
          </a:bodyPr>
          <a:lstStyle/>
          <a:p>
            <a:pPr algn="ctr"/>
            <a:r>
              <a:rPr lang="en-IN" b="1" dirty="0"/>
              <a:t>Java Concurrency / Multithreading Basics</a:t>
            </a:r>
            <a:endParaRPr lang="en-IN" dirty="0"/>
          </a:p>
        </p:txBody>
      </p:sp>
      <p:sp>
        <p:nvSpPr>
          <p:cNvPr id="3" name="Content Placeholder 2">
            <a:extLst>
              <a:ext uri="{FF2B5EF4-FFF2-40B4-BE49-F238E27FC236}">
                <a16:creationId xmlns:a16="http://schemas.microsoft.com/office/drawing/2014/main" id="{785719EB-1519-4DDE-9E38-F890125DD1FB}"/>
              </a:ext>
            </a:extLst>
          </p:cNvPr>
          <p:cNvSpPr>
            <a:spLocks noGrp="1"/>
          </p:cNvSpPr>
          <p:nvPr>
            <p:ph idx="1"/>
          </p:nvPr>
        </p:nvSpPr>
        <p:spPr/>
        <p:txBody>
          <a:bodyPr>
            <a:normAutofit lnSpcReduction="10000"/>
          </a:bodyPr>
          <a:lstStyle/>
          <a:p>
            <a:r>
              <a:rPr lang="en-IN" i="1" dirty="0"/>
              <a:t>Concurrency is the ability to do more than one thing at the same time.</a:t>
            </a:r>
            <a:endParaRPr lang="en-IN" dirty="0"/>
          </a:p>
          <a:p>
            <a:r>
              <a:rPr lang="en-IN" dirty="0"/>
              <a:t>Back in early days, computers could execute only one program at a time. But now, modern computers are capable of running a whole lot of tasks at the same time. For example -</a:t>
            </a:r>
          </a:p>
          <a:p>
            <a:r>
              <a:rPr lang="en-IN" dirty="0"/>
              <a:t>You can browse my blog on a web browser and listen to music on a media player, </a:t>
            </a:r>
            <a:r>
              <a:rPr lang="en-IN" i="1" dirty="0"/>
              <a:t>at the same time.</a:t>
            </a:r>
            <a:endParaRPr lang="en-IN" dirty="0"/>
          </a:p>
          <a:p>
            <a:r>
              <a:rPr lang="en-IN" dirty="0"/>
              <a:t>You can edit a document on a word processor, while other applications can download files from the internet, </a:t>
            </a:r>
            <a:r>
              <a:rPr lang="en-IN" i="1" dirty="0"/>
              <a:t>at the same time.</a:t>
            </a:r>
            <a:endParaRPr lang="en-IN" dirty="0"/>
          </a:p>
          <a:p>
            <a:pPr marL="0" indent="0">
              <a:buNone/>
            </a:pPr>
            <a:br>
              <a:rPr lang="en-IN" dirty="0"/>
            </a:br>
            <a:endParaRPr lang="en-IN" dirty="0"/>
          </a:p>
        </p:txBody>
      </p:sp>
    </p:spTree>
    <p:extLst>
      <p:ext uri="{BB962C8B-B14F-4D97-AF65-F5344CB8AC3E}">
        <p14:creationId xmlns:p14="http://schemas.microsoft.com/office/powerpoint/2010/main" val="2897674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1F89B-0155-457D-B639-E7661C5F1E4B}"/>
              </a:ext>
            </a:extLst>
          </p:cNvPr>
          <p:cNvSpPr>
            <a:spLocks noGrp="1"/>
          </p:cNvSpPr>
          <p:nvPr>
            <p:ph type="title"/>
          </p:nvPr>
        </p:nvSpPr>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E06F6AF7-EAC7-43F9-AD08-387537967CBF}"/>
              </a:ext>
            </a:extLst>
          </p:cNvPr>
          <p:cNvSpPr>
            <a:spLocks noGrp="1"/>
          </p:cNvSpPr>
          <p:nvPr>
            <p:ph idx="1"/>
          </p:nvPr>
        </p:nvSpPr>
        <p:spPr/>
        <p:txBody>
          <a:bodyPr>
            <a:normAutofit fontScale="77500" lnSpcReduction="20000"/>
          </a:bodyPr>
          <a:lstStyle/>
          <a:p>
            <a:r>
              <a:rPr lang="en-IN" dirty="0"/>
              <a:t>Concurrency doesn’t necessarily involve multiple applications. Running multiple parts of a single application simultaneously is also termed as concurrency. For example -</a:t>
            </a:r>
          </a:p>
          <a:p>
            <a:r>
              <a:rPr lang="en-IN" dirty="0"/>
              <a:t>A word processor formats the text and responds to keyboard events, </a:t>
            </a:r>
            <a:r>
              <a:rPr lang="en-IN" i="1" dirty="0"/>
              <a:t>at the same time</a:t>
            </a:r>
            <a:r>
              <a:rPr lang="en-IN" dirty="0"/>
              <a:t>.</a:t>
            </a:r>
          </a:p>
          <a:p>
            <a:r>
              <a:rPr lang="en-IN" dirty="0"/>
              <a:t>An audio streaming application reads the audio from the network, decompresses it and updates the display, </a:t>
            </a:r>
            <a:r>
              <a:rPr lang="en-IN" i="1" dirty="0"/>
              <a:t>all at the same time</a:t>
            </a:r>
            <a:r>
              <a:rPr lang="en-IN" dirty="0"/>
              <a:t>.</a:t>
            </a:r>
          </a:p>
          <a:p>
            <a:r>
              <a:rPr lang="en-IN" dirty="0"/>
              <a:t>A web server, which is essentially a program running on a computer, serves thousands of requests from all over the world, </a:t>
            </a:r>
            <a:r>
              <a:rPr lang="en-IN" i="1" dirty="0"/>
              <a:t>at the same time</a:t>
            </a:r>
            <a:r>
              <a:rPr lang="en-IN" dirty="0"/>
              <a:t>.</a:t>
            </a:r>
          </a:p>
          <a:p>
            <a:r>
              <a:rPr lang="en-IN" dirty="0" err="1"/>
              <a:t>Softwares</a:t>
            </a:r>
            <a:r>
              <a:rPr lang="en-IN" dirty="0"/>
              <a:t> that are able to do more than one thing at a time are called </a:t>
            </a:r>
            <a:r>
              <a:rPr lang="en-IN" i="1" dirty="0"/>
              <a:t>concurrent software.</a:t>
            </a:r>
            <a:endParaRPr lang="en-IN" dirty="0"/>
          </a:p>
          <a:p>
            <a:r>
              <a:rPr lang="en-IN" dirty="0"/>
              <a:t>The following screenshot of my computer shows an example of concurrency. My computer system is doing multiple things simultaneously - It is running a video on a media player, accepting keyboard input on a terminal, and building a project in IntelliJ Idea</a:t>
            </a:r>
          </a:p>
          <a:p>
            <a:pPr marL="0" indent="0">
              <a:buNone/>
            </a:pPr>
            <a:endParaRPr lang="en-IN" dirty="0"/>
          </a:p>
        </p:txBody>
      </p:sp>
    </p:spTree>
    <p:extLst>
      <p:ext uri="{BB962C8B-B14F-4D97-AF65-F5344CB8AC3E}">
        <p14:creationId xmlns:p14="http://schemas.microsoft.com/office/powerpoint/2010/main" val="2146325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CD063-1C8B-4257-A0A5-5A54B8A4C78D}"/>
              </a:ext>
            </a:extLst>
          </p:cNvPr>
          <p:cNvSpPr>
            <a:spLocks noGrp="1"/>
          </p:cNvSpPr>
          <p:nvPr>
            <p:ph type="title"/>
          </p:nvPr>
        </p:nvSpPr>
        <p:spPr/>
        <p:txBody>
          <a:bodyPr>
            <a:normAutofit/>
          </a:bodyPr>
          <a:lstStyle/>
          <a:p>
            <a:pPr algn="ctr"/>
            <a:r>
              <a:rPr lang="en-IN" b="1" dirty="0"/>
              <a:t>Executors Framework</a:t>
            </a:r>
            <a:endParaRPr lang="en-IN" dirty="0"/>
          </a:p>
        </p:txBody>
      </p:sp>
      <p:sp>
        <p:nvSpPr>
          <p:cNvPr id="3" name="Content Placeholder 2">
            <a:extLst>
              <a:ext uri="{FF2B5EF4-FFF2-40B4-BE49-F238E27FC236}">
                <a16:creationId xmlns:a16="http://schemas.microsoft.com/office/drawing/2014/main" id="{1B876988-E742-442A-BA6A-99ED8BFEB7C3}"/>
              </a:ext>
            </a:extLst>
          </p:cNvPr>
          <p:cNvSpPr>
            <a:spLocks noGrp="1"/>
          </p:cNvSpPr>
          <p:nvPr>
            <p:ph idx="1"/>
          </p:nvPr>
        </p:nvSpPr>
        <p:spPr/>
        <p:txBody>
          <a:bodyPr/>
          <a:lstStyle/>
          <a:p>
            <a:r>
              <a:rPr lang="en-IN" dirty="0"/>
              <a:t>While it is easy to create one or two threads and run them, it becomes a problem when your application requires creating 20 or 30 threads for running tasks concurrently.</a:t>
            </a:r>
          </a:p>
          <a:p>
            <a:r>
              <a:rPr lang="en-IN" dirty="0"/>
              <a:t>Also, it won’t be exaggerating to say that large multi-threaded applications will have hundreds, if not thousands of threads running simultaneously. So, it makes sense to separate thread creation and management from the rest of the application.</a:t>
            </a:r>
          </a:p>
          <a:p>
            <a:pPr marL="0" indent="0">
              <a:buNone/>
            </a:pPr>
            <a:br>
              <a:rPr lang="en-IN" dirty="0"/>
            </a:br>
            <a:endParaRPr lang="en-IN" dirty="0"/>
          </a:p>
        </p:txBody>
      </p:sp>
    </p:spTree>
    <p:extLst>
      <p:ext uri="{BB962C8B-B14F-4D97-AF65-F5344CB8AC3E}">
        <p14:creationId xmlns:p14="http://schemas.microsoft.com/office/powerpoint/2010/main" val="3884705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7E5C1-A54C-4953-B9AB-34904B5DC424}"/>
              </a:ext>
            </a:extLst>
          </p:cNvPr>
          <p:cNvSpPr>
            <a:spLocks noGrp="1"/>
          </p:cNvSpPr>
          <p:nvPr>
            <p:ph type="title"/>
          </p:nvPr>
        </p:nvSpPr>
        <p:spPr/>
        <p:txBody>
          <a:bodyPr/>
          <a:lstStyle/>
          <a:p>
            <a:r>
              <a:rPr lang="en-IN" dirty="0"/>
              <a:t>What is Executors? </a:t>
            </a:r>
          </a:p>
        </p:txBody>
      </p:sp>
      <p:sp>
        <p:nvSpPr>
          <p:cNvPr id="3" name="Content Placeholder 2">
            <a:extLst>
              <a:ext uri="{FF2B5EF4-FFF2-40B4-BE49-F238E27FC236}">
                <a16:creationId xmlns:a16="http://schemas.microsoft.com/office/drawing/2014/main" id="{810B93DF-3009-4D74-89FC-C0B08B28E73E}"/>
              </a:ext>
            </a:extLst>
          </p:cNvPr>
          <p:cNvSpPr>
            <a:spLocks noGrp="1"/>
          </p:cNvSpPr>
          <p:nvPr>
            <p:ph idx="1"/>
          </p:nvPr>
        </p:nvSpPr>
        <p:spPr/>
        <p:txBody>
          <a:bodyPr>
            <a:normAutofit fontScale="77500" lnSpcReduction="20000"/>
          </a:bodyPr>
          <a:lstStyle/>
          <a:p>
            <a:r>
              <a:rPr lang="en-IN" b="1" i="1" dirty="0"/>
              <a:t>Enter Executors, A framework for creating and managing threads. Executors framework helps you with –</a:t>
            </a:r>
          </a:p>
          <a:p>
            <a:endParaRPr lang="en-IN" dirty="0"/>
          </a:p>
          <a:p>
            <a:r>
              <a:rPr lang="en-IN" b="1" dirty="0"/>
              <a:t>Thread Creation</a:t>
            </a:r>
            <a:r>
              <a:rPr lang="en-IN" dirty="0"/>
              <a:t>: It provides various methods for creating threads, more specifically a pool of threads, that your application can use to run tasks concurrently.</a:t>
            </a:r>
          </a:p>
          <a:p>
            <a:r>
              <a:rPr lang="en-IN" b="1" dirty="0"/>
              <a:t>Thread Management</a:t>
            </a:r>
            <a:r>
              <a:rPr lang="en-IN" dirty="0"/>
              <a:t>: It manages the life cycle of the threads in the thread pool. You don’t need to worry about whether the threads in the thread pool are active or busy or dead before submitting a task for execution.</a:t>
            </a:r>
          </a:p>
          <a:p>
            <a:r>
              <a:rPr lang="en-IN" b="1" dirty="0"/>
              <a:t>Task submission and execution</a:t>
            </a:r>
            <a:r>
              <a:rPr lang="en-IN" dirty="0"/>
              <a:t>: Executors framework provides methods for submitting tasks for execution in the thread pool, and also gives you the power to decide when the tasks will be executed. For example, You can submit a task to be executed now or schedule them to be executed later or make them execute periodically.</a:t>
            </a:r>
            <a:br>
              <a:rPr lang="en-IN" dirty="0"/>
            </a:br>
            <a:endParaRPr lang="en-IN" dirty="0"/>
          </a:p>
        </p:txBody>
      </p:sp>
    </p:spTree>
    <p:extLst>
      <p:ext uri="{BB962C8B-B14F-4D97-AF65-F5344CB8AC3E}">
        <p14:creationId xmlns:p14="http://schemas.microsoft.com/office/powerpoint/2010/main" val="3863292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5EB20-43D5-4F8A-BD44-39461366888B}"/>
              </a:ext>
            </a:extLst>
          </p:cNvPr>
          <p:cNvSpPr>
            <a:spLocks noGrp="1"/>
          </p:cNvSpPr>
          <p:nvPr>
            <p:ph type="title"/>
          </p:nvPr>
        </p:nvSpPr>
        <p:spPr/>
        <p:txBody>
          <a:bodyPr/>
          <a:lstStyle/>
          <a:p>
            <a:pPr algn="ctr"/>
            <a:r>
              <a:rPr lang="en-IN" dirty="0"/>
              <a:t>Java Concurrency API</a:t>
            </a:r>
          </a:p>
        </p:txBody>
      </p:sp>
      <p:sp>
        <p:nvSpPr>
          <p:cNvPr id="3" name="Content Placeholder 2">
            <a:extLst>
              <a:ext uri="{FF2B5EF4-FFF2-40B4-BE49-F238E27FC236}">
                <a16:creationId xmlns:a16="http://schemas.microsoft.com/office/drawing/2014/main" id="{48A67C4F-E661-4849-8D9D-9242D278ADBF}"/>
              </a:ext>
            </a:extLst>
          </p:cNvPr>
          <p:cNvSpPr>
            <a:spLocks noGrp="1"/>
          </p:cNvSpPr>
          <p:nvPr>
            <p:ph idx="1"/>
          </p:nvPr>
        </p:nvSpPr>
        <p:spPr>
          <a:xfrm>
            <a:off x="318053" y="1563757"/>
            <a:ext cx="11035748" cy="4929118"/>
          </a:xfrm>
        </p:spPr>
        <p:txBody>
          <a:bodyPr>
            <a:normAutofit fontScale="92500" lnSpcReduction="10000"/>
          </a:bodyPr>
          <a:lstStyle/>
          <a:p>
            <a:pPr marL="0" indent="0">
              <a:buNone/>
            </a:pPr>
            <a:r>
              <a:rPr lang="en-IN" dirty="0"/>
              <a:t>JCA defines the following three executor interfaces that covers everything that is needed for creating and managing threads -</a:t>
            </a:r>
          </a:p>
          <a:p>
            <a:pPr marL="0" indent="0">
              <a:buNone/>
            </a:pPr>
            <a:endParaRPr lang="en-IN" dirty="0"/>
          </a:p>
          <a:p>
            <a:pPr marL="0" indent="0">
              <a:buNone/>
            </a:pPr>
            <a:r>
              <a:rPr lang="en-IN" b="1" u="sng" dirty="0"/>
              <a:t>Executor</a:t>
            </a:r>
            <a:r>
              <a:rPr lang="en-IN" dirty="0"/>
              <a:t> - A simple interface that contains a method called execute() to launch a task specified by a Runnable object.</a:t>
            </a:r>
          </a:p>
          <a:p>
            <a:pPr marL="0" indent="0">
              <a:buNone/>
            </a:pPr>
            <a:endParaRPr lang="en-IN" dirty="0"/>
          </a:p>
          <a:p>
            <a:pPr marL="0" indent="0">
              <a:buNone/>
            </a:pPr>
            <a:r>
              <a:rPr lang="en-IN" b="1" u="sng" dirty="0" err="1"/>
              <a:t>ExecutorService</a:t>
            </a:r>
            <a:r>
              <a:rPr lang="en-IN" dirty="0"/>
              <a:t> - A sub-interface of Executor that adds functionality to manage the lifecycle of the tasks. It also provides a submit() method whose overloaded versions can accept a Runnable as well as a Callable object. Callable objects are similar to Runnable except that the task specified by a Callable object can also return a value.</a:t>
            </a:r>
          </a:p>
          <a:p>
            <a:pPr marL="0" indent="0">
              <a:buNone/>
            </a:pPr>
            <a:r>
              <a:rPr lang="en-IN" b="1" u="sng" dirty="0" err="1"/>
              <a:t>ScheduledExecutorService</a:t>
            </a:r>
            <a:r>
              <a:rPr lang="en-IN" dirty="0"/>
              <a:t> - A sub-interface of </a:t>
            </a:r>
            <a:r>
              <a:rPr lang="en-IN" dirty="0" err="1"/>
              <a:t>ExecutorService</a:t>
            </a:r>
            <a:r>
              <a:rPr lang="en-IN" dirty="0"/>
              <a:t>. It adds functionality to schedule the execution of the tasks.</a:t>
            </a:r>
          </a:p>
          <a:p>
            <a:pPr marL="0" indent="0">
              <a:buNone/>
            </a:pPr>
            <a:endParaRPr lang="en-IN" dirty="0"/>
          </a:p>
        </p:txBody>
      </p:sp>
    </p:spTree>
    <p:extLst>
      <p:ext uri="{BB962C8B-B14F-4D97-AF65-F5344CB8AC3E}">
        <p14:creationId xmlns:p14="http://schemas.microsoft.com/office/powerpoint/2010/main" val="1856935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CC161-219E-41FB-A0D9-9A3430873F6C}"/>
              </a:ext>
            </a:extLst>
          </p:cNvPr>
          <p:cNvSpPr>
            <a:spLocks noGrp="1"/>
          </p:cNvSpPr>
          <p:nvPr>
            <p:ph type="title"/>
          </p:nvPr>
        </p:nvSpPr>
        <p:spPr/>
        <p:txBody>
          <a:bodyPr>
            <a:normAutofit/>
          </a:bodyPr>
          <a:lstStyle/>
          <a:p>
            <a:pPr algn="ctr"/>
            <a:r>
              <a:rPr lang="en-IN" b="1" dirty="0" err="1"/>
              <a:t>ExecutorService</a:t>
            </a:r>
            <a:r>
              <a:rPr lang="en-IN" b="1" dirty="0"/>
              <a:t> example</a:t>
            </a:r>
            <a:endParaRPr lang="en-IN" dirty="0"/>
          </a:p>
        </p:txBody>
      </p:sp>
      <p:sp>
        <p:nvSpPr>
          <p:cNvPr id="5" name="Rectangle 4">
            <a:extLst>
              <a:ext uri="{FF2B5EF4-FFF2-40B4-BE49-F238E27FC236}">
                <a16:creationId xmlns:a16="http://schemas.microsoft.com/office/drawing/2014/main" id="{8B5C111C-D8FB-4A7A-A489-DA77AC10B15D}"/>
              </a:ext>
            </a:extLst>
          </p:cNvPr>
          <p:cNvSpPr/>
          <p:nvPr/>
        </p:nvSpPr>
        <p:spPr>
          <a:xfrm>
            <a:off x="92765" y="1297277"/>
            <a:ext cx="6361044" cy="5421575"/>
          </a:xfrm>
          <a:prstGeom prst="rect">
            <a:avLst/>
          </a:prstGeom>
        </p:spPr>
        <p:txBody>
          <a:bodyPr wrap="square">
            <a:spAutoFit/>
          </a:bodyPr>
          <a:lstStyle/>
          <a:p>
            <a:r>
              <a:rPr lang="en-IN" sz="1600" dirty="0"/>
              <a:t>import </a:t>
            </a:r>
            <a:r>
              <a:rPr lang="en-IN" sz="1600" dirty="0" err="1"/>
              <a:t>java.util.concurrent.ExecutorService</a:t>
            </a:r>
            <a:r>
              <a:rPr lang="en-IN" sz="1600" dirty="0"/>
              <a:t>;</a:t>
            </a:r>
          </a:p>
          <a:p>
            <a:r>
              <a:rPr lang="en-IN" sz="1600" dirty="0"/>
              <a:t>import </a:t>
            </a:r>
            <a:r>
              <a:rPr lang="en-IN" sz="1600" dirty="0" err="1"/>
              <a:t>java.util.concurrent.Executors</a:t>
            </a:r>
            <a:r>
              <a:rPr lang="en-IN" sz="1600" dirty="0"/>
              <a:t>;</a:t>
            </a:r>
          </a:p>
          <a:p>
            <a:endParaRPr lang="en-IN" sz="1600" dirty="0"/>
          </a:p>
          <a:p>
            <a:r>
              <a:rPr lang="en-IN" sz="1600" dirty="0"/>
              <a:t>public class </a:t>
            </a:r>
            <a:r>
              <a:rPr lang="en-IN" sz="1600" dirty="0" err="1"/>
              <a:t>ExecutorsExample</a:t>
            </a:r>
            <a:r>
              <a:rPr lang="en-IN" sz="1600" dirty="0"/>
              <a:t> {</a:t>
            </a:r>
          </a:p>
          <a:p>
            <a:r>
              <a:rPr lang="en-IN" sz="1600" dirty="0"/>
              <a:t>    public static void main(String[] </a:t>
            </a:r>
            <a:r>
              <a:rPr lang="en-IN" sz="1600" dirty="0" err="1"/>
              <a:t>args</a:t>
            </a:r>
            <a:r>
              <a:rPr lang="en-IN" sz="1600" dirty="0"/>
              <a:t>) {</a:t>
            </a:r>
          </a:p>
          <a:p>
            <a:r>
              <a:rPr lang="en-IN" sz="1600" dirty="0"/>
              <a:t>        </a:t>
            </a:r>
            <a:r>
              <a:rPr lang="en-IN" sz="1600" dirty="0" err="1"/>
              <a:t>System.out.println</a:t>
            </a:r>
            <a:r>
              <a:rPr lang="en-IN" sz="1600" dirty="0"/>
              <a:t>("Inside : " + </a:t>
            </a:r>
            <a:r>
              <a:rPr lang="en-IN" sz="1600" dirty="0" err="1"/>
              <a:t>Thread.currentThread</a:t>
            </a:r>
            <a:r>
              <a:rPr lang="en-IN" sz="1600" dirty="0"/>
              <a:t>().</a:t>
            </a:r>
            <a:r>
              <a:rPr lang="en-IN" sz="1600" dirty="0" err="1"/>
              <a:t>getName</a:t>
            </a:r>
            <a:r>
              <a:rPr lang="en-IN" sz="1600" dirty="0"/>
              <a:t>());</a:t>
            </a:r>
          </a:p>
          <a:p>
            <a:endParaRPr lang="en-IN" sz="1600" dirty="0"/>
          </a:p>
          <a:p>
            <a:r>
              <a:rPr lang="en-IN" sz="1600" dirty="0"/>
              <a:t>        </a:t>
            </a:r>
            <a:r>
              <a:rPr lang="en-IN" sz="1600" dirty="0" err="1"/>
              <a:t>System.out.println</a:t>
            </a:r>
            <a:r>
              <a:rPr lang="en-IN" sz="1600" dirty="0"/>
              <a:t>("Creating Executor Service...");</a:t>
            </a:r>
          </a:p>
          <a:p>
            <a:r>
              <a:rPr lang="en-IN" sz="1600" dirty="0"/>
              <a:t>        </a:t>
            </a:r>
            <a:r>
              <a:rPr lang="en-IN" sz="1600" dirty="0" err="1"/>
              <a:t>ExecutorService</a:t>
            </a:r>
            <a:r>
              <a:rPr lang="en-IN" sz="1600" dirty="0"/>
              <a:t> </a:t>
            </a:r>
            <a:r>
              <a:rPr lang="en-IN" sz="1600" dirty="0" err="1"/>
              <a:t>executorService</a:t>
            </a:r>
            <a:r>
              <a:rPr lang="en-IN" sz="1600" dirty="0"/>
              <a:t> = </a:t>
            </a:r>
            <a:r>
              <a:rPr lang="en-IN" sz="1600" dirty="0" err="1"/>
              <a:t>Executors.newSingleThreadExecutor</a:t>
            </a:r>
            <a:r>
              <a:rPr lang="en-IN" sz="1600" dirty="0"/>
              <a:t>();</a:t>
            </a:r>
          </a:p>
          <a:p>
            <a:endParaRPr lang="en-IN" sz="1600" dirty="0"/>
          </a:p>
          <a:p>
            <a:r>
              <a:rPr lang="en-IN" sz="1600" dirty="0"/>
              <a:t>        </a:t>
            </a:r>
            <a:r>
              <a:rPr lang="en-IN" sz="1600" dirty="0" err="1"/>
              <a:t>System.out.println</a:t>
            </a:r>
            <a:r>
              <a:rPr lang="en-IN" sz="1600" dirty="0"/>
              <a:t>("Creating a Runnable...");</a:t>
            </a:r>
          </a:p>
          <a:p>
            <a:r>
              <a:rPr lang="en-IN" sz="1600" dirty="0"/>
              <a:t>        Runnable </a:t>
            </a:r>
            <a:r>
              <a:rPr lang="en-IN" sz="1600" dirty="0" err="1"/>
              <a:t>runnable</a:t>
            </a:r>
            <a:r>
              <a:rPr lang="en-IN" sz="1600" dirty="0"/>
              <a:t> = () -&gt; {</a:t>
            </a:r>
          </a:p>
          <a:p>
            <a:r>
              <a:rPr lang="en-IN" sz="1600" dirty="0"/>
              <a:t>            </a:t>
            </a:r>
            <a:r>
              <a:rPr lang="en-IN" sz="1600" dirty="0" err="1"/>
              <a:t>System.out.println</a:t>
            </a:r>
            <a:r>
              <a:rPr lang="en-IN" sz="1600" dirty="0"/>
              <a:t>("Inside : " + </a:t>
            </a:r>
            <a:r>
              <a:rPr lang="en-IN" sz="1600" dirty="0" err="1"/>
              <a:t>Thread.currentThread</a:t>
            </a:r>
            <a:r>
              <a:rPr lang="en-IN" sz="1600" dirty="0"/>
              <a:t>().</a:t>
            </a:r>
            <a:r>
              <a:rPr lang="en-IN" sz="1600" dirty="0" err="1"/>
              <a:t>getName</a:t>
            </a:r>
            <a:r>
              <a:rPr lang="en-IN" sz="1600" dirty="0"/>
              <a:t>());</a:t>
            </a:r>
          </a:p>
          <a:p>
            <a:r>
              <a:rPr lang="en-IN" sz="1600" dirty="0"/>
              <a:t>        };</a:t>
            </a:r>
          </a:p>
          <a:p>
            <a:endParaRPr lang="en-IN" sz="1600" dirty="0"/>
          </a:p>
          <a:p>
            <a:r>
              <a:rPr lang="en-IN" sz="1600" dirty="0"/>
              <a:t>        </a:t>
            </a:r>
            <a:r>
              <a:rPr lang="en-IN" sz="1600" dirty="0" err="1"/>
              <a:t>System.out.println</a:t>
            </a:r>
            <a:r>
              <a:rPr lang="en-IN" sz="1600" dirty="0"/>
              <a:t>("Submit the task specified by the runnable to the executor service.");</a:t>
            </a:r>
          </a:p>
          <a:p>
            <a:r>
              <a:rPr lang="en-IN" sz="1600" dirty="0"/>
              <a:t>        </a:t>
            </a:r>
            <a:r>
              <a:rPr lang="en-IN" sz="1600" dirty="0" err="1"/>
              <a:t>executorService.submit</a:t>
            </a:r>
            <a:r>
              <a:rPr lang="en-IN" sz="1600" dirty="0"/>
              <a:t>(runnable);</a:t>
            </a:r>
          </a:p>
          <a:p>
            <a:r>
              <a:rPr lang="en-IN" sz="1600" dirty="0"/>
              <a:t>    }</a:t>
            </a:r>
          </a:p>
          <a:p>
            <a:r>
              <a:rPr lang="en-IN" sz="1600" dirty="0"/>
              <a:t>}</a:t>
            </a:r>
          </a:p>
        </p:txBody>
      </p:sp>
      <p:sp>
        <p:nvSpPr>
          <p:cNvPr id="7" name="Rectangle 6">
            <a:extLst>
              <a:ext uri="{FF2B5EF4-FFF2-40B4-BE49-F238E27FC236}">
                <a16:creationId xmlns:a16="http://schemas.microsoft.com/office/drawing/2014/main" id="{DA8CFEBB-93DE-4EE5-A00E-E66D7E78F54D}"/>
              </a:ext>
            </a:extLst>
          </p:cNvPr>
          <p:cNvSpPr/>
          <p:nvPr/>
        </p:nvSpPr>
        <p:spPr>
          <a:xfrm>
            <a:off x="6453809" y="1530462"/>
            <a:ext cx="5751443" cy="4955203"/>
          </a:xfrm>
          <a:prstGeom prst="rect">
            <a:avLst/>
          </a:prstGeom>
        </p:spPr>
        <p:txBody>
          <a:bodyPr wrap="square">
            <a:spAutoFit/>
          </a:bodyPr>
          <a:lstStyle/>
          <a:p>
            <a:r>
              <a:rPr lang="en-IN" dirty="0"/>
              <a:t># Output</a:t>
            </a:r>
          </a:p>
          <a:p>
            <a:r>
              <a:rPr lang="en-IN" dirty="0"/>
              <a:t>Inside : main</a:t>
            </a:r>
          </a:p>
          <a:p>
            <a:r>
              <a:rPr lang="en-IN" dirty="0"/>
              <a:t>Creating Executor Service...</a:t>
            </a:r>
          </a:p>
          <a:p>
            <a:r>
              <a:rPr lang="en-IN" dirty="0"/>
              <a:t>Creating a Runnable...</a:t>
            </a:r>
          </a:p>
          <a:p>
            <a:r>
              <a:rPr lang="en-IN" dirty="0"/>
              <a:t>Submit the task specified by the runnable to the executor service.</a:t>
            </a:r>
          </a:p>
          <a:p>
            <a:r>
              <a:rPr lang="en-IN" dirty="0"/>
              <a:t>Inside : pool-1-thread-1</a:t>
            </a:r>
          </a:p>
          <a:p>
            <a:endParaRPr lang="en-IN" dirty="0"/>
          </a:p>
          <a:p>
            <a:r>
              <a:rPr lang="en-IN" sz="1400" dirty="0"/>
              <a:t>The above example shows how to create an executor service and execute a task inside the executor. We use the </a:t>
            </a:r>
            <a:r>
              <a:rPr lang="en-IN" sz="1400" dirty="0" err="1"/>
              <a:t>Executors.newSingleThreadExecutor</a:t>
            </a:r>
            <a:r>
              <a:rPr lang="en-IN" sz="1400" dirty="0"/>
              <a:t>() method to create an </a:t>
            </a:r>
            <a:r>
              <a:rPr lang="en-IN" sz="1400" dirty="0" err="1"/>
              <a:t>ExecutorService</a:t>
            </a:r>
            <a:r>
              <a:rPr lang="en-IN" sz="1400" dirty="0"/>
              <a:t> that uses a single worker thread for executing tasks. If a task is submitted for execution and the thread is currently busy executing another task, then the new task will wait in a queue until the thread is free to execute it.</a:t>
            </a:r>
          </a:p>
          <a:p>
            <a:endParaRPr lang="en-IN" sz="1400" dirty="0"/>
          </a:p>
          <a:p>
            <a:r>
              <a:rPr lang="en-IN" sz="1400" dirty="0"/>
              <a:t>If you run the above program, you will notice that the program never exits, because, the executor service keeps listening for new tasks until we shut it down explicitly.</a:t>
            </a:r>
          </a:p>
          <a:p>
            <a:endParaRPr lang="en-IN" sz="1400" dirty="0"/>
          </a:p>
          <a:p>
            <a:endParaRPr lang="en-IN" dirty="0"/>
          </a:p>
        </p:txBody>
      </p:sp>
    </p:spTree>
    <p:extLst>
      <p:ext uri="{BB962C8B-B14F-4D97-AF65-F5344CB8AC3E}">
        <p14:creationId xmlns:p14="http://schemas.microsoft.com/office/powerpoint/2010/main" val="2133291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61D24-AE71-4ACB-B973-2ADEA6F5F682}"/>
              </a:ext>
            </a:extLst>
          </p:cNvPr>
          <p:cNvSpPr>
            <a:spLocks noGrp="1"/>
          </p:cNvSpPr>
          <p:nvPr>
            <p:ph type="title"/>
          </p:nvPr>
        </p:nvSpPr>
        <p:spPr/>
        <p:txBody>
          <a:bodyPr/>
          <a:lstStyle/>
          <a:p>
            <a:pPr algn="ctr"/>
            <a:r>
              <a:rPr lang="en-IN" dirty="0"/>
              <a:t>Thread  </a:t>
            </a:r>
          </a:p>
        </p:txBody>
      </p:sp>
      <p:sp>
        <p:nvSpPr>
          <p:cNvPr id="3" name="Content Placeholder 2">
            <a:extLst>
              <a:ext uri="{FF2B5EF4-FFF2-40B4-BE49-F238E27FC236}">
                <a16:creationId xmlns:a16="http://schemas.microsoft.com/office/drawing/2014/main" id="{C1C8A253-576F-4FA3-BA7C-E0381699416E}"/>
              </a:ext>
            </a:extLst>
          </p:cNvPr>
          <p:cNvSpPr>
            <a:spLocks noGrp="1"/>
          </p:cNvSpPr>
          <p:nvPr>
            <p:ph idx="1"/>
          </p:nvPr>
        </p:nvSpPr>
        <p:spPr/>
        <p:txBody>
          <a:bodyPr>
            <a:normAutofit fontScale="85000" lnSpcReduction="20000"/>
          </a:bodyPr>
          <a:lstStyle/>
          <a:p>
            <a:r>
              <a:rPr lang="en-IN" dirty="0"/>
              <a:t>1.Introduction</a:t>
            </a:r>
          </a:p>
          <a:p>
            <a:r>
              <a:rPr lang="en-IN" dirty="0"/>
              <a:t>2.the ways to define a thread</a:t>
            </a:r>
          </a:p>
          <a:p>
            <a:pPr marL="457200" lvl="1" indent="0">
              <a:buNone/>
            </a:pPr>
            <a:r>
              <a:rPr lang="en-IN" dirty="0"/>
              <a:t>.by extends thread class</a:t>
            </a:r>
          </a:p>
          <a:p>
            <a:pPr marL="457200" lvl="1" indent="0">
              <a:buNone/>
            </a:pPr>
            <a:r>
              <a:rPr lang="en-IN" dirty="0"/>
              <a:t>.by implemented runnable </a:t>
            </a:r>
            <a:r>
              <a:rPr lang="en-IN" dirty="0" err="1"/>
              <a:t>innterface</a:t>
            </a:r>
            <a:endParaRPr lang="en-IN" dirty="0"/>
          </a:p>
          <a:p>
            <a:r>
              <a:rPr lang="en-IN" dirty="0"/>
              <a:t>3.getting and setting name of thread</a:t>
            </a:r>
          </a:p>
          <a:p>
            <a:r>
              <a:rPr lang="en-IN" dirty="0"/>
              <a:t>4.Thread priorities</a:t>
            </a:r>
          </a:p>
          <a:p>
            <a:r>
              <a:rPr lang="en-IN" dirty="0"/>
              <a:t>5.The method to prevent the thread execution</a:t>
            </a:r>
          </a:p>
          <a:p>
            <a:r>
              <a:rPr lang="en-IN" dirty="0"/>
              <a:t>1.yield()</a:t>
            </a:r>
          </a:p>
          <a:p>
            <a:r>
              <a:rPr lang="en-IN" dirty="0"/>
              <a:t>2.join()</a:t>
            </a:r>
          </a:p>
          <a:p>
            <a:r>
              <a:rPr lang="en-IN" dirty="0"/>
              <a:t>3.sleep()</a:t>
            </a:r>
          </a:p>
          <a:p>
            <a:r>
              <a:rPr lang="en-IN" dirty="0"/>
              <a:t>6.Synchronization</a:t>
            </a:r>
          </a:p>
        </p:txBody>
      </p:sp>
    </p:spTree>
    <p:extLst>
      <p:ext uri="{BB962C8B-B14F-4D97-AF65-F5344CB8AC3E}">
        <p14:creationId xmlns:p14="http://schemas.microsoft.com/office/powerpoint/2010/main" val="465102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EFF2E-558D-4719-B837-7D8D8E322CA0}"/>
              </a:ext>
            </a:extLst>
          </p:cNvPr>
          <p:cNvSpPr>
            <a:spLocks noGrp="1"/>
          </p:cNvSpPr>
          <p:nvPr>
            <p:ph type="title"/>
          </p:nvPr>
        </p:nvSpPr>
        <p:spPr/>
        <p:txBody>
          <a:bodyPr>
            <a:normAutofit/>
          </a:bodyPr>
          <a:lstStyle/>
          <a:p>
            <a:pPr algn="ctr"/>
            <a:r>
              <a:rPr lang="en-IN" b="1" dirty="0"/>
              <a:t>Shutting down the </a:t>
            </a:r>
            <a:r>
              <a:rPr lang="en-IN" b="1" dirty="0" err="1"/>
              <a:t>ExecutorService</a:t>
            </a:r>
            <a:endParaRPr lang="en-IN" dirty="0"/>
          </a:p>
        </p:txBody>
      </p:sp>
      <p:sp>
        <p:nvSpPr>
          <p:cNvPr id="3" name="Content Placeholder 2">
            <a:extLst>
              <a:ext uri="{FF2B5EF4-FFF2-40B4-BE49-F238E27FC236}">
                <a16:creationId xmlns:a16="http://schemas.microsoft.com/office/drawing/2014/main" id="{202038A8-5BDE-4729-BF3A-FD82CEA23CD6}"/>
              </a:ext>
            </a:extLst>
          </p:cNvPr>
          <p:cNvSpPr>
            <a:spLocks noGrp="1"/>
          </p:cNvSpPr>
          <p:nvPr>
            <p:ph idx="1"/>
          </p:nvPr>
        </p:nvSpPr>
        <p:spPr/>
        <p:txBody>
          <a:bodyPr>
            <a:normAutofit fontScale="77500" lnSpcReduction="20000"/>
          </a:bodyPr>
          <a:lstStyle/>
          <a:p>
            <a:pPr marL="0" indent="0">
              <a:buNone/>
            </a:pPr>
            <a:r>
              <a:rPr lang="en-IN" dirty="0" err="1"/>
              <a:t>ExecutorService</a:t>
            </a:r>
            <a:r>
              <a:rPr lang="en-IN" dirty="0"/>
              <a:t> provides two methods for shutting down an executor -</a:t>
            </a:r>
          </a:p>
          <a:p>
            <a:pPr marL="0" indent="0">
              <a:buNone/>
            </a:pPr>
            <a:endParaRPr lang="en-IN" dirty="0"/>
          </a:p>
          <a:p>
            <a:pPr marL="0" indent="0">
              <a:buNone/>
            </a:pPr>
            <a:r>
              <a:rPr lang="en-IN" dirty="0"/>
              <a:t>shutdown() - when shutdown() method is called on an executor service, it stops accepting new tasks, waits for previously submitted tasks to execute, and then terminates the executor.</a:t>
            </a:r>
          </a:p>
          <a:p>
            <a:pPr marL="0" indent="0">
              <a:buNone/>
            </a:pPr>
            <a:endParaRPr lang="en-IN" dirty="0"/>
          </a:p>
          <a:p>
            <a:pPr marL="0" indent="0">
              <a:buNone/>
            </a:pPr>
            <a:r>
              <a:rPr lang="en-IN" dirty="0" err="1"/>
              <a:t>shutdownNow</a:t>
            </a:r>
            <a:r>
              <a:rPr lang="en-IN" dirty="0"/>
              <a:t>() - this method interrupts the running task and shuts down the executor immediately.</a:t>
            </a:r>
          </a:p>
          <a:p>
            <a:pPr marL="0" indent="0">
              <a:buNone/>
            </a:pPr>
            <a:endParaRPr lang="en-IN" dirty="0"/>
          </a:p>
          <a:p>
            <a:pPr marL="0" indent="0">
              <a:buNone/>
            </a:pPr>
            <a:r>
              <a:rPr lang="en-IN" dirty="0"/>
              <a:t>Let’s add shutdown code at the end of our program so that it exits gracefully -</a:t>
            </a:r>
          </a:p>
          <a:p>
            <a:pPr marL="0" indent="0">
              <a:buNone/>
            </a:pPr>
            <a:endParaRPr lang="en-IN" dirty="0"/>
          </a:p>
          <a:p>
            <a:pPr marL="0" indent="0">
              <a:buNone/>
            </a:pPr>
            <a:r>
              <a:rPr lang="en-IN" dirty="0" err="1">
                <a:solidFill>
                  <a:srgbClr val="FF0000"/>
                </a:solidFill>
              </a:rPr>
              <a:t>System.out.println</a:t>
            </a:r>
            <a:r>
              <a:rPr lang="en-IN" dirty="0">
                <a:solidFill>
                  <a:srgbClr val="FF0000"/>
                </a:solidFill>
              </a:rPr>
              <a:t>("Shutting down the executor");</a:t>
            </a:r>
          </a:p>
          <a:p>
            <a:pPr marL="0" indent="0">
              <a:buNone/>
            </a:pPr>
            <a:r>
              <a:rPr lang="en-IN" dirty="0" err="1">
                <a:solidFill>
                  <a:srgbClr val="FF0000"/>
                </a:solidFill>
              </a:rPr>
              <a:t>executorService.shutdown</a:t>
            </a:r>
            <a:r>
              <a:rPr lang="en-IN" dirty="0">
                <a:solidFill>
                  <a:srgbClr val="FF0000"/>
                </a:solidFill>
              </a:rPr>
              <a:t>();</a:t>
            </a:r>
          </a:p>
          <a:p>
            <a:pPr marL="0" indent="0">
              <a:buNone/>
            </a:pPr>
            <a:endParaRPr lang="en-IN" dirty="0"/>
          </a:p>
        </p:txBody>
      </p:sp>
    </p:spTree>
    <p:extLst>
      <p:ext uri="{BB962C8B-B14F-4D97-AF65-F5344CB8AC3E}">
        <p14:creationId xmlns:p14="http://schemas.microsoft.com/office/powerpoint/2010/main" val="4249833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76014-1730-4B15-9173-2D2B672E1A7E}"/>
              </a:ext>
            </a:extLst>
          </p:cNvPr>
          <p:cNvSpPr>
            <a:spLocks noGrp="1"/>
          </p:cNvSpPr>
          <p:nvPr>
            <p:ph type="title"/>
          </p:nvPr>
        </p:nvSpPr>
        <p:spPr>
          <a:xfrm>
            <a:off x="838200" y="365125"/>
            <a:ext cx="10515600" cy="840823"/>
          </a:xfrm>
        </p:spPr>
        <p:txBody>
          <a:bodyPr>
            <a:noAutofit/>
          </a:bodyPr>
          <a:lstStyle/>
          <a:p>
            <a:pPr algn="ctr"/>
            <a:r>
              <a:rPr lang="en-IN" sz="3600" b="1" dirty="0" err="1"/>
              <a:t>ExecutorService</a:t>
            </a:r>
            <a:r>
              <a:rPr lang="en-IN" sz="3600" b="1" dirty="0"/>
              <a:t> example with multiple threads and tasks</a:t>
            </a:r>
            <a:br>
              <a:rPr lang="en-IN" sz="3600" b="1" dirty="0"/>
            </a:br>
            <a:endParaRPr lang="en-IN" sz="3600" dirty="0"/>
          </a:p>
        </p:txBody>
      </p:sp>
      <p:sp>
        <p:nvSpPr>
          <p:cNvPr id="4" name="Rectangle 3">
            <a:extLst>
              <a:ext uri="{FF2B5EF4-FFF2-40B4-BE49-F238E27FC236}">
                <a16:creationId xmlns:a16="http://schemas.microsoft.com/office/drawing/2014/main" id="{A99C2AED-3DC7-4BC1-BCD7-CC300F1191FB}"/>
              </a:ext>
            </a:extLst>
          </p:cNvPr>
          <p:cNvSpPr/>
          <p:nvPr/>
        </p:nvSpPr>
        <p:spPr>
          <a:xfrm>
            <a:off x="940904" y="1072274"/>
            <a:ext cx="6096000" cy="923330"/>
          </a:xfrm>
          <a:prstGeom prst="rect">
            <a:avLst/>
          </a:prstGeom>
        </p:spPr>
        <p:txBody>
          <a:bodyPr>
            <a:spAutoFit/>
          </a:bodyPr>
          <a:lstStyle/>
          <a:p>
            <a:r>
              <a:rPr lang="en-IN" b="0" i="0" dirty="0">
                <a:effectLst/>
                <a:latin typeface="Open Sans"/>
              </a:rPr>
              <a:t>Following example shows how you can create an executor service that uses a thread pool and execute multiple tasks concurrently -</a:t>
            </a:r>
            <a:endParaRPr lang="en-IN" dirty="0"/>
          </a:p>
        </p:txBody>
      </p:sp>
      <p:sp>
        <p:nvSpPr>
          <p:cNvPr id="5" name="Rectangle 4">
            <a:extLst>
              <a:ext uri="{FF2B5EF4-FFF2-40B4-BE49-F238E27FC236}">
                <a16:creationId xmlns:a16="http://schemas.microsoft.com/office/drawing/2014/main" id="{82B58A6B-527E-4869-9BC0-1EF45BC35445}"/>
              </a:ext>
            </a:extLst>
          </p:cNvPr>
          <p:cNvSpPr/>
          <p:nvPr/>
        </p:nvSpPr>
        <p:spPr>
          <a:xfrm>
            <a:off x="198783" y="1995604"/>
            <a:ext cx="6255026" cy="4339650"/>
          </a:xfrm>
          <a:prstGeom prst="rect">
            <a:avLst/>
          </a:prstGeom>
        </p:spPr>
        <p:txBody>
          <a:bodyPr wrap="square">
            <a:spAutoFit/>
          </a:bodyPr>
          <a:lstStyle/>
          <a:p>
            <a:r>
              <a:rPr lang="en-IN" sz="1200" dirty="0"/>
              <a:t>import </a:t>
            </a:r>
            <a:r>
              <a:rPr lang="en-IN" sz="1200" dirty="0" err="1"/>
              <a:t>java.util.concurrent.ExecutorService</a:t>
            </a:r>
            <a:r>
              <a:rPr lang="en-IN" sz="1200" dirty="0"/>
              <a:t>;</a:t>
            </a:r>
          </a:p>
          <a:p>
            <a:r>
              <a:rPr lang="en-IN" sz="1200" dirty="0"/>
              <a:t>import </a:t>
            </a:r>
            <a:r>
              <a:rPr lang="en-IN" sz="1200" dirty="0" err="1"/>
              <a:t>java.util.concurrent.Executors</a:t>
            </a:r>
            <a:r>
              <a:rPr lang="en-IN" sz="1200" dirty="0"/>
              <a:t>;</a:t>
            </a:r>
          </a:p>
          <a:p>
            <a:r>
              <a:rPr lang="en-IN" sz="1200" dirty="0"/>
              <a:t>import </a:t>
            </a:r>
            <a:r>
              <a:rPr lang="en-IN" sz="1200" dirty="0" err="1"/>
              <a:t>java.util.concurrent.TimeUnit</a:t>
            </a:r>
            <a:r>
              <a:rPr lang="en-IN" sz="1200" dirty="0"/>
              <a:t>;</a:t>
            </a:r>
          </a:p>
          <a:p>
            <a:endParaRPr lang="en-IN" sz="1200" dirty="0"/>
          </a:p>
          <a:p>
            <a:r>
              <a:rPr lang="en-IN" sz="1200" dirty="0"/>
              <a:t>public class </a:t>
            </a:r>
            <a:r>
              <a:rPr lang="en-IN" sz="1200" dirty="0" err="1"/>
              <a:t>ExecutorsExample</a:t>
            </a:r>
            <a:r>
              <a:rPr lang="en-IN" sz="1200" dirty="0"/>
              <a:t> {</a:t>
            </a:r>
          </a:p>
          <a:p>
            <a:r>
              <a:rPr lang="en-IN" sz="1200" dirty="0"/>
              <a:t>    public static void main(String[] </a:t>
            </a:r>
            <a:r>
              <a:rPr lang="en-IN" sz="1200" dirty="0" err="1"/>
              <a:t>args</a:t>
            </a:r>
            <a:r>
              <a:rPr lang="en-IN" sz="1200" dirty="0"/>
              <a:t>) {</a:t>
            </a:r>
          </a:p>
          <a:p>
            <a:r>
              <a:rPr lang="en-IN" sz="1200" dirty="0"/>
              <a:t>        </a:t>
            </a:r>
            <a:r>
              <a:rPr lang="en-IN" sz="1200" dirty="0" err="1"/>
              <a:t>System.out.println</a:t>
            </a:r>
            <a:r>
              <a:rPr lang="en-IN" sz="1200" dirty="0"/>
              <a:t>("Inside : " + </a:t>
            </a:r>
            <a:r>
              <a:rPr lang="en-IN" sz="1200" dirty="0" err="1"/>
              <a:t>Thread.currentThread</a:t>
            </a:r>
            <a:r>
              <a:rPr lang="en-IN" sz="1200" dirty="0"/>
              <a:t>().</a:t>
            </a:r>
            <a:r>
              <a:rPr lang="en-IN" sz="1200" dirty="0" err="1"/>
              <a:t>getName</a:t>
            </a:r>
            <a:r>
              <a:rPr lang="en-IN" sz="1200" dirty="0"/>
              <a:t>());</a:t>
            </a:r>
          </a:p>
          <a:p>
            <a:endParaRPr lang="en-IN" sz="1200" dirty="0"/>
          </a:p>
          <a:p>
            <a:r>
              <a:rPr lang="en-IN" sz="1200" dirty="0"/>
              <a:t>        </a:t>
            </a:r>
            <a:r>
              <a:rPr lang="en-IN" sz="1200" dirty="0" err="1"/>
              <a:t>System.out.println</a:t>
            </a:r>
            <a:r>
              <a:rPr lang="en-IN" sz="1200" dirty="0"/>
              <a:t>("Creating Executor Service with a thread pool of Size 2");</a:t>
            </a:r>
          </a:p>
          <a:p>
            <a:r>
              <a:rPr lang="en-IN" sz="1200" dirty="0"/>
              <a:t>        </a:t>
            </a:r>
            <a:r>
              <a:rPr lang="en-IN" sz="1200" dirty="0" err="1"/>
              <a:t>ExecutorService</a:t>
            </a:r>
            <a:r>
              <a:rPr lang="en-IN" sz="1200" dirty="0"/>
              <a:t> </a:t>
            </a:r>
            <a:r>
              <a:rPr lang="en-IN" sz="1200" dirty="0" err="1"/>
              <a:t>executorService</a:t>
            </a:r>
            <a:r>
              <a:rPr lang="en-IN" sz="1200" dirty="0"/>
              <a:t> = </a:t>
            </a:r>
            <a:r>
              <a:rPr lang="en-IN" sz="1200" dirty="0" err="1"/>
              <a:t>Executors.newFixedThreadPool</a:t>
            </a:r>
            <a:r>
              <a:rPr lang="en-IN" sz="1200" dirty="0"/>
              <a:t>(2);</a:t>
            </a:r>
          </a:p>
          <a:p>
            <a:endParaRPr lang="en-IN" sz="1200" dirty="0"/>
          </a:p>
          <a:p>
            <a:r>
              <a:rPr lang="en-IN" sz="1200" dirty="0"/>
              <a:t>        Runnable task1 = () -&gt; {</a:t>
            </a:r>
          </a:p>
          <a:p>
            <a:r>
              <a:rPr lang="en-IN" sz="1200" dirty="0"/>
              <a:t>            </a:t>
            </a:r>
            <a:r>
              <a:rPr lang="en-IN" sz="1200" dirty="0" err="1"/>
              <a:t>System.out.println</a:t>
            </a:r>
            <a:r>
              <a:rPr lang="en-IN" sz="1200" dirty="0"/>
              <a:t>("Executing Task1 inside : " + </a:t>
            </a:r>
            <a:r>
              <a:rPr lang="en-IN" sz="1200" dirty="0" err="1"/>
              <a:t>Thread.currentThread</a:t>
            </a:r>
            <a:r>
              <a:rPr lang="en-IN" sz="1200" dirty="0"/>
              <a:t>().</a:t>
            </a:r>
            <a:r>
              <a:rPr lang="en-IN" sz="1200" dirty="0" err="1"/>
              <a:t>getName</a:t>
            </a:r>
            <a:r>
              <a:rPr lang="en-IN" sz="1200" dirty="0"/>
              <a:t>());</a:t>
            </a:r>
          </a:p>
          <a:p>
            <a:r>
              <a:rPr lang="en-IN" sz="1200" dirty="0"/>
              <a:t>            try {</a:t>
            </a:r>
          </a:p>
          <a:p>
            <a:r>
              <a:rPr lang="en-IN" sz="1200" dirty="0"/>
              <a:t>                </a:t>
            </a:r>
            <a:r>
              <a:rPr lang="en-IN" sz="1200" dirty="0" err="1"/>
              <a:t>TimeUnit.SECONDS.sleep</a:t>
            </a:r>
            <a:r>
              <a:rPr lang="en-IN" sz="1200" dirty="0"/>
              <a:t>(2);</a:t>
            </a:r>
          </a:p>
          <a:p>
            <a:r>
              <a:rPr lang="en-IN" sz="1200" dirty="0"/>
              <a:t>            } catch (</a:t>
            </a:r>
            <a:r>
              <a:rPr lang="en-IN" sz="1200" dirty="0" err="1"/>
              <a:t>InterruptedException</a:t>
            </a:r>
            <a:r>
              <a:rPr lang="en-IN" sz="1200" dirty="0"/>
              <a:t> ex) {</a:t>
            </a:r>
          </a:p>
          <a:p>
            <a:r>
              <a:rPr lang="en-IN" sz="1200" dirty="0"/>
              <a:t>                throw new </a:t>
            </a:r>
            <a:r>
              <a:rPr lang="en-IN" sz="1200" dirty="0" err="1"/>
              <a:t>IllegalStateException</a:t>
            </a:r>
            <a:r>
              <a:rPr lang="en-IN" sz="1200" dirty="0"/>
              <a:t>(ex);</a:t>
            </a:r>
          </a:p>
          <a:p>
            <a:r>
              <a:rPr lang="en-IN" sz="1200" dirty="0"/>
              <a:t>            }</a:t>
            </a:r>
          </a:p>
          <a:p>
            <a:r>
              <a:rPr lang="en-IN" sz="1200" dirty="0"/>
              <a:t>        };</a:t>
            </a:r>
          </a:p>
          <a:p>
            <a:endParaRPr lang="en-IN" sz="1200" dirty="0"/>
          </a:p>
          <a:p>
            <a:r>
              <a:rPr lang="en-IN" sz="1200" dirty="0"/>
              <a:t>        Runnable task2 = () -&gt; {</a:t>
            </a:r>
          </a:p>
          <a:p>
            <a:r>
              <a:rPr lang="en-IN" sz="1200" dirty="0"/>
              <a:t>            </a:t>
            </a:r>
            <a:r>
              <a:rPr lang="en-IN" sz="1200" dirty="0" err="1"/>
              <a:t>System.out.println</a:t>
            </a:r>
            <a:r>
              <a:rPr lang="en-IN" sz="1200" dirty="0"/>
              <a:t>("Executing Task2 inside : " + </a:t>
            </a:r>
            <a:r>
              <a:rPr lang="en-IN" sz="1200" dirty="0" err="1"/>
              <a:t>Thread.currentThread</a:t>
            </a:r>
            <a:r>
              <a:rPr lang="en-IN" sz="1200" dirty="0"/>
              <a:t>().</a:t>
            </a:r>
            <a:r>
              <a:rPr lang="en-IN" sz="1200" dirty="0" err="1"/>
              <a:t>getName</a:t>
            </a:r>
            <a:r>
              <a:rPr lang="en-IN" sz="1200" dirty="0"/>
              <a:t>());</a:t>
            </a:r>
          </a:p>
          <a:p>
            <a:r>
              <a:rPr lang="en-IN" sz="1200" dirty="0"/>
              <a:t>      </a:t>
            </a:r>
          </a:p>
        </p:txBody>
      </p:sp>
      <p:sp>
        <p:nvSpPr>
          <p:cNvPr id="6" name="Rectangle 5">
            <a:extLst>
              <a:ext uri="{FF2B5EF4-FFF2-40B4-BE49-F238E27FC236}">
                <a16:creationId xmlns:a16="http://schemas.microsoft.com/office/drawing/2014/main" id="{5D910DA0-2DA8-48C8-A73D-F05320FD244F}"/>
              </a:ext>
            </a:extLst>
          </p:cNvPr>
          <p:cNvSpPr/>
          <p:nvPr/>
        </p:nvSpPr>
        <p:spPr>
          <a:xfrm>
            <a:off x="6904382" y="1964954"/>
            <a:ext cx="5088835" cy="4493538"/>
          </a:xfrm>
          <a:prstGeom prst="rect">
            <a:avLst/>
          </a:prstGeom>
        </p:spPr>
        <p:txBody>
          <a:bodyPr wrap="square">
            <a:spAutoFit/>
          </a:bodyPr>
          <a:lstStyle/>
          <a:p>
            <a:r>
              <a:rPr lang="en-IN" sz="1100" dirty="0"/>
              <a:t> try {</a:t>
            </a:r>
          </a:p>
          <a:p>
            <a:r>
              <a:rPr lang="en-IN" sz="1100" dirty="0"/>
              <a:t>                </a:t>
            </a:r>
            <a:r>
              <a:rPr lang="en-IN" sz="1100" dirty="0" err="1"/>
              <a:t>TimeUnit.SECONDS.sleep</a:t>
            </a:r>
            <a:r>
              <a:rPr lang="en-IN" sz="1100" dirty="0"/>
              <a:t>(4);</a:t>
            </a:r>
          </a:p>
          <a:p>
            <a:r>
              <a:rPr lang="en-IN" sz="1100" dirty="0"/>
              <a:t>            } catch (</a:t>
            </a:r>
            <a:r>
              <a:rPr lang="en-IN" sz="1100" dirty="0" err="1"/>
              <a:t>InterruptedException</a:t>
            </a:r>
            <a:r>
              <a:rPr lang="en-IN" sz="1100" dirty="0"/>
              <a:t> ex) {</a:t>
            </a:r>
          </a:p>
          <a:p>
            <a:r>
              <a:rPr lang="en-IN" sz="1100" dirty="0"/>
              <a:t>                throw new </a:t>
            </a:r>
            <a:r>
              <a:rPr lang="en-IN" sz="1100" dirty="0" err="1"/>
              <a:t>IllegalStateException</a:t>
            </a:r>
            <a:r>
              <a:rPr lang="en-IN" sz="1100" dirty="0"/>
              <a:t>(ex);</a:t>
            </a:r>
          </a:p>
          <a:p>
            <a:r>
              <a:rPr lang="en-IN" sz="1100" dirty="0"/>
              <a:t>            }</a:t>
            </a:r>
          </a:p>
          <a:p>
            <a:r>
              <a:rPr lang="en-IN" sz="1100" dirty="0"/>
              <a:t>        };</a:t>
            </a:r>
          </a:p>
          <a:p>
            <a:endParaRPr lang="en-IN" sz="1100" dirty="0"/>
          </a:p>
          <a:p>
            <a:r>
              <a:rPr lang="en-IN" sz="1100" dirty="0"/>
              <a:t>        Runnable task3 = () -&gt; {</a:t>
            </a:r>
          </a:p>
          <a:p>
            <a:r>
              <a:rPr lang="en-IN" sz="1100" dirty="0"/>
              <a:t>            </a:t>
            </a:r>
            <a:r>
              <a:rPr lang="en-IN" sz="1100" dirty="0" err="1"/>
              <a:t>System.out.println</a:t>
            </a:r>
            <a:r>
              <a:rPr lang="en-IN" sz="1100" dirty="0"/>
              <a:t>("Executing Task3 inside : " + </a:t>
            </a:r>
            <a:r>
              <a:rPr lang="en-IN" sz="1100" dirty="0" err="1"/>
              <a:t>Thread.currentThread</a:t>
            </a:r>
            <a:r>
              <a:rPr lang="en-IN" sz="1100" dirty="0"/>
              <a:t>().</a:t>
            </a:r>
            <a:r>
              <a:rPr lang="en-IN" sz="1100" dirty="0" err="1"/>
              <a:t>getName</a:t>
            </a:r>
            <a:r>
              <a:rPr lang="en-IN" sz="1100" dirty="0"/>
              <a:t>());</a:t>
            </a:r>
          </a:p>
          <a:p>
            <a:r>
              <a:rPr lang="en-IN" sz="1100" dirty="0"/>
              <a:t>            try {</a:t>
            </a:r>
          </a:p>
          <a:p>
            <a:r>
              <a:rPr lang="en-IN" sz="1100" dirty="0"/>
              <a:t>                </a:t>
            </a:r>
            <a:r>
              <a:rPr lang="en-IN" sz="1100" dirty="0" err="1"/>
              <a:t>TimeUnit.SECONDS.sleep</a:t>
            </a:r>
            <a:r>
              <a:rPr lang="en-IN" sz="1100" dirty="0"/>
              <a:t>(3);</a:t>
            </a:r>
          </a:p>
          <a:p>
            <a:r>
              <a:rPr lang="en-IN" sz="1100" dirty="0"/>
              <a:t>            } catch (</a:t>
            </a:r>
            <a:r>
              <a:rPr lang="en-IN" sz="1100" dirty="0" err="1"/>
              <a:t>InterruptedException</a:t>
            </a:r>
            <a:r>
              <a:rPr lang="en-IN" sz="1100" dirty="0"/>
              <a:t> ex) {</a:t>
            </a:r>
          </a:p>
          <a:p>
            <a:r>
              <a:rPr lang="en-IN" sz="1100" dirty="0"/>
              <a:t>                throw new </a:t>
            </a:r>
            <a:r>
              <a:rPr lang="en-IN" sz="1100" dirty="0" err="1"/>
              <a:t>IllegalStateException</a:t>
            </a:r>
            <a:r>
              <a:rPr lang="en-IN" sz="1100" dirty="0"/>
              <a:t>(ex);</a:t>
            </a:r>
          </a:p>
          <a:p>
            <a:r>
              <a:rPr lang="en-IN" sz="1100" dirty="0"/>
              <a:t>            }</a:t>
            </a:r>
          </a:p>
          <a:p>
            <a:r>
              <a:rPr lang="en-IN" sz="1100" dirty="0"/>
              <a:t>        };</a:t>
            </a:r>
          </a:p>
          <a:p>
            <a:endParaRPr lang="en-IN" sz="1100" dirty="0"/>
          </a:p>
          <a:p>
            <a:endParaRPr lang="en-IN" sz="1100" dirty="0"/>
          </a:p>
          <a:p>
            <a:r>
              <a:rPr lang="en-IN" sz="1100" dirty="0"/>
              <a:t>        </a:t>
            </a:r>
            <a:r>
              <a:rPr lang="en-IN" sz="1100" dirty="0" err="1"/>
              <a:t>System.out.println</a:t>
            </a:r>
            <a:r>
              <a:rPr lang="en-IN" sz="1100" dirty="0"/>
              <a:t>("Submitting the tasks for execution...");</a:t>
            </a:r>
          </a:p>
          <a:p>
            <a:r>
              <a:rPr lang="en-IN" sz="1100" dirty="0"/>
              <a:t>        </a:t>
            </a:r>
            <a:r>
              <a:rPr lang="en-IN" sz="1100" dirty="0" err="1"/>
              <a:t>executorService.submit</a:t>
            </a:r>
            <a:r>
              <a:rPr lang="en-IN" sz="1100" dirty="0"/>
              <a:t>(task1);</a:t>
            </a:r>
          </a:p>
          <a:p>
            <a:r>
              <a:rPr lang="en-IN" sz="1100" dirty="0"/>
              <a:t>        </a:t>
            </a:r>
            <a:r>
              <a:rPr lang="en-IN" sz="1100" dirty="0" err="1"/>
              <a:t>executorService.submit</a:t>
            </a:r>
            <a:r>
              <a:rPr lang="en-IN" sz="1100" dirty="0"/>
              <a:t>(task2);</a:t>
            </a:r>
          </a:p>
          <a:p>
            <a:r>
              <a:rPr lang="en-IN" sz="1100" dirty="0"/>
              <a:t>        </a:t>
            </a:r>
            <a:r>
              <a:rPr lang="en-IN" sz="1100" dirty="0" err="1"/>
              <a:t>executorService.submit</a:t>
            </a:r>
            <a:r>
              <a:rPr lang="en-IN" sz="1100" dirty="0"/>
              <a:t>(task3);</a:t>
            </a:r>
          </a:p>
          <a:p>
            <a:endParaRPr lang="en-IN" sz="1100" dirty="0"/>
          </a:p>
          <a:p>
            <a:r>
              <a:rPr lang="en-IN" sz="1100" dirty="0"/>
              <a:t>        </a:t>
            </a:r>
            <a:r>
              <a:rPr lang="en-IN" sz="1100" dirty="0" err="1"/>
              <a:t>executorService.shutdown</a:t>
            </a:r>
            <a:r>
              <a:rPr lang="en-IN" sz="1100" dirty="0"/>
              <a:t>();</a:t>
            </a:r>
          </a:p>
          <a:p>
            <a:r>
              <a:rPr lang="en-IN" sz="1100" dirty="0"/>
              <a:t>    }</a:t>
            </a:r>
          </a:p>
          <a:p>
            <a:r>
              <a:rPr lang="en-IN" sz="1100" dirty="0"/>
              <a:t>}</a:t>
            </a:r>
          </a:p>
        </p:txBody>
      </p:sp>
    </p:spTree>
    <p:extLst>
      <p:ext uri="{BB962C8B-B14F-4D97-AF65-F5344CB8AC3E}">
        <p14:creationId xmlns:p14="http://schemas.microsoft.com/office/powerpoint/2010/main" val="354936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8FD63-CBCF-4697-8DA1-51E422CA31F0}"/>
              </a:ext>
            </a:extLst>
          </p:cNvPr>
          <p:cNvSpPr>
            <a:spLocks noGrp="1"/>
          </p:cNvSpPr>
          <p:nvPr>
            <p:ph type="title"/>
          </p:nvPr>
        </p:nvSpPr>
        <p:spPr/>
        <p:txBody>
          <a:bodyPr/>
          <a:lstStyle/>
          <a:p>
            <a:r>
              <a:rPr lang="en-IN" dirty="0"/>
              <a:t>Output</a:t>
            </a:r>
          </a:p>
        </p:txBody>
      </p:sp>
      <p:sp>
        <p:nvSpPr>
          <p:cNvPr id="3" name="Content Placeholder 2">
            <a:extLst>
              <a:ext uri="{FF2B5EF4-FFF2-40B4-BE49-F238E27FC236}">
                <a16:creationId xmlns:a16="http://schemas.microsoft.com/office/drawing/2014/main" id="{3ADFCFFE-49E3-4EAB-8C8F-21489FF9FB38}"/>
              </a:ext>
            </a:extLst>
          </p:cNvPr>
          <p:cNvSpPr>
            <a:spLocks noGrp="1"/>
          </p:cNvSpPr>
          <p:nvPr>
            <p:ph idx="1"/>
          </p:nvPr>
        </p:nvSpPr>
        <p:spPr>
          <a:xfrm>
            <a:off x="265043" y="1690688"/>
            <a:ext cx="11088757" cy="4486275"/>
          </a:xfrm>
        </p:spPr>
        <p:txBody>
          <a:bodyPr>
            <a:normAutofit fontScale="62500" lnSpcReduction="20000"/>
          </a:bodyPr>
          <a:lstStyle/>
          <a:p>
            <a:pPr marL="0" indent="0">
              <a:buNone/>
            </a:pPr>
            <a:endParaRPr lang="en-IN" sz="1800" dirty="0"/>
          </a:p>
          <a:p>
            <a:pPr marL="0" indent="0">
              <a:buNone/>
            </a:pPr>
            <a:r>
              <a:rPr lang="en-IN" sz="1800" dirty="0"/>
              <a:t># Output</a:t>
            </a:r>
          </a:p>
          <a:p>
            <a:pPr marL="0" indent="0">
              <a:buNone/>
            </a:pPr>
            <a:r>
              <a:rPr lang="en-IN" sz="1800" dirty="0"/>
              <a:t>Inside : main</a:t>
            </a:r>
          </a:p>
          <a:p>
            <a:pPr marL="0" indent="0">
              <a:buNone/>
            </a:pPr>
            <a:r>
              <a:rPr lang="en-IN" sz="1800" dirty="0"/>
              <a:t>Creating Executor Service with a thread pool of Size 2</a:t>
            </a:r>
          </a:p>
          <a:p>
            <a:pPr marL="0" indent="0">
              <a:buNone/>
            </a:pPr>
            <a:r>
              <a:rPr lang="en-IN" sz="1800" dirty="0"/>
              <a:t>Submitting the tasks for execution...</a:t>
            </a:r>
          </a:p>
          <a:p>
            <a:pPr marL="0" indent="0">
              <a:buNone/>
            </a:pPr>
            <a:r>
              <a:rPr lang="en-IN" sz="1800" dirty="0"/>
              <a:t>Executing Task2 inside : pool-1-thread-2</a:t>
            </a:r>
          </a:p>
          <a:p>
            <a:pPr marL="0" indent="0">
              <a:buNone/>
            </a:pPr>
            <a:r>
              <a:rPr lang="en-IN" sz="1800" dirty="0"/>
              <a:t>Executing Task1 inside : pool-1-thread-1</a:t>
            </a:r>
          </a:p>
          <a:p>
            <a:pPr marL="0" indent="0">
              <a:buNone/>
            </a:pPr>
            <a:r>
              <a:rPr lang="en-IN" sz="1800" dirty="0"/>
              <a:t>Executing Task3 inside : pool-1-thread-1</a:t>
            </a:r>
          </a:p>
          <a:p>
            <a:pPr marL="0" indent="0">
              <a:buNone/>
            </a:pPr>
            <a:endParaRPr lang="en-IN" sz="1800" dirty="0"/>
          </a:p>
          <a:p>
            <a:r>
              <a:rPr lang="en-IN" dirty="0"/>
              <a:t>we created an executor service with a fixed thread pool of size 2. A fixed thread pool is a very common type of thread pool that is frequently used in multi-threaded applications.</a:t>
            </a:r>
          </a:p>
          <a:p>
            <a:r>
              <a:rPr lang="en-IN" dirty="0"/>
              <a:t>In a fixed thread-pool, the executor service makes sure that the pool always has the specified number of threads running. If any thread dies due to some reason, it is replaced by a new thread immediately.</a:t>
            </a:r>
          </a:p>
          <a:p>
            <a:r>
              <a:rPr lang="en-IN" dirty="0"/>
              <a:t>When a new task is submitted, the executor service picks one of the available threads from the pool and executes the task on that thread. If we submit more tasks than the available number of threads and all the threads are currently busy executing the existing tasks, then the new tasks will wait for their turn in a queue.</a:t>
            </a:r>
            <a:br>
              <a:rPr lang="en-IN" sz="1800" dirty="0"/>
            </a:br>
            <a:endParaRPr lang="en-IN" sz="1800" dirty="0"/>
          </a:p>
        </p:txBody>
      </p:sp>
    </p:spTree>
    <p:extLst>
      <p:ext uri="{BB962C8B-B14F-4D97-AF65-F5344CB8AC3E}">
        <p14:creationId xmlns:p14="http://schemas.microsoft.com/office/powerpoint/2010/main" val="3061936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60FA8-FA2B-4A3A-8D02-91E225B7EC83}"/>
              </a:ext>
            </a:extLst>
          </p:cNvPr>
          <p:cNvSpPr>
            <a:spLocks noGrp="1"/>
          </p:cNvSpPr>
          <p:nvPr>
            <p:ph type="title"/>
          </p:nvPr>
        </p:nvSpPr>
        <p:spPr/>
        <p:txBody>
          <a:bodyPr/>
          <a:lstStyle/>
          <a:p>
            <a:pPr algn="ctr"/>
            <a:r>
              <a:rPr lang="en-IN" dirty="0"/>
              <a:t>Executor Service</a:t>
            </a:r>
          </a:p>
        </p:txBody>
      </p:sp>
      <p:pic>
        <p:nvPicPr>
          <p:cNvPr id="4098" name="Picture 2" descr="Java Executor Service and Thread Pool Example">
            <a:extLst>
              <a:ext uri="{FF2B5EF4-FFF2-40B4-BE49-F238E27FC236}">
                <a16:creationId xmlns:a16="http://schemas.microsoft.com/office/drawing/2014/main" id="{9735B1F7-F7A4-43AF-A159-9EAA90C5D7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719" y="1948069"/>
            <a:ext cx="6184746" cy="367085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3EDE63B-2FD9-4F54-952A-A9D1DF775ABB}"/>
              </a:ext>
            </a:extLst>
          </p:cNvPr>
          <p:cNvSpPr/>
          <p:nvPr/>
        </p:nvSpPr>
        <p:spPr>
          <a:xfrm>
            <a:off x="6798364" y="2103544"/>
            <a:ext cx="5102088" cy="1600438"/>
          </a:xfrm>
          <a:prstGeom prst="rect">
            <a:avLst/>
          </a:prstGeom>
        </p:spPr>
        <p:txBody>
          <a:bodyPr wrap="square">
            <a:spAutoFit/>
          </a:bodyPr>
          <a:lstStyle/>
          <a:p>
            <a:r>
              <a:rPr lang="en-IN" sz="1400" b="0" i="0" dirty="0">
                <a:effectLst/>
                <a:latin typeface="Open Sans"/>
              </a:rPr>
              <a:t>Tasks are submitted to a thread pool via an internal queue called the </a:t>
            </a:r>
            <a:r>
              <a:rPr lang="en-IN" sz="1400" b="1" i="1" dirty="0">
                <a:effectLst/>
                <a:latin typeface="Open Sans"/>
              </a:rPr>
              <a:t>Blocking Queue</a:t>
            </a:r>
            <a:r>
              <a:rPr lang="en-IN" sz="1400" b="0" i="0" dirty="0">
                <a:effectLst/>
                <a:latin typeface="Open Sans"/>
              </a:rPr>
              <a:t>. If there are more tasks than the number of active threads, they are inserted into the blocking queue for waiting until any thread becomes available. If the blocking queue is full than new tasks are rejected.</a:t>
            </a:r>
          </a:p>
          <a:p>
            <a:br>
              <a:rPr lang="en-IN" sz="1400" dirty="0"/>
            </a:br>
            <a:endParaRPr lang="en-IN" sz="1400" dirty="0"/>
          </a:p>
        </p:txBody>
      </p:sp>
    </p:spTree>
    <p:extLst>
      <p:ext uri="{BB962C8B-B14F-4D97-AF65-F5344CB8AC3E}">
        <p14:creationId xmlns:p14="http://schemas.microsoft.com/office/powerpoint/2010/main" val="776974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AE7C9-538C-4104-A423-3D0F8D636AC2}"/>
              </a:ext>
            </a:extLst>
          </p:cNvPr>
          <p:cNvSpPr>
            <a:spLocks noGrp="1"/>
          </p:cNvSpPr>
          <p:nvPr>
            <p:ph type="title"/>
          </p:nvPr>
        </p:nvSpPr>
        <p:spPr/>
        <p:txBody>
          <a:bodyPr>
            <a:normAutofit/>
          </a:bodyPr>
          <a:lstStyle/>
          <a:p>
            <a:pPr algn="ctr"/>
            <a:r>
              <a:rPr lang="en-IN" b="1" dirty="0" err="1"/>
              <a:t>ScheduledExecutorService</a:t>
            </a:r>
            <a:r>
              <a:rPr lang="en-IN" b="1" dirty="0"/>
              <a:t> example</a:t>
            </a:r>
            <a:endParaRPr lang="en-IN" dirty="0"/>
          </a:p>
        </p:txBody>
      </p:sp>
      <p:sp>
        <p:nvSpPr>
          <p:cNvPr id="4" name="Rectangle 3">
            <a:extLst>
              <a:ext uri="{FF2B5EF4-FFF2-40B4-BE49-F238E27FC236}">
                <a16:creationId xmlns:a16="http://schemas.microsoft.com/office/drawing/2014/main" id="{AC615917-639B-47E9-9E34-32AF131D6016}"/>
              </a:ext>
            </a:extLst>
          </p:cNvPr>
          <p:cNvSpPr/>
          <p:nvPr/>
        </p:nvSpPr>
        <p:spPr>
          <a:xfrm>
            <a:off x="609600" y="1338329"/>
            <a:ext cx="6096000" cy="5047536"/>
          </a:xfrm>
          <a:prstGeom prst="rect">
            <a:avLst/>
          </a:prstGeom>
        </p:spPr>
        <p:txBody>
          <a:bodyPr>
            <a:spAutoFit/>
          </a:bodyPr>
          <a:lstStyle/>
          <a:p>
            <a:r>
              <a:rPr lang="en-IN" sz="1400" dirty="0"/>
              <a:t>import </a:t>
            </a:r>
            <a:r>
              <a:rPr lang="en-IN" sz="1400" dirty="0" err="1"/>
              <a:t>java.util.concurrent.Executors</a:t>
            </a:r>
            <a:r>
              <a:rPr lang="en-IN" sz="1400" dirty="0"/>
              <a:t>;</a:t>
            </a:r>
          </a:p>
          <a:p>
            <a:r>
              <a:rPr lang="en-IN" sz="1400" dirty="0"/>
              <a:t>import </a:t>
            </a:r>
            <a:r>
              <a:rPr lang="en-IN" sz="1400" dirty="0" err="1"/>
              <a:t>java.util.concurrent.ScheduledExecutorService</a:t>
            </a:r>
            <a:r>
              <a:rPr lang="en-IN" sz="1400" dirty="0"/>
              <a:t>;</a:t>
            </a:r>
          </a:p>
          <a:p>
            <a:r>
              <a:rPr lang="en-IN" sz="1400" dirty="0"/>
              <a:t>import </a:t>
            </a:r>
            <a:r>
              <a:rPr lang="en-IN" sz="1400" dirty="0" err="1"/>
              <a:t>java.util.concurrent.TimeUnit</a:t>
            </a:r>
            <a:r>
              <a:rPr lang="en-IN" sz="1400" dirty="0"/>
              <a:t>;</a:t>
            </a:r>
          </a:p>
          <a:p>
            <a:endParaRPr lang="en-IN" sz="1400" dirty="0"/>
          </a:p>
          <a:p>
            <a:r>
              <a:rPr lang="en-IN" sz="1400" dirty="0"/>
              <a:t>public class </a:t>
            </a:r>
            <a:r>
              <a:rPr lang="en-IN" sz="1400" dirty="0" err="1"/>
              <a:t>ScheduledExecutorsExample</a:t>
            </a:r>
            <a:r>
              <a:rPr lang="en-IN" sz="1400" dirty="0"/>
              <a:t> {</a:t>
            </a:r>
          </a:p>
          <a:p>
            <a:r>
              <a:rPr lang="en-IN" sz="1400" dirty="0"/>
              <a:t>    public static void main(String[] </a:t>
            </a:r>
            <a:r>
              <a:rPr lang="en-IN" sz="1400" dirty="0" err="1"/>
              <a:t>args</a:t>
            </a:r>
            <a:r>
              <a:rPr lang="en-IN" sz="1400" dirty="0"/>
              <a:t>) {</a:t>
            </a:r>
          </a:p>
          <a:p>
            <a:r>
              <a:rPr lang="en-IN" sz="1400" dirty="0"/>
              <a:t>        </a:t>
            </a:r>
            <a:r>
              <a:rPr lang="en-IN" sz="1400" dirty="0" err="1"/>
              <a:t>ScheduledExecutorService</a:t>
            </a:r>
            <a:r>
              <a:rPr lang="en-IN" sz="1400" dirty="0"/>
              <a:t> </a:t>
            </a:r>
            <a:r>
              <a:rPr lang="en-IN" sz="1400" dirty="0" err="1"/>
              <a:t>scheduledExecutorService</a:t>
            </a:r>
            <a:r>
              <a:rPr lang="en-IN" sz="1400" dirty="0"/>
              <a:t> = </a:t>
            </a:r>
            <a:r>
              <a:rPr lang="en-IN" sz="1400" dirty="0" err="1"/>
              <a:t>Executors.newScheduledThreadPool</a:t>
            </a:r>
            <a:r>
              <a:rPr lang="en-IN" sz="1400" dirty="0"/>
              <a:t>(1);</a:t>
            </a:r>
          </a:p>
          <a:p>
            <a:r>
              <a:rPr lang="en-IN" sz="1400" dirty="0"/>
              <a:t>        Runnable task = () -&gt; {</a:t>
            </a:r>
          </a:p>
          <a:p>
            <a:r>
              <a:rPr lang="en-IN" sz="1400" dirty="0"/>
              <a:t>          </a:t>
            </a:r>
            <a:r>
              <a:rPr lang="en-IN" sz="1400" dirty="0" err="1"/>
              <a:t>System.out.println</a:t>
            </a:r>
            <a:r>
              <a:rPr lang="en-IN" sz="1400" dirty="0"/>
              <a:t>("Executing Task At " + </a:t>
            </a:r>
            <a:r>
              <a:rPr lang="en-IN" sz="1400" dirty="0" err="1"/>
              <a:t>System.nanoTime</a:t>
            </a:r>
            <a:r>
              <a:rPr lang="en-IN" sz="1400" dirty="0"/>
              <a:t>());</a:t>
            </a:r>
          </a:p>
          <a:p>
            <a:r>
              <a:rPr lang="en-IN" sz="1400" dirty="0"/>
              <a:t>        };</a:t>
            </a:r>
          </a:p>
          <a:p>
            <a:endParaRPr lang="en-IN" sz="1400" dirty="0"/>
          </a:p>
          <a:p>
            <a:r>
              <a:rPr lang="en-IN" sz="1400" dirty="0"/>
              <a:t>        </a:t>
            </a:r>
            <a:r>
              <a:rPr lang="en-IN" sz="1400" dirty="0" err="1"/>
              <a:t>System.out.println</a:t>
            </a:r>
            <a:r>
              <a:rPr lang="en-IN" sz="1400" dirty="0"/>
              <a:t>("Submitting task at " + </a:t>
            </a:r>
            <a:r>
              <a:rPr lang="en-IN" sz="1400" dirty="0" err="1"/>
              <a:t>System.nanoTime</a:t>
            </a:r>
            <a:r>
              <a:rPr lang="en-IN" sz="1400" dirty="0"/>
              <a:t>() + " to be executed after 5 seconds.");</a:t>
            </a:r>
          </a:p>
          <a:p>
            <a:r>
              <a:rPr lang="en-IN" sz="1400" dirty="0"/>
              <a:t>        </a:t>
            </a:r>
            <a:r>
              <a:rPr lang="en-IN" sz="1400" dirty="0" err="1"/>
              <a:t>scheduledExecutorService.schedule</a:t>
            </a:r>
            <a:r>
              <a:rPr lang="en-IN" sz="1400" dirty="0"/>
              <a:t>(task, 5, </a:t>
            </a:r>
            <a:r>
              <a:rPr lang="en-IN" sz="1400" dirty="0" err="1"/>
              <a:t>TimeUnit.SECONDS</a:t>
            </a:r>
            <a:r>
              <a:rPr lang="en-IN" sz="1400" dirty="0"/>
              <a:t>);</a:t>
            </a:r>
          </a:p>
          <a:p>
            <a:r>
              <a:rPr lang="en-IN" sz="1400" dirty="0"/>
              <a:t>        </a:t>
            </a:r>
          </a:p>
          <a:p>
            <a:r>
              <a:rPr lang="en-IN" sz="1400" dirty="0"/>
              <a:t>        </a:t>
            </a:r>
            <a:r>
              <a:rPr lang="en-IN" sz="1400" dirty="0" err="1"/>
              <a:t>scheduledExecutorService.shutdown</a:t>
            </a:r>
            <a:r>
              <a:rPr lang="en-IN" sz="1400" dirty="0"/>
              <a:t>();</a:t>
            </a:r>
          </a:p>
          <a:p>
            <a:r>
              <a:rPr lang="en-IN" sz="1400" dirty="0"/>
              <a:t>    }</a:t>
            </a:r>
          </a:p>
          <a:p>
            <a:r>
              <a:rPr lang="en-IN" sz="1400" dirty="0"/>
              <a:t>}</a:t>
            </a:r>
          </a:p>
          <a:p>
            <a:endParaRPr lang="en-IN" sz="1400" dirty="0"/>
          </a:p>
          <a:p>
            <a:r>
              <a:rPr lang="en-IN" sz="1400" dirty="0"/>
              <a:t># Output</a:t>
            </a:r>
          </a:p>
          <a:p>
            <a:r>
              <a:rPr lang="en-IN" sz="1400" dirty="0"/>
              <a:t>Submitting task at 2909896838099 to be executed after 5 seconds.</a:t>
            </a:r>
          </a:p>
          <a:p>
            <a:r>
              <a:rPr lang="en-IN" sz="1400" dirty="0"/>
              <a:t>Executing Task At 2914898174612</a:t>
            </a:r>
          </a:p>
        </p:txBody>
      </p:sp>
      <p:sp>
        <p:nvSpPr>
          <p:cNvPr id="6" name="Rectangle 5">
            <a:extLst>
              <a:ext uri="{FF2B5EF4-FFF2-40B4-BE49-F238E27FC236}">
                <a16:creationId xmlns:a16="http://schemas.microsoft.com/office/drawing/2014/main" id="{24D45134-791E-4B05-8C8B-6E1903B5D10E}"/>
              </a:ext>
            </a:extLst>
          </p:cNvPr>
          <p:cNvSpPr/>
          <p:nvPr/>
        </p:nvSpPr>
        <p:spPr>
          <a:xfrm>
            <a:off x="6705600" y="2173502"/>
            <a:ext cx="5486400" cy="1477328"/>
          </a:xfrm>
          <a:prstGeom prst="rect">
            <a:avLst/>
          </a:prstGeom>
        </p:spPr>
        <p:txBody>
          <a:bodyPr wrap="square">
            <a:spAutoFit/>
          </a:bodyPr>
          <a:lstStyle/>
          <a:p>
            <a:r>
              <a:rPr lang="en-IN" dirty="0" err="1"/>
              <a:t>scheduledExecutorService.schedule</a:t>
            </a:r>
            <a:r>
              <a:rPr lang="en-IN" dirty="0"/>
              <a:t>() function takes a Runnable, a delay value, and the unit of the delay. The above program executes the task after 5 seconds from the time of submission.</a:t>
            </a:r>
          </a:p>
          <a:p>
            <a:endParaRPr lang="en-IN" dirty="0"/>
          </a:p>
        </p:txBody>
      </p:sp>
    </p:spTree>
    <p:extLst>
      <p:ext uri="{BB962C8B-B14F-4D97-AF65-F5344CB8AC3E}">
        <p14:creationId xmlns:p14="http://schemas.microsoft.com/office/powerpoint/2010/main" val="15488140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0BBB3-E1CF-4FDB-9E06-C4BDE9318434}"/>
              </a:ext>
            </a:extLst>
          </p:cNvPr>
          <p:cNvSpPr>
            <a:spLocks noGrp="1"/>
          </p:cNvSpPr>
          <p:nvPr>
            <p:ph type="title"/>
          </p:nvPr>
        </p:nvSpPr>
        <p:spPr/>
        <p:txBody>
          <a:bodyPr>
            <a:normAutofit/>
          </a:bodyPr>
          <a:lstStyle/>
          <a:p>
            <a:pPr algn="ctr"/>
            <a:r>
              <a:rPr lang="en-IN" b="1" dirty="0"/>
              <a:t>Volatile Keyword	</a:t>
            </a:r>
            <a:endParaRPr lang="en-IN" dirty="0"/>
          </a:p>
        </p:txBody>
      </p:sp>
      <p:sp>
        <p:nvSpPr>
          <p:cNvPr id="3" name="Content Placeholder 2">
            <a:extLst>
              <a:ext uri="{FF2B5EF4-FFF2-40B4-BE49-F238E27FC236}">
                <a16:creationId xmlns:a16="http://schemas.microsoft.com/office/drawing/2014/main" id="{492FC05E-9C86-4F37-B788-AC755B42A215}"/>
              </a:ext>
            </a:extLst>
          </p:cNvPr>
          <p:cNvSpPr>
            <a:spLocks noGrp="1"/>
          </p:cNvSpPr>
          <p:nvPr>
            <p:ph idx="1"/>
          </p:nvPr>
        </p:nvSpPr>
        <p:spPr/>
        <p:txBody>
          <a:bodyPr>
            <a:normAutofit fontScale="85000" lnSpcReduction="20000"/>
          </a:bodyPr>
          <a:lstStyle/>
          <a:p>
            <a:pPr marL="0" indent="0">
              <a:buNone/>
            </a:pPr>
            <a:r>
              <a:rPr lang="en-IN" dirty="0"/>
              <a:t>Volatile keyword is used to avoid memory consistency errors in multithreaded programs. It tells the compiler to avoid doing any optimizations to the variable. If you mark a variable as volatile, the compiler won’t optimize or reorder instructions around that variable.</a:t>
            </a:r>
          </a:p>
          <a:p>
            <a:pPr marL="0" indent="0">
              <a:buNone/>
            </a:pPr>
            <a:endParaRPr lang="en-IN" dirty="0"/>
          </a:p>
          <a:p>
            <a:pPr marL="0" indent="0">
              <a:buNone/>
            </a:pPr>
            <a:r>
              <a:rPr lang="en-IN" dirty="0"/>
              <a:t>Also, The variable’s value will always be read from the main memory instead of temporary registers.</a:t>
            </a:r>
          </a:p>
          <a:p>
            <a:pPr marL="0" indent="0">
              <a:buNone/>
            </a:pPr>
            <a:endParaRPr lang="en-IN" dirty="0"/>
          </a:p>
          <a:p>
            <a:r>
              <a:rPr lang="en-IN" b="1" dirty="0"/>
              <a:t>volatile</a:t>
            </a:r>
            <a:r>
              <a:rPr lang="en-IN" dirty="0"/>
              <a:t> keyword in </a:t>
            </a:r>
            <a:r>
              <a:rPr lang="en-IN" b="1" dirty="0"/>
              <a:t>java</a:t>
            </a:r>
            <a:r>
              <a:rPr lang="en-IN" dirty="0"/>
              <a:t> guarantees that value of </a:t>
            </a:r>
            <a:r>
              <a:rPr lang="en-IN" dirty="0" err="1"/>
              <a:t>the</a:t>
            </a:r>
            <a:r>
              <a:rPr lang="en-IN" b="1" dirty="0" err="1"/>
              <a:t>volatile</a:t>
            </a:r>
            <a:r>
              <a:rPr lang="en-IN" dirty="0"/>
              <a:t> variable will always be read from main memory and "happens-before" relationship in </a:t>
            </a:r>
            <a:r>
              <a:rPr lang="en-IN" b="1" dirty="0"/>
              <a:t>Java</a:t>
            </a:r>
            <a:r>
              <a:rPr lang="en-IN" dirty="0"/>
              <a:t> Memory model will ensure that content of memory will be communicated to different threads.</a:t>
            </a:r>
          </a:p>
          <a:p>
            <a:pPr marL="0" indent="0">
              <a:buNone/>
            </a:pPr>
            <a:br>
              <a:rPr lang="en-IN" dirty="0">
                <a:hlinkClick r:id="rId2"/>
              </a:rPr>
            </a:b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7234243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2979D-FE6F-4447-8C8B-044E62977E92}"/>
              </a:ext>
            </a:extLst>
          </p:cNvPr>
          <p:cNvSpPr>
            <a:spLocks noGrp="1"/>
          </p:cNvSpPr>
          <p:nvPr>
            <p:ph type="title"/>
          </p:nvPr>
        </p:nvSpPr>
        <p:spPr/>
        <p:txBody>
          <a:bodyPr/>
          <a:lstStyle/>
          <a:p>
            <a:pPr algn="ctr"/>
            <a:r>
              <a:rPr lang="en-IN" dirty="0"/>
              <a:t>Use</a:t>
            </a:r>
          </a:p>
        </p:txBody>
      </p:sp>
      <p:sp>
        <p:nvSpPr>
          <p:cNvPr id="3" name="Content Placeholder 2">
            <a:extLst>
              <a:ext uri="{FF2B5EF4-FFF2-40B4-BE49-F238E27FC236}">
                <a16:creationId xmlns:a16="http://schemas.microsoft.com/office/drawing/2014/main" id="{912D885C-67CF-4EA6-92F8-6A0BCF5EA51C}"/>
              </a:ext>
            </a:extLst>
          </p:cNvPr>
          <p:cNvSpPr>
            <a:spLocks noGrp="1"/>
          </p:cNvSpPr>
          <p:nvPr>
            <p:ph idx="1"/>
          </p:nvPr>
        </p:nvSpPr>
        <p:spPr/>
        <p:txBody>
          <a:bodyPr>
            <a:normAutofit fontScale="62500" lnSpcReduction="20000"/>
          </a:bodyPr>
          <a:lstStyle/>
          <a:p>
            <a:pPr marL="0" indent="0">
              <a:buNone/>
            </a:pPr>
            <a:r>
              <a:rPr lang="en-IN" dirty="0"/>
              <a:t>1) You can use Volatile variable if you want to read and write long and double variable atomically. long and double both are 64 bit data type and by default writing of long and double is not atomic and platform dependence. Many platform perform write in long and double variable 2 step, writing 32 bit in each step, due to this its possible for a Thread to see 32 bit from two different write. You can avoid this issue by making long and double variable volatile in Java.</a:t>
            </a:r>
          </a:p>
          <a:p>
            <a:pPr marL="0" indent="0">
              <a:buNone/>
            </a:pPr>
            <a:endParaRPr lang="en-IN" dirty="0"/>
          </a:p>
          <a:p>
            <a:pPr marL="0" indent="0">
              <a:buNone/>
            </a:pPr>
            <a:endParaRPr lang="en-IN" dirty="0"/>
          </a:p>
          <a:p>
            <a:pPr marL="0" indent="0">
              <a:buNone/>
            </a:pPr>
            <a:r>
              <a:rPr lang="en-IN" dirty="0"/>
              <a:t>2) A volatile variable can be used as an alternative way of achieving synchronization in Java in some cases, like Visibility. with volatile variable, it's guaranteed that all reader thread will see updated value of the volatile variable once write operation completed, without volatile keyword different reader thread may see different values.</a:t>
            </a:r>
          </a:p>
          <a:p>
            <a:pPr marL="0" indent="0">
              <a:buNone/>
            </a:pPr>
            <a:endParaRPr lang="en-IN" dirty="0"/>
          </a:p>
          <a:p>
            <a:pPr marL="0" indent="0">
              <a:buNone/>
            </a:pPr>
            <a:endParaRPr lang="en-IN" dirty="0"/>
          </a:p>
          <a:p>
            <a:pPr marL="0" indent="0">
              <a:buNone/>
            </a:pPr>
            <a:r>
              <a:rPr lang="en-IN" dirty="0"/>
              <a:t>3) volatile variable can be used to inform the compiler that a particular field is subject to be accessed by multiple threads, which will prevent the compiler from doing any reordering or any kind of optimization which is not desirable in a multi-threaded environment. Without volatile variable compiler can re-order the code, free to cache value of volatile variable instead of always reading from main memory. like following example without volatile variable may result in an infinite loop</a:t>
            </a:r>
          </a:p>
          <a:p>
            <a:pPr marL="0" indent="0">
              <a:buNone/>
            </a:pPr>
            <a:endParaRPr lang="en-IN" dirty="0"/>
          </a:p>
        </p:txBody>
      </p:sp>
    </p:spTree>
    <p:extLst>
      <p:ext uri="{BB962C8B-B14F-4D97-AF65-F5344CB8AC3E}">
        <p14:creationId xmlns:p14="http://schemas.microsoft.com/office/powerpoint/2010/main" val="23986352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673578-DD76-4DBC-8348-E93FAE725573}"/>
              </a:ext>
            </a:extLst>
          </p:cNvPr>
          <p:cNvSpPr>
            <a:spLocks noGrp="1"/>
          </p:cNvSpPr>
          <p:nvPr>
            <p:ph idx="1"/>
          </p:nvPr>
        </p:nvSpPr>
        <p:spPr>
          <a:xfrm>
            <a:off x="718930" y="1096756"/>
            <a:ext cx="5165035" cy="4351338"/>
          </a:xfrm>
        </p:spPr>
        <p:txBody>
          <a:bodyPr>
            <a:normAutofit fontScale="70000" lnSpcReduction="20000"/>
          </a:bodyPr>
          <a:lstStyle/>
          <a:p>
            <a:pPr fontAlgn="base"/>
            <a:r>
              <a:rPr lang="en-IN" dirty="0"/>
              <a:t>Volatile Field: An indication to the VM that multiple threads may try to access/update the field's value at the same time. To a special kind of instance variables which has to shared among all the threads with Modified value. Similar to Static(Class) variable, Only one copy of volatile value is cached in main memory, So that before doing any ALU Operations each thread has to read the updated value from Main memory after ALU operation it has to write to main memory </a:t>
            </a:r>
            <a:r>
              <a:rPr lang="en-IN" dirty="0" err="1"/>
              <a:t>direclty</a:t>
            </a:r>
            <a:r>
              <a:rPr lang="en-IN" dirty="0"/>
              <a:t>. (A write to a volatile variable v synchronizes-with all subsequent reads of v by any thread) </a:t>
            </a:r>
            <a:r>
              <a:rPr lang="en-IN" b="1" i="1" dirty="0"/>
              <a:t>This means that changes to a volatile variable are always visible to other threads.</a:t>
            </a:r>
            <a:endParaRPr lang="en-IN" dirty="0"/>
          </a:p>
          <a:p>
            <a:br>
              <a:rPr lang="en-IN" dirty="0"/>
            </a:br>
            <a:endParaRPr lang="en-IN" dirty="0"/>
          </a:p>
        </p:txBody>
      </p:sp>
      <p:pic>
        <p:nvPicPr>
          <p:cNvPr id="7170" name="Picture 2">
            <a:extLst>
              <a:ext uri="{FF2B5EF4-FFF2-40B4-BE49-F238E27FC236}">
                <a16:creationId xmlns:a16="http://schemas.microsoft.com/office/drawing/2014/main" id="{BA3FB425-C875-45C9-A3EC-3D8A0DC0C5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8765" y="1096756"/>
            <a:ext cx="5830958" cy="467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6769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8E564-D0F0-4B14-A48A-A0E6FD00C14A}"/>
              </a:ext>
            </a:extLst>
          </p:cNvPr>
          <p:cNvSpPr>
            <a:spLocks noGrp="1"/>
          </p:cNvSpPr>
          <p:nvPr>
            <p:ph type="title"/>
          </p:nvPr>
        </p:nvSpPr>
        <p:spPr/>
        <p:txBody>
          <a:bodyPr/>
          <a:lstStyle/>
          <a:p>
            <a:pPr algn="ctr"/>
            <a:r>
              <a:rPr lang="en-IN" dirty="0"/>
              <a:t>What is Multithreading/Multitasking?</a:t>
            </a:r>
          </a:p>
        </p:txBody>
      </p:sp>
      <p:sp>
        <p:nvSpPr>
          <p:cNvPr id="3" name="Content Placeholder 2">
            <a:extLst>
              <a:ext uri="{FF2B5EF4-FFF2-40B4-BE49-F238E27FC236}">
                <a16:creationId xmlns:a16="http://schemas.microsoft.com/office/drawing/2014/main" id="{8C2F1381-B12C-4072-984B-13DE2B42CFA6}"/>
              </a:ext>
            </a:extLst>
          </p:cNvPr>
          <p:cNvSpPr>
            <a:spLocks noGrp="1"/>
          </p:cNvSpPr>
          <p:nvPr>
            <p:ph idx="1"/>
          </p:nvPr>
        </p:nvSpPr>
        <p:spPr/>
        <p:txBody>
          <a:bodyPr/>
          <a:lstStyle/>
          <a:p>
            <a:pPr marL="0" indent="0">
              <a:buNone/>
            </a:pPr>
            <a:r>
              <a:rPr lang="en-IN" dirty="0"/>
              <a:t>Executing several task simultaneously is the concept of multitasking.</a:t>
            </a:r>
          </a:p>
          <a:p>
            <a:pPr marL="0" indent="0">
              <a:buNone/>
            </a:pPr>
            <a:r>
              <a:rPr lang="en-IN" dirty="0"/>
              <a:t>There are two types of multitasking:</a:t>
            </a:r>
          </a:p>
          <a:p>
            <a:pPr marL="514350" indent="-514350">
              <a:buAutoNum type="arabicPeriod"/>
            </a:pPr>
            <a:endParaRPr lang="en-IN" dirty="0"/>
          </a:p>
          <a:p>
            <a:pPr marL="514350" indent="-514350">
              <a:buAutoNum type="arabicPeriod"/>
            </a:pPr>
            <a:r>
              <a:rPr lang="en-IN" dirty="0"/>
              <a:t>Process Based multitasking</a:t>
            </a:r>
          </a:p>
          <a:p>
            <a:pPr marL="514350" indent="-514350">
              <a:buAutoNum type="arabicPeriod"/>
            </a:pPr>
            <a:r>
              <a:rPr lang="en-IN" dirty="0"/>
              <a:t>Thread Based multitasking</a:t>
            </a:r>
          </a:p>
          <a:p>
            <a:pPr marL="0" indent="0">
              <a:buNone/>
            </a:pPr>
            <a:endParaRPr lang="en-IN" dirty="0"/>
          </a:p>
        </p:txBody>
      </p:sp>
    </p:spTree>
    <p:extLst>
      <p:ext uri="{BB962C8B-B14F-4D97-AF65-F5344CB8AC3E}">
        <p14:creationId xmlns:p14="http://schemas.microsoft.com/office/powerpoint/2010/main" val="3913709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01332-0CE3-42C6-83C7-D78E64494B3E}"/>
              </a:ext>
            </a:extLst>
          </p:cNvPr>
          <p:cNvSpPr>
            <a:spLocks noGrp="1"/>
          </p:cNvSpPr>
          <p:nvPr>
            <p:ph type="title"/>
          </p:nvPr>
        </p:nvSpPr>
        <p:spPr/>
        <p:txBody>
          <a:bodyPr/>
          <a:lstStyle/>
          <a:p>
            <a:pPr algn="ctr"/>
            <a:r>
              <a:rPr lang="en-IN" dirty="0"/>
              <a:t>Process Based multitasking</a:t>
            </a:r>
            <a:br>
              <a:rPr lang="en-IN" dirty="0"/>
            </a:br>
            <a:endParaRPr lang="en-IN" dirty="0"/>
          </a:p>
        </p:txBody>
      </p:sp>
      <p:sp>
        <p:nvSpPr>
          <p:cNvPr id="3" name="Content Placeholder 2">
            <a:extLst>
              <a:ext uri="{FF2B5EF4-FFF2-40B4-BE49-F238E27FC236}">
                <a16:creationId xmlns:a16="http://schemas.microsoft.com/office/drawing/2014/main" id="{672F026B-245E-4BAA-8E19-8354A897C830}"/>
              </a:ext>
            </a:extLst>
          </p:cNvPr>
          <p:cNvSpPr>
            <a:spLocks noGrp="1"/>
          </p:cNvSpPr>
          <p:nvPr>
            <p:ph idx="1"/>
          </p:nvPr>
        </p:nvSpPr>
        <p:spPr/>
        <p:txBody>
          <a:bodyPr/>
          <a:lstStyle/>
          <a:p>
            <a:pPr marL="0" indent="0">
              <a:buNone/>
            </a:pPr>
            <a:endParaRPr lang="en-IN" dirty="0"/>
          </a:p>
          <a:p>
            <a:pPr marL="0" indent="0">
              <a:buNone/>
            </a:pPr>
            <a:r>
              <a:rPr lang="en-IN" dirty="0"/>
              <a:t>Executing several task simultaneously where each task is a separate independent program(Process), is called process based multitasking.</a:t>
            </a:r>
          </a:p>
          <a:p>
            <a:pPr marL="0" indent="0">
              <a:buNone/>
            </a:pPr>
            <a:r>
              <a:rPr lang="en-IN" dirty="0"/>
              <a:t>E.g. while typing program in editor we can listen audio from same system at the same time we can download a file from internet.</a:t>
            </a:r>
          </a:p>
          <a:p>
            <a:pPr marL="0" indent="0">
              <a:buNone/>
            </a:pPr>
            <a:r>
              <a:rPr lang="en-IN" dirty="0"/>
              <a:t>All the task will be executed simultaneously under independent of each of other hence it is process.</a:t>
            </a:r>
          </a:p>
          <a:p>
            <a:pPr marL="0" indent="0">
              <a:buNone/>
            </a:pPr>
            <a:r>
              <a:rPr lang="en-IN" dirty="0"/>
              <a:t>Its at Operating system level</a:t>
            </a:r>
          </a:p>
        </p:txBody>
      </p:sp>
    </p:spTree>
    <p:extLst>
      <p:ext uri="{BB962C8B-B14F-4D97-AF65-F5344CB8AC3E}">
        <p14:creationId xmlns:p14="http://schemas.microsoft.com/office/powerpoint/2010/main" val="974008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FE638-3623-483B-B168-572831356A1A}"/>
              </a:ext>
            </a:extLst>
          </p:cNvPr>
          <p:cNvSpPr>
            <a:spLocks noGrp="1"/>
          </p:cNvSpPr>
          <p:nvPr>
            <p:ph type="title"/>
          </p:nvPr>
        </p:nvSpPr>
        <p:spPr/>
        <p:txBody>
          <a:bodyPr/>
          <a:lstStyle/>
          <a:p>
            <a:pPr algn="ctr"/>
            <a:r>
              <a:rPr lang="en-IN" dirty="0"/>
              <a:t>Thread Based multitasking		</a:t>
            </a:r>
          </a:p>
        </p:txBody>
      </p:sp>
      <p:sp>
        <p:nvSpPr>
          <p:cNvPr id="3" name="Content Placeholder 2">
            <a:extLst>
              <a:ext uri="{FF2B5EF4-FFF2-40B4-BE49-F238E27FC236}">
                <a16:creationId xmlns:a16="http://schemas.microsoft.com/office/drawing/2014/main" id="{963D64FA-F604-4523-8E92-9A6DEFC46335}"/>
              </a:ext>
            </a:extLst>
          </p:cNvPr>
          <p:cNvSpPr>
            <a:spLocks noGrp="1"/>
          </p:cNvSpPr>
          <p:nvPr>
            <p:ph idx="1"/>
          </p:nvPr>
        </p:nvSpPr>
        <p:spPr/>
        <p:txBody>
          <a:bodyPr/>
          <a:lstStyle/>
          <a:p>
            <a:pPr marL="0" indent="0">
              <a:buNone/>
            </a:pPr>
            <a:r>
              <a:rPr lang="en-IN" dirty="0"/>
              <a:t>Executing several task independently where each task is separate independent part of the same program is called thread based multitasking. Each independent part is called thread.</a:t>
            </a:r>
          </a:p>
        </p:txBody>
      </p:sp>
    </p:spTree>
    <p:extLst>
      <p:ext uri="{BB962C8B-B14F-4D97-AF65-F5344CB8AC3E}">
        <p14:creationId xmlns:p14="http://schemas.microsoft.com/office/powerpoint/2010/main" val="4262885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5B47C-F658-411D-9F66-BF4A3432242B}"/>
              </a:ext>
            </a:extLst>
          </p:cNvPr>
          <p:cNvSpPr>
            <a:spLocks noGrp="1"/>
          </p:cNvSpPr>
          <p:nvPr>
            <p:ph type="title"/>
          </p:nvPr>
        </p:nvSpPr>
        <p:spPr/>
        <p:txBody>
          <a:bodyPr/>
          <a:lstStyle/>
          <a:p>
            <a:r>
              <a:rPr lang="en-IN" dirty="0" err="1"/>
              <a:t>MultiTaksing</a:t>
            </a:r>
            <a:endParaRPr lang="en-IN" dirty="0"/>
          </a:p>
        </p:txBody>
      </p:sp>
      <p:sp>
        <p:nvSpPr>
          <p:cNvPr id="3" name="Content Placeholder 2">
            <a:extLst>
              <a:ext uri="{FF2B5EF4-FFF2-40B4-BE49-F238E27FC236}">
                <a16:creationId xmlns:a16="http://schemas.microsoft.com/office/drawing/2014/main" id="{0B6ED12F-7EEF-4E61-98AE-5C6E213BFD1A}"/>
              </a:ext>
            </a:extLst>
          </p:cNvPr>
          <p:cNvSpPr>
            <a:spLocks noGrp="1"/>
          </p:cNvSpPr>
          <p:nvPr>
            <p:ph idx="1"/>
          </p:nvPr>
        </p:nvSpPr>
        <p:spPr/>
        <p:txBody>
          <a:bodyPr/>
          <a:lstStyle/>
          <a:p>
            <a:pPr marL="0" indent="0">
              <a:buNone/>
            </a:pPr>
            <a:r>
              <a:rPr lang="en-IN" dirty="0"/>
              <a:t>The main objective of the multitasking is reduce the response time of the system and to improve the performance</a:t>
            </a:r>
          </a:p>
        </p:txBody>
      </p:sp>
    </p:spTree>
    <p:extLst>
      <p:ext uri="{BB962C8B-B14F-4D97-AF65-F5344CB8AC3E}">
        <p14:creationId xmlns:p14="http://schemas.microsoft.com/office/powerpoint/2010/main" val="1101817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50028-3E24-4244-830A-2ADBA23EB2B6}"/>
              </a:ext>
            </a:extLst>
          </p:cNvPr>
          <p:cNvSpPr>
            <a:spLocks noGrp="1"/>
          </p:cNvSpPr>
          <p:nvPr>
            <p:ph type="title"/>
          </p:nvPr>
        </p:nvSpPr>
        <p:spPr/>
        <p:txBody>
          <a:bodyPr/>
          <a:lstStyle/>
          <a:p>
            <a:pPr algn="ctr"/>
            <a:r>
              <a:rPr lang="en-IN" dirty="0"/>
              <a:t>Thread Scheduler</a:t>
            </a:r>
          </a:p>
        </p:txBody>
      </p:sp>
      <p:sp>
        <p:nvSpPr>
          <p:cNvPr id="3" name="Content Placeholder 2">
            <a:extLst>
              <a:ext uri="{FF2B5EF4-FFF2-40B4-BE49-F238E27FC236}">
                <a16:creationId xmlns:a16="http://schemas.microsoft.com/office/drawing/2014/main" id="{C882415C-77B1-4DC9-81E4-0AF1B124102E}"/>
              </a:ext>
            </a:extLst>
          </p:cNvPr>
          <p:cNvSpPr>
            <a:spLocks noGrp="1"/>
          </p:cNvSpPr>
          <p:nvPr>
            <p:ph idx="1"/>
          </p:nvPr>
        </p:nvSpPr>
        <p:spPr/>
        <p:txBody>
          <a:bodyPr>
            <a:normAutofit fontScale="92500"/>
          </a:bodyPr>
          <a:lstStyle/>
          <a:p>
            <a:pPr marL="0" indent="0">
              <a:buNone/>
            </a:pPr>
            <a:r>
              <a:rPr lang="en-IN" dirty="0"/>
              <a:t>It’s a part of JVM</a:t>
            </a:r>
          </a:p>
          <a:p>
            <a:pPr marL="0" indent="0">
              <a:buNone/>
            </a:pPr>
            <a:r>
              <a:rPr lang="en-IN" dirty="0"/>
              <a:t>It’s responsible for thread </a:t>
            </a:r>
            <a:r>
              <a:rPr lang="en-IN" dirty="0" err="1"/>
              <a:t>execution.If</a:t>
            </a:r>
            <a:r>
              <a:rPr lang="en-IN" dirty="0"/>
              <a:t> multiple threads are waiting for getting executed then which order the threads will be executed is decided by thread scheduler.</a:t>
            </a:r>
          </a:p>
          <a:p>
            <a:pPr marL="0" indent="0">
              <a:buNone/>
            </a:pPr>
            <a:r>
              <a:rPr lang="en-IN" dirty="0"/>
              <a:t>Its scheduling the thread schedule.</a:t>
            </a:r>
          </a:p>
          <a:p>
            <a:pPr marL="0" indent="0">
              <a:buNone/>
            </a:pPr>
            <a:r>
              <a:rPr lang="en-IN" dirty="0"/>
              <a:t>Some algorithm is followed by thread scheduler.</a:t>
            </a:r>
          </a:p>
          <a:p>
            <a:pPr marL="0" indent="0">
              <a:buNone/>
            </a:pPr>
            <a:r>
              <a:rPr lang="en-IN" dirty="0"/>
              <a:t>We cant expect the exact algorithm followed by thread scheduler its varied from JVM to JVM so we cant expect threads execution order and exact output. Hence whenever we do multithreading there is no guarantee for exact output but we can provide several possible outputs.</a:t>
            </a:r>
          </a:p>
          <a:p>
            <a:pPr marL="0" indent="0">
              <a:buNone/>
            </a:pPr>
            <a:endParaRPr lang="en-IN" dirty="0"/>
          </a:p>
        </p:txBody>
      </p:sp>
    </p:spTree>
    <p:extLst>
      <p:ext uri="{BB962C8B-B14F-4D97-AF65-F5344CB8AC3E}">
        <p14:creationId xmlns:p14="http://schemas.microsoft.com/office/powerpoint/2010/main" val="2996839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94A55E-1EB6-460C-A490-E89E4E04239D}"/>
              </a:ext>
            </a:extLst>
          </p:cNvPr>
          <p:cNvSpPr>
            <a:spLocks noGrp="1"/>
          </p:cNvSpPr>
          <p:nvPr>
            <p:ph idx="1"/>
          </p:nvPr>
        </p:nvSpPr>
        <p:spPr>
          <a:xfrm>
            <a:off x="344558" y="318052"/>
            <a:ext cx="3326294" cy="5858911"/>
          </a:xfrm>
        </p:spPr>
        <p:txBody>
          <a:bodyPr>
            <a:normAutofit lnSpcReduction="10000"/>
          </a:bodyPr>
          <a:lstStyle/>
          <a:p>
            <a:pPr marL="0" indent="0">
              <a:buNone/>
            </a:pPr>
            <a:r>
              <a:rPr lang="en-IN" sz="1200" dirty="0"/>
              <a:t>class </a:t>
            </a:r>
            <a:r>
              <a:rPr lang="en-IN" sz="1200" dirty="0" err="1"/>
              <a:t>mythread</a:t>
            </a:r>
            <a:r>
              <a:rPr lang="en-IN" sz="1200" dirty="0"/>
              <a:t> extends Thread{</a:t>
            </a:r>
          </a:p>
          <a:p>
            <a:pPr marL="0" indent="0">
              <a:buNone/>
            </a:pPr>
            <a:r>
              <a:rPr lang="en-IN" sz="1200" dirty="0"/>
              <a:t>public void run()</a:t>
            </a:r>
          </a:p>
          <a:p>
            <a:pPr marL="0" indent="0">
              <a:buNone/>
            </a:pPr>
            <a:r>
              <a:rPr lang="en-IN" sz="1200" dirty="0"/>
              <a:t>{</a:t>
            </a:r>
          </a:p>
          <a:p>
            <a:pPr marL="0" indent="0">
              <a:buNone/>
            </a:pPr>
            <a:r>
              <a:rPr lang="en-IN" sz="1200" dirty="0"/>
              <a:t>for(int </a:t>
            </a:r>
            <a:r>
              <a:rPr lang="en-IN" sz="1200" dirty="0" err="1"/>
              <a:t>i</a:t>
            </a:r>
            <a:r>
              <a:rPr lang="en-IN" sz="1200" dirty="0"/>
              <a:t>=0;i&lt;10;i++)</a:t>
            </a:r>
          </a:p>
          <a:p>
            <a:pPr marL="0" indent="0">
              <a:buNone/>
            </a:pPr>
            <a:r>
              <a:rPr lang="en-IN" sz="1200" dirty="0"/>
              <a:t>{</a:t>
            </a:r>
          </a:p>
          <a:p>
            <a:pPr marL="0" indent="0">
              <a:buNone/>
            </a:pPr>
            <a:r>
              <a:rPr lang="en-IN" sz="1200" dirty="0" err="1"/>
              <a:t>System.out.println</a:t>
            </a:r>
            <a:r>
              <a:rPr lang="en-IN" sz="1200" dirty="0"/>
              <a:t>("Child thread");</a:t>
            </a:r>
          </a:p>
          <a:p>
            <a:pPr marL="0" indent="0">
              <a:buNone/>
            </a:pPr>
            <a:r>
              <a:rPr lang="en-IN" sz="1200" dirty="0"/>
              <a:t>}</a:t>
            </a:r>
          </a:p>
          <a:p>
            <a:pPr marL="0" indent="0">
              <a:buNone/>
            </a:pPr>
            <a:endParaRPr lang="en-IN" sz="1200" dirty="0"/>
          </a:p>
          <a:p>
            <a:pPr marL="0" indent="0">
              <a:buNone/>
            </a:pPr>
            <a:r>
              <a:rPr lang="en-IN" sz="1200" dirty="0"/>
              <a:t>}}</a:t>
            </a:r>
          </a:p>
          <a:p>
            <a:pPr marL="0" indent="0">
              <a:buNone/>
            </a:pPr>
            <a:r>
              <a:rPr lang="en-IN" sz="1200" dirty="0"/>
              <a:t>class </a:t>
            </a:r>
            <a:r>
              <a:rPr lang="en-IN" sz="1200" dirty="0" err="1"/>
              <a:t>ThreadDemo</a:t>
            </a:r>
            <a:r>
              <a:rPr lang="en-IN" sz="1200" dirty="0"/>
              <a:t>{</a:t>
            </a:r>
          </a:p>
          <a:p>
            <a:pPr marL="0" indent="0">
              <a:buNone/>
            </a:pPr>
            <a:endParaRPr lang="en-IN" sz="1200" dirty="0"/>
          </a:p>
          <a:p>
            <a:pPr marL="0" indent="0">
              <a:buNone/>
            </a:pPr>
            <a:r>
              <a:rPr lang="en-IN" sz="1200" dirty="0"/>
              <a:t>public static void main(String [] </a:t>
            </a:r>
            <a:r>
              <a:rPr lang="en-IN" sz="1200" dirty="0" err="1"/>
              <a:t>args</a:t>
            </a:r>
            <a:r>
              <a:rPr lang="en-IN" sz="1200" dirty="0"/>
              <a:t>)</a:t>
            </a:r>
          </a:p>
          <a:p>
            <a:pPr marL="0" indent="0">
              <a:buNone/>
            </a:pPr>
            <a:r>
              <a:rPr lang="en-IN" sz="1200" dirty="0"/>
              <a:t>{</a:t>
            </a:r>
          </a:p>
          <a:p>
            <a:pPr marL="0" indent="0">
              <a:buNone/>
            </a:pPr>
            <a:r>
              <a:rPr lang="en-IN" sz="1200" dirty="0" err="1"/>
              <a:t>mythread</a:t>
            </a:r>
            <a:r>
              <a:rPr lang="en-IN" sz="1200" dirty="0"/>
              <a:t> t=new </a:t>
            </a:r>
            <a:r>
              <a:rPr lang="en-IN" sz="1200" dirty="0" err="1"/>
              <a:t>mythread</a:t>
            </a:r>
            <a:r>
              <a:rPr lang="en-IN" sz="1200" dirty="0"/>
              <a:t>();</a:t>
            </a:r>
          </a:p>
          <a:p>
            <a:pPr marL="0" indent="0">
              <a:buNone/>
            </a:pPr>
            <a:r>
              <a:rPr lang="en-IN" sz="1200" dirty="0" err="1"/>
              <a:t>t.start</a:t>
            </a:r>
            <a:r>
              <a:rPr lang="en-IN" sz="1200" dirty="0"/>
              <a:t>();</a:t>
            </a:r>
          </a:p>
          <a:p>
            <a:pPr marL="0" indent="0">
              <a:buNone/>
            </a:pPr>
            <a:r>
              <a:rPr lang="en-IN" sz="1200" dirty="0"/>
              <a:t>for(int </a:t>
            </a:r>
            <a:r>
              <a:rPr lang="en-IN" sz="1200" dirty="0" err="1"/>
              <a:t>i</a:t>
            </a:r>
            <a:r>
              <a:rPr lang="en-IN" sz="1200" dirty="0"/>
              <a:t>=0;i&lt;10;i++)</a:t>
            </a:r>
          </a:p>
          <a:p>
            <a:pPr marL="0" indent="0">
              <a:buNone/>
            </a:pPr>
            <a:r>
              <a:rPr lang="en-IN" sz="1200" dirty="0"/>
              <a:t>{</a:t>
            </a:r>
          </a:p>
          <a:p>
            <a:pPr marL="0" indent="0">
              <a:buNone/>
            </a:pPr>
            <a:r>
              <a:rPr lang="en-IN" sz="1200" dirty="0" err="1"/>
              <a:t>System.out.println</a:t>
            </a:r>
            <a:r>
              <a:rPr lang="en-IN" sz="1200" dirty="0"/>
              <a:t>("main thread");</a:t>
            </a:r>
          </a:p>
          <a:p>
            <a:pPr marL="0" indent="0">
              <a:buNone/>
            </a:pPr>
            <a:r>
              <a:rPr lang="en-IN" sz="1200" dirty="0"/>
              <a:t>}</a:t>
            </a:r>
          </a:p>
          <a:p>
            <a:pPr marL="0" indent="0">
              <a:buNone/>
            </a:pPr>
            <a:r>
              <a:rPr lang="en-IN" sz="1200" dirty="0"/>
              <a:t>}</a:t>
            </a:r>
          </a:p>
          <a:p>
            <a:pPr marL="0" indent="0">
              <a:buNone/>
            </a:pPr>
            <a:r>
              <a:rPr lang="en-IN" sz="1200" dirty="0"/>
              <a:t>}</a:t>
            </a:r>
          </a:p>
          <a:p>
            <a:pPr marL="0" indent="0">
              <a:buNone/>
            </a:pPr>
            <a:endParaRPr lang="en-IN" sz="1200" dirty="0"/>
          </a:p>
        </p:txBody>
      </p:sp>
      <p:pic>
        <p:nvPicPr>
          <p:cNvPr id="4" name="Picture 3">
            <a:extLst>
              <a:ext uri="{FF2B5EF4-FFF2-40B4-BE49-F238E27FC236}">
                <a16:creationId xmlns:a16="http://schemas.microsoft.com/office/drawing/2014/main" id="{9960D64B-AB8B-4409-B341-504ABA0F4B5D}"/>
              </a:ext>
            </a:extLst>
          </p:cNvPr>
          <p:cNvPicPr>
            <a:picLocks noChangeAspect="1"/>
          </p:cNvPicPr>
          <p:nvPr/>
        </p:nvPicPr>
        <p:blipFill rotWithShape="1">
          <a:blip r:embed="rId2"/>
          <a:srcRect t="-7177" r="84022" b="-1"/>
          <a:stretch/>
        </p:blipFill>
        <p:spPr>
          <a:xfrm>
            <a:off x="4306957" y="318052"/>
            <a:ext cx="1948070" cy="6223495"/>
          </a:xfrm>
          <a:prstGeom prst="rect">
            <a:avLst/>
          </a:prstGeom>
        </p:spPr>
      </p:pic>
      <p:pic>
        <p:nvPicPr>
          <p:cNvPr id="5" name="Picture 4">
            <a:extLst>
              <a:ext uri="{FF2B5EF4-FFF2-40B4-BE49-F238E27FC236}">
                <a16:creationId xmlns:a16="http://schemas.microsoft.com/office/drawing/2014/main" id="{7A8A5466-6CB2-4933-A51A-002A6BE8F9B8}"/>
              </a:ext>
            </a:extLst>
          </p:cNvPr>
          <p:cNvPicPr>
            <a:picLocks noChangeAspect="1"/>
          </p:cNvPicPr>
          <p:nvPr/>
        </p:nvPicPr>
        <p:blipFill rotWithShape="1">
          <a:blip r:embed="rId3"/>
          <a:srcRect t="2682" r="84021" b="4616"/>
          <a:stretch/>
        </p:blipFill>
        <p:spPr>
          <a:xfrm>
            <a:off x="7553739" y="251791"/>
            <a:ext cx="1948071" cy="6354418"/>
          </a:xfrm>
          <a:prstGeom prst="rect">
            <a:avLst/>
          </a:prstGeom>
        </p:spPr>
      </p:pic>
    </p:spTree>
    <p:extLst>
      <p:ext uri="{BB962C8B-B14F-4D97-AF65-F5344CB8AC3E}">
        <p14:creationId xmlns:p14="http://schemas.microsoft.com/office/powerpoint/2010/main" val="1944237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DB479-45CA-4C1F-8650-82CA16CE12E6}"/>
              </a:ext>
            </a:extLst>
          </p:cNvPr>
          <p:cNvSpPr>
            <a:spLocks noGrp="1"/>
          </p:cNvSpPr>
          <p:nvPr>
            <p:ph type="title"/>
          </p:nvPr>
        </p:nvSpPr>
        <p:spPr/>
        <p:txBody>
          <a:bodyPr/>
          <a:lstStyle/>
          <a:p>
            <a:r>
              <a:rPr lang="en-IN" dirty="0" err="1"/>
              <a:t>Thread.start</a:t>
            </a:r>
            <a:r>
              <a:rPr lang="en-IN" dirty="0"/>
              <a:t>()</a:t>
            </a:r>
          </a:p>
        </p:txBody>
      </p:sp>
      <p:sp>
        <p:nvSpPr>
          <p:cNvPr id="3" name="Content Placeholder 2">
            <a:extLst>
              <a:ext uri="{FF2B5EF4-FFF2-40B4-BE49-F238E27FC236}">
                <a16:creationId xmlns:a16="http://schemas.microsoft.com/office/drawing/2014/main" id="{38FE91C0-26FB-4AC0-96BD-82BF759F7FE4}"/>
              </a:ext>
            </a:extLst>
          </p:cNvPr>
          <p:cNvSpPr>
            <a:spLocks noGrp="1"/>
          </p:cNvSpPr>
          <p:nvPr>
            <p:ph idx="1"/>
          </p:nvPr>
        </p:nvSpPr>
        <p:spPr/>
        <p:txBody>
          <a:bodyPr/>
          <a:lstStyle/>
          <a:p>
            <a:pPr marL="0" indent="0">
              <a:buNone/>
            </a:pPr>
            <a:r>
              <a:rPr lang="en-IN" dirty="0"/>
              <a:t>Start() is responsible to registers the thread with thread scheduler</a:t>
            </a:r>
          </a:p>
          <a:p>
            <a:pPr marL="0" indent="0">
              <a:buNone/>
            </a:pPr>
            <a:endParaRPr lang="en-IN" dirty="0"/>
          </a:p>
          <a:p>
            <a:pPr marL="0" indent="0">
              <a:buNone/>
            </a:pPr>
            <a:r>
              <a:rPr lang="en-IN" dirty="0"/>
              <a:t>Perform all other mandatory activities hence without executing thread class start method there is no way to start new thread in </a:t>
            </a:r>
            <a:r>
              <a:rPr lang="en-IN" dirty="0" err="1"/>
              <a:t>java.Thats</a:t>
            </a:r>
            <a:r>
              <a:rPr lang="en-IN" dirty="0"/>
              <a:t> why thread class start method is known as important method of multithreading.</a:t>
            </a:r>
          </a:p>
          <a:p>
            <a:pPr marL="0" indent="0">
              <a:buNone/>
            </a:pPr>
            <a:endParaRPr lang="en-IN" dirty="0"/>
          </a:p>
          <a:p>
            <a:pPr marL="0" indent="0">
              <a:buNone/>
            </a:pPr>
            <a:r>
              <a:rPr lang="en-IN" dirty="0"/>
              <a:t>Invoke run method();</a:t>
            </a:r>
          </a:p>
        </p:txBody>
      </p:sp>
    </p:spTree>
    <p:extLst>
      <p:ext uri="{BB962C8B-B14F-4D97-AF65-F5344CB8AC3E}">
        <p14:creationId xmlns:p14="http://schemas.microsoft.com/office/powerpoint/2010/main" val="2640914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TotalTime>
  <Words>2840</Words>
  <Application>Microsoft Office PowerPoint</Application>
  <PresentationFormat>Widescreen</PresentationFormat>
  <Paragraphs>303</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Open Sans</vt:lpstr>
      <vt:lpstr>Office Theme</vt:lpstr>
      <vt:lpstr>Thread</vt:lpstr>
      <vt:lpstr>Thread  </vt:lpstr>
      <vt:lpstr>What is Multithreading/Multitasking?</vt:lpstr>
      <vt:lpstr>Process Based multitasking </vt:lpstr>
      <vt:lpstr>Thread Based multitasking  </vt:lpstr>
      <vt:lpstr>MultiTaksing</vt:lpstr>
      <vt:lpstr>Thread Scheduler</vt:lpstr>
      <vt:lpstr>PowerPoint Presentation</vt:lpstr>
      <vt:lpstr>Thread.start()</vt:lpstr>
      <vt:lpstr>Run() method overloading </vt:lpstr>
      <vt:lpstr>Start() method overriding</vt:lpstr>
      <vt:lpstr>Thread constructors</vt:lpstr>
      <vt:lpstr>Thread Priority</vt:lpstr>
      <vt:lpstr>Java Concurrency / Multithreading Basics</vt:lpstr>
      <vt:lpstr>Contd…</vt:lpstr>
      <vt:lpstr>Executors Framework</vt:lpstr>
      <vt:lpstr>What is Executors? </vt:lpstr>
      <vt:lpstr>Java Concurrency API</vt:lpstr>
      <vt:lpstr>ExecutorService example</vt:lpstr>
      <vt:lpstr>Shutting down the ExecutorService</vt:lpstr>
      <vt:lpstr>ExecutorService example with multiple threads and tasks </vt:lpstr>
      <vt:lpstr>Output</vt:lpstr>
      <vt:lpstr>Executor Service</vt:lpstr>
      <vt:lpstr>ScheduledExecutorService example</vt:lpstr>
      <vt:lpstr>Volatile Keyword </vt:lpstr>
      <vt:lpstr>Use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dc:title>
  <dc:creator>manisha shah</dc:creator>
  <cp:lastModifiedBy>manisha shah</cp:lastModifiedBy>
  <cp:revision>79</cp:revision>
  <dcterms:created xsi:type="dcterms:W3CDTF">2019-08-19T15:02:05Z</dcterms:created>
  <dcterms:modified xsi:type="dcterms:W3CDTF">2019-08-19T19:28:03Z</dcterms:modified>
</cp:coreProperties>
</file>