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293"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F82BE-22EC-4953-922A-CEB3769F139D}" type="datetimeFigureOut">
              <a:rPr lang="en-IN" smtClean="0"/>
              <a:t>03-08-2019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BF69E-0752-4D3B-BEEC-BC7121879F47}" type="slidenum">
              <a:rPr lang="en-IN" smtClean="0"/>
              <a:t>‹#›</a:t>
            </a:fld>
            <a:endParaRPr lang="en-IN"/>
          </a:p>
        </p:txBody>
      </p:sp>
    </p:spTree>
    <p:extLst>
      <p:ext uri="{BB962C8B-B14F-4D97-AF65-F5344CB8AC3E}">
        <p14:creationId xmlns:p14="http://schemas.microsoft.com/office/powerpoint/2010/main" val="70111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Executing the above script inserts all the rows from the categories table into the categories archive table. Note the table structures will have to be the same for the script to work. A more robust script is one that maps the column names in the insert table to the ones in the table containing the data</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The query shown below demonstrates its usage. </a:t>
            </a:r>
          </a:p>
          <a:p>
            <a:r>
              <a:rPr lang="en-IN" dirty="0"/>
              <a:t>INSERT INTO `</a:t>
            </a:r>
            <a:r>
              <a:rPr lang="en-IN" dirty="0" err="1"/>
              <a:t>categories_archive</a:t>
            </a:r>
            <a:r>
              <a:rPr lang="en-IN" dirty="0"/>
              <a:t>`(</a:t>
            </a:r>
            <a:r>
              <a:rPr lang="en-IN" dirty="0" err="1"/>
              <a:t>category_id,category_name,remarks</a:t>
            </a:r>
            <a:r>
              <a:rPr lang="en-IN" dirty="0"/>
              <a:t>) SELECT </a:t>
            </a:r>
            <a:r>
              <a:rPr lang="en-IN" dirty="0" err="1"/>
              <a:t>category_id,category_name,remarks</a:t>
            </a:r>
            <a:r>
              <a:rPr lang="en-IN" dirty="0"/>
              <a:t> FROM `categories`;</a:t>
            </a:r>
            <a:br>
              <a:rPr lang="en-IN" dirty="0"/>
            </a:br>
            <a:endParaRPr lang="en-IN" dirty="0"/>
          </a:p>
        </p:txBody>
      </p:sp>
      <p:sp>
        <p:nvSpPr>
          <p:cNvPr id="4" name="Slide Number Placeholder 3"/>
          <p:cNvSpPr>
            <a:spLocks noGrp="1"/>
          </p:cNvSpPr>
          <p:nvPr>
            <p:ph type="sldNum" sz="quarter" idx="5"/>
          </p:nvPr>
        </p:nvSpPr>
        <p:spPr/>
        <p:txBody>
          <a:bodyPr/>
          <a:lstStyle/>
          <a:p>
            <a:fld id="{621BF69E-0752-4D3B-BEEC-BC7121879F47}" type="slidenum">
              <a:rPr lang="en-IN" smtClean="0"/>
              <a:t>7</a:t>
            </a:fld>
            <a:endParaRPr lang="en-IN"/>
          </a:p>
        </p:txBody>
      </p:sp>
    </p:spTree>
    <p:extLst>
      <p:ext uri="{BB962C8B-B14F-4D97-AF65-F5344CB8AC3E}">
        <p14:creationId xmlns:p14="http://schemas.microsoft.com/office/powerpoint/2010/main" val="418594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799D-1037-4BD0-BF4A-9A54D42D9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DDE97C-863A-49E5-B677-45F51C0C8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7FD964-6DC1-49E5-A618-5DF761D40F78}"/>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5" name="Footer Placeholder 4">
            <a:extLst>
              <a:ext uri="{FF2B5EF4-FFF2-40B4-BE49-F238E27FC236}">
                <a16:creationId xmlns:a16="http://schemas.microsoft.com/office/drawing/2014/main" id="{05F367A7-307A-4498-8EDB-913FE98B6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62852-3D6C-48BF-9D0B-132E3BBB053E}"/>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293459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4ED6-0C22-47ED-B2CF-609560AD31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C9AFB-1526-4F64-ABB9-0A1B9081AB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C3D45-A236-4B1D-8D25-185D7FD5529F}"/>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5" name="Footer Placeholder 4">
            <a:extLst>
              <a:ext uri="{FF2B5EF4-FFF2-40B4-BE49-F238E27FC236}">
                <a16:creationId xmlns:a16="http://schemas.microsoft.com/office/drawing/2014/main" id="{4B77FDA8-B8C1-4C43-8F5B-FC11BDEE1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5E1E8-7083-4C7A-9D0B-A20F6C4AB963}"/>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396778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DB830-9C04-4A6E-8AD3-67F4059AB8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804F4-176D-4AAD-8BF3-8E35AAB3C3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9F178A-D9E1-44F2-81F9-9A377A571B84}"/>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5" name="Footer Placeholder 4">
            <a:extLst>
              <a:ext uri="{FF2B5EF4-FFF2-40B4-BE49-F238E27FC236}">
                <a16:creationId xmlns:a16="http://schemas.microsoft.com/office/drawing/2014/main" id="{375C58CD-8E54-4D82-AEB9-012D3CB1E0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BA159-3773-4900-BE30-7086D3C36103}"/>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117843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82AC-C196-44F9-A60A-A811DE66CF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7DB35C-7173-45BE-9748-71775B3B8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F4BDD-5B35-441E-A8C0-B68DBF5407C3}"/>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5" name="Footer Placeholder 4">
            <a:extLst>
              <a:ext uri="{FF2B5EF4-FFF2-40B4-BE49-F238E27FC236}">
                <a16:creationId xmlns:a16="http://schemas.microsoft.com/office/drawing/2014/main" id="{3D157226-0172-4810-8913-E8B4E117E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BAA7C2-4941-4E1C-A870-F0E2A5EF1D4B}"/>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12129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32AD-1A4E-41FE-B307-8B3A5D825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527F37-F57A-4632-9CDF-1A9C48FC5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896590-B9ED-4718-9BA4-885F4B93B923}"/>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5" name="Footer Placeholder 4">
            <a:extLst>
              <a:ext uri="{FF2B5EF4-FFF2-40B4-BE49-F238E27FC236}">
                <a16:creationId xmlns:a16="http://schemas.microsoft.com/office/drawing/2014/main" id="{30CCA5BF-E2C7-4F97-AF67-BA192B7B1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AB2BF-D8D4-4502-B3D3-52DCAABB1C40}"/>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16459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484A-2F1D-4F74-A752-9D95BF022D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C4F2FA-5ECE-4E22-BE63-B613BFAED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252553-5D63-41F0-9671-4C4D2EB19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20E496-5044-41A7-85FF-548516777701}"/>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6" name="Footer Placeholder 5">
            <a:extLst>
              <a:ext uri="{FF2B5EF4-FFF2-40B4-BE49-F238E27FC236}">
                <a16:creationId xmlns:a16="http://schemas.microsoft.com/office/drawing/2014/main" id="{A9EBA4B5-86AD-42A7-B1D5-B237AA0EC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0632D-0AF9-4856-A43D-17A3956D3434}"/>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336360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4777-2F9A-43F8-AF00-AAE2FBB6D7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F34C7-687E-4DC9-AAE4-459A30086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621E91-DA9E-4BD3-A9F6-B41178F9E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583AA8-E5D8-47C7-A183-71057BA9E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F5FEB-DAB3-4277-AB40-AE6E92E06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5341B-98E3-4E42-8F94-0AC24AF62E9D}"/>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8" name="Footer Placeholder 7">
            <a:extLst>
              <a:ext uri="{FF2B5EF4-FFF2-40B4-BE49-F238E27FC236}">
                <a16:creationId xmlns:a16="http://schemas.microsoft.com/office/drawing/2014/main" id="{9B80673C-5A6E-464A-B9C5-F47ED49B8C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B03E25-F3D7-487A-8869-B68503B6BDC3}"/>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431524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31EF-83A3-42A4-AFE5-85B6B39327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0751F3-4C5A-40C4-A379-633FA18D5101}"/>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4" name="Footer Placeholder 3">
            <a:extLst>
              <a:ext uri="{FF2B5EF4-FFF2-40B4-BE49-F238E27FC236}">
                <a16:creationId xmlns:a16="http://schemas.microsoft.com/office/drawing/2014/main" id="{C72C4DCD-1C61-4E0F-82E7-DAE29E38B6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F46105-7557-40C9-BA58-4A1B35D4927F}"/>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326770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13D7-9BA3-428B-997F-9316FA45E57A}"/>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3" name="Footer Placeholder 2">
            <a:extLst>
              <a:ext uri="{FF2B5EF4-FFF2-40B4-BE49-F238E27FC236}">
                <a16:creationId xmlns:a16="http://schemas.microsoft.com/office/drawing/2014/main" id="{6FE2E0F6-8127-4B8D-A781-C03A43CB68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84D59-F2B0-4311-B66D-DAA5FED83867}"/>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104939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617E-38A5-4B02-83FC-A0802B23F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F7E898-F1A7-4F7C-A774-FF5E363CD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CC219D-43DD-4E10-A78D-1E084C0A0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01B2-1999-4A80-BCF1-201BF6E8B472}"/>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6" name="Footer Placeholder 5">
            <a:extLst>
              <a:ext uri="{FF2B5EF4-FFF2-40B4-BE49-F238E27FC236}">
                <a16:creationId xmlns:a16="http://schemas.microsoft.com/office/drawing/2014/main" id="{D3F349AB-8199-414C-9D60-A6EA8C92A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49AB3F-8529-423F-9895-854EE4D9C304}"/>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387322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7EDE-65CB-4089-A7FB-911FAE253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6DF00D-F108-47BF-AC3C-A6A4A2E1A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B152C8-CC18-4758-A386-218FEF1B8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ED3E8-3C54-4C9A-AAED-1B174CC213E7}"/>
              </a:ext>
            </a:extLst>
          </p:cNvPr>
          <p:cNvSpPr>
            <a:spLocks noGrp="1"/>
          </p:cNvSpPr>
          <p:nvPr>
            <p:ph type="dt" sz="half" idx="10"/>
          </p:nvPr>
        </p:nvSpPr>
        <p:spPr/>
        <p:txBody>
          <a:bodyPr/>
          <a:lstStyle/>
          <a:p>
            <a:fld id="{B7C47E44-9C83-4EF4-BDCD-ED082B86BBD5}" type="datetimeFigureOut">
              <a:rPr lang="en-IN" smtClean="0"/>
              <a:t>03-08-2019</a:t>
            </a:fld>
            <a:endParaRPr lang="en-IN"/>
          </a:p>
        </p:txBody>
      </p:sp>
      <p:sp>
        <p:nvSpPr>
          <p:cNvPr id="6" name="Footer Placeholder 5">
            <a:extLst>
              <a:ext uri="{FF2B5EF4-FFF2-40B4-BE49-F238E27FC236}">
                <a16:creationId xmlns:a16="http://schemas.microsoft.com/office/drawing/2014/main" id="{963FC2A9-7F4F-4A40-A40D-638A03AD3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913B2A-A75A-4FFD-98A4-C84BBA9D4F71}"/>
              </a:ext>
            </a:extLst>
          </p:cNvPr>
          <p:cNvSpPr>
            <a:spLocks noGrp="1"/>
          </p:cNvSpPr>
          <p:nvPr>
            <p:ph type="sldNum" sz="quarter" idx="12"/>
          </p:nvPr>
        </p:nvSpPr>
        <p:spPr/>
        <p:txBody>
          <a:bodyPr/>
          <a:lstStyle/>
          <a:p>
            <a:fld id="{D1E84620-BB16-42B4-93C9-0A3700E61B70}" type="slidenum">
              <a:rPr lang="en-IN" smtClean="0"/>
              <a:t>‹#›</a:t>
            </a:fld>
            <a:endParaRPr lang="en-IN"/>
          </a:p>
        </p:txBody>
      </p:sp>
    </p:spTree>
    <p:extLst>
      <p:ext uri="{BB962C8B-B14F-4D97-AF65-F5344CB8AC3E}">
        <p14:creationId xmlns:p14="http://schemas.microsoft.com/office/powerpoint/2010/main" val="112540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3D9DB-F3F0-43F1-B278-3FC77A7E6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C83845-303C-4038-A3C3-00A7904F7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57D26-6020-4C3D-84D5-10ED22C7B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7E44-9C83-4EF4-BDCD-ED082B86BBD5}" type="datetimeFigureOut">
              <a:rPr lang="en-IN" smtClean="0"/>
              <a:t>03-08-2019</a:t>
            </a:fld>
            <a:endParaRPr lang="en-IN"/>
          </a:p>
        </p:txBody>
      </p:sp>
      <p:sp>
        <p:nvSpPr>
          <p:cNvPr id="5" name="Footer Placeholder 4">
            <a:extLst>
              <a:ext uri="{FF2B5EF4-FFF2-40B4-BE49-F238E27FC236}">
                <a16:creationId xmlns:a16="http://schemas.microsoft.com/office/drawing/2014/main" id="{EC9A200E-4CA1-42F9-9A0C-4C0CDDB0A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079038-8DCD-45CB-8120-04792B6DF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84620-BB16-42B4-93C9-0A3700E61B70}" type="slidenum">
              <a:rPr lang="en-IN" smtClean="0"/>
              <a:t>‹#›</a:t>
            </a:fld>
            <a:endParaRPr lang="en-IN"/>
          </a:p>
        </p:txBody>
      </p:sp>
    </p:spTree>
    <p:extLst>
      <p:ext uri="{BB962C8B-B14F-4D97-AF65-F5344CB8AC3E}">
        <p14:creationId xmlns:p14="http://schemas.microsoft.com/office/powerpoint/2010/main" val="3752492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69DA-942B-45EE-BC13-A58E7C422B03}"/>
              </a:ext>
            </a:extLst>
          </p:cNvPr>
          <p:cNvSpPr>
            <a:spLocks noGrp="1"/>
          </p:cNvSpPr>
          <p:nvPr>
            <p:ph type="ctrTitle"/>
          </p:nvPr>
        </p:nvSpPr>
        <p:spPr/>
        <p:txBody>
          <a:bodyPr>
            <a:normAutofit/>
          </a:bodyPr>
          <a:lstStyle/>
          <a:p>
            <a:r>
              <a:rPr lang="en-IN" b="1" dirty="0"/>
              <a:t>What is INSERT INTO?</a:t>
            </a:r>
            <a:endParaRPr lang="en-IN" dirty="0"/>
          </a:p>
        </p:txBody>
      </p:sp>
      <p:sp>
        <p:nvSpPr>
          <p:cNvPr id="3" name="Subtitle 2">
            <a:extLst>
              <a:ext uri="{FF2B5EF4-FFF2-40B4-BE49-F238E27FC236}">
                <a16:creationId xmlns:a16="http://schemas.microsoft.com/office/drawing/2014/main" id="{D6042EB0-1A99-47FC-AE59-4C994F9E6AF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8489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8367-A469-4A64-9C18-C108BBC636F4}"/>
              </a:ext>
            </a:extLst>
          </p:cNvPr>
          <p:cNvSpPr>
            <a:spLocks noGrp="1"/>
          </p:cNvSpPr>
          <p:nvPr>
            <p:ph type="title"/>
          </p:nvPr>
        </p:nvSpPr>
        <p:spPr/>
        <p:txBody>
          <a:bodyPr/>
          <a:lstStyle/>
          <a:p>
            <a:pPr algn="ctr"/>
            <a:r>
              <a:rPr lang="en-IN" b="1" dirty="0"/>
              <a:t>Insert into</a:t>
            </a:r>
          </a:p>
        </p:txBody>
      </p:sp>
      <p:sp>
        <p:nvSpPr>
          <p:cNvPr id="3" name="Content Placeholder 2">
            <a:extLst>
              <a:ext uri="{FF2B5EF4-FFF2-40B4-BE49-F238E27FC236}">
                <a16:creationId xmlns:a16="http://schemas.microsoft.com/office/drawing/2014/main" id="{FA8542EC-BD98-4620-8ACE-D03BC11F411F}"/>
              </a:ext>
            </a:extLst>
          </p:cNvPr>
          <p:cNvSpPr>
            <a:spLocks noGrp="1"/>
          </p:cNvSpPr>
          <p:nvPr>
            <p:ph idx="1"/>
          </p:nvPr>
        </p:nvSpPr>
        <p:spPr>
          <a:xfrm>
            <a:off x="172278" y="1431236"/>
            <a:ext cx="11807687" cy="4745728"/>
          </a:xfrm>
        </p:spPr>
        <p:txBody>
          <a:bodyPr>
            <a:normAutofit fontScale="85000" lnSpcReduction="20000"/>
          </a:bodyPr>
          <a:lstStyle/>
          <a:p>
            <a:pPr marL="0" indent="0">
              <a:buNone/>
            </a:pPr>
            <a:r>
              <a:rPr lang="en-IN" dirty="0"/>
              <a:t>The data is usually supplied by application programs that run on top of the database. Towards that end, SQL has the INSERT command that is used to store data into a table. The INSERT command creates a new row in the table to store data.</a:t>
            </a:r>
          </a:p>
          <a:p>
            <a:pPr marL="0" indent="0">
              <a:buNone/>
            </a:pPr>
            <a:endParaRPr lang="en-IN" b="1" dirty="0"/>
          </a:p>
          <a:p>
            <a:pPr marL="0" indent="0">
              <a:buNone/>
            </a:pPr>
            <a:r>
              <a:rPr lang="en-IN" b="1" dirty="0"/>
              <a:t>Basic syntax</a:t>
            </a:r>
          </a:p>
          <a:p>
            <a:endParaRPr lang="en-IN" dirty="0"/>
          </a:p>
          <a:p>
            <a:pPr marL="0" indent="0">
              <a:buNone/>
            </a:pPr>
            <a:r>
              <a:rPr lang="en-IN" dirty="0">
                <a:solidFill>
                  <a:srgbClr val="FF0000"/>
                </a:solidFill>
              </a:rPr>
              <a:t>INSERT INTO `</a:t>
            </a:r>
            <a:r>
              <a:rPr lang="en-IN" dirty="0" err="1">
                <a:solidFill>
                  <a:srgbClr val="FF0000"/>
                </a:solidFill>
              </a:rPr>
              <a:t>table_name</a:t>
            </a:r>
            <a:r>
              <a:rPr lang="en-IN" dirty="0">
                <a:solidFill>
                  <a:srgbClr val="FF0000"/>
                </a:solidFill>
              </a:rPr>
              <a:t>`(column_1,column_2,...) VALUES (value_1,value_2,...);</a:t>
            </a:r>
          </a:p>
          <a:p>
            <a:pPr marL="0" indent="0">
              <a:buNone/>
            </a:pPr>
            <a:endParaRPr lang="en-IN" dirty="0"/>
          </a:p>
          <a:p>
            <a:endParaRPr lang="en-IN" dirty="0"/>
          </a:p>
          <a:p>
            <a:r>
              <a:rPr lang="en-IN" dirty="0">
                <a:solidFill>
                  <a:srgbClr val="FF0000"/>
                </a:solidFill>
              </a:rPr>
              <a:t>INSERT INTO `</a:t>
            </a:r>
            <a:r>
              <a:rPr lang="en-IN" dirty="0" err="1">
                <a:solidFill>
                  <a:srgbClr val="FF0000"/>
                </a:solidFill>
              </a:rPr>
              <a:t>table_name</a:t>
            </a:r>
            <a:r>
              <a:rPr lang="en-IN" dirty="0">
                <a:solidFill>
                  <a:srgbClr val="FF0000"/>
                </a:solidFill>
              </a:rPr>
              <a:t>`</a:t>
            </a:r>
            <a:r>
              <a:rPr lang="en-IN" dirty="0"/>
              <a:t> is the command that tells MySQL server to add new row into a table named `</a:t>
            </a:r>
            <a:r>
              <a:rPr lang="en-IN" dirty="0" err="1"/>
              <a:t>table_name</a:t>
            </a:r>
            <a:r>
              <a:rPr lang="en-IN" dirty="0"/>
              <a:t>`.</a:t>
            </a:r>
          </a:p>
          <a:p>
            <a:r>
              <a:rPr lang="en-IN" dirty="0">
                <a:solidFill>
                  <a:srgbClr val="FF0000"/>
                </a:solidFill>
              </a:rPr>
              <a:t>(column_1,column_2,...)</a:t>
            </a:r>
            <a:r>
              <a:rPr lang="en-IN" dirty="0"/>
              <a:t> specifies the columns to be updated in the  new row</a:t>
            </a:r>
          </a:p>
          <a:p>
            <a:r>
              <a:rPr lang="en-IN" dirty="0">
                <a:solidFill>
                  <a:srgbClr val="FF0000"/>
                </a:solidFill>
              </a:rPr>
              <a:t>VALUES (value_1,value_2,...)</a:t>
            </a:r>
            <a:r>
              <a:rPr lang="en-IN" dirty="0"/>
              <a:t> specifies the values to be added into the new row</a:t>
            </a:r>
          </a:p>
          <a:p>
            <a:endParaRPr lang="en-IN" dirty="0"/>
          </a:p>
        </p:txBody>
      </p:sp>
    </p:spTree>
    <p:extLst>
      <p:ext uri="{BB962C8B-B14F-4D97-AF65-F5344CB8AC3E}">
        <p14:creationId xmlns:p14="http://schemas.microsoft.com/office/powerpoint/2010/main" val="264148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DDCF-D752-4E5A-B459-70295CA898E8}"/>
              </a:ext>
            </a:extLst>
          </p:cNvPr>
          <p:cNvSpPr>
            <a:spLocks noGrp="1"/>
          </p:cNvSpPr>
          <p:nvPr>
            <p:ph type="title"/>
          </p:nvPr>
        </p:nvSpPr>
        <p:spPr/>
        <p:txBody>
          <a:bodyPr/>
          <a:lstStyle/>
          <a:p>
            <a:pPr algn="ctr"/>
            <a:r>
              <a:rPr lang="en-IN" b="1" dirty="0"/>
              <a:t>Data types</a:t>
            </a:r>
          </a:p>
        </p:txBody>
      </p:sp>
      <p:sp>
        <p:nvSpPr>
          <p:cNvPr id="3" name="Content Placeholder 2">
            <a:extLst>
              <a:ext uri="{FF2B5EF4-FFF2-40B4-BE49-F238E27FC236}">
                <a16:creationId xmlns:a16="http://schemas.microsoft.com/office/drawing/2014/main" id="{10AC30E1-9512-45CB-A141-8675AA69263A}"/>
              </a:ext>
            </a:extLst>
          </p:cNvPr>
          <p:cNvSpPr>
            <a:spLocks noGrp="1"/>
          </p:cNvSpPr>
          <p:nvPr>
            <p:ph idx="1"/>
          </p:nvPr>
        </p:nvSpPr>
        <p:spPr>
          <a:xfrm>
            <a:off x="278296" y="1690688"/>
            <a:ext cx="11754678" cy="4486275"/>
          </a:xfrm>
        </p:spPr>
        <p:txBody>
          <a:bodyPr>
            <a:normAutofit/>
          </a:bodyPr>
          <a:lstStyle/>
          <a:p>
            <a:pPr marL="0" indent="0">
              <a:buNone/>
            </a:pPr>
            <a:r>
              <a:rPr lang="en-IN" dirty="0"/>
              <a:t>When supplying the data values to be inserted into the new table, the following should be considered while dealing with different data types.</a:t>
            </a:r>
          </a:p>
          <a:p>
            <a:pPr marL="0" indent="0">
              <a:buNone/>
            </a:pPr>
            <a:endParaRPr lang="en-IN" dirty="0"/>
          </a:p>
          <a:p>
            <a:r>
              <a:rPr lang="en-IN" b="1" dirty="0"/>
              <a:t>String data types</a:t>
            </a:r>
            <a:r>
              <a:rPr lang="en-IN" dirty="0"/>
              <a:t> - all the string values should be enclosed in single quotes.</a:t>
            </a:r>
          </a:p>
          <a:p>
            <a:r>
              <a:rPr lang="en-IN" b="1" dirty="0"/>
              <a:t>Numeric data types</a:t>
            </a:r>
            <a:r>
              <a:rPr lang="en-IN" dirty="0"/>
              <a:t> - all numeric values should be supplied directly without enclosing them in single or double quotes.</a:t>
            </a:r>
          </a:p>
          <a:p>
            <a:r>
              <a:rPr lang="en-IN" b="1" dirty="0"/>
              <a:t>Date data types</a:t>
            </a:r>
            <a:r>
              <a:rPr lang="en-IN" dirty="0"/>
              <a:t> - enclose date values in single quotes in the format 'YYYY-MM-DD’.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2572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BE2AF-A25B-457C-BE1C-37DB7F889A91}"/>
              </a:ext>
            </a:extLst>
          </p:cNvPr>
          <p:cNvSpPr>
            <a:spLocks noGrp="1"/>
          </p:cNvSpPr>
          <p:nvPr>
            <p:ph idx="1"/>
          </p:nvPr>
        </p:nvSpPr>
        <p:spPr>
          <a:xfrm>
            <a:off x="609600" y="344557"/>
            <a:ext cx="10744200" cy="5832406"/>
          </a:xfrm>
        </p:spPr>
        <p:txBody>
          <a:bodyPr>
            <a:normAutofit fontScale="92500" lnSpcReduction="10000"/>
          </a:bodyPr>
          <a:lstStyle/>
          <a:p>
            <a:pPr marL="0" indent="0">
              <a:buNone/>
            </a:pPr>
            <a:r>
              <a:rPr lang="en-IN" dirty="0">
                <a:solidFill>
                  <a:srgbClr val="FF0000"/>
                </a:solidFill>
              </a:rPr>
              <a:t>INSERT INTO `members` (`full_names`,`gender`,`physical_address`,`</a:t>
            </a:r>
            <a:r>
              <a:rPr lang="en-IN" dirty="0" err="1">
                <a:solidFill>
                  <a:srgbClr val="FF0000"/>
                </a:solidFill>
              </a:rPr>
              <a:t>contact_number</a:t>
            </a:r>
            <a:r>
              <a:rPr lang="en-IN" dirty="0">
                <a:solidFill>
                  <a:srgbClr val="FF0000"/>
                </a:solidFill>
              </a:rPr>
              <a:t>`) VALUES ('Leonard Hofstadter','Male','Woodcrest',0845738767); </a:t>
            </a:r>
          </a:p>
          <a:p>
            <a:pPr marL="0" indent="0">
              <a:buNone/>
            </a:pPr>
            <a:br>
              <a:rPr lang="en-IN" dirty="0"/>
            </a:br>
            <a:r>
              <a:rPr lang="en-IN" dirty="0"/>
              <a:t>Executing the above script drops the 0 from Leonard's contact number. This is because the value will be treated as a numeric value and the zero (0) at the beginning is dropped since it's not significant.</a:t>
            </a:r>
          </a:p>
          <a:p>
            <a:pPr marL="0" indent="0">
              <a:buNone/>
            </a:pPr>
            <a:endParaRPr lang="en-IN" dirty="0"/>
          </a:p>
          <a:p>
            <a:pPr marL="0" indent="0">
              <a:buNone/>
            </a:pPr>
            <a:r>
              <a:rPr lang="en-IN" dirty="0"/>
              <a:t>In order to avoid such problems, the value must be enclosed in single quotes as shown below - </a:t>
            </a:r>
          </a:p>
          <a:p>
            <a:pPr marL="0" indent="0">
              <a:buNone/>
            </a:pPr>
            <a:endParaRPr lang="en-IN" dirty="0"/>
          </a:p>
          <a:p>
            <a:pPr marL="0" indent="0">
              <a:buNone/>
            </a:pPr>
            <a:r>
              <a:rPr lang="en-IN" dirty="0">
                <a:solidFill>
                  <a:srgbClr val="FF0000"/>
                </a:solidFill>
              </a:rPr>
              <a:t>INSERT INTO `members` (`full_names`,`gender`,`physical_address`,`</a:t>
            </a:r>
            <a:r>
              <a:rPr lang="en-IN" dirty="0" err="1">
                <a:solidFill>
                  <a:srgbClr val="FF0000"/>
                </a:solidFill>
              </a:rPr>
              <a:t>contact_number</a:t>
            </a:r>
            <a:r>
              <a:rPr lang="en-IN" dirty="0">
                <a:solidFill>
                  <a:srgbClr val="FF0000"/>
                </a:solidFill>
              </a:rPr>
              <a:t>`) VALUES ('Sheldon </a:t>
            </a:r>
            <a:r>
              <a:rPr lang="en-IN" dirty="0" err="1">
                <a:solidFill>
                  <a:srgbClr val="FF0000"/>
                </a:solidFill>
              </a:rPr>
              <a:t>Cooper','Male','Woodcrest</a:t>
            </a:r>
            <a:r>
              <a:rPr lang="en-IN" dirty="0">
                <a:solidFill>
                  <a:srgbClr val="FF0000"/>
                </a:solidFill>
              </a:rPr>
              <a:t>', '0976736763'); </a:t>
            </a:r>
          </a:p>
          <a:p>
            <a:pPr marL="0" indent="0">
              <a:buNone/>
            </a:pPr>
            <a:r>
              <a:rPr lang="en-IN" dirty="0"/>
              <a:t> In the above case , zero(0) will not be dropped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997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07626-0430-400C-971F-4F4ED62DAA51}"/>
              </a:ext>
            </a:extLst>
          </p:cNvPr>
          <p:cNvSpPr>
            <a:spLocks noGrp="1"/>
          </p:cNvSpPr>
          <p:nvPr>
            <p:ph idx="1"/>
          </p:nvPr>
        </p:nvSpPr>
        <p:spPr>
          <a:xfrm>
            <a:off x="371061" y="225287"/>
            <a:ext cx="10982739" cy="5951676"/>
          </a:xfrm>
        </p:spPr>
        <p:txBody>
          <a:bodyPr/>
          <a:lstStyle/>
          <a:p>
            <a:pPr marL="0" indent="0">
              <a:buNone/>
            </a:pPr>
            <a:r>
              <a:rPr lang="en-IN" b="1" dirty="0"/>
              <a:t>Changing the order of the columns has no effect on the INSERT query as long as the correct values have been mapped to the correct columns.</a:t>
            </a:r>
          </a:p>
          <a:p>
            <a:pPr marL="0" indent="0">
              <a:buNone/>
            </a:pPr>
            <a:r>
              <a:rPr lang="en-IN" dirty="0"/>
              <a:t> </a:t>
            </a:r>
          </a:p>
          <a:p>
            <a:pPr marL="0" indent="0">
              <a:buNone/>
            </a:pPr>
            <a:r>
              <a:rPr lang="en-IN" dirty="0"/>
              <a:t>The query shown below demonstrates the above point. </a:t>
            </a:r>
          </a:p>
          <a:p>
            <a:pPr marL="0" indent="0">
              <a:buNone/>
            </a:pPr>
            <a:r>
              <a:rPr lang="en-IN" dirty="0">
                <a:solidFill>
                  <a:srgbClr val="FF0000"/>
                </a:solidFill>
              </a:rPr>
              <a:t>INSERT INTO `members` (`contact_number`,`gender`,`full_names`,`</a:t>
            </a:r>
            <a:r>
              <a:rPr lang="en-IN" dirty="0" err="1">
                <a:solidFill>
                  <a:srgbClr val="FF0000"/>
                </a:solidFill>
              </a:rPr>
              <a:t>physical_address</a:t>
            </a:r>
            <a:r>
              <a:rPr lang="en-IN" dirty="0">
                <a:solidFill>
                  <a:srgbClr val="FF0000"/>
                </a:solidFill>
              </a:rPr>
              <a:t>`)VALUES ('0938867763','Male','Rajesh </a:t>
            </a:r>
            <a:r>
              <a:rPr lang="en-IN" dirty="0" err="1">
                <a:solidFill>
                  <a:srgbClr val="FF0000"/>
                </a:solidFill>
              </a:rPr>
              <a:t>Koothrappali</a:t>
            </a:r>
            <a:r>
              <a:rPr lang="en-IN" dirty="0">
                <a:solidFill>
                  <a:srgbClr val="FF0000"/>
                </a:solidFill>
              </a:rPr>
              <a:t>','Woodcrest’);</a:t>
            </a:r>
          </a:p>
          <a:p>
            <a:pPr marL="0" indent="0">
              <a:buNone/>
            </a:pPr>
            <a:endParaRPr lang="en-IN" dirty="0"/>
          </a:p>
          <a:p>
            <a:pPr marL="0" indent="0">
              <a:buNone/>
            </a:pPr>
            <a:r>
              <a:rPr lang="en-IN" dirty="0"/>
              <a:t>The above queries skipped the date of birth column, </a:t>
            </a:r>
            <a:r>
              <a:rPr lang="en-IN" b="1" dirty="0"/>
              <a:t>by default MySQL will insert NULL values in columns that are skipped in the INSERT query.</a:t>
            </a:r>
            <a:endParaRPr lang="en-IN" dirty="0"/>
          </a:p>
          <a:p>
            <a:pPr marL="0" indent="0">
              <a:buNone/>
            </a:pPr>
            <a:br>
              <a:rPr lang="en-IN" dirty="0"/>
            </a:br>
            <a:r>
              <a:rPr lang="en-IN" dirty="0">
                <a:solidFill>
                  <a:srgbClr val="FF0000"/>
                </a:solidFill>
              </a:rPr>
              <a:t> </a:t>
            </a:r>
          </a:p>
        </p:txBody>
      </p:sp>
    </p:spTree>
    <p:extLst>
      <p:ext uri="{BB962C8B-B14F-4D97-AF65-F5344CB8AC3E}">
        <p14:creationId xmlns:p14="http://schemas.microsoft.com/office/powerpoint/2010/main" val="97127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07626-0430-400C-971F-4F4ED62DAA51}"/>
              </a:ext>
            </a:extLst>
          </p:cNvPr>
          <p:cNvSpPr>
            <a:spLocks noGrp="1"/>
          </p:cNvSpPr>
          <p:nvPr>
            <p:ph idx="1"/>
          </p:nvPr>
        </p:nvSpPr>
        <p:spPr>
          <a:xfrm>
            <a:off x="106017" y="92765"/>
            <a:ext cx="12006469" cy="6216719"/>
          </a:xfrm>
        </p:spPr>
        <p:txBody>
          <a:bodyPr>
            <a:normAutofit fontScale="92500" lnSpcReduction="10000"/>
          </a:bodyPr>
          <a:lstStyle/>
          <a:p>
            <a:pPr marL="0" indent="0">
              <a:buNone/>
            </a:pPr>
            <a:r>
              <a:rPr lang="en-IN" dirty="0"/>
              <a:t>Let's now insert the record for Leslie which has the date of birth supplied. The date value should be enclosed in single quotes using the format 'YYYY-MM-DD'. </a:t>
            </a:r>
          </a:p>
          <a:p>
            <a:pPr marL="0" indent="0">
              <a:buNone/>
            </a:pPr>
            <a:endParaRPr lang="en-IN" dirty="0">
              <a:solidFill>
                <a:srgbClr val="FF0000"/>
              </a:solidFill>
            </a:endParaRPr>
          </a:p>
          <a:p>
            <a:pPr marL="0" indent="0">
              <a:buNone/>
            </a:pPr>
            <a:r>
              <a:rPr lang="en-IN" dirty="0">
                <a:solidFill>
                  <a:srgbClr val="FF0000"/>
                </a:solidFill>
              </a:rPr>
              <a:t>INSERT INTO `members` (`full_names`,`date_of_birth`,`gender`,`physical_address`,`contact_number`) VALUES ('Leslie Winkle','1984-02-14','Male','Woodcrest', '0987636553');   </a:t>
            </a:r>
          </a:p>
          <a:p>
            <a:pPr marL="0" indent="0">
              <a:buNone/>
            </a:pPr>
            <a:endParaRPr lang="en-IN" dirty="0"/>
          </a:p>
          <a:p>
            <a:pPr marL="0" indent="0">
              <a:buNone/>
            </a:pPr>
            <a:r>
              <a:rPr lang="en-IN" dirty="0"/>
              <a:t>All of the above queries specified the columns and mapped them to values in the insert statement.</a:t>
            </a:r>
          </a:p>
          <a:p>
            <a:pPr marL="0" indent="0">
              <a:buNone/>
            </a:pPr>
            <a:r>
              <a:rPr lang="en-IN" dirty="0"/>
              <a:t>If we are supplying values for ALL the columns in the table, then we can omit the columns from the insert query.</a:t>
            </a:r>
          </a:p>
          <a:p>
            <a:pPr marL="0" indent="0">
              <a:buNone/>
            </a:pPr>
            <a:r>
              <a:rPr lang="en-IN" dirty="0"/>
              <a:t>Example:-</a:t>
            </a:r>
          </a:p>
          <a:p>
            <a:pPr marL="0" indent="0">
              <a:buNone/>
            </a:pPr>
            <a:endParaRPr lang="en-IN" dirty="0"/>
          </a:p>
          <a:p>
            <a:pPr marL="0" indent="0">
              <a:buNone/>
            </a:pPr>
            <a:r>
              <a:rPr lang="en-IN" dirty="0">
                <a:solidFill>
                  <a:srgbClr val="FF0000"/>
                </a:solidFill>
              </a:rPr>
              <a:t>INSERT INTO `members` VALUES (9,'Howard Wolowitz','Male','1981-08-24','SouthPark','P.O. Box 4563', '0987786553', '</a:t>
            </a:r>
            <a:r>
              <a:rPr lang="en-IN" dirty="0" err="1">
                <a:solidFill>
                  <a:srgbClr val="FF0000"/>
                </a:solidFill>
              </a:rPr>
              <a:t>lwolowitz</a:t>
            </a:r>
            <a:r>
              <a:rPr lang="en-IN" dirty="0">
                <a:solidFill>
                  <a:srgbClr val="FF0000"/>
                </a:solidFill>
              </a:rPr>
              <a:t>[at]email.me');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5017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2D4C-FF39-481D-9544-F83929E49E90}"/>
              </a:ext>
            </a:extLst>
          </p:cNvPr>
          <p:cNvSpPr>
            <a:spLocks noGrp="1"/>
          </p:cNvSpPr>
          <p:nvPr>
            <p:ph type="title"/>
          </p:nvPr>
        </p:nvSpPr>
        <p:spPr>
          <a:xfrm>
            <a:off x="838200" y="179595"/>
            <a:ext cx="10515600" cy="1039605"/>
          </a:xfrm>
        </p:spPr>
        <p:txBody>
          <a:bodyPr>
            <a:normAutofit/>
          </a:bodyPr>
          <a:lstStyle/>
          <a:p>
            <a:pPr algn="ctr"/>
            <a:r>
              <a:rPr lang="en-IN" b="1" dirty="0"/>
              <a:t>Inserting into  a Table from another Table</a:t>
            </a:r>
            <a:endParaRPr lang="en-IN" dirty="0"/>
          </a:p>
        </p:txBody>
      </p:sp>
      <p:sp>
        <p:nvSpPr>
          <p:cNvPr id="3" name="Content Placeholder 2">
            <a:extLst>
              <a:ext uri="{FF2B5EF4-FFF2-40B4-BE49-F238E27FC236}">
                <a16:creationId xmlns:a16="http://schemas.microsoft.com/office/drawing/2014/main" id="{F9A37707-66E5-4506-8CD9-795F0F2D2288}"/>
              </a:ext>
            </a:extLst>
          </p:cNvPr>
          <p:cNvSpPr>
            <a:spLocks noGrp="1"/>
          </p:cNvSpPr>
          <p:nvPr>
            <p:ph idx="1"/>
          </p:nvPr>
        </p:nvSpPr>
        <p:spPr>
          <a:xfrm>
            <a:off x="106017" y="1073426"/>
            <a:ext cx="11940209" cy="5103537"/>
          </a:xfrm>
        </p:spPr>
        <p:txBody>
          <a:bodyPr>
            <a:normAutofit fontScale="62500" lnSpcReduction="20000"/>
          </a:bodyPr>
          <a:lstStyle/>
          <a:p>
            <a:pPr marL="0" indent="0">
              <a:buNone/>
            </a:pPr>
            <a:r>
              <a:rPr lang="en-IN" dirty="0"/>
              <a:t>The INSERT command can also be used to insert data into a table from another table. The basic syntax is as shown below.</a:t>
            </a:r>
          </a:p>
          <a:p>
            <a:pPr marL="0" indent="0">
              <a:buNone/>
            </a:pPr>
            <a:endParaRPr lang="en-IN" dirty="0"/>
          </a:p>
          <a:p>
            <a:pPr marL="0" indent="0">
              <a:buNone/>
            </a:pPr>
            <a:r>
              <a:rPr lang="en-IN" dirty="0">
                <a:solidFill>
                  <a:srgbClr val="FF0000"/>
                </a:solidFill>
              </a:rPr>
              <a:t>INSERT INTO table_1 SELECT * FROM table_2;    	</a:t>
            </a:r>
          </a:p>
          <a:p>
            <a:pPr marL="0" indent="0">
              <a:buNone/>
            </a:pPr>
            <a:r>
              <a:rPr lang="en-IN" dirty="0"/>
              <a:t>Let's now look at a practical example, we will create a dummy table for movie categories for demonstration purposes. We will call the new categories table </a:t>
            </a:r>
            <a:r>
              <a:rPr lang="en-IN" dirty="0" err="1"/>
              <a:t>categories_archive</a:t>
            </a:r>
            <a:r>
              <a:rPr lang="en-IN" dirty="0"/>
              <a:t>. The script shown below creates the table. </a:t>
            </a:r>
          </a:p>
          <a:p>
            <a:pPr marL="0" indent="0">
              <a:buNone/>
            </a:pPr>
            <a:endParaRPr lang="en-IN" dirty="0"/>
          </a:p>
          <a:p>
            <a:pPr marL="0" indent="0">
              <a:buNone/>
            </a:pPr>
            <a:r>
              <a:rPr lang="en-IN" dirty="0">
                <a:solidFill>
                  <a:srgbClr val="FF0000"/>
                </a:solidFill>
              </a:rPr>
              <a:t>CREATE TABLE `</a:t>
            </a:r>
            <a:r>
              <a:rPr lang="en-IN" dirty="0" err="1">
                <a:solidFill>
                  <a:srgbClr val="FF0000"/>
                </a:solidFill>
              </a:rPr>
              <a:t>categories_archive</a:t>
            </a:r>
            <a:r>
              <a:rPr lang="en-IN" dirty="0">
                <a:solidFill>
                  <a:srgbClr val="FF0000"/>
                </a:solidFill>
              </a:rPr>
              <a:t>` ( `</a:t>
            </a:r>
            <a:r>
              <a:rPr lang="en-IN" dirty="0" err="1">
                <a:solidFill>
                  <a:srgbClr val="FF0000"/>
                </a:solidFill>
              </a:rPr>
              <a:t>category_id</a:t>
            </a:r>
            <a:r>
              <a:rPr lang="en-IN" dirty="0">
                <a:solidFill>
                  <a:srgbClr val="FF0000"/>
                </a:solidFill>
              </a:rPr>
              <a:t>` int(11) AUTO_INCREMENT, `</a:t>
            </a:r>
            <a:r>
              <a:rPr lang="en-IN" dirty="0" err="1">
                <a:solidFill>
                  <a:srgbClr val="FF0000"/>
                </a:solidFill>
              </a:rPr>
              <a:t>category_name</a:t>
            </a:r>
            <a:r>
              <a:rPr lang="en-IN" dirty="0">
                <a:solidFill>
                  <a:srgbClr val="FF0000"/>
                </a:solidFill>
              </a:rPr>
              <a:t>` varchar(150) DEFAULT NULL,    	  `remarks` varchar(500) DEFAULT NULL, PRIMARY KEY (`</a:t>
            </a:r>
            <a:r>
              <a:rPr lang="en-IN" dirty="0" err="1">
                <a:solidFill>
                  <a:srgbClr val="FF0000"/>
                </a:solidFill>
              </a:rPr>
              <a:t>category_id</a:t>
            </a:r>
            <a:r>
              <a:rPr lang="en-IN" dirty="0">
                <a:solidFill>
                  <a:srgbClr val="FF0000"/>
                </a:solidFill>
              </a:rPr>
              <a:t>`)   )   </a:t>
            </a:r>
          </a:p>
          <a:p>
            <a:pPr marL="0" indent="0">
              <a:buNone/>
            </a:pPr>
            <a:r>
              <a:rPr lang="en-IN" dirty="0"/>
              <a:t> </a:t>
            </a:r>
          </a:p>
          <a:p>
            <a:pPr marL="0" indent="0">
              <a:buNone/>
            </a:pPr>
            <a:endParaRPr lang="en-IN" dirty="0"/>
          </a:p>
          <a:p>
            <a:pPr marL="0" indent="0">
              <a:buNone/>
            </a:pPr>
            <a:r>
              <a:rPr lang="en-IN" dirty="0"/>
              <a:t>Execute the above script to create the table.</a:t>
            </a:r>
          </a:p>
          <a:p>
            <a:pPr marL="0" indent="0">
              <a:buNone/>
            </a:pPr>
            <a:endParaRPr lang="en-IN" dirty="0"/>
          </a:p>
          <a:p>
            <a:pPr marL="0" indent="0">
              <a:buNone/>
            </a:pPr>
            <a:r>
              <a:rPr lang="en-IN" dirty="0"/>
              <a:t>Let's now insert all the rows from the categories table into the categories archive table. The script shown below helps us to achieve that. </a:t>
            </a:r>
          </a:p>
          <a:p>
            <a:pPr marL="0" indent="0">
              <a:buNone/>
            </a:pPr>
            <a:endParaRPr lang="en-IN" dirty="0"/>
          </a:p>
          <a:p>
            <a:pPr marL="0" indent="0">
              <a:buNone/>
            </a:pPr>
            <a:r>
              <a:rPr lang="en-IN" dirty="0">
                <a:solidFill>
                  <a:srgbClr val="FF0000"/>
                </a:solidFill>
              </a:rPr>
              <a:t>INSERT INTO `</a:t>
            </a:r>
            <a:r>
              <a:rPr lang="en-IN" dirty="0" err="1">
                <a:solidFill>
                  <a:srgbClr val="FF0000"/>
                </a:solidFill>
              </a:rPr>
              <a:t>categories_archive</a:t>
            </a:r>
            <a:r>
              <a:rPr lang="en-IN" dirty="0">
                <a:solidFill>
                  <a:srgbClr val="FF0000"/>
                </a:solidFill>
              </a:rPr>
              <a:t>`  SELECT * FROM `categories`; </a:t>
            </a:r>
          </a:p>
        </p:txBody>
      </p:sp>
    </p:spTree>
    <p:extLst>
      <p:ext uri="{BB962C8B-B14F-4D97-AF65-F5344CB8AC3E}">
        <p14:creationId xmlns:p14="http://schemas.microsoft.com/office/powerpoint/2010/main" val="148361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45BB-0189-451D-886C-7D0DF5B62D53}"/>
              </a:ext>
            </a:extLst>
          </p:cNvPr>
          <p:cNvSpPr>
            <a:spLocks noGrp="1"/>
          </p:cNvSpPr>
          <p:nvPr>
            <p:ph type="title"/>
          </p:nvPr>
        </p:nvSpPr>
        <p:spPr/>
        <p:txBody>
          <a:bodyPr>
            <a:normAutofit/>
          </a:bodyPr>
          <a:lstStyle/>
          <a:p>
            <a:pPr algn="ctr"/>
            <a:r>
              <a:rPr lang="en-IN" b="1" dirty="0"/>
              <a:t>Summary</a:t>
            </a:r>
            <a:endParaRPr lang="en-IN" dirty="0"/>
          </a:p>
        </p:txBody>
      </p:sp>
      <p:sp>
        <p:nvSpPr>
          <p:cNvPr id="3" name="Content Placeholder 2">
            <a:extLst>
              <a:ext uri="{FF2B5EF4-FFF2-40B4-BE49-F238E27FC236}">
                <a16:creationId xmlns:a16="http://schemas.microsoft.com/office/drawing/2014/main" id="{4BEDC4A8-A38F-4A27-A31F-1B75817C6334}"/>
              </a:ext>
            </a:extLst>
          </p:cNvPr>
          <p:cNvSpPr>
            <a:spLocks noGrp="1"/>
          </p:cNvSpPr>
          <p:nvPr>
            <p:ph idx="1"/>
          </p:nvPr>
        </p:nvSpPr>
        <p:spPr/>
        <p:txBody>
          <a:bodyPr/>
          <a:lstStyle/>
          <a:p>
            <a:r>
              <a:rPr lang="en-IN" dirty="0"/>
              <a:t>The INSERT command is used to add new data into a table</a:t>
            </a:r>
          </a:p>
          <a:p>
            <a:r>
              <a:rPr lang="en-IN" dirty="0"/>
              <a:t>The date and string values should be enclosed in single quotes.</a:t>
            </a:r>
          </a:p>
          <a:p>
            <a:r>
              <a:rPr lang="en-IN" dirty="0"/>
              <a:t>The numeric values do not need to be enclosed in quotes.</a:t>
            </a:r>
          </a:p>
          <a:p>
            <a:r>
              <a:rPr lang="en-IN" dirty="0"/>
              <a:t>The INSERT command can also be used to insert data from one table into </a:t>
            </a:r>
            <a:r>
              <a:rPr lang="en-IN"/>
              <a:t>another.</a:t>
            </a:r>
            <a:br>
              <a:rPr lang="en-IN"/>
            </a:br>
            <a:endParaRPr lang="en-IN" dirty="0"/>
          </a:p>
        </p:txBody>
      </p:sp>
    </p:spTree>
    <p:extLst>
      <p:ext uri="{BB962C8B-B14F-4D97-AF65-F5344CB8AC3E}">
        <p14:creationId xmlns:p14="http://schemas.microsoft.com/office/powerpoint/2010/main" val="127591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626</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INSERT INTO?</vt:lpstr>
      <vt:lpstr>Insert into</vt:lpstr>
      <vt:lpstr>Data types</vt:lpstr>
      <vt:lpstr>PowerPoint Presentation</vt:lpstr>
      <vt:lpstr>PowerPoint Presentation</vt:lpstr>
      <vt:lpstr>PowerPoint Presentation</vt:lpstr>
      <vt:lpstr>Inserting into  a Table from another Table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INSERT INTO?</dc:title>
  <dc:creator>manisha shah</dc:creator>
  <cp:lastModifiedBy>manisha shah</cp:lastModifiedBy>
  <cp:revision>17</cp:revision>
  <dcterms:created xsi:type="dcterms:W3CDTF">2019-08-03T04:33:47Z</dcterms:created>
  <dcterms:modified xsi:type="dcterms:W3CDTF">2019-08-03T05:20:35Z</dcterms:modified>
</cp:coreProperties>
</file>