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7161882-F266-4918-B298-41E84AE8F0B6}">
          <p14:sldIdLst>
            <p14:sldId id="256"/>
            <p14:sldId id="257"/>
            <p14:sldId id="258"/>
            <p14:sldId id="259"/>
            <p14:sldId id="260"/>
            <p14:sldId id="261"/>
            <p14:sldId id="262"/>
            <p14:sldId id="263"/>
            <p14:sldId id="265"/>
            <p14:sldId id="264"/>
          </p14:sldIdLst>
        </p14:section>
        <p14:section name="Untitled Section" id="{3A4F045F-160F-4D4B-8558-DD0C9F35F9BA}">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740" autoAdjust="0"/>
  </p:normalViewPr>
  <p:slideViewPr>
    <p:cSldViewPr snapToGrid="0">
      <p:cViewPr varScale="1">
        <p:scale>
          <a:sx n="63" d="100"/>
          <a:sy n="63" d="100"/>
        </p:scale>
        <p:origin x="10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8B2DB0-E357-4617-B61D-1EE49D80A4A1}" type="datetimeFigureOut">
              <a:rPr lang="en-IN" smtClean="0"/>
              <a:t>04-08-2019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C22ED5-C587-4ADE-9F0B-757FE81381FD}" type="slidenum">
              <a:rPr lang="en-IN" smtClean="0"/>
              <a:t>‹#›</a:t>
            </a:fld>
            <a:endParaRPr lang="en-IN"/>
          </a:p>
        </p:txBody>
      </p:sp>
    </p:spTree>
    <p:extLst>
      <p:ext uri="{BB962C8B-B14F-4D97-AF65-F5344CB8AC3E}">
        <p14:creationId xmlns:p14="http://schemas.microsoft.com/office/powerpoint/2010/main" val="465745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ev.mysql.com/doc/refman/5.7/en/connection-access.html" TargetMode="External"/><Relationship Id="rId7" Type="http://schemas.openxmlformats.org/officeDocument/2006/relationships/hyperlink" Target="https://dev.mysql.com/doc/refman/5.7/en/grant.html"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dev.mysql.com/doc/refman/5.7/en/mysqladmin.html" TargetMode="External"/><Relationship Id="rId5" Type="http://schemas.openxmlformats.org/officeDocument/2006/relationships/hyperlink" Target="https://dev.mysql.com/doc/refman/5.7/en/privileges-provided.html#priv_process" TargetMode="External"/><Relationship Id="rId4" Type="http://schemas.openxmlformats.org/officeDocument/2006/relationships/hyperlink" Target="https://dev.mysql.com/doc/refman/5.7/en/privileges-provided.html#priv_reload"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v.mysql.com/doc/refman/5.7/en/creating-accounts.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IN" sz="1200" b="0" i="0" kern="1200" dirty="0">
                <a:solidFill>
                  <a:schemeClr val="tx1"/>
                </a:solidFill>
                <a:effectLst/>
                <a:latin typeface="+mn-lt"/>
                <a:ea typeface="+mn-ea"/>
                <a:cs typeface="+mn-cs"/>
              </a:rPr>
              <a:t>Two accounts have a user name of </a:t>
            </a:r>
            <a:r>
              <a:rPr lang="en-IN" sz="1200" b="0" i="0" kern="1200" dirty="0" err="1">
                <a:solidFill>
                  <a:schemeClr val="tx1"/>
                </a:solidFill>
                <a:effectLst/>
                <a:latin typeface="+mn-lt"/>
                <a:ea typeface="+mn-ea"/>
                <a:cs typeface="+mn-cs"/>
              </a:rPr>
              <a:t>finley</a:t>
            </a:r>
            <a:r>
              <a:rPr lang="en-IN" sz="1200" b="0" i="0" kern="1200" dirty="0">
                <a:solidFill>
                  <a:schemeClr val="tx1"/>
                </a:solidFill>
                <a:effectLst/>
                <a:latin typeface="+mn-lt"/>
                <a:ea typeface="+mn-ea"/>
                <a:cs typeface="+mn-cs"/>
              </a:rPr>
              <a:t>. Both are superuser accounts with full global privileges to do anything. </a:t>
            </a:r>
          </a:p>
          <a:p>
            <a:pPr fontAlgn="base"/>
            <a:r>
              <a:rPr lang="en-IN" sz="1200" b="0" i="0" kern="1200" dirty="0">
                <a:solidFill>
                  <a:schemeClr val="tx1"/>
                </a:solidFill>
                <a:effectLst/>
                <a:latin typeface="+mn-lt"/>
                <a:ea typeface="+mn-ea"/>
                <a:cs typeface="+mn-cs"/>
              </a:rPr>
              <a:t>The '</a:t>
            </a:r>
            <a:r>
              <a:rPr lang="en-IN" sz="1200" b="0" i="0" kern="1200" dirty="0" err="1">
                <a:solidFill>
                  <a:schemeClr val="tx1"/>
                </a:solidFill>
                <a:effectLst/>
                <a:latin typeface="+mn-lt"/>
                <a:ea typeface="+mn-ea"/>
                <a:cs typeface="+mn-cs"/>
              </a:rPr>
              <a:t>finley</a:t>
            </a:r>
            <a:r>
              <a:rPr lang="en-IN" sz="1200" b="0" i="0" kern="1200" dirty="0">
                <a:solidFill>
                  <a:schemeClr val="tx1"/>
                </a:solidFill>
                <a:effectLst/>
                <a:latin typeface="+mn-lt"/>
                <a:ea typeface="+mn-ea"/>
                <a:cs typeface="+mn-cs"/>
              </a:rPr>
              <a:t>'@'localhost' account can be used only when connecting from the local host. The '</a:t>
            </a:r>
            <a:r>
              <a:rPr lang="en-IN" sz="1200" b="0" i="0" kern="1200" dirty="0" err="1">
                <a:solidFill>
                  <a:schemeClr val="tx1"/>
                </a:solidFill>
                <a:effectLst/>
                <a:latin typeface="+mn-lt"/>
                <a:ea typeface="+mn-ea"/>
                <a:cs typeface="+mn-cs"/>
              </a:rPr>
              <a:t>finley</a:t>
            </a:r>
            <a:r>
              <a:rPr lang="en-IN" sz="1200" b="0" i="0" kern="1200" dirty="0">
                <a:solidFill>
                  <a:schemeClr val="tx1"/>
                </a:solidFill>
                <a:effectLst/>
                <a:latin typeface="+mn-lt"/>
                <a:ea typeface="+mn-ea"/>
                <a:cs typeface="+mn-cs"/>
              </a:rPr>
              <a:t>'@'%.</a:t>
            </a:r>
            <a:r>
              <a:rPr lang="en-IN" sz="1200" b="0" i="0" kern="1200" dirty="0" err="1">
                <a:solidFill>
                  <a:schemeClr val="tx1"/>
                </a:solidFill>
                <a:effectLst/>
                <a:latin typeface="+mn-lt"/>
                <a:ea typeface="+mn-ea"/>
                <a:cs typeface="+mn-cs"/>
              </a:rPr>
              <a:t>example.com'account</a:t>
            </a:r>
            <a:r>
              <a:rPr lang="en-IN" sz="1200" b="0" i="0" kern="1200" dirty="0">
                <a:solidFill>
                  <a:schemeClr val="tx1"/>
                </a:solidFill>
                <a:effectLst/>
                <a:latin typeface="+mn-lt"/>
                <a:ea typeface="+mn-ea"/>
                <a:cs typeface="+mn-cs"/>
              </a:rPr>
              <a:t> uses the '%' wildcard in the host part, so it can be used to connect from any host in the example.com domain.</a:t>
            </a:r>
          </a:p>
          <a:p>
            <a:pPr fontAlgn="base"/>
            <a:r>
              <a:rPr lang="en-IN" sz="1200" b="0" i="0" kern="1200" dirty="0">
                <a:solidFill>
                  <a:schemeClr val="tx1"/>
                </a:solidFill>
                <a:effectLst/>
                <a:latin typeface="+mn-lt"/>
                <a:ea typeface="+mn-ea"/>
                <a:cs typeface="+mn-cs"/>
              </a:rPr>
              <a:t>The '</a:t>
            </a:r>
            <a:r>
              <a:rPr lang="en-IN" sz="1200" b="0" i="0" kern="1200" dirty="0" err="1">
                <a:solidFill>
                  <a:schemeClr val="tx1"/>
                </a:solidFill>
                <a:effectLst/>
                <a:latin typeface="+mn-lt"/>
                <a:ea typeface="+mn-ea"/>
                <a:cs typeface="+mn-cs"/>
              </a:rPr>
              <a:t>finley</a:t>
            </a:r>
            <a:r>
              <a:rPr lang="en-IN" sz="1200" b="0" i="0" kern="1200" dirty="0">
                <a:solidFill>
                  <a:schemeClr val="tx1"/>
                </a:solidFill>
                <a:effectLst/>
                <a:latin typeface="+mn-lt"/>
                <a:ea typeface="+mn-ea"/>
                <a:cs typeface="+mn-cs"/>
              </a:rPr>
              <a:t>'@'localhost' account is necessary if there is an anonymous-user account for localhost. Without the'</a:t>
            </a:r>
            <a:r>
              <a:rPr lang="en-IN" sz="1200" b="0" i="0" kern="1200" dirty="0" err="1">
                <a:solidFill>
                  <a:schemeClr val="tx1"/>
                </a:solidFill>
                <a:effectLst/>
                <a:latin typeface="+mn-lt"/>
                <a:ea typeface="+mn-ea"/>
                <a:cs typeface="+mn-cs"/>
              </a:rPr>
              <a:t>finley</a:t>
            </a:r>
            <a:r>
              <a:rPr lang="en-IN" sz="1200" b="0" i="0" kern="1200" dirty="0">
                <a:solidFill>
                  <a:schemeClr val="tx1"/>
                </a:solidFill>
                <a:effectLst/>
                <a:latin typeface="+mn-lt"/>
                <a:ea typeface="+mn-ea"/>
                <a:cs typeface="+mn-cs"/>
              </a:rPr>
              <a:t>'@'localhost' account, that anonymous-user account takes precedence when </a:t>
            </a:r>
            <a:r>
              <a:rPr lang="en-IN" sz="1200" b="0" i="0" kern="1200" dirty="0" err="1">
                <a:solidFill>
                  <a:schemeClr val="tx1"/>
                </a:solidFill>
                <a:effectLst/>
                <a:latin typeface="+mn-lt"/>
                <a:ea typeface="+mn-ea"/>
                <a:cs typeface="+mn-cs"/>
              </a:rPr>
              <a:t>finley</a:t>
            </a:r>
            <a:r>
              <a:rPr lang="en-IN" sz="1200" b="0" i="0" kern="1200" dirty="0">
                <a:solidFill>
                  <a:schemeClr val="tx1"/>
                </a:solidFill>
                <a:effectLst/>
                <a:latin typeface="+mn-lt"/>
                <a:ea typeface="+mn-ea"/>
                <a:cs typeface="+mn-cs"/>
              </a:rPr>
              <a:t> connects from the local host and </a:t>
            </a:r>
            <a:r>
              <a:rPr lang="en-IN" sz="1200" b="0" i="0" kern="1200" dirty="0" err="1">
                <a:solidFill>
                  <a:schemeClr val="tx1"/>
                </a:solidFill>
                <a:effectLst/>
                <a:latin typeface="+mn-lt"/>
                <a:ea typeface="+mn-ea"/>
                <a:cs typeface="+mn-cs"/>
              </a:rPr>
              <a:t>finley</a:t>
            </a:r>
            <a:r>
              <a:rPr lang="en-IN" sz="1200" b="0" i="0" kern="1200" dirty="0">
                <a:solidFill>
                  <a:schemeClr val="tx1"/>
                </a:solidFill>
                <a:effectLst/>
                <a:latin typeface="+mn-lt"/>
                <a:ea typeface="+mn-ea"/>
                <a:cs typeface="+mn-cs"/>
              </a:rPr>
              <a:t> is treated as an anonymous user. The reason for this is that the anonymous-user account has a more specific </a:t>
            </a:r>
            <a:r>
              <a:rPr lang="en-IN" sz="1200" b="0" i="0" kern="1200" dirty="0" err="1">
                <a:solidFill>
                  <a:schemeClr val="tx1"/>
                </a:solidFill>
                <a:effectLst/>
                <a:latin typeface="+mn-lt"/>
                <a:ea typeface="+mn-ea"/>
                <a:cs typeface="+mn-cs"/>
              </a:rPr>
              <a:t>Hostcolumn</a:t>
            </a:r>
            <a:r>
              <a:rPr lang="en-IN" sz="1200" b="0" i="0" kern="1200" dirty="0">
                <a:solidFill>
                  <a:schemeClr val="tx1"/>
                </a:solidFill>
                <a:effectLst/>
                <a:latin typeface="+mn-lt"/>
                <a:ea typeface="+mn-ea"/>
                <a:cs typeface="+mn-cs"/>
              </a:rPr>
              <a:t> value than the '</a:t>
            </a:r>
            <a:r>
              <a:rPr lang="en-IN" sz="1200" b="0" i="0" kern="1200" dirty="0" err="1">
                <a:solidFill>
                  <a:schemeClr val="tx1"/>
                </a:solidFill>
                <a:effectLst/>
                <a:latin typeface="+mn-lt"/>
                <a:ea typeface="+mn-ea"/>
                <a:cs typeface="+mn-cs"/>
              </a:rPr>
              <a:t>finley</a:t>
            </a:r>
            <a:r>
              <a:rPr lang="en-IN" sz="1200" b="0" i="0" kern="1200" dirty="0">
                <a:solidFill>
                  <a:schemeClr val="tx1"/>
                </a:solidFill>
                <a:effectLst/>
                <a:latin typeface="+mn-lt"/>
                <a:ea typeface="+mn-ea"/>
                <a:cs typeface="+mn-cs"/>
              </a:rPr>
              <a:t>'@'%' account and thus comes earlier in the user table sort order. (For information about </a:t>
            </a:r>
            <a:r>
              <a:rPr lang="en-IN" sz="1200" b="0" i="0" kern="1200" dirty="0" err="1">
                <a:solidFill>
                  <a:schemeClr val="tx1"/>
                </a:solidFill>
                <a:effectLst/>
                <a:latin typeface="+mn-lt"/>
                <a:ea typeface="+mn-ea"/>
                <a:cs typeface="+mn-cs"/>
              </a:rPr>
              <a:t>usertable</a:t>
            </a:r>
            <a:r>
              <a:rPr lang="en-IN" sz="1200" b="0" i="0" kern="1200" dirty="0">
                <a:solidFill>
                  <a:schemeClr val="tx1"/>
                </a:solidFill>
                <a:effectLst/>
                <a:latin typeface="+mn-lt"/>
                <a:ea typeface="+mn-ea"/>
                <a:cs typeface="+mn-cs"/>
              </a:rPr>
              <a:t> sorting, see </a:t>
            </a:r>
            <a:r>
              <a:rPr lang="en-IN" sz="1200" b="0" i="0" u="none" strike="noStrike" kern="1200" dirty="0">
                <a:solidFill>
                  <a:schemeClr val="tx1"/>
                </a:solidFill>
                <a:effectLst/>
                <a:latin typeface="+mn-lt"/>
                <a:ea typeface="+mn-ea"/>
                <a:cs typeface="+mn-cs"/>
                <a:hlinkClick r:id="rId3" tooltip="6.2.5 Access Control, Stage 1: Connection Verification"/>
              </a:rPr>
              <a:t>Section 6.2.5, “Access Control, Stage 1: Connection Verification”</a:t>
            </a:r>
            <a:r>
              <a:rPr lang="en-IN" sz="1200" b="0" i="0" kern="1200" dirty="0">
                <a:solidFill>
                  <a:schemeClr val="tx1"/>
                </a:solidFill>
                <a:effectLst/>
                <a:latin typeface="+mn-lt"/>
                <a:ea typeface="+mn-ea"/>
                <a:cs typeface="+mn-cs"/>
              </a:rPr>
              <a:t>.)</a:t>
            </a:r>
          </a:p>
          <a:p>
            <a:pPr fontAlgn="base"/>
            <a:r>
              <a:rPr lang="en-IN" sz="1200" b="0" i="0" kern="1200" dirty="0">
                <a:solidFill>
                  <a:schemeClr val="tx1"/>
                </a:solidFill>
                <a:effectLst/>
                <a:latin typeface="+mn-lt"/>
                <a:ea typeface="+mn-ea"/>
                <a:cs typeface="+mn-cs"/>
              </a:rPr>
              <a:t>The '</a:t>
            </a:r>
            <a:r>
              <a:rPr lang="en-IN" sz="1200" b="0" i="0" kern="1200" dirty="0" err="1">
                <a:solidFill>
                  <a:schemeClr val="tx1"/>
                </a:solidFill>
                <a:effectLst/>
                <a:latin typeface="+mn-lt"/>
                <a:ea typeface="+mn-ea"/>
                <a:cs typeface="+mn-cs"/>
              </a:rPr>
              <a:t>admin'@'localhost</a:t>
            </a:r>
            <a:r>
              <a:rPr lang="en-IN" sz="1200" b="0" i="0" kern="1200" dirty="0">
                <a:solidFill>
                  <a:schemeClr val="tx1"/>
                </a:solidFill>
                <a:effectLst/>
                <a:latin typeface="+mn-lt"/>
                <a:ea typeface="+mn-ea"/>
                <a:cs typeface="+mn-cs"/>
              </a:rPr>
              <a:t>' account can be used only by admin to connect from the local host. It is granted the global </a:t>
            </a:r>
            <a:r>
              <a:rPr lang="en-IN" sz="1200" b="0" i="0" u="none" strike="noStrike" kern="1200" dirty="0">
                <a:solidFill>
                  <a:schemeClr val="tx1"/>
                </a:solidFill>
                <a:effectLst/>
                <a:latin typeface="+mn-lt"/>
                <a:ea typeface="+mn-ea"/>
                <a:cs typeface="+mn-cs"/>
                <a:hlinkClick r:id="rId4"/>
              </a:rPr>
              <a:t>RELOAD</a:t>
            </a:r>
            <a:r>
              <a:rPr lang="en-IN" sz="1200" b="0" i="0" kern="1200" dirty="0">
                <a:solidFill>
                  <a:schemeClr val="tx1"/>
                </a:solidFill>
                <a:effectLst/>
                <a:latin typeface="+mn-lt"/>
                <a:ea typeface="+mn-ea"/>
                <a:cs typeface="+mn-cs"/>
              </a:rPr>
              <a:t> </a:t>
            </a:r>
            <a:r>
              <a:rPr lang="en-IN" sz="1200" b="0" i="0" kern="1200" dirty="0" err="1">
                <a:solidFill>
                  <a:schemeClr val="tx1"/>
                </a:solidFill>
                <a:effectLst/>
                <a:latin typeface="+mn-lt"/>
                <a:ea typeface="+mn-ea"/>
                <a:cs typeface="+mn-cs"/>
              </a:rPr>
              <a:t>and</a:t>
            </a:r>
            <a:r>
              <a:rPr lang="en-IN" sz="1200" b="0" i="0" u="none" strike="noStrike" kern="1200" dirty="0" err="1">
                <a:solidFill>
                  <a:schemeClr val="tx1"/>
                </a:solidFill>
                <a:effectLst/>
                <a:latin typeface="+mn-lt"/>
                <a:ea typeface="+mn-ea"/>
                <a:cs typeface="+mn-cs"/>
                <a:hlinkClick r:id="rId5"/>
              </a:rPr>
              <a:t>PROCESS</a:t>
            </a:r>
            <a:r>
              <a:rPr lang="en-IN" sz="1200" b="0" i="0" kern="1200" dirty="0">
                <a:solidFill>
                  <a:schemeClr val="tx1"/>
                </a:solidFill>
                <a:effectLst/>
                <a:latin typeface="+mn-lt"/>
                <a:ea typeface="+mn-ea"/>
                <a:cs typeface="+mn-cs"/>
              </a:rPr>
              <a:t> administrative privileges. These privileges enable the admin user to execute the </a:t>
            </a:r>
            <a:r>
              <a:rPr lang="en-IN" sz="1200" b="1" i="0" u="none" strike="noStrike" kern="1200" dirty="0" err="1">
                <a:solidFill>
                  <a:schemeClr val="tx1"/>
                </a:solidFill>
                <a:effectLst/>
                <a:latin typeface="+mn-lt"/>
                <a:ea typeface="+mn-ea"/>
                <a:cs typeface="+mn-cs"/>
                <a:hlinkClick r:id="rId6" tooltip="4.5.2 mysqladmin — Client for Administering a MySQL Server"/>
              </a:rPr>
              <a:t>mysqladmin</a:t>
            </a:r>
            <a:r>
              <a:rPr lang="en-IN" sz="1200" b="1" i="0" u="none" strike="noStrike" kern="1200" dirty="0">
                <a:solidFill>
                  <a:schemeClr val="tx1"/>
                </a:solidFill>
                <a:effectLst/>
                <a:latin typeface="+mn-lt"/>
                <a:ea typeface="+mn-ea"/>
                <a:cs typeface="+mn-cs"/>
                <a:hlinkClick r:id="rId6" tooltip="4.5.2 mysqladmin — Client for Administering a MySQL Server"/>
              </a:rPr>
              <a:t> reload</a:t>
            </a:r>
            <a:r>
              <a:rPr lang="en-IN" sz="1200" b="0" i="0" kern="1200" dirty="0">
                <a:solidFill>
                  <a:schemeClr val="tx1"/>
                </a:solidFill>
                <a:effectLst/>
                <a:latin typeface="+mn-lt"/>
                <a:ea typeface="+mn-ea"/>
                <a:cs typeface="+mn-cs"/>
              </a:rPr>
              <a:t>, </a:t>
            </a:r>
            <a:r>
              <a:rPr lang="en-IN" sz="1200" b="1" i="0" u="none" strike="noStrike" kern="1200" dirty="0" err="1">
                <a:solidFill>
                  <a:schemeClr val="tx1"/>
                </a:solidFill>
                <a:effectLst/>
                <a:latin typeface="+mn-lt"/>
                <a:ea typeface="+mn-ea"/>
                <a:cs typeface="+mn-cs"/>
                <a:hlinkClick r:id="rId6" tooltip="4.5.2 mysqladmin — Client for Administering a MySQL Server"/>
              </a:rPr>
              <a:t>mysqladmin</a:t>
            </a:r>
            <a:r>
              <a:rPr lang="en-IN" sz="1200" b="1" i="0" u="none" strike="noStrike" kern="1200" dirty="0">
                <a:solidFill>
                  <a:schemeClr val="tx1"/>
                </a:solidFill>
                <a:effectLst/>
                <a:latin typeface="+mn-lt"/>
                <a:ea typeface="+mn-ea"/>
                <a:cs typeface="+mn-cs"/>
                <a:hlinkClick r:id="rId6" tooltip="4.5.2 mysqladmin — Client for Administering a MySQL Server"/>
              </a:rPr>
              <a:t> refresh</a:t>
            </a:r>
            <a:r>
              <a:rPr lang="en-IN" sz="1200" b="0" i="0" kern="1200" dirty="0">
                <a:solidFill>
                  <a:schemeClr val="tx1"/>
                </a:solidFill>
                <a:effectLst/>
                <a:latin typeface="+mn-lt"/>
                <a:ea typeface="+mn-ea"/>
                <a:cs typeface="+mn-cs"/>
              </a:rPr>
              <a:t>, and </a:t>
            </a:r>
            <a:r>
              <a:rPr lang="en-IN" sz="1200" b="1" i="0" u="none" strike="noStrike" kern="1200" dirty="0" err="1">
                <a:solidFill>
                  <a:schemeClr val="tx1"/>
                </a:solidFill>
                <a:effectLst/>
                <a:latin typeface="+mn-lt"/>
                <a:ea typeface="+mn-ea"/>
                <a:cs typeface="+mn-cs"/>
                <a:hlinkClick r:id="rId6" tooltip="4.5.2 mysqladmin — Client for Administering a MySQL Server"/>
              </a:rPr>
              <a:t>mysqladmin</a:t>
            </a:r>
            <a:r>
              <a:rPr lang="en-IN" sz="1200" b="1" i="0" u="none" strike="noStrike" kern="1200" dirty="0">
                <a:solidFill>
                  <a:schemeClr val="tx1"/>
                </a:solidFill>
                <a:effectLst/>
                <a:latin typeface="+mn-lt"/>
                <a:ea typeface="+mn-ea"/>
                <a:cs typeface="+mn-cs"/>
                <a:hlinkClick r:id="rId6" tooltip="4.5.2 mysqladmin — Client for Administering a MySQL Server"/>
              </a:rPr>
              <a:t> flush-</a:t>
            </a:r>
            <a:r>
              <a:rPr lang="en-IN" sz="1200" b="1" i="1" u="none" strike="noStrike" kern="1200" dirty="0">
                <a:solidFill>
                  <a:schemeClr val="tx1"/>
                </a:solidFill>
                <a:effectLst/>
                <a:latin typeface="+mn-lt"/>
                <a:ea typeface="+mn-ea"/>
                <a:cs typeface="+mn-cs"/>
                <a:hlinkClick r:id="rId6" tooltip="4.5.2 mysqladmin — Client for Administering a MySQL Server"/>
              </a:rPr>
              <a:t>xxx</a:t>
            </a:r>
            <a:r>
              <a:rPr lang="en-IN" sz="1200" b="0" i="0" kern="1200" dirty="0">
                <a:solidFill>
                  <a:schemeClr val="tx1"/>
                </a:solidFill>
                <a:effectLst/>
                <a:latin typeface="+mn-lt"/>
                <a:ea typeface="+mn-ea"/>
                <a:cs typeface="+mn-cs"/>
              </a:rPr>
              <a:t> commands, as well as </a:t>
            </a:r>
            <a:r>
              <a:rPr lang="en-IN" sz="1200" b="1" i="0" u="none" strike="noStrike" kern="1200" dirty="0" err="1">
                <a:solidFill>
                  <a:schemeClr val="tx1"/>
                </a:solidFill>
                <a:effectLst/>
                <a:latin typeface="+mn-lt"/>
                <a:ea typeface="+mn-ea"/>
                <a:cs typeface="+mn-cs"/>
                <a:hlinkClick r:id="rId6" tooltip="4.5.2 mysqladmin — Client for Administering a MySQL Server"/>
              </a:rPr>
              <a:t>mysqladmin</a:t>
            </a:r>
            <a:r>
              <a:rPr lang="en-IN" sz="1200" b="1" i="0" u="none" strike="noStrike" kern="1200" dirty="0">
                <a:solidFill>
                  <a:schemeClr val="tx1"/>
                </a:solidFill>
                <a:effectLst/>
                <a:latin typeface="+mn-lt"/>
                <a:ea typeface="+mn-ea"/>
                <a:cs typeface="+mn-cs"/>
                <a:hlinkClick r:id="rId6" tooltip="4.5.2 mysqladmin — Client for Administering a MySQL Server"/>
              </a:rPr>
              <a:t> </a:t>
            </a:r>
            <a:r>
              <a:rPr lang="en-IN" sz="1200" b="1" i="0" u="none" strike="noStrike" kern="1200" dirty="0" err="1">
                <a:solidFill>
                  <a:schemeClr val="tx1"/>
                </a:solidFill>
                <a:effectLst/>
                <a:latin typeface="+mn-lt"/>
                <a:ea typeface="+mn-ea"/>
                <a:cs typeface="+mn-cs"/>
                <a:hlinkClick r:id="rId6" tooltip="4.5.2 mysqladmin — Client for Administering a MySQL Server"/>
              </a:rPr>
              <a:t>processlist</a:t>
            </a:r>
            <a:r>
              <a:rPr lang="en-IN" sz="1200" b="0" i="0" kern="1200" dirty="0">
                <a:solidFill>
                  <a:schemeClr val="tx1"/>
                </a:solidFill>
                <a:effectLst/>
                <a:latin typeface="+mn-lt"/>
                <a:ea typeface="+mn-ea"/>
                <a:cs typeface="+mn-cs"/>
              </a:rPr>
              <a:t> . No privileges are granted for accessing any databases. You could add such privileges using </a:t>
            </a:r>
            <a:r>
              <a:rPr lang="en-IN" sz="1200" b="0" i="0" u="none" strike="noStrike" kern="1200" dirty="0">
                <a:solidFill>
                  <a:schemeClr val="tx1"/>
                </a:solidFill>
                <a:effectLst/>
                <a:latin typeface="+mn-lt"/>
                <a:ea typeface="+mn-ea"/>
                <a:cs typeface="+mn-cs"/>
                <a:hlinkClick r:id="rId7" tooltip="13.7.1.4 GRANT Syntax"/>
              </a:rPr>
              <a:t>GRANT</a:t>
            </a:r>
            <a:r>
              <a:rPr lang="en-IN" sz="1200" b="0" i="0" kern="1200" dirty="0">
                <a:solidFill>
                  <a:schemeClr val="tx1"/>
                </a:solidFill>
                <a:effectLst/>
                <a:latin typeface="+mn-lt"/>
                <a:ea typeface="+mn-ea"/>
                <a:cs typeface="+mn-cs"/>
              </a:rPr>
              <a:t> statements.</a:t>
            </a:r>
          </a:p>
          <a:p>
            <a:pPr fontAlgn="base"/>
            <a:r>
              <a:rPr lang="en-IN" sz="1200" b="0" i="0" kern="1200" dirty="0">
                <a:solidFill>
                  <a:schemeClr val="tx1"/>
                </a:solidFill>
                <a:effectLst/>
                <a:latin typeface="+mn-lt"/>
                <a:ea typeface="+mn-ea"/>
                <a:cs typeface="+mn-cs"/>
              </a:rPr>
              <a:t>The '</a:t>
            </a:r>
            <a:r>
              <a:rPr lang="en-IN" sz="1200" b="0" i="0" kern="1200" dirty="0" err="1">
                <a:solidFill>
                  <a:schemeClr val="tx1"/>
                </a:solidFill>
                <a:effectLst/>
                <a:latin typeface="+mn-lt"/>
                <a:ea typeface="+mn-ea"/>
                <a:cs typeface="+mn-cs"/>
              </a:rPr>
              <a:t>dummy'@'localhost</a:t>
            </a:r>
            <a:r>
              <a:rPr lang="en-IN" sz="1200" b="0" i="0" kern="1200" dirty="0">
                <a:solidFill>
                  <a:schemeClr val="tx1"/>
                </a:solidFill>
                <a:effectLst/>
                <a:latin typeface="+mn-lt"/>
                <a:ea typeface="+mn-ea"/>
                <a:cs typeface="+mn-cs"/>
              </a:rPr>
              <a:t>' account has no password (which is insecure and not recommended). This account can be used only to connect from the local host. No privileges are granted. It is assumed that you will grant specific privileges to the account </a:t>
            </a:r>
            <a:r>
              <a:rPr lang="en-IN" sz="1200" b="0" i="0" kern="1200" dirty="0" err="1">
                <a:solidFill>
                  <a:schemeClr val="tx1"/>
                </a:solidFill>
                <a:effectLst/>
                <a:latin typeface="+mn-lt"/>
                <a:ea typeface="+mn-ea"/>
                <a:cs typeface="+mn-cs"/>
              </a:rPr>
              <a:t>using</a:t>
            </a:r>
            <a:r>
              <a:rPr lang="en-IN" sz="1200" b="0" i="0" u="none" strike="noStrike" kern="1200" dirty="0" err="1">
                <a:solidFill>
                  <a:schemeClr val="tx1"/>
                </a:solidFill>
                <a:effectLst/>
                <a:latin typeface="+mn-lt"/>
                <a:ea typeface="+mn-ea"/>
                <a:cs typeface="+mn-cs"/>
                <a:hlinkClick r:id="rId7" tooltip="13.7.1.4 GRANT Syntax"/>
              </a:rPr>
              <a:t>GRANT</a:t>
            </a:r>
            <a:r>
              <a:rPr lang="en-IN" sz="1200" b="0" i="0" kern="1200" dirty="0">
                <a:solidFill>
                  <a:schemeClr val="tx1"/>
                </a:solidFill>
                <a:effectLst/>
                <a:latin typeface="+mn-lt"/>
                <a:ea typeface="+mn-ea"/>
                <a:cs typeface="+mn-cs"/>
              </a:rPr>
              <a:t> statements.</a:t>
            </a:r>
          </a:p>
          <a:p>
            <a:pPr fontAlgn="base"/>
            <a:endParaRPr lang="en-IN" sz="1200" b="0" i="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FBC22ED5-C587-4ADE-9F0B-757FE81381FD}" type="slidenum">
              <a:rPr lang="en-IN" smtClean="0"/>
              <a:t>4</a:t>
            </a:fld>
            <a:endParaRPr lang="en-IN"/>
          </a:p>
        </p:txBody>
      </p:sp>
    </p:spTree>
    <p:extLst>
      <p:ext uri="{BB962C8B-B14F-4D97-AF65-F5344CB8AC3E}">
        <p14:creationId xmlns:p14="http://schemas.microsoft.com/office/powerpoint/2010/main" val="205218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IN" sz="1200" b="0" i="0" kern="1200" dirty="0">
                <a:solidFill>
                  <a:schemeClr val="tx1"/>
                </a:solidFill>
                <a:effectLst/>
                <a:latin typeface="+mn-lt"/>
                <a:ea typeface="+mn-ea"/>
                <a:cs typeface="+mn-cs"/>
              </a:rPr>
              <a:t>The three accounts can be used as follows:</a:t>
            </a:r>
          </a:p>
          <a:p>
            <a:pPr fontAlgn="base"/>
            <a:r>
              <a:rPr lang="en-IN" sz="1200" b="0" i="0" kern="1200" dirty="0">
                <a:solidFill>
                  <a:schemeClr val="tx1"/>
                </a:solidFill>
                <a:effectLst/>
                <a:latin typeface="+mn-lt"/>
                <a:ea typeface="+mn-ea"/>
                <a:cs typeface="+mn-cs"/>
              </a:rPr>
              <a:t>The '</a:t>
            </a:r>
            <a:r>
              <a:rPr lang="en-IN" sz="1200" b="0" i="0" kern="1200" dirty="0" err="1">
                <a:solidFill>
                  <a:schemeClr val="tx1"/>
                </a:solidFill>
                <a:effectLst/>
                <a:latin typeface="+mn-lt"/>
                <a:ea typeface="+mn-ea"/>
                <a:cs typeface="+mn-cs"/>
              </a:rPr>
              <a:t>custom'@'localhost</a:t>
            </a:r>
            <a:r>
              <a:rPr lang="en-IN" sz="1200" b="0" i="0" kern="1200" dirty="0">
                <a:solidFill>
                  <a:schemeClr val="tx1"/>
                </a:solidFill>
                <a:effectLst/>
                <a:latin typeface="+mn-lt"/>
                <a:ea typeface="+mn-ea"/>
                <a:cs typeface="+mn-cs"/>
              </a:rPr>
              <a:t>' account has all database-level privileges to access the </a:t>
            </a:r>
            <a:r>
              <a:rPr lang="en-IN" sz="1200" b="0" i="0" kern="1200" dirty="0" err="1">
                <a:solidFill>
                  <a:schemeClr val="tx1"/>
                </a:solidFill>
                <a:effectLst/>
                <a:latin typeface="+mn-lt"/>
                <a:ea typeface="+mn-ea"/>
                <a:cs typeface="+mn-cs"/>
              </a:rPr>
              <a:t>bankaccount</a:t>
            </a:r>
            <a:r>
              <a:rPr lang="en-IN" sz="1200" b="0" i="0" kern="1200" dirty="0">
                <a:solidFill>
                  <a:schemeClr val="tx1"/>
                </a:solidFill>
                <a:effectLst/>
                <a:latin typeface="+mn-lt"/>
                <a:ea typeface="+mn-ea"/>
                <a:cs typeface="+mn-cs"/>
              </a:rPr>
              <a:t> database. The account can be used to connect to the server only from the local host.</a:t>
            </a:r>
          </a:p>
          <a:p>
            <a:pPr fontAlgn="base"/>
            <a:r>
              <a:rPr lang="en-IN" sz="1200" b="0" i="0" kern="1200" dirty="0">
                <a:solidFill>
                  <a:schemeClr val="tx1"/>
                </a:solidFill>
                <a:effectLst/>
                <a:latin typeface="+mn-lt"/>
                <a:ea typeface="+mn-ea"/>
                <a:cs typeface="+mn-cs"/>
              </a:rPr>
              <a:t>The 'custom'@'host47.example.com' account has specific database-level privileges to access the expenses database. The account can be used to connect to the server only from the host host47.example.com.</a:t>
            </a:r>
          </a:p>
          <a:p>
            <a:pPr fontAlgn="base"/>
            <a:r>
              <a:rPr lang="en-IN" sz="1200" b="0" i="0" kern="1200" dirty="0">
                <a:solidFill>
                  <a:schemeClr val="tx1"/>
                </a:solidFill>
                <a:effectLst/>
                <a:latin typeface="+mn-lt"/>
                <a:ea typeface="+mn-ea"/>
                <a:cs typeface="+mn-cs"/>
              </a:rPr>
              <a:t>The 'custom'@'%.example.com' account has specific table-level privileges to access the addresses table in the </a:t>
            </a:r>
            <a:r>
              <a:rPr lang="en-IN" sz="1200" b="0" i="0" kern="1200" dirty="0" err="1">
                <a:solidFill>
                  <a:schemeClr val="tx1"/>
                </a:solidFill>
                <a:effectLst/>
                <a:latin typeface="+mn-lt"/>
                <a:ea typeface="+mn-ea"/>
                <a:cs typeface="+mn-cs"/>
              </a:rPr>
              <a:t>customerdatabase</a:t>
            </a:r>
            <a:r>
              <a:rPr lang="en-IN" sz="1200" b="0" i="0" kern="1200" dirty="0">
                <a:solidFill>
                  <a:schemeClr val="tx1"/>
                </a:solidFill>
                <a:effectLst/>
                <a:latin typeface="+mn-lt"/>
                <a:ea typeface="+mn-ea"/>
                <a:cs typeface="+mn-cs"/>
              </a:rPr>
              <a:t>, from any host in the example.com domain. The account can be used to connect to the server from all machines in the domain due to use of the % wildcard character in the host part of the account name.</a:t>
            </a:r>
          </a:p>
          <a:p>
            <a:endParaRPr lang="en-IN" dirty="0"/>
          </a:p>
        </p:txBody>
      </p:sp>
      <p:sp>
        <p:nvSpPr>
          <p:cNvPr id="4" name="Slide Number Placeholder 3"/>
          <p:cNvSpPr>
            <a:spLocks noGrp="1"/>
          </p:cNvSpPr>
          <p:nvPr>
            <p:ph type="sldNum" sz="quarter" idx="5"/>
          </p:nvPr>
        </p:nvSpPr>
        <p:spPr/>
        <p:txBody>
          <a:bodyPr/>
          <a:lstStyle/>
          <a:p>
            <a:fld id="{FBC22ED5-C587-4ADE-9F0B-757FE81381FD}" type="slidenum">
              <a:rPr lang="en-IN" smtClean="0"/>
              <a:t>5</a:t>
            </a:fld>
            <a:endParaRPr lang="en-IN"/>
          </a:p>
        </p:txBody>
      </p:sp>
    </p:spTree>
    <p:extLst>
      <p:ext uri="{BB962C8B-B14F-4D97-AF65-F5344CB8AC3E}">
        <p14:creationId xmlns:p14="http://schemas.microsoft.com/office/powerpoint/2010/main" val="2384079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Ref:</a:t>
            </a:r>
          </a:p>
          <a:p>
            <a:r>
              <a:rPr lang="en-IN" dirty="0">
                <a:hlinkClick r:id="rId3"/>
              </a:rPr>
              <a:t>https://dev.mysql.com/doc/refman/5.7/en/creating-accounts.html</a:t>
            </a:r>
            <a:endParaRPr lang="en-IN" dirty="0"/>
          </a:p>
        </p:txBody>
      </p:sp>
      <p:sp>
        <p:nvSpPr>
          <p:cNvPr id="4" name="Slide Number Placeholder 3"/>
          <p:cNvSpPr>
            <a:spLocks noGrp="1"/>
          </p:cNvSpPr>
          <p:nvPr>
            <p:ph type="sldNum" sz="quarter" idx="5"/>
          </p:nvPr>
        </p:nvSpPr>
        <p:spPr/>
        <p:txBody>
          <a:bodyPr/>
          <a:lstStyle/>
          <a:p>
            <a:fld id="{FBC22ED5-C587-4ADE-9F0B-757FE81381FD}" type="slidenum">
              <a:rPr lang="en-IN" smtClean="0"/>
              <a:t>10</a:t>
            </a:fld>
            <a:endParaRPr lang="en-IN"/>
          </a:p>
        </p:txBody>
      </p:sp>
    </p:spTree>
    <p:extLst>
      <p:ext uri="{BB962C8B-B14F-4D97-AF65-F5344CB8AC3E}">
        <p14:creationId xmlns:p14="http://schemas.microsoft.com/office/powerpoint/2010/main" val="3869221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E502B-C9D6-47DD-AC85-5640702C95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EDDB1F6-BB75-428C-A675-2C4CED5478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F5E3DD2-444A-4A3C-B992-4DF402CCBD92}"/>
              </a:ext>
            </a:extLst>
          </p:cNvPr>
          <p:cNvSpPr>
            <a:spLocks noGrp="1"/>
          </p:cNvSpPr>
          <p:nvPr>
            <p:ph type="dt" sz="half" idx="10"/>
          </p:nvPr>
        </p:nvSpPr>
        <p:spPr/>
        <p:txBody>
          <a:bodyPr/>
          <a:lstStyle/>
          <a:p>
            <a:fld id="{99891A6A-E225-4B7A-8BD0-97510FAC50DE}" type="datetimeFigureOut">
              <a:rPr lang="en-IN" smtClean="0"/>
              <a:t>04-08-2019</a:t>
            </a:fld>
            <a:endParaRPr lang="en-IN"/>
          </a:p>
        </p:txBody>
      </p:sp>
      <p:sp>
        <p:nvSpPr>
          <p:cNvPr id="5" name="Footer Placeholder 4">
            <a:extLst>
              <a:ext uri="{FF2B5EF4-FFF2-40B4-BE49-F238E27FC236}">
                <a16:creationId xmlns:a16="http://schemas.microsoft.com/office/drawing/2014/main" id="{A324087D-3BB2-4CAF-9839-D8143A9362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D352BA-4D9F-4F53-8D7D-5F5E00C57F0E}"/>
              </a:ext>
            </a:extLst>
          </p:cNvPr>
          <p:cNvSpPr>
            <a:spLocks noGrp="1"/>
          </p:cNvSpPr>
          <p:nvPr>
            <p:ph type="sldNum" sz="quarter" idx="12"/>
          </p:nvPr>
        </p:nvSpPr>
        <p:spPr/>
        <p:txBody>
          <a:bodyPr/>
          <a:lstStyle/>
          <a:p>
            <a:fld id="{D54A523A-E702-45BC-A4A8-9A8EDE9AA104}" type="slidenum">
              <a:rPr lang="en-IN" smtClean="0"/>
              <a:t>‹#›</a:t>
            </a:fld>
            <a:endParaRPr lang="en-IN"/>
          </a:p>
        </p:txBody>
      </p:sp>
    </p:spTree>
    <p:extLst>
      <p:ext uri="{BB962C8B-B14F-4D97-AF65-F5344CB8AC3E}">
        <p14:creationId xmlns:p14="http://schemas.microsoft.com/office/powerpoint/2010/main" val="2529165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19D81-EA66-46E1-9CFC-C3A0318AD34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C34BE5-D8E9-411A-BAA6-9DBD737322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EFE3B7-B2E2-4C96-ADD0-785AFEF62BFB}"/>
              </a:ext>
            </a:extLst>
          </p:cNvPr>
          <p:cNvSpPr>
            <a:spLocks noGrp="1"/>
          </p:cNvSpPr>
          <p:nvPr>
            <p:ph type="dt" sz="half" idx="10"/>
          </p:nvPr>
        </p:nvSpPr>
        <p:spPr/>
        <p:txBody>
          <a:bodyPr/>
          <a:lstStyle/>
          <a:p>
            <a:fld id="{99891A6A-E225-4B7A-8BD0-97510FAC50DE}" type="datetimeFigureOut">
              <a:rPr lang="en-IN" smtClean="0"/>
              <a:t>04-08-2019</a:t>
            </a:fld>
            <a:endParaRPr lang="en-IN"/>
          </a:p>
        </p:txBody>
      </p:sp>
      <p:sp>
        <p:nvSpPr>
          <p:cNvPr id="5" name="Footer Placeholder 4">
            <a:extLst>
              <a:ext uri="{FF2B5EF4-FFF2-40B4-BE49-F238E27FC236}">
                <a16:creationId xmlns:a16="http://schemas.microsoft.com/office/drawing/2014/main" id="{5C36516C-9016-496C-8AD2-CA78697729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358788-2F3E-4984-BF23-192C427F0B15}"/>
              </a:ext>
            </a:extLst>
          </p:cNvPr>
          <p:cNvSpPr>
            <a:spLocks noGrp="1"/>
          </p:cNvSpPr>
          <p:nvPr>
            <p:ph type="sldNum" sz="quarter" idx="12"/>
          </p:nvPr>
        </p:nvSpPr>
        <p:spPr/>
        <p:txBody>
          <a:bodyPr/>
          <a:lstStyle/>
          <a:p>
            <a:fld id="{D54A523A-E702-45BC-A4A8-9A8EDE9AA104}" type="slidenum">
              <a:rPr lang="en-IN" smtClean="0"/>
              <a:t>‹#›</a:t>
            </a:fld>
            <a:endParaRPr lang="en-IN"/>
          </a:p>
        </p:txBody>
      </p:sp>
    </p:spTree>
    <p:extLst>
      <p:ext uri="{BB962C8B-B14F-4D97-AF65-F5344CB8AC3E}">
        <p14:creationId xmlns:p14="http://schemas.microsoft.com/office/powerpoint/2010/main" val="414565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0A5B32-14AE-4D2C-9799-15D84E745C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7AAB65-B0DB-4875-BEDF-D7A48F66B4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2E99E3-3621-4E05-8A79-8F1371AF861E}"/>
              </a:ext>
            </a:extLst>
          </p:cNvPr>
          <p:cNvSpPr>
            <a:spLocks noGrp="1"/>
          </p:cNvSpPr>
          <p:nvPr>
            <p:ph type="dt" sz="half" idx="10"/>
          </p:nvPr>
        </p:nvSpPr>
        <p:spPr/>
        <p:txBody>
          <a:bodyPr/>
          <a:lstStyle/>
          <a:p>
            <a:fld id="{99891A6A-E225-4B7A-8BD0-97510FAC50DE}" type="datetimeFigureOut">
              <a:rPr lang="en-IN" smtClean="0"/>
              <a:t>04-08-2019</a:t>
            </a:fld>
            <a:endParaRPr lang="en-IN"/>
          </a:p>
        </p:txBody>
      </p:sp>
      <p:sp>
        <p:nvSpPr>
          <p:cNvPr id="5" name="Footer Placeholder 4">
            <a:extLst>
              <a:ext uri="{FF2B5EF4-FFF2-40B4-BE49-F238E27FC236}">
                <a16:creationId xmlns:a16="http://schemas.microsoft.com/office/drawing/2014/main" id="{767833DB-6AAB-49AC-8290-BF2908C684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11FB66-224D-47C4-870C-74C5154C18CE}"/>
              </a:ext>
            </a:extLst>
          </p:cNvPr>
          <p:cNvSpPr>
            <a:spLocks noGrp="1"/>
          </p:cNvSpPr>
          <p:nvPr>
            <p:ph type="sldNum" sz="quarter" idx="12"/>
          </p:nvPr>
        </p:nvSpPr>
        <p:spPr/>
        <p:txBody>
          <a:bodyPr/>
          <a:lstStyle/>
          <a:p>
            <a:fld id="{D54A523A-E702-45BC-A4A8-9A8EDE9AA104}" type="slidenum">
              <a:rPr lang="en-IN" smtClean="0"/>
              <a:t>‹#›</a:t>
            </a:fld>
            <a:endParaRPr lang="en-IN"/>
          </a:p>
        </p:txBody>
      </p:sp>
    </p:spTree>
    <p:extLst>
      <p:ext uri="{BB962C8B-B14F-4D97-AF65-F5344CB8AC3E}">
        <p14:creationId xmlns:p14="http://schemas.microsoft.com/office/powerpoint/2010/main" val="3321280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BF1E-78BA-418C-A8FC-65B00520CC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87B1EC-60B9-4A5E-920E-1399783DE4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70BA2C-B2AA-4F11-A100-3D0BDEF62E34}"/>
              </a:ext>
            </a:extLst>
          </p:cNvPr>
          <p:cNvSpPr>
            <a:spLocks noGrp="1"/>
          </p:cNvSpPr>
          <p:nvPr>
            <p:ph type="dt" sz="half" idx="10"/>
          </p:nvPr>
        </p:nvSpPr>
        <p:spPr/>
        <p:txBody>
          <a:bodyPr/>
          <a:lstStyle/>
          <a:p>
            <a:fld id="{99891A6A-E225-4B7A-8BD0-97510FAC50DE}" type="datetimeFigureOut">
              <a:rPr lang="en-IN" smtClean="0"/>
              <a:t>04-08-2019</a:t>
            </a:fld>
            <a:endParaRPr lang="en-IN"/>
          </a:p>
        </p:txBody>
      </p:sp>
      <p:sp>
        <p:nvSpPr>
          <p:cNvPr id="5" name="Footer Placeholder 4">
            <a:extLst>
              <a:ext uri="{FF2B5EF4-FFF2-40B4-BE49-F238E27FC236}">
                <a16:creationId xmlns:a16="http://schemas.microsoft.com/office/drawing/2014/main" id="{A4E85923-848F-4DA6-B169-D330527208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441C05-70D8-4E1E-A03F-7FC4EF43BE18}"/>
              </a:ext>
            </a:extLst>
          </p:cNvPr>
          <p:cNvSpPr>
            <a:spLocks noGrp="1"/>
          </p:cNvSpPr>
          <p:nvPr>
            <p:ph type="sldNum" sz="quarter" idx="12"/>
          </p:nvPr>
        </p:nvSpPr>
        <p:spPr/>
        <p:txBody>
          <a:bodyPr/>
          <a:lstStyle/>
          <a:p>
            <a:fld id="{D54A523A-E702-45BC-A4A8-9A8EDE9AA104}" type="slidenum">
              <a:rPr lang="en-IN" smtClean="0"/>
              <a:t>‹#›</a:t>
            </a:fld>
            <a:endParaRPr lang="en-IN"/>
          </a:p>
        </p:txBody>
      </p:sp>
    </p:spTree>
    <p:extLst>
      <p:ext uri="{BB962C8B-B14F-4D97-AF65-F5344CB8AC3E}">
        <p14:creationId xmlns:p14="http://schemas.microsoft.com/office/powerpoint/2010/main" val="2425934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F163D-A49A-4E5A-8675-5FBDAC3AB6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86582DC-EAA3-4DDE-AD8B-57BB48B6C7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F2E786-BB1F-4696-865D-83A97441C672}"/>
              </a:ext>
            </a:extLst>
          </p:cNvPr>
          <p:cNvSpPr>
            <a:spLocks noGrp="1"/>
          </p:cNvSpPr>
          <p:nvPr>
            <p:ph type="dt" sz="half" idx="10"/>
          </p:nvPr>
        </p:nvSpPr>
        <p:spPr/>
        <p:txBody>
          <a:bodyPr/>
          <a:lstStyle/>
          <a:p>
            <a:fld id="{99891A6A-E225-4B7A-8BD0-97510FAC50DE}" type="datetimeFigureOut">
              <a:rPr lang="en-IN" smtClean="0"/>
              <a:t>04-08-2019</a:t>
            </a:fld>
            <a:endParaRPr lang="en-IN"/>
          </a:p>
        </p:txBody>
      </p:sp>
      <p:sp>
        <p:nvSpPr>
          <p:cNvPr id="5" name="Footer Placeholder 4">
            <a:extLst>
              <a:ext uri="{FF2B5EF4-FFF2-40B4-BE49-F238E27FC236}">
                <a16:creationId xmlns:a16="http://schemas.microsoft.com/office/drawing/2014/main" id="{DA8014D5-BD43-4A58-86F5-4C213E65BF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EC0B3D-35B8-48F0-8840-7DD5CA27E415}"/>
              </a:ext>
            </a:extLst>
          </p:cNvPr>
          <p:cNvSpPr>
            <a:spLocks noGrp="1"/>
          </p:cNvSpPr>
          <p:nvPr>
            <p:ph type="sldNum" sz="quarter" idx="12"/>
          </p:nvPr>
        </p:nvSpPr>
        <p:spPr/>
        <p:txBody>
          <a:bodyPr/>
          <a:lstStyle/>
          <a:p>
            <a:fld id="{D54A523A-E702-45BC-A4A8-9A8EDE9AA104}" type="slidenum">
              <a:rPr lang="en-IN" smtClean="0"/>
              <a:t>‹#›</a:t>
            </a:fld>
            <a:endParaRPr lang="en-IN"/>
          </a:p>
        </p:txBody>
      </p:sp>
    </p:spTree>
    <p:extLst>
      <p:ext uri="{BB962C8B-B14F-4D97-AF65-F5344CB8AC3E}">
        <p14:creationId xmlns:p14="http://schemas.microsoft.com/office/powerpoint/2010/main" val="425459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59E3-3F9A-4096-939A-E59901AB15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A2302F-05CB-498A-A9BF-FA7811DFFD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25132E-1F75-4864-9AE5-2F46E325DE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3C7582-EAD5-45CC-97B6-13708A6E0E64}"/>
              </a:ext>
            </a:extLst>
          </p:cNvPr>
          <p:cNvSpPr>
            <a:spLocks noGrp="1"/>
          </p:cNvSpPr>
          <p:nvPr>
            <p:ph type="dt" sz="half" idx="10"/>
          </p:nvPr>
        </p:nvSpPr>
        <p:spPr/>
        <p:txBody>
          <a:bodyPr/>
          <a:lstStyle/>
          <a:p>
            <a:fld id="{99891A6A-E225-4B7A-8BD0-97510FAC50DE}" type="datetimeFigureOut">
              <a:rPr lang="en-IN" smtClean="0"/>
              <a:t>04-08-2019</a:t>
            </a:fld>
            <a:endParaRPr lang="en-IN"/>
          </a:p>
        </p:txBody>
      </p:sp>
      <p:sp>
        <p:nvSpPr>
          <p:cNvPr id="6" name="Footer Placeholder 5">
            <a:extLst>
              <a:ext uri="{FF2B5EF4-FFF2-40B4-BE49-F238E27FC236}">
                <a16:creationId xmlns:a16="http://schemas.microsoft.com/office/drawing/2014/main" id="{EAE3DA51-08B6-4FAC-B619-1E8598914B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FCB8D4-107E-46EA-97A3-B4C41CD543F4}"/>
              </a:ext>
            </a:extLst>
          </p:cNvPr>
          <p:cNvSpPr>
            <a:spLocks noGrp="1"/>
          </p:cNvSpPr>
          <p:nvPr>
            <p:ph type="sldNum" sz="quarter" idx="12"/>
          </p:nvPr>
        </p:nvSpPr>
        <p:spPr/>
        <p:txBody>
          <a:bodyPr/>
          <a:lstStyle/>
          <a:p>
            <a:fld id="{D54A523A-E702-45BC-A4A8-9A8EDE9AA104}" type="slidenum">
              <a:rPr lang="en-IN" smtClean="0"/>
              <a:t>‹#›</a:t>
            </a:fld>
            <a:endParaRPr lang="en-IN"/>
          </a:p>
        </p:txBody>
      </p:sp>
    </p:spTree>
    <p:extLst>
      <p:ext uri="{BB962C8B-B14F-4D97-AF65-F5344CB8AC3E}">
        <p14:creationId xmlns:p14="http://schemas.microsoft.com/office/powerpoint/2010/main" val="3728620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E145-1523-41B7-B4DB-33E743BF0F6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30E048-1E65-46B3-B022-64246CAD8C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7E17B4-6758-43E4-A548-4448C4107B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C25CE6-5FB0-42B4-9D06-7815034795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3FC74E-DE79-45A8-869E-B9C146AE83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B63E217-A9D8-4AE5-8117-BDE7040243FB}"/>
              </a:ext>
            </a:extLst>
          </p:cNvPr>
          <p:cNvSpPr>
            <a:spLocks noGrp="1"/>
          </p:cNvSpPr>
          <p:nvPr>
            <p:ph type="dt" sz="half" idx="10"/>
          </p:nvPr>
        </p:nvSpPr>
        <p:spPr/>
        <p:txBody>
          <a:bodyPr/>
          <a:lstStyle/>
          <a:p>
            <a:fld id="{99891A6A-E225-4B7A-8BD0-97510FAC50DE}" type="datetimeFigureOut">
              <a:rPr lang="en-IN" smtClean="0"/>
              <a:t>04-08-2019</a:t>
            </a:fld>
            <a:endParaRPr lang="en-IN"/>
          </a:p>
        </p:txBody>
      </p:sp>
      <p:sp>
        <p:nvSpPr>
          <p:cNvPr id="8" name="Footer Placeholder 7">
            <a:extLst>
              <a:ext uri="{FF2B5EF4-FFF2-40B4-BE49-F238E27FC236}">
                <a16:creationId xmlns:a16="http://schemas.microsoft.com/office/drawing/2014/main" id="{5000C201-94F1-4CD8-A9B0-538E65B961A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A3E626A-40C5-4A78-A02B-1856E60B29C5}"/>
              </a:ext>
            </a:extLst>
          </p:cNvPr>
          <p:cNvSpPr>
            <a:spLocks noGrp="1"/>
          </p:cNvSpPr>
          <p:nvPr>
            <p:ph type="sldNum" sz="quarter" idx="12"/>
          </p:nvPr>
        </p:nvSpPr>
        <p:spPr/>
        <p:txBody>
          <a:bodyPr/>
          <a:lstStyle/>
          <a:p>
            <a:fld id="{D54A523A-E702-45BC-A4A8-9A8EDE9AA104}" type="slidenum">
              <a:rPr lang="en-IN" smtClean="0"/>
              <a:t>‹#›</a:t>
            </a:fld>
            <a:endParaRPr lang="en-IN"/>
          </a:p>
        </p:txBody>
      </p:sp>
    </p:spTree>
    <p:extLst>
      <p:ext uri="{BB962C8B-B14F-4D97-AF65-F5344CB8AC3E}">
        <p14:creationId xmlns:p14="http://schemas.microsoft.com/office/powerpoint/2010/main" val="287099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960D3-7738-4044-A41A-9F34C42BF8A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6743A2A-6F5F-4758-A1BB-B069B1916DD2}"/>
              </a:ext>
            </a:extLst>
          </p:cNvPr>
          <p:cNvSpPr>
            <a:spLocks noGrp="1"/>
          </p:cNvSpPr>
          <p:nvPr>
            <p:ph type="dt" sz="half" idx="10"/>
          </p:nvPr>
        </p:nvSpPr>
        <p:spPr/>
        <p:txBody>
          <a:bodyPr/>
          <a:lstStyle/>
          <a:p>
            <a:fld id="{99891A6A-E225-4B7A-8BD0-97510FAC50DE}" type="datetimeFigureOut">
              <a:rPr lang="en-IN" smtClean="0"/>
              <a:t>04-08-2019</a:t>
            </a:fld>
            <a:endParaRPr lang="en-IN"/>
          </a:p>
        </p:txBody>
      </p:sp>
      <p:sp>
        <p:nvSpPr>
          <p:cNvPr id="4" name="Footer Placeholder 3">
            <a:extLst>
              <a:ext uri="{FF2B5EF4-FFF2-40B4-BE49-F238E27FC236}">
                <a16:creationId xmlns:a16="http://schemas.microsoft.com/office/drawing/2014/main" id="{36D6239C-BB67-4309-8A99-39822E0C4D9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1A7714F-9435-4905-BDE9-D78D7A080E39}"/>
              </a:ext>
            </a:extLst>
          </p:cNvPr>
          <p:cNvSpPr>
            <a:spLocks noGrp="1"/>
          </p:cNvSpPr>
          <p:nvPr>
            <p:ph type="sldNum" sz="quarter" idx="12"/>
          </p:nvPr>
        </p:nvSpPr>
        <p:spPr/>
        <p:txBody>
          <a:bodyPr/>
          <a:lstStyle/>
          <a:p>
            <a:fld id="{D54A523A-E702-45BC-A4A8-9A8EDE9AA104}" type="slidenum">
              <a:rPr lang="en-IN" smtClean="0"/>
              <a:t>‹#›</a:t>
            </a:fld>
            <a:endParaRPr lang="en-IN"/>
          </a:p>
        </p:txBody>
      </p:sp>
    </p:spTree>
    <p:extLst>
      <p:ext uri="{BB962C8B-B14F-4D97-AF65-F5344CB8AC3E}">
        <p14:creationId xmlns:p14="http://schemas.microsoft.com/office/powerpoint/2010/main" val="1671702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14AD0D-D9FE-4203-B3A1-46CB53F89E94}"/>
              </a:ext>
            </a:extLst>
          </p:cNvPr>
          <p:cNvSpPr>
            <a:spLocks noGrp="1"/>
          </p:cNvSpPr>
          <p:nvPr>
            <p:ph type="dt" sz="half" idx="10"/>
          </p:nvPr>
        </p:nvSpPr>
        <p:spPr/>
        <p:txBody>
          <a:bodyPr/>
          <a:lstStyle/>
          <a:p>
            <a:fld id="{99891A6A-E225-4B7A-8BD0-97510FAC50DE}" type="datetimeFigureOut">
              <a:rPr lang="en-IN" smtClean="0"/>
              <a:t>04-08-2019</a:t>
            </a:fld>
            <a:endParaRPr lang="en-IN"/>
          </a:p>
        </p:txBody>
      </p:sp>
      <p:sp>
        <p:nvSpPr>
          <p:cNvPr id="3" name="Footer Placeholder 2">
            <a:extLst>
              <a:ext uri="{FF2B5EF4-FFF2-40B4-BE49-F238E27FC236}">
                <a16:creationId xmlns:a16="http://schemas.microsoft.com/office/drawing/2014/main" id="{30E2B23B-7D7F-48C5-A320-487C400A81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CE06C28-7D91-46E8-A71B-5373D41F9EF7}"/>
              </a:ext>
            </a:extLst>
          </p:cNvPr>
          <p:cNvSpPr>
            <a:spLocks noGrp="1"/>
          </p:cNvSpPr>
          <p:nvPr>
            <p:ph type="sldNum" sz="quarter" idx="12"/>
          </p:nvPr>
        </p:nvSpPr>
        <p:spPr/>
        <p:txBody>
          <a:bodyPr/>
          <a:lstStyle/>
          <a:p>
            <a:fld id="{D54A523A-E702-45BC-A4A8-9A8EDE9AA104}" type="slidenum">
              <a:rPr lang="en-IN" smtClean="0"/>
              <a:t>‹#›</a:t>
            </a:fld>
            <a:endParaRPr lang="en-IN"/>
          </a:p>
        </p:txBody>
      </p:sp>
    </p:spTree>
    <p:extLst>
      <p:ext uri="{BB962C8B-B14F-4D97-AF65-F5344CB8AC3E}">
        <p14:creationId xmlns:p14="http://schemas.microsoft.com/office/powerpoint/2010/main" val="3601700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A8852-DE12-46A8-89B6-2CA18B01EC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89980F6-895A-41B7-857C-D07B429507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E11995-9E82-492D-BDC9-75814ECAE6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3B1AE1-8730-4078-A2E8-1A9286AD681D}"/>
              </a:ext>
            </a:extLst>
          </p:cNvPr>
          <p:cNvSpPr>
            <a:spLocks noGrp="1"/>
          </p:cNvSpPr>
          <p:nvPr>
            <p:ph type="dt" sz="half" idx="10"/>
          </p:nvPr>
        </p:nvSpPr>
        <p:spPr/>
        <p:txBody>
          <a:bodyPr/>
          <a:lstStyle/>
          <a:p>
            <a:fld id="{99891A6A-E225-4B7A-8BD0-97510FAC50DE}" type="datetimeFigureOut">
              <a:rPr lang="en-IN" smtClean="0"/>
              <a:t>04-08-2019</a:t>
            </a:fld>
            <a:endParaRPr lang="en-IN"/>
          </a:p>
        </p:txBody>
      </p:sp>
      <p:sp>
        <p:nvSpPr>
          <p:cNvPr id="6" name="Footer Placeholder 5">
            <a:extLst>
              <a:ext uri="{FF2B5EF4-FFF2-40B4-BE49-F238E27FC236}">
                <a16:creationId xmlns:a16="http://schemas.microsoft.com/office/drawing/2014/main" id="{9B018618-3ADC-44BD-BD0C-C35C54D1C2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B0BD66-39BE-4F75-9B5C-719116403867}"/>
              </a:ext>
            </a:extLst>
          </p:cNvPr>
          <p:cNvSpPr>
            <a:spLocks noGrp="1"/>
          </p:cNvSpPr>
          <p:nvPr>
            <p:ph type="sldNum" sz="quarter" idx="12"/>
          </p:nvPr>
        </p:nvSpPr>
        <p:spPr/>
        <p:txBody>
          <a:bodyPr/>
          <a:lstStyle/>
          <a:p>
            <a:fld id="{D54A523A-E702-45BC-A4A8-9A8EDE9AA104}" type="slidenum">
              <a:rPr lang="en-IN" smtClean="0"/>
              <a:t>‹#›</a:t>
            </a:fld>
            <a:endParaRPr lang="en-IN"/>
          </a:p>
        </p:txBody>
      </p:sp>
    </p:spTree>
    <p:extLst>
      <p:ext uri="{BB962C8B-B14F-4D97-AF65-F5344CB8AC3E}">
        <p14:creationId xmlns:p14="http://schemas.microsoft.com/office/powerpoint/2010/main" val="3772198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728D4-1A9D-4ACE-937D-F7F7AF8332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8CE99CD-1719-4493-BEEB-DDBB5DF50C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3C80915-9EF5-4936-B462-236110851A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6DD4B-2E7C-4491-86EA-8933CC09B8FD}"/>
              </a:ext>
            </a:extLst>
          </p:cNvPr>
          <p:cNvSpPr>
            <a:spLocks noGrp="1"/>
          </p:cNvSpPr>
          <p:nvPr>
            <p:ph type="dt" sz="half" idx="10"/>
          </p:nvPr>
        </p:nvSpPr>
        <p:spPr/>
        <p:txBody>
          <a:bodyPr/>
          <a:lstStyle/>
          <a:p>
            <a:fld id="{99891A6A-E225-4B7A-8BD0-97510FAC50DE}" type="datetimeFigureOut">
              <a:rPr lang="en-IN" smtClean="0"/>
              <a:t>04-08-2019</a:t>
            </a:fld>
            <a:endParaRPr lang="en-IN"/>
          </a:p>
        </p:txBody>
      </p:sp>
      <p:sp>
        <p:nvSpPr>
          <p:cNvPr id="6" name="Footer Placeholder 5">
            <a:extLst>
              <a:ext uri="{FF2B5EF4-FFF2-40B4-BE49-F238E27FC236}">
                <a16:creationId xmlns:a16="http://schemas.microsoft.com/office/drawing/2014/main" id="{F5B4D5DC-CF31-48B8-AF75-A8230678A9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9F8DB1-D776-45AD-8C33-9D6FDB9BE09A}"/>
              </a:ext>
            </a:extLst>
          </p:cNvPr>
          <p:cNvSpPr>
            <a:spLocks noGrp="1"/>
          </p:cNvSpPr>
          <p:nvPr>
            <p:ph type="sldNum" sz="quarter" idx="12"/>
          </p:nvPr>
        </p:nvSpPr>
        <p:spPr/>
        <p:txBody>
          <a:bodyPr/>
          <a:lstStyle/>
          <a:p>
            <a:fld id="{D54A523A-E702-45BC-A4A8-9A8EDE9AA104}" type="slidenum">
              <a:rPr lang="en-IN" smtClean="0"/>
              <a:t>‹#›</a:t>
            </a:fld>
            <a:endParaRPr lang="en-IN"/>
          </a:p>
        </p:txBody>
      </p:sp>
    </p:spTree>
    <p:extLst>
      <p:ext uri="{BB962C8B-B14F-4D97-AF65-F5344CB8AC3E}">
        <p14:creationId xmlns:p14="http://schemas.microsoft.com/office/powerpoint/2010/main" val="3216707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407689-40BB-4462-9DCE-7EE7D07D52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83B071-8736-4145-B634-4FC56DFB5B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54115B-2A12-4C84-8CFA-A497C00A6A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891A6A-E225-4B7A-8BD0-97510FAC50DE}" type="datetimeFigureOut">
              <a:rPr lang="en-IN" smtClean="0"/>
              <a:t>04-08-2019</a:t>
            </a:fld>
            <a:endParaRPr lang="en-IN"/>
          </a:p>
        </p:txBody>
      </p:sp>
      <p:sp>
        <p:nvSpPr>
          <p:cNvPr id="5" name="Footer Placeholder 4">
            <a:extLst>
              <a:ext uri="{FF2B5EF4-FFF2-40B4-BE49-F238E27FC236}">
                <a16:creationId xmlns:a16="http://schemas.microsoft.com/office/drawing/2014/main" id="{2F32CBB2-0A13-449F-9E50-CA66256162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0AD00E0-ABBB-4CAD-9661-02D6C4C5C4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4A523A-E702-45BC-A4A8-9A8EDE9AA104}" type="slidenum">
              <a:rPr lang="en-IN" smtClean="0"/>
              <a:t>‹#›</a:t>
            </a:fld>
            <a:endParaRPr lang="en-IN"/>
          </a:p>
        </p:txBody>
      </p:sp>
    </p:spTree>
    <p:extLst>
      <p:ext uri="{BB962C8B-B14F-4D97-AF65-F5344CB8AC3E}">
        <p14:creationId xmlns:p14="http://schemas.microsoft.com/office/powerpoint/2010/main" val="3427319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C19CB-EFFA-4A94-837E-95D0D8887CD4}"/>
              </a:ext>
            </a:extLst>
          </p:cNvPr>
          <p:cNvSpPr>
            <a:spLocks noGrp="1"/>
          </p:cNvSpPr>
          <p:nvPr>
            <p:ph type="ctrTitle"/>
          </p:nvPr>
        </p:nvSpPr>
        <p:spPr/>
        <p:txBody>
          <a:bodyPr>
            <a:normAutofit fontScale="90000"/>
          </a:bodyPr>
          <a:lstStyle/>
          <a:p>
            <a:r>
              <a:rPr lang="en-IN" dirty="0"/>
              <a:t>MySQL Access Control System</a:t>
            </a:r>
            <a:br>
              <a:rPr lang="en-IN" dirty="0"/>
            </a:br>
            <a:endParaRPr lang="en-IN" dirty="0"/>
          </a:p>
        </p:txBody>
      </p:sp>
    </p:spTree>
    <p:extLst>
      <p:ext uri="{BB962C8B-B14F-4D97-AF65-F5344CB8AC3E}">
        <p14:creationId xmlns:p14="http://schemas.microsoft.com/office/powerpoint/2010/main" val="2046048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2DB89-00E8-4F82-9180-E0647E920C16}"/>
              </a:ext>
            </a:extLst>
          </p:cNvPr>
          <p:cNvSpPr>
            <a:spLocks noGrp="1"/>
          </p:cNvSpPr>
          <p:nvPr>
            <p:ph type="title"/>
          </p:nvPr>
        </p:nvSpPr>
        <p:spPr/>
        <p:txBody>
          <a:bodyPr>
            <a:normAutofit/>
          </a:bodyPr>
          <a:lstStyle/>
          <a:p>
            <a:pPr algn="ctr" fontAlgn="base"/>
            <a:r>
              <a:rPr lang="en-IN" b="1" dirty="0"/>
              <a:t>Dropping Accounts</a:t>
            </a:r>
            <a:endParaRPr lang="en-IN" dirty="0"/>
          </a:p>
        </p:txBody>
      </p:sp>
      <p:sp>
        <p:nvSpPr>
          <p:cNvPr id="3" name="Content Placeholder 2">
            <a:extLst>
              <a:ext uri="{FF2B5EF4-FFF2-40B4-BE49-F238E27FC236}">
                <a16:creationId xmlns:a16="http://schemas.microsoft.com/office/drawing/2014/main" id="{5B8E53EE-0E8A-4CD6-A8B4-DF47046FFE25}"/>
              </a:ext>
            </a:extLst>
          </p:cNvPr>
          <p:cNvSpPr>
            <a:spLocks noGrp="1"/>
          </p:cNvSpPr>
          <p:nvPr>
            <p:ph idx="1"/>
          </p:nvPr>
        </p:nvSpPr>
        <p:spPr/>
        <p:txBody>
          <a:bodyPr/>
          <a:lstStyle/>
          <a:p>
            <a:pPr marL="0" indent="0">
              <a:buNone/>
            </a:pPr>
            <a:r>
              <a:rPr lang="en-IN" dirty="0"/>
              <a:t>To remove an account, use the DROP USER statement. For example, to drop some of the accounts created previously:</a:t>
            </a:r>
          </a:p>
          <a:p>
            <a:pPr marL="0" indent="0">
              <a:buNone/>
            </a:pPr>
            <a:endParaRPr lang="en-IN" dirty="0"/>
          </a:p>
          <a:p>
            <a:pPr marL="0" indent="0">
              <a:buNone/>
            </a:pPr>
            <a:r>
              <a:rPr lang="nb-NO" dirty="0">
                <a:solidFill>
                  <a:srgbClr val="FF0000"/>
                </a:solidFill>
              </a:rPr>
              <a:t>DROP USER 'finley'@'localhost';</a:t>
            </a:r>
          </a:p>
          <a:p>
            <a:pPr marL="0" indent="0">
              <a:buNone/>
            </a:pPr>
            <a:r>
              <a:rPr lang="nb-NO" dirty="0">
                <a:solidFill>
                  <a:srgbClr val="FF0000"/>
                </a:solidFill>
              </a:rPr>
              <a:t>DROP USER 'finley'@'%.example.com';</a:t>
            </a:r>
          </a:p>
          <a:p>
            <a:pPr marL="0" indent="0">
              <a:buNone/>
            </a:pPr>
            <a:r>
              <a:rPr lang="nb-NO" dirty="0">
                <a:solidFill>
                  <a:srgbClr val="FF0000"/>
                </a:solidFill>
              </a:rPr>
              <a:t>DROP USER 'admin'@'localhost';</a:t>
            </a:r>
          </a:p>
          <a:p>
            <a:pPr marL="0" indent="0">
              <a:buNone/>
            </a:pPr>
            <a:r>
              <a:rPr lang="nb-NO" dirty="0">
                <a:solidFill>
                  <a:srgbClr val="FF0000"/>
                </a:solidFill>
              </a:rPr>
              <a:t>DROP USER 'dummy'@'localhost';</a:t>
            </a:r>
            <a:endParaRPr lang="en-IN" dirty="0">
              <a:solidFill>
                <a:srgbClr val="FF0000"/>
              </a:solidFill>
            </a:endParaRPr>
          </a:p>
        </p:txBody>
      </p:sp>
    </p:spTree>
    <p:extLst>
      <p:ext uri="{BB962C8B-B14F-4D97-AF65-F5344CB8AC3E}">
        <p14:creationId xmlns:p14="http://schemas.microsoft.com/office/powerpoint/2010/main" val="3016997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DE481-6924-4140-AD9A-D12C8BE7C168}"/>
              </a:ext>
            </a:extLst>
          </p:cNvPr>
          <p:cNvSpPr>
            <a:spLocks noGrp="1"/>
          </p:cNvSpPr>
          <p:nvPr>
            <p:ph type="title"/>
          </p:nvPr>
        </p:nvSpPr>
        <p:spPr/>
        <p:txBody>
          <a:bodyPr/>
          <a:lstStyle/>
          <a:p>
            <a:pPr algn="ctr"/>
            <a:r>
              <a:rPr lang="en-IN" dirty="0"/>
              <a:t>Access Control</a:t>
            </a:r>
          </a:p>
        </p:txBody>
      </p:sp>
      <p:sp>
        <p:nvSpPr>
          <p:cNvPr id="3" name="Content Placeholder 2">
            <a:extLst>
              <a:ext uri="{FF2B5EF4-FFF2-40B4-BE49-F238E27FC236}">
                <a16:creationId xmlns:a16="http://schemas.microsoft.com/office/drawing/2014/main" id="{F078DD9B-B154-4A6C-A4BD-17ABFEEB610F}"/>
              </a:ext>
            </a:extLst>
          </p:cNvPr>
          <p:cNvSpPr>
            <a:spLocks noGrp="1"/>
          </p:cNvSpPr>
          <p:nvPr>
            <p:ph idx="1"/>
          </p:nvPr>
        </p:nvSpPr>
        <p:spPr/>
        <p:txBody>
          <a:bodyPr>
            <a:normAutofit fontScale="85000" lnSpcReduction="10000"/>
          </a:bodyPr>
          <a:lstStyle/>
          <a:p>
            <a:r>
              <a:rPr lang="en-IN" dirty="0"/>
              <a:t>MySQL implements a sophisticated access control and privilege system that allows you to create comprehensive access rules for handling client operations and effectively preventing unauthorized clients from accessing the database system.</a:t>
            </a:r>
          </a:p>
          <a:p>
            <a:r>
              <a:rPr lang="en-IN" dirty="0"/>
              <a:t>The MySQL access control has two stages when a client connects to the server:</a:t>
            </a:r>
          </a:p>
          <a:p>
            <a:r>
              <a:rPr lang="en-IN" b="1" dirty="0"/>
              <a:t>Connection verification:</a:t>
            </a:r>
            <a:r>
              <a:rPr lang="en-IN" dirty="0"/>
              <a:t> a client, which connects to the MySQL database server, needs to have a valid username and password. In addition, the host from which the client connects has to match with the host in the MySQL grant table.</a:t>
            </a:r>
          </a:p>
          <a:p>
            <a:r>
              <a:rPr lang="en-IN" b="1" dirty="0"/>
              <a:t>Request verification</a:t>
            </a:r>
            <a:r>
              <a:rPr lang="en-IN" dirty="0"/>
              <a:t>: once a connection is established successfully, for each statement issued by the client, MySQL checks whether the client has sufficient privileges to execute that particular statement. MySQL has the ability to check a privilege at the database, table, and field levels.</a:t>
            </a:r>
            <a:br>
              <a:rPr lang="en-IN" dirty="0"/>
            </a:br>
            <a:endParaRPr lang="en-IN" dirty="0"/>
          </a:p>
        </p:txBody>
      </p:sp>
    </p:spTree>
    <p:extLst>
      <p:ext uri="{BB962C8B-B14F-4D97-AF65-F5344CB8AC3E}">
        <p14:creationId xmlns:p14="http://schemas.microsoft.com/office/powerpoint/2010/main" val="1239723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0A618-A131-40F3-90E3-9437A544EAA4}"/>
              </a:ext>
            </a:extLst>
          </p:cNvPr>
          <p:cNvSpPr>
            <a:spLocks noGrp="1"/>
          </p:cNvSpPr>
          <p:nvPr>
            <p:ph type="title"/>
          </p:nvPr>
        </p:nvSpPr>
        <p:spPr/>
        <p:txBody>
          <a:bodyPr/>
          <a:lstStyle/>
          <a:p>
            <a:pPr algn="ctr"/>
            <a:r>
              <a:rPr lang="en-IN" dirty="0"/>
              <a:t>Creating Account and Granting Privileges</a:t>
            </a:r>
          </a:p>
        </p:txBody>
      </p:sp>
      <p:sp>
        <p:nvSpPr>
          <p:cNvPr id="5" name="Content Placeholder 4">
            <a:extLst>
              <a:ext uri="{FF2B5EF4-FFF2-40B4-BE49-F238E27FC236}">
                <a16:creationId xmlns:a16="http://schemas.microsoft.com/office/drawing/2014/main" id="{A9DBDEB3-4CF2-489B-BFF6-FDD98E8D690D}"/>
              </a:ext>
            </a:extLst>
          </p:cNvPr>
          <p:cNvSpPr>
            <a:spLocks noGrp="1"/>
          </p:cNvSpPr>
          <p:nvPr>
            <p:ph idx="1"/>
          </p:nvPr>
        </p:nvSpPr>
        <p:spPr/>
        <p:txBody>
          <a:bodyPr>
            <a:normAutofit/>
          </a:bodyPr>
          <a:lstStyle/>
          <a:p>
            <a:pPr marL="0" indent="0">
              <a:buNone/>
            </a:pPr>
            <a:r>
              <a:rPr lang="en-IN" dirty="0"/>
              <a:t>The following examples show how to use the </a:t>
            </a:r>
            <a:r>
              <a:rPr lang="en-IN" dirty="0" err="1"/>
              <a:t>mysql</a:t>
            </a:r>
            <a:r>
              <a:rPr lang="en-IN" dirty="0"/>
              <a:t> client program to set up new accounts. These examples assume that the MySQL root account has the CREATE USER privilege and all privileges that it grants to other accounts.</a:t>
            </a:r>
          </a:p>
          <a:p>
            <a:pPr marL="0" indent="0">
              <a:buNone/>
            </a:pPr>
            <a:r>
              <a:rPr lang="en-IN" dirty="0"/>
              <a:t>At the command line, connect to the server as the MySQL root user, supplying the appropriate password at the password prompt:</a:t>
            </a:r>
          </a:p>
          <a:p>
            <a:pPr marL="0" indent="0">
              <a:buNone/>
            </a:pPr>
            <a:r>
              <a:rPr lang="en-IN" b="1" dirty="0"/>
              <a:t>shell&gt; </a:t>
            </a:r>
            <a:r>
              <a:rPr lang="en-IN" b="1" dirty="0" err="1"/>
              <a:t>mysql</a:t>
            </a:r>
            <a:r>
              <a:rPr lang="en-IN" b="1" dirty="0"/>
              <a:t> -u root -p</a:t>
            </a:r>
          </a:p>
          <a:p>
            <a:pPr marL="0" indent="0">
              <a:buNone/>
            </a:pPr>
            <a:r>
              <a:rPr lang="en-IN" dirty="0"/>
              <a:t>Enter password: (enter root password here)</a:t>
            </a:r>
          </a:p>
          <a:p>
            <a:pPr marL="0" indent="0">
              <a:buNone/>
            </a:pPr>
            <a:r>
              <a:rPr lang="en-IN" dirty="0"/>
              <a:t>After connecting to the server, you can add new accounts. </a:t>
            </a:r>
          </a:p>
          <a:p>
            <a:pPr marL="0" indent="0">
              <a:buNone/>
            </a:pPr>
            <a:endParaRPr lang="en-IN" dirty="0"/>
          </a:p>
        </p:txBody>
      </p:sp>
    </p:spTree>
    <p:extLst>
      <p:ext uri="{BB962C8B-B14F-4D97-AF65-F5344CB8AC3E}">
        <p14:creationId xmlns:p14="http://schemas.microsoft.com/office/powerpoint/2010/main" val="1179593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9F39C-620E-4D79-91D2-4A68A1E12B17}"/>
              </a:ext>
            </a:extLst>
          </p:cNvPr>
          <p:cNvSpPr>
            <a:spLocks noGrp="1"/>
          </p:cNvSpPr>
          <p:nvPr>
            <p:ph type="title"/>
          </p:nvPr>
        </p:nvSpPr>
        <p:spPr>
          <a:xfrm>
            <a:off x="838200" y="365125"/>
            <a:ext cx="10439400" cy="695049"/>
          </a:xfrm>
        </p:spPr>
        <p:txBody>
          <a:bodyPr/>
          <a:lstStyle/>
          <a:p>
            <a:pPr algn="ctr"/>
            <a:r>
              <a:rPr lang="en-IN" dirty="0"/>
              <a:t>Account and privileges</a:t>
            </a:r>
          </a:p>
        </p:txBody>
      </p:sp>
      <p:sp>
        <p:nvSpPr>
          <p:cNvPr id="3" name="Content Placeholder 2">
            <a:extLst>
              <a:ext uri="{FF2B5EF4-FFF2-40B4-BE49-F238E27FC236}">
                <a16:creationId xmlns:a16="http://schemas.microsoft.com/office/drawing/2014/main" id="{B72E7D73-A78E-4925-A46C-8AE27F5A1B9B}"/>
              </a:ext>
            </a:extLst>
          </p:cNvPr>
          <p:cNvSpPr>
            <a:spLocks noGrp="1"/>
          </p:cNvSpPr>
          <p:nvPr>
            <p:ph idx="1"/>
          </p:nvPr>
        </p:nvSpPr>
        <p:spPr>
          <a:xfrm>
            <a:off x="838200" y="1690688"/>
            <a:ext cx="4131365" cy="4351338"/>
          </a:xfrm>
        </p:spPr>
        <p:txBody>
          <a:bodyPr/>
          <a:lstStyle/>
          <a:p>
            <a:pPr marL="0" indent="0">
              <a:buNone/>
            </a:pPr>
            <a:r>
              <a:rPr lang="en-IN" dirty="0"/>
              <a:t>The following example uses CREATE USER and GRANT statements to set up four accounts (where you see 'password', substitute an appropriate password)</a:t>
            </a:r>
            <a:r>
              <a:rPr lang="en-IN" dirty="0">
                <a:sym typeface="Wingdings" panose="05000000000000000000" pitchFamily="2" charset="2"/>
              </a:rPr>
              <a:t>(Global level)</a:t>
            </a:r>
            <a:endParaRPr lang="en-IN" dirty="0"/>
          </a:p>
          <a:p>
            <a:pPr marL="0" indent="0">
              <a:buNone/>
            </a:pPr>
            <a:endParaRPr lang="en-IN" dirty="0"/>
          </a:p>
          <a:p>
            <a:pPr marL="0" indent="0">
              <a:buNone/>
            </a:pPr>
            <a:endParaRPr lang="en-IN" dirty="0"/>
          </a:p>
        </p:txBody>
      </p:sp>
      <p:sp>
        <p:nvSpPr>
          <p:cNvPr id="4" name="Rectangle 3">
            <a:extLst>
              <a:ext uri="{FF2B5EF4-FFF2-40B4-BE49-F238E27FC236}">
                <a16:creationId xmlns:a16="http://schemas.microsoft.com/office/drawing/2014/main" id="{D9976DE4-14EE-40DC-935E-003EF29D1B4C}"/>
              </a:ext>
            </a:extLst>
          </p:cNvPr>
          <p:cNvSpPr/>
          <p:nvPr/>
        </p:nvSpPr>
        <p:spPr>
          <a:xfrm>
            <a:off x="5870716" y="1076007"/>
            <a:ext cx="4956310" cy="5416868"/>
          </a:xfrm>
          <a:prstGeom prst="rect">
            <a:avLst/>
          </a:prstGeom>
        </p:spPr>
        <p:txBody>
          <a:bodyPr wrap="square">
            <a:spAutoFit/>
          </a:bodyPr>
          <a:lstStyle/>
          <a:p>
            <a:r>
              <a:rPr lang="en-IN" sz="1600" dirty="0">
                <a:solidFill>
                  <a:schemeClr val="accent1">
                    <a:lumMod val="75000"/>
                  </a:schemeClr>
                </a:solidFill>
              </a:rPr>
              <a:t>CREATE USER '</a:t>
            </a:r>
            <a:r>
              <a:rPr lang="en-IN" sz="1600" dirty="0" err="1">
                <a:solidFill>
                  <a:schemeClr val="accent1">
                    <a:lumMod val="75000"/>
                  </a:schemeClr>
                </a:solidFill>
              </a:rPr>
              <a:t>finley</a:t>
            </a:r>
            <a:r>
              <a:rPr lang="en-IN" sz="1600" dirty="0">
                <a:solidFill>
                  <a:schemeClr val="accent1">
                    <a:lumMod val="75000"/>
                  </a:schemeClr>
                </a:solidFill>
              </a:rPr>
              <a:t>'@'localhost'</a:t>
            </a:r>
          </a:p>
          <a:p>
            <a:r>
              <a:rPr lang="en-IN" sz="1600" dirty="0">
                <a:solidFill>
                  <a:schemeClr val="accent1">
                    <a:lumMod val="75000"/>
                  </a:schemeClr>
                </a:solidFill>
              </a:rPr>
              <a:t>  IDENTIFIED BY 'password';</a:t>
            </a:r>
          </a:p>
          <a:p>
            <a:r>
              <a:rPr lang="en-IN" sz="1600" dirty="0">
                <a:solidFill>
                  <a:schemeClr val="accent1">
                    <a:lumMod val="75000"/>
                  </a:schemeClr>
                </a:solidFill>
              </a:rPr>
              <a:t>GRANT ALL</a:t>
            </a:r>
          </a:p>
          <a:p>
            <a:r>
              <a:rPr lang="en-IN" sz="1600" dirty="0">
                <a:solidFill>
                  <a:schemeClr val="accent1">
                    <a:lumMod val="75000"/>
                  </a:schemeClr>
                </a:solidFill>
              </a:rPr>
              <a:t>  ON *.*</a:t>
            </a:r>
          </a:p>
          <a:p>
            <a:r>
              <a:rPr lang="en-IN" sz="1600" dirty="0">
                <a:solidFill>
                  <a:schemeClr val="accent1">
                    <a:lumMod val="75000"/>
                  </a:schemeClr>
                </a:solidFill>
              </a:rPr>
              <a:t>  TO '</a:t>
            </a:r>
            <a:r>
              <a:rPr lang="en-IN" sz="1600" dirty="0" err="1">
                <a:solidFill>
                  <a:schemeClr val="accent1">
                    <a:lumMod val="75000"/>
                  </a:schemeClr>
                </a:solidFill>
              </a:rPr>
              <a:t>finley</a:t>
            </a:r>
            <a:r>
              <a:rPr lang="en-IN" sz="1600" dirty="0">
                <a:solidFill>
                  <a:schemeClr val="accent1">
                    <a:lumMod val="75000"/>
                  </a:schemeClr>
                </a:solidFill>
              </a:rPr>
              <a:t>'@'localhost'</a:t>
            </a:r>
          </a:p>
          <a:p>
            <a:r>
              <a:rPr lang="en-IN" sz="1600" dirty="0">
                <a:solidFill>
                  <a:schemeClr val="accent1">
                    <a:lumMod val="75000"/>
                  </a:schemeClr>
                </a:solidFill>
              </a:rPr>
              <a:t>  WITH GRANT OPTION;</a:t>
            </a:r>
          </a:p>
          <a:p>
            <a:endParaRPr lang="en-IN" sz="1600" dirty="0">
              <a:solidFill>
                <a:schemeClr val="accent1">
                  <a:lumMod val="75000"/>
                </a:schemeClr>
              </a:solidFill>
            </a:endParaRPr>
          </a:p>
          <a:p>
            <a:r>
              <a:rPr lang="en-IN" sz="1600" dirty="0">
                <a:solidFill>
                  <a:schemeClr val="accent1">
                    <a:lumMod val="75000"/>
                  </a:schemeClr>
                </a:solidFill>
              </a:rPr>
              <a:t>CREATE USER '</a:t>
            </a:r>
            <a:r>
              <a:rPr lang="en-IN" sz="1600" dirty="0" err="1">
                <a:solidFill>
                  <a:schemeClr val="accent1">
                    <a:lumMod val="75000"/>
                  </a:schemeClr>
                </a:solidFill>
              </a:rPr>
              <a:t>finley</a:t>
            </a:r>
            <a:r>
              <a:rPr lang="en-IN" sz="1600" dirty="0">
                <a:solidFill>
                  <a:schemeClr val="accent1">
                    <a:lumMod val="75000"/>
                  </a:schemeClr>
                </a:solidFill>
              </a:rPr>
              <a:t>'@'%.example.com'</a:t>
            </a:r>
          </a:p>
          <a:p>
            <a:r>
              <a:rPr lang="en-IN" sz="1600" dirty="0">
                <a:solidFill>
                  <a:schemeClr val="accent1">
                    <a:lumMod val="75000"/>
                  </a:schemeClr>
                </a:solidFill>
              </a:rPr>
              <a:t>  IDENTIFIED BY 'password';</a:t>
            </a:r>
          </a:p>
          <a:p>
            <a:r>
              <a:rPr lang="en-IN" sz="1600" dirty="0">
                <a:solidFill>
                  <a:schemeClr val="accent1">
                    <a:lumMod val="75000"/>
                  </a:schemeClr>
                </a:solidFill>
              </a:rPr>
              <a:t>GRANT ALL</a:t>
            </a:r>
          </a:p>
          <a:p>
            <a:r>
              <a:rPr lang="en-IN" sz="1600" dirty="0">
                <a:solidFill>
                  <a:schemeClr val="accent1">
                    <a:lumMod val="75000"/>
                  </a:schemeClr>
                </a:solidFill>
              </a:rPr>
              <a:t>  ON *.*</a:t>
            </a:r>
          </a:p>
          <a:p>
            <a:r>
              <a:rPr lang="en-IN" sz="1600" dirty="0">
                <a:solidFill>
                  <a:schemeClr val="accent1">
                    <a:lumMod val="75000"/>
                  </a:schemeClr>
                </a:solidFill>
              </a:rPr>
              <a:t>  TO '</a:t>
            </a:r>
            <a:r>
              <a:rPr lang="en-IN" sz="1600" dirty="0" err="1">
                <a:solidFill>
                  <a:schemeClr val="accent1">
                    <a:lumMod val="75000"/>
                  </a:schemeClr>
                </a:solidFill>
              </a:rPr>
              <a:t>finley</a:t>
            </a:r>
            <a:r>
              <a:rPr lang="en-IN" sz="1600" dirty="0">
                <a:solidFill>
                  <a:schemeClr val="accent1">
                    <a:lumMod val="75000"/>
                  </a:schemeClr>
                </a:solidFill>
              </a:rPr>
              <a:t>'@'%.example.com'</a:t>
            </a:r>
          </a:p>
          <a:p>
            <a:r>
              <a:rPr lang="en-IN" sz="1600" dirty="0">
                <a:solidFill>
                  <a:schemeClr val="accent1">
                    <a:lumMod val="75000"/>
                  </a:schemeClr>
                </a:solidFill>
              </a:rPr>
              <a:t>  WITH GRANT OPTION;</a:t>
            </a:r>
          </a:p>
          <a:p>
            <a:endParaRPr lang="en-IN" sz="1600" dirty="0">
              <a:solidFill>
                <a:schemeClr val="accent1">
                  <a:lumMod val="75000"/>
                </a:schemeClr>
              </a:solidFill>
            </a:endParaRPr>
          </a:p>
          <a:p>
            <a:r>
              <a:rPr lang="en-IN" sz="1600" dirty="0">
                <a:solidFill>
                  <a:schemeClr val="accent1">
                    <a:lumMod val="75000"/>
                  </a:schemeClr>
                </a:solidFill>
              </a:rPr>
              <a:t>CREATE USER '</a:t>
            </a:r>
            <a:r>
              <a:rPr lang="en-IN" sz="1600" dirty="0" err="1">
                <a:solidFill>
                  <a:schemeClr val="accent1">
                    <a:lumMod val="75000"/>
                  </a:schemeClr>
                </a:solidFill>
              </a:rPr>
              <a:t>admin'@'localhost</a:t>
            </a:r>
            <a:r>
              <a:rPr lang="en-IN" sz="1600" dirty="0">
                <a:solidFill>
                  <a:schemeClr val="accent1">
                    <a:lumMod val="75000"/>
                  </a:schemeClr>
                </a:solidFill>
              </a:rPr>
              <a:t>'</a:t>
            </a:r>
          </a:p>
          <a:p>
            <a:r>
              <a:rPr lang="en-IN" sz="1600" dirty="0">
                <a:solidFill>
                  <a:schemeClr val="accent1">
                    <a:lumMod val="75000"/>
                  </a:schemeClr>
                </a:solidFill>
              </a:rPr>
              <a:t>  IDENTIFIED BY 'password';</a:t>
            </a:r>
          </a:p>
          <a:p>
            <a:r>
              <a:rPr lang="en-IN" sz="1600" dirty="0">
                <a:solidFill>
                  <a:schemeClr val="accent1">
                    <a:lumMod val="75000"/>
                  </a:schemeClr>
                </a:solidFill>
              </a:rPr>
              <a:t>GRANT RELOAD,PROCESS</a:t>
            </a:r>
          </a:p>
          <a:p>
            <a:r>
              <a:rPr lang="en-IN" sz="1600" dirty="0">
                <a:solidFill>
                  <a:schemeClr val="accent1">
                    <a:lumMod val="75000"/>
                  </a:schemeClr>
                </a:solidFill>
              </a:rPr>
              <a:t>  ON *.*</a:t>
            </a:r>
          </a:p>
          <a:p>
            <a:r>
              <a:rPr lang="en-IN" sz="1600" dirty="0">
                <a:solidFill>
                  <a:schemeClr val="accent1">
                    <a:lumMod val="75000"/>
                  </a:schemeClr>
                </a:solidFill>
              </a:rPr>
              <a:t>  TO '</a:t>
            </a:r>
            <a:r>
              <a:rPr lang="en-IN" sz="1600" dirty="0" err="1">
                <a:solidFill>
                  <a:schemeClr val="accent1">
                    <a:lumMod val="75000"/>
                  </a:schemeClr>
                </a:solidFill>
              </a:rPr>
              <a:t>admin'@'localhost</a:t>
            </a:r>
            <a:r>
              <a:rPr lang="en-IN" sz="1600" dirty="0">
                <a:solidFill>
                  <a:schemeClr val="accent1">
                    <a:lumMod val="75000"/>
                  </a:schemeClr>
                </a:solidFill>
              </a:rPr>
              <a:t>';</a:t>
            </a:r>
          </a:p>
          <a:p>
            <a:endParaRPr lang="en-IN" sz="1600" dirty="0">
              <a:solidFill>
                <a:schemeClr val="accent1">
                  <a:lumMod val="75000"/>
                </a:schemeClr>
              </a:solidFill>
            </a:endParaRPr>
          </a:p>
          <a:p>
            <a:r>
              <a:rPr lang="en-IN" sz="1600" dirty="0">
                <a:solidFill>
                  <a:schemeClr val="accent1">
                    <a:lumMod val="75000"/>
                  </a:schemeClr>
                </a:solidFill>
              </a:rPr>
              <a:t>CREATE USER '</a:t>
            </a:r>
            <a:r>
              <a:rPr lang="en-IN" sz="1600" dirty="0" err="1">
                <a:solidFill>
                  <a:schemeClr val="accent1">
                    <a:lumMod val="75000"/>
                  </a:schemeClr>
                </a:solidFill>
              </a:rPr>
              <a:t>dummy'@'localhost</a:t>
            </a:r>
            <a:r>
              <a:rPr lang="en-IN" sz="1600" dirty="0">
                <a:solidFill>
                  <a:schemeClr val="accent1">
                    <a:lumMod val="75000"/>
                  </a:schemeClr>
                </a:solidFill>
              </a:rPr>
              <a:t>';</a:t>
            </a:r>
          </a:p>
        </p:txBody>
      </p:sp>
    </p:spTree>
    <p:extLst>
      <p:ext uri="{BB962C8B-B14F-4D97-AF65-F5344CB8AC3E}">
        <p14:creationId xmlns:p14="http://schemas.microsoft.com/office/powerpoint/2010/main" val="3640976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59C61-43FA-4643-A680-AEBCFC431BDC}"/>
              </a:ext>
            </a:extLst>
          </p:cNvPr>
          <p:cNvSpPr>
            <a:spLocks noGrp="1"/>
          </p:cNvSpPr>
          <p:nvPr>
            <p:ph type="title"/>
          </p:nvPr>
        </p:nvSpPr>
        <p:spPr/>
        <p:txBody>
          <a:bodyPr/>
          <a:lstStyle/>
          <a:p>
            <a:pPr algn="ctr"/>
            <a:r>
              <a:rPr lang="en-IN" dirty="0"/>
              <a:t>Lower level access</a:t>
            </a:r>
          </a:p>
        </p:txBody>
      </p:sp>
      <p:sp>
        <p:nvSpPr>
          <p:cNvPr id="3" name="Content Placeholder 2">
            <a:extLst>
              <a:ext uri="{FF2B5EF4-FFF2-40B4-BE49-F238E27FC236}">
                <a16:creationId xmlns:a16="http://schemas.microsoft.com/office/drawing/2014/main" id="{1FA5B4FC-585B-4EEF-AC53-2547C9A5F18B}"/>
              </a:ext>
            </a:extLst>
          </p:cNvPr>
          <p:cNvSpPr>
            <a:spLocks noGrp="1"/>
          </p:cNvSpPr>
          <p:nvPr>
            <p:ph idx="1"/>
          </p:nvPr>
        </p:nvSpPr>
        <p:spPr>
          <a:xfrm>
            <a:off x="747712" y="1681163"/>
            <a:ext cx="4048125" cy="4486275"/>
          </a:xfrm>
        </p:spPr>
        <p:txBody>
          <a:bodyPr>
            <a:normAutofit lnSpcReduction="10000"/>
          </a:bodyPr>
          <a:lstStyle/>
          <a:p>
            <a:pPr marL="0" indent="0">
              <a:buNone/>
            </a:pPr>
            <a:r>
              <a:rPr lang="en-IN" dirty="0"/>
              <a:t>Previous example grants privileges at the global level. </a:t>
            </a:r>
          </a:p>
          <a:p>
            <a:pPr marL="0" indent="0">
              <a:buNone/>
            </a:pPr>
            <a:r>
              <a:rPr lang="en-IN" dirty="0"/>
              <a:t>The next example creates three accounts and grants them access at lower levels; that is, to specific databases or objects within databases. Each account has a user name of custom, but the host name parts differ:</a:t>
            </a:r>
          </a:p>
          <a:p>
            <a:pPr marL="0" indent="0">
              <a:buNone/>
            </a:pPr>
            <a:endParaRPr lang="en-IN" dirty="0"/>
          </a:p>
          <a:p>
            <a:pPr marL="0" indent="0">
              <a:buNone/>
            </a:pPr>
            <a:endParaRPr lang="en-IN" dirty="0"/>
          </a:p>
        </p:txBody>
      </p:sp>
      <p:sp>
        <p:nvSpPr>
          <p:cNvPr id="5" name="Rectangle 4">
            <a:extLst>
              <a:ext uri="{FF2B5EF4-FFF2-40B4-BE49-F238E27FC236}">
                <a16:creationId xmlns:a16="http://schemas.microsoft.com/office/drawing/2014/main" id="{2A55ED78-D41F-4C38-BB96-5B5E2D8C5957}"/>
              </a:ext>
            </a:extLst>
          </p:cNvPr>
          <p:cNvSpPr/>
          <p:nvPr/>
        </p:nvSpPr>
        <p:spPr>
          <a:xfrm>
            <a:off x="6262687" y="1422480"/>
            <a:ext cx="5581651" cy="4801314"/>
          </a:xfrm>
          <a:prstGeom prst="rect">
            <a:avLst/>
          </a:prstGeom>
        </p:spPr>
        <p:txBody>
          <a:bodyPr wrap="square">
            <a:spAutoFit/>
          </a:bodyPr>
          <a:lstStyle/>
          <a:p>
            <a:r>
              <a:rPr lang="en-IN" dirty="0">
                <a:solidFill>
                  <a:schemeClr val="accent1">
                    <a:lumMod val="75000"/>
                  </a:schemeClr>
                </a:solidFill>
              </a:rPr>
              <a:t>CREATE USER '</a:t>
            </a:r>
            <a:r>
              <a:rPr lang="en-IN" dirty="0" err="1">
                <a:solidFill>
                  <a:schemeClr val="accent1">
                    <a:lumMod val="75000"/>
                  </a:schemeClr>
                </a:solidFill>
              </a:rPr>
              <a:t>custom'@'localhost</a:t>
            </a:r>
            <a:r>
              <a:rPr lang="en-IN" dirty="0">
                <a:solidFill>
                  <a:schemeClr val="accent1">
                    <a:lumMod val="75000"/>
                  </a:schemeClr>
                </a:solidFill>
              </a:rPr>
              <a:t>'</a:t>
            </a:r>
          </a:p>
          <a:p>
            <a:r>
              <a:rPr lang="en-IN" dirty="0">
                <a:solidFill>
                  <a:schemeClr val="accent1">
                    <a:lumMod val="75000"/>
                  </a:schemeClr>
                </a:solidFill>
              </a:rPr>
              <a:t>  IDENTIFIED BY 'password';</a:t>
            </a:r>
          </a:p>
          <a:p>
            <a:r>
              <a:rPr lang="en-IN" dirty="0">
                <a:solidFill>
                  <a:schemeClr val="accent1">
                    <a:lumMod val="75000"/>
                  </a:schemeClr>
                </a:solidFill>
              </a:rPr>
              <a:t>GRANT ALL</a:t>
            </a:r>
          </a:p>
          <a:p>
            <a:r>
              <a:rPr lang="en-IN" dirty="0">
                <a:solidFill>
                  <a:schemeClr val="accent1">
                    <a:lumMod val="75000"/>
                  </a:schemeClr>
                </a:solidFill>
              </a:rPr>
              <a:t>  ON bankaccount.*</a:t>
            </a:r>
          </a:p>
          <a:p>
            <a:r>
              <a:rPr lang="en-IN" dirty="0">
                <a:solidFill>
                  <a:schemeClr val="accent1">
                    <a:lumMod val="75000"/>
                  </a:schemeClr>
                </a:solidFill>
              </a:rPr>
              <a:t>  TO '</a:t>
            </a:r>
            <a:r>
              <a:rPr lang="en-IN" dirty="0" err="1">
                <a:solidFill>
                  <a:schemeClr val="accent1">
                    <a:lumMod val="75000"/>
                  </a:schemeClr>
                </a:solidFill>
              </a:rPr>
              <a:t>custom'@'localhost</a:t>
            </a:r>
            <a:r>
              <a:rPr lang="en-IN" dirty="0">
                <a:solidFill>
                  <a:schemeClr val="accent1">
                    <a:lumMod val="75000"/>
                  </a:schemeClr>
                </a:solidFill>
              </a:rPr>
              <a:t>';</a:t>
            </a:r>
          </a:p>
          <a:p>
            <a:endParaRPr lang="en-IN" dirty="0">
              <a:solidFill>
                <a:schemeClr val="accent1">
                  <a:lumMod val="75000"/>
                </a:schemeClr>
              </a:solidFill>
            </a:endParaRPr>
          </a:p>
          <a:p>
            <a:r>
              <a:rPr lang="en-IN" dirty="0">
                <a:solidFill>
                  <a:schemeClr val="accent1">
                    <a:lumMod val="75000"/>
                  </a:schemeClr>
                </a:solidFill>
              </a:rPr>
              <a:t>CREATE USER 'custom'@'host47.example.com'</a:t>
            </a:r>
          </a:p>
          <a:p>
            <a:r>
              <a:rPr lang="en-IN" dirty="0">
                <a:solidFill>
                  <a:schemeClr val="accent1">
                    <a:lumMod val="75000"/>
                  </a:schemeClr>
                </a:solidFill>
              </a:rPr>
              <a:t>  IDENTIFIED BY 'password';</a:t>
            </a:r>
          </a:p>
          <a:p>
            <a:r>
              <a:rPr lang="en-IN" dirty="0">
                <a:solidFill>
                  <a:schemeClr val="accent1">
                    <a:lumMod val="75000"/>
                  </a:schemeClr>
                </a:solidFill>
              </a:rPr>
              <a:t>GRANT SELECT,INSERT,UPDATE,DELETE,CREATE,DROP</a:t>
            </a:r>
          </a:p>
          <a:p>
            <a:r>
              <a:rPr lang="en-IN" dirty="0">
                <a:solidFill>
                  <a:schemeClr val="accent1">
                    <a:lumMod val="75000"/>
                  </a:schemeClr>
                </a:solidFill>
              </a:rPr>
              <a:t>  ON expenses.*</a:t>
            </a:r>
          </a:p>
          <a:p>
            <a:r>
              <a:rPr lang="en-IN" dirty="0">
                <a:solidFill>
                  <a:schemeClr val="accent1">
                    <a:lumMod val="75000"/>
                  </a:schemeClr>
                </a:solidFill>
              </a:rPr>
              <a:t>  TO 'custom'@'host47.example.com';</a:t>
            </a:r>
          </a:p>
          <a:p>
            <a:endParaRPr lang="en-IN" dirty="0">
              <a:solidFill>
                <a:schemeClr val="accent1">
                  <a:lumMod val="75000"/>
                </a:schemeClr>
              </a:solidFill>
            </a:endParaRPr>
          </a:p>
          <a:p>
            <a:r>
              <a:rPr lang="en-IN" dirty="0">
                <a:solidFill>
                  <a:schemeClr val="accent1">
                    <a:lumMod val="75000"/>
                  </a:schemeClr>
                </a:solidFill>
              </a:rPr>
              <a:t>CREATE USER 'custom'@'%.example.com'</a:t>
            </a:r>
          </a:p>
          <a:p>
            <a:r>
              <a:rPr lang="en-IN" dirty="0">
                <a:solidFill>
                  <a:schemeClr val="accent1">
                    <a:lumMod val="75000"/>
                  </a:schemeClr>
                </a:solidFill>
              </a:rPr>
              <a:t>  IDENTIFIED BY 'password';</a:t>
            </a:r>
          </a:p>
          <a:p>
            <a:r>
              <a:rPr lang="en-IN" dirty="0">
                <a:solidFill>
                  <a:schemeClr val="accent1">
                    <a:lumMod val="75000"/>
                  </a:schemeClr>
                </a:solidFill>
              </a:rPr>
              <a:t>GRANT SELECT,INSERT,UPDATE,DELETE,CREATE,DROP</a:t>
            </a:r>
          </a:p>
          <a:p>
            <a:r>
              <a:rPr lang="en-IN" dirty="0">
                <a:solidFill>
                  <a:schemeClr val="accent1">
                    <a:lumMod val="75000"/>
                  </a:schemeClr>
                </a:solidFill>
              </a:rPr>
              <a:t>  ON </a:t>
            </a:r>
            <a:r>
              <a:rPr lang="en-IN" dirty="0" err="1">
                <a:solidFill>
                  <a:schemeClr val="accent1">
                    <a:lumMod val="75000"/>
                  </a:schemeClr>
                </a:solidFill>
              </a:rPr>
              <a:t>customer.addresses</a:t>
            </a:r>
            <a:endParaRPr lang="en-IN" dirty="0">
              <a:solidFill>
                <a:schemeClr val="accent1">
                  <a:lumMod val="75000"/>
                </a:schemeClr>
              </a:solidFill>
            </a:endParaRPr>
          </a:p>
          <a:p>
            <a:r>
              <a:rPr lang="en-IN" dirty="0">
                <a:solidFill>
                  <a:schemeClr val="accent1">
                    <a:lumMod val="75000"/>
                  </a:schemeClr>
                </a:solidFill>
              </a:rPr>
              <a:t>  TO 'custom'@'%.example.com';</a:t>
            </a:r>
          </a:p>
        </p:txBody>
      </p:sp>
    </p:spTree>
    <p:extLst>
      <p:ext uri="{BB962C8B-B14F-4D97-AF65-F5344CB8AC3E}">
        <p14:creationId xmlns:p14="http://schemas.microsoft.com/office/powerpoint/2010/main" val="3160940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8CF21-4B17-452F-9BDB-C9AB80760652}"/>
              </a:ext>
            </a:extLst>
          </p:cNvPr>
          <p:cNvSpPr>
            <a:spLocks noGrp="1"/>
          </p:cNvSpPr>
          <p:nvPr>
            <p:ph type="title"/>
          </p:nvPr>
        </p:nvSpPr>
        <p:spPr/>
        <p:txBody>
          <a:bodyPr>
            <a:normAutofit/>
          </a:bodyPr>
          <a:lstStyle/>
          <a:p>
            <a:pPr algn="ctr" fontAlgn="base"/>
            <a:r>
              <a:rPr lang="en-IN" b="1" dirty="0"/>
              <a:t>Checking Account Privileges and Properties</a:t>
            </a:r>
            <a:endParaRPr lang="en-IN" dirty="0"/>
          </a:p>
        </p:txBody>
      </p:sp>
      <p:sp>
        <p:nvSpPr>
          <p:cNvPr id="3" name="Content Placeholder 2">
            <a:extLst>
              <a:ext uri="{FF2B5EF4-FFF2-40B4-BE49-F238E27FC236}">
                <a16:creationId xmlns:a16="http://schemas.microsoft.com/office/drawing/2014/main" id="{59EA16C8-40D9-46E2-BFC1-232244CCFED4}"/>
              </a:ext>
            </a:extLst>
          </p:cNvPr>
          <p:cNvSpPr>
            <a:spLocks noGrp="1"/>
          </p:cNvSpPr>
          <p:nvPr>
            <p:ph idx="1"/>
          </p:nvPr>
        </p:nvSpPr>
        <p:spPr/>
        <p:txBody>
          <a:bodyPr/>
          <a:lstStyle/>
          <a:p>
            <a:pPr marL="0" indent="0">
              <a:buNone/>
            </a:pPr>
            <a:r>
              <a:rPr lang="en-IN" dirty="0"/>
              <a:t>To see the privileges for an account, use SHOW GRANTS:</a:t>
            </a:r>
          </a:p>
          <a:p>
            <a:pPr marL="0" indent="0">
              <a:buNone/>
            </a:pPr>
            <a:endParaRPr lang="en-IN" dirty="0"/>
          </a:p>
          <a:p>
            <a:pPr marL="0" indent="0">
              <a:buNone/>
            </a:pPr>
            <a:endParaRPr lang="en-IN" dirty="0"/>
          </a:p>
        </p:txBody>
      </p:sp>
      <p:pic>
        <p:nvPicPr>
          <p:cNvPr id="7" name="Picture 6">
            <a:extLst>
              <a:ext uri="{FF2B5EF4-FFF2-40B4-BE49-F238E27FC236}">
                <a16:creationId xmlns:a16="http://schemas.microsoft.com/office/drawing/2014/main" id="{C60544BC-1DC1-41FC-9608-78A864BE11F4}"/>
              </a:ext>
            </a:extLst>
          </p:cNvPr>
          <p:cNvPicPr>
            <a:picLocks noChangeAspect="1"/>
          </p:cNvPicPr>
          <p:nvPr/>
        </p:nvPicPr>
        <p:blipFill rotWithShape="1">
          <a:blip r:embed="rId2"/>
          <a:srcRect t="71344" r="61500" b="7979"/>
          <a:stretch/>
        </p:blipFill>
        <p:spPr>
          <a:xfrm>
            <a:off x="6690360" y="2429609"/>
            <a:ext cx="5092370" cy="2080260"/>
          </a:xfrm>
          <a:prstGeom prst="rect">
            <a:avLst/>
          </a:prstGeom>
        </p:spPr>
      </p:pic>
      <p:sp>
        <p:nvSpPr>
          <p:cNvPr id="8" name="Rectangle 7">
            <a:extLst>
              <a:ext uri="{FF2B5EF4-FFF2-40B4-BE49-F238E27FC236}">
                <a16:creationId xmlns:a16="http://schemas.microsoft.com/office/drawing/2014/main" id="{00DB19AD-B9F8-4701-9314-66AB40C1E9A6}"/>
              </a:ext>
            </a:extLst>
          </p:cNvPr>
          <p:cNvSpPr/>
          <p:nvPr/>
        </p:nvSpPr>
        <p:spPr>
          <a:xfrm>
            <a:off x="838201" y="2468503"/>
            <a:ext cx="4433972" cy="369332"/>
          </a:xfrm>
          <a:prstGeom prst="rect">
            <a:avLst/>
          </a:prstGeom>
        </p:spPr>
        <p:txBody>
          <a:bodyPr wrap="square">
            <a:spAutoFit/>
          </a:bodyPr>
          <a:lstStyle/>
          <a:p>
            <a:r>
              <a:rPr lang="en-IN" dirty="0">
                <a:solidFill>
                  <a:srgbClr val="FF0000"/>
                </a:solidFill>
              </a:rPr>
              <a:t>SHOW GRANTS FOR '</a:t>
            </a:r>
            <a:r>
              <a:rPr lang="en-IN" dirty="0" err="1">
                <a:solidFill>
                  <a:srgbClr val="FF0000"/>
                </a:solidFill>
              </a:rPr>
              <a:t>admin'@'localhost</a:t>
            </a:r>
            <a:r>
              <a:rPr lang="en-IN" dirty="0">
                <a:solidFill>
                  <a:srgbClr val="FF0000"/>
                </a:solidFill>
              </a:rPr>
              <a:t>';</a:t>
            </a:r>
          </a:p>
        </p:txBody>
      </p:sp>
      <p:sp>
        <p:nvSpPr>
          <p:cNvPr id="9" name="Rectangle 8">
            <a:extLst>
              <a:ext uri="{FF2B5EF4-FFF2-40B4-BE49-F238E27FC236}">
                <a16:creationId xmlns:a16="http://schemas.microsoft.com/office/drawing/2014/main" id="{FC0ED392-4130-452D-9E6F-7C7E5B81E6C9}"/>
              </a:ext>
            </a:extLst>
          </p:cNvPr>
          <p:cNvSpPr/>
          <p:nvPr/>
        </p:nvSpPr>
        <p:spPr>
          <a:xfrm>
            <a:off x="838200" y="2967335"/>
            <a:ext cx="5684520" cy="1754326"/>
          </a:xfrm>
          <a:prstGeom prst="rect">
            <a:avLst/>
          </a:prstGeom>
        </p:spPr>
        <p:txBody>
          <a:bodyPr wrap="square">
            <a:spAutoFit/>
          </a:bodyPr>
          <a:lstStyle/>
          <a:p>
            <a:r>
              <a:rPr lang="en-IN" dirty="0"/>
              <a:t>To see </a:t>
            </a:r>
            <a:r>
              <a:rPr lang="en-IN" dirty="0" err="1"/>
              <a:t>nonprivilege</a:t>
            </a:r>
            <a:r>
              <a:rPr lang="en-IN" dirty="0"/>
              <a:t> properties for an account, use SHOW CREATE USER:</a:t>
            </a:r>
          </a:p>
          <a:p>
            <a:endParaRPr lang="en-IN" dirty="0"/>
          </a:p>
          <a:p>
            <a:r>
              <a:rPr lang="en-IN" dirty="0">
                <a:solidFill>
                  <a:srgbClr val="FF0000"/>
                </a:solidFill>
              </a:rPr>
              <a:t>SHOW CREATE USER '</a:t>
            </a:r>
            <a:r>
              <a:rPr lang="en-IN" dirty="0" err="1">
                <a:solidFill>
                  <a:srgbClr val="FF0000"/>
                </a:solidFill>
              </a:rPr>
              <a:t>admin'@'localhost</a:t>
            </a:r>
            <a:r>
              <a:rPr lang="en-IN" dirty="0">
                <a:solidFill>
                  <a:srgbClr val="FF0000"/>
                </a:solidFill>
              </a:rPr>
              <a:t>’\G </a:t>
            </a:r>
          </a:p>
          <a:p>
            <a:endParaRPr lang="en-IN" dirty="0">
              <a:solidFill>
                <a:srgbClr val="FF0000"/>
              </a:solidFill>
            </a:endParaRPr>
          </a:p>
          <a:p>
            <a:r>
              <a:rPr lang="en-IN" dirty="0"/>
              <a:t>We can see below result</a:t>
            </a:r>
          </a:p>
        </p:txBody>
      </p:sp>
      <p:pic>
        <p:nvPicPr>
          <p:cNvPr id="10" name="Picture 9">
            <a:extLst>
              <a:ext uri="{FF2B5EF4-FFF2-40B4-BE49-F238E27FC236}">
                <a16:creationId xmlns:a16="http://schemas.microsoft.com/office/drawing/2014/main" id="{044161F2-0292-4B36-85D0-A500BAD4859C}"/>
              </a:ext>
            </a:extLst>
          </p:cNvPr>
          <p:cNvPicPr>
            <a:picLocks noChangeAspect="1"/>
          </p:cNvPicPr>
          <p:nvPr/>
        </p:nvPicPr>
        <p:blipFill rotWithShape="1">
          <a:blip r:embed="rId3"/>
          <a:srcRect t="78458" r="1255" b="8231"/>
          <a:stretch/>
        </p:blipFill>
        <p:spPr>
          <a:xfrm>
            <a:off x="99060" y="5113853"/>
            <a:ext cx="11993880" cy="912416"/>
          </a:xfrm>
          <a:prstGeom prst="rect">
            <a:avLst/>
          </a:prstGeom>
        </p:spPr>
      </p:pic>
    </p:spTree>
    <p:extLst>
      <p:ext uri="{BB962C8B-B14F-4D97-AF65-F5344CB8AC3E}">
        <p14:creationId xmlns:p14="http://schemas.microsoft.com/office/powerpoint/2010/main" val="1636538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BE2BE-E279-41AE-9477-E1C96AB7B7C6}"/>
              </a:ext>
            </a:extLst>
          </p:cNvPr>
          <p:cNvSpPr>
            <a:spLocks noGrp="1"/>
          </p:cNvSpPr>
          <p:nvPr>
            <p:ph type="title"/>
          </p:nvPr>
        </p:nvSpPr>
        <p:spPr>
          <a:xfrm>
            <a:off x="838200" y="365125"/>
            <a:ext cx="10515600" cy="960755"/>
          </a:xfrm>
        </p:spPr>
        <p:txBody>
          <a:bodyPr>
            <a:normAutofit/>
          </a:bodyPr>
          <a:lstStyle/>
          <a:p>
            <a:pPr algn="ctr" fontAlgn="base"/>
            <a:r>
              <a:rPr lang="en-IN" b="1" dirty="0"/>
              <a:t>Revoking Account Privileges</a:t>
            </a:r>
            <a:endParaRPr lang="en-IN" dirty="0"/>
          </a:p>
        </p:txBody>
      </p:sp>
      <p:sp>
        <p:nvSpPr>
          <p:cNvPr id="3" name="Content Placeholder 2">
            <a:extLst>
              <a:ext uri="{FF2B5EF4-FFF2-40B4-BE49-F238E27FC236}">
                <a16:creationId xmlns:a16="http://schemas.microsoft.com/office/drawing/2014/main" id="{3D394A70-8EAF-489D-BEBA-19A2CBB6C68A}"/>
              </a:ext>
            </a:extLst>
          </p:cNvPr>
          <p:cNvSpPr>
            <a:spLocks noGrp="1"/>
          </p:cNvSpPr>
          <p:nvPr>
            <p:ph idx="1"/>
          </p:nvPr>
        </p:nvSpPr>
        <p:spPr>
          <a:xfrm>
            <a:off x="579120" y="1505584"/>
            <a:ext cx="4632960" cy="4803775"/>
          </a:xfrm>
        </p:spPr>
        <p:txBody>
          <a:bodyPr>
            <a:normAutofit fontScale="85000" lnSpcReduction="20000"/>
          </a:bodyPr>
          <a:lstStyle/>
          <a:p>
            <a:pPr marL="0" indent="0">
              <a:buNone/>
            </a:pPr>
            <a:r>
              <a:rPr lang="en-IN" dirty="0"/>
              <a:t>To revoke account privileges, use the REVOKE statement. Privileges can be revoked at different levels, just as they can be granted at different levels.</a:t>
            </a:r>
          </a:p>
          <a:p>
            <a:pPr marL="0" indent="0">
              <a:buNone/>
            </a:pPr>
            <a:r>
              <a:rPr lang="en-IN" b="1" dirty="0"/>
              <a:t>Revoke global privileges:</a:t>
            </a:r>
          </a:p>
          <a:p>
            <a:pPr marL="0" indent="0">
              <a:buNone/>
            </a:pPr>
            <a:r>
              <a:rPr lang="en-IN" dirty="0">
                <a:solidFill>
                  <a:srgbClr val="FF0000"/>
                </a:solidFill>
              </a:rPr>
              <a:t>REVOKE ALL</a:t>
            </a:r>
          </a:p>
          <a:p>
            <a:pPr marL="0" indent="0">
              <a:buNone/>
            </a:pPr>
            <a:r>
              <a:rPr lang="en-IN" dirty="0">
                <a:solidFill>
                  <a:srgbClr val="FF0000"/>
                </a:solidFill>
              </a:rPr>
              <a:t>  ON *.*</a:t>
            </a:r>
          </a:p>
          <a:p>
            <a:pPr marL="0" indent="0">
              <a:buNone/>
            </a:pPr>
            <a:r>
              <a:rPr lang="en-IN" dirty="0">
                <a:solidFill>
                  <a:srgbClr val="FF0000"/>
                </a:solidFill>
              </a:rPr>
              <a:t>  FROM '</a:t>
            </a:r>
            <a:r>
              <a:rPr lang="en-IN" dirty="0" err="1">
                <a:solidFill>
                  <a:srgbClr val="FF0000"/>
                </a:solidFill>
              </a:rPr>
              <a:t>finley</a:t>
            </a:r>
            <a:r>
              <a:rPr lang="en-IN" dirty="0">
                <a:solidFill>
                  <a:srgbClr val="FF0000"/>
                </a:solidFill>
              </a:rPr>
              <a:t>'@'%.example.com';</a:t>
            </a:r>
          </a:p>
          <a:p>
            <a:pPr marL="0" indent="0">
              <a:buNone/>
            </a:pPr>
            <a:endParaRPr lang="en-IN" dirty="0">
              <a:solidFill>
                <a:srgbClr val="FF0000"/>
              </a:solidFill>
            </a:endParaRPr>
          </a:p>
          <a:p>
            <a:pPr marL="0" indent="0">
              <a:buNone/>
            </a:pPr>
            <a:r>
              <a:rPr lang="en-IN" dirty="0">
                <a:solidFill>
                  <a:srgbClr val="FF0000"/>
                </a:solidFill>
              </a:rPr>
              <a:t>REVOKE RELOAD</a:t>
            </a:r>
          </a:p>
          <a:p>
            <a:pPr marL="0" indent="0">
              <a:buNone/>
            </a:pPr>
            <a:r>
              <a:rPr lang="en-IN" dirty="0">
                <a:solidFill>
                  <a:srgbClr val="FF0000"/>
                </a:solidFill>
              </a:rPr>
              <a:t>  ON *.*</a:t>
            </a:r>
          </a:p>
          <a:p>
            <a:pPr marL="0" indent="0">
              <a:buNone/>
            </a:pPr>
            <a:r>
              <a:rPr lang="en-IN" dirty="0">
                <a:solidFill>
                  <a:srgbClr val="FF0000"/>
                </a:solidFill>
              </a:rPr>
              <a:t>  FROM '</a:t>
            </a:r>
            <a:r>
              <a:rPr lang="en-IN" dirty="0" err="1">
                <a:solidFill>
                  <a:srgbClr val="FF0000"/>
                </a:solidFill>
              </a:rPr>
              <a:t>admin'@'localhost</a:t>
            </a:r>
            <a:r>
              <a:rPr lang="en-IN" dirty="0">
                <a:solidFill>
                  <a:srgbClr val="FF0000"/>
                </a:solidFill>
              </a:rPr>
              <a:t>';</a:t>
            </a:r>
          </a:p>
          <a:p>
            <a:pPr marL="0" indent="0">
              <a:buNone/>
            </a:pPr>
            <a:endParaRPr lang="en-IN" dirty="0"/>
          </a:p>
          <a:p>
            <a:pPr marL="0" indent="0">
              <a:buNone/>
            </a:pPr>
            <a:endParaRPr lang="en-IN" dirty="0"/>
          </a:p>
        </p:txBody>
      </p:sp>
      <p:sp>
        <p:nvSpPr>
          <p:cNvPr id="6" name="Rectangle 5">
            <a:extLst>
              <a:ext uri="{FF2B5EF4-FFF2-40B4-BE49-F238E27FC236}">
                <a16:creationId xmlns:a16="http://schemas.microsoft.com/office/drawing/2014/main" id="{ED48C248-C1A5-432D-A160-47A0D0028A3E}"/>
              </a:ext>
            </a:extLst>
          </p:cNvPr>
          <p:cNvSpPr/>
          <p:nvPr/>
        </p:nvSpPr>
        <p:spPr>
          <a:xfrm>
            <a:off x="5257800" y="1505584"/>
            <a:ext cx="6096000" cy="830997"/>
          </a:xfrm>
          <a:prstGeom prst="rect">
            <a:avLst/>
          </a:prstGeom>
        </p:spPr>
        <p:txBody>
          <a:bodyPr>
            <a:spAutoFit/>
          </a:bodyPr>
          <a:lstStyle/>
          <a:p>
            <a:r>
              <a:rPr lang="en-IN" sz="2400" b="1" dirty="0"/>
              <a:t>Revoke database-level privileges:</a:t>
            </a:r>
          </a:p>
          <a:p>
            <a:endParaRPr lang="en-IN" sz="2400" b="1" dirty="0"/>
          </a:p>
        </p:txBody>
      </p:sp>
      <p:sp>
        <p:nvSpPr>
          <p:cNvPr id="7" name="Rectangle 6">
            <a:extLst>
              <a:ext uri="{FF2B5EF4-FFF2-40B4-BE49-F238E27FC236}">
                <a16:creationId xmlns:a16="http://schemas.microsoft.com/office/drawing/2014/main" id="{D62AE8C6-D307-4D35-A8C9-DE20F2DEB5B4}"/>
              </a:ext>
            </a:extLst>
          </p:cNvPr>
          <p:cNvSpPr/>
          <p:nvPr/>
        </p:nvSpPr>
        <p:spPr>
          <a:xfrm>
            <a:off x="5303520" y="2216923"/>
            <a:ext cx="6096000" cy="1200329"/>
          </a:xfrm>
          <a:prstGeom prst="rect">
            <a:avLst/>
          </a:prstGeom>
        </p:spPr>
        <p:txBody>
          <a:bodyPr>
            <a:spAutoFit/>
          </a:bodyPr>
          <a:lstStyle/>
          <a:p>
            <a:r>
              <a:rPr lang="en-IN" sz="2400" dirty="0">
                <a:solidFill>
                  <a:srgbClr val="FF0000"/>
                </a:solidFill>
              </a:rPr>
              <a:t>REVOKE CREATE,DROP</a:t>
            </a:r>
          </a:p>
          <a:p>
            <a:r>
              <a:rPr lang="en-IN" sz="2400" dirty="0">
                <a:solidFill>
                  <a:srgbClr val="FF0000"/>
                </a:solidFill>
              </a:rPr>
              <a:t>  ON expenses.*</a:t>
            </a:r>
          </a:p>
          <a:p>
            <a:r>
              <a:rPr lang="en-IN" sz="2400" dirty="0">
                <a:solidFill>
                  <a:srgbClr val="FF0000"/>
                </a:solidFill>
              </a:rPr>
              <a:t>  FROM 'custom'@'host47.example.com';</a:t>
            </a:r>
          </a:p>
        </p:txBody>
      </p:sp>
      <p:sp>
        <p:nvSpPr>
          <p:cNvPr id="9" name="Rectangle 8">
            <a:extLst>
              <a:ext uri="{FF2B5EF4-FFF2-40B4-BE49-F238E27FC236}">
                <a16:creationId xmlns:a16="http://schemas.microsoft.com/office/drawing/2014/main" id="{9D9E07CA-0E92-4029-8131-9F152420FD01}"/>
              </a:ext>
            </a:extLst>
          </p:cNvPr>
          <p:cNvSpPr/>
          <p:nvPr/>
        </p:nvSpPr>
        <p:spPr>
          <a:xfrm>
            <a:off x="5303520" y="3517265"/>
            <a:ext cx="6096000" cy="830997"/>
          </a:xfrm>
          <a:prstGeom prst="rect">
            <a:avLst/>
          </a:prstGeom>
        </p:spPr>
        <p:txBody>
          <a:bodyPr>
            <a:spAutoFit/>
          </a:bodyPr>
          <a:lstStyle/>
          <a:p>
            <a:r>
              <a:rPr lang="en-IN" sz="2400" b="1" dirty="0"/>
              <a:t>Revoke table-level privileges:</a:t>
            </a:r>
          </a:p>
          <a:p>
            <a:endParaRPr lang="en-IN" sz="2400" b="1" dirty="0"/>
          </a:p>
        </p:txBody>
      </p:sp>
      <p:sp>
        <p:nvSpPr>
          <p:cNvPr id="10" name="Rectangle 9">
            <a:extLst>
              <a:ext uri="{FF2B5EF4-FFF2-40B4-BE49-F238E27FC236}">
                <a16:creationId xmlns:a16="http://schemas.microsoft.com/office/drawing/2014/main" id="{AC46E1AB-C2C7-4047-80CD-ADD94EA16A3C}"/>
              </a:ext>
            </a:extLst>
          </p:cNvPr>
          <p:cNvSpPr/>
          <p:nvPr/>
        </p:nvSpPr>
        <p:spPr>
          <a:xfrm>
            <a:off x="5516880" y="4427281"/>
            <a:ext cx="6096000" cy="1015663"/>
          </a:xfrm>
          <a:prstGeom prst="rect">
            <a:avLst/>
          </a:prstGeom>
        </p:spPr>
        <p:txBody>
          <a:bodyPr>
            <a:spAutoFit/>
          </a:bodyPr>
          <a:lstStyle/>
          <a:p>
            <a:r>
              <a:rPr lang="en-IN" sz="2000" dirty="0">
                <a:solidFill>
                  <a:srgbClr val="FF0000"/>
                </a:solidFill>
              </a:rPr>
              <a:t>REVOKE INSERT,UPDATE,DELETE</a:t>
            </a:r>
          </a:p>
          <a:p>
            <a:r>
              <a:rPr lang="en-IN" sz="2000" dirty="0">
                <a:solidFill>
                  <a:srgbClr val="FF0000"/>
                </a:solidFill>
              </a:rPr>
              <a:t>  ON </a:t>
            </a:r>
            <a:r>
              <a:rPr lang="en-IN" sz="2000" dirty="0" err="1">
                <a:solidFill>
                  <a:srgbClr val="FF0000"/>
                </a:solidFill>
              </a:rPr>
              <a:t>customer.addresses</a:t>
            </a:r>
            <a:endParaRPr lang="en-IN" sz="2000" dirty="0">
              <a:solidFill>
                <a:srgbClr val="FF0000"/>
              </a:solidFill>
            </a:endParaRPr>
          </a:p>
          <a:p>
            <a:r>
              <a:rPr lang="en-IN" sz="2000" dirty="0">
                <a:solidFill>
                  <a:srgbClr val="FF0000"/>
                </a:solidFill>
              </a:rPr>
              <a:t>  FROM 'custom'@'%.example.com';</a:t>
            </a:r>
          </a:p>
        </p:txBody>
      </p:sp>
    </p:spTree>
    <p:extLst>
      <p:ext uri="{BB962C8B-B14F-4D97-AF65-F5344CB8AC3E}">
        <p14:creationId xmlns:p14="http://schemas.microsoft.com/office/powerpoint/2010/main" val="3006568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58DA5-1D9D-45C8-B811-2448976D479A}"/>
              </a:ext>
            </a:extLst>
          </p:cNvPr>
          <p:cNvSpPr>
            <a:spLocks noGrp="1"/>
          </p:cNvSpPr>
          <p:nvPr>
            <p:ph type="title"/>
          </p:nvPr>
        </p:nvSpPr>
        <p:spPr/>
        <p:txBody>
          <a:bodyPr/>
          <a:lstStyle/>
          <a:p>
            <a:pPr algn="ctr"/>
            <a:r>
              <a:rPr lang="en-IN" dirty="0"/>
              <a:t>Check Revoke </a:t>
            </a:r>
          </a:p>
        </p:txBody>
      </p:sp>
      <p:sp>
        <p:nvSpPr>
          <p:cNvPr id="3" name="Content Placeholder 2">
            <a:extLst>
              <a:ext uri="{FF2B5EF4-FFF2-40B4-BE49-F238E27FC236}">
                <a16:creationId xmlns:a16="http://schemas.microsoft.com/office/drawing/2014/main" id="{02A198DE-86A0-4895-8F67-668DE4736232}"/>
              </a:ext>
            </a:extLst>
          </p:cNvPr>
          <p:cNvSpPr>
            <a:spLocks noGrp="1"/>
          </p:cNvSpPr>
          <p:nvPr>
            <p:ph idx="1"/>
          </p:nvPr>
        </p:nvSpPr>
        <p:spPr/>
        <p:txBody>
          <a:bodyPr/>
          <a:lstStyle/>
          <a:p>
            <a:pPr marL="0" indent="0">
              <a:buNone/>
            </a:pPr>
            <a:r>
              <a:rPr lang="en-IN" dirty="0"/>
              <a:t>To check the effect of privilege revocation, use SHOW GRANTS:</a:t>
            </a:r>
          </a:p>
          <a:p>
            <a:pPr marL="0" indent="0">
              <a:buNone/>
            </a:pPr>
            <a:r>
              <a:rPr lang="en-IN" dirty="0" err="1">
                <a:solidFill>
                  <a:srgbClr val="FF0000"/>
                </a:solidFill>
              </a:rPr>
              <a:t>mysql</a:t>
            </a:r>
            <a:r>
              <a:rPr lang="en-IN" dirty="0">
                <a:solidFill>
                  <a:srgbClr val="FF0000"/>
                </a:solidFill>
              </a:rPr>
              <a:t>&gt; SHOW GRANTS FOR '</a:t>
            </a:r>
            <a:r>
              <a:rPr lang="en-IN" dirty="0" err="1">
                <a:solidFill>
                  <a:srgbClr val="FF0000"/>
                </a:solidFill>
              </a:rPr>
              <a:t>admin'@'localhost</a:t>
            </a:r>
            <a:r>
              <a:rPr lang="en-IN" dirty="0">
                <a:solidFill>
                  <a:srgbClr val="FF0000"/>
                </a:solidFill>
              </a:rPr>
              <a:t>';</a:t>
            </a:r>
          </a:p>
        </p:txBody>
      </p:sp>
      <p:pic>
        <p:nvPicPr>
          <p:cNvPr id="5" name="Picture 4">
            <a:extLst>
              <a:ext uri="{FF2B5EF4-FFF2-40B4-BE49-F238E27FC236}">
                <a16:creationId xmlns:a16="http://schemas.microsoft.com/office/drawing/2014/main" id="{69D8E0A0-87AF-4A4C-8E64-58BA45D8D1E9}"/>
              </a:ext>
            </a:extLst>
          </p:cNvPr>
          <p:cNvPicPr>
            <a:picLocks noChangeAspect="1"/>
          </p:cNvPicPr>
          <p:nvPr/>
        </p:nvPicPr>
        <p:blipFill rotWithShape="1">
          <a:blip r:embed="rId2"/>
          <a:srcRect l="-1" t="71122" r="56626" b="7942"/>
          <a:stretch/>
        </p:blipFill>
        <p:spPr>
          <a:xfrm>
            <a:off x="1066800" y="3283744"/>
            <a:ext cx="5989320" cy="2004536"/>
          </a:xfrm>
          <a:prstGeom prst="rect">
            <a:avLst/>
          </a:prstGeom>
        </p:spPr>
      </p:pic>
    </p:spTree>
    <p:extLst>
      <p:ext uri="{BB962C8B-B14F-4D97-AF65-F5344CB8AC3E}">
        <p14:creationId xmlns:p14="http://schemas.microsoft.com/office/powerpoint/2010/main" val="4209764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AB2BB-C5B3-4844-A5B1-6F204E928398}"/>
              </a:ext>
            </a:extLst>
          </p:cNvPr>
          <p:cNvSpPr>
            <a:spLocks noGrp="1"/>
          </p:cNvSpPr>
          <p:nvPr>
            <p:ph type="title"/>
          </p:nvPr>
        </p:nvSpPr>
        <p:spPr/>
        <p:txBody>
          <a:bodyPr>
            <a:normAutofit/>
          </a:bodyPr>
          <a:lstStyle/>
          <a:p>
            <a:pPr algn="ctr"/>
            <a:r>
              <a:rPr lang="en-IN" sz="4000" b="1" dirty="0"/>
              <a:t>When the MySQL REVOKE command takes effect</a:t>
            </a:r>
          </a:p>
        </p:txBody>
      </p:sp>
      <p:sp>
        <p:nvSpPr>
          <p:cNvPr id="5" name="Content Placeholder 4">
            <a:extLst>
              <a:ext uri="{FF2B5EF4-FFF2-40B4-BE49-F238E27FC236}">
                <a16:creationId xmlns:a16="http://schemas.microsoft.com/office/drawing/2014/main" id="{49D0223A-8DAC-4811-8529-6B189FF46F88}"/>
              </a:ext>
            </a:extLst>
          </p:cNvPr>
          <p:cNvSpPr>
            <a:spLocks noGrp="1"/>
          </p:cNvSpPr>
          <p:nvPr>
            <p:ph idx="1"/>
          </p:nvPr>
        </p:nvSpPr>
        <p:spPr/>
        <p:txBody>
          <a:bodyPr>
            <a:normAutofit lnSpcReduction="10000"/>
          </a:bodyPr>
          <a:lstStyle/>
          <a:p>
            <a:pPr marL="0" indent="0">
              <a:buNone/>
            </a:pPr>
            <a:r>
              <a:rPr lang="en-IN" dirty="0"/>
              <a:t>The effect of MySQL REVOKE statement depends on the privilege level as follows:</a:t>
            </a:r>
          </a:p>
          <a:p>
            <a:pPr marL="0" indent="0">
              <a:buNone/>
            </a:pPr>
            <a:endParaRPr lang="en-IN" dirty="0"/>
          </a:p>
          <a:p>
            <a:pPr marL="0" indent="0">
              <a:buNone/>
            </a:pPr>
            <a:r>
              <a:rPr lang="en-IN" dirty="0"/>
              <a:t>The changes that are made to the global privileges only take effect when the client connects to the MySQL in the subsequent sessions. The changes are not applied to all currently connected users.</a:t>
            </a:r>
          </a:p>
          <a:p>
            <a:pPr marL="0" indent="0">
              <a:buNone/>
            </a:pPr>
            <a:r>
              <a:rPr lang="en-IN" dirty="0"/>
              <a:t>The changes of the database privileges are applied after the next USE statement.</a:t>
            </a:r>
          </a:p>
          <a:p>
            <a:pPr marL="0" indent="0">
              <a:buNone/>
            </a:pPr>
            <a:r>
              <a:rPr lang="en-IN" dirty="0"/>
              <a:t>The changes of table and column privilege are applied to all queries issued after the changes were made.</a:t>
            </a:r>
          </a:p>
          <a:p>
            <a:pPr marL="0" indent="0">
              <a:buNone/>
            </a:pPr>
            <a:endParaRPr lang="en-IN" dirty="0"/>
          </a:p>
        </p:txBody>
      </p:sp>
    </p:spTree>
    <p:extLst>
      <p:ext uri="{BB962C8B-B14F-4D97-AF65-F5344CB8AC3E}">
        <p14:creationId xmlns:p14="http://schemas.microsoft.com/office/powerpoint/2010/main" val="1396633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866</TotalTime>
  <Words>878</Words>
  <Application>Microsoft Office PowerPoint</Application>
  <PresentationFormat>Widescreen</PresentationFormat>
  <Paragraphs>111</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MySQL Access Control System </vt:lpstr>
      <vt:lpstr>Access Control</vt:lpstr>
      <vt:lpstr>Creating Account and Granting Privileges</vt:lpstr>
      <vt:lpstr>Account and privileges</vt:lpstr>
      <vt:lpstr>Lower level access</vt:lpstr>
      <vt:lpstr>Checking Account Privileges and Properties</vt:lpstr>
      <vt:lpstr>Revoking Account Privileges</vt:lpstr>
      <vt:lpstr>Check Revoke </vt:lpstr>
      <vt:lpstr>When the MySQL REVOKE command takes effect</vt:lpstr>
      <vt:lpstr>Dropping Accounts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Access Control System </dc:title>
  <dc:creator>manisha shah</dc:creator>
  <cp:lastModifiedBy>manisha shah</cp:lastModifiedBy>
  <cp:revision>87</cp:revision>
  <dcterms:created xsi:type="dcterms:W3CDTF">2019-08-03T20:39:58Z</dcterms:created>
  <dcterms:modified xsi:type="dcterms:W3CDTF">2019-08-04T11:50:22Z</dcterms:modified>
</cp:coreProperties>
</file>