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7B43-A067-4D11-A027-F4A8D75363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C871DA-1EF4-408C-9898-119969487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6277F9-D1E1-4853-B0CC-D6B6E4AA98DD}"/>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5" name="Footer Placeholder 4">
            <a:extLst>
              <a:ext uri="{FF2B5EF4-FFF2-40B4-BE49-F238E27FC236}">
                <a16:creationId xmlns:a16="http://schemas.microsoft.com/office/drawing/2014/main" id="{F6012278-C90E-4DB5-84DE-D2C10B740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16ED0-7E78-4401-B030-9CA1153F0917}"/>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14720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BADA-373A-4483-AF03-E929D646B1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EF4235-2DB1-40DB-AB89-C380EFFA7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DD774-54FC-44F5-8EE1-4618FD2A977C}"/>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5" name="Footer Placeholder 4">
            <a:extLst>
              <a:ext uri="{FF2B5EF4-FFF2-40B4-BE49-F238E27FC236}">
                <a16:creationId xmlns:a16="http://schemas.microsoft.com/office/drawing/2014/main" id="{6B8B79A7-D6A1-4769-8C08-28647DEED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6FB84-2D88-4CE4-9354-BF0F22F6AD4F}"/>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137919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5B718-6584-4CF0-B921-1528B14D6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32361-1879-4E4A-BB16-E660486D5D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FD061C-F7C7-425D-97C4-54CA879A7E8A}"/>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5" name="Footer Placeholder 4">
            <a:extLst>
              <a:ext uri="{FF2B5EF4-FFF2-40B4-BE49-F238E27FC236}">
                <a16:creationId xmlns:a16="http://schemas.microsoft.com/office/drawing/2014/main" id="{74BEC3D2-7036-4A66-8BFC-BA5E49A1E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5A674-9CE5-44B9-8341-7D969DFDE153}"/>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232180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1BCA-16D8-4387-98F0-3BFFBD18C0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80850C-8109-4A3A-8F2F-4B5FD6011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8F9B1-B8F0-4394-B7BD-F077C78BB3C2}"/>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5" name="Footer Placeholder 4">
            <a:extLst>
              <a:ext uri="{FF2B5EF4-FFF2-40B4-BE49-F238E27FC236}">
                <a16:creationId xmlns:a16="http://schemas.microsoft.com/office/drawing/2014/main" id="{AD6DF5F1-4336-42C8-9849-E86843BF0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2FF0C-7268-4347-863A-7C1DCD645083}"/>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284728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1E42-7425-42E6-A797-2772044AE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7673BB-1828-4FCF-9ABD-85E786708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ED7CC6-D2FB-4DD5-9E60-1E44650EB8E4}"/>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5" name="Footer Placeholder 4">
            <a:extLst>
              <a:ext uri="{FF2B5EF4-FFF2-40B4-BE49-F238E27FC236}">
                <a16:creationId xmlns:a16="http://schemas.microsoft.com/office/drawing/2014/main" id="{1D709760-095A-4296-95F6-A349BD56E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05815-3EA2-422A-8528-AE595AB1FB5D}"/>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28143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19F6-710A-42FF-8532-0259D488D6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DE9187-1937-4357-822E-74852B29D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B020AB-A57E-4C75-BA04-A0698D648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96BAF-BCC2-4AE7-9B9D-033ADD6BA5E2}"/>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6" name="Footer Placeholder 5">
            <a:extLst>
              <a:ext uri="{FF2B5EF4-FFF2-40B4-BE49-F238E27FC236}">
                <a16:creationId xmlns:a16="http://schemas.microsoft.com/office/drawing/2014/main" id="{3AF23A05-C193-4D73-92F2-5B89086D59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BF9DC8-EEC5-4A5F-BD0F-37617465D3FD}"/>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31177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62B6-1BD4-434D-95DB-70116679D4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8550EA-A8E5-4BBD-B175-98982FA22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E1D406-081C-49FC-BF28-68DE3AD8B6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4A062A-64B9-4C5D-9CA1-FBD5776BF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BDECF-9B8A-41F9-BD93-8EFEEE9A4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E657B3-69DB-473B-ACF0-E13D4C3A37AE}"/>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8" name="Footer Placeholder 7">
            <a:extLst>
              <a:ext uri="{FF2B5EF4-FFF2-40B4-BE49-F238E27FC236}">
                <a16:creationId xmlns:a16="http://schemas.microsoft.com/office/drawing/2014/main" id="{2647DEA1-0E3F-4163-BB5D-A47D56EB3E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A34878-3DDC-46CB-A052-A01AE3C27283}"/>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119513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7B8D-75AE-44EC-927A-6054ADEF23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953F29-2231-48B8-998D-673CE609BEB2}"/>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4" name="Footer Placeholder 3">
            <a:extLst>
              <a:ext uri="{FF2B5EF4-FFF2-40B4-BE49-F238E27FC236}">
                <a16:creationId xmlns:a16="http://schemas.microsoft.com/office/drawing/2014/main" id="{E8A7EA3A-DC52-474F-B00A-5503E80CCF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8239A1-7CBA-4809-B144-E8D755383EE1}"/>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221607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48268-3B31-41B8-8141-AFCCEF04217A}"/>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3" name="Footer Placeholder 2">
            <a:extLst>
              <a:ext uri="{FF2B5EF4-FFF2-40B4-BE49-F238E27FC236}">
                <a16:creationId xmlns:a16="http://schemas.microsoft.com/office/drawing/2014/main" id="{8C2C6808-2708-4152-AC15-F7F5BA01BD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3BD1DB-1D0B-4C26-B857-EDFE5EAA6A2A}"/>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34612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2310-F4E3-43DF-BB72-3EF2CDAE2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3CD2B9-6C14-4F93-8AA6-E09A5F196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77512-866B-4E33-AD2C-A125E87E8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9A0B4-29BC-4432-80A2-B94B2617FA7B}"/>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6" name="Footer Placeholder 5">
            <a:extLst>
              <a:ext uri="{FF2B5EF4-FFF2-40B4-BE49-F238E27FC236}">
                <a16:creationId xmlns:a16="http://schemas.microsoft.com/office/drawing/2014/main" id="{ADC90ED1-4CA4-490B-BEE5-C008342515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27EBE-3886-4639-9DCA-B7B57FA0C88C}"/>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45830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4042-3142-4229-BADF-C44FCC494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528F2-629E-4B8D-B6CE-9F5C89BA9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C13B4A-87DD-4D48-B9CE-BF71C81A8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C6A9-D2C9-4DF0-A266-A35DA18062F1}"/>
              </a:ext>
            </a:extLst>
          </p:cNvPr>
          <p:cNvSpPr>
            <a:spLocks noGrp="1"/>
          </p:cNvSpPr>
          <p:nvPr>
            <p:ph type="dt" sz="half" idx="10"/>
          </p:nvPr>
        </p:nvSpPr>
        <p:spPr/>
        <p:txBody>
          <a:bodyPr/>
          <a:lstStyle/>
          <a:p>
            <a:fld id="{6BAE84AD-35F7-41D5-8FCC-D0B61812AD9E}" type="datetimeFigureOut">
              <a:rPr lang="en-IN" smtClean="0"/>
              <a:t>31-07-2019</a:t>
            </a:fld>
            <a:endParaRPr lang="en-IN"/>
          </a:p>
        </p:txBody>
      </p:sp>
      <p:sp>
        <p:nvSpPr>
          <p:cNvPr id="6" name="Footer Placeholder 5">
            <a:extLst>
              <a:ext uri="{FF2B5EF4-FFF2-40B4-BE49-F238E27FC236}">
                <a16:creationId xmlns:a16="http://schemas.microsoft.com/office/drawing/2014/main" id="{F6D10BF7-711F-45EC-BB70-DF0429FACD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AF0DB-0B4C-4933-9DCC-1E1DB33FC94B}"/>
              </a:ext>
            </a:extLst>
          </p:cNvPr>
          <p:cNvSpPr>
            <a:spLocks noGrp="1"/>
          </p:cNvSpPr>
          <p:nvPr>
            <p:ph type="sldNum" sz="quarter" idx="12"/>
          </p:nvPr>
        </p:nvSpPr>
        <p:spPr/>
        <p:txBody>
          <a:bodyPr/>
          <a:lstStyle/>
          <a:p>
            <a:fld id="{81019EEE-96E1-4B89-ABC0-A6D93FA34A53}" type="slidenum">
              <a:rPr lang="en-IN" smtClean="0"/>
              <a:t>‹#›</a:t>
            </a:fld>
            <a:endParaRPr lang="en-IN"/>
          </a:p>
        </p:txBody>
      </p:sp>
    </p:spTree>
    <p:extLst>
      <p:ext uri="{BB962C8B-B14F-4D97-AF65-F5344CB8AC3E}">
        <p14:creationId xmlns:p14="http://schemas.microsoft.com/office/powerpoint/2010/main" val="239270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25FDA-DD28-4755-8673-60F7C70C0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6E85B1-2A5C-4E3F-BA09-8F2E12AF3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3A460-B0E6-43CF-A958-EA264C144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E84AD-35F7-41D5-8FCC-D0B61812AD9E}" type="datetimeFigureOut">
              <a:rPr lang="en-IN" smtClean="0"/>
              <a:t>31-07-2019</a:t>
            </a:fld>
            <a:endParaRPr lang="en-IN"/>
          </a:p>
        </p:txBody>
      </p:sp>
      <p:sp>
        <p:nvSpPr>
          <p:cNvPr id="5" name="Footer Placeholder 4">
            <a:extLst>
              <a:ext uri="{FF2B5EF4-FFF2-40B4-BE49-F238E27FC236}">
                <a16:creationId xmlns:a16="http://schemas.microsoft.com/office/drawing/2014/main" id="{0E3CE431-6DCE-400A-B509-4265B4A16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51B46A-7078-4AC4-8D87-CC86A73DA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019EEE-96E1-4B89-ABC0-A6D93FA34A53}" type="slidenum">
              <a:rPr lang="en-IN" smtClean="0"/>
              <a:t>‹#›</a:t>
            </a:fld>
            <a:endParaRPr lang="en-IN"/>
          </a:p>
        </p:txBody>
      </p:sp>
    </p:spTree>
    <p:extLst>
      <p:ext uri="{BB962C8B-B14F-4D97-AF65-F5344CB8AC3E}">
        <p14:creationId xmlns:p14="http://schemas.microsoft.com/office/powerpoint/2010/main" val="120791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08D1-A109-4A4B-A0D6-42F2992EE9F7}"/>
              </a:ext>
            </a:extLst>
          </p:cNvPr>
          <p:cNvSpPr>
            <a:spLocks noGrp="1"/>
          </p:cNvSpPr>
          <p:nvPr>
            <p:ph type="ctrTitle"/>
          </p:nvPr>
        </p:nvSpPr>
        <p:spPr/>
        <p:txBody>
          <a:bodyPr/>
          <a:lstStyle/>
          <a:p>
            <a:r>
              <a:rPr lang="en-IN" dirty="0" err="1"/>
              <a:t>Mysql</a:t>
            </a:r>
            <a:endParaRPr lang="en-IN" dirty="0"/>
          </a:p>
        </p:txBody>
      </p:sp>
      <p:sp>
        <p:nvSpPr>
          <p:cNvPr id="3" name="Subtitle 2">
            <a:extLst>
              <a:ext uri="{FF2B5EF4-FFF2-40B4-BE49-F238E27FC236}">
                <a16:creationId xmlns:a16="http://schemas.microsoft.com/office/drawing/2014/main" id="{03649FB6-FB9A-4D23-A7A1-E233EDFDF4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8590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E290-2CBF-4542-9BFF-534441F1EBB6}"/>
              </a:ext>
            </a:extLst>
          </p:cNvPr>
          <p:cNvSpPr>
            <a:spLocks noGrp="1"/>
          </p:cNvSpPr>
          <p:nvPr>
            <p:ph type="title"/>
          </p:nvPr>
        </p:nvSpPr>
        <p:spPr/>
        <p:txBody>
          <a:bodyPr>
            <a:normAutofit/>
          </a:bodyPr>
          <a:lstStyle/>
          <a:p>
            <a:pPr algn="ctr"/>
            <a:r>
              <a:rPr lang="en-IN" sz="3200" b="1" dirty="0"/>
              <a:t>MySQL CREATE TABLE with AND </a:t>
            </a:r>
            <a:r>
              <a:rPr lang="en-IN" sz="3200" b="1" dirty="0" err="1"/>
              <a:t>and</a:t>
            </a:r>
            <a:r>
              <a:rPr lang="en-IN" sz="3200" b="1" dirty="0"/>
              <a:t> OR operator and CHECK CONSTRAINT</a:t>
            </a:r>
          </a:p>
        </p:txBody>
      </p:sp>
      <p:sp>
        <p:nvSpPr>
          <p:cNvPr id="3" name="Content Placeholder 2">
            <a:extLst>
              <a:ext uri="{FF2B5EF4-FFF2-40B4-BE49-F238E27FC236}">
                <a16:creationId xmlns:a16="http://schemas.microsoft.com/office/drawing/2014/main" id="{CABE4BDD-45D3-499F-BDAA-9D1ED0339328}"/>
              </a:ext>
            </a:extLst>
          </p:cNvPr>
          <p:cNvSpPr>
            <a:spLocks noGrp="1"/>
          </p:cNvSpPr>
          <p:nvPr>
            <p:ph idx="1"/>
          </p:nvPr>
        </p:nvSpPr>
        <p:spPr>
          <a:xfrm>
            <a:off x="440635" y="1690687"/>
            <a:ext cx="5244548" cy="4630599"/>
          </a:xfrm>
        </p:spPr>
        <p:txBody>
          <a:bodyPr>
            <a:normAutofit fontScale="92500" lnSpcReduction="20000"/>
          </a:bodyPr>
          <a:lstStyle/>
          <a:p>
            <a:pPr marL="0" indent="0">
              <a:buNone/>
            </a:pPr>
            <a:r>
              <a:rPr lang="en-IN" sz="2000" dirty="0"/>
              <a:t>MySQL CHECK CONSTRAINT can be applied to a column of a table, to set a limit for storing values within a range, along with AND </a:t>
            </a:r>
            <a:r>
              <a:rPr lang="en-IN" sz="2000" dirty="0" err="1"/>
              <a:t>and</a:t>
            </a:r>
            <a:r>
              <a:rPr lang="en-IN" sz="2000" dirty="0"/>
              <a:t> OR operator.</a:t>
            </a:r>
          </a:p>
          <a:p>
            <a:pPr marL="0" indent="0">
              <a:buNone/>
            </a:pPr>
            <a:r>
              <a:rPr lang="en-IN" sz="2000" b="1" dirty="0"/>
              <a:t>Example</a:t>
            </a:r>
            <a:endParaRPr lang="en-IN" sz="2000" dirty="0"/>
          </a:p>
          <a:p>
            <a:pPr marL="0" indent="0">
              <a:buNone/>
            </a:pPr>
            <a:r>
              <a:rPr lang="en-IN" sz="2000" dirty="0"/>
              <a:t>The MySQL statement stated below will create a table '</a:t>
            </a:r>
            <a:r>
              <a:rPr lang="en-IN" sz="2000" dirty="0" err="1"/>
              <a:t>newpublisher</a:t>
            </a:r>
            <a:r>
              <a:rPr lang="en-IN" sz="2000" dirty="0"/>
              <a:t>' with a PRIMARY KEY on '</a:t>
            </a:r>
            <a:r>
              <a:rPr lang="en-IN" sz="2000" dirty="0" err="1"/>
              <a:t>pub_id</a:t>
            </a:r>
            <a:r>
              <a:rPr lang="en-IN" sz="2000" dirty="0"/>
              <a:t>' column and CHECK constraint along with AND </a:t>
            </a:r>
            <a:r>
              <a:rPr lang="en-IN" sz="2000" dirty="0" err="1"/>
              <a:t>and</a:t>
            </a:r>
            <a:r>
              <a:rPr lang="en-IN" sz="2000" dirty="0"/>
              <a:t> OR operator for country and </a:t>
            </a:r>
            <a:r>
              <a:rPr lang="en-IN" sz="2000" dirty="0" err="1"/>
              <a:t>pub_city</a:t>
            </a:r>
            <a:r>
              <a:rPr lang="en-IN" sz="2000" dirty="0"/>
              <a:t> columns.</a:t>
            </a:r>
          </a:p>
          <a:p>
            <a:pPr marL="0" indent="0">
              <a:buNone/>
            </a:pPr>
            <a:r>
              <a:rPr lang="en-IN" sz="2000" dirty="0"/>
              <a:t>CHECK ((country='India' AND </a:t>
            </a:r>
            <a:r>
              <a:rPr lang="en-IN" sz="2000" dirty="0" err="1"/>
              <a:t>pub_city</a:t>
            </a:r>
            <a:r>
              <a:rPr lang="en-IN" sz="2000" dirty="0"/>
              <a:t>='Mumbai') OR (country='India' AND </a:t>
            </a:r>
            <a:r>
              <a:rPr lang="en-IN" sz="2000" dirty="0" err="1"/>
              <a:t>pub_city</a:t>
            </a:r>
            <a:r>
              <a:rPr lang="en-IN" sz="2000" dirty="0"/>
              <a:t>='New Delhi')) checks whether (</a:t>
            </a:r>
            <a:r>
              <a:rPr lang="en-IN" sz="2000" dirty="0" err="1"/>
              <a:t>i</a:t>
            </a:r>
            <a:r>
              <a:rPr lang="en-IN" sz="2000" dirty="0"/>
              <a:t>)country is INDIA and </a:t>
            </a:r>
            <a:r>
              <a:rPr lang="en-IN" sz="2000" dirty="0" err="1"/>
              <a:t>pub_city</a:t>
            </a:r>
            <a:r>
              <a:rPr lang="en-IN" sz="2000" dirty="0"/>
              <a:t> is Mumbai OR (ii) country is INDIA and </a:t>
            </a:r>
            <a:r>
              <a:rPr lang="en-IN" sz="2000" dirty="0" err="1"/>
              <a:t>pub_city</a:t>
            </a:r>
            <a:r>
              <a:rPr lang="en-IN" sz="2000" dirty="0"/>
              <a:t> is New Delhi.</a:t>
            </a:r>
          </a:p>
          <a:p>
            <a:pPr marL="0" indent="0">
              <a:buNone/>
            </a:pPr>
            <a:r>
              <a:rPr lang="en-IN" sz="2000" dirty="0"/>
              <a:t>MySQL Manual says "The CHECK clause is parsed but ignored by all storage engines."</a:t>
            </a:r>
          </a:p>
          <a:p>
            <a:pPr marL="0" indent="0">
              <a:buNone/>
            </a:pPr>
            <a:br>
              <a:rPr lang="en-IN" sz="2000" dirty="0"/>
            </a:br>
            <a:endParaRPr lang="en-IN" sz="2000" dirty="0"/>
          </a:p>
        </p:txBody>
      </p:sp>
      <p:sp>
        <p:nvSpPr>
          <p:cNvPr id="4" name="Rectangle 3">
            <a:extLst>
              <a:ext uri="{FF2B5EF4-FFF2-40B4-BE49-F238E27FC236}">
                <a16:creationId xmlns:a16="http://schemas.microsoft.com/office/drawing/2014/main" id="{49810B9B-8658-41C4-A72F-3747AE8246EB}"/>
              </a:ext>
            </a:extLst>
          </p:cNvPr>
          <p:cNvSpPr/>
          <p:nvPr/>
        </p:nvSpPr>
        <p:spPr>
          <a:xfrm>
            <a:off x="5685183" y="1690686"/>
            <a:ext cx="6096000" cy="3139321"/>
          </a:xfrm>
          <a:prstGeom prst="rect">
            <a:avLst/>
          </a:prstGeom>
        </p:spPr>
        <p:txBody>
          <a:bodyPr>
            <a:spAutoFit/>
          </a:bodyPr>
          <a:lstStyle/>
          <a:p>
            <a:r>
              <a:rPr lang="en-IN" b="1" dirty="0"/>
              <a:t>CREATE TABLE IF NOT EXISTS </a:t>
            </a:r>
            <a:r>
              <a:rPr lang="en-IN" b="1" dirty="0" err="1"/>
              <a:t>newpublisher</a:t>
            </a:r>
            <a:endParaRPr lang="en-IN" b="1" dirty="0"/>
          </a:p>
          <a:p>
            <a:r>
              <a:rPr lang="en-IN" b="1" dirty="0"/>
              <a:t>(</a:t>
            </a:r>
            <a:r>
              <a:rPr lang="en-IN" b="1" dirty="0" err="1"/>
              <a:t>pub_id</a:t>
            </a:r>
            <a:r>
              <a:rPr lang="en-IN" b="1" dirty="0"/>
              <a:t> varchar(8) ,</a:t>
            </a:r>
          </a:p>
          <a:p>
            <a:r>
              <a:rPr lang="en-IN" b="1" dirty="0" err="1"/>
              <a:t>pub_name</a:t>
            </a:r>
            <a:r>
              <a:rPr lang="en-IN" b="1" dirty="0"/>
              <a:t> varchar(50),</a:t>
            </a:r>
          </a:p>
          <a:p>
            <a:r>
              <a:rPr lang="en-IN" b="1" dirty="0" err="1"/>
              <a:t>pub_city</a:t>
            </a:r>
            <a:r>
              <a:rPr lang="en-IN" b="1" dirty="0"/>
              <a:t> varchar(25) ,          </a:t>
            </a:r>
          </a:p>
          <a:p>
            <a:r>
              <a:rPr lang="en-IN" b="1" dirty="0"/>
              <a:t>country varchar(25) ,</a:t>
            </a:r>
          </a:p>
          <a:p>
            <a:r>
              <a:rPr lang="en-IN" b="1" dirty="0" err="1"/>
              <a:t>country_office</a:t>
            </a:r>
            <a:r>
              <a:rPr lang="en-IN" b="1" dirty="0"/>
              <a:t> varchar(25) ,</a:t>
            </a:r>
          </a:p>
          <a:p>
            <a:r>
              <a:rPr lang="en-IN" b="1" dirty="0" err="1"/>
              <a:t>no_of_branch</a:t>
            </a:r>
            <a:r>
              <a:rPr lang="en-IN" b="1" dirty="0"/>
              <a:t> int(3),          </a:t>
            </a:r>
          </a:p>
          <a:p>
            <a:r>
              <a:rPr lang="en-IN" b="1" dirty="0" err="1"/>
              <a:t>estd</a:t>
            </a:r>
            <a:r>
              <a:rPr lang="en-IN" b="1" dirty="0"/>
              <a:t> date </a:t>
            </a:r>
          </a:p>
          <a:p>
            <a:r>
              <a:rPr lang="en-IN" b="1" dirty="0"/>
              <a:t>CHECK ((country='India' AND </a:t>
            </a:r>
            <a:r>
              <a:rPr lang="en-IN" b="1" dirty="0" err="1"/>
              <a:t>pub_city</a:t>
            </a:r>
            <a:r>
              <a:rPr lang="en-IN" b="1" dirty="0"/>
              <a:t>='Mumbai')            </a:t>
            </a:r>
          </a:p>
          <a:p>
            <a:r>
              <a:rPr lang="en-IN" b="1" dirty="0"/>
              <a:t>OR (country='India' AND </a:t>
            </a:r>
            <a:r>
              <a:rPr lang="en-IN" b="1" dirty="0" err="1"/>
              <a:t>pub_city</a:t>
            </a:r>
            <a:r>
              <a:rPr lang="en-IN" b="1" dirty="0"/>
              <a:t>='New Delhi')) , </a:t>
            </a:r>
          </a:p>
          <a:p>
            <a:r>
              <a:rPr lang="en-IN" b="1" dirty="0"/>
              <a:t>PRIMARY KEY (</a:t>
            </a:r>
            <a:r>
              <a:rPr lang="en-IN" b="1" dirty="0" err="1"/>
              <a:t>pub_id</a:t>
            </a:r>
            <a:r>
              <a:rPr lang="en-IN" b="1" dirty="0"/>
              <a:t>) );</a:t>
            </a:r>
          </a:p>
        </p:txBody>
      </p:sp>
    </p:spTree>
    <p:extLst>
      <p:ext uri="{BB962C8B-B14F-4D97-AF65-F5344CB8AC3E}">
        <p14:creationId xmlns:p14="http://schemas.microsoft.com/office/powerpoint/2010/main" val="18051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785C-0B2B-41BE-B638-2C9E7AAA4C7B}"/>
              </a:ext>
            </a:extLst>
          </p:cNvPr>
          <p:cNvSpPr>
            <a:spLocks noGrp="1"/>
          </p:cNvSpPr>
          <p:nvPr>
            <p:ph type="title"/>
          </p:nvPr>
        </p:nvSpPr>
        <p:spPr/>
        <p:txBody>
          <a:bodyPr>
            <a:normAutofit/>
          </a:bodyPr>
          <a:lstStyle/>
          <a:p>
            <a:pPr algn="ctr"/>
            <a:r>
              <a:rPr lang="en-IN" b="1" dirty="0"/>
              <a:t>MySQL UNIQUE CONSTRAINT</a:t>
            </a:r>
            <a:endParaRPr lang="en-IN" dirty="0"/>
          </a:p>
        </p:txBody>
      </p:sp>
      <p:sp>
        <p:nvSpPr>
          <p:cNvPr id="3" name="Content Placeholder 2">
            <a:extLst>
              <a:ext uri="{FF2B5EF4-FFF2-40B4-BE49-F238E27FC236}">
                <a16:creationId xmlns:a16="http://schemas.microsoft.com/office/drawing/2014/main" id="{1F5F9DFC-A262-413C-8879-0C63EEE8CAE8}"/>
              </a:ext>
            </a:extLst>
          </p:cNvPr>
          <p:cNvSpPr>
            <a:spLocks noGrp="1"/>
          </p:cNvSpPr>
          <p:nvPr>
            <p:ph idx="1"/>
          </p:nvPr>
        </p:nvSpPr>
        <p:spPr>
          <a:xfrm>
            <a:off x="480391" y="1690688"/>
            <a:ext cx="3561522" cy="4351338"/>
          </a:xfrm>
        </p:spPr>
        <p:txBody>
          <a:bodyPr>
            <a:normAutofit fontScale="92500" lnSpcReduction="10000"/>
          </a:bodyPr>
          <a:lstStyle/>
          <a:p>
            <a:pPr marL="0" indent="0">
              <a:buNone/>
            </a:pPr>
            <a:r>
              <a:rPr lang="en-IN" sz="2000" dirty="0"/>
              <a:t>The UNIQUE constraint creates an index such that, all values in the index column must be unique. An error occurs when any body tries to add a new row with a key value that already exists in that row.</a:t>
            </a:r>
          </a:p>
          <a:p>
            <a:pPr marL="0" indent="0">
              <a:buNone/>
            </a:pPr>
            <a:endParaRPr lang="en-IN" sz="2000" dirty="0"/>
          </a:p>
          <a:p>
            <a:pPr marL="0" indent="0">
              <a:buNone/>
            </a:pPr>
            <a:r>
              <a:rPr lang="en-IN" sz="2000" dirty="0"/>
              <a:t>Example</a:t>
            </a:r>
          </a:p>
          <a:p>
            <a:pPr marL="0" indent="0">
              <a:buNone/>
            </a:pPr>
            <a:endParaRPr lang="en-IN" sz="2000" dirty="0"/>
          </a:p>
          <a:p>
            <a:pPr marL="0" indent="0">
              <a:buNone/>
            </a:pPr>
            <a:r>
              <a:rPr lang="en-IN" sz="2000" dirty="0"/>
              <a:t>The MySQL statement stated below will create a table '</a:t>
            </a:r>
            <a:r>
              <a:rPr lang="en-IN" sz="2000" dirty="0" err="1"/>
              <a:t>newauthor</a:t>
            </a:r>
            <a:r>
              <a:rPr lang="en-IN" sz="2000" dirty="0"/>
              <a:t>' with a column '</a:t>
            </a:r>
            <a:r>
              <a:rPr lang="en-IN" sz="2000" dirty="0" err="1"/>
              <a:t>aut_id</a:t>
            </a:r>
            <a:r>
              <a:rPr lang="en-IN" sz="2000" dirty="0"/>
              <a:t>' which will store unique values only since UNIQUE (</a:t>
            </a:r>
            <a:r>
              <a:rPr lang="en-IN" sz="2000" dirty="0" err="1"/>
              <a:t>aut_id</a:t>
            </a:r>
            <a:r>
              <a:rPr lang="en-IN" sz="2000" dirty="0"/>
              <a:t>) is used.</a:t>
            </a:r>
          </a:p>
          <a:p>
            <a:pPr marL="0" indent="0">
              <a:buNone/>
            </a:pPr>
            <a:endParaRPr lang="en-IN" sz="2000" dirty="0"/>
          </a:p>
          <a:p>
            <a:pPr marL="0" indent="0">
              <a:buNone/>
            </a:pPr>
            <a:endParaRPr lang="en-IN" sz="2000" dirty="0"/>
          </a:p>
        </p:txBody>
      </p:sp>
      <p:sp>
        <p:nvSpPr>
          <p:cNvPr id="5" name="Rectangle 4">
            <a:extLst>
              <a:ext uri="{FF2B5EF4-FFF2-40B4-BE49-F238E27FC236}">
                <a16:creationId xmlns:a16="http://schemas.microsoft.com/office/drawing/2014/main" id="{F8BF7D14-6D85-4B20-A1D5-D35B6F5B93D3}"/>
              </a:ext>
            </a:extLst>
          </p:cNvPr>
          <p:cNvSpPr/>
          <p:nvPr/>
        </p:nvSpPr>
        <p:spPr>
          <a:xfrm>
            <a:off x="5380383" y="1690688"/>
            <a:ext cx="6096000" cy="1200329"/>
          </a:xfrm>
          <a:prstGeom prst="rect">
            <a:avLst/>
          </a:prstGeom>
        </p:spPr>
        <p:txBody>
          <a:bodyPr>
            <a:spAutoFit/>
          </a:bodyPr>
          <a:lstStyle/>
          <a:p>
            <a:r>
              <a:rPr lang="en-IN" b="1" i="0" dirty="0">
                <a:solidFill>
                  <a:srgbClr val="1990B8"/>
                </a:solidFill>
                <a:effectLst/>
                <a:latin typeface="Consolas" panose="020B0609020204030204" pitchFamily="49" charset="0"/>
              </a:rPr>
              <a:t>CREATE</a:t>
            </a:r>
            <a:r>
              <a:rPr lang="en-IN" b="1" i="0" dirty="0">
                <a:solidFill>
                  <a:srgbClr val="000000"/>
                </a:solidFill>
                <a:effectLst/>
                <a:latin typeface="Consolas" panose="020B0609020204030204" pitchFamily="49" charset="0"/>
              </a:rPr>
              <a:t> </a:t>
            </a:r>
            <a:r>
              <a:rPr lang="en-IN" b="1" i="0" dirty="0">
                <a:solidFill>
                  <a:srgbClr val="1990B8"/>
                </a:solidFill>
                <a:effectLst/>
                <a:latin typeface="Consolas" panose="020B0609020204030204" pitchFamily="49" charset="0"/>
              </a:rPr>
              <a:t>TABLE</a:t>
            </a:r>
            <a:r>
              <a:rPr lang="en-IN" b="1" i="0" dirty="0">
                <a:solidFill>
                  <a:srgbClr val="000000"/>
                </a:solidFill>
                <a:effectLst/>
                <a:latin typeface="Consolas" panose="020B0609020204030204" pitchFamily="49" charset="0"/>
              </a:rPr>
              <a:t> </a:t>
            </a:r>
            <a:r>
              <a:rPr lang="en-IN" b="1" i="0" dirty="0">
                <a:solidFill>
                  <a:srgbClr val="1990B8"/>
                </a:solidFill>
                <a:effectLst/>
                <a:latin typeface="Consolas" panose="020B0609020204030204" pitchFamily="49" charset="0"/>
              </a:rPr>
              <a:t>IF</a:t>
            </a:r>
            <a:r>
              <a:rPr lang="en-IN" b="1" i="0" dirty="0">
                <a:solidFill>
                  <a:srgbClr val="000000"/>
                </a:solidFill>
                <a:effectLst/>
                <a:latin typeface="Consolas" panose="020B0609020204030204" pitchFamily="49" charset="0"/>
              </a:rPr>
              <a:t> </a:t>
            </a:r>
            <a:r>
              <a:rPr lang="en-IN" b="1" i="0" dirty="0">
                <a:solidFill>
                  <a:srgbClr val="A67F59"/>
                </a:solidFill>
                <a:effectLst/>
                <a:latin typeface="Consolas" panose="020B0609020204030204" pitchFamily="49" charset="0"/>
              </a:rPr>
              <a:t>NOT</a:t>
            </a:r>
            <a:r>
              <a:rPr lang="en-IN" b="1" i="0" dirty="0">
                <a:solidFill>
                  <a:srgbClr val="000000"/>
                </a:solidFill>
                <a:effectLst/>
                <a:latin typeface="Consolas" panose="020B0609020204030204" pitchFamily="49" charset="0"/>
              </a:rPr>
              <a:t> </a:t>
            </a:r>
            <a:r>
              <a:rPr lang="en-IN" b="1" i="0" dirty="0">
                <a:solidFill>
                  <a:srgbClr val="1990B8"/>
                </a:solidFill>
                <a:effectLst/>
                <a:latin typeface="Consolas" panose="020B0609020204030204" pitchFamily="49" charset="0"/>
              </a:rPr>
              <a:t>EXISTS</a:t>
            </a:r>
            <a:r>
              <a:rPr lang="en-IN" b="1" i="0" dirty="0">
                <a:solidFill>
                  <a:srgbClr val="000000"/>
                </a:solidFill>
                <a:effectLst/>
                <a:latin typeface="Consolas" panose="020B0609020204030204" pitchFamily="49" charset="0"/>
              </a:rPr>
              <a:t> </a:t>
            </a:r>
            <a:r>
              <a:rPr lang="en-IN" b="1" i="0" dirty="0" err="1">
                <a:solidFill>
                  <a:srgbClr val="000000"/>
                </a:solidFill>
                <a:effectLst/>
                <a:latin typeface="Consolas" panose="020B0609020204030204" pitchFamily="49" charset="0"/>
              </a:rPr>
              <a:t>newauthor</a:t>
            </a:r>
            <a:r>
              <a:rPr lang="en-IN" b="1" i="0" dirty="0">
                <a:solidFill>
                  <a:srgbClr val="5F6364"/>
                </a:solidFill>
                <a:effectLst/>
                <a:latin typeface="Consolas" panose="020B0609020204030204" pitchFamily="49" charset="0"/>
              </a:rPr>
              <a:t>(</a:t>
            </a:r>
            <a:r>
              <a:rPr lang="en-IN" b="1" i="0" dirty="0" err="1">
                <a:solidFill>
                  <a:srgbClr val="000000"/>
                </a:solidFill>
                <a:effectLst/>
                <a:latin typeface="Consolas" panose="020B0609020204030204" pitchFamily="49" charset="0"/>
              </a:rPr>
              <a:t>aut_id</a:t>
            </a:r>
            <a:r>
              <a:rPr lang="en-IN" b="1" i="0" dirty="0">
                <a:solidFill>
                  <a:srgbClr val="000000"/>
                </a:solidFill>
                <a:effectLst/>
                <a:latin typeface="Consolas" panose="020B0609020204030204" pitchFamily="49" charset="0"/>
              </a:rPr>
              <a:t> </a:t>
            </a:r>
            <a:r>
              <a:rPr lang="en-IN" b="1" i="0" dirty="0">
                <a:solidFill>
                  <a:srgbClr val="1990B8"/>
                </a:solidFill>
                <a:effectLst/>
                <a:latin typeface="Consolas" panose="020B0609020204030204" pitchFamily="49" charset="0"/>
              </a:rPr>
              <a:t>varchar</a:t>
            </a:r>
            <a:r>
              <a:rPr lang="en-IN" b="1" i="0" dirty="0">
                <a:solidFill>
                  <a:srgbClr val="5F6364"/>
                </a:solidFill>
                <a:effectLst/>
                <a:latin typeface="Consolas" panose="020B0609020204030204" pitchFamily="49" charset="0"/>
              </a:rPr>
              <a:t>(</a:t>
            </a:r>
            <a:r>
              <a:rPr lang="en-IN" b="1" i="0" dirty="0">
                <a:solidFill>
                  <a:srgbClr val="C92C2C"/>
                </a:solidFill>
                <a:effectLst/>
                <a:latin typeface="Consolas" panose="020B0609020204030204" pitchFamily="49" charset="0"/>
              </a:rPr>
              <a:t>8</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r>
              <a:rPr lang="en-IN" b="1" i="0" dirty="0">
                <a:solidFill>
                  <a:srgbClr val="A67F59"/>
                </a:solidFill>
                <a:effectLst/>
                <a:latin typeface="Consolas" panose="020B0609020204030204" pitchFamily="49" charset="0"/>
              </a:rPr>
              <a:t>NOT</a:t>
            </a:r>
            <a:r>
              <a:rPr lang="en-IN" b="1" i="0" dirty="0">
                <a:solidFill>
                  <a:srgbClr val="000000"/>
                </a:solidFill>
                <a:effectLst/>
                <a:latin typeface="Consolas" panose="020B0609020204030204" pitchFamily="49" charset="0"/>
              </a:rPr>
              <a:t> </a:t>
            </a:r>
            <a:r>
              <a:rPr lang="en-IN" b="1" i="0" dirty="0">
                <a:solidFill>
                  <a:srgbClr val="C92C2C"/>
                </a:solidFill>
                <a:effectLst/>
                <a:latin typeface="Consolas" panose="020B0609020204030204" pitchFamily="49" charset="0"/>
              </a:rPr>
              <a:t>NULL</a:t>
            </a:r>
            <a:r>
              <a:rPr lang="en-IN" b="1" i="0" dirty="0">
                <a:solidFill>
                  <a:srgbClr val="000000"/>
                </a:solidFill>
                <a:effectLst/>
                <a:latin typeface="Consolas" panose="020B0609020204030204" pitchFamily="49" charset="0"/>
              </a:rPr>
              <a:t> </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r>
              <a:rPr lang="en-IN" b="1" i="0" dirty="0" err="1">
                <a:solidFill>
                  <a:srgbClr val="000000"/>
                </a:solidFill>
                <a:effectLst/>
                <a:latin typeface="Consolas" panose="020B0609020204030204" pitchFamily="49" charset="0"/>
              </a:rPr>
              <a:t>aut_name</a:t>
            </a:r>
            <a:r>
              <a:rPr lang="en-IN" b="1" i="0" dirty="0">
                <a:solidFill>
                  <a:srgbClr val="000000"/>
                </a:solidFill>
                <a:effectLst/>
                <a:latin typeface="Consolas" panose="020B0609020204030204" pitchFamily="49" charset="0"/>
              </a:rPr>
              <a:t> </a:t>
            </a:r>
            <a:r>
              <a:rPr lang="en-IN" b="1" i="0" dirty="0">
                <a:solidFill>
                  <a:srgbClr val="1990B8"/>
                </a:solidFill>
                <a:effectLst/>
                <a:latin typeface="Consolas" panose="020B0609020204030204" pitchFamily="49" charset="0"/>
              </a:rPr>
              <a:t>varchar</a:t>
            </a:r>
            <a:r>
              <a:rPr lang="en-IN" b="1" i="0" dirty="0">
                <a:solidFill>
                  <a:srgbClr val="5F6364"/>
                </a:solidFill>
                <a:effectLst/>
                <a:latin typeface="Consolas" panose="020B0609020204030204" pitchFamily="49" charset="0"/>
              </a:rPr>
              <a:t>(</a:t>
            </a:r>
            <a:r>
              <a:rPr lang="en-IN" b="1" i="0" dirty="0">
                <a:solidFill>
                  <a:srgbClr val="C92C2C"/>
                </a:solidFill>
                <a:effectLst/>
                <a:latin typeface="Consolas" panose="020B0609020204030204" pitchFamily="49" charset="0"/>
              </a:rPr>
              <a:t>50</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r>
              <a:rPr lang="en-IN" b="1" i="0" dirty="0">
                <a:solidFill>
                  <a:srgbClr val="A67F59"/>
                </a:solidFill>
                <a:effectLst/>
                <a:latin typeface="Consolas" panose="020B0609020204030204" pitchFamily="49" charset="0"/>
              </a:rPr>
              <a:t>NOT</a:t>
            </a:r>
            <a:r>
              <a:rPr lang="en-IN" b="1" i="0" dirty="0">
                <a:solidFill>
                  <a:srgbClr val="000000"/>
                </a:solidFill>
                <a:effectLst/>
                <a:latin typeface="Consolas" panose="020B0609020204030204" pitchFamily="49" charset="0"/>
              </a:rPr>
              <a:t> </a:t>
            </a:r>
            <a:r>
              <a:rPr lang="en-IN" b="1" i="0" dirty="0">
                <a:solidFill>
                  <a:srgbClr val="C92C2C"/>
                </a:solidFill>
                <a:effectLst/>
                <a:latin typeface="Consolas" panose="020B0609020204030204" pitchFamily="49" charset="0"/>
              </a:rPr>
              <a:t>NULL</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country </a:t>
            </a:r>
            <a:r>
              <a:rPr lang="en-IN" b="1" i="0" dirty="0">
                <a:solidFill>
                  <a:srgbClr val="1990B8"/>
                </a:solidFill>
                <a:effectLst/>
                <a:latin typeface="Consolas" panose="020B0609020204030204" pitchFamily="49" charset="0"/>
              </a:rPr>
              <a:t>varchar</a:t>
            </a:r>
            <a:r>
              <a:rPr lang="en-IN" b="1" i="0" dirty="0">
                <a:solidFill>
                  <a:srgbClr val="5F6364"/>
                </a:solidFill>
                <a:effectLst/>
                <a:latin typeface="Consolas" panose="020B0609020204030204" pitchFamily="49" charset="0"/>
              </a:rPr>
              <a:t>(</a:t>
            </a:r>
            <a:r>
              <a:rPr lang="en-IN" b="1" i="0" dirty="0">
                <a:solidFill>
                  <a:srgbClr val="C92C2C"/>
                </a:solidFill>
                <a:effectLst/>
                <a:latin typeface="Consolas" panose="020B0609020204030204" pitchFamily="49" charset="0"/>
              </a:rPr>
              <a:t>25</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r>
              <a:rPr lang="en-IN" b="1" i="0" dirty="0">
                <a:solidFill>
                  <a:srgbClr val="A67F59"/>
                </a:solidFill>
                <a:effectLst/>
                <a:latin typeface="Consolas" panose="020B0609020204030204" pitchFamily="49" charset="0"/>
              </a:rPr>
              <a:t>NOT</a:t>
            </a:r>
            <a:r>
              <a:rPr lang="en-IN" b="1" i="0" dirty="0">
                <a:solidFill>
                  <a:srgbClr val="000000"/>
                </a:solidFill>
                <a:effectLst/>
                <a:latin typeface="Consolas" panose="020B0609020204030204" pitchFamily="49" charset="0"/>
              </a:rPr>
              <a:t> </a:t>
            </a:r>
            <a:r>
              <a:rPr lang="en-IN" b="1" i="0" dirty="0">
                <a:solidFill>
                  <a:srgbClr val="C92C2C"/>
                </a:solidFill>
                <a:effectLst/>
                <a:latin typeface="Consolas" panose="020B0609020204030204" pitchFamily="49" charset="0"/>
              </a:rPr>
              <a:t>NULL</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r>
              <a:rPr lang="en-IN" b="1" i="0" dirty="0" err="1">
                <a:solidFill>
                  <a:srgbClr val="000000"/>
                </a:solidFill>
                <a:effectLst/>
                <a:latin typeface="Consolas" panose="020B0609020204030204" pitchFamily="49" charset="0"/>
              </a:rPr>
              <a:t>home_city</a:t>
            </a:r>
            <a:r>
              <a:rPr lang="en-IN" b="1" i="0" dirty="0">
                <a:solidFill>
                  <a:srgbClr val="000000"/>
                </a:solidFill>
                <a:effectLst/>
                <a:latin typeface="Consolas" panose="020B0609020204030204" pitchFamily="49" charset="0"/>
              </a:rPr>
              <a:t> </a:t>
            </a:r>
            <a:r>
              <a:rPr lang="en-IN" b="1" i="0" dirty="0">
                <a:solidFill>
                  <a:srgbClr val="1990B8"/>
                </a:solidFill>
                <a:effectLst/>
                <a:latin typeface="Consolas" panose="020B0609020204030204" pitchFamily="49" charset="0"/>
              </a:rPr>
              <a:t>varchar</a:t>
            </a:r>
            <a:r>
              <a:rPr lang="en-IN" b="1" i="0" dirty="0">
                <a:solidFill>
                  <a:srgbClr val="5F6364"/>
                </a:solidFill>
                <a:effectLst/>
                <a:latin typeface="Consolas" panose="020B0609020204030204" pitchFamily="49" charset="0"/>
              </a:rPr>
              <a:t>(</a:t>
            </a:r>
            <a:r>
              <a:rPr lang="en-IN" b="1" i="0" dirty="0">
                <a:solidFill>
                  <a:srgbClr val="C92C2C"/>
                </a:solidFill>
                <a:effectLst/>
                <a:latin typeface="Consolas" panose="020B0609020204030204" pitchFamily="49" charset="0"/>
              </a:rPr>
              <a:t>25</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r>
              <a:rPr lang="en-IN" b="1" i="0" dirty="0">
                <a:solidFill>
                  <a:srgbClr val="A67F59"/>
                </a:solidFill>
                <a:effectLst/>
                <a:latin typeface="Consolas" panose="020B0609020204030204" pitchFamily="49" charset="0"/>
              </a:rPr>
              <a:t>NOT</a:t>
            </a:r>
            <a:r>
              <a:rPr lang="en-IN" b="1" i="0" dirty="0">
                <a:solidFill>
                  <a:srgbClr val="000000"/>
                </a:solidFill>
                <a:effectLst/>
                <a:latin typeface="Consolas" panose="020B0609020204030204" pitchFamily="49" charset="0"/>
              </a:rPr>
              <a:t> </a:t>
            </a:r>
            <a:r>
              <a:rPr lang="en-IN" b="1" i="0" dirty="0">
                <a:solidFill>
                  <a:srgbClr val="C92C2C"/>
                </a:solidFill>
                <a:effectLst/>
                <a:latin typeface="Consolas" panose="020B0609020204030204" pitchFamily="49" charset="0"/>
              </a:rPr>
              <a:t>NULL</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r>
              <a:rPr lang="en-IN" b="1" i="0" dirty="0">
                <a:solidFill>
                  <a:srgbClr val="1990B8"/>
                </a:solidFill>
                <a:effectLst/>
                <a:latin typeface="Consolas" panose="020B0609020204030204" pitchFamily="49" charset="0"/>
              </a:rPr>
              <a:t>UNIQUE</a:t>
            </a:r>
            <a:r>
              <a:rPr lang="en-IN" b="1" i="0" dirty="0">
                <a:solidFill>
                  <a:srgbClr val="000000"/>
                </a:solidFill>
                <a:effectLst/>
                <a:latin typeface="Consolas" panose="020B0609020204030204" pitchFamily="49" charset="0"/>
              </a:rPr>
              <a:t> </a:t>
            </a:r>
            <a:r>
              <a:rPr lang="en-IN" b="1" i="0" dirty="0">
                <a:solidFill>
                  <a:srgbClr val="5F6364"/>
                </a:solidFill>
                <a:effectLst/>
                <a:latin typeface="Consolas" panose="020B0609020204030204" pitchFamily="49" charset="0"/>
              </a:rPr>
              <a:t>(</a:t>
            </a:r>
            <a:r>
              <a:rPr lang="en-IN" b="1" i="0" dirty="0" err="1">
                <a:solidFill>
                  <a:srgbClr val="000000"/>
                </a:solidFill>
                <a:effectLst/>
                <a:latin typeface="Consolas" panose="020B0609020204030204" pitchFamily="49" charset="0"/>
              </a:rPr>
              <a:t>aut_id</a:t>
            </a:r>
            <a:r>
              <a:rPr lang="en-IN" b="1" i="0" dirty="0">
                <a:solidFill>
                  <a:srgbClr val="5F6364"/>
                </a:solidFill>
                <a:effectLst/>
                <a:latin typeface="Consolas" panose="020B0609020204030204" pitchFamily="49" charset="0"/>
              </a:rPr>
              <a:t>));</a:t>
            </a:r>
            <a:r>
              <a:rPr lang="en-IN" b="1" i="0" dirty="0">
                <a:solidFill>
                  <a:srgbClr val="000000"/>
                </a:solidFill>
                <a:effectLst/>
                <a:latin typeface="Consolas" panose="020B0609020204030204" pitchFamily="49" charset="0"/>
              </a:rPr>
              <a:t> </a:t>
            </a:r>
            <a:endParaRPr lang="en-IN" b="1" dirty="0"/>
          </a:p>
        </p:txBody>
      </p:sp>
      <p:sp>
        <p:nvSpPr>
          <p:cNvPr id="6" name="Rectangle 5">
            <a:extLst>
              <a:ext uri="{FF2B5EF4-FFF2-40B4-BE49-F238E27FC236}">
                <a16:creationId xmlns:a16="http://schemas.microsoft.com/office/drawing/2014/main" id="{64D87F3A-8363-4B3F-A6A9-E5F3D38B64F9}"/>
              </a:ext>
            </a:extLst>
          </p:cNvPr>
          <p:cNvSpPr/>
          <p:nvPr/>
        </p:nvSpPr>
        <p:spPr>
          <a:xfrm>
            <a:off x="5257800" y="2891017"/>
            <a:ext cx="6096000" cy="369332"/>
          </a:xfrm>
          <a:prstGeom prst="rect">
            <a:avLst/>
          </a:prstGeom>
        </p:spPr>
        <p:txBody>
          <a:bodyPr>
            <a:spAutoFit/>
          </a:bodyPr>
          <a:lstStyle/>
          <a:p>
            <a:r>
              <a:rPr lang="en-IN" b="1" i="0" dirty="0">
                <a:effectLst/>
                <a:latin typeface="Helvetica" panose="020B0604020202020204" pitchFamily="34" charset="0"/>
              </a:rPr>
              <a:t>The picture below shows the structure of the table.</a:t>
            </a:r>
            <a:endParaRPr lang="en-IN" dirty="0"/>
          </a:p>
        </p:txBody>
      </p:sp>
      <p:pic>
        <p:nvPicPr>
          <p:cNvPr id="6148" name="Picture 4" descr="mysql unique constraint sample1">
            <a:extLst>
              <a:ext uri="{FF2B5EF4-FFF2-40B4-BE49-F238E27FC236}">
                <a16:creationId xmlns:a16="http://schemas.microsoft.com/office/drawing/2014/main" id="{4351DDC2-2C85-41C2-9C8E-21D403D5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413" y="3587806"/>
            <a:ext cx="7199352" cy="243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D6D2-099F-4A12-B481-821AFD1349C2}"/>
              </a:ext>
            </a:extLst>
          </p:cNvPr>
          <p:cNvSpPr>
            <a:spLocks noGrp="1"/>
          </p:cNvSpPr>
          <p:nvPr>
            <p:ph type="title"/>
          </p:nvPr>
        </p:nvSpPr>
        <p:spPr/>
        <p:txBody>
          <a:bodyPr>
            <a:normAutofit/>
          </a:bodyPr>
          <a:lstStyle/>
          <a:p>
            <a:pPr algn="ctr"/>
            <a:r>
              <a:rPr lang="en-IN" sz="3200" b="1" dirty="0"/>
              <a:t>Example of MySQL UNIQUE CONSTRAINT check unique value</a:t>
            </a:r>
            <a:endParaRPr lang="en-IN" sz="3200" dirty="0"/>
          </a:p>
        </p:txBody>
      </p:sp>
      <p:sp>
        <p:nvSpPr>
          <p:cNvPr id="3" name="Content Placeholder 2">
            <a:extLst>
              <a:ext uri="{FF2B5EF4-FFF2-40B4-BE49-F238E27FC236}">
                <a16:creationId xmlns:a16="http://schemas.microsoft.com/office/drawing/2014/main" id="{FCD3AA36-1C4C-46EC-AAF5-19A3811DE522}"/>
              </a:ext>
            </a:extLst>
          </p:cNvPr>
          <p:cNvSpPr>
            <a:spLocks noGrp="1"/>
          </p:cNvSpPr>
          <p:nvPr>
            <p:ph idx="1"/>
          </p:nvPr>
        </p:nvSpPr>
        <p:spPr>
          <a:xfrm>
            <a:off x="838200" y="1825625"/>
            <a:ext cx="3455504" cy="4351338"/>
          </a:xfrm>
        </p:spPr>
        <p:txBody>
          <a:bodyPr>
            <a:normAutofit/>
          </a:bodyPr>
          <a:lstStyle/>
          <a:p>
            <a:pPr marL="0" indent="0">
              <a:buNone/>
            </a:pPr>
            <a:r>
              <a:rPr lang="en-IN" sz="2000" dirty="0"/>
              <a:t>The MySQL statement stated below will create a table '</a:t>
            </a:r>
            <a:r>
              <a:rPr lang="en-IN" sz="2000" dirty="0" err="1"/>
              <a:t>newauthor</a:t>
            </a:r>
            <a:r>
              <a:rPr lang="en-IN" sz="2000" dirty="0"/>
              <a:t>' with a column '</a:t>
            </a:r>
            <a:r>
              <a:rPr lang="en-IN" sz="2000" dirty="0" err="1"/>
              <a:t>aut_id</a:t>
            </a:r>
            <a:r>
              <a:rPr lang="en-IN" sz="2000" dirty="0"/>
              <a:t>' which is meant to store unique values only. Notice that UNIQUE is used within the column definition</a:t>
            </a:r>
          </a:p>
          <a:p>
            <a:pPr marL="0" indent="0">
              <a:buNone/>
            </a:pPr>
            <a:endParaRPr lang="en-IN" sz="2000" dirty="0"/>
          </a:p>
          <a:p>
            <a:pPr marL="0" indent="0">
              <a:buNone/>
            </a:pPr>
            <a:endParaRPr lang="en-IN" sz="2000" dirty="0"/>
          </a:p>
        </p:txBody>
      </p:sp>
      <p:sp>
        <p:nvSpPr>
          <p:cNvPr id="5" name="Rectangle 4">
            <a:extLst>
              <a:ext uri="{FF2B5EF4-FFF2-40B4-BE49-F238E27FC236}">
                <a16:creationId xmlns:a16="http://schemas.microsoft.com/office/drawing/2014/main" id="{88A33A39-A7FA-49C3-9A30-0FC785C4AF2D}"/>
              </a:ext>
            </a:extLst>
          </p:cNvPr>
          <p:cNvSpPr/>
          <p:nvPr/>
        </p:nvSpPr>
        <p:spPr>
          <a:xfrm>
            <a:off x="5340626" y="1690688"/>
            <a:ext cx="6096000" cy="1754326"/>
          </a:xfrm>
          <a:prstGeom prst="rect">
            <a:avLst/>
          </a:prstGeom>
        </p:spPr>
        <p:txBody>
          <a:bodyPr>
            <a:spAutoFit/>
          </a:bodyPr>
          <a:lstStyle/>
          <a:p>
            <a:r>
              <a:rPr lang="en-IN" b="1" dirty="0"/>
              <a:t>CREATE TABLE IF NOT EXISTS </a:t>
            </a:r>
          </a:p>
          <a:p>
            <a:r>
              <a:rPr lang="en-IN" b="1" dirty="0" err="1"/>
              <a:t>newauthor</a:t>
            </a:r>
            <a:r>
              <a:rPr lang="en-IN" b="1" dirty="0"/>
              <a:t>(</a:t>
            </a:r>
            <a:r>
              <a:rPr lang="en-IN" b="1" dirty="0" err="1"/>
              <a:t>aut_id</a:t>
            </a:r>
            <a:r>
              <a:rPr lang="en-IN" b="1" dirty="0"/>
              <a:t> varchar(8) NOT NULL UNIQUE ,</a:t>
            </a:r>
          </a:p>
          <a:p>
            <a:r>
              <a:rPr lang="en-IN" b="1" dirty="0" err="1"/>
              <a:t>aut_name</a:t>
            </a:r>
            <a:r>
              <a:rPr lang="en-IN" b="1" dirty="0"/>
              <a:t> varchar(50) NOT NULL,</a:t>
            </a:r>
          </a:p>
          <a:p>
            <a:r>
              <a:rPr lang="en-IN" b="1" dirty="0"/>
              <a:t>country varchar(25) </a:t>
            </a:r>
          </a:p>
          <a:p>
            <a:r>
              <a:rPr lang="en-IN" b="1" dirty="0"/>
              <a:t>NOT NULL,</a:t>
            </a:r>
          </a:p>
          <a:p>
            <a:r>
              <a:rPr lang="en-IN" b="1" dirty="0" err="1"/>
              <a:t>home_city</a:t>
            </a:r>
            <a:r>
              <a:rPr lang="en-IN" b="1" dirty="0"/>
              <a:t> varchar(25) NOT NULL);</a:t>
            </a:r>
          </a:p>
        </p:txBody>
      </p:sp>
      <p:sp>
        <p:nvSpPr>
          <p:cNvPr id="6" name="Rectangle 5">
            <a:extLst>
              <a:ext uri="{FF2B5EF4-FFF2-40B4-BE49-F238E27FC236}">
                <a16:creationId xmlns:a16="http://schemas.microsoft.com/office/drawing/2014/main" id="{6A37B7EC-9D1A-404A-A240-CA66988BD385}"/>
              </a:ext>
            </a:extLst>
          </p:cNvPr>
          <p:cNvSpPr/>
          <p:nvPr/>
        </p:nvSpPr>
        <p:spPr>
          <a:xfrm>
            <a:off x="5022574" y="3539629"/>
            <a:ext cx="6096000" cy="369332"/>
          </a:xfrm>
          <a:prstGeom prst="rect">
            <a:avLst/>
          </a:prstGeom>
        </p:spPr>
        <p:txBody>
          <a:bodyPr>
            <a:spAutoFit/>
          </a:bodyPr>
          <a:lstStyle/>
          <a:p>
            <a:r>
              <a:rPr lang="en-IN" b="1" i="0" dirty="0">
                <a:effectLst/>
                <a:latin typeface="Helvetica" panose="020B0604020202020204" pitchFamily="34" charset="0"/>
              </a:rPr>
              <a:t>The following picture shows the Structure of the Table</a:t>
            </a:r>
            <a:endParaRPr lang="en-IN" dirty="0"/>
          </a:p>
        </p:txBody>
      </p:sp>
      <p:pic>
        <p:nvPicPr>
          <p:cNvPr id="7172" name="Picture 4" descr="mysql unique constraint sample2">
            <a:extLst>
              <a:ext uri="{FF2B5EF4-FFF2-40B4-BE49-F238E27FC236}">
                <a16:creationId xmlns:a16="http://schemas.microsoft.com/office/drawing/2014/main" id="{8BFC4B78-83E5-4586-93BC-66A74C541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008" y="4129088"/>
            <a:ext cx="6983895" cy="236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84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ED65-ED3B-400A-A66A-4B883E2D0500}"/>
              </a:ext>
            </a:extLst>
          </p:cNvPr>
          <p:cNvSpPr>
            <a:spLocks noGrp="1"/>
          </p:cNvSpPr>
          <p:nvPr>
            <p:ph type="title"/>
          </p:nvPr>
        </p:nvSpPr>
        <p:spPr/>
        <p:txBody>
          <a:bodyPr>
            <a:normAutofit/>
          </a:bodyPr>
          <a:lstStyle/>
          <a:p>
            <a:pPr algn="ctr"/>
            <a:r>
              <a:rPr lang="en-IN" sz="3600" b="1" dirty="0"/>
              <a:t>MySQL CREATE TABLE with DEFAULT CONSTRAINT</a:t>
            </a:r>
            <a:endParaRPr lang="en-IN" sz="3600" dirty="0"/>
          </a:p>
        </p:txBody>
      </p:sp>
      <p:sp>
        <p:nvSpPr>
          <p:cNvPr id="3" name="Content Placeholder 2">
            <a:extLst>
              <a:ext uri="{FF2B5EF4-FFF2-40B4-BE49-F238E27FC236}">
                <a16:creationId xmlns:a16="http://schemas.microsoft.com/office/drawing/2014/main" id="{9329D9AF-96A8-476D-9F92-77C0C9CECC67}"/>
              </a:ext>
            </a:extLst>
          </p:cNvPr>
          <p:cNvSpPr>
            <a:spLocks noGrp="1"/>
          </p:cNvSpPr>
          <p:nvPr>
            <p:ph idx="1"/>
          </p:nvPr>
        </p:nvSpPr>
        <p:spPr>
          <a:xfrm>
            <a:off x="384313" y="1690688"/>
            <a:ext cx="4956313" cy="4486275"/>
          </a:xfrm>
        </p:spPr>
        <p:txBody>
          <a:bodyPr>
            <a:normAutofit fontScale="62500" lnSpcReduction="20000"/>
          </a:bodyPr>
          <a:lstStyle/>
          <a:p>
            <a:pPr marL="0" indent="0">
              <a:buNone/>
            </a:pPr>
            <a:r>
              <a:rPr lang="en-IN" dirty="0"/>
              <a:t>While creating a table, MySQL allows you assign DEFAULT CONSTRAINTS to columns. DEFAULT is used to set a default value for a column and is applied using DEFAULT </a:t>
            </a:r>
            <a:r>
              <a:rPr lang="en-IN" dirty="0" err="1"/>
              <a:t>default_value</a:t>
            </a:r>
            <a:r>
              <a:rPr lang="en-IN" dirty="0"/>
              <a:t>; where </a:t>
            </a:r>
            <a:r>
              <a:rPr lang="en-IN" dirty="0" err="1"/>
              <a:t>default_value</a:t>
            </a:r>
            <a:r>
              <a:rPr lang="en-IN" dirty="0"/>
              <a:t> is the default value set to the column.</a:t>
            </a:r>
          </a:p>
          <a:p>
            <a:pPr marL="0" indent="0">
              <a:buNone/>
            </a:pPr>
            <a:r>
              <a:rPr lang="en-IN" b="1" dirty="0"/>
              <a:t>Example</a:t>
            </a:r>
            <a:endParaRPr lang="en-IN" dirty="0"/>
          </a:p>
          <a:p>
            <a:pPr marL="0" indent="0">
              <a:buNone/>
            </a:pPr>
            <a:r>
              <a:rPr lang="en-IN" dirty="0"/>
              <a:t>The MySQL statement stated below will create a table '</a:t>
            </a:r>
            <a:r>
              <a:rPr lang="en-IN" dirty="0" err="1"/>
              <a:t>newpublisher</a:t>
            </a:r>
            <a:r>
              <a:rPr lang="en-IN" dirty="0"/>
              <a:t>' with a PRIMARY KEY on '</a:t>
            </a:r>
            <a:r>
              <a:rPr lang="en-IN" dirty="0" err="1"/>
              <a:t>pub_id</a:t>
            </a:r>
            <a:r>
              <a:rPr lang="en-IN" dirty="0"/>
              <a:t>' column, a CHECK constraint with logical operators for country and pub-city columns and a default value for </a:t>
            </a:r>
            <a:r>
              <a:rPr lang="en-IN" dirty="0" err="1"/>
              <a:t>pub_id</a:t>
            </a:r>
            <a:r>
              <a:rPr lang="en-IN" dirty="0"/>
              <a:t>, </a:t>
            </a:r>
            <a:r>
              <a:rPr lang="en-IN" dirty="0" err="1"/>
              <a:t>pub_name</a:t>
            </a:r>
            <a:r>
              <a:rPr lang="en-IN" dirty="0"/>
              <a:t>, </a:t>
            </a:r>
            <a:r>
              <a:rPr lang="en-IN" dirty="0" err="1"/>
              <a:t>pub_city</a:t>
            </a:r>
            <a:r>
              <a:rPr lang="en-IN" dirty="0"/>
              <a:t> and country columns.</a:t>
            </a:r>
          </a:p>
          <a:p>
            <a:pPr marL="0" indent="0">
              <a:buNone/>
            </a:pPr>
            <a:r>
              <a:rPr lang="en-IN" dirty="0"/>
              <a:t>The MySQL statement also sets the default value white space for </a:t>
            </a:r>
            <a:r>
              <a:rPr lang="en-IN" dirty="0" err="1"/>
              <a:t>pub_id</a:t>
            </a:r>
            <a:r>
              <a:rPr lang="en-IN" dirty="0"/>
              <a:t>, </a:t>
            </a:r>
            <a:r>
              <a:rPr lang="en-IN" dirty="0" err="1"/>
              <a:t>pub_name</a:t>
            </a:r>
            <a:r>
              <a:rPr lang="en-IN" dirty="0"/>
              <a:t>, </a:t>
            </a:r>
            <a:r>
              <a:rPr lang="en-IN" dirty="0" err="1"/>
              <a:t>pub_city</a:t>
            </a:r>
            <a:r>
              <a:rPr lang="en-IN" dirty="0"/>
              <a:t> columns and 'India' as a default value for a country column.</a:t>
            </a:r>
          </a:p>
          <a:p>
            <a:pPr marL="0" indent="0">
              <a:buNone/>
            </a:pPr>
            <a:br>
              <a:rPr lang="en-IN" dirty="0"/>
            </a:br>
            <a:endParaRPr lang="en-IN" dirty="0"/>
          </a:p>
        </p:txBody>
      </p:sp>
      <p:sp>
        <p:nvSpPr>
          <p:cNvPr id="4" name="Rectangle 3">
            <a:extLst>
              <a:ext uri="{FF2B5EF4-FFF2-40B4-BE49-F238E27FC236}">
                <a16:creationId xmlns:a16="http://schemas.microsoft.com/office/drawing/2014/main" id="{6D170C40-185C-45D8-8946-C66140ABA337}"/>
              </a:ext>
            </a:extLst>
          </p:cNvPr>
          <p:cNvSpPr/>
          <p:nvPr/>
        </p:nvSpPr>
        <p:spPr>
          <a:xfrm>
            <a:off x="5910469" y="1567792"/>
            <a:ext cx="6096000" cy="2893100"/>
          </a:xfrm>
          <a:prstGeom prst="rect">
            <a:avLst/>
          </a:prstGeom>
        </p:spPr>
        <p:txBody>
          <a:bodyPr>
            <a:spAutoFit/>
          </a:bodyPr>
          <a:lstStyle/>
          <a:p>
            <a:r>
              <a:rPr lang="en-IN" sz="1600" b="1" dirty="0"/>
              <a:t>CREATE TABLE IF NOT EXISTS </a:t>
            </a:r>
            <a:r>
              <a:rPr lang="en-IN" sz="1600" b="1" dirty="0" err="1"/>
              <a:t>newpublisher</a:t>
            </a:r>
            <a:endParaRPr lang="en-IN" sz="1600" b="1" dirty="0"/>
          </a:p>
          <a:p>
            <a:r>
              <a:rPr lang="en-IN" sz="1600" b="1" dirty="0"/>
              <a:t>(</a:t>
            </a:r>
            <a:r>
              <a:rPr lang="en-IN" sz="1600" b="1" dirty="0" err="1"/>
              <a:t>pub_id</a:t>
            </a:r>
            <a:r>
              <a:rPr lang="en-IN" sz="1600" b="1" dirty="0"/>
              <a:t> varchar(8) NOT NULL UNIQUE DEFAULT '' ,           </a:t>
            </a:r>
          </a:p>
          <a:p>
            <a:r>
              <a:rPr lang="en-IN" sz="1600" b="1" dirty="0" err="1"/>
              <a:t>pub_name</a:t>
            </a:r>
            <a:r>
              <a:rPr lang="en-IN" sz="1600" b="1" dirty="0"/>
              <a:t> varchar(50) NOT NULL  DEFAULT '' ,          </a:t>
            </a:r>
          </a:p>
          <a:p>
            <a:r>
              <a:rPr lang="en-IN" sz="1600" b="1" dirty="0" err="1"/>
              <a:t>pub_city</a:t>
            </a:r>
            <a:r>
              <a:rPr lang="en-IN" sz="1600" b="1" dirty="0"/>
              <a:t> varchar(25) NOT NULL  DEFAULT '' ,          </a:t>
            </a:r>
          </a:p>
          <a:p>
            <a:r>
              <a:rPr lang="en-IN" sz="1600" b="1" dirty="0"/>
              <a:t>country varchar(25) NOT NULL DEFAULT 'India',          </a:t>
            </a:r>
          </a:p>
          <a:p>
            <a:r>
              <a:rPr lang="en-IN" sz="1600" b="1" dirty="0" err="1"/>
              <a:t>country_office</a:t>
            </a:r>
            <a:r>
              <a:rPr lang="en-IN" sz="1600" b="1" dirty="0"/>
              <a:t> varchar(25) , </a:t>
            </a:r>
          </a:p>
          <a:p>
            <a:r>
              <a:rPr lang="en-IN" sz="1600" b="1" dirty="0" err="1"/>
              <a:t>no_of_branch</a:t>
            </a:r>
            <a:r>
              <a:rPr lang="en-IN" sz="1600" b="1" dirty="0"/>
              <a:t> int(3),        </a:t>
            </a:r>
          </a:p>
          <a:p>
            <a:r>
              <a:rPr lang="en-IN" sz="1600" b="1" dirty="0" err="1"/>
              <a:t>estd</a:t>
            </a:r>
            <a:r>
              <a:rPr lang="en-IN" sz="1600" b="1" dirty="0"/>
              <a:t> date</a:t>
            </a:r>
          </a:p>
          <a:p>
            <a:r>
              <a:rPr lang="en-IN" sz="1600" b="1" dirty="0"/>
              <a:t>CHECK ((country='India' AND </a:t>
            </a:r>
            <a:r>
              <a:rPr lang="en-IN" sz="1600" b="1" dirty="0" err="1"/>
              <a:t>pub_city</a:t>
            </a:r>
            <a:r>
              <a:rPr lang="en-IN" sz="1600" b="1" dirty="0"/>
              <a:t>='Mumbai')</a:t>
            </a:r>
          </a:p>
          <a:p>
            <a:r>
              <a:rPr lang="en-IN" sz="1600" b="1" dirty="0"/>
              <a:t>OR (country='India' AND </a:t>
            </a:r>
            <a:r>
              <a:rPr lang="en-IN" sz="1600" b="1" dirty="0" err="1"/>
              <a:t>pub_city</a:t>
            </a:r>
            <a:r>
              <a:rPr lang="en-IN" sz="1600" b="1" dirty="0"/>
              <a:t>='New Delhi')) ,</a:t>
            </a:r>
          </a:p>
          <a:p>
            <a:r>
              <a:rPr lang="en-IN" sz="1600" b="1" dirty="0"/>
              <a:t>PRIMARY KEY (</a:t>
            </a:r>
            <a:r>
              <a:rPr lang="en-IN" sz="1600" b="1" dirty="0" err="1"/>
              <a:t>pub_id</a:t>
            </a:r>
            <a:r>
              <a:rPr lang="en-IN" sz="1600" b="1" dirty="0"/>
              <a:t>));</a:t>
            </a:r>
          </a:p>
        </p:txBody>
      </p:sp>
    </p:spTree>
    <p:extLst>
      <p:ext uri="{BB962C8B-B14F-4D97-AF65-F5344CB8AC3E}">
        <p14:creationId xmlns:p14="http://schemas.microsoft.com/office/powerpoint/2010/main" val="341661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231D-C2EE-4EA3-80F1-60093CE894D0}"/>
              </a:ext>
            </a:extLst>
          </p:cNvPr>
          <p:cNvSpPr>
            <a:spLocks noGrp="1"/>
          </p:cNvSpPr>
          <p:nvPr>
            <p:ph type="title"/>
          </p:nvPr>
        </p:nvSpPr>
        <p:spPr/>
        <p:txBody>
          <a:bodyPr>
            <a:normAutofit/>
          </a:bodyPr>
          <a:lstStyle/>
          <a:p>
            <a:r>
              <a:rPr lang="en-IN" b="1" dirty="0"/>
              <a:t>MySQL CREATE TABLE with AUTO INCREMENT</a:t>
            </a:r>
            <a:endParaRPr lang="en-IN" dirty="0"/>
          </a:p>
        </p:txBody>
      </p:sp>
      <p:sp>
        <p:nvSpPr>
          <p:cNvPr id="3" name="Content Placeholder 2">
            <a:extLst>
              <a:ext uri="{FF2B5EF4-FFF2-40B4-BE49-F238E27FC236}">
                <a16:creationId xmlns:a16="http://schemas.microsoft.com/office/drawing/2014/main" id="{5456245D-DE80-4E0A-9E4A-D7BBE37B8563}"/>
              </a:ext>
            </a:extLst>
          </p:cNvPr>
          <p:cNvSpPr>
            <a:spLocks noGrp="1"/>
          </p:cNvSpPr>
          <p:nvPr>
            <p:ph idx="1"/>
          </p:nvPr>
        </p:nvSpPr>
        <p:spPr>
          <a:xfrm>
            <a:off x="838200" y="1690688"/>
            <a:ext cx="3866322" cy="4351338"/>
          </a:xfrm>
        </p:spPr>
        <p:txBody>
          <a:bodyPr>
            <a:normAutofit fontScale="77500" lnSpcReduction="20000"/>
          </a:bodyPr>
          <a:lstStyle/>
          <a:p>
            <a:pPr marL="0" indent="0">
              <a:buNone/>
            </a:pPr>
            <a:r>
              <a:rPr lang="en-IN" dirty="0"/>
              <a:t>MySQL allows you to set AUTO_INCREMENT to a column. Doing so will increase the value of that column by 1 automatically, each time a new record is added.</a:t>
            </a:r>
          </a:p>
          <a:p>
            <a:pPr marL="0" indent="0">
              <a:buNone/>
            </a:pPr>
            <a:endParaRPr lang="en-IN" dirty="0"/>
          </a:p>
          <a:p>
            <a:pPr marL="0" indent="0">
              <a:buNone/>
            </a:pPr>
            <a:r>
              <a:rPr lang="en-IN" dirty="0"/>
              <a:t>Example</a:t>
            </a:r>
          </a:p>
          <a:p>
            <a:pPr marL="0" indent="0">
              <a:buNone/>
            </a:pPr>
            <a:endParaRPr lang="en-IN" dirty="0"/>
          </a:p>
          <a:p>
            <a:pPr marL="0" indent="0">
              <a:buNone/>
            </a:pPr>
            <a:r>
              <a:rPr lang="en-IN" dirty="0"/>
              <a:t>The MySQL statement stated below will create a table '</a:t>
            </a:r>
            <a:r>
              <a:rPr lang="en-IN" dirty="0" err="1"/>
              <a:t>newauthor</a:t>
            </a:r>
            <a:r>
              <a:rPr lang="en-IN" dirty="0"/>
              <a:t>' with a PRIMARY KEY on 'id' column and the 'id' column is an auto incremented field.</a:t>
            </a:r>
          </a:p>
          <a:p>
            <a:pPr marL="0" indent="0">
              <a:buNone/>
            </a:pPr>
            <a:endParaRPr lang="en-IN" dirty="0"/>
          </a:p>
        </p:txBody>
      </p:sp>
      <p:sp>
        <p:nvSpPr>
          <p:cNvPr id="5" name="Rectangle 4">
            <a:extLst>
              <a:ext uri="{FF2B5EF4-FFF2-40B4-BE49-F238E27FC236}">
                <a16:creationId xmlns:a16="http://schemas.microsoft.com/office/drawing/2014/main" id="{D967C015-8A0B-45CE-8703-44481037D3D5}"/>
              </a:ext>
            </a:extLst>
          </p:cNvPr>
          <p:cNvSpPr/>
          <p:nvPr/>
        </p:nvSpPr>
        <p:spPr>
          <a:xfrm>
            <a:off x="5257800" y="1578451"/>
            <a:ext cx="6096000" cy="2031325"/>
          </a:xfrm>
          <a:prstGeom prst="rect">
            <a:avLst/>
          </a:prstGeom>
        </p:spPr>
        <p:txBody>
          <a:bodyPr>
            <a:spAutoFit/>
          </a:bodyPr>
          <a:lstStyle/>
          <a:p>
            <a:r>
              <a:rPr lang="en-IN" b="1" dirty="0"/>
              <a:t>CREATE TABLE IF NOT EXISTS </a:t>
            </a:r>
            <a:r>
              <a:rPr lang="en-IN" b="1" dirty="0" err="1"/>
              <a:t>newauthor</a:t>
            </a:r>
            <a:endParaRPr lang="en-IN" b="1" dirty="0"/>
          </a:p>
          <a:p>
            <a:r>
              <a:rPr lang="en-IN" b="1" dirty="0"/>
              <a:t>(id int NOT NULL AUTO_INCREMENT,</a:t>
            </a:r>
          </a:p>
          <a:p>
            <a:r>
              <a:rPr lang="en-IN" b="1" dirty="0" err="1"/>
              <a:t>aut_id</a:t>
            </a:r>
            <a:r>
              <a:rPr lang="en-IN" b="1" dirty="0"/>
              <a:t> varchar(8),   </a:t>
            </a:r>
          </a:p>
          <a:p>
            <a:r>
              <a:rPr lang="en-IN" b="1" dirty="0" err="1"/>
              <a:t>aut_name</a:t>
            </a:r>
            <a:r>
              <a:rPr lang="en-IN" b="1" dirty="0"/>
              <a:t> varchar(50),</a:t>
            </a:r>
          </a:p>
          <a:p>
            <a:r>
              <a:rPr lang="en-IN" b="1" dirty="0"/>
              <a:t>country varchar(25),</a:t>
            </a:r>
          </a:p>
          <a:p>
            <a:r>
              <a:rPr lang="en-IN" b="1" dirty="0" err="1"/>
              <a:t>home_city</a:t>
            </a:r>
            <a:r>
              <a:rPr lang="en-IN" b="1" dirty="0"/>
              <a:t> varchar(25) NOT NULL,</a:t>
            </a:r>
          </a:p>
          <a:p>
            <a:r>
              <a:rPr lang="en-IN" b="1" dirty="0"/>
              <a:t>PRIMARY KEY (id));</a:t>
            </a:r>
          </a:p>
        </p:txBody>
      </p:sp>
    </p:spTree>
    <p:extLst>
      <p:ext uri="{BB962C8B-B14F-4D97-AF65-F5344CB8AC3E}">
        <p14:creationId xmlns:p14="http://schemas.microsoft.com/office/powerpoint/2010/main" val="218091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2098-C016-4EE4-856E-8370AE0BF346}"/>
              </a:ext>
            </a:extLst>
          </p:cNvPr>
          <p:cNvSpPr>
            <a:spLocks noGrp="1"/>
          </p:cNvSpPr>
          <p:nvPr>
            <p:ph type="title"/>
          </p:nvPr>
        </p:nvSpPr>
        <p:spPr/>
        <p:txBody>
          <a:bodyPr>
            <a:normAutofit/>
          </a:bodyPr>
          <a:lstStyle/>
          <a:p>
            <a:pPr algn="ctr"/>
            <a:r>
              <a:rPr lang="en-IN" b="1" dirty="0"/>
              <a:t>MySQL PRIMARY KEY CONSTRAINT</a:t>
            </a:r>
            <a:endParaRPr lang="en-IN" dirty="0"/>
          </a:p>
        </p:txBody>
      </p:sp>
      <p:sp>
        <p:nvSpPr>
          <p:cNvPr id="3" name="Content Placeholder 2">
            <a:extLst>
              <a:ext uri="{FF2B5EF4-FFF2-40B4-BE49-F238E27FC236}">
                <a16:creationId xmlns:a16="http://schemas.microsoft.com/office/drawing/2014/main" id="{127B9D07-A39A-4303-8C02-AFC6A2A37597}"/>
              </a:ext>
            </a:extLst>
          </p:cNvPr>
          <p:cNvSpPr>
            <a:spLocks noGrp="1"/>
          </p:cNvSpPr>
          <p:nvPr>
            <p:ph idx="1"/>
          </p:nvPr>
        </p:nvSpPr>
        <p:spPr>
          <a:xfrm>
            <a:off x="414131" y="1690688"/>
            <a:ext cx="5138530" cy="4351338"/>
          </a:xfrm>
        </p:spPr>
        <p:txBody>
          <a:bodyPr>
            <a:normAutofit fontScale="85000" lnSpcReduction="10000"/>
          </a:bodyPr>
          <a:lstStyle/>
          <a:p>
            <a:pPr marL="0" indent="0">
              <a:buNone/>
            </a:pPr>
            <a:r>
              <a:rPr lang="en-IN" sz="2400" dirty="0"/>
              <a:t>Usually, a table has a column or combination of columns that contain values used to uniquely identify each row in the </a:t>
            </a:r>
            <a:r>
              <a:rPr lang="en-IN" sz="2400" dirty="0" err="1"/>
              <a:t>table.This</a:t>
            </a:r>
            <a:r>
              <a:rPr lang="en-IN" sz="2400" dirty="0"/>
              <a:t> column or combination of columns is called PRIMARY KEY and can be created by defining a PRIMARY KEY CONSTRAINT while creating a table. A table can have only one PRIMARY KEY. A PRIMARY KEY column cannot contain NULL values.</a:t>
            </a:r>
          </a:p>
          <a:p>
            <a:pPr marL="0" indent="0">
              <a:buNone/>
            </a:pPr>
            <a:endParaRPr lang="en-IN" sz="2400" dirty="0"/>
          </a:p>
          <a:p>
            <a:pPr marL="0" indent="0">
              <a:buNone/>
            </a:pPr>
            <a:r>
              <a:rPr lang="en-IN" sz="2400" dirty="0"/>
              <a:t>Example</a:t>
            </a:r>
          </a:p>
          <a:p>
            <a:pPr marL="0" indent="0">
              <a:buNone/>
            </a:pPr>
            <a:endParaRPr lang="en-IN" sz="2400" dirty="0"/>
          </a:p>
          <a:p>
            <a:pPr marL="0" indent="0">
              <a:buNone/>
            </a:pPr>
            <a:r>
              <a:rPr lang="en-IN" sz="2400" dirty="0"/>
              <a:t>The MySQL statement stated below will create a table '</a:t>
            </a:r>
            <a:r>
              <a:rPr lang="en-IN" sz="2400" dirty="0" err="1"/>
              <a:t>newauthor</a:t>
            </a:r>
            <a:r>
              <a:rPr lang="en-IN" sz="2400" dirty="0"/>
              <a:t>' in which PRIMARY KEY set to the column </a:t>
            </a:r>
            <a:r>
              <a:rPr lang="en-IN" sz="2400" dirty="0" err="1"/>
              <a:t>aut_id</a:t>
            </a:r>
            <a:r>
              <a:rPr lang="en-IN" sz="2400" dirty="0"/>
              <a:t>.</a:t>
            </a:r>
          </a:p>
        </p:txBody>
      </p:sp>
      <p:sp>
        <p:nvSpPr>
          <p:cNvPr id="4" name="Rectangle 3">
            <a:extLst>
              <a:ext uri="{FF2B5EF4-FFF2-40B4-BE49-F238E27FC236}">
                <a16:creationId xmlns:a16="http://schemas.microsoft.com/office/drawing/2014/main" id="{A6156781-2056-440E-8D58-6447839B7A95}"/>
              </a:ext>
            </a:extLst>
          </p:cNvPr>
          <p:cNvSpPr/>
          <p:nvPr/>
        </p:nvSpPr>
        <p:spPr>
          <a:xfrm>
            <a:off x="6440556" y="1690688"/>
            <a:ext cx="5751444" cy="1754326"/>
          </a:xfrm>
          <a:prstGeom prst="rect">
            <a:avLst/>
          </a:prstGeom>
        </p:spPr>
        <p:txBody>
          <a:bodyPr wrap="square">
            <a:spAutoFit/>
          </a:bodyPr>
          <a:lstStyle/>
          <a:p>
            <a:r>
              <a:rPr lang="en-IN" b="1" dirty="0"/>
              <a:t>CREATE TABLE IF NOT EXISTS</a:t>
            </a:r>
          </a:p>
          <a:p>
            <a:r>
              <a:rPr lang="en-IN" b="1" dirty="0" err="1"/>
              <a:t>newauthor</a:t>
            </a:r>
            <a:r>
              <a:rPr lang="en-IN" b="1" dirty="0"/>
              <a:t>(</a:t>
            </a:r>
            <a:r>
              <a:rPr lang="en-IN" b="1" dirty="0" err="1"/>
              <a:t>aut_id</a:t>
            </a:r>
            <a:r>
              <a:rPr lang="en-IN" b="1" dirty="0"/>
              <a:t> varchar(8) NOT NULL ,   </a:t>
            </a:r>
          </a:p>
          <a:p>
            <a:r>
              <a:rPr lang="en-IN" b="1" dirty="0" err="1"/>
              <a:t>aut_name</a:t>
            </a:r>
            <a:r>
              <a:rPr lang="en-IN" b="1" dirty="0"/>
              <a:t> varchar(50) NOT NULL, </a:t>
            </a:r>
          </a:p>
          <a:p>
            <a:r>
              <a:rPr lang="en-IN" b="1" dirty="0"/>
              <a:t>country varchar(25) NOT NULL,</a:t>
            </a:r>
          </a:p>
          <a:p>
            <a:r>
              <a:rPr lang="en-IN" b="1" dirty="0" err="1"/>
              <a:t>home_city</a:t>
            </a:r>
            <a:r>
              <a:rPr lang="en-IN" b="1" dirty="0"/>
              <a:t> varchar(25) NOT NULL,         </a:t>
            </a:r>
          </a:p>
          <a:p>
            <a:r>
              <a:rPr lang="en-IN" b="1" dirty="0"/>
              <a:t>PRIMARY KEY (</a:t>
            </a:r>
            <a:r>
              <a:rPr lang="en-IN" b="1" dirty="0" err="1"/>
              <a:t>aut_id</a:t>
            </a:r>
            <a:r>
              <a:rPr lang="en-IN" b="1" dirty="0"/>
              <a:t>)); </a:t>
            </a:r>
          </a:p>
        </p:txBody>
      </p:sp>
    </p:spTree>
    <p:extLst>
      <p:ext uri="{BB962C8B-B14F-4D97-AF65-F5344CB8AC3E}">
        <p14:creationId xmlns:p14="http://schemas.microsoft.com/office/powerpoint/2010/main" val="395882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0AEA-EC82-4201-8466-4E39A59A4B33}"/>
              </a:ext>
            </a:extLst>
          </p:cNvPr>
          <p:cNvSpPr>
            <a:spLocks noGrp="1"/>
          </p:cNvSpPr>
          <p:nvPr>
            <p:ph type="title"/>
          </p:nvPr>
        </p:nvSpPr>
        <p:spPr/>
        <p:txBody>
          <a:bodyPr>
            <a:normAutofit/>
          </a:bodyPr>
          <a:lstStyle/>
          <a:p>
            <a:pPr algn="ctr"/>
            <a:r>
              <a:rPr lang="en-IN" sz="2800" b="1" dirty="0"/>
              <a:t>MySQL CREATE TABLE PRIMARY KEY CONSTRAINT on single column</a:t>
            </a:r>
            <a:endParaRPr lang="en-IN" sz="2800" dirty="0"/>
          </a:p>
        </p:txBody>
      </p:sp>
      <p:sp>
        <p:nvSpPr>
          <p:cNvPr id="3" name="Content Placeholder 2">
            <a:extLst>
              <a:ext uri="{FF2B5EF4-FFF2-40B4-BE49-F238E27FC236}">
                <a16:creationId xmlns:a16="http://schemas.microsoft.com/office/drawing/2014/main" id="{DF78CB6C-EC4F-4727-957E-E4864158AB44}"/>
              </a:ext>
            </a:extLst>
          </p:cNvPr>
          <p:cNvSpPr>
            <a:spLocks noGrp="1"/>
          </p:cNvSpPr>
          <p:nvPr>
            <p:ph idx="1"/>
          </p:nvPr>
        </p:nvSpPr>
        <p:spPr>
          <a:xfrm>
            <a:off x="838200" y="1825625"/>
            <a:ext cx="4502426" cy="4351338"/>
          </a:xfrm>
        </p:spPr>
        <p:txBody>
          <a:bodyPr>
            <a:normAutofit/>
          </a:bodyPr>
          <a:lstStyle/>
          <a:p>
            <a:pPr marL="0" indent="0">
              <a:buNone/>
            </a:pPr>
            <a:r>
              <a:rPr lang="en-IN" sz="2400" dirty="0"/>
              <a:t>How to set a PRIMARY KEY CONSTRAINT on a column of a table.</a:t>
            </a:r>
          </a:p>
          <a:p>
            <a:pPr marL="0" indent="0">
              <a:buNone/>
            </a:pPr>
            <a:r>
              <a:rPr lang="en-IN" sz="2400" b="1" dirty="0"/>
              <a:t>Example</a:t>
            </a:r>
            <a:endParaRPr lang="en-IN" sz="2400" dirty="0"/>
          </a:p>
          <a:p>
            <a:pPr marL="0" indent="0">
              <a:buNone/>
            </a:pPr>
            <a:r>
              <a:rPr lang="en-IN" sz="2400" dirty="0"/>
              <a:t>The MySQL statement stated below will create a table '</a:t>
            </a:r>
            <a:r>
              <a:rPr lang="en-IN" sz="2400" dirty="0" err="1"/>
              <a:t>newauthor</a:t>
            </a:r>
            <a:r>
              <a:rPr lang="en-IN" sz="2400" dirty="0"/>
              <a:t>' in which PRIMARY KEY set to the </a:t>
            </a:r>
            <a:r>
              <a:rPr lang="en-IN" sz="2400" dirty="0" err="1"/>
              <a:t>aut_id</a:t>
            </a:r>
            <a:r>
              <a:rPr lang="en-IN" sz="2400" dirty="0"/>
              <a:t> column. Notice that here PRIMARY KEY keyword is used within the column definition.</a:t>
            </a:r>
          </a:p>
          <a:p>
            <a:pPr marL="0" indent="0">
              <a:buNone/>
            </a:pPr>
            <a:endParaRPr lang="en-IN" sz="2400" dirty="0"/>
          </a:p>
        </p:txBody>
      </p:sp>
      <p:sp>
        <p:nvSpPr>
          <p:cNvPr id="4" name="Rectangle 3">
            <a:extLst>
              <a:ext uri="{FF2B5EF4-FFF2-40B4-BE49-F238E27FC236}">
                <a16:creationId xmlns:a16="http://schemas.microsoft.com/office/drawing/2014/main" id="{6307FC49-7877-413F-807F-33CA772EEECD}"/>
              </a:ext>
            </a:extLst>
          </p:cNvPr>
          <p:cNvSpPr/>
          <p:nvPr/>
        </p:nvSpPr>
        <p:spPr>
          <a:xfrm>
            <a:off x="5340626" y="1825625"/>
            <a:ext cx="6096000" cy="1754326"/>
          </a:xfrm>
          <a:prstGeom prst="rect">
            <a:avLst/>
          </a:prstGeom>
        </p:spPr>
        <p:txBody>
          <a:bodyPr>
            <a:spAutoFit/>
          </a:bodyPr>
          <a:lstStyle/>
          <a:p>
            <a:r>
              <a:rPr lang="en-IN" b="1" dirty="0"/>
              <a:t>CREATE TABLE IF NOT EXISTS </a:t>
            </a:r>
          </a:p>
          <a:p>
            <a:r>
              <a:rPr lang="en-IN" b="1" dirty="0" err="1"/>
              <a:t>newauthor</a:t>
            </a:r>
            <a:r>
              <a:rPr lang="en-IN" b="1" dirty="0"/>
              <a:t>(</a:t>
            </a:r>
            <a:r>
              <a:rPr lang="en-IN" b="1" dirty="0" err="1"/>
              <a:t>aut_id</a:t>
            </a:r>
            <a:r>
              <a:rPr lang="en-IN" b="1" dirty="0"/>
              <a:t> varchar(8) NOT NULL  PRIMARY KEY,	   </a:t>
            </a:r>
          </a:p>
          <a:p>
            <a:r>
              <a:rPr lang="en-IN" b="1" dirty="0" err="1"/>
              <a:t>aut_name</a:t>
            </a:r>
            <a:r>
              <a:rPr lang="en-IN" b="1" dirty="0"/>
              <a:t> varchar(50) NOT NULL, </a:t>
            </a:r>
          </a:p>
          <a:p>
            <a:r>
              <a:rPr lang="en-IN" b="1" dirty="0"/>
              <a:t>country varchar(25) </a:t>
            </a:r>
          </a:p>
          <a:p>
            <a:r>
              <a:rPr lang="en-IN" b="1" dirty="0"/>
              <a:t>NOT NULL, </a:t>
            </a:r>
          </a:p>
          <a:p>
            <a:r>
              <a:rPr lang="en-IN" b="1" dirty="0" err="1"/>
              <a:t>home_city</a:t>
            </a:r>
            <a:r>
              <a:rPr lang="en-IN" b="1" dirty="0"/>
              <a:t> varchar(25) NOT NULL);</a:t>
            </a:r>
          </a:p>
        </p:txBody>
      </p:sp>
    </p:spTree>
    <p:extLst>
      <p:ext uri="{BB962C8B-B14F-4D97-AF65-F5344CB8AC3E}">
        <p14:creationId xmlns:p14="http://schemas.microsoft.com/office/powerpoint/2010/main" val="53036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2DB5-3058-4DFC-975F-79B4EFA3F882}"/>
              </a:ext>
            </a:extLst>
          </p:cNvPr>
          <p:cNvSpPr>
            <a:spLocks noGrp="1"/>
          </p:cNvSpPr>
          <p:nvPr>
            <p:ph type="title"/>
          </p:nvPr>
        </p:nvSpPr>
        <p:spPr/>
        <p:txBody>
          <a:bodyPr>
            <a:normAutofit/>
          </a:bodyPr>
          <a:lstStyle/>
          <a:p>
            <a:pPr algn="ctr"/>
            <a:r>
              <a:rPr lang="en-IN" sz="2800" b="1" dirty="0"/>
              <a:t>MySQL CREATE TABLE PRIMARY KEY UNIQUE CONSTRAINT</a:t>
            </a:r>
            <a:endParaRPr lang="en-IN" sz="2800" dirty="0"/>
          </a:p>
        </p:txBody>
      </p:sp>
      <p:sp>
        <p:nvSpPr>
          <p:cNvPr id="3" name="Content Placeholder 2">
            <a:extLst>
              <a:ext uri="{FF2B5EF4-FFF2-40B4-BE49-F238E27FC236}">
                <a16:creationId xmlns:a16="http://schemas.microsoft.com/office/drawing/2014/main" id="{F96E5975-975C-410E-B59E-4AA70FF1F4E3}"/>
              </a:ext>
            </a:extLst>
          </p:cNvPr>
          <p:cNvSpPr>
            <a:spLocks noGrp="1"/>
          </p:cNvSpPr>
          <p:nvPr>
            <p:ph idx="1"/>
          </p:nvPr>
        </p:nvSpPr>
        <p:spPr>
          <a:xfrm>
            <a:off x="374374" y="1690688"/>
            <a:ext cx="4409661" cy="4351338"/>
          </a:xfrm>
        </p:spPr>
        <p:txBody>
          <a:bodyPr>
            <a:normAutofit/>
          </a:bodyPr>
          <a:lstStyle/>
          <a:p>
            <a:pPr marL="0" indent="0">
              <a:buNone/>
            </a:pPr>
            <a:r>
              <a:rPr lang="en-IN" sz="1800" dirty="0"/>
              <a:t>How to set PRIMARY KEY as well as UNIQUE constraints on columns of a table while creating a table with CREATE TABLE command.</a:t>
            </a:r>
          </a:p>
          <a:p>
            <a:pPr marL="0" indent="0">
              <a:buNone/>
            </a:pPr>
            <a:endParaRPr lang="en-IN" sz="1800" dirty="0"/>
          </a:p>
          <a:p>
            <a:pPr marL="0" indent="0">
              <a:buNone/>
            </a:pPr>
            <a:r>
              <a:rPr lang="en-IN" sz="1800" dirty="0"/>
              <a:t>Example</a:t>
            </a:r>
          </a:p>
          <a:p>
            <a:pPr marL="0" indent="0">
              <a:buNone/>
            </a:pPr>
            <a:endParaRPr lang="en-IN" sz="1800" dirty="0"/>
          </a:p>
          <a:p>
            <a:pPr marL="0" indent="0">
              <a:buNone/>
            </a:pPr>
            <a:r>
              <a:rPr lang="en-IN" sz="1800" dirty="0"/>
              <a:t>The MySQL statement stated below will create a table '</a:t>
            </a:r>
            <a:r>
              <a:rPr lang="en-IN" sz="1800" dirty="0" err="1"/>
              <a:t>newauthor</a:t>
            </a:r>
            <a:r>
              <a:rPr lang="en-IN" sz="1800" dirty="0"/>
              <a:t>' in which PRIMARY KEY is set to the </a:t>
            </a:r>
            <a:r>
              <a:rPr lang="en-IN" sz="1800" dirty="0" err="1"/>
              <a:t>aut_id</a:t>
            </a:r>
            <a:r>
              <a:rPr lang="en-IN" sz="1800" dirty="0"/>
              <a:t> column and UNIQUE is set to the </a:t>
            </a:r>
            <a:r>
              <a:rPr lang="en-IN" sz="1800" dirty="0" err="1"/>
              <a:t>home_city</a:t>
            </a:r>
            <a:r>
              <a:rPr lang="en-IN" sz="1800" dirty="0"/>
              <a:t> column.</a:t>
            </a:r>
          </a:p>
          <a:p>
            <a:pPr marL="0" indent="0">
              <a:buNone/>
            </a:pPr>
            <a:endParaRPr lang="en-IN" sz="1800" dirty="0"/>
          </a:p>
          <a:p>
            <a:pPr marL="0" indent="0">
              <a:buNone/>
            </a:pPr>
            <a:endParaRPr lang="en-IN" sz="1800" dirty="0"/>
          </a:p>
        </p:txBody>
      </p:sp>
      <p:sp>
        <p:nvSpPr>
          <p:cNvPr id="5" name="Rectangle 4">
            <a:extLst>
              <a:ext uri="{FF2B5EF4-FFF2-40B4-BE49-F238E27FC236}">
                <a16:creationId xmlns:a16="http://schemas.microsoft.com/office/drawing/2014/main" id="{D64D89A9-8639-495B-969B-D391307570D3}"/>
              </a:ext>
            </a:extLst>
          </p:cNvPr>
          <p:cNvSpPr/>
          <p:nvPr/>
        </p:nvSpPr>
        <p:spPr>
          <a:xfrm>
            <a:off x="5141843" y="1789189"/>
            <a:ext cx="6096000" cy="1477328"/>
          </a:xfrm>
          <a:prstGeom prst="rect">
            <a:avLst/>
          </a:prstGeom>
        </p:spPr>
        <p:txBody>
          <a:bodyPr>
            <a:spAutoFit/>
          </a:bodyPr>
          <a:lstStyle/>
          <a:p>
            <a:r>
              <a:rPr lang="en-IN" b="1" dirty="0"/>
              <a:t>CREATE TABLE IF NOT EXISTS</a:t>
            </a:r>
          </a:p>
          <a:p>
            <a:r>
              <a:rPr lang="en-IN" b="1" dirty="0" err="1"/>
              <a:t>newauthor</a:t>
            </a:r>
            <a:r>
              <a:rPr lang="en-IN" b="1" dirty="0"/>
              <a:t>(</a:t>
            </a:r>
            <a:r>
              <a:rPr lang="en-IN" b="1" dirty="0" err="1"/>
              <a:t>aut_id</a:t>
            </a:r>
            <a:r>
              <a:rPr lang="en-IN" b="1" dirty="0"/>
              <a:t> varchar(8) NOT NULL  PRIMARY KEY,</a:t>
            </a:r>
          </a:p>
          <a:p>
            <a:r>
              <a:rPr lang="en-IN" b="1" dirty="0" err="1"/>
              <a:t>aut_name</a:t>
            </a:r>
            <a:r>
              <a:rPr lang="en-IN" b="1" dirty="0"/>
              <a:t> varchar(50) NOT NULL,</a:t>
            </a:r>
          </a:p>
          <a:p>
            <a:r>
              <a:rPr lang="en-IN" b="1" dirty="0"/>
              <a:t>country varchar(25) NOT NULL, </a:t>
            </a:r>
          </a:p>
          <a:p>
            <a:r>
              <a:rPr lang="en-IN" b="1" dirty="0" err="1"/>
              <a:t>home_city</a:t>
            </a:r>
            <a:r>
              <a:rPr lang="en-IN" b="1" dirty="0"/>
              <a:t> varchar(25) NOT NULL UNIQUE); </a:t>
            </a:r>
          </a:p>
        </p:txBody>
      </p:sp>
    </p:spTree>
    <p:extLst>
      <p:ext uri="{BB962C8B-B14F-4D97-AF65-F5344CB8AC3E}">
        <p14:creationId xmlns:p14="http://schemas.microsoft.com/office/powerpoint/2010/main" val="2162322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1014-5C12-4D10-A441-EB0FD0E2E059}"/>
              </a:ext>
            </a:extLst>
          </p:cNvPr>
          <p:cNvSpPr>
            <a:spLocks noGrp="1"/>
          </p:cNvSpPr>
          <p:nvPr>
            <p:ph type="title"/>
          </p:nvPr>
        </p:nvSpPr>
        <p:spPr/>
        <p:txBody>
          <a:bodyPr>
            <a:normAutofit/>
          </a:bodyPr>
          <a:lstStyle/>
          <a:p>
            <a:pPr algn="ctr"/>
            <a:r>
              <a:rPr lang="en-IN" sz="3200" b="1" dirty="0"/>
              <a:t>MySQL CREATE TABLE PRIMARY KEY on multiple columns</a:t>
            </a:r>
            <a:endParaRPr lang="en-IN" sz="3200" dirty="0"/>
          </a:p>
        </p:txBody>
      </p:sp>
      <p:sp>
        <p:nvSpPr>
          <p:cNvPr id="3" name="Content Placeholder 2">
            <a:extLst>
              <a:ext uri="{FF2B5EF4-FFF2-40B4-BE49-F238E27FC236}">
                <a16:creationId xmlns:a16="http://schemas.microsoft.com/office/drawing/2014/main" id="{52391851-F8C1-4DF0-83E7-F991AE9D0B7E}"/>
              </a:ext>
            </a:extLst>
          </p:cNvPr>
          <p:cNvSpPr>
            <a:spLocks noGrp="1"/>
          </p:cNvSpPr>
          <p:nvPr>
            <p:ph idx="1"/>
          </p:nvPr>
        </p:nvSpPr>
        <p:spPr>
          <a:xfrm>
            <a:off x="838200" y="1825625"/>
            <a:ext cx="4621696" cy="4351338"/>
          </a:xfrm>
        </p:spPr>
        <p:txBody>
          <a:bodyPr>
            <a:normAutofit/>
          </a:bodyPr>
          <a:lstStyle/>
          <a:p>
            <a:pPr marL="0" indent="0">
              <a:buNone/>
            </a:pPr>
            <a:r>
              <a:rPr lang="en-IN" sz="2000" dirty="0"/>
              <a:t>MySQL allows you to set PRIMARY KEY on multiple columns of a table. Doing this allows you to work on multiple columns as a single entity set as PRIMARY KEY for a table.</a:t>
            </a:r>
          </a:p>
          <a:p>
            <a:pPr marL="0" indent="0">
              <a:buNone/>
            </a:pPr>
            <a:endParaRPr lang="en-IN" sz="2000" dirty="0"/>
          </a:p>
          <a:p>
            <a:pPr marL="0" indent="0">
              <a:buNone/>
            </a:pPr>
            <a:r>
              <a:rPr lang="en-IN" sz="2000" dirty="0"/>
              <a:t>Example</a:t>
            </a:r>
          </a:p>
          <a:p>
            <a:pPr marL="0" indent="0">
              <a:buNone/>
            </a:pPr>
            <a:endParaRPr lang="en-IN" sz="2000" dirty="0"/>
          </a:p>
          <a:p>
            <a:pPr marL="0" indent="0">
              <a:buNone/>
            </a:pPr>
            <a:r>
              <a:rPr lang="en-IN" sz="2000" dirty="0"/>
              <a:t>The MySQL statement stated below will create a table '</a:t>
            </a:r>
            <a:r>
              <a:rPr lang="en-IN" sz="2000" dirty="0" err="1"/>
              <a:t>newauthor</a:t>
            </a:r>
            <a:r>
              <a:rPr lang="en-IN" sz="2000" dirty="0"/>
              <a:t>' in which PRIMARY KEY is set with the combination of </a:t>
            </a:r>
            <a:r>
              <a:rPr lang="en-IN" sz="2000" dirty="0" err="1"/>
              <a:t>aut_id</a:t>
            </a:r>
            <a:r>
              <a:rPr lang="en-IN" sz="2000" dirty="0"/>
              <a:t> and </a:t>
            </a:r>
            <a:r>
              <a:rPr lang="en-IN" sz="2000" dirty="0" err="1"/>
              <a:t>home_city</a:t>
            </a:r>
            <a:r>
              <a:rPr lang="en-IN" sz="2000" dirty="0"/>
              <a:t> columns.</a:t>
            </a:r>
          </a:p>
          <a:p>
            <a:pPr marL="0" indent="0">
              <a:buNone/>
            </a:pPr>
            <a:endParaRPr lang="en-IN" sz="2000" dirty="0"/>
          </a:p>
          <a:p>
            <a:pPr marL="0" indent="0">
              <a:buNone/>
            </a:pPr>
            <a:endParaRPr lang="en-IN" sz="2000" dirty="0"/>
          </a:p>
        </p:txBody>
      </p:sp>
      <p:sp>
        <p:nvSpPr>
          <p:cNvPr id="5" name="Rectangle 4">
            <a:extLst>
              <a:ext uri="{FF2B5EF4-FFF2-40B4-BE49-F238E27FC236}">
                <a16:creationId xmlns:a16="http://schemas.microsoft.com/office/drawing/2014/main" id="{380C42B1-094F-491E-AB84-B4FE990D8EB6}"/>
              </a:ext>
            </a:extLst>
          </p:cNvPr>
          <p:cNvSpPr/>
          <p:nvPr/>
        </p:nvSpPr>
        <p:spPr>
          <a:xfrm>
            <a:off x="6096000" y="1825625"/>
            <a:ext cx="6096000" cy="1754326"/>
          </a:xfrm>
          <a:prstGeom prst="rect">
            <a:avLst/>
          </a:prstGeom>
        </p:spPr>
        <p:txBody>
          <a:bodyPr>
            <a:spAutoFit/>
          </a:bodyPr>
          <a:lstStyle/>
          <a:p>
            <a:r>
              <a:rPr lang="en-IN" b="1" dirty="0"/>
              <a:t>CREATE TABLE IF NOT EXISTS </a:t>
            </a:r>
          </a:p>
          <a:p>
            <a:r>
              <a:rPr lang="en-IN" b="1" dirty="0" err="1"/>
              <a:t>newauthor</a:t>
            </a:r>
            <a:r>
              <a:rPr lang="en-IN" b="1" dirty="0"/>
              <a:t>(</a:t>
            </a:r>
            <a:r>
              <a:rPr lang="en-IN" b="1" dirty="0" err="1"/>
              <a:t>aut_id</a:t>
            </a:r>
            <a:r>
              <a:rPr lang="en-IN" b="1" dirty="0"/>
              <a:t> varchar(8) NOT NULL ,</a:t>
            </a:r>
          </a:p>
          <a:p>
            <a:r>
              <a:rPr lang="en-IN" b="1" dirty="0" err="1"/>
              <a:t>aut_name</a:t>
            </a:r>
            <a:r>
              <a:rPr lang="en-IN" b="1" dirty="0"/>
              <a:t> varchar(50) NOT NULL,</a:t>
            </a:r>
          </a:p>
          <a:p>
            <a:r>
              <a:rPr lang="en-IN" b="1" dirty="0"/>
              <a:t>country varchar(25) NOT NULL,   </a:t>
            </a:r>
          </a:p>
          <a:p>
            <a:r>
              <a:rPr lang="en-IN" b="1" dirty="0" err="1"/>
              <a:t>home_city</a:t>
            </a:r>
            <a:r>
              <a:rPr lang="en-IN" b="1" dirty="0"/>
              <a:t> varchar(25) NOT NULL, </a:t>
            </a:r>
          </a:p>
          <a:p>
            <a:r>
              <a:rPr lang="en-IN" b="1" dirty="0"/>
              <a:t>PRIMARY KEY (</a:t>
            </a:r>
            <a:r>
              <a:rPr lang="en-IN" b="1" dirty="0" err="1"/>
              <a:t>aut_id</a:t>
            </a:r>
            <a:r>
              <a:rPr lang="en-IN" b="1" dirty="0"/>
              <a:t>, </a:t>
            </a:r>
            <a:r>
              <a:rPr lang="en-IN" b="1" dirty="0" err="1"/>
              <a:t>home_city</a:t>
            </a:r>
            <a:r>
              <a:rPr lang="en-IN" b="1" dirty="0"/>
              <a:t>)); </a:t>
            </a:r>
          </a:p>
        </p:txBody>
      </p:sp>
    </p:spTree>
    <p:extLst>
      <p:ext uri="{BB962C8B-B14F-4D97-AF65-F5344CB8AC3E}">
        <p14:creationId xmlns:p14="http://schemas.microsoft.com/office/powerpoint/2010/main" val="30670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47CD-C993-4427-93B8-916CF005EB4D}"/>
              </a:ext>
            </a:extLst>
          </p:cNvPr>
          <p:cNvSpPr>
            <a:spLocks noGrp="1"/>
          </p:cNvSpPr>
          <p:nvPr>
            <p:ph type="title"/>
          </p:nvPr>
        </p:nvSpPr>
        <p:spPr/>
        <p:txBody>
          <a:bodyPr>
            <a:normAutofit/>
          </a:bodyPr>
          <a:lstStyle/>
          <a:p>
            <a:pPr algn="ctr"/>
            <a:r>
              <a:rPr lang="en-IN" sz="3600" b="1" dirty="0"/>
              <a:t>MySQL creating table with FOREIGN KEY CONSTRAINT</a:t>
            </a:r>
            <a:endParaRPr lang="en-IN" sz="3600" dirty="0"/>
          </a:p>
        </p:txBody>
      </p:sp>
      <p:sp>
        <p:nvSpPr>
          <p:cNvPr id="3" name="Content Placeholder 2">
            <a:extLst>
              <a:ext uri="{FF2B5EF4-FFF2-40B4-BE49-F238E27FC236}">
                <a16:creationId xmlns:a16="http://schemas.microsoft.com/office/drawing/2014/main" id="{0E9ABDEB-6E27-4F90-9A44-F6F682F2C060}"/>
              </a:ext>
            </a:extLst>
          </p:cNvPr>
          <p:cNvSpPr>
            <a:spLocks noGrp="1"/>
          </p:cNvSpPr>
          <p:nvPr>
            <p:ph idx="1"/>
          </p:nvPr>
        </p:nvSpPr>
        <p:spPr>
          <a:xfrm>
            <a:off x="838200" y="1825625"/>
            <a:ext cx="4595191" cy="4351338"/>
          </a:xfrm>
        </p:spPr>
        <p:txBody>
          <a:bodyPr>
            <a:normAutofit/>
          </a:bodyPr>
          <a:lstStyle/>
          <a:p>
            <a:r>
              <a:rPr lang="en-IN" sz="2000" dirty="0"/>
              <a:t>While creating (or modifying) a MySQL table, you can set a FOREIGN KEY CONSTRAINT to a column of the table. A foreign key is a column or combination of columns which can be used to set a link between the data in two tables. PRIMARY KEY of a table is linked to the FOREIGN KEY of another table to enhance data integrity.</a:t>
            </a:r>
          </a:p>
          <a:p>
            <a:r>
              <a:rPr lang="en-IN" sz="2000" b="1" dirty="0"/>
              <a:t>Syntax :</a:t>
            </a:r>
            <a:endParaRPr lang="en-IN" sz="2000" dirty="0"/>
          </a:p>
          <a:p>
            <a:r>
              <a:rPr lang="en-IN" sz="2000" b="1" dirty="0"/>
              <a:t>FOREIGN KEY [column list] REFERENCES [primary key table] ([column list]);</a:t>
            </a:r>
          </a:p>
          <a:p>
            <a:endParaRPr lang="en-IN" sz="2000" dirty="0"/>
          </a:p>
        </p:txBody>
      </p:sp>
      <p:graphicFrame>
        <p:nvGraphicFramePr>
          <p:cNvPr id="6" name="Table 5">
            <a:extLst>
              <a:ext uri="{FF2B5EF4-FFF2-40B4-BE49-F238E27FC236}">
                <a16:creationId xmlns:a16="http://schemas.microsoft.com/office/drawing/2014/main" id="{6C9EC745-891B-4085-B637-35D0CC91CABA}"/>
              </a:ext>
            </a:extLst>
          </p:cNvPr>
          <p:cNvGraphicFramePr>
            <a:graphicFrameLocks noGrp="1"/>
          </p:cNvGraphicFramePr>
          <p:nvPr>
            <p:extLst>
              <p:ext uri="{D42A27DB-BD31-4B8C-83A1-F6EECF244321}">
                <p14:modId xmlns:p14="http://schemas.microsoft.com/office/powerpoint/2010/main" val="3720169967"/>
              </p:ext>
            </p:extLst>
          </p:nvPr>
        </p:nvGraphicFramePr>
        <p:xfrm>
          <a:off x="5560943" y="2014792"/>
          <a:ext cx="6455614" cy="3230880"/>
        </p:xfrm>
        <a:graphic>
          <a:graphicData uri="http://schemas.openxmlformats.org/drawingml/2006/table">
            <a:tbl>
              <a:tblPr/>
              <a:tblGrid>
                <a:gridCol w="3227807">
                  <a:extLst>
                    <a:ext uri="{9D8B030D-6E8A-4147-A177-3AD203B41FA5}">
                      <a16:colId xmlns:a16="http://schemas.microsoft.com/office/drawing/2014/main" val="1101897859"/>
                    </a:ext>
                  </a:extLst>
                </a:gridCol>
                <a:gridCol w="3227807">
                  <a:extLst>
                    <a:ext uri="{9D8B030D-6E8A-4147-A177-3AD203B41FA5}">
                      <a16:colId xmlns:a16="http://schemas.microsoft.com/office/drawing/2014/main" val="2125223812"/>
                    </a:ext>
                  </a:extLst>
                </a:gridCol>
              </a:tblGrid>
              <a:tr h="0">
                <a:tc>
                  <a:txBody>
                    <a:bodyPr/>
                    <a:lstStyle/>
                    <a:p>
                      <a:pPr algn="l" fontAlgn="t"/>
                      <a:r>
                        <a:rPr lang="en-IN" b="1" dirty="0">
                          <a:effectLst/>
                        </a:rPr>
                        <a:t>Name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b="1" dirty="0">
                          <a:effectLst/>
                        </a:rPr>
                        <a:t>Description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4526156"/>
                  </a:ext>
                </a:extLst>
              </a:tr>
              <a:tr h="0">
                <a:tc>
                  <a:txBody>
                    <a:bodyPr/>
                    <a:lstStyle/>
                    <a:p>
                      <a:pPr fontAlgn="t"/>
                      <a:r>
                        <a:rPr lang="en-IN">
                          <a:effectLst/>
                        </a:rPr>
                        <a:t>column list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A list of the columns on which FOREIGN KEY is to be set.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34417395"/>
                  </a:ext>
                </a:extLst>
              </a:tr>
              <a:tr h="0">
                <a:tc>
                  <a:txBody>
                    <a:bodyPr/>
                    <a:lstStyle/>
                    <a:p>
                      <a:pPr fontAlgn="t"/>
                      <a:r>
                        <a:rPr lang="en-IN">
                          <a:effectLst/>
                        </a:rPr>
                        <a:t>REFERENCES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Keyword.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7938720"/>
                  </a:ext>
                </a:extLst>
              </a:tr>
              <a:tr h="0">
                <a:tc>
                  <a:txBody>
                    <a:bodyPr/>
                    <a:lstStyle/>
                    <a:p>
                      <a:pPr fontAlgn="t"/>
                      <a:r>
                        <a:rPr lang="en-IN" dirty="0">
                          <a:effectLst/>
                        </a:rPr>
                        <a:t>primary key table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Table name which contains the PRIMARY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9746191"/>
                  </a:ext>
                </a:extLst>
              </a:tr>
              <a:tr h="0">
                <a:tc>
                  <a:txBody>
                    <a:bodyPr/>
                    <a:lstStyle/>
                    <a:p>
                      <a:pPr fontAlgn="t"/>
                      <a:r>
                        <a:rPr lang="en-IN" dirty="0">
                          <a:effectLst/>
                        </a:rPr>
                        <a:t>column list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A list of the columns on which PRIMARY KEY is set in the primary key table.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1042913"/>
                  </a:ext>
                </a:extLst>
              </a:tr>
            </a:tbl>
          </a:graphicData>
        </a:graphic>
      </p:graphicFrame>
    </p:spTree>
    <p:extLst>
      <p:ext uri="{BB962C8B-B14F-4D97-AF65-F5344CB8AC3E}">
        <p14:creationId xmlns:p14="http://schemas.microsoft.com/office/powerpoint/2010/main" val="23823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638B-B4EE-495B-B429-C8AD8911B184}"/>
              </a:ext>
            </a:extLst>
          </p:cNvPr>
          <p:cNvSpPr>
            <a:spLocks noGrp="1"/>
          </p:cNvSpPr>
          <p:nvPr>
            <p:ph type="title"/>
          </p:nvPr>
        </p:nvSpPr>
        <p:spPr/>
        <p:txBody>
          <a:bodyPr>
            <a:normAutofit/>
          </a:bodyPr>
          <a:lstStyle/>
          <a:p>
            <a:pPr algn="ctr"/>
            <a:r>
              <a:rPr lang="en-IN" sz="5400" b="1" dirty="0"/>
              <a:t>Constraints</a:t>
            </a:r>
          </a:p>
        </p:txBody>
      </p:sp>
      <p:sp>
        <p:nvSpPr>
          <p:cNvPr id="3" name="Content Placeholder 2">
            <a:extLst>
              <a:ext uri="{FF2B5EF4-FFF2-40B4-BE49-F238E27FC236}">
                <a16:creationId xmlns:a16="http://schemas.microsoft.com/office/drawing/2014/main" id="{17376600-6FDE-4472-8836-BD19CA729FF7}"/>
              </a:ext>
            </a:extLst>
          </p:cNvPr>
          <p:cNvSpPr>
            <a:spLocks noGrp="1"/>
          </p:cNvSpPr>
          <p:nvPr>
            <p:ph idx="1"/>
          </p:nvPr>
        </p:nvSpPr>
        <p:spPr>
          <a:xfrm>
            <a:off x="838200" y="1550504"/>
            <a:ext cx="10515600" cy="4626459"/>
          </a:xfrm>
        </p:spPr>
        <p:txBody>
          <a:bodyPr>
            <a:normAutofit fontScale="92500" lnSpcReduction="10000"/>
          </a:bodyPr>
          <a:lstStyle/>
          <a:p>
            <a:pPr marL="0" indent="0" algn="ctr">
              <a:buNone/>
            </a:pPr>
            <a:endParaRPr lang="en-US" dirty="0"/>
          </a:p>
          <a:p>
            <a:r>
              <a:rPr lang="en-IN" dirty="0"/>
              <a:t>MySQL CONSTRAINT is used to define rules to allow or restrict what values can be stored in columns. The purpose of inducing constraints is to enforce the integrity of a database.</a:t>
            </a:r>
          </a:p>
          <a:p>
            <a:r>
              <a:rPr lang="en-IN" dirty="0"/>
              <a:t>MySQL CONSTRAINTS are used to limit the type of data that can be inserted into a table.</a:t>
            </a:r>
          </a:p>
          <a:p>
            <a:r>
              <a:rPr lang="en-IN" dirty="0"/>
              <a:t>MySQL CONSTRAINTS can be classified into two types - column level and table level.</a:t>
            </a:r>
          </a:p>
          <a:p>
            <a:r>
              <a:rPr lang="en-IN" dirty="0"/>
              <a:t>The column level constraints can apply only to one column where as table level constraints are applied to the entire table.</a:t>
            </a:r>
          </a:p>
          <a:p>
            <a:r>
              <a:rPr lang="en-IN" dirty="0"/>
              <a:t>MySQL CONSTRAINT is declared at the time of creating a table.</a:t>
            </a:r>
          </a:p>
          <a:p>
            <a:pPr marL="0" indent="0">
              <a:buNone/>
            </a:pPr>
            <a:endParaRPr lang="en-IN" dirty="0"/>
          </a:p>
        </p:txBody>
      </p:sp>
    </p:spTree>
    <p:extLst>
      <p:ext uri="{BB962C8B-B14F-4D97-AF65-F5344CB8AC3E}">
        <p14:creationId xmlns:p14="http://schemas.microsoft.com/office/powerpoint/2010/main" val="84413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26013-BA46-438C-AB99-4B0171E3A0EA}"/>
              </a:ext>
            </a:extLst>
          </p:cNvPr>
          <p:cNvSpPr>
            <a:spLocks noGrp="1"/>
          </p:cNvSpPr>
          <p:nvPr>
            <p:ph idx="1"/>
          </p:nvPr>
        </p:nvSpPr>
        <p:spPr>
          <a:xfrm>
            <a:off x="493643" y="1123260"/>
            <a:ext cx="5257800" cy="4351338"/>
          </a:xfrm>
        </p:spPr>
        <p:txBody>
          <a:bodyPr>
            <a:normAutofit fontScale="92500" lnSpcReduction="20000"/>
          </a:bodyPr>
          <a:lstStyle/>
          <a:p>
            <a:pPr marL="0" indent="0">
              <a:buNone/>
            </a:pPr>
            <a:r>
              <a:rPr lang="en-IN" sz="1800" b="1" dirty="0"/>
              <a:t>Example</a:t>
            </a:r>
            <a:endParaRPr lang="en-IN" sz="1800" dirty="0"/>
          </a:p>
          <a:p>
            <a:pPr marL="0" indent="0">
              <a:buNone/>
            </a:pPr>
            <a:r>
              <a:rPr lang="en-IN" sz="1800" b="1" dirty="0"/>
              <a:t>If you want to do the following tasks:</a:t>
            </a:r>
            <a:endParaRPr lang="en-IN" sz="1800" dirty="0"/>
          </a:p>
          <a:p>
            <a:pPr marL="0" indent="0">
              <a:buNone/>
            </a:pPr>
            <a:r>
              <a:rPr lang="en-IN" sz="1800" dirty="0"/>
              <a:t>A new table '</a:t>
            </a:r>
            <a:r>
              <a:rPr lang="en-IN" sz="1800" dirty="0" err="1"/>
              <a:t>newbook_mast</a:t>
            </a:r>
            <a:r>
              <a:rPr lang="en-IN" sz="1800" dirty="0"/>
              <a:t>' will be created.</a:t>
            </a:r>
          </a:p>
          <a:p>
            <a:pPr marL="0" indent="0">
              <a:buNone/>
            </a:pPr>
            <a:r>
              <a:rPr lang="en-IN" sz="1800" dirty="0"/>
              <a:t>The PRIMARY KEY for that table '</a:t>
            </a:r>
            <a:r>
              <a:rPr lang="en-IN" sz="1800" dirty="0" err="1"/>
              <a:t>newbook_mast</a:t>
            </a:r>
            <a:r>
              <a:rPr lang="en-IN" sz="1800" dirty="0"/>
              <a:t>' is '</a:t>
            </a:r>
            <a:r>
              <a:rPr lang="en-IN" sz="1800" dirty="0" err="1"/>
              <a:t>book_id</a:t>
            </a:r>
            <a:r>
              <a:rPr lang="en-IN" sz="1800" dirty="0"/>
              <a:t>'.</a:t>
            </a:r>
          </a:p>
          <a:p>
            <a:pPr marL="0" indent="0">
              <a:buNone/>
            </a:pPr>
            <a:r>
              <a:rPr lang="en-IN" sz="1800" dirty="0"/>
              <a:t>The FOREIGN KEY for the table '</a:t>
            </a:r>
            <a:r>
              <a:rPr lang="en-IN" sz="1800" dirty="0" err="1"/>
              <a:t>newbook_mast</a:t>
            </a:r>
            <a:r>
              <a:rPr lang="en-IN" sz="1800" dirty="0"/>
              <a:t>' is '</a:t>
            </a:r>
            <a:r>
              <a:rPr lang="en-IN" sz="1800" dirty="0" err="1"/>
              <a:t>aut_id</a:t>
            </a:r>
            <a:r>
              <a:rPr lang="en-IN" sz="1800" dirty="0"/>
              <a:t>'.</a:t>
            </a:r>
          </a:p>
          <a:p>
            <a:pPr marL="0" indent="0">
              <a:buNone/>
            </a:pPr>
            <a:r>
              <a:rPr lang="en-IN" sz="1800" dirty="0"/>
              <a:t>The '</a:t>
            </a:r>
            <a:r>
              <a:rPr lang="en-IN" sz="1800" dirty="0" err="1"/>
              <a:t>aut_id</a:t>
            </a:r>
            <a:r>
              <a:rPr lang="en-IN" sz="1800" dirty="0"/>
              <a:t>' is the PRIMARY KEY for the table '</a:t>
            </a:r>
            <a:r>
              <a:rPr lang="en-IN" sz="1800" dirty="0" err="1"/>
              <a:t>newauthor</a:t>
            </a:r>
            <a:r>
              <a:rPr lang="en-IN" sz="1800" dirty="0"/>
              <a:t>'.</a:t>
            </a:r>
          </a:p>
          <a:p>
            <a:pPr marL="0" indent="0">
              <a:buNone/>
            </a:pPr>
            <a:r>
              <a:rPr lang="en-IN" sz="1800" dirty="0"/>
              <a:t>The FOREIGN KEY '</a:t>
            </a:r>
            <a:r>
              <a:rPr lang="en-IN" sz="1800" dirty="0" err="1"/>
              <a:t>aut_id</a:t>
            </a:r>
            <a:r>
              <a:rPr lang="en-IN" sz="1800" dirty="0"/>
              <a:t>' for the table '</a:t>
            </a:r>
            <a:r>
              <a:rPr lang="en-IN" sz="1800" dirty="0" err="1"/>
              <a:t>newbook_mast</a:t>
            </a:r>
            <a:r>
              <a:rPr lang="en-IN" sz="1800" dirty="0"/>
              <a:t>' points to the PRIMARY KEY '</a:t>
            </a:r>
            <a:r>
              <a:rPr lang="en-IN" sz="1800" dirty="0" err="1"/>
              <a:t>aut_id</a:t>
            </a:r>
            <a:r>
              <a:rPr lang="en-IN" sz="1800" dirty="0"/>
              <a:t>' of the table '</a:t>
            </a:r>
            <a:r>
              <a:rPr lang="en-IN" sz="1800" dirty="0" err="1"/>
              <a:t>newauthor</a:t>
            </a:r>
            <a:r>
              <a:rPr lang="en-IN" sz="1800" dirty="0"/>
              <a:t>'.</a:t>
            </a:r>
          </a:p>
          <a:p>
            <a:pPr marL="0" indent="0">
              <a:buNone/>
            </a:pPr>
            <a:r>
              <a:rPr lang="en-IN" sz="1800" dirty="0"/>
              <a:t>That means the '</a:t>
            </a:r>
            <a:r>
              <a:rPr lang="en-IN" sz="1800" dirty="0" err="1"/>
              <a:t>aut_id's</a:t>
            </a:r>
            <a:r>
              <a:rPr lang="en-IN" sz="1800" dirty="0"/>
              <a:t> which are present in the '</a:t>
            </a:r>
            <a:r>
              <a:rPr lang="en-IN" sz="1800" dirty="0" err="1"/>
              <a:t>newauthor</a:t>
            </a:r>
            <a:r>
              <a:rPr lang="en-IN" sz="1800" dirty="0"/>
              <a:t>' table, only those authors will come to the '</a:t>
            </a:r>
            <a:r>
              <a:rPr lang="en-IN" sz="1800" dirty="0" err="1"/>
              <a:t>newbook_mast</a:t>
            </a:r>
            <a:r>
              <a:rPr lang="en-IN" sz="1800" dirty="0"/>
              <a:t>' table.</a:t>
            </a:r>
          </a:p>
          <a:p>
            <a:pPr marL="0" indent="0">
              <a:buNone/>
            </a:pPr>
            <a:r>
              <a:rPr lang="en-IN" sz="1800" dirty="0"/>
              <a:t>Here is the MySQL statement below for the above tasks.</a:t>
            </a:r>
          </a:p>
          <a:p>
            <a:pPr marL="0" indent="0">
              <a:buNone/>
            </a:pPr>
            <a:endParaRPr lang="en-IN" sz="1800" dirty="0"/>
          </a:p>
        </p:txBody>
      </p:sp>
      <p:sp>
        <p:nvSpPr>
          <p:cNvPr id="4" name="Rectangle 3">
            <a:extLst>
              <a:ext uri="{FF2B5EF4-FFF2-40B4-BE49-F238E27FC236}">
                <a16:creationId xmlns:a16="http://schemas.microsoft.com/office/drawing/2014/main" id="{A34BB5C0-FE39-4D47-B08B-8BC8FB7BBA78}"/>
              </a:ext>
            </a:extLst>
          </p:cNvPr>
          <p:cNvSpPr/>
          <p:nvPr/>
        </p:nvSpPr>
        <p:spPr>
          <a:xfrm>
            <a:off x="5857461" y="779936"/>
            <a:ext cx="6096000" cy="3416320"/>
          </a:xfrm>
          <a:prstGeom prst="rect">
            <a:avLst/>
          </a:prstGeom>
        </p:spPr>
        <p:txBody>
          <a:bodyPr>
            <a:spAutoFit/>
          </a:bodyPr>
          <a:lstStyle/>
          <a:p>
            <a:r>
              <a:rPr lang="en-IN" b="1" dirty="0"/>
              <a:t>CREATE TABLE IF NOT EXISTS </a:t>
            </a:r>
            <a:r>
              <a:rPr lang="en-IN" b="1" dirty="0" err="1"/>
              <a:t>newbook_mast</a:t>
            </a:r>
            <a:r>
              <a:rPr lang="en-IN" b="1" dirty="0"/>
              <a:t> </a:t>
            </a:r>
          </a:p>
          <a:p>
            <a:r>
              <a:rPr lang="en-IN" b="1" dirty="0"/>
              <a:t>(</a:t>
            </a:r>
            <a:r>
              <a:rPr lang="en-IN" b="1" dirty="0" err="1"/>
              <a:t>book_id</a:t>
            </a:r>
            <a:r>
              <a:rPr lang="en-IN" b="1" dirty="0"/>
              <a:t> varchar(15) NOT NULL PRIMARY KEY,</a:t>
            </a:r>
          </a:p>
          <a:p>
            <a:r>
              <a:rPr lang="en-IN" b="1" dirty="0" err="1"/>
              <a:t>book_name</a:t>
            </a:r>
            <a:r>
              <a:rPr lang="en-IN" b="1" dirty="0"/>
              <a:t> varchar(50)  ,</a:t>
            </a:r>
          </a:p>
          <a:p>
            <a:r>
              <a:rPr lang="en-IN" b="1" dirty="0" err="1"/>
              <a:t>isbn_no</a:t>
            </a:r>
            <a:r>
              <a:rPr lang="en-IN" b="1" dirty="0"/>
              <a:t> varchar(15)  NOT NULL  ,</a:t>
            </a:r>
          </a:p>
          <a:p>
            <a:r>
              <a:rPr lang="en-IN" b="1" dirty="0" err="1"/>
              <a:t>cate_id</a:t>
            </a:r>
            <a:r>
              <a:rPr lang="en-IN" b="1" dirty="0"/>
              <a:t> varchar(8)  , </a:t>
            </a:r>
          </a:p>
          <a:p>
            <a:r>
              <a:rPr lang="en-IN" b="1" dirty="0" err="1"/>
              <a:t>aut_id</a:t>
            </a:r>
            <a:r>
              <a:rPr lang="en-IN" b="1" dirty="0"/>
              <a:t> varchar(8) , </a:t>
            </a:r>
          </a:p>
          <a:p>
            <a:r>
              <a:rPr lang="en-IN" b="1" dirty="0" err="1"/>
              <a:t>pub_id</a:t>
            </a:r>
            <a:r>
              <a:rPr lang="en-IN" b="1" dirty="0"/>
              <a:t> varchar(8) ,          </a:t>
            </a:r>
          </a:p>
          <a:p>
            <a:r>
              <a:rPr lang="en-IN" b="1" dirty="0" err="1"/>
              <a:t>dt_of_pub</a:t>
            </a:r>
            <a:r>
              <a:rPr lang="en-IN" b="1" dirty="0"/>
              <a:t> date ,</a:t>
            </a:r>
          </a:p>
          <a:p>
            <a:r>
              <a:rPr lang="en-IN" b="1" dirty="0" err="1"/>
              <a:t>pub_lang</a:t>
            </a:r>
            <a:r>
              <a:rPr lang="en-IN" b="1" dirty="0"/>
              <a:t> varchar(15) ,</a:t>
            </a:r>
          </a:p>
          <a:p>
            <a:r>
              <a:rPr lang="en-IN" b="1" dirty="0" err="1"/>
              <a:t>no_page</a:t>
            </a:r>
            <a:r>
              <a:rPr lang="en-IN" b="1" dirty="0"/>
              <a:t> decimal(5,0) ,         </a:t>
            </a:r>
          </a:p>
          <a:p>
            <a:r>
              <a:rPr lang="en-IN" b="1" dirty="0" err="1"/>
              <a:t>book_price</a:t>
            </a:r>
            <a:r>
              <a:rPr lang="en-IN" b="1" dirty="0"/>
              <a:t> decimal(8,2) ,</a:t>
            </a:r>
          </a:p>
          <a:p>
            <a:r>
              <a:rPr lang="en-IN" b="1" dirty="0"/>
              <a:t>FOREIGN KEY (</a:t>
            </a:r>
            <a:r>
              <a:rPr lang="en-IN" b="1" dirty="0" err="1"/>
              <a:t>aut_id</a:t>
            </a:r>
            <a:r>
              <a:rPr lang="en-IN" b="1" dirty="0"/>
              <a:t>) REFERENCES </a:t>
            </a:r>
            <a:r>
              <a:rPr lang="en-IN" b="1" dirty="0" err="1"/>
              <a:t>newauthor</a:t>
            </a:r>
            <a:r>
              <a:rPr lang="en-IN" b="1" dirty="0"/>
              <a:t>(</a:t>
            </a:r>
            <a:r>
              <a:rPr lang="en-IN" b="1" dirty="0" err="1"/>
              <a:t>aut_id</a:t>
            </a:r>
            <a:r>
              <a:rPr lang="en-IN" b="1" dirty="0"/>
              <a:t>));</a:t>
            </a:r>
          </a:p>
        </p:txBody>
      </p:sp>
    </p:spTree>
    <p:extLst>
      <p:ext uri="{BB962C8B-B14F-4D97-AF65-F5344CB8AC3E}">
        <p14:creationId xmlns:p14="http://schemas.microsoft.com/office/powerpoint/2010/main" val="89112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97B9-C9CF-4A04-BC1F-D878C21C22B6}"/>
              </a:ext>
            </a:extLst>
          </p:cNvPr>
          <p:cNvSpPr>
            <a:spLocks noGrp="1"/>
          </p:cNvSpPr>
          <p:nvPr>
            <p:ph type="title"/>
          </p:nvPr>
        </p:nvSpPr>
        <p:spPr/>
        <p:txBody>
          <a:bodyPr>
            <a:normAutofit/>
          </a:bodyPr>
          <a:lstStyle/>
          <a:p>
            <a:pPr algn="ctr"/>
            <a:r>
              <a:rPr lang="en-IN" sz="2400" b="1" dirty="0"/>
              <a:t>MySQL CREATE TABLE with FOREIGN KEY CONSTRAINT on multiple columns</a:t>
            </a:r>
            <a:endParaRPr lang="en-IN" sz="2400" dirty="0"/>
          </a:p>
        </p:txBody>
      </p:sp>
      <p:sp>
        <p:nvSpPr>
          <p:cNvPr id="3" name="Content Placeholder 2">
            <a:extLst>
              <a:ext uri="{FF2B5EF4-FFF2-40B4-BE49-F238E27FC236}">
                <a16:creationId xmlns:a16="http://schemas.microsoft.com/office/drawing/2014/main" id="{20B5FF2F-08C4-4574-BD0F-99FD8ACA7DBC}"/>
              </a:ext>
            </a:extLst>
          </p:cNvPr>
          <p:cNvSpPr>
            <a:spLocks noGrp="1"/>
          </p:cNvSpPr>
          <p:nvPr>
            <p:ph idx="1"/>
          </p:nvPr>
        </p:nvSpPr>
        <p:spPr>
          <a:xfrm>
            <a:off x="278296" y="1272209"/>
            <a:ext cx="5181600" cy="4599954"/>
          </a:xfrm>
        </p:spPr>
        <p:txBody>
          <a:bodyPr>
            <a:noAutofit/>
          </a:bodyPr>
          <a:lstStyle/>
          <a:p>
            <a:pPr marL="0" indent="0">
              <a:buNone/>
            </a:pPr>
            <a:r>
              <a:rPr lang="en-IN" sz="1600" dirty="0"/>
              <a:t>MySQL allows assigning FOREIGN KEY CONSTRAINTS on multiple columns of a table. Doing this, more than one columns of a table is set with a FOREIGN KEY CONSTRAINT referenced PRIMARY KEYs belonging to different tables.</a:t>
            </a:r>
          </a:p>
          <a:p>
            <a:pPr marL="0" indent="0">
              <a:buNone/>
            </a:pPr>
            <a:r>
              <a:rPr lang="en-IN" sz="1600" b="1" dirty="0"/>
              <a:t>Example</a:t>
            </a:r>
            <a:endParaRPr lang="en-IN" sz="1600" dirty="0"/>
          </a:p>
          <a:p>
            <a:pPr marL="0" indent="0">
              <a:buNone/>
            </a:pPr>
            <a:r>
              <a:rPr lang="en-IN" sz="1600" b="1" dirty="0"/>
              <a:t>If you want to do the following tasks:</a:t>
            </a:r>
            <a:endParaRPr lang="en-IN" sz="1600" dirty="0"/>
          </a:p>
          <a:p>
            <a:pPr marL="0" indent="0">
              <a:buNone/>
            </a:pPr>
            <a:r>
              <a:rPr lang="en-IN" sz="1600" dirty="0"/>
              <a:t>A new table '</a:t>
            </a:r>
            <a:r>
              <a:rPr lang="en-IN" sz="1600" dirty="0" err="1"/>
              <a:t>newpurchase</a:t>
            </a:r>
            <a:r>
              <a:rPr lang="en-IN" sz="1600" dirty="0"/>
              <a:t>' will be created. </a:t>
            </a:r>
            <a:br>
              <a:rPr lang="en-IN" sz="1600" dirty="0"/>
            </a:br>
            <a:r>
              <a:rPr lang="en-IN" sz="1600" dirty="0"/>
              <a:t>The PRIMARY KEY for that table '</a:t>
            </a:r>
            <a:r>
              <a:rPr lang="en-IN" sz="1600" dirty="0" err="1"/>
              <a:t>newpurchase</a:t>
            </a:r>
            <a:r>
              <a:rPr lang="en-IN" sz="1600" dirty="0"/>
              <a:t>' is '</a:t>
            </a:r>
            <a:r>
              <a:rPr lang="en-IN" sz="1600" dirty="0" err="1"/>
              <a:t>invoice_no</a:t>
            </a:r>
            <a:r>
              <a:rPr lang="en-IN" sz="1600" dirty="0"/>
              <a:t>'.</a:t>
            </a:r>
            <a:br>
              <a:rPr lang="en-IN" sz="1600" dirty="0"/>
            </a:br>
            <a:r>
              <a:rPr lang="en-IN" sz="1600" dirty="0"/>
              <a:t>The one FOREIGN KEY for the table '</a:t>
            </a:r>
            <a:r>
              <a:rPr lang="en-IN" sz="1600" dirty="0" err="1"/>
              <a:t>newpurchase</a:t>
            </a:r>
            <a:r>
              <a:rPr lang="en-IN" sz="1600" dirty="0"/>
              <a:t>' is a combination of '</a:t>
            </a:r>
            <a:r>
              <a:rPr lang="en-IN" sz="1600" dirty="0" err="1"/>
              <a:t>ord_no</a:t>
            </a:r>
            <a:r>
              <a:rPr lang="en-IN" sz="1600" dirty="0"/>
              <a:t>' and '</a:t>
            </a:r>
            <a:r>
              <a:rPr lang="en-IN" sz="1600" dirty="0" err="1"/>
              <a:t>book_id</a:t>
            </a:r>
            <a:r>
              <a:rPr lang="en-IN" sz="1600" dirty="0"/>
              <a:t>'. </a:t>
            </a:r>
            <a:br>
              <a:rPr lang="en-IN" sz="1600" dirty="0"/>
            </a:br>
            <a:r>
              <a:rPr lang="en-IN" sz="1600" dirty="0"/>
              <a:t>The another FOREIGN KEY for the table '</a:t>
            </a:r>
            <a:r>
              <a:rPr lang="en-IN" sz="1600" dirty="0" err="1"/>
              <a:t>newpurchase</a:t>
            </a:r>
            <a:r>
              <a:rPr lang="en-IN" sz="1600" dirty="0"/>
              <a:t>' is '</a:t>
            </a:r>
            <a:r>
              <a:rPr lang="en-IN" sz="1600" dirty="0" err="1"/>
              <a:t>cate_id</a:t>
            </a:r>
            <a:r>
              <a:rPr lang="en-IN" sz="1600" dirty="0"/>
              <a:t>'.</a:t>
            </a:r>
            <a:br>
              <a:rPr lang="en-IN" sz="1600" dirty="0"/>
            </a:br>
            <a:r>
              <a:rPr lang="en-IN" sz="1600" dirty="0"/>
              <a:t>The '</a:t>
            </a:r>
            <a:r>
              <a:rPr lang="en-IN" sz="1600" dirty="0" err="1"/>
              <a:t>ord_no</a:t>
            </a:r>
            <a:r>
              <a:rPr lang="en-IN" sz="1600" dirty="0"/>
              <a:t>' and '</a:t>
            </a:r>
            <a:r>
              <a:rPr lang="en-IN" sz="1600" dirty="0" err="1"/>
              <a:t>book_id</a:t>
            </a:r>
            <a:r>
              <a:rPr lang="en-IN" sz="1600" dirty="0"/>
              <a:t>' combination is the PRIMARY KEY for the table '</a:t>
            </a:r>
            <a:r>
              <a:rPr lang="en-IN" sz="1600" dirty="0" err="1"/>
              <a:t>neworder</a:t>
            </a:r>
            <a:r>
              <a:rPr lang="en-IN" sz="1600" dirty="0"/>
              <a:t>'.</a:t>
            </a:r>
            <a:br>
              <a:rPr lang="en-IN" sz="1600" dirty="0"/>
            </a:br>
            <a:r>
              <a:rPr lang="en-IN" sz="1600" dirty="0"/>
              <a:t>The '</a:t>
            </a:r>
            <a:r>
              <a:rPr lang="en-IN" sz="1600" dirty="0" err="1"/>
              <a:t>cate_id</a:t>
            </a:r>
            <a:r>
              <a:rPr lang="en-IN" sz="1600" dirty="0"/>
              <a:t>' is the PRIMARY KEY for the table 'category'.</a:t>
            </a:r>
            <a:br>
              <a:rPr lang="en-IN" sz="1600" dirty="0"/>
            </a:br>
            <a:r>
              <a:rPr lang="en-IN" sz="1600" dirty="0"/>
              <a:t>The FOREIGN KEY '</a:t>
            </a:r>
            <a:r>
              <a:rPr lang="en-IN" sz="1600" dirty="0" err="1"/>
              <a:t>ord_no</a:t>
            </a:r>
            <a:r>
              <a:rPr lang="en-IN" sz="1600" dirty="0"/>
              <a:t>' and '</a:t>
            </a:r>
            <a:r>
              <a:rPr lang="en-IN" sz="1600" dirty="0" err="1"/>
              <a:t>book_id</a:t>
            </a:r>
            <a:r>
              <a:rPr lang="en-IN" sz="1600" dirty="0"/>
              <a:t>' combination for the table '</a:t>
            </a:r>
            <a:r>
              <a:rPr lang="en-IN" sz="1600" dirty="0" err="1"/>
              <a:t>newpurchase</a:t>
            </a:r>
            <a:r>
              <a:rPr lang="en-IN" sz="1600" dirty="0"/>
              <a:t>', which points to the PRIMARY KEY '</a:t>
            </a:r>
            <a:r>
              <a:rPr lang="en-IN" sz="1600" dirty="0" err="1"/>
              <a:t>ord_no</a:t>
            </a:r>
            <a:r>
              <a:rPr lang="en-IN" sz="1600" dirty="0"/>
              <a:t>' and '</a:t>
            </a:r>
            <a:r>
              <a:rPr lang="en-IN" sz="1600" dirty="0" err="1"/>
              <a:t>book_id</a:t>
            </a:r>
            <a:r>
              <a:rPr lang="en-IN" sz="1600" dirty="0"/>
              <a:t>' combination of the table '</a:t>
            </a:r>
            <a:r>
              <a:rPr lang="en-IN" sz="1600" dirty="0" err="1"/>
              <a:t>neworder</a:t>
            </a:r>
            <a:r>
              <a:rPr lang="en-IN" sz="1600" dirty="0"/>
              <a:t>'.</a:t>
            </a:r>
            <a:br>
              <a:rPr lang="en-IN" sz="1600" dirty="0"/>
            </a:br>
            <a:r>
              <a:rPr lang="en-IN" sz="1600" dirty="0"/>
              <a:t>That means the distinct ('</a:t>
            </a:r>
            <a:r>
              <a:rPr lang="en-IN" sz="1600" dirty="0" err="1"/>
              <a:t>ord_no</a:t>
            </a:r>
            <a:r>
              <a:rPr lang="en-IN" sz="1600" dirty="0"/>
              <a:t>' and '</a:t>
            </a:r>
            <a:r>
              <a:rPr lang="en-IN" sz="1600" dirty="0" err="1"/>
              <a:t>book_id</a:t>
            </a:r>
            <a:r>
              <a:rPr lang="en-IN" sz="1600" dirty="0"/>
              <a:t>') combination which are present in the in the '</a:t>
            </a:r>
            <a:r>
              <a:rPr lang="en-IN" sz="1600" dirty="0" err="1"/>
              <a:t>neworder</a:t>
            </a:r>
            <a:r>
              <a:rPr lang="en-IN" sz="1600" dirty="0"/>
              <a:t>' table only those unique 'order number' and 'book id' combination will come in the '</a:t>
            </a:r>
            <a:r>
              <a:rPr lang="en-IN" sz="1600" dirty="0" err="1"/>
              <a:t>newpurchase</a:t>
            </a:r>
            <a:r>
              <a:rPr lang="en-IN" sz="1600" dirty="0"/>
              <a:t>' table.</a:t>
            </a:r>
          </a:p>
        </p:txBody>
      </p:sp>
      <p:sp>
        <p:nvSpPr>
          <p:cNvPr id="4" name="Rectangle 3">
            <a:extLst>
              <a:ext uri="{FF2B5EF4-FFF2-40B4-BE49-F238E27FC236}">
                <a16:creationId xmlns:a16="http://schemas.microsoft.com/office/drawing/2014/main" id="{E417B1D5-1F05-4471-86D0-DD45A75A88AA}"/>
              </a:ext>
            </a:extLst>
          </p:cNvPr>
          <p:cNvSpPr/>
          <p:nvPr/>
        </p:nvSpPr>
        <p:spPr>
          <a:xfrm>
            <a:off x="5459896" y="1272209"/>
            <a:ext cx="6096000" cy="5632311"/>
          </a:xfrm>
          <a:prstGeom prst="rect">
            <a:avLst/>
          </a:prstGeom>
        </p:spPr>
        <p:txBody>
          <a:bodyPr>
            <a:spAutoFit/>
          </a:bodyPr>
          <a:lstStyle/>
          <a:p>
            <a:r>
              <a:rPr lang="en-IN" dirty="0"/>
              <a:t>The another FOREIGN KEY '</a:t>
            </a:r>
            <a:r>
              <a:rPr lang="en-IN" dirty="0" err="1"/>
              <a:t>cate_id</a:t>
            </a:r>
            <a:r>
              <a:rPr lang="en-IN" dirty="0"/>
              <a:t>' for the table '</a:t>
            </a:r>
            <a:r>
              <a:rPr lang="en-IN" dirty="0" err="1"/>
              <a:t>newpurchase</a:t>
            </a:r>
            <a:r>
              <a:rPr lang="en-IN" dirty="0"/>
              <a:t>', which points to the PRIMARY KEY '</a:t>
            </a:r>
            <a:r>
              <a:rPr lang="en-IN" dirty="0" err="1"/>
              <a:t>cate_id</a:t>
            </a:r>
            <a:r>
              <a:rPr lang="en-IN" dirty="0"/>
              <a:t>' of the table 'category'. That means the '</a:t>
            </a:r>
            <a:r>
              <a:rPr lang="en-IN" dirty="0" err="1"/>
              <a:t>cate_id</a:t>
            </a:r>
            <a:r>
              <a:rPr lang="en-IN" dirty="0"/>
              <a:t>' which are present in the 'category' table only those 'category' will come in the '</a:t>
            </a:r>
            <a:r>
              <a:rPr lang="en-IN" dirty="0" err="1"/>
              <a:t>newpurchase</a:t>
            </a:r>
            <a:r>
              <a:rPr lang="en-IN" dirty="0"/>
              <a:t>' table.</a:t>
            </a:r>
          </a:p>
          <a:p>
            <a:r>
              <a:rPr lang="en-IN" dirty="0"/>
              <a:t>MySQL statement below for the above tasks.</a:t>
            </a:r>
          </a:p>
          <a:p>
            <a:endParaRPr lang="en-IN" sz="1400" b="1" dirty="0"/>
          </a:p>
          <a:p>
            <a:r>
              <a:rPr lang="en-IN" sz="1400" b="1" dirty="0"/>
              <a:t>CREATE TABLE IF NOT EXISTS </a:t>
            </a:r>
            <a:r>
              <a:rPr lang="en-IN" sz="1400" b="1" dirty="0" err="1"/>
              <a:t>newpurchase</a:t>
            </a:r>
            <a:endParaRPr lang="en-IN" sz="1400" b="1" dirty="0"/>
          </a:p>
          <a:p>
            <a:r>
              <a:rPr lang="en-IN" sz="1400" b="1" dirty="0"/>
              <a:t>(</a:t>
            </a:r>
            <a:r>
              <a:rPr lang="en-IN" sz="1400" b="1" dirty="0" err="1"/>
              <a:t>invoice_no</a:t>
            </a:r>
            <a:r>
              <a:rPr lang="en-IN" sz="1400" b="1" dirty="0"/>
              <a:t> varchar(12) NOT NULL UNIQUE PRIMARY KEY,</a:t>
            </a:r>
          </a:p>
          <a:p>
            <a:r>
              <a:rPr lang="en-IN" sz="1400" b="1" dirty="0" err="1"/>
              <a:t>invoice_dt</a:t>
            </a:r>
            <a:r>
              <a:rPr lang="en-IN" sz="1400" b="1" dirty="0"/>
              <a:t> date ,</a:t>
            </a:r>
          </a:p>
          <a:p>
            <a:r>
              <a:rPr lang="en-IN" sz="1400" b="1" dirty="0" err="1"/>
              <a:t>ord_no</a:t>
            </a:r>
            <a:r>
              <a:rPr lang="en-IN" sz="1400" b="1" dirty="0"/>
              <a:t> varchar(25) ,</a:t>
            </a:r>
          </a:p>
          <a:p>
            <a:r>
              <a:rPr lang="en-IN" sz="1400" b="1" dirty="0" err="1"/>
              <a:t>ord_date</a:t>
            </a:r>
            <a:r>
              <a:rPr lang="en-IN" sz="1400" b="1" dirty="0"/>
              <a:t> date ,</a:t>
            </a:r>
          </a:p>
          <a:p>
            <a:r>
              <a:rPr lang="en-IN" sz="1400" b="1" dirty="0" err="1"/>
              <a:t>receive_dt</a:t>
            </a:r>
            <a:r>
              <a:rPr lang="en-IN" sz="1400" b="1" dirty="0"/>
              <a:t> date ,</a:t>
            </a:r>
          </a:p>
          <a:p>
            <a:r>
              <a:rPr lang="en-IN" sz="1400" b="1" dirty="0" err="1"/>
              <a:t>book_id</a:t>
            </a:r>
            <a:r>
              <a:rPr lang="en-IN" sz="1400" b="1" dirty="0"/>
              <a:t> varchar(8) ,</a:t>
            </a:r>
          </a:p>
          <a:p>
            <a:r>
              <a:rPr lang="en-IN" sz="1400" b="1" dirty="0" err="1"/>
              <a:t>book_name</a:t>
            </a:r>
            <a:r>
              <a:rPr lang="en-IN" sz="1400" b="1" dirty="0"/>
              <a:t> varchar(50) ,</a:t>
            </a:r>
          </a:p>
          <a:p>
            <a:r>
              <a:rPr lang="en-IN" sz="1400" b="1" dirty="0" err="1"/>
              <a:t>pub_lang</a:t>
            </a:r>
            <a:r>
              <a:rPr lang="en-IN" sz="1400" b="1" dirty="0"/>
              <a:t> varchar(8) ,</a:t>
            </a:r>
          </a:p>
          <a:p>
            <a:r>
              <a:rPr lang="en-IN" sz="1400" b="1" dirty="0" err="1"/>
              <a:t>cate_id</a:t>
            </a:r>
            <a:r>
              <a:rPr lang="en-IN" sz="1400" b="1" dirty="0"/>
              <a:t> varchar(8) ,</a:t>
            </a:r>
          </a:p>
          <a:p>
            <a:r>
              <a:rPr lang="en-IN" sz="1400" b="1" dirty="0" err="1"/>
              <a:t>receive_qty</a:t>
            </a:r>
            <a:r>
              <a:rPr lang="en-IN" sz="1400" b="1" dirty="0"/>
              <a:t> int(5) ,</a:t>
            </a:r>
          </a:p>
          <a:p>
            <a:r>
              <a:rPr lang="en-IN" sz="1400" b="1" dirty="0" err="1"/>
              <a:t>purch_price</a:t>
            </a:r>
            <a:r>
              <a:rPr lang="en-IN" sz="1400" b="1" dirty="0"/>
              <a:t> decimal(12,2) ,</a:t>
            </a:r>
          </a:p>
          <a:p>
            <a:r>
              <a:rPr lang="en-IN" sz="1400" b="1" dirty="0" err="1"/>
              <a:t>total_cost</a:t>
            </a:r>
            <a:r>
              <a:rPr lang="en-IN" sz="1400" b="1" dirty="0"/>
              <a:t> decimal(12,2) ,</a:t>
            </a:r>
          </a:p>
          <a:p>
            <a:r>
              <a:rPr lang="en-IN" sz="1400" b="1" dirty="0"/>
              <a:t>INDEX (</a:t>
            </a:r>
            <a:r>
              <a:rPr lang="en-IN" sz="1400" b="1" dirty="0" err="1"/>
              <a:t>ord_no,book_id</a:t>
            </a:r>
            <a:r>
              <a:rPr lang="en-IN" sz="1400" b="1" dirty="0"/>
              <a:t>),</a:t>
            </a:r>
          </a:p>
          <a:p>
            <a:r>
              <a:rPr lang="en-IN" sz="1400" b="1" dirty="0"/>
              <a:t>FOREIGN KEY(</a:t>
            </a:r>
            <a:r>
              <a:rPr lang="en-IN" sz="1400" b="1" dirty="0" err="1"/>
              <a:t>ord_no,book_id</a:t>
            </a:r>
            <a:r>
              <a:rPr lang="en-IN" sz="1400" b="1" dirty="0"/>
              <a:t>) REFERENCES  </a:t>
            </a:r>
            <a:r>
              <a:rPr lang="en-IN" sz="1400" b="1" dirty="0" err="1"/>
              <a:t>neworder</a:t>
            </a:r>
            <a:r>
              <a:rPr lang="en-IN" sz="1400" b="1" dirty="0"/>
              <a:t>(</a:t>
            </a:r>
            <a:r>
              <a:rPr lang="en-IN" sz="1400" b="1" dirty="0" err="1"/>
              <a:t>ord_no,book_id</a:t>
            </a:r>
            <a:r>
              <a:rPr lang="en-IN" sz="1400" b="1" dirty="0"/>
              <a:t>),   </a:t>
            </a:r>
          </a:p>
          <a:p>
            <a:r>
              <a:rPr lang="en-IN" sz="1400" b="1" dirty="0"/>
              <a:t>INDEX (</a:t>
            </a:r>
            <a:r>
              <a:rPr lang="en-IN" sz="1400" b="1" dirty="0" err="1"/>
              <a:t>cate_id</a:t>
            </a:r>
            <a:r>
              <a:rPr lang="en-IN" sz="1400" b="1" dirty="0"/>
              <a:t>),</a:t>
            </a:r>
          </a:p>
          <a:p>
            <a:r>
              <a:rPr lang="en-IN" sz="1400" b="1" dirty="0"/>
              <a:t>FOREIGN KEY(</a:t>
            </a:r>
            <a:r>
              <a:rPr lang="en-IN" sz="1400" b="1" dirty="0" err="1"/>
              <a:t>cate_id</a:t>
            </a:r>
            <a:r>
              <a:rPr lang="en-IN" sz="1400" b="1" dirty="0"/>
              <a:t>) REFERENCES  category(</a:t>
            </a:r>
            <a:r>
              <a:rPr lang="en-IN" sz="1400" b="1" dirty="0" err="1"/>
              <a:t>cate_id</a:t>
            </a:r>
            <a:r>
              <a:rPr lang="en-IN" sz="1400" b="1" dirty="0"/>
              <a:t>));</a:t>
            </a:r>
            <a:endParaRPr lang="en-IN" dirty="0"/>
          </a:p>
        </p:txBody>
      </p:sp>
    </p:spTree>
    <p:extLst>
      <p:ext uri="{BB962C8B-B14F-4D97-AF65-F5344CB8AC3E}">
        <p14:creationId xmlns:p14="http://schemas.microsoft.com/office/powerpoint/2010/main" val="748828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F460-B02A-4420-BD16-8B9065A737DD}"/>
              </a:ext>
            </a:extLst>
          </p:cNvPr>
          <p:cNvSpPr>
            <a:spLocks noGrp="1"/>
          </p:cNvSpPr>
          <p:nvPr>
            <p:ph type="title"/>
          </p:nvPr>
        </p:nvSpPr>
        <p:spPr/>
        <p:txBody>
          <a:bodyPr>
            <a:normAutofit/>
          </a:bodyPr>
          <a:lstStyle/>
          <a:p>
            <a:r>
              <a:rPr lang="en-IN" sz="2800" b="1" dirty="0"/>
              <a:t>MySQL CREATE TABLE with FOREIGN KEY CONSTRAINT on multiple tables</a:t>
            </a:r>
            <a:endParaRPr lang="en-IN" sz="2800" dirty="0"/>
          </a:p>
        </p:txBody>
      </p:sp>
      <p:sp>
        <p:nvSpPr>
          <p:cNvPr id="3" name="Content Placeholder 2">
            <a:extLst>
              <a:ext uri="{FF2B5EF4-FFF2-40B4-BE49-F238E27FC236}">
                <a16:creationId xmlns:a16="http://schemas.microsoft.com/office/drawing/2014/main" id="{0B6A0B36-0554-4F81-AFF3-9E5A4FC5D933}"/>
              </a:ext>
            </a:extLst>
          </p:cNvPr>
          <p:cNvSpPr>
            <a:spLocks noGrp="1"/>
          </p:cNvSpPr>
          <p:nvPr>
            <p:ph idx="1"/>
          </p:nvPr>
        </p:nvSpPr>
        <p:spPr/>
        <p:txBody>
          <a:bodyPr>
            <a:normAutofit fontScale="62500" lnSpcReduction="20000"/>
          </a:bodyPr>
          <a:lstStyle/>
          <a:p>
            <a:r>
              <a:rPr lang="en-IN" dirty="0"/>
              <a:t>MySQL allows assigning FOREIGN KEY CONSTRAINTS on multiple tables. Doing this, more than one columns of a table is set with a FOREIGN KEY CONSTRAINT referenced to PRIMARY KEYs belonging to different tables.</a:t>
            </a:r>
          </a:p>
          <a:p>
            <a:r>
              <a:rPr lang="en-IN" b="1" dirty="0"/>
              <a:t>Example</a:t>
            </a:r>
            <a:endParaRPr lang="en-IN" dirty="0"/>
          </a:p>
          <a:p>
            <a:r>
              <a:rPr lang="en-IN" b="1" dirty="0"/>
              <a:t>If you want to do the following tasks :</a:t>
            </a:r>
            <a:endParaRPr lang="en-IN" dirty="0"/>
          </a:p>
          <a:p>
            <a:r>
              <a:rPr lang="en-IN" dirty="0"/>
              <a:t>Aa new table '</a:t>
            </a:r>
            <a:r>
              <a:rPr lang="en-IN" dirty="0" err="1"/>
              <a:t>newbook_mast</a:t>
            </a:r>
            <a:r>
              <a:rPr lang="en-IN" dirty="0"/>
              <a:t>' will be created. </a:t>
            </a:r>
            <a:br>
              <a:rPr lang="en-IN" dirty="0"/>
            </a:br>
            <a:r>
              <a:rPr lang="en-IN" dirty="0"/>
              <a:t>The PRIMARY KEY for that table '</a:t>
            </a:r>
            <a:r>
              <a:rPr lang="en-IN" dirty="0" err="1"/>
              <a:t>newbook_mast</a:t>
            </a:r>
            <a:r>
              <a:rPr lang="en-IN" dirty="0"/>
              <a:t>' is '</a:t>
            </a:r>
            <a:r>
              <a:rPr lang="en-IN" dirty="0" err="1"/>
              <a:t>book_id</a:t>
            </a:r>
            <a:r>
              <a:rPr lang="en-IN" dirty="0"/>
              <a:t>'.</a:t>
            </a:r>
            <a:br>
              <a:rPr lang="en-IN" dirty="0"/>
            </a:br>
            <a:r>
              <a:rPr lang="en-IN" dirty="0"/>
              <a:t>The one FOREIGN KEY for the table '</a:t>
            </a:r>
            <a:r>
              <a:rPr lang="en-IN" dirty="0" err="1"/>
              <a:t>newbook_mast</a:t>
            </a:r>
            <a:r>
              <a:rPr lang="en-IN" dirty="0"/>
              <a:t>' is '</a:t>
            </a:r>
            <a:r>
              <a:rPr lang="en-IN" dirty="0" err="1"/>
              <a:t>aut_id</a:t>
            </a:r>
            <a:r>
              <a:rPr lang="en-IN" dirty="0"/>
              <a:t>'.</a:t>
            </a:r>
            <a:br>
              <a:rPr lang="en-IN" dirty="0"/>
            </a:br>
            <a:r>
              <a:rPr lang="en-IN" dirty="0"/>
              <a:t>The another FOREIGN KEY for the table '</a:t>
            </a:r>
            <a:r>
              <a:rPr lang="en-IN" dirty="0" err="1"/>
              <a:t>newbook_mast</a:t>
            </a:r>
            <a:r>
              <a:rPr lang="en-IN" dirty="0"/>
              <a:t>' is '</a:t>
            </a:r>
            <a:r>
              <a:rPr lang="en-IN" dirty="0" err="1"/>
              <a:t>pub_id</a:t>
            </a:r>
            <a:r>
              <a:rPr lang="en-IN" dirty="0"/>
              <a:t>'. </a:t>
            </a:r>
            <a:br>
              <a:rPr lang="en-IN" dirty="0"/>
            </a:br>
            <a:r>
              <a:rPr lang="en-IN" dirty="0"/>
              <a:t>The '</a:t>
            </a:r>
            <a:r>
              <a:rPr lang="en-IN" dirty="0" err="1"/>
              <a:t>aut_id</a:t>
            </a:r>
            <a:r>
              <a:rPr lang="en-IN" dirty="0"/>
              <a:t>' is the PRIMARY KEY for the table '</a:t>
            </a:r>
            <a:r>
              <a:rPr lang="en-IN" dirty="0" err="1"/>
              <a:t>newauthor</a:t>
            </a:r>
            <a:r>
              <a:rPr lang="en-IN" dirty="0"/>
              <a:t>'.</a:t>
            </a:r>
            <a:br>
              <a:rPr lang="en-IN" dirty="0"/>
            </a:br>
            <a:r>
              <a:rPr lang="en-IN" dirty="0"/>
              <a:t>The '</a:t>
            </a:r>
            <a:r>
              <a:rPr lang="en-IN" dirty="0" err="1"/>
              <a:t>pub_id</a:t>
            </a:r>
            <a:r>
              <a:rPr lang="en-IN" dirty="0"/>
              <a:t>' is the PRIMARY KEY for the table '</a:t>
            </a:r>
            <a:r>
              <a:rPr lang="en-IN" dirty="0" err="1"/>
              <a:t>newpublisher</a:t>
            </a:r>
            <a:r>
              <a:rPr lang="en-IN" dirty="0"/>
              <a:t>'. </a:t>
            </a:r>
            <a:br>
              <a:rPr lang="en-IN" dirty="0"/>
            </a:br>
            <a:r>
              <a:rPr lang="en-IN" dirty="0"/>
              <a:t>The FOREIGN KEY '</a:t>
            </a:r>
            <a:r>
              <a:rPr lang="en-IN" dirty="0" err="1"/>
              <a:t>aut_id</a:t>
            </a:r>
            <a:r>
              <a:rPr lang="en-IN" dirty="0"/>
              <a:t>' for the table '</a:t>
            </a:r>
            <a:r>
              <a:rPr lang="en-IN" dirty="0" err="1"/>
              <a:t>newbook_mast</a:t>
            </a:r>
            <a:r>
              <a:rPr lang="en-IN" dirty="0"/>
              <a:t>', which points to the PRIMARY KEY '</a:t>
            </a:r>
            <a:r>
              <a:rPr lang="en-IN" dirty="0" err="1"/>
              <a:t>aut_id</a:t>
            </a:r>
            <a:r>
              <a:rPr lang="en-IN" dirty="0"/>
              <a:t>' of the table '</a:t>
            </a:r>
            <a:r>
              <a:rPr lang="en-IN" dirty="0" err="1"/>
              <a:t>newauthor</a:t>
            </a:r>
            <a:r>
              <a:rPr lang="en-IN" dirty="0"/>
              <a:t>'.</a:t>
            </a:r>
            <a:br>
              <a:rPr lang="en-IN" dirty="0"/>
            </a:br>
            <a:r>
              <a:rPr lang="en-IN" dirty="0"/>
              <a:t>That means the '</a:t>
            </a:r>
            <a:r>
              <a:rPr lang="en-IN" dirty="0" err="1"/>
              <a:t>aut_id</a:t>
            </a:r>
            <a:r>
              <a:rPr lang="en-IN" dirty="0"/>
              <a:t>' which are present in the in the '</a:t>
            </a:r>
            <a:r>
              <a:rPr lang="en-IN" dirty="0" err="1"/>
              <a:t>nuwauthor</a:t>
            </a:r>
            <a:r>
              <a:rPr lang="en-IN" dirty="0"/>
              <a:t>' table only those authors will come to the '</a:t>
            </a:r>
            <a:r>
              <a:rPr lang="en-IN" dirty="0" err="1"/>
              <a:t>newbook_mast</a:t>
            </a:r>
            <a:r>
              <a:rPr lang="en-IN" dirty="0"/>
              <a:t>' table.</a:t>
            </a:r>
            <a:br>
              <a:rPr lang="en-IN" dirty="0"/>
            </a:br>
            <a:r>
              <a:rPr lang="en-IN" dirty="0"/>
              <a:t>The another FOREIGN KEY '</a:t>
            </a:r>
            <a:r>
              <a:rPr lang="en-IN" dirty="0" err="1"/>
              <a:t>pub_id</a:t>
            </a:r>
            <a:r>
              <a:rPr lang="en-IN" dirty="0"/>
              <a:t>' for the table '</a:t>
            </a:r>
            <a:r>
              <a:rPr lang="en-IN" dirty="0" err="1"/>
              <a:t>newbook_mast</a:t>
            </a:r>
            <a:r>
              <a:rPr lang="en-IN" dirty="0"/>
              <a:t>' , which points to the PRIMARY KEY '</a:t>
            </a:r>
            <a:r>
              <a:rPr lang="en-IN" dirty="0" err="1"/>
              <a:t>pub_id</a:t>
            </a:r>
            <a:r>
              <a:rPr lang="en-IN" dirty="0"/>
              <a:t>' of the table '</a:t>
            </a:r>
            <a:r>
              <a:rPr lang="en-IN" dirty="0" err="1"/>
              <a:t>newpublisher</a:t>
            </a:r>
            <a:r>
              <a:rPr lang="en-IN" dirty="0"/>
              <a:t>'. </a:t>
            </a:r>
            <a:br>
              <a:rPr lang="en-IN" dirty="0"/>
            </a:br>
            <a:r>
              <a:rPr lang="en-IN" dirty="0"/>
              <a:t>That means the '</a:t>
            </a:r>
            <a:r>
              <a:rPr lang="en-IN" dirty="0" err="1"/>
              <a:t>pub_id</a:t>
            </a:r>
            <a:r>
              <a:rPr lang="en-IN" dirty="0"/>
              <a:t>' which are present in the in the '</a:t>
            </a:r>
            <a:r>
              <a:rPr lang="en-IN" dirty="0" err="1"/>
              <a:t>newpublisher</a:t>
            </a:r>
            <a:r>
              <a:rPr lang="en-IN" dirty="0"/>
              <a:t>' table only those publishers will come to the '</a:t>
            </a:r>
            <a:r>
              <a:rPr lang="en-IN" dirty="0" err="1"/>
              <a:t>newbook_mast</a:t>
            </a:r>
            <a:r>
              <a:rPr lang="en-IN" dirty="0"/>
              <a:t>' table</a:t>
            </a:r>
          </a:p>
          <a:p>
            <a:pPr marL="0" indent="0">
              <a:buNone/>
            </a:pPr>
            <a:endParaRPr lang="en-IN" dirty="0"/>
          </a:p>
        </p:txBody>
      </p:sp>
    </p:spTree>
    <p:extLst>
      <p:ext uri="{BB962C8B-B14F-4D97-AF65-F5344CB8AC3E}">
        <p14:creationId xmlns:p14="http://schemas.microsoft.com/office/powerpoint/2010/main" val="1265969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638E-0CBF-4FD9-951B-E6F876866826}"/>
              </a:ext>
            </a:extLst>
          </p:cNvPr>
          <p:cNvSpPr>
            <a:spLocks noGrp="1"/>
          </p:cNvSpPr>
          <p:nvPr>
            <p:ph type="title"/>
          </p:nvPr>
        </p:nvSpPr>
        <p:spPr/>
        <p:txBody>
          <a:bodyPr>
            <a:normAutofit/>
          </a:bodyPr>
          <a:lstStyle/>
          <a:p>
            <a:r>
              <a:rPr lang="en-IN" dirty="0"/>
              <a:t>MySQL statement below for the above tasks.</a:t>
            </a:r>
          </a:p>
        </p:txBody>
      </p:sp>
      <p:sp>
        <p:nvSpPr>
          <p:cNvPr id="3" name="Content Placeholder 2">
            <a:extLst>
              <a:ext uri="{FF2B5EF4-FFF2-40B4-BE49-F238E27FC236}">
                <a16:creationId xmlns:a16="http://schemas.microsoft.com/office/drawing/2014/main" id="{95ACD4D0-18A4-42AC-AB13-55DFCD8447EF}"/>
              </a:ext>
            </a:extLst>
          </p:cNvPr>
          <p:cNvSpPr>
            <a:spLocks noGrp="1"/>
          </p:cNvSpPr>
          <p:nvPr>
            <p:ph idx="1"/>
          </p:nvPr>
        </p:nvSpPr>
        <p:spPr/>
        <p:txBody>
          <a:bodyPr>
            <a:normAutofit fontScale="55000" lnSpcReduction="20000"/>
          </a:bodyPr>
          <a:lstStyle/>
          <a:p>
            <a:pPr marL="0" indent="0">
              <a:buNone/>
            </a:pPr>
            <a:r>
              <a:rPr lang="en-IN" b="1" dirty="0"/>
              <a:t>CREATE TABLE IF NOT EXISTS </a:t>
            </a:r>
          </a:p>
          <a:p>
            <a:pPr marL="0" indent="0">
              <a:buNone/>
            </a:pPr>
            <a:r>
              <a:rPr lang="en-IN" b="1" dirty="0" err="1"/>
              <a:t>newbook_mast</a:t>
            </a:r>
            <a:r>
              <a:rPr lang="en-IN" b="1" dirty="0"/>
              <a:t> (</a:t>
            </a:r>
            <a:r>
              <a:rPr lang="en-IN" b="1" dirty="0" err="1"/>
              <a:t>book_id</a:t>
            </a:r>
            <a:r>
              <a:rPr lang="en-IN" b="1" dirty="0"/>
              <a:t> varchar(15) NOT NULL PRIMARY KEY,          </a:t>
            </a:r>
          </a:p>
          <a:p>
            <a:pPr marL="0" indent="0">
              <a:buNone/>
            </a:pPr>
            <a:r>
              <a:rPr lang="en-IN" b="1" dirty="0" err="1"/>
              <a:t>book_name</a:t>
            </a:r>
            <a:r>
              <a:rPr lang="en-IN" b="1" dirty="0"/>
              <a:t> varchar(50)  , </a:t>
            </a:r>
          </a:p>
          <a:p>
            <a:pPr marL="0" indent="0">
              <a:buNone/>
            </a:pPr>
            <a:r>
              <a:rPr lang="en-IN" b="1" dirty="0" err="1"/>
              <a:t>isbn_no</a:t>
            </a:r>
            <a:r>
              <a:rPr lang="en-IN" b="1" dirty="0"/>
              <a:t> varchar(15)  NOT NULL  , </a:t>
            </a:r>
          </a:p>
          <a:p>
            <a:pPr marL="0" indent="0">
              <a:buNone/>
            </a:pPr>
            <a:r>
              <a:rPr lang="en-IN" b="1" dirty="0" err="1"/>
              <a:t>cate_id</a:t>
            </a:r>
            <a:r>
              <a:rPr lang="en-IN" b="1" dirty="0"/>
              <a:t> varchar(8), </a:t>
            </a:r>
          </a:p>
          <a:p>
            <a:pPr marL="0" indent="0">
              <a:buNone/>
            </a:pPr>
            <a:r>
              <a:rPr lang="en-IN" b="1" dirty="0" err="1"/>
              <a:t>aut_id</a:t>
            </a:r>
            <a:r>
              <a:rPr lang="en-IN" b="1" dirty="0"/>
              <a:t> varchar(8) ,</a:t>
            </a:r>
          </a:p>
          <a:p>
            <a:pPr marL="0" indent="0">
              <a:buNone/>
            </a:pPr>
            <a:r>
              <a:rPr lang="en-IN" b="1" dirty="0" err="1"/>
              <a:t>pub_id</a:t>
            </a:r>
            <a:r>
              <a:rPr lang="en-IN" b="1" dirty="0"/>
              <a:t> varchar(8) , </a:t>
            </a:r>
          </a:p>
          <a:p>
            <a:pPr marL="0" indent="0">
              <a:buNone/>
            </a:pPr>
            <a:r>
              <a:rPr lang="en-IN" b="1" dirty="0" err="1"/>
              <a:t>dt_of_pub</a:t>
            </a:r>
            <a:r>
              <a:rPr lang="en-IN" b="1" dirty="0"/>
              <a:t> date , </a:t>
            </a:r>
          </a:p>
          <a:p>
            <a:pPr marL="0" indent="0">
              <a:buNone/>
            </a:pPr>
            <a:r>
              <a:rPr lang="en-IN" b="1" dirty="0" err="1"/>
              <a:t>pub_lang</a:t>
            </a:r>
            <a:r>
              <a:rPr lang="en-IN" b="1" dirty="0"/>
              <a:t> varchar(15) ,           </a:t>
            </a:r>
          </a:p>
          <a:p>
            <a:pPr marL="0" indent="0">
              <a:buNone/>
            </a:pPr>
            <a:r>
              <a:rPr lang="en-IN" b="1" dirty="0" err="1"/>
              <a:t>no_page</a:t>
            </a:r>
            <a:r>
              <a:rPr lang="en-IN" b="1" dirty="0"/>
              <a:t> decimal(5,0) , </a:t>
            </a:r>
          </a:p>
          <a:p>
            <a:pPr marL="0" indent="0">
              <a:buNone/>
            </a:pPr>
            <a:r>
              <a:rPr lang="en-IN" b="1" dirty="0" err="1"/>
              <a:t>book_price</a:t>
            </a:r>
            <a:r>
              <a:rPr lang="en-IN" b="1" dirty="0"/>
              <a:t> decimal(8,2) ,</a:t>
            </a:r>
          </a:p>
          <a:p>
            <a:pPr marL="0" indent="0">
              <a:buNone/>
            </a:pPr>
            <a:r>
              <a:rPr lang="en-IN" b="1" dirty="0"/>
              <a:t>INDEX (</a:t>
            </a:r>
            <a:r>
              <a:rPr lang="en-IN" b="1" dirty="0" err="1"/>
              <a:t>aut_id</a:t>
            </a:r>
            <a:r>
              <a:rPr lang="en-IN" b="1" dirty="0"/>
              <a:t>), </a:t>
            </a:r>
          </a:p>
          <a:p>
            <a:pPr marL="0" indent="0">
              <a:buNone/>
            </a:pPr>
            <a:r>
              <a:rPr lang="en-IN" b="1" dirty="0"/>
              <a:t>FOREIGN KEY(</a:t>
            </a:r>
            <a:r>
              <a:rPr lang="en-IN" b="1" dirty="0" err="1"/>
              <a:t>aut_id</a:t>
            </a:r>
            <a:r>
              <a:rPr lang="en-IN" b="1" dirty="0"/>
              <a:t>) REFERENCES </a:t>
            </a:r>
            <a:r>
              <a:rPr lang="en-IN" b="1" dirty="0" err="1"/>
              <a:t>newauthor</a:t>
            </a:r>
            <a:r>
              <a:rPr lang="en-IN" b="1" dirty="0"/>
              <a:t>(</a:t>
            </a:r>
            <a:r>
              <a:rPr lang="en-IN" b="1" dirty="0" err="1"/>
              <a:t>aut_id</a:t>
            </a:r>
            <a:r>
              <a:rPr lang="en-IN" b="1" dirty="0"/>
              <a:t>), </a:t>
            </a:r>
          </a:p>
          <a:p>
            <a:pPr marL="0" indent="0">
              <a:buNone/>
            </a:pPr>
            <a:r>
              <a:rPr lang="en-IN" b="1" dirty="0"/>
              <a:t>INDEX(</a:t>
            </a:r>
            <a:r>
              <a:rPr lang="en-IN" b="1" dirty="0" err="1"/>
              <a:t>pub_id</a:t>
            </a:r>
            <a:r>
              <a:rPr lang="en-IN" b="1" dirty="0"/>
              <a:t>),</a:t>
            </a:r>
          </a:p>
          <a:p>
            <a:pPr marL="0" indent="0">
              <a:buNone/>
            </a:pPr>
            <a:r>
              <a:rPr lang="en-IN" b="1" dirty="0"/>
              <a:t>FOREIGN KEY(</a:t>
            </a:r>
            <a:r>
              <a:rPr lang="en-IN" b="1" dirty="0" err="1"/>
              <a:t>pub_id</a:t>
            </a:r>
            <a:r>
              <a:rPr lang="en-IN" b="1" dirty="0"/>
              <a:t>) REFERENCES </a:t>
            </a:r>
            <a:r>
              <a:rPr lang="en-IN" b="1" dirty="0" err="1"/>
              <a:t>newpublisher</a:t>
            </a:r>
            <a:r>
              <a:rPr lang="en-IN" b="1" dirty="0"/>
              <a:t>(</a:t>
            </a:r>
            <a:r>
              <a:rPr lang="en-IN" b="1" dirty="0" err="1"/>
              <a:t>pub_id</a:t>
            </a:r>
            <a:r>
              <a:rPr lang="en-IN" b="1" dirty="0"/>
              <a:t>) );</a:t>
            </a:r>
          </a:p>
          <a:p>
            <a:pPr marL="0" indent="0">
              <a:buNone/>
            </a:pPr>
            <a:endParaRPr lang="en-IN" b="1" dirty="0"/>
          </a:p>
        </p:txBody>
      </p:sp>
    </p:spTree>
    <p:extLst>
      <p:ext uri="{BB962C8B-B14F-4D97-AF65-F5344CB8AC3E}">
        <p14:creationId xmlns:p14="http://schemas.microsoft.com/office/powerpoint/2010/main" val="403836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36DF-8B8E-4F75-A1A8-D25A38412F01}"/>
              </a:ext>
            </a:extLst>
          </p:cNvPr>
          <p:cNvSpPr>
            <a:spLocks noGrp="1"/>
          </p:cNvSpPr>
          <p:nvPr>
            <p:ph type="title"/>
          </p:nvPr>
        </p:nvSpPr>
        <p:spPr/>
        <p:txBody>
          <a:bodyPr>
            <a:normAutofit/>
          </a:bodyPr>
          <a:lstStyle/>
          <a:p>
            <a:r>
              <a:rPr lang="en-IN" sz="4000" b="1" dirty="0"/>
              <a:t>MySQL CREATE TABLE with CASCADE and RESTRICT</a:t>
            </a:r>
            <a:endParaRPr lang="en-IN" sz="4000" dirty="0"/>
          </a:p>
        </p:txBody>
      </p:sp>
      <p:sp>
        <p:nvSpPr>
          <p:cNvPr id="3" name="Content Placeholder 2">
            <a:extLst>
              <a:ext uri="{FF2B5EF4-FFF2-40B4-BE49-F238E27FC236}">
                <a16:creationId xmlns:a16="http://schemas.microsoft.com/office/drawing/2014/main" id="{971590BE-905F-4CA6-850C-F5CA9B13FEDF}"/>
              </a:ext>
            </a:extLst>
          </p:cNvPr>
          <p:cNvSpPr>
            <a:spLocks noGrp="1"/>
          </p:cNvSpPr>
          <p:nvPr>
            <p:ph idx="1"/>
          </p:nvPr>
        </p:nvSpPr>
        <p:spPr>
          <a:xfrm>
            <a:off x="546652" y="1507573"/>
            <a:ext cx="4899991" cy="4985302"/>
          </a:xfrm>
        </p:spPr>
        <p:txBody>
          <a:bodyPr>
            <a:normAutofit fontScale="77500" lnSpcReduction="20000"/>
          </a:bodyPr>
          <a:lstStyle/>
          <a:p>
            <a:pPr marL="0" indent="0">
              <a:buNone/>
            </a:pPr>
            <a:r>
              <a:rPr lang="en-IN" sz="2000" dirty="0"/>
              <a:t>MySQL allows creating a table with CASCADE and RESTRICT options.</a:t>
            </a:r>
          </a:p>
          <a:p>
            <a:pPr marL="0" indent="0">
              <a:buNone/>
            </a:pPr>
            <a:r>
              <a:rPr lang="en-IN" sz="2000" dirty="0"/>
              <a:t>CASCADE option deletes or updates the row from the parent table (containing PRIMARY KEYs), and automatically delete or update the matching rows in the child table (containing FOREIGN KEYs).</a:t>
            </a:r>
          </a:p>
          <a:p>
            <a:pPr marL="0" indent="0">
              <a:buNone/>
            </a:pPr>
            <a:r>
              <a:rPr lang="en-IN" sz="2000" dirty="0"/>
              <a:t>RESTRICT option bars the removal (i.e. using delete) or modification (</a:t>
            </a:r>
            <a:r>
              <a:rPr lang="en-IN" sz="2000" dirty="0" err="1"/>
              <a:t>i</a:t>
            </a:r>
            <a:r>
              <a:rPr lang="en-IN" sz="2000" dirty="0"/>
              <a:t>..e using an update) of rows from the parent table.</a:t>
            </a:r>
          </a:p>
          <a:p>
            <a:r>
              <a:rPr lang="en-IN" sz="2000" b="1" i="0" dirty="0">
                <a:effectLst/>
                <a:latin typeface="Helvetica" panose="020B0604020202020204" pitchFamily="34" charset="0"/>
              </a:rPr>
              <a:t>Example</a:t>
            </a:r>
            <a:endParaRPr lang="en-IN" sz="2000" b="0" i="0" dirty="0">
              <a:effectLst/>
              <a:latin typeface="Helvetica" panose="020B0604020202020204" pitchFamily="34" charset="0"/>
            </a:endParaRPr>
          </a:p>
          <a:p>
            <a:r>
              <a:rPr lang="en-IN" sz="2000" b="1" i="0" dirty="0">
                <a:effectLst/>
                <a:latin typeface="Helvetica" panose="020B0604020202020204" pitchFamily="34" charset="0"/>
              </a:rPr>
              <a:t>If you want to do the following tasks:</a:t>
            </a:r>
            <a:endParaRPr lang="en-IN" sz="2000" b="0" i="0" dirty="0">
              <a:effectLst/>
              <a:latin typeface="Helvetica" panose="020B0604020202020204" pitchFamily="34" charset="0"/>
            </a:endParaRPr>
          </a:p>
          <a:p>
            <a:r>
              <a:rPr lang="en-IN" sz="2000" b="0" i="0" dirty="0">
                <a:effectLst/>
                <a:latin typeface="Helvetica" panose="020B0604020202020204" pitchFamily="34" charset="0"/>
              </a:rPr>
              <a:t>A new table '</a:t>
            </a:r>
            <a:r>
              <a:rPr lang="en-IN" sz="2000" b="0" i="0" dirty="0" err="1">
                <a:effectLst/>
                <a:latin typeface="Helvetica" panose="020B0604020202020204" pitchFamily="34" charset="0"/>
              </a:rPr>
              <a:t>newpurchase</a:t>
            </a:r>
            <a:r>
              <a:rPr lang="en-IN" sz="2000" b="0" i="0" dirty="0">
                <a:effectLst/>
                <a:latin typeface="Helvetica" panose="020B0604020202020204" pitchFamily="34" charset="0"/>
              </a:rPr>
              <a:t>' will be created. </a:t>
            </a:r>
            <a:br>
              <a:rPr lang="en-IN" sz="2000" b="0" i="0" dirty="0">
                <a:effectLst/>
                <a:latin typeface="Helvetica" panose="020B0604020202020204" pitchFamily="34" charset="0"/>
              </a:rPr>
            </a:br>
            <a:r>
              <a:rPr lang="en-IN" sz="2000" b="0" i="0" dirty="0">
                <a:effectLst/>
                <a:latin typeface="Helvetica" panose="020B0604020202020204" pitchFamily="34" charset="0"/>
              </a:rPr>
              <a:t>The PRIMARY KEY for that table '</a:t>
            </a:r>
            <a:r>
              <a:rPr lang="en-IN" sz="2000" b="0" i="0" dirty="0" err="1">
                <a:effectLst/>
                <a:latin typeface="Helvetica" panose="020B0604020202020204" pitchFamily="34" charset="0"/>
              </a:rPr>
              <a:t>newpurchase</a:t>
            </a:r>
            <a:r>
              <a:rPr lang="en-IN" sz="2000" b="0" i="0" dirty="0">
                <a:effectLst/>
                <a:latin typeface="Helvetica" panose="020B0604020202020204" pitchFamily="34" charset="0"/>
              </a:rPr>
              <a:t>' is '</a:t>
            </a:r>
            <a:r>
              <a:rPr lang="en-IN" sz="2000" b="0" i="0" dirty="0" err="1">
                <a:effectLst/>
                <a:latin typeface="Helvetica" panose="020B0604020202020204" pitchFamily="34" charset="0"/>
              </a:rPr>
              <a:t>invoice_no</a:t>
            </a:r>
            <a:r>
              <a:rPr lang="en-IN" sz="2000" b="0" i="0" dirty="0">
                <a:effectLst/>
                <a:latin typeface="Helvetica" panose="020B0604020202020204" pitchFamily="34" charset="0"/>
              </a:rPr>
              <a:t>'.</a:t>
            </a:r>
            <a:br>
              <a:rPr lang="en-IN" sz="2000" b="0" i="0" dirty="0">
                <a:effectLst/>
                <a:latin typeface="Helvetica" panose="020B0604020202020204" pitchFamily="34" charset="0"/>
              </a:rPr>
            </a:br>
            <a:r>
              <a:rPr lang="en-IN" sz="2000" b="0" i="0" dirty="0">
                <a:effectLst/>
                <a:latin typeface="Helvetica" panose="020B0604020202020204" pitchFamily="34" charset="0"/>
              </a:rPr>
              <a:t>The one FOREIGN KEY for the table '</a:t>
            </a:r>
            <a:r>
              <a:rPr lang="en-IN" sz="2000" b="0" i="0" dirty="0" err="1">
                <a:effectLst/>
                <a:latin typeface="Helvetica" panose="020B0604020202020204" pitchFamily="34" charset="0"/>
              </a:rPr>
              <a:t>newpurchase</a:t>
            </a:r>
            <a:r>
              <a:rPr lang="en-IN" sz="2000" b="0" i="0" dirty="0">
                <a:effectLst/>
                <a:latin typeface="Helvetica" panose="020B0604020202020204" pitchFamily="34" charset="0"/>
              </a:rPr>
              <a:t>' is a combination of '</a:t>
            </a:r>
            <a:r>
              <a:rPr lang="en-IN" sz="2000" b="0" i="0" dirty="0" err="1">
                <a:effectLst/>
                <a:latin typeface="Helvetica" panose="020B0604020202020204" pitchFamily="34" charset="0"/>
              </a:rPr>
              <a:t>ord_no</a:t>
            </a:r>
            <a:r>
              <a:rPr lang="en-IN" sz="2000" b="0" i="0" dirty="0">
                <a:effectLst/>
                <a:latin typeface="Helvetica" panose="020B0604020202020204" pitchFamily="34" charset="0"/>
              </a:rPr>
              <a:t>' and '</a:t>
            </a:r>
            <a:r>
              <a:rPr lang="en-IN" sz="2000" b="0" i="0" dirty="0" err="1">
                <a:effectLst/>
                <a:latin typeface="Helvetica" panose="020B0604020202020204" pitchFamily="34" charset="0"/>
              </a:rPr>
              <a:t>book_id</a:t>
            </a:r>
            <a:r>
              <a:rPr lang="en-IN" sz="2000" b="0" i="0" dirty="0">
                <a:effectLst/>
                <a:latin typeface="Helvetica" panose="020B0604020202020204" pitchFamily="34" charset="0"/>
              </a:rPr>
              <a:t>'.</a:t>
            </a:r>
            <a:br>
              <a:rPr lang="en-IN" sz="2000" b="0" i="0" dirty="0">
                <a:effectLst/>
                <a:latin typeface="Helvetica" panose="020B0604020202020204" pitchFamily="34" charset="0"/>
              </a:rPr>
            </a:br>
            <a:r>
              <a:rPr lang="en-IN" sz="2000" b="0" i="0" dirty="0">
                <a:effectLst/>
                <a:latin typeface="Helvetica" panose="020B0604020202020204" pitchFamily="34" charset="0"/>
              </a:rPr>
              <a:t>The another FOREIGN KEY for the table '</a:t>
            </a:r>
            <a:r>
              <a:rPr lang="en-IN" sz="2000" b="0" i="0" dirty="0" err="1">
                <a:effectLst/>
                <a:latin typeface="Helvetica" panose="020B0604020202020204" pitchFamily="34" charset="0"/>
              </a:rPr>
              <a:t>newpurchase</a:t>
            </a:r>
            <a:r>
              <a:rPr lang="en-IN" sz="2000" b="0" i="0" dirty="0">
                <a:effectLst/>
                <a:latin typeface="Helvetica" panose="020B0604020202020204" pitchFamily="34" charset="0"/>
              </a:rPr>
              <a:t>' is '</a:t>
            </a:r>
            <a:r>
              <a:rPr lang="en-IN" sz="2000" b="0" i="0" dirty="0" err="1">
                <a:effectLst/>
                <a:latin typeface="Helvetica" panose="020B0604020202020204" pitchFamily="34" charset="0"/>
              </a:rPr>
              <a:t>cate_id</a:t>
            </a:r>
            <a:r>
              <a:rPr lang="en-IN" sz="2000" b="0" i="0" dirty="0">
                <a:effectLst/>
                <a:latin typeface="Helvetica" panose="020B0604020202020204" pitchFamily="34" charset="0"/>
              </a:rPr>
              <a:t>'.</a:t>
            </a:r>
            <a:br>
              <a:rPr lang="en-IN" sz="2000" b="0" i="0" dirty="0">
                <a:effectLst/>
                <a:latin typeface="Helvetica" panose="020B0604020202020204" pitchFamily="34" charset="0"/>
              </a:rPr>
            </a:br>
            <a:r>
              <a:rPr lang="en-IN" sz="2000" b="0" i="0" dirty="0">
                <a:effectLst/>
                <a:latin typeface="Helvetica" panose="020B0604020202020204" pitchFamily="34" charset="0"/>
              </a:rPr>
              <a:t>The '</a:t>
            </a:r>
            <a:r>
              <a:rPr lang="en-IN" sz="2000" b="0" i="0" dirty="0" err="1">
                <a:effectLst/>
                <a:latin typeface="Helvetica" panose="020B0604020202020204" pitchFamily="34" charset="0"/>
              </a:rPr>
              <a:t>ord_no</a:t>
            </a:r>
            <a:r>
              <a:rPr lang="en-IN" sz="2000" b="0" i="0" dirty="0">
                <a:effectLst/>
                <a:latin typeface="Helvetica" panose="020B0604020202020204" pitchFamily="34" charset="0"/>
              </a:rPr>
              <a:t>' and '</a:t>
            </a:r>
            <a:r>
              <a:rPr lang="en-IN" sz="2000" b="0" i="0" dirty="0" err="1">
                <a:effectLst/>
                <a:latin typeface="Helvetica" panose="020B0604020202020204" pitchFamily="34" charset="0"/>
              </a:rPr>
              <a:t>book_id</a:t>
            </a:r>
            <a:r>
              <a:rPr lang="en-IN" sz="2000" b="0" i="0" dirty="0">
                <a:effectLst/>
                <a:latin typeface="Helvetica" panose="020B0604020202020204" pitchFamily="34" charset="0"/>
              </a:rPr>
              <a:t>' combination is the PRIMARY KEY for the table '</a:t>
            </a:r>
            <a:r>
              <a:rPr lang="en-IN" sz="2000" b="0" i="0" dirty="0" err="1">
                <a:effectLst/>
                <a:latin typeface="Helvetica" panose="020B0604020202020204" pitchFamily="34" charset="0"/>
              </a:rPr>
              <a:t>neworder</a:t>
            </a:r>
            <a:r>
              <a:rPr lang="en-IN" sz="2000" b="0" i="0" dirty="0">
                <a:effectLst/>
                <a:latin typeface="Helvetica" panose="020B0604020202020204" pitchFamily="34" charset="0"/>
              </a:rPr>
              <a:t>'.</a:t>
            </a:r>
            <a:br>
              <a:rPr lang="en-IN" sz="2000" b="0" i="0" dirty="0">
                <a:effectLst/>
                <a:latin typeface="Helvetica" panose="020B0604020202020204" pitchFamily="34" charset="0"/>
              </a:rPr>
            </a:br>
            <a:endParaRPr lang="en-IN" sz="2000" dirty="0"/>
          </a:p>
          <a:p>
            <a:pPr marL="0" indent="0">
              <a:buNone/>
            </a:pPr>
            <a:br>
              <a:rPr lang="en-IN" sz="2000" dirty="0"/>
            </a:br>
            <a:endParaRPr lang="en-IN" sz="2000" dirty="0"/>
          </a:p>
        </p:txBody>
      </p:sp>
      <p:sp>
        <p:nvSpPr>
          <p:cNvPr id="4" name="Rectangle 3">
            <a:extLst>
              <a:ext uri="{FF2B5EF4-FFF2-40B4-BE49-F238E27FC236}">
                <a16:creationId xmlns:a16="http://schemas.microsoft.com/office/drawing/2014/main" id="{34873696-9883-449F-B515-C59C6AD79647}"/>
              </a:ext>
            </a:extLst>
          </p:cNvPr>
          <p:cNvSpPr/>
          <p:nvPr/>
        </p:nvSpPr>
        <p:spPr>
          <a:xfrm>
            <a:off x="5738191" y="1507573"/>
            <a:ext cx="6096000" cy="4616648"/>
          </a:xfrm>
          <a:prstGeom prst="rect">
            <a:avLst/>
          </a:prstGeom>
        </p:spPr>
        <p:txBody>
          <a:bodyPr>
            <a:spAutoFit/>
          </a:bodyPr>
          <a:lstStyle/>
          <a:p>
            <a:r>
              <a:rPr lang="en-IN" sz="1400" b="0" i="0" dirty="0">
                <a:effectLst/>
                <a:latin typeface="Helvetica" panose="020B0604020202020204" pitchFamily="34" charset="0"/>
              </a:rPr>
              <a:t>The '</a:t>
            </a:r>
            <a:r>
              <a:rPr lang="en-IN" sz="1400" b="0" i="0" dirty="0" err="1">
                <a:effectLst/>
                <a:latin typeface="Helvetica" panose="020B0604020202020204" pitchFamily="34" charset="0"/>
              </a:rPr>
              <a:t>cate_id</a:t>
            </a:r>
            <a:r>
              <a:rPr lang="en-IN" sz="1400" b="0" i="0" dirty="0">
                <a:effectLst/>
                <a:latin typeface="Helvetica" panose="020B0604020202020204" pitchFamily="34" charset="0"/>
              </a:rPr>
              <a:t>' is the PRIMARY KEY for the table 'category'.</a:t>
            </a:r>
            <a:br>
              <a:rPr lang="en-IN" sz="1400" b="0" i="0" dirty="0">
                <a:effectLst/>
                <a:latin typeface="Helvetica" panose="020B0604020202020204" pitchFamily="34" charset="0"/>
              </a:rPr>
            </a:br>
            <a:r>
              <a:rPr lang="en-IN" sz="1400" b="0" i="0" dirty="0">
                <a:effectLst/>
                <a:latin typeface="Helvetica" panose="020B0604020202020204" pitchFamily="34" charset="0"/>
              </a:rPr>
              <a:t>The FOREIGN KEY '</a:t>
            </a:r>
            <a:r>
              <a:rPr lang="en-IN" sz="1400" b="0" i="0" dirty="0" err="1">
                <a:effectLst/>
                <a:latin typeface="Helvetica" panose="020B0604020202020204" pitchFamily="34" charset="0"/>
              </a:rPr>
              <a:t>ord_no</a:t>
            </a:r>
            <a:r>
              <a:rPr lang="en-IN" sz="1400" b="0" i="0" dirty="0">
                <a:effectLst/>
                <a:latin typeface="Helvetica" panose="020B0604020202020204" pitchFamily="34" charset="0"/>
              </a:rPr>
              <a:t>' and '</a:t>
            </a:r>
            <a:r>
              <a:rPr lang="en-IN" sz="1400" b="0" i="0" dirty="0" err="1">
                <a:effectLst/>
                <a:latin typeface="Helvetica" panose="020B0604020202020204" pitchFamily="34" charset="0"/>
              </a:rPr>
              <a:t>book_id</a:t>
            </a:r>
            <a:r>
              <a:rPr lang="en-IN" sz="1400" b="0" i="0" dirty="0">
                <a:effectLst/>
                <a:latin typeface="Helvetica" panose="020B0604020202020204" pitchFamily="34" charset="0"/>
              </a:rPr>
              <a:t>' combination for the table '</a:t>
            </a:r>
            <a:r>
              <a:rPr lang="en-IN" sz="1400" b="0" i="0" dirty="0" err="1">
                <a:effectLst/>
                <a:latin typeface="Helvetica" panose="020B0604020202020204" pitchFamily="34" charset="0"/>
              </a:rPr>
              <a:t>newpurchase</a:t>
            </a:r>
            <a:r>
              <a:rPr lang="en-IN" sz="1400" b="0" i="0" dirty="0">
                <a:effectLst/>
                <a:latin typeface="Helvetica" panose="020B0604020202020204" pitchFamily="34" charset="0"/>
              </a:rPr>
              <a:t>', which points to the PRIMARY KEY '</a:t>
            </a:r>
            <a:r>
              <a:rPr lang="en-IN" sz="1400" b="0" i="0" dirty="0" err="1">
                <a:effectLst/>
                <a:latin typeface="Helvetica" panose="020B0604020202020204" pitchFamily="34" charset="0"/>
              </a:rPr>
              <a:t>ord_no</a:t>
            </a:r>
            <a:r>
              <a:rPr lang="en-IN" sz="1400" b="0" i="0" dirty="0">
                <a:effectLst/>
                <a:latin typeface="Helvetica" panose="020B0604020202020204" pitchFamily="34" charset="0"/>
              </a:rPr>
              <a:t>' and '</a:t>
            </a:r>
            <a:r>
              <a:rPr lang="en-IN" sz="1400" b="0" i="0" dirty="0" err="1">
                <a:effectLst/>
                <a:latin typeface="Helvetica" panose="020B0604020202020204" pitchFamily="34" charset="0"/>
              </a:rPr>
              <a:t>book_id</a:t>
            </a:r>
            <a:r>
              <a:rPr lang="en-IN" sz="1400" b="0" i="0" dirty="0">
                <a:effectLst/>
                <a:latin typeface="Helvetica" panose="020B0604020202020204" pitchFamily="34" charset="0"/>
              </a:rPr>
              <a:t>' combination of the table '</a:t>
            </a:r>
            <a:r>
              <a:rPr lang="en-IN" sz="1400" b="0" i="0" dirty="0" err="1">
                <a:effectLst/>
                <a:latin typeface="Helvetica" panose="020B0604020202020204" pitchFamily="34" charset="0"/>
              </a:rPr>
              <a:t>neworder</a:t>
            </a:r>
            <a:r>
              <a:rPr lang="en-IN" sz="1400" b="0" i="0" dirty="0">
                <a:effectLst/>
                <a:latin typeface="Helvetica" panose="020B0604020202020204" pitchFamily="34" charset="0"/>
              </a:rPr>
              <a:t>'. That means the distinct ('</a:t>
            </a:r>
            <a:r>
              <a:rPr lang="en-IN" sz="1400" b="0" i="0" dirty="0" err="1">
                <a:effectLst/>
                <a:latin typeface="Helvetica" panose="020B0604020202020204" pitchFamily="34" charset="0"/>
              </a:rPr>
              <a:t>ord_no</a:t>
            </a:r>
            <a:r>
              <a:rPr lang="en-IN" sz="1400" b="0" i="0" dirty="0">
                <a:effectLst/>
                <a:latin typeface="Helvetica" panose="020B0604020202020204" pitchFamily="34" charset="0"/>
              </a:rPr>
              <a:t>' and '</a:t>
            </a:r>
            <a:r>
              <a:rPr lang="en-IN" sz="1400" b="0" i="0" dirty="0" err="1">
                <a:effectLst/>
                <a:latin typeface="Helvetica" panose="020B0604020202020204" pitchFamily="34" charset="0"/>
              </a:rPr>
              <a:t>book_id</a:t>
            </a:r>
            <a:r>
              <a:rPr lang="en-IN" sz="1400" b="0" i="0" dirty="0">
                <a:effectLst/>
                <a:latin typeface="Helvetica" panose="020B0604020202020204" pitchFamily="34" charset="0"/>
              </a:rPr>
              <a:t>') combination which are present in the '</a:t>
            </a:r>
            <a:r>
              <a:rPr lang="en-IN" sz="1400" b="0" i="0" dirty="0" err="1">
                <a:effectLst/>
                <a:latin typeface="Helvetica" panose="020B0604020202020204" pitchFamily="34" charset="0"/>
              </a:rPr>
              <a:t>neworder</a:t>
            </a:r>
            <a:r>
              <a:rPr lang="en-IN" sz="1400" b="0" i="0" dirty="0">
                <a:effectLst/>
                <a:latin typeface="Helvetica" panose="020B0604020202020204" pitchFamily="34" charset="0"/>
              </a:rPr>
              <a:t>' table only those unique 'order number' and 'book id' combination will come in the '</a:t>
            </a:r>
            <a:r>
              <a:rPr lang="en-IN" sz="1400" b="0" i="0" dirty="0" err="1">
                <a:effectLst/>
                <a:latin typeface="Helvetica" panose="020B0604020202020204" pitchFamily="34" charset="0"/>
              </a:rPr>
              <a:t>newpurchase</a:t>
            </a:r>
            <a:r>
              <a:rPr lang="en-IN" sz="1400" b="0" i="0" dirty="0">
                <a:effectLst/>
                <a:latin typeface="Helvetica" panose="020B0604020202020204" pitchFamily="34" charset="0"/>
              </a:rPr>
              <a:t>' table. </a:t>
            </a:r>
            <a:br>
              <a:rPr lang="en-IN" sz="1400" b="0" i="0" dirty="0">
                <a:effectLst/>
                <a:latin typeface="Helvetica" panose="020B0604020202020204" pitchFamily="34" charset="0"/>
              </a:rPr>
            </a:br>
            <a:r>
              <a:rPr lang="en-IN" sz="1400" b="0" i="0" dirty="0">
                <a:effectLst/>
                <a:latin typeface="Helvetica" panose="020B0604020202020204" pitchFamily="34" charset="0"/>
              </a:rPr>
              <a:t>The another FOREIGN KEY '</a:t>
            </a:r>
            <a:r>
              <a:rPr lang="en-IN" sz="1400" b="0" i="0" dirty="0" err="1">
                <a:effectLst/>
                <a:latin typeface="Helvetica" panose="020B0604020202020204" pitchFamily="34" charset="0"/>
              </a:rPr>
              <a:t>cate_id</a:t>
            </a:r>
            <a:r>
              <a:rPr lang="en-IN" sz="1400" b="0" i="0" dirty="0">
                <a:effectLst/>
                <a:latin typeface="Helvetica" panose="020B0604020202020204" pitchFamily="34" charset="0"/>
              </a:rPr>
              <a:t>' for the table '</a:t>
            </a:r>
            <a:r>
              <a:rPr lang="en-IN" sz="1400" b="0" i="0" dirty="0" err="1">
                <a:effectLst/>
                <a:latin typeface="Helvetica" panose="020B0604020202020204" pitchFamily="34" charset="0"/>
              </a:rPr>
              <a:t>newpurchase</a:t>
            </a:r>
            <a:r>
              <a:rPr lang="en-IN" sz="1400" b="0" i="0" dirty="0">
                <a:effectLst/>
                <a:latin typeface="Helvetica" panose="020B0604020202020204" pitchFamily="34" charset="0"/>
              </a:rPr>
              <a:t>' , which points to the PRIMARY KEY '</a:t>
            </a:r>
            <a:r>
              <a:rPr lang="en-IN" sz="1400" b="0" i="0" dirty="0" err="1">
                <a:effectLst/>
                <a:latin typeface="Helvetica" panose="020B0604020202020204" pitchFamily="34" charset="0"/>
              </a:rPr>
              <a:t>cate_id</a:t>
            </a:r>
            <a:r>
              <a:rPr lang="en-IN" sz="1400" b="0" i="0" dirty="0">
                <a:effectLst/>
                <a:latin typeface="Helvetica" panose="020B0604020202020204" pitchFamily="34" charset="0"/>
              </a:rPr>
              <a:t>' of the table 'category'. That means the '</a:t>
            </a:r>
            <a:r>
              <a:rPr lang="en-IN" sz="1400" b="0" i="0" dirty="0" err="1">
                <a:effectLst/>
                <a:latin typeface="Helvetica" panose="020B0604020202020204" pitchFamily="34" charset="0"/>
              </a:rPr>
              <a:t>cate_id</a:t>
            </a:r>
            <a:r>
              <a:rPr lang="en-IN" sz="1400" b="0" i="0" dirty="0">
                <a:effectLst/>
                <a:latin typeface="Helvetica" panose="020B0604020202020204" pitchFamily="34" charset="0"/>
              </a:rPr>
              <a:t>' which are present in the 'category' table only those 'category' will come in the '</a:t>
            </a:r>
            <a:r>
              <a:rPr lang="en-IN" sz="1400" b="0" i="0" dirty="0" err="1">
                <a:effectLst/>
                <a:latin typeface="Helvetica" panose="020B0604020202020204" pitchFamily="34" charset="0"/>
              </a:rPr>
              <a:t>newpurchase</a:t>
            </a:r>
            <a:r>
              <a:rPr lang="en-IN" sz="1400" b="0" i="0" dirty="0">
                <a:effectLst/>
                <a:latin typeface="Helvetica" panose="020B0604020202020204" pitchFamily="34" charset="0"/>
              </a:rPr>
              <a:t>' table. </a:t>
            </a:r>
            <a:br>
              <a:rPr lang="en-IN" sz="1400" b="0" i="0" dirty="0">
                <a:effectLst/>
                <a:latin typeface="Helvetica" panose="020B0604020202020204" pitchFamily="34" charset="0"/>
              </a:rPr>
            </a:br>
            <a:r>
              <a:rPr lang="en-IN" sz="1400" b="0" i="0" dirty="0">
                <a:effectLst/>
                <a:latin typeface="Helvetica" panose="020B0604020202020204" pitchFamily="34" charset="0"/>
              </a:rPr>
              <a:t>The ON UPDATE CASCADE ensures that the records inside the child table '</a:t>
            </a:r>
            <a:r>
              <a:rPr lang="en-IN" sz="1400" b="0" i="0" dirty="0" err="1">
                <a:effectLst/>
                <a:latin typeface="Helvetica" panose="020B0604020202020204" pitchFamily="34" charset="0"/>
              </a:rPr>
              <a:t>newpurchase</a:t>
            </a:r>
            <a:r>
              <a:rPr lang="en-IN" sz="1400" b="0" i="0" dirty="0">
                <a:effectLst/>
                <a:latin typeface="Helvetica" panose="020B0604020202020204" pitchFamily="34" charset="0"/>
              </a:rPr>
              <a:t>' always points to the PRIMARY KEY inside the parent table '</a:t>
            </a:r>
            <a:r>
              <a:rPr lang="en-IN" sz="1400" b="0" i="0" dirty="0" err="1">
                <a:effectLst/>
                <a:latin typeface="Helvetica" panose="020B0604020202020204" pitchFamily="34" charset="0"/>
              </a:rPr>
              <a:t>neworder</a:t>
            </a:r>
            <a:r>
              <a:rPr lang="en-IN" sz="1400" b="0" i="0" dirty="0">
                <a:effectLst/>
                <a:latin typeface="Helvetica" panose="020B0604020202020204" pitchFamily="34" charset="0"/>
              </a:rPr>
              <a:t>'. </a:t>
            </a:r>
            <a:br>
              <a:rPr lang="en-IN" sz="1400" b="0" i="0" dirty="0">
                <a:effectLst/>
                <a:latin typeface="Helvetica" panose="020B0604020202020204" pitchFamily="34" charset="0"/>
              </a:rPr>
            </a:br>
            <a:r>
              <a:rPr lang="en-IN" sz="1400" b="0" i="0" dirty="0">
                <a:effectLst/>
                <a:latin typeface="Helvetica" panose="020B0604020202020204" pitchFamily="34" charset="0"/>
              </a:rPr>
              <a:t>If any record gets deleted/updated from the '</a:t>
            </a:r>
            <a:r>
              <a:rPr lang="en-IN" sz="1400" b="0" i="0" dirty="0" err="1">
                <a:effectLst/>
                <a:latin typeface="Helvetica" panose="020B0604020202020204" pitchFamily="34" charset="0"/>
              </a:rPr>
              <a:t>neworder</a:t>
            </a:r>
            <a:r>
              <a:rPr lang="en-IN" sz="1400" b="0" i="0" dirty="0">
                <a:effectLst/>
                <a:latin typeface="Helvetica" panose="020B0604020202020204" pitchFamily="34" charset="0"/>
              </a:rPr>
              <a:t>' table MySQL handles the deletion/updating of the records from '</a:t>
            </a:r>
            <a:r>
              <a:rPr lang="en-IN" sz="1400" b="0" i="0" dirty="0" err="1">
                <a:effectLst/>
                <a:latin typeface="Helvetica" panose="020B0604020202020204" pitchFamily="34" charset="0"/>
              </a:rPr>
              <a:t>newpurchase</a:t>
            </a:r>
            <a:r>
              <a:rPr lang="en-IN" sz="1400" b="0" i="0" dirty="0">
                <a:effectLst/>
                <a:latin typeface="Helvetica" panose="020B0604020202020204" pitchFamily="34" charset="0"/>
              </a:rPr>
              <a:t>' table.</a:t>
            </a:r>
            <a:br>
              <a:rPr lang="en-IN" sz="1400" b="0" i="0" dirty="0">
                <a:effectLst/>
                <a:latin typeface="Helvetica" panose="020B0604020202020204" pitchFamily="34" charset="0"/>
              </a:rPr>
            </a:br>
            <a:r>
              <a:rPr lang="en-IN" sz="1400" b="0" i="0" dirty="0">
                <a:effectLst/>
                <a:latin typeface="Helvetica" panose="020B0604020202020204" pitchFamily="34" charset="0"/>
              </a:rPr>
              <a:t>ON DELETE RESTRICT prevents a record in a parent table '</a:t>
            </a:r>
            <a:r>
              <a:rPr lang="en-IN" sz="1400" b="0" i="0" dirty="0" err="1">
                <a:effectLst/>
                <a:latin typeface="Helvetica" panose="020B0604020202020204" pitchFamily="34" charset="0"/>
              </a:rPr>
              <a:t>neworder</a:t>
            </a:r>
            <a:r>
              <a:rPr lang="en-IN" sz="1400" b="0" i="0" dirty="0">
                <a:effectLst/>
                <a:latin typeface="Helvetica" panose="020B0604020202020204" pitchFamily="34" charset="0"/>
              </a:rPr>
              <a:t>' being deleted or altered when it is still referenced from a child table '</a:t>
            </a:r>
            <a:r>
              <a:rPr lang="en-IN" sz="1400" b="0" i="0" dirty="0" err="1">
                <a:effectLst/>
                <a:latin typeface="Helvetica" panose="020B0604020202020204" pitchFamily="34" charset="0"/>
              </a:rPr>
              <a:t>newpurchase</a:t>
            </a:r>
            <a:r>
              <a:rPr lang="en-IN" sz="1400" b="0" i="0" dirty="0">
                <a:effectLst/>
                <a:latin typeface="Helvetica" panose="020B0604020202020204" pitchFamily="34" charset="0"/>
              </a:rPr>
              <a:t>'.</a:t>
            </a:r>
          </a:p>
          <a:p>
            <a:br>
              <a:rPr lang="en-IN" sz="1400" dirty="0"/>
            </a:br>
            <a:endParaRPr lang="en-IN" sz="1400" dirty="0"/>
          </a:p>
        </p:txBody>
      </p:sp>
    </p:spTree>
    <p:extLst>
      <p:ext uri="{BB962C8B-B14F-4D97-AF65-F5344CB8AC3E}">
        <p14:creationId xmlns:p14="http://schemas.microsoft.com/office/powerpoint/2010/main" val="1594631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9951-04E3-4670-B5DF-D3EF8CD11FF2}"/>
              </a:ext>
            </a:extLst>
          </p:cNvPr>
          <p:cNvSpPr>
            <a:spLocks noGrp="1"/>
          </p:cNvSpPr>
          <p:nvPr>
            <p:ph type="title"/>
          </p:nvPr>
        </p:nvSpPr>
        <p:spPr/>
        <p:txBody>
          <a:bodyPr>
            <a:normAutofit/>
          </a:bodyPr>
          <a:lstStyle/>
          <a:p>
            <a:r>
              <a:rPr lang="en-IN" sz="3600" dirty="0"/>
              <a:t>The MySQL statement below for the above tasks</a:t>
            </a:r>
          </a:p>
        </p:txBody>
      </p:sp>
      <p:sp>
        <p:nvSpPr>
          <p:cNvPr id="3" name="Content Placeholder 2">
            <a:extLst>
              <a:ext uri="{FF2B5EF4-FFF2-40B4-BE49-F238E27FC236}">
                <a16:creationId xmlns:a16="http://schemas.microsoft.com/office/drawing/2014/main" id="{A5AAC6C2-6F9F-456F-83BD-86B514BE16BD}"/>
              </a:ext>
            </a:extLst>
          </p:cNvPr>
          <p:cNvSpPr>
            <a:spLocks noGrp="1"/>
          </p:cNvSpPr>
          <p:nvPr>
            <p:ph idx="1"/>
          </p:nvPr>
        </p:nvSpPr>
        <p:spPr>
          <a:xfrm>
            <a:off x="437322" y="1524001"/>
            <a:ext cx="11304104" cy="5088834"/>
          </a:xfrm>
        </p:spPr>
        <p:txBody>
          <a:bodyPr>
            <a:normAutofit fontScale="47500" lnSpcReduction="20000"/>
          </a:bodyPr>
          <a:lstStyle/>
          <a:p>
            <a:pPr marL="0" indent="0">
              <a:buNone/>
            </a:pPr>
            <a:r>
              <a:rPr lang="en-IN" b="1" dirty="0"/>
              <a:t>CREATE TABLE IF NOT EXISTS </a:t>
            </a:r>
            <a:r>
              <a:rPr lang="en-IN" b="1" dirty="0" err="1"/>
              <a:t>newpurchase</a:t>
            </a:r>
            <a:endParaRPr lang="en-IN" b="1" dirty="0"/>
          </a:p>
          <a:p>
            <a:pPr marL="0" indent="0">
              <a:buNone/>
            </a:pPr>
            <a:r>
              <a:rPr lang="en-IN" b="1" dirty="0"/>
              <a:t>(</a:t>
            </a:r>
            <a:r>
              <a:rPr lang="en-IN" b="1" dirty="0" err="1"/>
              <a:t>invoice_no</a:t>
            </a:r>
            <a:r>
              <a:rPr lang="en-IN" b="1" dirty="0"/>
              <a:t> varchar(12) NOT NULL UNIQUE PRIMARY KEY,     </a:t>
            </a:r>
          </a:p>
          <a:p>
            <a:pPr marL="0" indent="0">
              <a:buNone/>
            </a:pPr>
            <a:r>
              <a:rPr lang="en-IN" b="1" dirty="0" err="1"/>
              <a:t>invoice_dt</a:t>
            </a:r>
            <a:r>
              <a:rPr lang="en-IN" b="1" dirty="0"/>
              <a:t> date ,  </a:t>
            </a:r>
          </a:p>
          <a:p>
            <a:pPr marL="0" indent="0">
              <a:buNone/>
            </a:pPr>
            <a:r>
              <a:rPr lang="en-IN" b="1" dirty="0" err="1"/>
              <a:t>ord_no</a:t>
            </a:r>
            <a:r>
              <a:rPr lang="en-IN" b="1" dirty="0"/>
              <a:t> varchar(25) ,    </a:t>
            </a:r>
          </a:p>
          <a:p>
            <a:pPr marL="0" indent="0">
              <a:buNone/>
            </a:pPr>
            <a:r>
              <a:rPr lang="en-IN" b="1" dirty="0" err="1"/>
              <a:t>ord_date</a:t>
            </a:r>
            <a:r>
              <a:rPr lang="en-IN" b="1" dirty="0"/>
              <a:t> date ,    </a:t>
            </a:r>
          </a:p>
          <a:p>
            <a:pPr marL="0" indent="0">
              <a:buNone/>
            </a:pPr>
            <a:r>
              <a:rPr lang="en-IN" b="1" dirty="0" err="1"/>
              <a:t>receive_dt</a:t>
            </a:r>
            <a:r>
              <a:rPr lang="en-IN" b="1" dirty="0"/>
              <a:t> date ,      </a:t>
            </a:r>
          </a:p>
          <a:p>
            <a:pPr marL="0" indent="0">
              <a:buNone/>
            </a:pPr>
            <a:r>
              <a:rPr lang="en-IN" b="1" dirty="0" err="1"/>
              <a:t>book_id</a:t>
            </a:r>
            <a:r>
              <a:rPr lang="en-IN" b="1" dirty="0"/>
              <a:t> varchar(8) , </a:t>
            </a:r>
          </a:p>
          <a:p>
            <a:pPr marL="0" indent="0">
              <a:buNone/>
            </a:pPr>
            <a:r>
              <a:rPr lang="en-IN" b="1" dirty="0" err="1"/>
              <a:t>book_name</a:t>
            </a:r>
            <a:r>
              <a:rPr lang="en-IN" b="1" dirty="0"/>
              <a:t> varchar(50) ,</a:t>
            </a:r>
          </a:p>
          <a:p>
            <a:pPr marL="0" indent="0">
              <a:buNone/>
            </a:pPr>
            <a:r>
              <a:rPr lang="en-IN" b="1" dirty="0" err="1"/>
              <a:t>pub_lang</a:t>
            </a:r>
            <a:r>
              <a:rPr lang="en-IN" b="1" dirty="0"/>
              <a:t> varchar(8) , </a:t>
            </a:r>
          </a:p>
          <a:p>
            <a:pPr marL="0" indent="0">
              <a:buNone/>
            </a:pPr>
            <a:r>
              <a:rPr lang="en-IN" b="1" dirty="0" err="1"/>
              <a:t>cate_id</a:t>
            </a:r>
            <a:r>
              <a:rPr lang="en-IN" b="1" dirty="0"/>
              <a:t> varchar(8) , </a:t>
            </a:r>
          </a:p>
          <a:p>
            <a:pPr marL="0" indent="0">
              <a:buNone/>
            </a:pPr>
            <a:r>
              <a:rPr lang="en-IN" b="1" dirty="0" err="1"/>
              <a:t>receive_qty</a:t>
            </a:r>
            <a:r>
              <a:rPr lang="en-IN" b="1" dirty="0"/>
              <a:t> int(5) , </a:t>
            </a:r>
          </a:p>
          <a:p>
            <a:pPr marL="0" indent="0">
              <a:buNone/>
            </a:pPr>
            <a:r>
              <a:rPr lang="en-IN" b="1" dirty="0" err="1"/>
              <a:t>purch_price</a:t>
            </a:r>
            <a:r>
              <a:rPr lang="en-IN" b="1" dirty="0"/>
              <a:t> decimal(12,2) ,</a:t>
            </a:r>
          </a:p>
          <a:p>
            <a:pPr marL="0" indent="0">
              <a:buNone/>
            </a:pPr>
            <a:r>
              <a:rPr lang="en-IN" b="1" dirty="0" err="1"/>
              <a:t>total_cost</a:t>
            </a:r>
            <a:r>
              <a:rPr lang="en-IN" b="1" dirty="0"/>
              <a:t> decimal(12,2) , </a:t>
            </a:r>
          </a:p>
          <a:p>
            <a:pPr marL="0" indent="0">
              <a:buNone/>
            </a:pPr>
            <a:r>
              <a:rPr lang="en-IN" b="1" dirty="0"/>
              <a:t>INDEX (</a:t>
            </a:r>
            <a:r>
              <a:rPr lang="en-IN" b="1" dirty="0" err="1"/>
              <a:t>ord_no,book_id</a:t>
            </a:r>
            <a:r>
              <a:rPr lang="en-IN" b="1" dirty="0"/>
              <a:t>),</a:t>
            </a:r>
          </a:p>
          <a:p>
            <a:pPr marL="0" indent="0">
              <a:buNone/>
            </a:pPr>
            <a:r>
              <a:rPr lang="en-IN" b="1" dirty="0"/>
              <a:t>FOREIGN KEY(</a:t>
            </a:r>
            <a:r>
              <a:rPr lang="en-IN" b="1" dirty="0" err="1"/>
              <a:t>ord_no,book_id</a:t>
            </a:r>
            <a:r>
              <a:rPr lang="en-IN" b="1" dirty="0"/>
              <a:t>) REFERENCES         </a:t>
            </a:r>
          </a:p>
          <a:p>
            <a:pPr marL="0" indent="0">
              <a:buNone/>
            </a:pPr>
            <a:r>
              <a:rPr lang="en-IN" b="1" dirty="0" err="1"/>
              <a:t>neworder</a:t>
            </a:r>
            <a:r>
              <a:rPr lang="en-IN" b="1" dirty="0"/>
              <a:t>(</a:t>
            </a:r>
            <a:r>
              <a:rPr lang="en-IN" b="1" dirty="0" err="1"/>
              <a:t>ord_no,book_id</a:t>
            </a:r>
            <a:r>
              <a:rPr lang="en-IN" b="1" dirty="0"/>
              <a:t>)</a:t>
            </a:r>
          </a:p>
          <a:p>
            <a:pPr marL="0" indent="0">
              <a:buNone/>
            </a:pPr>
            <a:r>
              <a:rPr lang="en-IN" b="1" dirty="0"/>
              <a:t>ON UPDATE CASCADE ON DELETE RESTRICT,  </a:t>
            </a:r>
          </a:p>
          <a:p>
            <a:pPr marL="0" indent="0">
              <a:buNone/>
            </a:pPr>
            <a:r>
              <a:rPr lang="en-IN" b="1" dirty="0"/>
              <a:t>INDEX (</a:t>
            </a:r>
            <a:r>
              <a:rPr lang="en-IN" b="1" dirty="0" err="1"/>
              <a:t>cate_id</a:t>
            </a:r>
            <a:r>
              <a:rPr lang="en-IN" b="1" dirty="0"/>
              <a:t>),</a:t>
            </a:r>
          </a:p>
          <a:p>
            <a:pPr marL="0" indent="0">
              <a:buNone/>
            </a:pPr>
            <a:r>
              <a:rPr lang="en-IN" b="1" dirty="0"/>
              <a:t>FOREIGN KEY(</a:t>
            </a:r>
            <a:r>
              <a:rPr lang="en-IN" b="1" dirty="0" err="1"/>
              <a:t>cate_id</a:t>
            </a:r>
            <a:r>
              <a:rPr lang="en-IN" b="1" dirty="0"/>
              <a:t>) REFERENCES category(</a:t>
            </a:r>
            <a:r>
              <a:rPr lang="en-IN" b="1" dirty="0" err="1"/>
              <a:t>cate_id</a:t>
            </a:r>
            <a:r>
              <a:rPr lang="en-IN" b="1" dirty="0"/>
              <a:t>))</a:t>
            </a:r>
          </a:p>
          <a:p>
            <a:pPr marL="0" indent="0">
              <a:buNone/>
            </a:pPr>
            <a:endParaRPr lang="en-IN" b="1" dirty="0"/>
          </a:p>
        </p:txBody>
      </p:sp>
    </p:spTree>
    <p:extLst>
      <p:ext uri="{BB962C8B-B14F-4D97-AF65-F5344CB8AC3E}">
        <p14:creationId xmlns:p14="http://schemas.microsoft.com/office/powerpoint/2010/main" val="520599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3C54-282B-4258-A351-207D263B6CBE}"/>
              </a:ext>
            </a:extLst>
          </p:cNvPr>
          <p:cNvSpPr>
            <a:spLocks noGrp="1"/>
          </p:cNvSpPr>
          <p:nvPr>
            <p:ph type="title"/>
          </p:nvPr>
        </p:nvSpPr>
        <p:spPr/>
        <p:txBody>
          <a:bodyPr>
            <a:normAutofit/>
          </a:bodyPr>
          <a:lstStyle/>
          <a:p>
            <a:pPr algn="ctr"/>
            <a:r>
              <a:rPr lang="en-IN" b="1" dirty="0"/>
              <a:t>MySQL CREATE TABLE with SET NULL</a:t>
            </a:r>
            <a:endParaRPr lang="en-IN" dirty="0"/>
          </a:p>
        </p:txBody>
      </p:sp>
      <p:sp>
        <p:nvSpPr>
          <p:cNvPr id="3" name="Content Placeholder 2">
            <a:extLst>
              <a:ext uri="{FF2B5EF4-FFF2-40B4-BE49-F238E27FC236}">
                <a16:creationId xmlns:a16="http://schemas.microsoft.com/office/drawing/2014/main" id="{6A2460BB-74E0-4575-948C-4E60982B36D4}"/>
              </a:ext>
            </a:extLst>
          </p:cNvPr>
          <p:cNvSpPr>
            <a:spLocks noGrp="1"/>
          </p:cNvSpPr>
          <p:nvPr>
            <p:ph idx="1"/>
          </p:nvPr>
        </p:nvSpPr>
        <p:spPr>
          <a:xfrm>
            <a:off x="357809" y="1690688"/>
            <a:ext cx="11516139" cy="4802187"/>
          </a:xfrm>
        </p:spPr>
        <p:txBody>
          <a:bodyPr>
            <a:normAutofit fontScale="55000" lnSpcReduction="20000"/>
          </a:bodyPr>
          <a:lstStyle/>
          <a:p>
            <a:pPr marL="0" indent="0">
              <a:buNone/>
            </a:pPr>
            <a:r>
              <a:rPr lang="en-IN" dirty="0"/>
              <a:t>MySQL allows you to create a table with SET NULL option. Doing so will delete or update the row from the parent table, and set the foreign key column or columns in the child table to NULL.</a:t>
            </a:r>
          </a:p>
          <a:p>
            <a:pPr marL="0" indent="0">
              <a:buNone/>
            </a:pPr>
            <a:r>
              <a:rPr lang="en-IN" dirty="0"/>
              <a:t>You can use SET NULL for DELETE as well as UPDATE.</a:t>
            </a:r>
          </a:p>
          <a:p>
            <a:pPr marL="0" indent="0">
              <a:buNone/>
            </a:pPr>
            <a:r>
              <a:rPr lang="en-IN" dirty="0"/>
              <a:t>If SET NULL is used, you should not set NOT NULL options to the columns of the child table (containing FOREIGN KEYS).</a:t>
            </a:r>
          </a:p>
          <a:p>
            <a:pPr marL="0" indent="0">
              <a:buNone/>
            </a:pPr>
            <a:r>
              <a:rPr lang="en-IN" b="1" dirty="0"/>
              <a:t>Example</a:t>
            </a:r>
            <a:endParaRPr lang="en-IN" dirty="0"/>
          </a:p>
          <a:p>
            <a:pPr marL="0" indent="0">
              <a:buNone/>
            </a:pPr>
            <a:r>
              <a:rPr lang="en-IN" b="1" dirty="0"/>
              <a:t>If you want to do the following tasks:</a:t>
            </a:r>
            <a:endParaRPr lang="en-IN" dirty="0"/>
          </a:p>
          <a:p>
            <a:r>
              <a:rPr lang="en-IN" dirty="0"/>
              <a:t>A new table '</a:t>
            </a:r>
            <a:r>
              <a:rPr lang="en-IN" dirty="0" err="1"/>
              <a:t>newpurchase</a:t>
            </a:r>
            <a:r>
              <a:rPr lang="en-IN" dirty="0"/>
              <a:t>' will be created. </a:t>
            </a:r>
            <a:br>
              <a:rPr lang="en-IN" dirty="0"/>
            </a:br>
            <a:r>
              <a:rPr lang="en-IN" dirty="0"/>
              <a:t>The PRIMARY KEY for that table '</a:t>
            </a:r>
            <a:r>
              <a:rPr lang="en-IN" dirty="0" err="1"/>
              <a:t>newpurchase</a:t>
            </a:r>
            <a:r>
              <a:rPr lang="en-IN" dirty="0"/>
              <a:t>' is '</a:t>
            </a:r>
            <a:r>
              <a:rPr lang="en-IN" dirty="0" err="1"/>
              <a:t>invoice_no</a:t>
            </a:r>
            <a:r>
              <a:rPr lang="en-IN" dirty="0"/>
              <a:t>'. </a:t>
            </a:r>
            <a:br>
              <a:rPr lang="en-IN" dirty="0"/>
            </a:br>
            <a:r>
              <a:rPr lang="en-IN" dirty="0"/>
              <a:t>The one FOREIGN KEY for the table '</a:t>
            </a:r>
            <a:r>
              <a:rPr lang="en-IN" dirty="0" err="1"/>
              <a:t>newpurchase</a:t>
            </a:r>
            <a:r>
              <a:rPr lang="en-IN" dirty="0"/>
              <a:t>' is a combination of '</a:t>
            </a:r>
            <a:r>
              <a:rPr lang="en-IN" dirty="0" err="1"/>
              <a:t>ord_no</a:t>
            </a:r>
            <a:r>
              <a:rPr lang="en-IN" dirty="0"/>
              <a:t>' and '</a:t>
            </a:r>
            <a:r>
              <a:rPr lang="en-IN" dirty="0" err="1"/>
              <a:t>book_id</a:t>
            </a:r>
            <a:r>
              <a:rPr lang="en-IN" dirty="0"/>
              <a:t>'.</a:t>
            </a:r>
            <a:br>
              <a:rPr lang="en-IN" dirty="0"/>
            </a:br>
            <a:r>
              <a:rPr lang="en-IN" dirty="0"/>
              <a:t>The another FOREIGN KEY for the table '</a:t>
            </a:r>
            <a:r>
              <a:rPr lang="en-IN" dirty="0" err="1"/>
              <a:t>newpurchase</a:t>
            </a:r>
            <a:r>
              <a:rPr lang="en-IN" dirty="0"/>
              <a:t>' is '</a:t>
            </a:r>
            <a:r>
              <a:rPr lang="en-IN" dirty="0" err="1"/>
              <a:t>cate_id</a:t>
            </a:r>
            <a:r>
              <a:rPr lang="en-IN" dirty="0"/>
              <a:t>'.</a:t>
            </a:r>
            <a:br>
              <a:rPr lang="en-IN" dirty="0"/>
            </a:br>
            <a:r>
              <a:rPr lang="en-IN" dirty="0"/>
              <a:t>The '</a:t>
            </a:r>
            <a:r>
              <a:rPr lang="en-IN" dirty="0" err="1"/>
              <a:t>ord_no</a:t>
            </a:r>
            <a:r>
              <a:rPr lang="en-IN" dirty="0"/>
              <a:t>' and '</a:t>
            </a:r>
            <a:r>
              <a:rPr lang="en-IN" dirty="0" err="1"/>
              <a:t>book_id</a:t>
            </a:r>
            <a:r>
              <a:rPr lang="en-IN" dirty="0"/>
              <a:t>' combination is the PRIMARY KEY for the table '</a:t>
            </a:r>
            <a:r>
              <a:rPr lang="en-IN" dirty="0" err="1"/>
              <a:t>neworder</a:t>
            </a:r>
            <a:r>
              <a:rPr lang="en-IN" dirty="0"/>
              <a:t>'.</a:t>
            </a:r>
            <a:br>
              <a:rPr lang="en-IN" dirty="0"/>
            </a:br>
            <a:r>
              <a:rPr lang="en-IN" dirty="0"/>
              <a:t>The '</a:t>
            </a:r>
            <a:r>
              <a:rPr lang="en-IN" dirty="0" err="1"/>
              <a:t>cate_id</a:t>
            </a:r>
            <a:r>
              <a:rPr lang="en-IN" dirty="0"/>
              <a:t>' is the PRIMARY KEY for the table 'category'.</a:t>
            </a:r>
            <a:br>
              <a:rPr lang="en-IN" dirty="0"/>
            </a:br>
            <a:r>
              <a:rPr lang="en-IN" dirty="0"/>
              <a:t>The FOREIGN KEY '</a:t>
            </a:r>
            <a:r>
              <a:rPr lang="en-IN" dirty="0" err="1"/>
              <a:t>ord_no</a:t>
            </a:r>
            <a:r>
              <a:rPr lang="en-IN" dirty="0"/>
              <a:t>' and '</a:t>
            </a:r>
            <a:r>
              <a:rPr lang="en-IN" dirty="0" err="1"/>
              <a:t>book_id</a:t>
            </a:r>
            <a:r>
              <a:rPr lang="en-IN" dirty="0"/>
              <a:t>' combination for the table '</a:t>
            </a:r>
            <a:r>
              <a:rPr lang="en-IN" dirty="0" err="1"/>
              <a:t>newpurchase</a:t>
            </a:r>
            <a:r>
              <a:rPr lang="en-IN" dirty="0"/>
              <a:t>', which points to the PRIMARY KEY '</a:t>
            </a:r>
            <a:r>
              <a:rPr lang="en-IN" dirty="0" err="1"/>
              <a:t>ord_no</a:t>
            </a:r>
            <a:r>
              <a:rPr lang="en-IN" dirty="0"/>
              <a:t>' and '</a:t>
            </a:r>
            <a:r>
              <a:rPr lang="en-IN" dirty="0" err="1"/>
              <a:t>book_id</a:t>
            </a:r>
            <a:r>
              <a:rPr lang="en-IN" dirty="0"/>
              <a:t>' combination of the table '</a:t>
            </a:r>
            <a:r>
              <a:rPr lang="en-IN" dirty="0" err="1"/>
              <a:t>neworder</a:t>
            </a:r>
            <a:r>
              <a:rPr lang="en-IN" dirty="0"/>
              <a:t>'. That means the distinct ('</a:t>
            </a:r>
            <a:r>
              <a:rPr lang="en-IN" dirty="0" err="1"/>
              <a:t>ord_no</a:t>
            </a:r>
            <a:r>
              <a:rPr lang="en-IN" dirty="0"/>
              <a:t>' and '</a:t>
            </a:r>
            <a:r>
              <a:rPr lang="en-IN" dirty="0" err="1"/>
              <a:t>book_id</a:t>
            </a:r>
            <a:r>
              <a:rPr lang="en-IN" dirty="0"/>
              <a:t>') combination which are present in the '</a:t>
            </a:r>
            <a:r>
              <a:rPr lang="en-IN" dirty="0" err="1"/>
              <a:t>neworder</a:t>
            </a:r>
            <a:r>
              <a:rPr lang="en-IN" dirty="0"/>
              <a:t>' table only those unique 'order number' and 'book id' combination will come in the '</a:t>
            </a:r>
            <a:r>
              <a:rPr lang="en-IN" dirty="0" err="1"/>
              <a:t>newpurchase</a:t>
            </a:r>
            <a:r>
              <a:rPr lang="en-IN" dirty="0"/>
              <a:t>' table.</a:t>
            </a:r>
          </a:p>
          <a:p>
            <a:r>
              <a:rPr lang="en-IN" dirty="0"/>
              <a:t>The another FOREIGN KEY '</a:t>
            </a:r>
            <a:r>
              <a:rPr lang="en-IN" dirty="0" err="1"/>
              <a:t>cate_id</a:t>
            </a:r>
            <a:r>
              <a:rPr lang="en-IN" dirty="0"/>
              <a:t>' for the table '</a:t>
            </a:r>
            <a:r>
              <a:rPr lang="en-IN" dirty="0" err="1"/>
              <a:t>newpurchase</a:t>
            </a:r>
            <a:r>
              <a:rPr lang="en-IN" dirty="0"/>
              <a:t>' , which points to the PRIMARY KEY '</a:t>
            </a:r>
            <a:r>
              <a:rPr lang="en-IN" dirty="0" err="1"/>
              <a:t>cate_id</a:t>
            </a:r>
            <a:r>
              <a:rPr lang="en-IN" dirty="0"/>
              <a:t>' of the table 'category'. That means the '</a:t>
            </a:r>
            <a:r>
              <a:rPr lang="en-IN" dirty="0" err="1"/>
              <a:t>cate_id</a:t>
            </a:r>
            <a:r>
              <a:rPr lang="en-IN" dirty="0"/>
              <a:t>' which are present in the 'category' table only those 'category' will come in the '</a:t>
            </a:r>
            <a:r>
              <a:rPr lang="en-IN" dirty="0" err="1"/>
              <a:t>newpurchase</a:t>
            </a:r>
            <a:r>
              <a:rPr lang="en-IN" dirty="0"/>
              <a:t>' table.</a:t>
            </a:r>
            <a:br>
              <a:rPr lang="en-IN" dirty="0"/>
            </a:br>
            <a:r>
              <a:rPr lang="en-IN" dirty="0"/>
              <a:t>ON UPDATE SET NULL recurses to update the '</a:t>
            </a:r>
            <a:r>
              <a:rPr lang="en-IN" dirty="0" err="1"/>
              <a:t>newpurchase</a:t>
            </a:r>
            <a:r>
              <a:rPr lang="en-IN" dirty="0"/>
              <a:t>' table it has already updated during the cascade, it acts like RESTRICT. It prevents infinite loops resulting from cascaded updates.</a:t>
            </a:r>
          </a:p>
          <a:p>
            <a:endParaRPr lang="en-IN" dirty="0"/>
          </a:p>
        </p:txBody>
      </p:sp>
    </p:spTree>
    <p:extLst>
      <p:ext uri="{BB962C8B-B14F-4D97-AF65-F5344CB8AC3E}">
        <p14:creationId xmlns:p14="http://schemas.microsoft.com/office/powerpoint/2010/main" val="4083889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FACE-0DAB-4F7E-B292-B4E06764A523}"/>
              </a:ext>
            </a:extLst>
          </p:cNvPr>
          <p:cNvSpPr>
            <a:spLocks noGrp="1"/>
          </p:cNvSpPr>
          <p:nvPr>
            <p:ph type="title"/>
          </p:nvPr>
        </p:nvSpPr>
        <p:spPr>
          <a:xfrm>
            <a:off x="838200" y="0"/>
            <a:ext cx="10515600" cy="1325563"/>
          </a:xfrm>
        </p:spPr>
        <p:txBody>
          <a:bodyPr/>
          <a:lstStyle/>
          <a:p>
            <a:pPr algn="ctr"/>
            <a:r>
              <a:rPr lang="en-IN" b="1" dirty="0"/>
              <a:t>Code</a:t>
            </a:r>
          </a:p>
        </p:txBody>
      </p:sp>
      <p:sp>
        <p:nvSpPr>
          <p:cNvPr id="3" name="Content Placeholder 2">
            <a:extLst>
              <a:ext uri="{FF2B5EF4-FFF2-40B4-BE49-F238E27FC236}">
                <a16:creationId xmlns:a16="http://schemas.microsoft.com/office/drawing/2014/main" id="{0CB5E45B-6CF1-4FB6-BAFD-2A9FDF105771}"/>
              </a:ext>
            </a:extLst>
          </p:cNvPr>
          <p:cNvSpPr>
            <a:spLocks noGrp="1"/>
          </p:cNvSpPr>
          <p:nvPr>
            <p:ph idx="1"/>
          </p:nvPr>
        </p:nvSpPr>
        <p:spPr>
          <a:xfrm>
            <a:off x="212035" y="1577009"/>
            <a:ext cx="11595652" cy="4784034"/>
          </a:xfrm>
        </p:spPr>
        <p:txBody>
          <a:bodyPr>
            <a:normAutofit/>
          </a:bodyPr>
          <a:lstStyle/>
          <a:p>
            <a:pPr marL="0" indent="0">
              <a:buNone/>
            </a:pPr>
            <a:r>
              <a:rPr lang="en-IN" sz="800" b="1" dirty="0"/>
              <a:t>CREATE TABLE IF NOT EXISTS </a:t>
            </a:r>
            <a:r>
              <a:rPr lang="en-IN" sz="800" b="1" dirty="0" err="1"/>
              <a:t>newpurchase</a:t>
            </a:r>
            <a:endParaRPr lang="en-IN" sz="800" b="1" dirty="0"/>
          </a:p>
          <a:p>
            <a:pPr marL="0" indent="0">
              <a:buNone/>
            </a:pPr>
            <a:r>
              <a:rPr lang="en-IN" sz="800" b="1" dirty="0"/>
              <a:t>(</a:t>
            </a:r>
            <a:r>
              <a:rPr lang="en-IN" sz="800" b="1" dirty="0" err="1"/>
              <a:t>invoice_no</a:t>
            </a:r>
            <a:r>
              <a:rPr lang="en-IN" sz="800" b="1" dirty="0"/>
              <a:t> varchar(12) NOT NULL UNIQUE PRIMARY KEY,       </a:t>
            </a:r>
          </a:p>
          <a:p>
            <a:pPr marL="0" indent="0">
              <a:buNone/>
            </a:pPr>
            <a:r>
              <a:rPr lang="en-IN" sz="800" b="1" dirty="0" err="1"/>
              <a:t>invoice_dt</a:t>
            </a:r>
            <a:r>
              <a:rPr lang="en-IN" sz="800" b="1" dirty="0"/>
              <a:t> date , </a:t>
            </a:r>
          </a:p>
          <a:p>
            <a:pPr marL="0" indent="0">
              <a:buNone/>
            </a:pPr>
            <a:r>
              <a:rPr lang="en-IN" sz="800" b="1" dirty="0" err="1"/>
              <a:t>ord_no</a:t>
            </a:r>
            <a:r>
              <a:rPr lang="en-IN" sz="800" b="1" dirty="0"/>
              <a:t> varchar(25) ,</a:t>
            </a:r>
          </a:p>
          <a:p>
            <a:pPr marL="0" indent="0">
              <a:buNone/>
            </a:pPr>
            <a:r>
              <a:rPr lang="en-IN" sz="800" b="1" dirty="0" err="1"/>
              <a:t>ord_date</a:t>
            </a:r>
            <a:r>
              <a:rPr lang="en-IN" sz="800" b="1" dirty="0"/>
              <a:t> date ,</a:t>
            </a:r>
          </a:p>
          <a:p>
            <a:pPr marL="0" indent="0">
              <a:buNone/>
            </a:pPr>
            <a:r>
              <a:rPr lang="en-IN" sz="800" b="1" dirty="0" err="1"/>
              <a:t>receive_dt</a:t>
            </a:r>
            <a:r>
              <a:rPr lang="en-IN" sz="800" b="1" dirty="0"/>
              <a:t> date ,      </a:t>
            </a:r>
          </a:p>
          <a:p>
            <a:pPr marL="0" indent="0">
              <a:buNone/>
            </a:pPr>
            <a:r>
              <a:rPr lang="en-IN" sz="800" b="1" dirty="0" err="1"/>
              <a:t>book_id</a:t>
            </a:r>
            <a:r>
              <a:rPr lang="en-IN" sz="800" b="1" dirty="0"/>
              <a:t> varchar(8) ,</a:t>
            </a:r>
          </a:p>
          <a:p>
            <a:pPr marL="0" indent="0">
              <a:buNone/>
            </a:pPr>
            <a:r>
              <a:rPr lang="en-IN" sz="800" b="1" dirty="0" err="1"/>
              <a:t>book_name</a:t>
            </a:r>
            <a:r>
              <a:rPr lang="en-IN" sz="800" b="1" dirty="0"/>
              <a:t> varchar(50) ,</a:t>
            </a:r>
          </a:p>
          <a:p>
            <a:pPr marL="0" indent="0">
              <a:buNone/>
            </a:pPr>
            <a:r>
              <a:rPr lang="en-IN" sz="800" b="1" dirty="0" err="1"/>
              <a:t>pub_lang</a:t>
            </a:r>
            <a:r>
              <a:rPr lang="en-IN" sz="800" b="1" dirty="0"/>
              <a:t> varchar(8) ,     </a:t>
            </a:r>
          </a:p>
          <a:p>
            <a:pPr marL="0" indent="0">
              <a:buNone/>
            </a:pPr>
            <a:r>
              <a:rPr lang="en-IN" sz="800" b="1" dirty="0" err="1"/>
              <a:t>cate_id</a:t>
            </a:r>
            <a:r>
              <a:rPr lang="en-IN" sz="800" b="1" dirty="0"/>
              <a:t> varchar(8) , </a:t>
            </a:r>
          </a:p>
          <a:p>
            <a:pPr marL="0" indent="0">
              <a:buNone/>
            </a:pPr>
            <a:r>
              <a:rPr lang="en-IN" sz="800" b="1" dirty="0" err="1"/>
              <a:t>receive_qty</a:t>
            </a:r>
            <a:r>
              <a:rPr lang="en-IN" sz="800" b="1" dirty="0"/>
              <a:t> int(5) , </a:t>
            </a:r>
          </a:p>
          <a:p>
            <a:pPr marL="0" indent="0">
              <a:buNone/>
            </a:pPr>
            <a:r>
              <a:rPr lang="en-IN" sz="800" b="1" dirty="0" err="1"/>
              <a:t>purch_price</a:t>
            </a:r>
            <a:r>
              <a:rPr lang="en-IN" sz="800" b="1" dirty="0"/>
              <a:t> decimal(12,2) ,   </a:t>
            </a:r>
          </a:p>
          <a:p>
            <a:pPr marL="0" indent="0">
              <a:buNone/>
            </a:pPr>
            <a:r>
              <a:rPr lang="en-IN" sz="800" b="1" dirty="0" err="1"/>
              <a:t>total_cost</a:t>
            </a:r>
            <a:r>
              <a:rPr lang="en-IN" sz="800" b="1" dirty="0"/>
              <a:t> decimal(12,2) , </a:t>
            </a:r>
          </a:p>
          <a:p>
            <a:pPr marL="0" indent="0">
              <a:buNone/>
            </a:pPr>
            <a:r>
              <a:rPr lang="en-IN" sz="800" b="1" dirty="0"/>
              <a:t>INDEX (</a:t>
            </a:r>
            <a:r>
              <a:rPr lang="en-IN" sz="800" b="1" dirty="0" err="1"/>
              <a:t>ord_no,book_id</a:t>
            </a:r>
            <a:r>
              <a:rPr lang="en-IN" sz="800" b="1" dirty="0"/>
              <a:t>),</a:t>
            </a:r>
          </a:p>
          <a:p>
            <a:pPr marL="0" indent="0">
              <a:buNone/>
            </a:pPr>
            <a:r>
              <a:rPr lang="en-IN" sz="800" b="1" dirty="0"/>
              <a:t>FOREIGN KEY(</a:t>
            </a:r>
            <a:r>
              <a:rPr lang="en-IN" sz="800" b="1" dirty="0" err="1"/>
              <a:t>ord_no,book_id</a:t>
            </a:r>
            <a:r>
              <a:rPr lang="en-IN" sz="800" b="1" dirty="0"/>
              <a:t>) REFERENCES </a:t>
            </a:r>
            <a:r>
              <a:rPr lang="en-IN" sz="800" b="1" dirty="0" err="1"/>
              <a:t>neworder</a:t>
            </a:r>
            <a:endParaRPr lang="en-IN" sz="800" b="1" dirty="0"/>
          </a:p>
          <a:p>
            <a:pPr marL="0" indent="0">
              <a:buNone/>
            </a:pPr>
            <a:r>
              <a:rPr lang="en-IN" sz="800" b="1" dirty="0"/>
              <a:t>(</a:t>
            </a:r>
            <a:r>
              <a:rPr lang="en-IN" sz="800" b="1" dirty="0" err="1"/>
              <a:t>ord_no,book_id</a:t>
            </a:r>
            <a:r>
              <a:rPr lang="en-IN" sz="800" b="1" dirty="0"/>
              <a:t>)</a:t>
            </a:r>
          </a:p>
          <a:p>
            <a:pPr marL="0" indent="0">
              <a:buNone/>
            </a:pPr>
            <a:r>
              <a:rPr lang="en-IN" sz="800" b="1" dirty="0"/>
              <a:t>ON UPDATE CASCADE ON DELETE </a:t>
            </a:r>
          </a:p>
          <a:p>
            <a:pPr marL="0" indent="0">
              <a:buNone/>
            </a:pPr>
            <a:r>
              <a:rPr lang="en-IN" sz="800" b="1" dirty="0"/>
              <a:t>SET NULL,</a:t>
            </a:r>
          </a:p>
          <a:p>
            <a:pPr marL="0" indent="0">
              <a:buNone/>
            </a:pPr>
            <a:r>
              <a:rPr lang="en-IN" sz="800" b="1" dirty="0"/>
              <a:t>INDEX (</a:t>
            </a:r>
            <a:r>
              <a:rPr lang="en-IN" sz="800" b="1" dirty="0" err="1"/>
              <a:t>cate_id</a:t>
            </a:r>
            <a:r>
              <a:rPr lang="en-IN" sz="800" b="1" dirty="0"/>
              <a:t>),</a:t>
            </a:r>
          </a:p>
          <a:p>
            <a:pPr marL="0" indent="0">
              <a:buNone/>
            </a:pPr>
            <a:r>
              <a:rPr lang="en-IN" sz="800" b="1" dirty="0"/>
              <a:t>FOREIGN KEY(</a:t>
            </a:r>
            <a:r>
              <a:rPr lang="en-IN" sz="800" b="1" dirty="0" err="1"/>
              <a:t>cate_id</a:t>
            </a:r>
            <a:r>
              <a:rPr lang="en-IN" sz="800" b="1" dirty="0"/>
              <a:t>) REFERENCES category(</a:t>
            </a:r>
            <a:r>
              <a:rPr lang="en-IN" sz="800" b="1" dirty="0" err="1"/>
              <a:t>cate_id</a:t>
            </a:r>
            <a:r>
              <a:rPr lang="en-IN" sz="800" b="1" dirty="0"/>
              <a:t>));</a:t>
            </a:r>
          </a:p>
          <a:p>
            <a:pPr marL="0" indent="0">
              <a:buNone/>
            </a:pPr>
            <a:endParaRPr lang="en-IN" sz="800" b="1" dirty="0"/>
          </a:p>
        </p:txBody>
      </p:sp>
    </p:spTree>
    <p:extLst>
      <p:ext uri="{BB962C8B-B14F-4D97-AF65-F5344CB8AC3E}">
        <p14:creationId xmlns:p14="http://schemas.microsoft.com/office/powerpoint/2010/main" val="1622340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B11C-B0B8-443E-8ED0-C92CEA2D1EEB}"/>
              </a:ext>
            </a:extLst>
          </p:cNvPr>
          <p:cNvSpPr>
            <a:spLocks noGrp="1"/>
          </p:cNvSpPr>
          <p:nvPr>
            <p:ph type="title"/>
          </p:nvPr>
        </p:nvSpPr>
        <p:spPr/>
        <p:txBody>
          <a:bodyPr>
            <a:normAutofit/>
          </a:bodyPr>
          <a:lstStyle/>
          <a:p>
            <a:pPr algn="ctr"/>
            <a:r>
              <a:rPr lang="en-IN" b="1" dirty="0"/>
              <a:t>MySQL CREATE TABLE with NO ACTION</a:t>
            </a:r>
            <a:endParaRPr lang="en-IN" dirty="0"/>
          </a:p>
        </p:txBody>
      </p:sp>
      <p:sp>
        <p:nvSpPr>
          <p:cNvPr id="3" name="Content Placeholder 2">
            <a:extLst>
              <a:ext uri="{FF2B5EF4-FFF2-40B4-BE49-F238E27FC236}">
                <a16:creationId xmlns:a16="http://schemas.microsoft.com/office/drawing/2014/main" id="{3976B7CE-7E00-4FCE-95CB-8EF8F476E488}"/>
              </a:ext>
            </a:extLst>
          </p:cNvPr>
          <p:cNvSpPr>
            <a:spLocks noGrp="1"/>
          </p:cNvSpPr>
          <p:nvPr>
            <p:ph idx="1"/>
          </p:nvPr>
        </p:nvSpPr>
        <p:spPr/>
        <p:txBody>
          <a:bodyPr>
            <a:normAutofit fontScale="70000" lnSpcReduction="20000"/>
          </a:bodyPr>
          <a:lstStyle/>
          <a:p>
            <a:r>
              <a:rPr lang="en-IN" dirty="0"/>
              <a:t>NO ACTION option in MySQL is equivalent to RESTRICT.</a:t>
            </a:r>
          </a:p>
          <a:p>
            <a:r>
              <a:rPr lang="en-IN" b="1" dirty="0"/>
              <a:t>Example</a:t>
            </a:r>
            <a:endParaRPr lang="en-IN" dirty="0"/>
          </a:p>
          <a:p>
            <a:r>
              <a:rPr lang="en-IN" b="1" dirty="0"/>
              <a:t>If you want to do the following tasks:</a:t>
            </a:r>
            <a:endParaRPr lang="en-IN" dirty="0"/>
          </a:p>
          <a:p>
            <a:r>
              <a:rPr lang="en-IN" dirty="0"/>
              <a:t>Aa new table '</a:t>
            </a:r>
            <a:r>
              <a:rPr lang="en-IN" dirty="0" err="1"/>
              <a:t>newpurchase</a:t>
            </a:r>
            <a:r>
              <a:rPr lang="en-IN" dirty="0"/>
              <a:t>' will be created. </a:t>
            </a:r>
            <a:br>
              <a:rPr lang="en-IN" dirty="0"/>
            </a:br>
            <a:r>
              <a:rPr lang="en-IN" dirty="0"/>
              <a:t>The PRIMARY KEY for that table '</a:t>
            </a:r>
            <a:r>
              <a:rPr lang="en-IN" dirty="0" err="1"/>
              <a:t>newpurchase</a:t>
            </a:r>
            <a:r>
              <a:rPr lang="en-IN" dirty="0"/>
              <a:t>' is '</a:t>
            </a:r>
            <a:r>
              <a:rPr lang="en-IN" dirty="0" err="1"/>
              <a:t>invoice_no</a:t>
            </a:r>
            <a:r>
              <a:rPr lang="en-IN" dirty="0"/>
              <a:t>'.</a:t>
            </a:r>
            <a:br>
              <a:rPr lang="en-IN" dirty="0"/>
            </a:br>
            <a:r>
              <a:rPr lang="en-IN" dirty="0"/>
              <a:t>The one FOREIGN KEY for the table '</a:t>
            </a:r>
            <a:r>
              <a:rPr lang="en-IN" dirty="0" err="1"/>
              <a:t>newpurchase</a:t>
            </a:r>
            <a:r>
              <a:rPr lang="en-IN" dirty="0"/>
              <a:t>' is a combination of '</a:t>
            </a:r>
            <a:r>
              <a:rPr lang="en-IN" dirty="0" err="1"/>
              <a:t>ord_no</a:t>
            </a:r>
            <a:r>
              <a:rPr lang="en-IN" dirty="0"/>
              <a:t>' and '</a:t>
            </a:r>
            <a:r>
              <a:rPr lang="en-IN" dirty="0" err="1"/>
              <a:t>book_id</a:t>
            </a:r>
            <a:r>
              <a:rPr lang="en-IN" dirty="0"/>
              <a:t>'.</a:t>
            </a:r>
            <a:br>
              <a:rPr lang="en-IN" dirty="0"/>
            </a:br>
            <a:r>
              <a:rPr lang="en-IN" dirty="0"/>
              <a:t>The another FOREIGN KEY for the table '</a:t>
            </a:r>
            <a:r>
              <a:rPr lang="en-IN" dirty="0" err="1"/>
              <a:t>newpurchase</a:t>
            </a:r>
            <a:r>
              <a:rPr lang="en-IN" dirty="0"/>
              <a:t>' is '</a:t>
            </a:r>
            <a:r>
              <a:rPr lang="en-IN" dirty="0" err="1"/>
              <a:t>cate_id</a:t>
            </a:r>
            <a:r>
              <a:rPr lang="en-IN" dirty="0"/>
              <a:t>'.</a:t>
            </a:r>
            <a:br>
              <a:rPr lang="en-IN" dirty="0"/>
            </a:br>
            <a:r>
              <a:rPr lang="en-IN" dirty="0"/>
              <a:t>The '</a:t>
            </a:r>
            <a:r>
              <a:rPr lang="en-IN" dirty="0" err="1"/>
              <a:t>ord_no</a:t>
            </a:r>
            <a:r>
              <a:rPr lang="en-IN" dirty="0"/>
              <a:t>' and '</a:t>
            </a:r>
            <a:r>
              <a:rPr lang="en-IN" dirty="0" err="1"/>
              <a:t>book_id</a:t>
            </a:r>
            <a:r>
              <a:rPr lang="en-IN" dirty="0"/>
              <a:t>' combination is the PRIMARY KEY for the table '</a:t>
            </a:r>
            <a:r>
              <a:rPr lang="en-IN" dirty="0" err="1"/>
              <a:t>neworder</a:t>
            </a:r>
            <a:r>
              <a:rPr lang="en-IN" dirty="0"/>
              <a:t>'.</a:t>
            </a:r>
            <a:br>
              <a:rPr lang="en-IN" dirty="0"/>
            </a:br>
            <a:r>
              <a:rPr lang="en-IN" dirty="0"/>
              <a:t>The '</a:t>
            </a:r>
            <a:r>
              <a:rPr lang="en-IN" dirty="0" err="1"/>
              <a:t>cate_id</a:t>
            </a:r>
            <a:r>
              <a:rPr lang="en-IN" dirty="0"/>
              <a:t>' is the PRIMARY KEY for the table 'category'.</a:t>
            </a:r>
            <a:br>
              <a:rPr lang="en-IN" dirty="0"/>
            </a:br>
            <a:r>
              <a:rPr lang="en-IN" dirty="0"/>
              <a:t>The FOREIGN KEY '</a:t>
            </a:r>
            <a:r>
              <a:rPr lang="en-IN" dirty="0" err="1"/>
              <a:t>ord_no</a:t>
            </a:r>
            <a:r>
              <a:rPr lang="en-IN" dirty="0"/>
              <a:t>' and '</a:t>
            </a:r>
            <a:r>
              <a:rPr lang="en-IN" dirty="0" err="1"/>
              <a:t>book_id</a:t>
            </a:r>
            <a:r>
              <a:rPr lang="en-IN" dirty="0"/>
              <a:t>' combination for the table '</a:t>
            </a:r>
            <a:r>
              <a:rPr lang="en-IN" dirty="0" err="1"/>
              <a:t>newpurchase</a:t>
            </a:r>
            <a:r>
              <a:rPr lang="en-IN" dirty="0"/>
              <a:t>', which points to the PRIMARY KEY '</a:t>
            </a:r>
            <a:r>
              <a:rPr lang="en-IN" dirty="0" err="1"/>
              <a:t>ord_no</a:t>
            </a:r>
            <a:r>
              <a:rPr lang="en-IN" dirty="0"/>
              <a:t>' and '</a:t>
            </a:r>
            <a:r>
              <a:rPr lang="en-IN" dirty="0" err="1"/>
              <a:t>book_id</a:t>
            </a:r>
            <a:r>
              <a:rPr lang="en-IN" dirty="0"/>
              <a:t>' combination of the table '</a:t>
            </a:r>
            <a:r>
              <a:rPr lang="en-IN" dirty="0" err="1"/>
              <a:t>neworder</a:t>
            </a:r>
            <a:r>
              <a:rPr lang="en-IN" dirty="0"/>
              <a:t>'. That means the distinct ('</a:t>
            </a:r>
            <a:r>
              <a:rPr lang="en-IN" dirty="0" err="1"/>
              <a:t>ord_no</a:t>
            </a:r>
            <a:r>
              <a:rPr lang="en-IN" dirty="0"/>
              <a:t>' and '</a:t>
            </a:r>
            <a:r>
              <a:rPr lang="en-IN" dirty="0" err="1"/>
              <a:t>book_id</a:t>
            </a:r>
            <a:r>
              <a:rPr lang="en-IN" dirty="0"/>
              <a:t>') combination which are present in the '</a:t>
            </a:r>
            <a:r>
              <a:rPr lang="en-IN" dirty="0" err="1"/>
              <a:t>neworder</a:t>
            </a:r>
            <a:r>
              <a:rPr lang="en-IN" dirty="0"/>
              <a:t>' table only those unique 'order number' and 'book id' combination will come in the '</a:t>
            </a:r>
            <a:r>
              <a:rPr lang="en-IN" dirty="0" err="1"/>
              <a:t>newpurchase</a:t>
            </a:r>
            <a:r>
              <a:rPr lang="en-IN" dirty="0"/>
              <a:t>' table. </a:t>
            </a:r>
            <a:br>
              <a:rPr lang="en-IN" dirty="0"/>
            </a:br>
            <a:r>
              <a:rPr lang="en-IN" dirty="0"/>
              <a:t>The another FOREIGN KEY '</a:t>
            </a:r>
            <a:r>
              <a:rPr lang="en-IN" dirty="0" err="1"/>
              <a:t>cate_id</a:t>
            </a:r>
            <a:r>
              <a:rPr lang="en-IN" dirty="0"/>
              <a:t>' for the table '</a:t>
            </a:r>
            <a:r>
              <a:rPr lang="en-IN" dirty="0" err="1"/>
              <a:t>newpurchase</a:t>
            </a:r>
            <a:r>
              <a:rPr lang="en-IN" dirty="0"/>
              <a:t>' , which points to the PRIMARY KEY '</a:t>
            </a:r>
            <a:r>
              <a:rPr lang="en-IN" dirty="0" err="1"/>
              <a:t>cate_id</a:t>
            </a:r>
            <a:r>
              <a:rPr lang="en-IN" dirty="0"/>
              <a:t>' of the table 'category'. That means the '</a:t>
            </a:r>
            <a:r>
              <a:rPr lang="en-IN" dirty="0" err="1"/>
              <a:t>cate_id</a:t>
            </a:r>
            <a:r>
              <a:rPr lang="en-IN" dirty="0"/>
              <a:t>' which are present in the 'category' table only those 'category' will come in the '</a:t>
            </a:r>
            <a:r>
              <a:rPr lang="en-IN" dirty="0" err="1"/>
              <a:t>newpurchase</a:t>
            </a:r>
            <a:r>
              <a:rPr lang="en-IN" dirty="0"/>
              <a:t>' table. </a:t>
            </a:r>
            <a:br>
              <a:rPr lang="en-IN" dirty="0"/>
            </a:br>
            <a:r>
              <a:rPr lang="en-IN" dirty="0"/>
              <a:t>The ON DELETE NO ACTION are preventing a record in a parent '</a:t>
            </a:r>
            <a:r>
              <a:rPr lang="en-IN" dirty="0" err="1"/>
              <a:t>neworder</a:t>
            </a:r>
            <a:r>
              <a:rPr lang="en-IN" dirty="0"/>
              <a:t>' being deleted or altered when it is still referenced from a child table '</a:t>
            </a:r>
            <a:r>
              <a:rPr lang="en-IN" dirty="0" err="1"/>
              <a:t>newpurchase</a:t>
            </a:r>
            <a:r>
              <a:rPr lang="en-IN" dirty="0"/>
              <a:t>' .</a:t>
            </a:r>
          </a:p>
          <a:p>
            <a:pPr marL="0" indent="0">
              <a:buNone/>
            </a:pPr>
            <a:endParaRPr lang="en-IN" dirty="0"/>
          </a:p>
        </p:txBody>
      </p:sp>
    </p:spTree>
    <p:extLst>
      <p:ext uri="{BB962C8B-B14F-4D97-AF65-F5344CB8AC3E}">
        <p14:creationId xmlns:p14="http://schemas.microsoft.com/office/powerpoint/2010/main" val="419488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967FF-31E5-49AB-994B-216D4DAD2C55}"/>
              </a:ext>
            </a:extLst>
          </p:cNvPr>
          <p:cNvSpPr>
            <a:spLocks noGrp="1"/>
          </p:cNvSpPr>
          <p:nvPr>
            <p:ph idx="1"/>
          </p:nvPr>
        </p:nvSpPr>
        <p:spPr>
          <a:xfrm>
            <a:off x="493644" y="1301982"/>
            <a:ext cx="11075504" cy="4966295"/>
          </a:xfrm>
        </p:spPr>
        <p:txBody>
          <a:bodyPr>
            <a:normAutofit lnSpcReduction="10000"/>
          </a:bodyPr>
          <a:lstStyle/>
          <a:p>
            <a:pPr marL="0" indent="0">
              <a:buNone/>
            </a:pPr>
            <a:r>
              <a:rPr lang="en-IN" sz="1000" b="1" dirty="0"/>
              <a:t>CREATE TABLE IF NOT EXISTS </a:t>
            </a:r>
          </a:p>
          <a:p>
            <a:pPr marL="0" indent="0">
              <a:buNone/>
            </a:pPr>
            <a:r>
              <a:rPr lang="en-IN" sz="1000" b="1" dirty="0" err="1"/>
              <a:t>newpurchase</a:t>
            </a:r>
            <a:r>
              <a:rPr lang="en-IN" sz="1000" b="1" dirty="0"/>
              <a:t> (</a:t>
            </a:r>
            <a:r>
              <a:rPr lang="en-IN" sz="1000" b="1" dirty="0" err="1"/>
              <a:t>invoice_no</a:t>
            </a:r>
            <a:r>
              <a:rPr lang="en-IN" sz="1000" b="1" dirty="0"/>
              <a:t> varchar(12) NOT NULL UNIQUE PRIMARY KEY,        </a:t>
            </a:r>
          </a:p>
          <a:p>
            <a:pPr marL="0" indent="0">
              <a:buNone/>
            </a:pPr>
            <a:r>
              <a:rPr lang="en-IN" sz="1000" b="1" dirty="0" err="1"/>
              <a:t>invoice_dt</a:t>
            </a:r>
            <a:r>
              <a:rPr lang="en-IN" sz="1000" b="1" dirty="0"/>
              <a:t> date ,</a:t>
            </a:r>
          </a:p>
          <a:p>
            <a:pPr marL="0" indent="0">
              <a:buNone/>
            </a:pPr>
            <a:r>
              <a:rPr lang="en-IN" sz="1000" b="1" dirty="0" err="1"/>
              <a:t>ord_no</a:t>
            </a:r>
            <a:r>
              <a:rPr lang="en-IN" sz="1000" b="1" dirty="0"/>
              <a:t> varchar(25) ,</a:t>
            </a:r>
          </a:p>
          <a:p>
            <a:pPr marL="0" indent="0">
              <a:buNone/>
            </a:pPr>
            <a:r>
              <a:rPr lang="en-IN" sz="1000" b="1" dirty="0" err="1"/>
              <a:t>ord_date</a:t>
            </a:r>
            <a:r>
              <a:rPr lang="en-IN" sz="1000" b="1" dirty="0"/>
              <a:t> date ,</a:t>
            </a:r>
          </a:p>
          <a:p>
            <a:pPr marL="0" indent="0">
              <a:buNone/>
            </a:pPr>
            <a:r>
              <a:rPr lang="en-IN" sz="1000" b="1" dirty="0" err="1"/>
              <a:t>receive_dt</a:t>
            </a:r>
            <a:r>
              <a:rPr lang="en-IN" sz="1000" b="1" dirty="0"/>
              <a:t> date ,       </a:t>
            </a:r>
          </a:p>
          <a:p>
            <a:pPr marL="0" indent="0">
              <a:buNone/>
            </a:pPr>
            <a:r>
              <a:rPr lang="en-IN" sz="1000" b="1" dirty="0" err="1"/>
              <a:t>book_id</a:t>
            </a:r>
            <a:r>
              <a:rPr lang="en-IN" sz="1000" b="1" dirty="0"/>
              <a:t> varchar(8) ,</a:t>
            </a:r>
          </a:p>
          <a:p>
            <a:pPr marL="0" indent="0">
              <a:buNone/>
            </a:pPr>
            <a:r>
              <a:rPr lang="en-IN" sz="1000" b="1" dirty="0" err="1"/>
              <a:t>book_name</a:t>
            </a:r>
            <a:r>
              <a:rPr lang="en-IN" sz="1000" b="1" dirty="0"/>
              <a:t> varchar(50) , </a:t>
            </a:r>
          </a:p>
          <a:p>
            <a:pPr marL="0" indent="0">
              <a:buNone/>
            </a:pPr>
            <a:r>
              <a:rPr lang="en-IN" sz="1000" b="1" dirty="0" err="1"/>
              <a:t>pub_lang</a:t>
            </a:r>
            <a:r>
              <a:rPr lang="en-IN" sz="1000" b="1" dirty="0"/>
              <a:t> varchar(8) ,</a:t>
            </a:r>
          </a:p>
          <a:p>
            <a:pPr marL="0" indent="0">
              <a:buNone/>
            </a:pPr>
            <a:r>
              <a:rPr lang="en-IN" sz="1000" b="1" dirty="0" err="1"/>
              <a:t>cate_id</a:t>
            </a:r>
            <a:r>
              <a:rPr lang="en-IN" sz="1000" b="1" dirty="0"/>
              <a:t> varchar(8) , </a:t>
            </a:r>
          </a:p>
          <a:p>
            <a:pPr marL="0" indent="0">
              <a:buNone/>
            </a:pPr>
            <a:r>
              <a:rPr lang="en-IN" sz="1000" b="1" dirty="0" err="1"/>
              <a:t>receive_qty</a:t>
            </a:r>
            <a:r>
              <a:rPr lang="en-IN" sz="1000" b="1" dirty="0"/>
              <a:t> int(5) , </a:t>
            </a:r>
          </a:p>
          <a:p>
            <a:pPr marL="0" indent="0">
              <a:buNone/>
            </a:pPr>
            <a:r>
              <a:rPr lang="en-IN" sz="1000" b="1" dirty="0" err="1"/>
              <a:t>purch_price</a:t>
            </a:r>
            <a:r>
              <a:rPr lang="en-IN" sz="1000" b="1" dirty="0"/>
              <a:t> decimal(12,2) ,</a:t>
            </a:r>
          </a:p>
          <a:p>
            <a:pPr marL="0" indent="0">
              <a:buNone/>
            </a:pPr>
            <a:r>
              <a:rPr lang="en-IN" sz="1000" b="1" dirty="0" err="1"/>
              <a:t>total_cost</a:t>
            </a:r>
            <a:r>
              <a:rPr lang="en-IN" sz="1000" b="1" dirty="0"/>
              <a:t> decimal(12,2) ,</a:t>
            </a:r>
          </a:p>
          <a:p>
            <a:pPr marL="0" indent="0">
              <a:buNone/>
            </a:pPr>
            <a:r>
              <a:rPr lang="en-IN" sz="1000" b="1" dirty="0"/>
              <a:t>INDEX (</a:t>
            </a:r>
            <a:r>
              <a:rPr lang="en-IN" sz="1000" b="1" dirty="0" err="1"/>
              <a:t>ord_no,book_id</a:t>
            </a:r>
            <a:r>
              <a:rPr lang="en-IN" sz="1000" b="1" dirty="0"/>
              <a:t>),</a:t>
            </a:r>
          </a:p>
          <a:p>
            <a:pPr marL="0" indent="0">
              <a:buNone/>
            </a:pPr>
            <a:r>
              <a:rPr lang="en-IN" sz="1000" b="1" dirty="0"/>
              <a:t>FOREIGN KEY(</a:t>
            </a:r>
            <a:r>
              <a:rPr lang="en-IN" sz="1000" b="1" dirty="0" err="1"/>
              <a:t>ord_no,book_id</a:t>
            </a:r>
            <a:r>
              <a:rPr lang="en-IN" sz="1000" b="1" dirty="0"/>
              <a:t>) REFERENCES         </a:t>
            </a:r>
          </a:p>
          <a:p>
            <a:pPr marL="0" indent="0">
              <a:buNone/>
            </a:pPr>
            <a:r>
              <a:rPr lang="en-IN" sz="1000" b="1" dirty="0" err="1"/>
              <a:t>neworder</a:t>
            </a:r>
            <a:r>
              <a:rPr lang="en-IN" sz="1000" b="1" dirty="0"/>
              <a:t>(</a:t>
            </a:r>
            <a:r>
              <a:rPr lang="en-IN" sz="1000" b="1" dirty="0" err="1"/>
              <a:t>ord_no,book_id</a:t>
            </a:r>
            <a:r>
              <a:rPr lang="en-IN" sz="1000" b="1" dirty="0"/>
              <a:t>)</a:t>
            </a:r>
          </a:p>
          <a:p>
            <a:pPr marL="0" indent="0">
              <a:buNone/>
            </a:pPr>
            <a:r>
              <a:rPr lang="en-IN" sz="1000" b="1" dirty="0"/>
              <a:t>ON UPDATE CASCADE ON DELETE NO ACTION,       </a:t>
            </a:r>
          </a:p>
          <a:p>
            <a:pPr marL="0" indent="0">
              <a:buNone/>
            </a:pPr>
            <a:r>
              <a:rPr lang="en-IN" sz="1000" b="1" dirty="0"/>
              <a:t>INDEX (</a:t>
            </a:r>
            <a:r>
              <a:rPr lang="en-IN" sz="1000" b="1" dirty="0" err="1"/>
              <a:t>cate_id</a:t>
            </a:r>
            <a:r>
              <a:rPr lang="en-IN" sz="1000" b="1" dirty="0"/>
              <a:t>),</a:t>
            </a:r>
          </a:p>
          <a:p>
            <a:pPr marL="0" indent="0">
              <a:buNone/>
            </a:pPr>
            <a:r>
              <a:rPr lang="en-IN" sz="1000" b="1" dirty="0"/>
              <a:t>FOREIGN KEY(</a:t>
            </a:r>
            <a:r>
              <a:rPr lang="en-IN" sz="1000" b="1" dirty="0" err="1"/>
              <a:t>cate_id</a:t>
            </a:r>
            <a:r>
              <a:rPr lang="en-IN" sz="1000" b="1" dirty="0"/>
              <a:t>) REFERENCES category(</a:t>
            </a:r>
            <a:r>
              <a:rPr lang="en-IN" sz="1000" b="1" dirty="0" err="1"/>
              <a:t>cate_id</a:t>
            </a:r>
            <a:r>
              <a:rPr lang="en-IN" sz="1000" b="1" dirty="0"/>
              <a:t>));</a:t>
            </a:r>
          </a:p>
          <a:p>
            <a:pPr marL="0" indent="0">
              <a:buNone/>
            </a:pPr>
            <a:endParaRPr lang="en-IN" sz="1000" b="1" dirty="0"/>
          </a:p>
        </p:txBody>
      </p:sp>
      <p:sp>
        <p:nvSpPr>
          <p:cNvPr id="4" name="Rectangle 2">
            <a:extLst>
              <a:ext uri="{FF2B5EF4-FFF2-40B4-BE49-F238E27FC236}">
                <a16:creationId xmlns:a16="http://schemas.microsoft.com/office/drawing/2014/main" id="{15A2B74A-0F75-48DC-8AF6-B3E027267129}"/>
              </a:ext>
            </a:extLst>
          </p:cNvPr>
          <p:cNvSpPr>
            <a:spLocks noGrp="1" noChangeArrowheads="1"/>
          </p:cNvSpPr>
          <p:nvPr>
            <p:ph type="title"/>
          </p:nvPr>
        </p:nvSpPr>
        <p:spPr bwMode="auto">
          <a:xfrm>
            <a:off x="838200" y="753832"/>
            <a:ext cx="5663730" cy="54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lvetica" panose="020B0604020202020204" pitchFamily="34" charset="0"/>
              </a:rPr>
              <a:t> The MySQL statement below for the above tasks.</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7372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EBAC-8A14-4AFB-A720-04629DE96B1B}"/>
              </a:ext>
            </a:extLst>
          </p:cNvPr>
          <p:cNvSpPr>
            <a:spLocks noGrp="1"/>
          </p:cNvSpPr>
          <p:nvPr>
            <p:ph type="title"/>
          </p:nvPr>
        </p:nvSpPr>
        <p:spPr/>
        <p:txBody>
          <a:bodyPr/>
          <a:lstStyle/>
          <a:p>
            <a:pPr algn="ctr"/>
            <a:r>
              <a:rPr lang="en-IN" b="1" dirty="0"/>
              <a:t>CONSTRAINTs</a:t>
            </a:r>
            <a:endParaRPr lang="en-IN" dirty="0"/>
          </a:p>
        </p:txBody>
      </p:sp>
      <p:sp>
        <p:nvSpPr>
          <p:cNvPr id="3" name="Content Placeholder 2">
            <a:extLst>
              <a:ext uri="{FF2B5EF4-FFF2-40B4-BE49-F238E27FC236}">
                <a16:creationId xmlns:a16="http://schemas.microsoft.com/office/drawing/2014/main" id="{DF7735AC-92BC-4B48-B83E-1D609E20D814}"/>
              </a:ext>
            </a:extLst>
          </p:cNvPr>
          <p:cNvSpPr>
            <a:spLocks noGrp="1"/>
          </p:cNvSpPr>
          <p:nvPr>
            <p:ph idx="1"/>
          </p:nvPr>
        </p:nvSpPr>
        <p:spPr/>
        <p:txBody>
          <a:bodyPr>
            <a:normAutofit/>
          </a:bodyPr>
          <a:lstStyle/>
          <a:p>
            <a:pPr marL="0" indent="0">
              <a:buNone/>
            </a:pPr>
            <a:r>
              <a:rPr lang="en-IN" b="1" dirty="0"/>
              <a:t>MySQL CONSTRAINTs are :</a:t>
            </a:r>
            <a:endParaRPr lang="en-IN" dirty="0"/>
          </a:p>
          <a:p>
            <a:pPr>
              <a:buFont typeface="Wingdings" panose="05000000000000000000" pitchFamily="2" charset="2"/>
              <a:buChar char="q"/>
            </a:pPr>
            <a:r>
              <a:rPr lang="en-IN" dirty="0"/>
              <a:t>NOT NULL</a:t>
            </a:r>
          </a:p>
          <a:p>
            <a:pPr>
              <a:buFont typeface="Wingdings" panose="05000000000000000000" pitchFamily="2" charset="2"/>
              <a:buChar char="q"/>
            </a:pPr>
            <a:r>
              <a:rPr lang="en-IN" dirty="0"/>
              <a:t>UNIQUE</a:t>
            </a:r>
          </a:p>
          <a:p>
            <a:pPr>
              <a:buFont typeface="Wingdings" panose="05000000000000000000" pitchFamily="2" charset="2"/>
              <a:buChar char="q"/>
            </a:pPr>
            <a:r>
              <a:rPr lang="en-IN" dirty="0"/>
              <a:t>PRIMARY KEY</a:t>
            </a:r>
          </a:p>
          <a:p>
            <a:pPr>
              <a:buFont typeface="Wingdings" panose="05000000000000000000" pitchFamily="2" charset="2"/>
              <a:buChar char="q"/>
            </a:pPr>
            <a:r>
              <a:rPr lang="en-IN" dirty="0"/>
              <a:t>FOREIGN KEY</a:t>
            </a:r>
          </a:p>
          <a:p>
            <a:pPr>
              <a:buFont typeface="Wingdings" panose="05000000000000000000" pitchFamily="2" charset="2"/>
              <a:buChar char="q"/>
            </a:pPr>
            <a:r>
              <a:rPr lang="en-IN" dirty="0"/>
              <a:t>CHECK</a:t>
            </a:r>
          </a:p>
          <a:p>
            <a:pPr>
              <a:buFont typeface="Wingdings" panose="05000000000000000000" pitchFamily="2" charset="2"/>
              <a:buChar char="q"/>
            </a:pPr>
            <a:r>
              <a:rPr lang="en-IN" dirty="0"/>
              <a:t>DEFAULT</a:t>
            </a:r>
            <a:br>
              <a:rPr lang="en-IN" dirty="0"/>
            </a:br>
            <a:endParaRPr lang="en-IN" dirty="0"/>
          </a:p>
        </p:txBody>
      </p:sp>
    </p:spTree>
    <p:extLst>
      <p:ext uri="{BB962C8B-B14F-4D97-AF65-F5344CB8AC3E}">
        <p14:creationId xmlns:p14="http://schemas.microsoft.com/office/powerpoint/2010/main" val="348329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3B57-AE22-4E57-A140-EF7F34810C91}"/>
              </a:ext>
            </a:extLst>
          </p:cNvPr>
          <p:cNvSpPr>
            <a:spLocks noGrp="1"/>
          </p:cNvSpPr>
          <p:nvPr>
            <p:ph type="title"/>
          </p:nvPr>
        </p:nvSpPr>
        <p:spPr/>
        <p:txBody>
          <a:bodyPr>
            <a:normAutofit/>
          </a:bodyPr>
          <a:lstStyle/>
          <a:p>
            <a:pPr algn="ctr"/>
            <a:r>
              <a:rPr lang="en-IN" b="1" dirty="0"/>
              <a:t>CREATE INDEX</a:t>
            </a:r>
          </a:p>
        </p:txBody>
      </p:sp>
      <p:sp>
        <p:nvSpPr>
          <p:cNvPr id="3" name="Content Placeholder 2">
            <a:extLst>
              <a:ext uri="{FF2B5EF4-FFF2-40B4-BE49-F238E27FC236}">
                <a16:creationId xmlns:a16="http://schemas.microsoft.com/office/drawing/2014/main" id="{EFB76EEB-DE65-475E-AEFE-43EBC2790532}"/>
              </a:ext>
            </a:extLst>
          </p:cNvPr>
          <p:cNvSpPr>
            <a:spLocks noGrp="1"/>
          </p:cNvSpPr>
          <p:nvPr>
            <p:ph idx="1"/>
          </p:nvPr>
        </p:nvSpPr>
        <p:spPr>
          <a:xfrm>
            <a:off x="265043" y="1577009"/>
            <a:ext cx="11088757" cy="4599954"/>
          </a:xfrm>
        </p:spPr>
        <p:txBody>
          <a:bodyPr>
            <a:normAutofit fontScale="40000" lnSpcReduction="20000"/>
          </a:bodyPr>
          <a:lstStyle/>
          <a:p>
            <a:r>
              <a:rPr lang="en-IN" dirty="0"/>
              <a:t>In MySQL, an index can be created on a table when the table is created with CREATE TABLE command. Otherwise, CREATE INDEX enables to add indexes to existing tables. A multiple-column index can be created using multiple columns.</a:t>
            </a:r>
          </a:p>
          <a:p>
            <a:r>
              <a:rPr lang="en-IN" dirty="0"/>
              <a:t>The indexes are formed by concatenating the values of the given columns.</a:t>
            </a:r>
          </a:p>
          <a:p>
            <a:r>
              <a:rPr lang="en-IN" dirty="0"/>
              <a:t>CREATE INDEX cannot be used to create a PRIMARY KEY.</a:t>
            </a:r>
          </a:p>
          <a:p>
            <a:r>
              <a:rPr lang="en-IN" b="1" dirty="0"/>
              <a:t>Syntax:</a:t>
            </a:r>
            <a:endParaRPr lang="en-IN" dirty="0"/>
          </a:p>
          <a:p>
            <a:r>
              <a:rPr lang="en-IN" dirty="0"/>
              <a:t>CREATE INDEX [index name] ON [table name]([column name]);</a:t>
            </a:r>
          </a:p>
          <a:p>
            <a:pPr marL="0" indent="0">
              <a:buNone/>
            </a:pPr>
            <a:r>
              <a:rPr lang="en-IN" b="1" dirty="0"/>
              <a:t>CREATE  INDEX </a:t>
            </a:r>
            <a:r>
              <a:rPr lang="en-IN" b="1" dirty="0" err="1"/>
              <a:t>autid</a:t>
            </a:r>
            <a:r>
              <a:rPr lang="en-IN" b="1" dirty="0"/>
              <a:t> ON </a:t>
            </a:r>
            <a:r>
              <a:rPr lang="en-IN" b="1" dirty="0" err="1"/>
              <a:t>newauthor</a:t>
            </a:r>
            <a:r>
              <a:rPr lang="en-IN" b="1" dirty="0"/>
              <a:t>(</a:t>
            </a:r>
            <a:r>
              <a:rPr lang="en-IN" b="1" dirty="0" err="1"/>
              <a:t>aut_id</a:t>
            </a:r>
            <a:r>
              <a:rPr lang="en-IN" b="1" dirty="0"/>
              <a:t>);</a:t>
            </a:r>
          </a:p>
          <a:p>
            <a:r>
              <a:rPr lang="en-IN" dirty="0"/>
              <a:t>The above MySQL statement will create an INDEX on '</a:t>
            </a:r>
            <a:r>
              <a:rPr lang="en-IN" dirty="0" err="1"/>
              <a:t>aut_id</a:t>
            </a:r>
            <a:r>
              <a:rPr lang="en-IN" dirty="0"/>
              <a:t>' column for '</a:t>
            </a:r>
            <a:r>
              <a:rPr lang="en-IN" dirty="0" err="1"/>
              <a:t>newauthor</a:t>
            </a:r>
            <a:r>
              <a:rPr lang="en-IN" dirty="0"/>
              <a:t>' table.</a:t>
            </a:r>
          </a:p>
          <a:p>
            <a:r>
              <a:rPr lang="en-IN" dirty="0"/>
              <a:t>Using CREATE UNIQUE INDEX, you can create an unique index in MySQL.</a:t>
            </a:r>
          </a:p>
          <a:p>
            <a:pPr marL="0" indent="0">
              <a:buNone/>
            </a:pPr>
            <a:r>
              <a:rPr lang="en-IN" b="1" dirty="0"/>
              <a:t>CREATE  UNIQUE INDEX </a:t>
            </a:r>
            <a:r>
              <a:rPr lang="en-IN" b="1" dirty="0" err="1"/>
              <a:t>newautid</a:t>
            </a:r>
            <a:r>
              <a:rPr lang="en-IN" b="1" dirty="0"/>
              <a:t> ON </a:t>
            </a:r>
            <a:r>
              <a:rPr lang="en-IN" b="1" dirty="0" err="1"/>
              <a:t>newauthor</a:t>
            </a:r>
            <a:r>
              <a:rPr lang="en-IN" b="1" dirty="0"/>
              <a:t>(</a:t>
            </a:r>
            <a:r>
              <a:rPr lang="en-IN" b="1" dirty="0" err="1"/>
              <a:t>aut_id</a:t>
            </a:r>
            <a:r>
              <a:rPr lang="en-IN" b="1" dirty="0"/>
              <a:t>);</a:t>
            </a:r>
          </a:p>
          <a:p>
            <a:r>
              <a:rPr lang="en-IN" dirty="0"/>
              <a:t>The above MySQL statement will create an UNIQUE INDEX on '</a:t>
            </a:r>
            <a:r>
              <a:rPr lang="en-IN" dirty="0" err="1"/>
              <a:t>aut_id</a:t>
            </a:r>
            <a:r>
              <a:rPr lang="en-IN" dirty="0"/>
              <a:t>' column for '</a:t>
            </a:r>
            <a:r>
              <a:rPr lang="en-IN" dirty="0" err="1"/>
              <a:t>newauthor</a:t>
            </a:r>
            <a:r>
              <a:rPr lang="en-IN" dirty="0"/>
              <a:t>' table.</a:t>
            </a:r>
          </a:p>
          <a:p>
            <a:r>
              <a:rPr lang="en-IN" b="1" dirty="0"/>
              <a:t>Create UNIQUE INDEX with index type</a:t>
            </a:r>
            <a:endParaRPr lang="en-IN" dirty="0"/>
          </a:p>
          <a:p>
            <a:r>
              <a:rPr lang="en-IN" dirty="0"/>
              <a:t>In MySQL, you can specify the type of the INDEX with CREATE INDEX command to set a type for the index.</a:t>
            </a:r>
          </a:p>
          <a:p>
            <a:r>
              <a:rPr lang="en-IN" b="1" dirty="0"/>
              <a:t>CREATE  UNIQUE INDEX </a:t>
            </a:r>
            <a:r>
              <a:rPr lang="en-IN" b="1" dirty="0" err="1"/>
              <a:t>newautid</a:t>
            </a:r>
            <a:r>
              <a:rPr lang="en-IN" b="1" dirty="0"/>
              <a:t> ON </a:t>
            </a:r>
            <a:r>
              <a:rPr lang="en-IN" b="1" dirty="0" err="1"/>
              <a:t>newauthor</a:t>
            </a:r>
            <a:r>
              <a:rPr lang="en-IN" b="1" dirty="0"/>
              <a:t>(</a:t>
            </a:r>
            <a:r>
              <a:rPr lang="en-IN" b="1" dirty="0" err="1"/>
              <a:t>aut_id</a:t>
            </a:r>
            <a:r>
              <a:rPr lang="en-IN" b="1" dirty="0"/>
              <a:t>) USING BTREE;</a:t>
            </a:r>
          </a:p>
          <a:p>
            <a:r>
              <a:rPr lang="en-IN" dirty="0"/>
              <a:t>The above MySQL statement will create an INDEX on '</a:t>
            </a:r>
            <a:r>
              <a:rPr lang="en-IN" dirty="0" err="1"/>
              <a:t>aut_id</a:t>
            </a:r>
            <a:r>
              <a:rPr lang="en-IN" dirty="0"/>
              <a:t>' column for '</a:t>
            </a:r>
            <a:r>
              <a:rPr lang="en-IN" dirty="0" err="1"/>
              <a:t>newauthor</a:t>
            </a:r>
            <a:r>
              <a:rPr lang="en-IN" dirty="0"/>
              <a:t>' table by an INDEX TYPE BTREE.</a:t>
            </a:r>
          </a:p>
          <a:p>
            <a:br>
              <a:rPr lang="en-IN"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4068639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0D44-EF8C-4F3A-8A9B-B677A7B9B89A}"/>
              </a:ext>
            </a:extLst>
          </p:cNvPr>
          <p:cNvSpPr>
            <a:spLocks noGrp="1"/>
          </p:cNvSpPr>
          <p:nvPr>
            <p:ph type="title"/>
          </p:nvPr>
        </p:nvSpPr>
        <p:spPr/>
        <p:txBody>
          <a:bodyPr/>
          <a:lstStyle/>
          <a:p>
            <a:pPr algn="ctr"/>
            <a:r>
              <a:rPr lang="en-IN" b="1" dirty="0"/>
              <a:t>Alter Table</a:t>
            </a:r>
          </a:p>
        </p:txBody>
      </p:sp>
      <p:sp>
        <p:nvSpPr>
          <p:cNvPr id="3" name="Content Placeholder 2">
            <a:extLst>
              <a:ext uri="{FF2B5EF4-FFF2-40B4-BE49-F238E27FC236}">
                <a16:creationId xmlns:a16="http://schemas.microsoft.com/office/drawing/2014/main" id="{5FD83DB5-EB8C-440E-885C-9D5DD1CB62AA}"/>
              </a:ext>
            </a:extLst>
          </p:cNvPr>
          <p:cNvSpPr>
            <a:spLocks noGrp="1"/>
          </p:cNvSpPr>
          <p:nvPr>
            <p:ph idx="1"/>
          </p:nvPr>
        </p:nvSpPr>
        <p:spPr>
          <a:xfrm>
            <a:off x="278296" y="1690688"/>
            <a:ext cx="11075504" cy="4486275"/>
          </a:xfrm>
        </p:spPr>
        <p:txBody>
          <a:bodyPr>
            <a:noAutofit/>
          </a:bodyPr>
          <a:lstStyle/>
          <a:p>
            <a:pPr marL="0" indent="0">
              <a:buNone/>
            </a:pPr>
            <a:r>
              <a:rPr lang="en-IN" sz="1400" b="1" dirty="0"/>
              <a:t>Basic Examples</a:t>
            </a:r>
          </a:p>
          <a:p>
            <a:pPr marL="0" indent="0">
              <a:buNone/>
            </a:pPr>
            <a:r>
              <a:rPr lang="en-IN" sz="1400" b="1" dirty="0"/>
              <a:t>Create a table </a:t>
            </a:r>
            <a:r>
              <a:rPr lang="en-IN" sz="1400" b="1" dirty="0" err="1"/>
              <a:t>testtable</a:t>
            </a:r>
            <a:r>
              <a:rPr lang="en-IN" sz="1400" b="1" dirty="0"/>
              <a:t> as shown below:</a:t>
            </a:r>
          </a:p>
          <a:p>
            <a:pPr marL="0" indent="0">
              <a:buNone/>
            </a:pPr>
            <a:r>
              <a:rPr lang="en-IN" sz="1400" b="1" dirty="0"/>
              <a:t>CREATE TABLE </a:t>
            </a:r>
            <a:r>
              <a:rPr lang="en-IN" sz="1400" b="1" dirty="0" err="1"/>
              <a:t>testtable</a:t>
            </a:r>
            <a:r>
              <a:rPr lang="en-IN" sz="1400" b="1" dirty="0"/>
              <a:t> (col1 INT(11), col2 VARCHAR(15));</a:t>
            </a:r>
          </a:p>
          <a:p>
            <a:pPr marL="0" indent="0">
              <a:buNone/>
            </a:pPr>
            <a:r>
              <a:rPr lang="en-IN" sz="1400" b="1" dirty="0"/>
              <a:t>To rename the table from </a:t>
            </a:r>
            <a:r>
              <a:rPr lang="en-IN" sz="1400" b="1" dirty="0" err="1"/>
              <a:t>testtable</a:t>
            </a:r>
            <a:r>
              <a:rPr lang="en-IN" sz="1400" b="1" dirty="0"/>
              <a:t> to w3r1, use the following statement.</a:t>
            </a:r>
          </a:p>
          <a:p>
            <a:pPr marL="0" indent="0">
              <a:buNone/>
            </a:pPr>
            <a:r>
              <a:rPr lang="en-IN" sz="1400" b="1" dirty="0"/>
              <a:t>ALTER TABLE </a:t>
            </a:r>
            <a:r>
              <a:rPr lang="en-IN" sz="1400" b="1" dirty="0" err="1"/>
              <a:t>testtable</a:t>
            </a:r>
            <a:r>
              <a:rPr lang="en-IN" sz="1400" b="1" dirty="0"/>
              <a:t> RENAME w3r1;</a:t>
            </a:r>
          </a:p>
          <a:p>
            <a:pPr marL="0" indent="0">
              <a:buNone/>
            </a:pPr>
            <a:endParaRPr lang="en-IN" sz="1400" b="1" dirty="0"/>
          </a:p>
          <a:p>
            <a:pPr marL="0" indent="0">
              <a:buNone/>
            </a:pPr>
            <a:r>
              <a:rPr lang="en-IN" sz="1400" b="1" dirty="0"/>
              <a:t>To change column col1 from INTEGER to TINYINT NOT NULL (leaving the name the same), and to change column b from VARCHAR(15) to CHAR(25) as well as renaming it from col2 to col3, the following statement can be used.</a:t>
            </a:r>
          </a:p>
          <a:p>
            <a:pPr marL="0" indent="0">
              <a:buNone/>
            </a:pPr>
            <a:r>
              <a:rPr lang="en-IN" sz="1400" b="1" dirty="0"/>
              <a:t>ALTER TABLE w3r1 MODIFY col1 TINYINT NOT NULL, CHANGE col2 col3 VARCHAR(25);</a:t>
            </a:r>
          </a:p>
          <a:p>
            <a:pPr marL="0" indent="0">
              <a:buNone/>
            </a:pPr>
            <a:r>
              <a:rPr lang="en-IN" sz="1400" b="1" dirty="0"/>
              <a:t>To add a new TIMESTAMP column named col4, the following statement can be used.</a:t>
            </a:r>
          </a:p>
          <a:p>
            <a:pPr marL="0" indent="0">
              <a:buNone/>
            </a:pPr>
            <a:endParaRPr lang="en-IN" sz="1400" b="1" dirty="0"/>
          </a:p>
        </p:txBody>
      </p:sp>
    </p:spTree>
    <p:extLst>
      <p:ext uri="{BB962C8B-B14F-4D97-AF65-F5344CB8AC3E}">
        <p14:creationId xmlns:p14="http://schemas.microsoft.com/office/powerpoint/2010/main" val="2652969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8F57-3C55-4AD3-A780-240805D36858}"/>
              </a:ext>
            </a:extLst>
          </p:cNvPr>
          <p:cNvSpPr>
            <a:spLocks noGrp="1"/>
          </p:cNvSpPr>
          <p:nvPr>
            <p:ph type="title"/>
          </p:nvPr>
        </p:nvSpPr>
        <p:spPr/>
        <p:txBody>
          <a:bodyPr/>
          <a:lstStyle/>
          <a:p>
            <a:pPr algn="ctr"/>
            <a:r>
              <a:rPr lang="en-IN" dirty="0"/>
              <a:t>Alter Table</a:t>
            </a:r>
          </a:p>
        </p:txBody>
      </p:sp>
      <p:sp>
        <p:nvSpPr>
          <p:cNvPr id="3" name="Content Placeholder 2">
            <a:extLst>
              <a:ext uri="{FF2B5EF4-FFF2-40B4-BE49-F238E27FC236}">
                <a16:creationId xmlns:a16="http://schemas.microsoft.com/office/drawing/2014/main" id="{89ACE322-6598-4BFE-8A88-19EF08108C47}"/>
              </a:ext>
            </a:extLst>
          </p:cNvPr>
          <p:cNvSpPr>
            <a:spLocks noGrp="1"/>
          </p:cNvSpPr>
          <p:nvPr>
            <p:ph idx="1"/>
          </p:nvPr>
        </p:nvSpPr>
        <p:spPr/>
        <p:txBody>
          <a:bodyPr>
            <a:noAutofit/>
          </a:bodyPr>
          <a:lstStyle/>
          <a:p>
            <a:pPr marL="0" indent="0">
              <a:buNone/>
            </a:pPr>
            <a:r>
              <a:rPr lang="en-IN" sz="1400" b="1" dirty="0"/>
              <a:t>ALTER TABLE w3r1 ADD col4 TIMESTAMP;</a:t>
            </a:r>
          </a:p>
          <a:p>
            <a:pPr marL="0" indent="0">
              <a:buNone/>
            </a:pPr>
            <a:r>
              <a:rPr lang="en-IN" sz="1400" b="1" dirty="0"/>
              <a:t>To add an index on column col4 and a UNIQUE index on column col1, the following statement can be used.</a:t>
            </a:r>
          </a:p>
          <a:p>
            <a:pPr marL="0" indent="0">
              <a:buNone/>
            </a:pPr>
            <a:r>
              <a:rPr lang="en-IN" sz="1400" b="1" dirty="0"/>
              <a:t>ALTER TABLE w3r1 ADD INDEX (col4), ADD UNIQUE (col1);</a:t>
            </a:r>
          </a:p>
          <a:p>
            <a:pPr marL="0" indent="0">
              <a:buNone/>
            </a:pPr>
            <a:r>
              <a:rPr lang="en-IN" sz="1400" b="1" dirty="0"/>
              <a:t>To remove column col3 from the table w3r1, the following statement can be used.</a:t>
            </a:r>
          </a:p>
          <a:p>
            <a:pPr marL="0" indent="0">
              <a:buNone/>
            </a:pPr>
            <a:r>
              <a:rPr lang="en-IN" sz="1400" b="1" dirty="0"/>
              <a:t>ALTER TABLE w3r1 DROP COLUMN col3;</a:t>
            </a:r>
          </a:p>
          <a:p>
            <a:pPr marL="0" indent="0">
              <a:buNone/>
            </a:pPr>
            <a:r>
              <a:rPr lang="en-IN" sz="1400" b="1" dirty="0"/>
              <a:t>To add a new AUTO_INCREMENT integer column named col3, the following statement can be used.</a:t>
            </a:r>
          </a:p>
          <a:p>
            <a:pPr marL="0" indent="0">
              <a:buNone/>
            </a:pPr>
            <a:r>
              <a:rPr lang="en-IN" sz="1400" b="1" dirty="0"/>
              <a:t>ALTER TABLE w3r1 ADD col3 INT UNSIGNED NOT NULL AUTO_INCREMENT,   </a:t>
            </a:r>
          </a:p>
          <a:p>
            <a:pPr marL="0" indent="0">
              <a:buNone/>
            </a:pPr>
            <a:r>
              <a:rPr lang="en-IN" sz="1400" b="1" dirty="0"/>
              <a:t>ADD PRIMARY KEY (col3);</a:t>
            </a:r>
          </a:p>
          <a:p>
            <a:pPr marL="0" indent="0">
              <a:buNone/>
            </a:pPr>
            <a:r>
              <a:rPr lang="en-IN" sz="1400" b="1" dirty="0"/>
              <a:t>Here in the above example, we indexed col3 (as a PRIMARY KEY) because AUTO_INCREMENT columns must be indexed, and we declare col3 as NOT NULL because primary key columns cannot be NULL.</a:t>
            </a:r>
          </a:p>
          <a:p>
            <a:pPr marL="0" indent="0">
              <a:buNone/>
            </a:pPr>
            <a:r>
              <a:rPr lang="en-IN" sz="1400" b="1" dirty="0"/>
              <a:t>To change the data type of col1 into BIGINT, the following statement can be used.</a:t>
            </a:r>
          </a:p>
          <a:p>
            <a:pPr marL="0" indent="0">
              <a:buNone/>
            </a:pPr>
            <a:r>
              <a:rPr lang="en-IN" sz="1400" b="1" dirty="0"/>
              <a:t>ALTER TABLE w3r1 MODIFY col1 BIGINT;</a:t>
            </a:r>
          </a:p>
        </p:txBody>
      </p:sp>
    </p:spTree>
    <p:extLst>
      <p:ext uri="{BB962C8B-B14F-4D97-AF65-F5344CB8AC3E}">
        <p14:creationId xmlns:p14="http://schemas.microsoft.com/office/powerpoint/2010/main" val="3568155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BE74-FE6D-470A-9125-958DC9DCBD2A}"/>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6740512C-9698-4433-AC0D-9918EE5EEE7D}"/>
              </a:ext>
            </a:extLst>
          </p:cNvPr>
          <p:cNvSpPr>
            <a:spLocks noGrp="1"/>
          </p:cNvSpPr>
          <p:nvPr>
            <p:ph idx="1"/>
          </p:nvPr>
        </p:nvSpPr>
        <p:spPr/>
        <p:txBody>
          <a:bodyPr>
            <a:normAutofit fontScale="92500" lnSpcReduction="20000"/>
          </a:bodyPr>
          <a:lstStyle/>
          <a:p>
            <a:pPr marL="0" indent="0">
              <a:buNone/>
            </a:pPr>
            <a:r>
              <a:rPr lang="en-IN" b="1" dirty="0"/>
              <a:t>If you want to include the attributes UNSIGNED DEFAULT 1 and COMMENT 'test column', show the below statement -</a:t>
            </a:r>
          </a:p>
          <a:p>
            <a:pPr marL="0" indent="0">
              <a:buNone/>
            </a:pPr>
            <a:endParaRPr lang="en-IN" b="1" dirty="0"/>
          </a:p>
          <a:p>
            <a:pPr marL="0" indent="0">
              <a:buNone/>
            </a:pPr>
            <a:r>
              <a:rPr lang="en-IN" b="1" dirty="0"/>
              <a:t>ALTER TABLE w3r1 MODIFY col1 BIGINT UNSIGNED DEFAULT 1 COMMENT 'test column';</a:t>
            </a:r>
          </a:p>
          <a:p>
            <a:pPr marL="0" indent="0">
              <a:buNone/>
            </a:pPr>
            <a:endParaRPr lang="en-IN" b="1" dirty="0"/>
          </a:p>
          <a:p>
            <a:pPr marL="0" indent="0">
              <a:buNone/>
            </a:pPr>
            <a:endParaRPr lang="en-IN" b="1" dirty="0"/>
          </a:p>
          <a:p>
            <a:pPr marL="0" indent="0">
              <a:buNone/>
            </a:pPr>
            <a:r>
              <a:rPr lang="en-IN" b="1" dirty="0"/>
              <a:t>To change the table default character set and all character columns (CHAR, VARCHAR, TEXT) to a new character set, use a statement like this:</a:t>
            </a:r>
          </a:p>
          <a:p>
            <a:pPr marL="0" indent="0">
              <a:buNone/>
            </a:pPr>
            <a:endParaRPr lang="en-IN" b="1" dirty="0"/>
          </a:p>
          <a:p>
            <a:pPr marL="0" indent="0">
              <a:buNone/>
            </a:pPr>
            <a:r>
              <a:rPr lang="en-IN" b="1" dirty="0"/>
              <a:t>ALTER TABLE w3r1 CONVERT TO CHARACTER SET latin1;</a:t>
            </a:r>
          </a:p>
          <a:p>
            <a:pPr marL="0" indent="0">
              <a:buNone/>
            </a:pPr>
            <a:endParaRPr lang="en-IN" b="1" dirty="0"/>
          </a:p>
          <a:p>
            <a:endParaRPr lang="en-IN" dirty="0"/>
          </a:p>
          <a:p>
            <a:endParaRPr lang="en-IN" dirty="0"/>
          </a:p>
        </p:txBody>
      </p:sp>
    </p:spTree>
    <p:extLst>
      <p:ext uri="{BB962C8B-B14F-4D97-AF65-F5344CB8AC3E}">
        <p14:creationId xmlns:p14="http://schemas.microsoft.com/office/powerpoint/2010/main" val="229944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70FB-0B10-452B-B300-D695520B26AF}"/>
              </a:ext>
            </a:extLst>
          </p:cNvPr>
          <p:cNvSpPr>
            <a:spLocks noGrp="1"/>
          </p:cNvSpPr>
          <p:nvPr>
            <p:ph type="title"/>
          </p:nvPr>
        </p:nvSpPr>
        <p:spPr/>
        <p:txBody>
          <a:bodyPr/>
          <a:lstStyle/>
          <a:p>
            <a:r>
              <a:rPr lang="en-IN" b="1" dirty="0"/>
              <a:t>MySQL ALTER TABLE insert column</a:t>
            </a:r>
            <a:endParaRPr lang="en-IN" dirty="0"/>
          </a:p>
        </p:txBody>
      </p:sp>
      <p:sp>
        <p:nvSpPr>
          <p:cNvPr id="3" name="Content Placeholder 2">
            <a:extLst>
              <a:ext uri="{FF2B5EF4-FFF2-40B4-BE49-F238E27FC236}">
                <a16:creationId xmlns:a16="http://schemas.microsoft.com/office/drawing/2014/main" id="{661808A5-5E28-4159-B235-B6F21F49985C}"/>
              </a:ext>
            </a:extLst>
          </p:cNvPr>
          <p:cNvSpPr>
            <a:spLocks noGrp="1"/>
          </p:cNvSpPr>
          <p:nvPr>
            <p:ph idx="1"/>
          </p:nvPr>
        </p:nvSpPr>
        <p:spPr/>
        <p:txBody>
          <a:bodyPr/>
          <a:lstStyle/>
          <a:p>
            <a:r>
              <a:rPr lang="en-IN" dirty="0"/>
              <a:t>Here is the structure of </a:t>
            </a:r>
            <a:r>
              <a:rPr lang="en-IN" i="1" dirty="0" err="1"/>
              <a:t>newbook_mast</a:t>
            </a:r>
            <a:r>
              <a:rPr lang="en-IN" dirty="0"/>
              <a:t> table.</a:t>
            </a:r>
          </a:p>
          <a:p>
            <a:r>
              <a:rPr lang="en-IN" dirty="0"/>
              <a:t>Sample Output:</a:t>
            </a:r>
          </a:p>
          <a:p>
            <a:pPr marL="0" indent="0">
              <a:buNone/>
            </a:pPr>
            <a:endParaRPr lang="en-IN" dirty="0"/>
          </a:p>
          <a:p>
            <a:br>
              <a:rPr lang="en-IN" dirty="0"/>
            </a:br>
            <a:endParaRPr lang="en-IN" dirty="0"/>
          </a:p>
        </p:txBody>
      </p:sp>
      <p:pic>
        <p:nvPicPr>
          <p:cNvPr id="5" name="Picture 4">
            <a:extLst>
              <a:ext uri="{FF2B5EF4-FFF2-40B4-BE49-F238E27FC236}">
                <a16:creationId xmlns:a16="http://schemas.microsoft.com/office/drawing/2014/main" id="{214F77B4-6AA8-4B32-9368-E3986461D02A}"/>
              </a:ext>
            </a:extLst>
          </p:cNvPr>
          <p:cNvPicPr>
            <a:picLocks noChangeAspect="1"/>
          </p:cNvPicPr>
          <p:nvPr/>
        </p:nvPicPr>
        <p:blipFill rotWithShape="1">
          <a:blip r:embed="rId2"/>
          <a:srcRect l="18804" t="42122" r="39349" b="14379"/>
          <a:stretch/>
        </p:blipFill>
        <p:spPr>
          <a:xfrm>
            <a:off x="569844" y="2981739"/>
            <a:ext cx="5102087" cy="2981739"/>
          </a:xfrm>
          <a:prstGeom prst="rect">
            <a:avLst/>
          </a:prstGeom>
        </p:spPr>
      </p:pic>
      <p:sp>
        <p:nvSpPr>
          <p:cNvPr id="6" name="Rectangle 5">
            <a:extLst>
              <a:ext uri="{FF2B5EF4-FFF2-40B4-BE49-F238E27FC236}">
                <a16:creationId xmlns:a16="http://schemas.microsoft.com/office/drawing/2014/main" id="{17F5994F-1840-4C0F-8BC9-AFDDA5A2C8A5}"/>
              </a:ext>
            </a:extLst>
          </p:cNvPr>
          <p:cNvSpPr/>
          <p:nvPr/>
        </p:nvSpPr>
        <p:spPr>
          <a:xfrm>
            <a:off x="5764696" y="2523966"/>
            <a:ext cx="6096000" cy="1477328"/>
          </a:xfrm>
          <a:prstGeom prst="rect">
            <a:avLst/>
          </a:prstGeom>
        </p:spPr>
        <p:txBody>
          <a:bodyPr>
            <a:spAutoFit/>
          </a:bodyPr>
          <a:lstStyle/>
          <a:p>
            <a:r>
              <a:rPr lang="en-IN" dirty="0"/>
              <a:t>If you want to add a column 'id' of integer type in the table </a:t>
            </a:r>
            <a:r>
              <a:rPr lang="en-IN" dirty="0" err="1"/>
              <a:t>newbook_mast</a:t>
            </a:r>
            <a:r>
              <a:rPr lang="en-IN" dirty="0"/>
              <a:t>, the following statement can be used.</a:t>
            </a:r>
          </a:p>
          <a:p>
            <a:endParaRPr lang="en-IN" dirty="0"/>
          </a:p>
          <a:p>
            <a:r>
              <a:rPr lang="en-IN" dirty="0"/>
              <a:t>ALTER TABLE </a:t>
            </a:r>
            <a:r>
              <a:rPr lang="en-IN" dirty="0" err="1"/>
              <a:t>newbook_mast</a:t>
            </a:r>
            <a:endParaRPr lang="en-IN" dirty="0"/>
          </a:p>
          <a:p>
            <a:r>
              <a:rPr lang="en-IN" dirty="0"/>
              <a:t>ADD id  INT;</a:t>
            </a:r>
          </a:p>
        </p:txBody>
      </p:sp>
    </p:spTree>
    <p:extLst>
      <p:ext uri="{BB962C8B-B14F-4D97-AF65-F5344CB8AC3E}">
        <p14:creationId xmlns:p14="http://schemas.microsoft.com/office/powerpoint/2010/main" val="1464765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8F917-7062-42BB-8D6F-22923FCF0B9C}"/>
              </a:ext>
            </a:extLst>
          </p:cNvPr>
          <p:cNvSpPr>
            <a:spLocks noGrp="1"/>
          </p:cNvSpPr>
          <p:nvPr>
            <p:ph idx="1"/>
          </p:nvPr>
        </p:nvSpPr>
        <p:spPr/>
        <p:txBody>
          <a:bodyPr/>
          <a:lstStyle/>
          <a:p>
            <a:r>
              <a:rPr lang="en-IN" dirty="0"/>
              <a:t>Here is the structure of the </a:t>
            </a:r>
            <a:r>
              <a:rPr lang="en-IN" i="1" dirty="0" err="1"/>
              <a:t>newbook_mast</a:t>
            </a:r>
            <a:r>
              <a:rPr lang="en-IN" dirty="0"/>
              <a:t> after add a column </a:t>
            </a:r>
            <a:r>
              <a:rPr lang="en-IN" i="1" dirty="0"/>
              <a:t>id</a:t>
            </a:r>
            <a:r>
              <a:rPr lang="en-IN" dirty="0"/>
              <a:t> .</a:t>
            </a:r>
          </a:p>
          <a:p>
            <a:br>
              <a:rPr lang="en-IN" dirty="0"/>
            </a:br>
            <a:endParaRPr lang="en-IN" dirty="0"/>
          </a:p>
        </p:txBody>
      </p:sp>
      <p:pic>
        <p:nvPicPr>
          <p:cNvPr id="4" name="Picture 3">
            <a:extLst>
              <a:ext uri="{FF2B5EF4-FFF2-40B4-BE49-F238E27FC236}">
                <a16:creationId xmlns:a16="http://schemas.microsoft.com/office/drawing/2014/main" id="{9575FF36-6C6E-4E7F-9BC8-DAADFDAF5E4B}"/>
              </a:ext>
            </a:extLst>
          </p:cNvPr>
          <p:cNvPicPr>
            <a:picLocks noChangeAspect="1"/>
          </p:cNvPicPr>
          <p:nvPr/>
        </p:nvPicPr>
        <p:blipFill rotWithShape="1">
          <a:blip r:embed="rId2"/>
          <a:srcRect l="17717" t="36520" r="42935" b="33132"/>
          <a:stretch/>
        </p:blipFill>
        <p:spPr>
          <a:xfrm>
            <a:off x="2160104" y="2504988"/>
            <a:ext cx="5685183" cy="3113934"/>
          </a:xfrm>
          <a:prstGeom prst="rect">
            <a:avLst/>
          </a:prstGeom>
        </p:spPr>
      </p:pic>
    </p:spTree>
    <p:extLst>
      <p:ext uri="{BB962C8B-B14F-4D97-AF65-F5344CB8AC3E}">
        <p14:creationId xmlns:p14="http://schemas.microsoft.com/office/powerpoint/2010/main" val="217252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E0E69E6-364A-42F7-AC12-0B3B8E29E10F}"/>
              </a:ext>
            </a:extLst>
          </p:cNvPr>
          <p:cNvGraphicFramePr>
            <a:graphicFrameLocks noGrp="1"/>
          </p:cNvGraphicFramePr>
          <p:nvPr>
            <p:ph idx="1"/>
            <p:extLst>
              <p:ext uri="{D42A27DB-BD31-4B8C-83A1-F6EECF244321}">
                <p14:modId xmlns:p14="http://schemas.microsoft.com/office/powerpoint/2010/main" val="2721552651"/>
              </p:ext>
            </p:extLst>
          </p:nvPr>
        </p:nvGraphicFramePr>
        <p:xfrm>
          <a:off x="838200" y="304799"/>
          <a:ext cx="10863470" cy="6343562"/>
        </p:xfrm>
        <a:graphic>
          <a:graphicData uri="http://schemas.openxmlformats.org/drawingml/2006/table">
            <a:tbl>
              <a:tblPr/>
              <a:tblGrid>
                <a:gridCol w="2241831">
                  <a:extLst>
                    <a:ext uri="{9D8B030D-6E8A-4147-A177-3AD203B41FA5}">
                      <a16:colId xmlns:a16="http://schemas.microsoft.com/office/drawing/2014/main" val="3839721607"/>
                    </a:ext>
                  </a:extLst>
                </a:gridCol>
                <a:gridCol w="8621639">
                  <a:extLst>
                    <a:ext uri="{9D8B030D-6E8A-4147-A177-3AD203B41FA5}">
                      <a16:colId xmlns:a16="http://schemas.microsoft.com/office/drawing/2014/main" val="2044236675"/>
                    </a:ext>
                  </a:extLst>
                </a:gridCol>
              </a:tblGrid>
              <a:tr h="490331">
                <a:tc>
                  <a:txBody>
                    <a:bodyPr/>
                    <a:lstStyle/>
                    <a:p>
                      <a:pPr algn="ctr" fontAlgn="t"/>
                      <a:r>
                        <a:rPr lang="en-IN" sz="1600" b="1" dirty="0">
                          <a:effectLst/>
                        </a:rPr>
                        <a:t>CONSTRAINT</a:t>
                      </a:r>
                      <a:endParaRPr lang="en-IN" sz="1600" dirty="0">
                        <a:effectLst/>
                      </a:endParaRP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600" b="1">
                          <a:effectLst/>
                        </a:rPr>
                        <a:t>DESCRIPTION</a:t>
                      </a:r>
                      <a:endParaRPr lang="en-IN" sz="1600">
                        <a:effectLst/>
                      </a:endParaRP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983809"/>
                  </a:ext>
                </a:extLst>
              </a:tr>
              <a:tr h="879057">
                <a:tc>
                  <a:txBody>
                    <a:bodyPr/>
                    <a:lstStyle/>
                    <a:p>
                      <a:pPr algn="ctr" fontAlgn="t"/>
                      <a:r>
                        <a:rPr lang="en-IN" sz="1600" dirty="0">
                          <a:effectLst/>
                        </a:rPr>
                        <a:t>NOT NULL</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600" dirty="0">
                          <a:effectLst/>
                        </a:rPr>
                        <a:t>In MySQL NOT NULL constraint allows to specify that a column can not contain any NULL value. MySQL NOT NULL can be used to CREATE and ALTER a table.</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19232140"/>
                  </a:ext>
                </a:extLst>
              </a:tr>
              <a:tr h="1072020">
                <a:tc>
                  <a:txBody>
                    <a:bodyPr/>
                    <a:lstStyle/>
                    <a:p>
                      <a:pPr algn="ctr" fontAlgn="t"/>
                      <a:r>
                        <a:rPr lang="en-IN" sz="1600" dirty="0">
                          <a:effectLst/>
                        </a:rPr>
                        <a:t>UNIQUE</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600">
                          <a:effectLst/>
                        </a:rPr>
                        <a:t>The UNIQUE constraint in MySQL does not allow to insert a duplicate value in a column. The UNIQUE constraint maintains the uniqueness of a column in a table. More than one UNIQUE column can be used in a table.</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45605891"/>
                  </a:ext>
                </a:extLst>
              </a:tr>
              <a:tr h="879057">
                <a:tc>
                  <a:txBody>
                    <a:bodyPr/>
                    <a:lstStyle/>
                    <a:p>
                      <a:pPr algn="ctr" fontAlgn="t"/>
                      <a:r>
                        <a:rPr lang="en-IN" sz="1600" dirty="0">
                          <a:effectLst/>
                        </a:rPr>
                        <a:t>PRIMARY KEY</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600" dirty="0">
                          <a:effectLst/>
                        </a:rPr>
                        <a:t>A PRIMARY KEY constraint for a table enforces the table to accept unique data for a specific column and this constraint creates a unique index for accessing the table faster.</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16288227"/>
                  </a:ext>
                </a:extLst>
              </a:tr>
              <a:tr h="1264983">
                <a:tc>
                  <a:txBody>
                    <a:bodyPr/>
                    <a:lstStyle/>
                    <a:p>
                      <a:pPr algn="ctr" fontAlgn="t"/>
                      <a:r>
                        <a:rPr lang="en-IN" sz="1600" dirty="0">
                          <a:effectLst/>
                        </a:rPr>
                        <a:t>FOREIGN KEY</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600" dirty="0">
                          <a:effectLst/>
                        </a:rPr>
                        <a:t>A FOREIGN KEY in MySQL creates a link between two tables by one specific column of both tables. The specified column in one table must be a PRIMARY KEY and referred by the column of another table known as FOREIGN KEY.</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34498197"/>
                  </a:ext>
                </a:extLst>
              </a:tr>
              <a:tr h="879057">
                <a:tc>
                  <a:txBody>
                    <a:bodyPr/>
                    <a:lstStyle/>
                    <a:p>
                      <a:pPr algn="ctr" fontAlgn="t"/>
                      <a:r>
                        <a:rPr lang="en-IN" sz="1600" dirty="0">
                          <a:effectLst/>
                        </a:rPr>
                        <a:t>CHECK</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600">
                          <a:effectLst/>
                        </a:rPr>
                        <a:t>A CHECK constraint controls the values in the associated column. The CHECK constraint determines whether the value is valid or not from a logical expression.</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85961965"/>
                  </a:ext>
                </a:extLst>
              </a:tr>
              <a:tr h="879057">
                <a:tc>
                  <a:txBody>
                    <a:bodyPr/>
                    <a:lstStyle/>
                    <a:p>
                      <a:pPr algn="ctr" fontAlgn="t"/>
                      <a:r>
                        <a:rPr lang="en-IN" sz="1600" dirty="0">
                          <a:effectLst/>
                        </a:rPr>
                        <a:t>DEFAULT</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sz="1600" dirty="0">
                          <a:effectLst/>
                        </a:rPr>
                        <a:t>In a MySQL table, each column must contain a value ( including a NULL). While inserting data into a table, if no value is supplied to a column, then the column gets the value set as DEFAULT.</a:t>
                      </a:r>
                    </a:p>
                  </a:txBody>
                  <a:tcPr marL="37904" marR="37904" marT="37904" marB="37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48588923"/>
                  </a:ext>
                </a:extLst>
              </a:tr>
            </a:tbl>
          </a:graphicData>
        </a:graphic>
      </p:graphicFrame>
    </p:spTree>
    <p:extLst>
      <p:ext uri="{BB962C8B-B14F-4D97-AF65-F5344CB8AC3E}">
        <p14:creationId xmlns:p14="http://schemas.microsoft.com/office/powerpoint/2010/main" val="205347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2CA9-215C-4268-BDDF-F9766F203A4F}"/>
              </a:ext>
            </a:extLst>
          </p:cNvPr>
          <p:cNvSpPr>
            <a:spLocks noGrp="1"/>
          </p:cNvSpPr>
          <p:nvPr>
            <p:ph type="title"/>
          </p:nvPr>
        </p:nvSpPr>
        <p:spPr/>
        <p:txBody>
          <a:bodyPr/>
          <a:lstStyle/>
          <a:p>
            <a:pPr algn="ctr"/>
            <a:r>
              <a:rPr lang="en-IN" b="1" dirty="0"/>
              <a:t>Syntax</a:t>
            </a:r>
          </a:p>
        </p:txBody>
      </p:sp>
      <p:sp>
        <p:nvSpPr>
          <p:cNvPr id="4" name="Rectangle 1">
            <a:extLst>
              <a:ext uri="{FF2B5EF4-FFF2-40B4-BE49-F238E27FC236}">
                <a16:creationId xmlns:a16="http://schemas.microsoft.com/office/drawing/2014/main" id="{00353B24-AD50-4FC1-986B-790209FE5CD6}"/>
              </a:ext>
            </a:extLst>
          </p:cNvPr>
          <p:cNvSpPr>
            <a:spLocks noGrp="1" noChangeArrowheads="1"/>
          </p:cNvSpPr>
          <p:nvPr>
            <p:ph idx="1"/>
          </p:nvPr>
        </p:nvSpPr>
        <p:spPr bwMode="auto">
          <a:xfrm>
            <a:off x="166048" y="1905506"/>
            <a:ext cx="11859904" cy="30469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Helvetica" panose="020B0604020202020204" pitchFamily="34" charset="0"/>
              </a:rPr>
              <a:t>Syntax :</a:t>
            </a:r>
            <a:endParaRPr kumimoji="0" lang="en-US" altLang="en-US" sz="2000" b="0" i="0" u="none" strike="noStrike" cap="none" normalizeH="0" baseline="0" dirty="0">
              <a:ln>
                <a:noFill/>
              </a:ln>
              <a:solidFill>
                <a:srgbClr val="358CC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58CCB"/>
                </a:solidFill>
                <a:effectLst/>
                <a:latin typeface="Arial Unicode MS"/>
              </a:rPr>
              <a:t>CREATE TABLE [table name] ([column name] [data type]([size]) [column constraint]….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58CCB"/>
                </a:solidFill>
                <a:effectLst/>
                <a:latin typeface="Arial Unicode MS"/>
              </a:rPr>
              <a:t>[table constraint] ([[column name]……])……);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Helvetica" panose="020B0604020202020204" pitchFamily="34" charset="0"/>
              </a:rPr>
              <a:t>Explanation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lvetica" panose="020B0604020202020204" pitchFamily="34" charset="0"/>
              </a:rPr>
              <a:t>The above MySQL code shows how to create a table with some constraints.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lvetica" panose="020B0604020202020204" pitchFamily="34" charset="0"/>
              </a:rPr>
              <a:t>Constraints are applied to columns as well as tables.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lvetica" panose="020B0604020202020204" pitchFamily="34" charset="0"/>
              </a:rPr>
              <a:t>You can replace table name, column name, data type and size with your own.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Helvetica"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33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A157-2DC5-462D-9EA2-0EA6AFC30587}"/>
              </a:ext>
            </a:extLst>
          </p:cNvPr>
          <p:cNvSpPr>
            <a:spLocks noGrp="1"/>
          </p:cNvSpPr>
          <p:nvPr>
            <p:ph type="title"/>
          </p:nvPr>
        </p:nvSpPr>
        <p:spPr/>
        <p:txBody>
          <a:bodyPr>
            <a:normAutofit/>
          </a:bodyPr>
          <a:lstStyle/>
          <a:p>
            <a:pPr algn="ctr"/>
            <a:r>
              <a:rPr lang="en-IN" b="1" dirty="0"/>
              <a:t>MySQL CREATE TABLE with NULL CONSTRAINT</a:t>
            </a:r>
            <a:endParaRPr lang="en-IN" dirty="0"/>
          </a:p>
        </p:txBody>
      </p:sp>
      <p:sp>
        <p:nvSpPr>
          <p:cNvPr id="4" name="Rectangle 2">
            <a:extLst>
              <a:ext uri="{FF2B5EF4-FFF2-40B4-BE49-F238E27FC236}">
                <a16:creationId xmlns:a16="http://schemas.microsoft.com/office/drawing/2014/main" id="{374E4AB3-D9C6-4BA8-A85A-0D606B69F4B7}"/>
              </a:ext>
            </a:extLst>
          </p:cNvPr>
          <p:cNvSpPr>
            <a:spLocks noGrp="1" noChangeArrowheads="1"/>
          </p:cNvSpPr>
          <p:nvPr>
            <p:ph idx="1"/>
          </p:nvPr>
        </p:nvSpPr>
        <p:spPr bwMode="auto">
          <a:xfrm>
            <a:off x="550460" y="1536800"/>
            <a:ext cx="11641540" cy="4610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Using the default value as NOT NULL, while creating a MySQL table, it can be enforced that a column in a table is not allowed to store NULL values.</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If you want to create a table '</a:t>
            </a:r>
            <a:r>
              <a:rPr kumimoji="0" lang="en-US" altLang="en-US" sz="1800" b="0" i="0" u="none" strike="noStrike" cap="none" normalizeH="0" baseline="0" dirty="0" err="1">
                <a:ln>
                  <a:noFill/>
                </a:ln>
                <a:solidFill>
                  <a:schemeClr val="tx1"/>
                </a:solidFill>
                <a:effectLst/>
                <a:latin typeface="+mn-lt"/>
              </a:rPr>
              <a:t>newauthor</a:t>
            </a:r>
            <a:r>
              <a:rPr kumimoji="0" lang="en-US" altLang="en-US" sz="1800" b="0" i="0" u="none" strike="noStrike" cap="none" normalizeH="0" baseline="0" dirty="0">
                <a:ln>
                  <a:noFill/>
                </a:ln>
                <a:solidFill>
                  <a:schemeClr val="tx1"/>
                </a:solidFill>
                <a:effectLst/>
                <a:latin typeface="+mn-lt"/>
              </a:rPr>
              <a:t>' where no columns are allowed to store NULL VALUES the following statement can be used.</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Example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If you want to create a table '</a:t>
            </a:r>
            <a:r>
              <a:rPr kumimoji="0" lang="en-US" altLang="en-US" sz="1800" b="0" i="0" u="none" strike="noStrike" cap="none" normalizeH="0" baseline="0" dirty="0" err="1">
                <a:ln>
                  <a:noFill/>
                </a:ln>
                <a:solidFill>
                  <a:schemeClr val="tx1"/>
                </a:solidFill>
                <a:effectLst/>
                <a:latin typeface="+mn-lt"/>
              </a:rPr>
              <a:t>newauthor</a:t>
            </a:r>
            <a:r>
              <a:rPr kumimoji="0" lang="en-US" altLang="en-US" sz="1800" b="0" i="0" u="none" strike="noStrike" cap="none" normalizeH="0" baseline="0" dirty="0">
                <a:ln>
                  <a:noFill/>
                </a:ln>
                <a:solidFill>
                  <a:schemeClr val="tx1"/>
                </a:solidFill>
                <a:effectLst/>
                <a:latin typeface="+mn-lt"/>
              </a:rPr>
              <a:t>' where no columns are allowed to store NULL VALUES the following statement can be used.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mn-lt"/>
            </a:endParaRPr>
          </a:p>
          <a:p>
            <a:pPr marL="0" lvl="0" indent="0">
              <a:lnSpc>
                <a:spcPct val="100000"/>
              </a:lnSpc>
              <a:buNone/>
            </a:pPr>
            <a:r>
              <a:rPr kumimoji="0" lang="en-IN" altLang="en-US" sz="1600" b="1" i="0" u="none" strike="noStrike" cap="none" normalizeH="0" baseline="0" dirty="0">
                <a:ln>
                  <a:noFill/>
                </a:ln>
                <a:solidFill>
                  <a:schemeClr val="tx1"/>
                </a:solidFill>
                <a:effectLst/>
                <a:latin typeface="+mn-lt"/>
              </a:rPr>
              <a:t>CREATE TABLE IF NOT EXISTS </a:t>
            </a:r>
            <a:r>
              <a:rPr kumimoji="0" lang="en-IN" altLang="en-US" sz="1600" b="1" i="0" u="none" strike="noStrike" cap="none" normalizeH="0" baseline="0" dirty="0" err="1">
                <a:ln>
                  <a:noFill/>
                </a:ln>
                <a:solidFill>
                  <a:schemeClr val="tx1"/>
                </a:solidFill>
                <a:effectLst/>
                <a:latin typeface="+mn-lt"/>
              </a:rPr>
              <a:t>newauthor</a:t>
            </a:r>
            <a:endParaRPr kumimoji="0" lang="en-IN" altLang="en-US" sz="1600" b="1" i="0" u="none" strike="noStrike" cap="none" normalizeH="0" baseline="0" dirty="0">
              <a:ln>
                <a:noFill/>
              </a:ln>
              <a:solidFill>
                <a:schemeClr val="tx1"/>
              </a:solidFill>
              <a:effectLst/>
              <a:latin typeface="+mn-lt"/>
            </a:endParaRPr>
          </a:p>
          <a:p>
            <a:pPr marL="0" lvl="0" indent="0">
              <a:lnSpc>
                <a:spcPct val="100000"/>
              </a:lnSpc>
              <a:buNone/>
            </a:pPr>
            <a:r>
              <a:rPr kumimoji="0" lang="en-IN" altLang="en-US" sz="1600" b="1" i="0" u="none" strike="noStrike" cap="none" normalizeH="0" baseline="0" dirty="0">
                <a:ln>
                  <a:noFill/>
                </a:ln>
                <a:solidFill>
                  <a:schemeClr val="tx1"/>
                </a:solidFill>
                <a:effectLst/>
                <a:latin typeface="+mn-lt"/>
              </a:rPr>
              <a:t>(</a:t>
            </a:r>
            <a:r>
              <a:rPr kumimoji="0" lang="en-IN" altLang="en-US" sz="1600" b="1" i="0" u="none" strike="noStrike" cap="none" normalizeH="0" baseline="0" dirty="0" err="1">
                <a:ln>
                  <a:noFill/>
                </a:ln>
                <a:solidFill>
                  <a:schemeClr val="tx1"/>
                </a:solidFill>
                <a:effectLst/>
                <a:latin typeface="+mn-lt"/>
              </a:rPr>
              <a:t>aut_id</a:t>
            </a:r>
            <a:r>
              <a:rPr kumimoji="0" lang="en-IN" altLang="en-US" sz="1600" b="1" i="0" u="none" strike="noStrike" cap="none" normalizeH="0" baseline="0" dirty="0">
                <a:ln>
                  <a:noFill/>
                </a:ln>
                <a:solidFill>
                  <a:schemeClr val="tx1"/>
                </a:solidFill>
                <a:effectLst/>
                <a:latin typeface="+mn-lt"/>
              </a:rPr>
              <a:t> varchar(8) NOT NULL,	   </a:t>
            </a:r>
          </a:p>
          <a:p>
            <a:pPr marL="0" lvl="0" indent="0">
              <a:lnSpc>
                <a:spcPct val="100000"/>
              </a:lnSpc>
              <a:buNone/>
            </a:pPr>
            <a:r>
              <a:rPr kumimoji="0" lang="en-IN" altLang="en-US" sz="1600" b="1" i="0" u="none" strike="noStrike" cap="none" normalizeH="0" baseline="0" dirty="0" err="1">
                <a:ln>
                  <a:noFill/>
                </a:ln>
                <a:solidFill>
                  <a:schemeClr val="tx1"/>
                </a:solidFill>
                <a:effectLst/>
                <a:latin typeface="+mn-lt"/>
              </a:rPr>
              <a:t>aut_name</a:t>
            </a:r>
            <a:r>
              <a:rPr kumimoji="0" lang="en-IN" altLang="en-US" sz="1600" b="1" i="0" u="none" strike="noStrike" cap="none" normalizeH="0" baseline="0" dirty="0">
                <a:ln>
                  <a:noFill/>
                </a:ln>
                <a:solidFill>
                  <a:schemeClr val="tx1"/>
                </a:solidFill>
                <a:effectLst/>
                <a:latin typeface="+mn-lt"/>
              </a:rPr>
              <a:t> varchar(50) NOT NULL,   </a:t>
            </a:r>
          </a:p>
          <a:p>
            <a:pPr marL="0" lvl="0" indent="0">
              <a:lnSpc>
                <a:spcPct val="100000"/>
              </a:lnSpc>
              <a:buNone/>
            </a:pPr>
            <a:r>
              <a:rPr kumimoji="0" lang="en-IN" altLang="en-US" sz="1600" b="1" i="0" u="none" strike="noStrike" cap="none" normalizeH="0" baseline="0" dirty="0">
                <a:ln>
                  <a:noFill/>
                </a:ln>
                <a:solidFill>
                  <a:schemeClr val="tx1"/>
                </a:solidFill>
                <a:effectLst/>
                <a:latin typeface="+mn-lt"/>
              </a:rPr>
              <a:t>country varchar(25) NOT NULL,	   </a:t>
            </a:r>
          </a:p>
          <a:p>
            <a:pPr marL="0" lvl="0" indent="0">
              <a:lnSpc>
                <a:spcPct val="100000"/>
              </a:lnSpc>
              <a:buNone/>
            </a:pPr>
            <a:r>
              <a:rPr kumimoji="0" lang="en-IN" altLang="en-US" sz="1600" b="1" i="0" u="none" strike="noStrike" cap="none" normalizeH="0" baseline="0" dirty="0" err="1">
                <a:ln>
                  <a:noFill/>
                </a:ln>
                <a:solidFill>
                  <a:schemeClr val="tx1"/>
                </a:solidFill>
                <a:effectLst/>
                <a:latin typeface="+mn-lt"/>
              </a:rPr>
              <a:t>home_city</a:t>
            </a:r>
            <a:r>
              <a:rPr kumimoji="0" lang="en-IN" altLang="en-US" sz="1600" b="1" i="0" u="none" strike="noStrike" cap="none" normalizeH="0" baseline="0" dirty="0">
                <a:ln>
                  <a:noFill/>
                </a:ln>
                <a:solidFill>
                  <a:schemeClr val="tx1"/>
                </a:solidFill>
                <a:effectLst/>
                <a:latin typeface="+mn-lt"/>
              </a:rPr>
              <a:t> varchar(25) NOT NULL );</a:t>
            </a:r>
            <a:endParaRPr kumimoji="0" lang="en-US" altLang="en-US" sz="16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00"/>
                </a:solidFill>
                <a:latin typeface="+mn-lt"/>
              </a:rPr>
              <a:t>It will exclude the null values</a:t>
            </a:r>
            <a:br>
              <a:rPr kumimoji="0" lang="en-US" altLang="en-US" sz="1200" b="0" i="0" u="none" strike="noStrike" cap="none" normalizeH="0" baseline="0" dirty="0">
                <a:ln>
                  <a:noFill/>
                </a:ln>
                <a:solidFill>
                  <a:srgbClr val="000000"/>
                </a:solidFill>
                <a:effectLst/>
                <a:latin typeface="+mn-lt"/>
              </a:rPr>
            </a:br>
            <a:endParaRPr kumimoji="0" lang="en-US" altLang="en-US" b="0" i="0" u="none" strike="noStrike" cap="none" normalizeH="0" baseline="0" dirty="0">
              <a:ln>
                <a:noFill/>
              </a:ln>
              <a:solidFill>
                <a:schemeClr val="tx1"/>
              </a:solidFill>
              <a:effectLst/>
              <a:latin typeface="+mn-lt"/>
            </a:endParaRPr>
          </a:p>
        </p:txBody>
      </p:sp>
      <p:pic>
        <p:nvPicPr>
          <p:cNvPr id="3077" name="Picture 5" descr="mysql not null constraint">
            <a:extLst>
              <a:ext uri="{FF2B5EF4-FFF2-40B4-BE49-F238E27FC236}">
                <a16:creationId xmlns:a16="http://schemas.microsoft.com/office/drawing/2014/main" id="{0C33F999-FEC8-4D0B-94A7-BEBD539B3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870" y="4339988"/>
            <a:ext cx="7378670" cy="165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44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D14D-C959-45EF-803F-CA463112BD97}"/>
              </a:ext>
            </a:extLst>
          </p:cNvPr>
          <p:cNvSpPr>
            <a:spLocks noGrp="1"/>
          </p:cNvSpPr>
          <p:nvPr>
            <p:ph type="title"/>
          </p:nvPr>
        </p:nvSpPr>
        <p:spPr/>
        <p:txBody>
          <a:bodyPr>
            <a:normAutofit/>
          </a:bodyPr>
          <a:lstStyle/>
          <a:p>
            <a:pPr algn="ctr"/>
            <a:r>
              <a:rPr lang="en-IN" sz="3600" b="1" dirty="0"/>
              <a:t>MySQL CREATE TABLE to check values with CHECK CONSTRAINT</a:t>
            </a:r>
          </a:p>
        </p:txBody>
      </p:sp>
      <p:sp>
        <p:nvSpPr>
          <p:cNvPr id="3" name="Content Placeholder 2">
            <a:extLst>
              <a:ext uri="{FF2B5EF4-FFF2-40B4-BE49-F238E27FC236}">
                <a16:creationId xmlns:a16="http://schemas.microsoft.com/office/drawing/2014/main" id="{16205E81-AC18-4A29-8969-920E243138A9}"/>
              </a:ext>
            </a:extLst>
          </p:cNvPr>
          <p:cNvSpPr>
            <a:spLocks noGrp="1"/>
          </p:cNvSpPr>
          <p:nvPr>
            <p:ph idx="1"/>
          </p:nvPr>
        </p:nvSpPr>
        <p:spPr>
          <a:xfrm>
            <a:off x="185530" y="1815548"/>
            <a:ext cx="4744279" cy="4361415"/>
          </a:xfrm>
        </p:spPr>
        <p:txBody>
          <a:bodyPr>
            <a:normAutofit/>
          </a:bodyPr>
          <a:lstStyle/>
          <a:p>
            <a:pPr marL="0" indent="0">
              <a:buNone/>
            </a:pPr>
            <a:r>
              <a:rPr lang="en-IN" sz="2000" dirty="0"/>
              <a:t>Adding a CHECK CONSTRAINT on a column of a table, you can limit the range of values allowed to be stored in that column.</a:t>
            </a:r>
          </a:p>
          <a:p>
            <a:pPr marL="0" indent="0">
              <a:buNone/>
            </a:pPr>
            <a:endParaRPr lang="en-IN" sz="2000" dirty="0"/>
          </a:p>
          <a:p>
            <a:pPr marL="0" indent="0">
              <a:buNone/>
            </a:pPr>
            <a:r>
              <a:rPr lang="en-IN" sz="2000" dirty="0"/>
              <a:t>Example</a:t>
            </a:r>
          </a:p>
          <a:p>
            <a:pPr marL="0" indent="0">
              <a:buNone/>
            </a:pPr>
            <a:r>
              <a:rPr lang="en-IN" sz="2000" dirty="0"/>
              <a:t>If you want to create a table '</a:t>
            </a:r>
            <a:r>
              <a:rPr lang="en-IN" sz="2000" dirty="0" err="1"/>
              <a:t>newbook_mast</a:t>
            </a:r>
            <a:r>
              <a:rPr lang="en-IN" sz="2000" dirty="0"/>
              <a:t>' with a PRIMARY KEY on 'book _id' column, a unique constraint on '</a:t>
            </a:r>
            <a:r>
              <a:rPr lang="en-IN" sz="2000" dirty="0" err="1"/>
              <a:t>isbn_no</a:t>
            </a:r>
            <a:r>
              <a:rPr lang="en-IN" sz="2000" dirty="0"/>
              <a:t>' column and a set the </a:t>
            </a:r>
            <a:r>
              <a:rPr lang="en-IN" sz="2000" dirty="0" err="1"/>
              <a:t>no_page</a:t>
            </a:r>
            <a:r>
              <a:rPr lang="en-IN" sz="2000" dirty="0"/>
              <a:t> in such, that it would hold values more than zero only, the following statement can be used.</a:t>
            </a:r>
          </a:p>
          <a:p>
            <a:pPr marL="0" indent="0">
              <a:buNone/>
            </a:pPr>
            <a:endParaRPr lang="en-IN" sz="2000" dirty="0"/>
          </a:p>
          <a:p>
            <a:pPr marL="0" indent="0">
              <a:buNone/>
            </a:pPr>
            <a:endParaRPr lang="en-IN" sz="2000" dirty="0"/>
          </a:p>
        </p:txBody>
      </p:sp>
      <p:sp>
        <p:nvSpPr>
          <p:cNvPr id="5" name="Rectangle 4">
            <a:extLst>
              <a:ext uri="{FF2B5EF4-FFF2-40B4-BE49-F238E27FC236}">
                <a16:creationId xmlns:a16="http://schemas.microsoft.com/office/drawing/2014/main" id="{0E3AF642-82AA-4E12-A068-1E8E01D90C48}"/>
              </a:ext>
            </a:extLst>
          </p:cNvPr>
          <p:cNvSpPr/>
          <p:nvPr/>
        </p:nvSpPr>
        <p:spPr>
          <a:xfrm>
            <a:off x="4929810" y="1690688"/>
            <a:ext cx="6718852" cy="5078314"/>
          </a:xfrm>
          <a:prstGeom prst="rect">
            <a:avLst/>
          </a:prstGeom>
        </p:spPr>
        <p:txBody>
          <a:bodyPr wrap="square">
            <a:spAutoFit/>
          </a:bodyPr>
          <a:lstStyle/>
          <a:p>
            <a:r>
              <a:rPr lang="en-IN" b="1" dirty="0"/>
              <a:t>CREATE TABLE IF NOT EXISTS </a:t>
            </a:r>
          </a:p>
          <a:p>
            <a:r>
              <a:rPr lang="en-IN" b="1" dirty="0" err="1"/>
              <a:t>newbook_mast</a:t>
            </a:r>
            <a:r>
              <a:rPr lang="en-IN" b="1" dirty="0"/>
              <a:t> (</a:t>
            </a:r>
            <a:r>
              <a:rPr lang="en-IN" b="1" dirty="0" err="1"/>
              <a:t>book_id</a:t>
            </a:r>
            <a:r>
              <a:rPr lang="en-IN" b="1" dirty="0"/>
              <a:t> varchar(15) NOT NULL UNIQUE,          </a:t>
            </a:r>
          </a:p>
          <a:p>
            <a:r>
              <a:rPr lang="en-IN" b="1" dirty="0" err="1"/>
              <a:t>book_name</a:t>
            </a:r>
            <a:r>
              <a:rPr lang="en-IN" b="1" dirty="0"/>
              <a:t> varchar(50)  ,           </a:t>
            </a:r>
          </a:p>
          <a:p>
            <a:r>
              <a:rPr lang="en-IN" b="1" dirty="0" err="1"/>
              <a:t>isbn_no</a:t>
            </a:r>
            <a:r>
              <a:rPr lang="en-IN" b="1" dirty="0"/>
              <a:t> varchar(15)  NOT NULL UNIQUE  ,           </a:t>
            </a:r>
          </a:p>
          <a:p>
            <a:r>
              <a:rPr lang="en-IN" b="1" dirty="0" err="1"/>
              <a:t>cate_id</a:t>
            </a:r>
            <a:r>
              <a:rPr lang="en-IN" b="1" dirty="0"/>
              <a:t> varchar(8)  ,             </a:t>
            </a:r>
          </a:p>
          <a:p>
            <a:r>
              <a:rPr lang="en-IN" b="1" dirty="0" err="1"/>
              <a:t>aut_id</a:t>
            </a:r>
            <a:r>
              <a:rPr lang="en-IN" b="1" dirty="0"/>
              <a:t> varchar(8) ,             </a:t>
            </a:r>
          </a:p>
          <a:p>
            <a:r>
              <a:rPr lang="en-IN" b="1" dirty="0" err="1"/>
              <a:t>pub_id</a:t>
            </a:r>
            <a:r>
              <a:rPr lang="en-IN" b="1" dirty="0"/>
              <a:t> varchar(8) ,            </a:t>
            </a:r>
          </a:p>
          <a:p>
            <a:r>
              <a:rPr lang="en-IN" b="1" dirty="0" err="1"/>
              <a:t>dt_of_pub</a:t>
            </a:r>
            <a:r>
              <a:rPr lang="en-IN" b="1" dirty="0"/>
              <a:t> date ,             </a:t>
            </a:r>
          </a:p>
          <a:p>
            <a:r>
              <a:rPr lang="en-IN" b="1" dirty="0" err="1"/>
              <a:t>pub_lang</a:t>
            </a:r>
            <a:r>
              <a:rPr lang="en-IN" b="1" dirty="0"/>
              <a:t> varchar(15) ,           </a:t>
            </a:r>
          </a:p>
          <a:p>
            <a:r>
              <a:rPr lang="en-IN" b="1" dirty="0" err="1"/>
              <a:t>no_page</a:t>
            </a:r>
            <a:r>
              <a:rPr lang="en-IN" b="1" dirty="0"/>
              <a:t> decimal(5,0) </a:t>
            </a:r>
          </a:p>
          <a:p>
            <a:r>
              <a:rPr lang="en-IN" b="1" dirty="0"/>
              <a:t>CHECK(</a:t>
            </a:r>
            <a:r>
              <a:rPr lang="en-IN" b="1" dirty="0" err="1"/>
              <a:t>no_page</a:t>
            </a:r>
            <a:r>
              <a:rPr lang="en-IN" b="1" dirty="0"/>
              <a:t>&gt;0) ,            </a:t>
            </a:r>
          </a:p>
          <a:p>
            <a:r>
              <a:rPr lang="en-IN" b="1" dirty="0" err="1"/>
              <a:t>book_price</a:t>
            </a:r>
            <a:r>
              <a:rPr lang="en-IN" b="1" dirty="0"/>
              <a:t> decimal(8,2) ,             </a:t>
            </a:r>
          </a:p>
          <a:p>
            <a:r>
              <a:rPr lang="en-IN" b="1" dirty="0"/>
              <a:t>PRIMARY KEY (</a:t>
            </a:r>
            <a:r>
              <a:rPr lang="en-IN" b="1" dirty="0" err="1"/>
              <a:t>book_id</a:t>
            </a:r>
            <a:r>
              <a:rPr lang="en-IN" b="1" dirty="0"/>
              <a:t>)               </a:t>
            </a:r>
          </a:p>
          <a:p>
            <a:r>
              <a:rPr lang="en-IN" b="1" dirty="0"/>
              <a:t>);</a:t>
            </a:r>
          </a:p>
          <a:p>
            <a:r>
              <a:rPr lang="en-IN" dirty="0">
                <a:solidFill>
                  <a:srgbClr val="C00000"/>
                </a:solidFill>
              </a:rPr>
              <a:t>In the above MySQL statement will create a table '</a:t>
            </a:r>
            <a:r>
              <a:rPr lang="en-IN" dirty="0" err="1">
                <a:solidFill>
                  <a:srgbClr val="C00000"/>
                </a:solidFill>
              </a:rPr>
              <a:t>newbook_mast</a:t>
            </a:r>
            <a:r>
              <a:rPr lang="en-IN" dirty="0">
                <a:solidFill>
                  <a:srgbClr val="C00000"/>
                </a:solidFill>
              </a:rPr>
              <a:t>' with a PRIMARY KEY on 'book _id' column, unique constraint on '</a:t>
            </a:r>
            <a:r>
              <a:rPr lang="en-IN" dirty="0" err="1">
                <a:solidFill>
                  <a:srgbClr val="C00000"/>
                </a:solidFill>
              </a:rPr>
              <a:t>isbn_no</a:t>
            </a:r>
            <a:r>
              <a:rPr lang="en-IN" dirty="0">
                <a:solidFill>
                  <a:srgbClr val="C00000"/>
                </a:solidFill>
              </a:rPr>
              <a:t>' column and adding CHECK(</a:t>
            </a:r>
            <a:r>
              <a:rPr lang="en-IN" dirty="0" err="1">
                <a:solidFill>
                  <a:srgbClr val="C00000"/>
                </a:solidFill>
              </a:rPr>
              <a:t>no_page</a:t>
            </a:r>
            <a:r>
              <a:rPr lang="en-IN" dirty="0">
                <a:solidFill>
                  <a:srgbClr val="C00000"/>
                </a:solidFill>
              </a:rPr>
              <a:t>&gt;0) will set the </a:t>
            </a:r>
            <a:r>
              <a:rPr lang="en-IN" dirty="0" err="1">
                <a:solidFill>
                  <a:srgbClr val="C00000"/>
                </a:solidFill>
              </a:rPr>
              <a:t>no_page</a:t>
            </a:r>
            <a:r>
              <a:rPr lang="en-IN" dirty="0">
                <a:solidFill>
                  <a:srgbClr val="C00000"/>
                </a:solidFill>
              </a:rPr>
              <a:t> in such, that it would hold values more than zero only.</a:t>
            </a:r>
          </a:p>
        </p:txBody>
      </p:sp>
    </p:spTree>
    <p:extLst>
      <p:ext uri="{BB962C8B-B14F-4D97-AF65-F5344CB8AC3E}">
        <p14:creationId xmlns:p14="http://schemas.microsoft.com/office/powerpoint/2010/main" val="30053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9A93-DEA5-47E7-B9C8-A6CD3080EABF}"/>
              </a:ext>
            </a:extLst>
          </p:cNvPr>
          <p:cNvSpPr>
            <a:spLocks noGrp="1"/>
          </p:cNvSpPr>
          <p:nvPr>
            <p:ph type="title"/>
          </p:nvPr>
        </p:nvSpPr>
        <p:spPr/>
        <p:txBody>
          <a:bodyPr>
            <a:normAutofit/>
          </a:bodyPr>
          <a:lstStyle/>
          <a:p>
            <a:pPr algn="ctr"/>
            <a:r>
              <a:rPr lang="en-IN" sz="2800" b="1" dirty="0"/>
              <a:t>MySQL CREATE TABLE with CHECK CONSTRAINT using IN operator</a:t>
            </a:r>
          </a:p>
        </p:txBody>
      </p:sp>
      <p:sp>
        <p:nvSpPr>
          <p:cNvPr id="3" name="Content Placeholder 2">
            <a:extLst>
              <a:ext uri="{FF2B5EF4-FFF2-40B4-BE49-F238E27FC236}">
                <a16:creationId xmlns:a16="http://schemas.microsoft.com/office/drawing/2014/main" id="{33AE7AFC-6B69-41F9-96B9-37C02BD8DC0D}"/>
              </a:ext>
            </a:extLst>
          </p:cNvPr>
          <p:cNvSpPr>
            <a:spLocks noGrp="1"/>
          </p:cNvSpPr>
          <p:nvPr>
            <p:ph idx="1"/>
          </p:nvPr>
        </p:nvSpPr>
        <p:spPr>
          <a:xfrm>
            <a:off x="185530" y="1417983"/>
            <a:ext cx="5526157" cy="4758980"/>
          </a:xfrm>
        </p:spPr>
        <p:txBody>
          <a:bodyPr>
            <a:normAutofit/>
          </a:bodyPr>
          <a:lstStyle/>
          <a:p>
            <a:pPr marL="0" indent="0">
              <a:buNone/>
            </a:pPr>
            <a:r>
              <a:rPr lang="en-IN" sz="2000" dirty="0"/>
              <a:t>MySQL CHECK CONSTRAINT can be applied to a column of a table, to set a limit for storing values within a range, along with IN operator.</a:t>
            </a:r>
          </a:p>
          <a:p>
            <a:pPr marL="0" indent="0">
              <a:buNone/>
            </a:pPr>
            <a:endParaRPr lang="en-IN" sz="2000" dirty="0"/>
          </a:p>
          <a:p>
            <a:pPr marL="0" indent="0">
              <a:buNone/>
            </a:pPr>
            <a:r>
              <a:rPr lang="en-IN" sz="2000" dirty="0"/>
              <a:t>Example</a:t>
            </a:r>
          </a:p>
          <a:p>
            <a:pPr marL="0" indent="0">
              <a:buNone/>
            </a:pPr>
            <a:endParaRPr lang="en-IN" sz="2000" dirty="0"/>
          </a:p>
          <a:p>
            <a:pPr marL="0" indent="0">
              <a:buNone/>
            </a:pPr>
            <a:r>
              <a:rPr lang="en-IN" sz="2000" dirty="0"/>
              <a:t>If you want to create a table '</a:t>
            </a:r>
            <a:r>
              <a:rPr lang="en-IN" sz="2000" dirty="0" err="1"/>
              <a:t>newauthor</a:t>
            </a:r>
            <a:r>
              <a:rPr lang="en-IN" sz="2000" dirty="0"/>
              <a:t>' with a PRIMARY KEY on a combination of two columns (</a:t>
            </a:r>
            <a:r>
              <a:rPr lang="en-IN" sz="2000" dirty="0" err="1"/>
              <a:t>aut_id,home_city</a:t>
            </a:r>
            <a:r>
              <a:rPr lang="en-IN" sz="2000" dirty="0"/>
              <a:t>) and checking a limit value for the column country are 'USA','UK' and 'India', the following statement can be used.</a:t>
            </a:r>
          </a:p>
          <a:p>
            <a:pPr marL="0" indent="0">
              <a:buNone/>
            </a:pPr>
            <a:endParaRPr lang="en-IN" sz="2000" dirty="0"/>
          </a:p>
          <a:p>
            <a:pPr marL="0" indent="0">
              <a:buNone/>
            </a:pPr>
            <a:endParaRPr lang="en-IN" sz="2000" dirty="0"/>
          </a:p>
        </p:txBody>
      </p:sp>
      <p:sp>
        <p:nvSpPr>
          <p:cNvPr id="5" name="Rectangle 4">
            <a:extLst>
              <a:ext uri="{FF2B5EF4-FFF2-40B4-BE49-F238E27FC236}">
                <a16:creationId xmlns:a16="http://schemas.microsoft.com/office/drawing/2014/main" id="{64B2D636-8EE4-4BDD-B3F1-655A37B55CEB}"/>
              </a:ext>
            </a:extLst>
          </p:cNvPr>
          <p:cNvSpPr/>
          <p:nvPr/>
        </p:nvSpPr>
        <p:spPr>
          <a:xfrm>
            <a:off x="6096000" y="1417983"/>
            <a:ext cx="5645426" cy="2031325"/>
          </a:xfrm>
          <a:prstGeom prst="rect">
            <a:avLst/>
          </a:prstGeom>
        </p:spPr>
        <p:txBody>
          <a:bodyPr wrap="square">
            <a:spAutoFit/>
          </a:bodyPr>
          <a:lstStyle/>
          <a:p>
            <a:r>
              <a:rPr lang="en-IN" b="1" dirty="0"/>
              <a:t>CREATE TABLE IF NOT EXISTS</a:t>
            </a:r>
          </a:p>
          <a:p>
            <a:r>
              <a:rPr lang="en-IN" b="1" dirty="0" err="1"/>
              <a:t>newauthor</a:t>
            </a:r>
            <a:r>
              <a:rPr lang="en-IN" b="1" dirty="0"/>
              <a:t>(</a:t>
            </a:r>
            <a:r>
              <a:rPr lang="en-IN" b="1" dirty="0" err="1"/>
              <a:t>aut_id</a:t>
            </a:r>
            <a:r>
              <a:rPr lang="en-IN" b="1" dirty="0"/>
              <a:t> varchar(8) NOT NULL , </a:t>
            </a:r>
          </a:p>
          <a:p>
            <a:r>
              <a:rPr lang="en-IN" b="1" dirty="0" err="1"/>
              <a:t>aut_name</a:t>
            </a:r>
            <a:r>
              <a:rPr lang="en-IN" b="1" dirty="0"/>
              <a:t> varchar(50) NOT NULL,</a:t>
            </a:r>
          </a:p>
          <a:p>
            <a:r>
              <a:rPr lang="en-IN" b="1" dirty="0"/>
              <a:t>country varchar(25) NOT NULL CHECK (country IN ('</a:t>
            </a:r>
            <a:r>
              <a:rPr lang="en-IN" b="1" dirty="0" err="1"/>
              <a:t>USA','UK','India</a:t>
            </a:r>
            <a:r>
              <a:rPr lang="en-IN" b="1" dirty="0"/>
              <a:t>')), </a:t>
            </a:r>
          </a:p>
          <a:p>
            <a:r>
              <a:rPr lang="en-IN" b="1" dirty="0" err="1"/>
              <a:t>home_city</a:t>
            </a:r>
            <a:r>
              <a:rPr lang="en-IN" b="1" dirty="0"/>
              <a:t> varchar(25) NOT NULL, </a:t>
            </a:r>
          </a:p>
          <a:p>
            <a:r>
              <a:rPr lang="en-IN" b="1" dirty="0"/>
              <a:t>PRIMARY KEY (</a:t>
            </a:r>
            <a:r>
              <a:rPr lang="en-IN" b="1" dirty="0" err="1"/>
              <a:t>aut_id,home_city</a:t>
            </a:r>
            <a:r>
              <a:rPr lang="en-IN" b="1" dirty="0"/>
              <a:t>));</a:t>
            </a:r>
          </a:p>
        </p:txBody>
      </p:sp>
      <p:sp>
        <p:nvSpPr>
          <p:cNvPr id="6" name="Rectangle 5">
            <a:extLst>
              <a:ext uri="{FF2B5EF4-FFF2-40B4-BE49-F238E27FC236}">
                <a16:creationId xmlns:a16="http://schemas.microsoft.com/office/drawing/2014/main" id="{C9E2E9F5-11AD-4574-A9AF-902B3F1BC273}"/>
              </a:ext>
            </a:extLst>
          </p:cNvPr>
          <p:cNvSpPr/>
          <p:nvPr/>
        </p:nvSpPr>
        <p:spPr>
          <a:xfrm>
            <a:off x="5711687" y="3797473"/>
            <a:ext cx="6096000" cy="1200329"/>
          </a:xfrm>
          <a:prstGeom prst="rect">
            <a:avLst/>
          </a:prstGeom>
        </p:spPr>
        <p:txBody>
          <a:bodyPr>
            <a:spAutoFit/>
          </a:bodyPr>
          <a:lstStyle/>
          <a:p>
            <a:r>
              <a:rPr lang="en-IN" dirty="0">
                <a:solidFill>
                  <a:srgbClr val="C00000"/>
                </a:solidFill>
                <a:latin typeface="Helvetica" panose="020B0604020202020204" pitchFamily="34" charset="0"/>
              </a:rPr>
              <a:t>I</a:t>
            </a:r>
            <a:r>
              <a:rPr lang="en-IN" b="0" i="0" dirty="0">
                <a:solidFill>
                  <a:srgbClr val="C00000"/>
                </a:solidFill>
                <a:effectLst/>
                <a:latin typeface="Helvetica" panose="020B0604020202020204" pitchFamily="34" charset="0"/>
              </a:rPr>
              <a:t>n the above MySQL statement will create a table '</a:t>
            </a:r>
            <a:r>
              <a:rPr lang="en-IN" b="0" i="0" dirty="0" err="1">
                <a:solidFill>
                  <a:srgbClr val="C00000"/>
                </a:solidFill>
                <a:effectLst/>
                <a:latin typeface="Helvetica" panose="020B0604020202020204" pitchFamily="34" charset="0"/>
              </a:rPr>
              <a:t>newauthor</a:t>
            </a:r>
            <a:r>
              <a:rPr lang="en-IN" b="0" i="0" dirty="0">
                <a:solidFill>
                  <a:srgbClr val="C00000"/>
                </a:solidFill>
                <a:effectLst/>
                <a:latin typeface="Helvetica" panose="020B0604020202020204" pitchFamily="34" charset="0"/>
              </a:rPr>
              <a:t>' with a PRIMARY KEY on a combination of two columns (</a:t>
            </a:r>
            <a:r>
              <a:rPr lang="en-IN" b="0" i="0" dirty="0" err="1">
                <a:solidFill>
                  <a:srgbClr val="C00000"/>
                </a:solidFill>
                <a:effectLst/>
                <a:latin typeface="Helvetica" panose="020B0604020202020204" pitchFamily="34" charset="0"/>
              </a:rPr>
              <a:t>aut_id,home_city</a:t>
            </a:r>
            <a:r>
              <a:rPr lang="en-IN" b="0" i="0" dirty="0">
                <a:solidFill>
                  <a:srgbClr val="C00000"/>
                </a:solidFill>
                <a:effectLst/>
                <a:latin typeface="Helvetica" panose="020B0604020202020204" pitchFamily="34" charset="0"/>
              </a:rPr>
              <a:t>) and the value for the column country has been limited by using IN operator.</a:t>
            </a:r>
            <a:endParaRPr lang="en-IN" dirty="0">
              <a:solidFill>
                <a:srgbClr val="C00000"/>
              </a:solidFill>
            </a:endParaRPr>
          </a:p>
        </p:txBody>
      </p:sp>
    </p:spTree>
    <p:extLst>
      <p:ext uri="{BB962C8B-B14F-4D97-AF65-F5344CB8AC3E}">
        <p14:creationId xmlns:p14="http://schemas.microsoft.com/office/powerpoint/2010/main" val="46903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911D-3E46-4523-AA27-396CE4C3D395}"/>
              </a:ext>
            </a:extLst>
          </p:cNvPr>
          <p:cNvSpPr>
            <a:spLocks noGrp="1"/>
          </p:cNvSpPr>
          <p:nvPr>
            <p:ph type="title"/>
          </p:nvPr>
        </p:nvSpPr>
        <p:spPr/>
        <p:txBody>
          <a:bodyPr>
            <a:noAutofit/>
          </a:bodyPr>
          <a:lstStyle/>
          <a:p>
            <a:pPr algn="ctr"/>
            <a:r>
              <a:rPr lang="en-IN" sz="2800" b="1" dirty="0"/>
              <a:t>MySQL CREATE TABLE with CHECK CONSTRAINT and LIKE operator</a:t>
            </a:r>
          </a:p>
        </p:txBody>
      </p:sp>
      <p:sp>
        <p:nvSpPr>
          <p:cNvPr id="3" name="Content Placeholder 2">
            <a:extLst>
              <a:ext uri="{FF2B5EF4-FFF2-40B4-BE49-F238E27FC236}">
                <a16:creationId xmlns:a16="http://schemas.microsoft.com/office/drawing/2014/main" id="{53E7CAC6-082B-47BA-91C1-00EA4489A040}"/>
              </a:ext>
            </a:extLst>
          </p:cNvPr>
          <p:cNvSpPr>
            <a:spLocks noGrp="1"/>
          </p:cNvSpPr>
          <p:nvPr>
            <p:ph idx="1"/>
          </p:nvPr>
        </p:nvSpPr>
        <p:spPr>
          <a:xfrm>
            <a:off x="228600" y="1507572"/>
            <a:ext cx="4727713" cy="4351338"/>
          </a:xfrm>
        </p:spPr>
        <p:txBody>
          <a:bodyPr>
            <a:normAutofit fontScale="92500" lnSpcReduction="10000"/>
          </a:bodyPr>
          <a:lstStyle/>
          <a:p>
            <a:pPr marL="0" indent="0">
              <a:buNone/>
            </a:pPr>
            <a:r>
              <a:rPr lang="en-IN" sz="2000" dirty="0"/>
              <a:t>MySQL CHECK CONSTRAINT can be applied to a column of a table, to set a limit for storing values within a range, along with LIKE operator.</a:t>
            </a:r>
          </a:p>
          <a:p>
            <a:pPr marL="0" indent="0">
              <a:buNone/>
            </a:pPr>
            <a:r>
              <a:rPr lang="en-IN" sz="2000" b="1" dirty="0"/>
              <a:t>Example</a:t>
            </a:r>
            <a:endParaRPr lang="en-IN" sz="2000" dirty="0"/>
          </a:p>
          <a:p>
            <a:pPr marL="0" indent="0">
              <a:buNone/>
            </a:pPr>
            <a:r>
              <a:rPr lang="en-IN" sz="2000" dirty="0"/>
              <a:t>The MySQL statement stated below will create a table '</a:t>
            </a:r>
            <a:r>
              <a:rPr lang="en-IN" sz="2000" dirty="0" err="1"/>
              <a:t>newbook_mast</a:t>
            </a:r>
            <a:r>
              <a:rPr lang="en-IN" sz="2000" dirty="0"/>
              <a:t>' with a PRIMARY KEY on '</a:t>
            </a:r>
            <a:r>
              <a:rPr lang="en-IN" sz="2000" dirty="0" err="1"/>
              <a:t>book_id</a:t>
            </a:r>
            <a:r>
              <a:rPr lang="en-IN" sz="2000" dirty="0"/>
              <a:t>' column and a CHECK constraint to limit value to be stored for the column </a:t>
            </a:r>
            <a:r>
              <a:rPr lang="en-IN" sz="2000" dirty="0" err="1"/>
              <a:t>dt_of_pub</a:t>
            </a:r>
            <a:r>
              <a:rPr lang="en-IN" sz="2000" dirty="0"/>
              <a:t> along with LIKE operator and another CHECK constraint to column </a:t>
            </a:r>
            <a:r>
              <a:rPr lang="en-IN" sz="2000" dirty="0" err="1"/>
              <a:t>no_page</a:t>
            </a:r>
            <a:r>
              <a:rPr lang="en-IN" sz="2000" dirty="0"/>
              <a:t> (without using LIKE operator).</a:t>
            </a:r>
          </a:p>
          <a:p>
            <a:pPr marL="0" indent="0">
              <a:buNone/>
            </a:pPr>
            <a:r>
              <a:rPr lang="en-IN" sz="2000" dirty="0"/>
              <a:t>CHECK (</a:t>
            </a:r>
            <a:r>
              <a:rPr lang="en-IN" sz="2000" dirty="0" err="1"/>
              <a:t>dt_of_pub</a:t>
            </a:r>
            <a:r>
              <a:rPr lang="en-IN" sz="2000" dirty="0"/>
              <a:t> LIKE '--/--/----') checks whether the format of the date to be stored is the column </a:t>
            </a:r>
            <a:r>
              <a:rPr lang="en-IN" sz="2000" dirty="0" err="1"/>
              <a:t>dt_of_pub</a:t>
            </a:r>
            <a:r>
              <a:rPr lang="en-IN" sz="2000" dirty="0"/>
              <a:t> is like '--/--/----'.</a:t>
            </a:r>
          </a:p>
          <a:p>
            <a:pPr marL="0" indent="0">
              <a:buNone/>
            </a:pPr>
            <a:endParaRPr lang="en-IN" sz="2000" dirty="0"/>
          </a:p>
        </p:txBody>
      </p:sp>
      <p:sp>
        <p:nvSpPr>
          <p:cNvPr id="4" name="Rectangle 3">
            <a:extLst>
              <a:ext uri="{FF2B5EF4-FFF2-40B4-BE49-F238E27FC236}">
                <a16:creationId xmlns:a16="http://schemas.microsoft.com/office/drawing/2014/main" id="{AF77825C-E81F-4C94-88A2-1F867FD6DEDA}"/>
              </a:ext>
            </a:extLst>
          </p:cNvPr>
          <p:cNvSpPr/>
          <p:nvPr/>
        </p:nvSpPr>
        <p:spPr>
          <a:xfrm>
            <a:off x="5107056" y="1488730"/>
            <a:ext cx="6096000" cy="3416320"/>
          </a:xfrm>
          <a:prstGeom prst="rect">
            <a:avLst/>
          </a:prstGeom>
        </p:spPr>
        <p:txBody>
          <a:bodyPr>
            <a:spAutoFit/>
          </a:bodyPr>
          <a:lstStyle/>
          <a:p>
            <a:r>
              <a:rPr lang="en-IN" b="1" dirty="0"/>
              <a:t>CREATE TABLE IF NOT EXISTS </a:t>
            </a:r>
            <a:r>
              <a:rPr lang="en-IN" b="1" dirty="0" err="1"/>
              <a:t>newbook_mast</a:t>
            </a:r>
            <a:endParaRPr lang="en-IN" b="1" dirty="0"/>
          </a:p>
          <a:p>
            <a:r>
              <a:rPr lang="en-IN" b="1" dirty="0"/>
              <a:t>( </a:t>
            </a:r>
            <a:r>
              <a:rPr lang="en-IN" b="1" dirty="0" err="1"/>
              <a:t>book_id</a:t>
            </a:r>
            <a:r>
              <a:rPr lang="en-IN" b="1" dirty="0"/>
              <a:t>	varchar(15) NOT NULL UNIQUE, </a:t>
            </a:r>
          </a:p>
          <a:p>
            <a:r>
              <a:rPr lang="en-IN" b="1" dirty="0" err="1"/>
              <a:t>book_name</a:t>
            </a:r>
            <a:r>
              <a:rPr lang="en-IN" b="1" dirty="0"/>
              <a:t> varchar(50) , </a:t>
            </a:r>
          </a:p>
          <a:p>
            <a:r>
              <a:rPr lang="en-IN" b="1" dirty="0" err="1"/>
              <a:t>isbn_no</a:t>
            </a:r>
            <a:r>
              <a:rPr lang="en-IN" b="1" dirty="0"/>
              <a:t> varchar(15) NOT NULL UNIQUE ,</a:t>
            </a:r>
          </a:p>
          <a:p>
            <a:r>
              <a:rPr lang="en-IN" b="1" dirty="0" err="1"/>
              <a:t>cate_id</a:t>
            </a:r>
            <a:r>
              <a:rPr lang="en-IN" b="1" dirty="0"/>
              <a:t> varchar(8) , </a:t>
            </a:r>
          </a:p>
          <a:p>
            <a:r>
              <a:rPr lang="en-IN" b="1" dirty="0" err="1"/>
              <a:t>aut_id</a:t>
            </a:r>
            <a:r>
              <a:rPr lang="en-IN" b="1" dirty="0"/>
              <a:t> varchar(8) , </a:t>
            </a:r>
          </a:p>
          <a:p>
            <a:r>
              <a:rPr lang="en-IN" b="1" dirty="0" err="1"/>
              <a:t>pub_id</a:t>
            </a:r>
            <a:r>
              <a:rPr lang="en-IN" b="1" dirty="0"/>
              <a:t> varchar(8) ,</a:t>
            </a:r>
          </a:p>
          <a:p>
            <a:r>
              <a:rPr lang="en-IN" b="1" dirty="0" err="1"/>
              <a:t>dt_of_pub</a:t>
            </a:r>
            <a:r>
              <a:rPr lang="en-IN" b="1" dirty="0"/>
              <a:t> date CHECK (</a:t>
            </a:r>
            <a:r>
              <a:rPr lang="en-IN" b="1" dirty="0" err="1"/>
              <a:t>dt_of_pub</a:t>
            </a:r>
            <a:r>
              <a:rPr lang="en-IN" b="1" dirty="0"/>
              <a:t> LIKE '--/--/----'), </a:t>
            </a:r>
          </a:p>
          <a:p>
            <a:r>
              <a:rPr lang="en-IN" b="1" dirty="0" err="1"/>
              <a:t>pub_lang</a:t>
            </a:r>
            <a:r>
              <a:rPr lang="en-IN" b="1" dirty="0"/>
              <a:t> varchar(15) ,</a:t>
            </a:r>
          </a:p>
          <a:p>
            <a:r>
              <a:rPr lang="en-IN" b="1" dirty="0" err="1"/>
              <a:t>no_page</a:t>
            </a:r>
            <a:r>
              <a:rPr lang="en-IN" b="1" dirty="0"/>
              <a:t> decimal(5,0) CHECK(</a:t>
            </a:r>
            <a:r>
              <a:rPr lang="en-IN" b="1" dirty="0" err="1"/>
              <a:t>no_page</a:t>
            </a:r>
            <a:r>
              <a:rPr lang="en-IN" b="1" dirty="0"/>
              <a:t>&gt;0) ,</a:t>
            </a:r>
          </a:p>
          <a:p>
            <a:r>
              <a:rPr lang="en-IN" b="1" dirty="0" err="1"/>
              <a:t>book_price</a:t>
            </a:r>
            <a:r>
              <a:rPr lang="en-IN" b="1" dirty="0"/>
              <a:t> decimal(8,2) ,</a:t>
            </a:r>
          </a:p>
          <a:p>
            <a:r>
              <a:rPr lang="en-IN" b="1" dirty="0"/>
              <a:t>PRIMARY KEY (</a:t>
            </a:r>
            <a:r>
              <a:rPr lang="en-IN" b="1" dirty="0" err="1"/>
              <a:t>book_id</a:t>
            </a:r>
            <a:r>
              <a:rPr lang="en-IN" b="1" dirty="0"/>
              <a:t>) );</a:t>
            </a:r>
          </a:p>
        </p:txBody>
      </p:sp>
    </p:spTree>
    <p:extLst>
      <p:ext uri="{BB962C8B-B14F-4D97-AF65-F5344CB8AC3E}">
        <p14:creationId xmlns:p14="http://schemas.microsoft.com/office/powerpoint/2010/main" val="1251215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4709</Words>
  <Application>Microsoft Office PowerPoint</Application>
  <PresentationFormat>Widescreen</PresentationFormat>
  <Paragraphs>436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Unicode MS</vt:lpstr>
      <vt:lpstr>Calibri</vt:lpstr>
      <vt:lpstr>Calibri Light</vt:lpstr>
      <vt:lpstr>Consolas</vt:lpstr>
      <vt:lpstr>Helvetica</vt:lpstr>
      <vt:lpstr>Wingdings</vt:lpstr>
      <vt:lpstr>Office Theme</vt:lpstr>
      <vt:lpstr>Mysql</vt:lpstr>
      <vt:lpstr>Constraints</vt:lpstr>
      <vt:lpstr>CONSTRAINTs</vt:lpstr>
      <vt:lpstr>PowerPoint Presentation</vt:lpstr>
      <vt:lpstr>Syntax</vt:lpstr>
      <vt:lpstr>MySQL CREATE TABLE with NULL CONSTRAINT</vt:lpstr>
      <vt:lpstr>MySQL CREATE TABLE to check values with CHECK CONSTRAINT</vt:lpstr>
      <vt:lpstr>MySQL CREATE TABLE with CHECK CONSTRAINT using IN operator</vt:lpstr>
      <vt:lpstr>MySQL CREATE TABLE with CHECK CONSTRAINT and LIKE operator</vt:lpstr>
      <vt:lpstr>MySQL CREATE TABLE with AND and OR operator and CHECK CONSTRAINT</vt:lpstr>
      <vt:lpstr>MySQL UNIQUE CONSTRAINT</vt:lpstr>
      <vt:lpstr>Example of MySQL UNIQUE CONSTRAINT check unique value</vt:lpstr>
      <vt:lpstr>MySQL CREATE TABLE with DEFAULT CONSTRAINT</vt:lpstr>
      <vt:lpstr>MySQL CREATE TABLE with AUTO INCREMENT</vt:lpstr>
      <vt:lpstr>MySQL PRIMARY KEY CONSTRAINT</vt:lpstr>
      <vt:lpstr>MySQL CREATE TABLE PRIMARY KEY CONSTRAINT on single column</vt:lpstr>
      <vt:lpstr>MySQL CREATE TABLE PRIMARY KEY UNIQUE CONSTRAINT</vt:lpstr>
      <vt:lpstr>MySQL CREATE TABLE PRIMARY KEY on multiple columns</vt:lpstr>
      <vt:lpstr>MySQL creating table with FOREIGN KEY CONSTRAINT</vt:lpstr>
      <vt:lpstr>PowerPoint Presentation</vt:lpstr>
      <vt:lpstr>MySQL CREATE TABLE with FOREIGN KEY CONSTRAINT on multiple columns</vt:lpstr>
      <vt:lpstr>MySQL CREATE TABLE with FOREIGN KEY CONSTRAINT on multiple tables</vt:lpstr>
      <vt:lpstr>MySQL statement below for the above tasks.</vt:lpstr>
      <vt:lpstr>MySQL CREATE TABLE with CASCADE and RESTRICT</vt:lpstr>
      <vt:lpstr>The MySQL statement below for the above tasks</vt:lpstr>
      <vt:lpstr>MySQL CREATE TABLE with SET NULL</vt:lpstr>
      <vt:lpstr>Code</vt:lpstr>
      <vt:lpstr>MySQL CREATE TABLE with NO ACTION</vt:lpstr>
      <vt:lpstr> The MySQL statement below for the above tasks.</vt:lpstr>
      <vt:lpstr>CREATE INDEX</vt:lpstr>
      <vt:lpstr>Alter Table</vt:lpstr>
      <vt:lpstr>Alter Table</vt:lpstr>
      <vt:lpstr>Contd…</vt:lpstr>
      <vt:lpstr>MySQL ALTER TABLE insert column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manisha shah</dc:creator>
  <cp:lastModifiedBy>manisha shah</cp:lastModifiedBy>
  <cp:revision>107</cp:revision>
  <dcterms:created xsi:type="dcterms:W3CDTF">2019-07-30T18:37:39Z</dcterms:created>
  <dcterms:modified xsi:type="dcterms:W3CDTF">2019-07-30T20:17:54Z</dcterms:modified>
</cp:coreProperties>
</file>