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CF09-9C7E-40A3-A3F4-CA05B088F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15D5D-DD96-4CF9-AE36-D1A8FC837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5AEE-F617-49D6-A7D4-393EEBC0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578-D64E-4255-BAFF-D53CB93DE6F5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F48D-0956-4F73-8A0A-01489115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F06CC-BD26-4616-8198-D58261CA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10D-45C1-4F02-B323-1624DFD4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0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226F-2BC2-47A5-947B-4004312E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22BA8-903E-4990-AF2B-91EF7684E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0216-94EB-4EB9-8C41-55B77160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578-D64E-4255-BAFF-D53CB93DE6F5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7B7A-9AF5-43CF-A4C2-24C94730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817E6-DE5F-4C68-B779-DEE77F96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10D-45C1-4F02-B323-1624DFD4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77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51F22-1EF2-4BD2-B93D-F13A0066B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713B7-DA67-48DF-B035-A02819F5E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7980-BF93-4411-A321-80062FAA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578-D64E-4255-BAFF-D53CB93DE6F5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0F4D-B69E-46A5-B6E4-CFF4A269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40786-DAE3-4D56-A1D6-9B7B2AE9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10D-45C1-4F02-B323-1624DFD4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2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6072-E8F0-4D8F-A9AC-F6568E26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B3CD-5DB2-46A6-9E15-31EF5979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5DCE-4F99-4090-8A5B-55301535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578-D64E-4255-BAFF-D53CB93DE6F5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E1627-7EC1-4505-8C8F-5D0CB17E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A4F9-A850-4CA1-AA58-4BB7273C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10D-45C1-4F02-B323-1624DFD4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83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DC9B-E557-442D-BC3F-15D28251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F8ADC-7BFB-4A60-B71A-33796B3DD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79AB-92B4-46A3-BB1C-71F74C75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578-D64E-4255-BAFF-D53CB93DE6F5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EEECD-8C7E-46B4-BD02-373E2A37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3856-2951-457A-A374-F198FFEB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10D-45C1-4F02-B323-1624DFD4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3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5F01-5E61-4FDC-A6FB-E74928E7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9847-D464-42BA-92B6-ACA94129F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FC208-EF5D-4F90-B9CA-F0035546C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952E4-7AC8-458F-9172-90B428F7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578-D64E-4255-BAFF-D53CB93DE6F5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F0A73-D74A-4A39-8C83-9D6FFA95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EA50D-3906-46F9-BA0B-8781B4D5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10D-45C1-4F02-B323-1624DFD4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9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FF61-2EDE-404E-BCA9-D5B35588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2F5E3-E5EA-426A-B241-4E5EDF34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15B48-2736-4CE3-B668-5942C203F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E54D8-EE48-49AA-AA0F-7C56B43CD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C7627-97BD-4009-B2C8-1B035F2CD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F6A17-5627-4273-BB8B-26011960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578-D64E-4255-BAFF-D53CB93DE6F5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13427-640A-4D21-A056-10AF9D5A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BA3EC-E753-47C8-94F5-F1FA367B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10D-45C1-4F02-B323-1624DFD4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05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35DD-7A39-4B92-98A8-C56E1E66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31000-98A4-49A8-A56C-8AB44ADA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578-D64E-4255-BAFF-D53CB93DE6F5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074C6-B550-4E90-B9DF-8428DBD8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7838-DAD4-44B7-A60E-CA9CAFBD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10D-45C1-4F02-B323-1624DFD4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1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22FB7-164C-4BAA-998A-89A380B9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578-D64E-4255-BAFF-D53CB93DE6F5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4DE17-87B1-4F7A-8B8C-57B51306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9E912-F646-4CC8-A8B8-DFFFA72C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10D-45C1-4F02-B323-1624DFD4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87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08D5-476E-46C7-84FC-AC6C3E9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B928-8DBA-4789-9FA5-E52D78B3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D79D0-D52F-45A7-8C2B-90565210F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B29BB-4957-4AF7-A6A2-4017CB59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578-D64E-4255-BAFF-D53CB93DE6F5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94B66-8FA8-4E5C-A49C-2F9B3837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41DD2-A7A2-4BFD-9E89-9EDDF745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10D-45C1-4F02-B323-1624DFD4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32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06B9-ED83-4C5A-8723-B882D3CA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8636C-301A-4725-841E-3286246DD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EBC35-E900-4685-BD95-3D403F237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5D6DC-6ADE-49A6-B40C-855FDCA5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3578-D64E-4255-BAFF-D53CB93DE6F5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3E3D-A8B8-4851-AB8E-2F2390A2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17255-6EC9-47BD-BF15-4BAC76A3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10D-45C1-4F02-B323-1624DFD4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1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51FDF-3D84-4A3E-ADED-CBF3EAF2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50FFF-2E9E-4D56-B6E4-887D307F9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A234-F597-401D-A6EC-1FC999118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03578-D64E-4255-BAFF-D53CB93DE6F5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3FA8-3FF1-4FA1-A5A7-558F36E1D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48483-9391-4F89-B5E6-A4F589A13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1F10D-45C1-4F02-B323-1624DFD49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30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string-function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9396146-6819-4180-B07F-2E2E36F027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969710" y="1677530"/>
            <a:ext cx="8252580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MySQL Functions: 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String, Numeric, User-Defined, Stored</a:t>
            </a:r>
          </a:p>
        </p:txBody>
      </p:sp>
    </p:spTree>
    <p:extLst>
      <p:ext uri="{BB962C8B-B14F-4D97-AF65-F5344CB8AC3E}">
        <p14:creationId xmlns:p14="http://schemas.microsoft.com/office/powerpoint/2010/main" val="197582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2C21-F174-47A3-8E75-8BAD0B72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What are functions?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2AE38-074C-48E6-9A21-95590A486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789043"/>
            <a:ext cx="10823713" cy="438792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Functions are simply pieces of code that perform some operations and then return a result. Some functions accept parameters while other functions do not accept parameters.</a:t>
            </a:r>
          </a:p>
          <a:p>
            <a:r>
              <a:rPr lang="en-IN" dirty="0"/>
              <a:t>DATE_FORMAT is one of the most used functions in MySQL. </a:t>
            </a:r>
          </a:p>
          <a:p>
            <a:r>
              <a:rPr lang="en-IN" dirty="0"/>
              <a:t>This </a:t>
            </a:r>
            <a:r>
              <a:rPr lang="en-IN" b="1" dirty="0"/>
              <a:t>reduces re-work in the business logic and reduce data inconsistencies.</a:t>
            </a:r>
            <a:endParaRPr lang="en-IN" dirty="0"/>
          </a:p>
          <a:p>
            <a:r>
              <a:rPr lang="en-IN" b="1" dirty="0"/>
              <a:t>MySQL functions is the fact that it can help reducing network traffic in client/server applications</a:t>
            </a:r>
            <a:r>
              <a:rPr lang="en-IN" dirty="0"/>
              <a:t>. Business Layer will only need to make call to the stored functions without the need manipulate data .On average, the use of functions can help greatly improve overall system performance.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80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2747-3AA4-4130-A170-3E085495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Types of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95EA-42F6-49A6-BF92-EF0332D09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b="1" dirty="0"/>
          </a:p>
          <a:p>
            <a:r>
              <a:rPr lang="en-IN" b="1" dirty="0"/>
              <a:t>Built-in functions</a:t>
            </a:r>
            <a:endParaRPr lang="en-IN" dirty="0"/>
          </a:p>
          <a:p>
            <a:r>
              <a:rPr lang="en-IN" b="1" dirty="0"/>
              <a:t>String functions</a:t>
            </a:r>
          </a:p>
          <a:p>
            <a:r>
              <a:rPr lang="en-IN" b="1" dirty="0"/>
              <a:t>Numeric functions</a:t>
            </a:r>
          </a:p>
          <a:p>
            <a:r>
              <a:rPr lang="en-IN" b="1" dirty="0"/>
              <a:t>Stored functions</a:t>
            </a:r>
          </a:p>
          <a:p>
            <a:r>
              <a:rPr lang="en-IN" b="1" dirty="0"/>
              <a:t>User-defined functions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00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2F20-0603-4523-8C88-386CA14A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Built-in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D7D8-A734-40B3-89BA-73B72109F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563757"/>
            <a:ext cx="10995991" cy="46132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Built in functions are simply functions come already implemented in the MySQL server. These functions allow us to perform different types of manipulations on the data. </a:t>
            </a:r>
          </a:p>
          <a:p>
            <a:pPr marL="0" indent="0">
              <a:buNone/>
            </a:pPr>
            <a:r>
              <a:rPr lang="en-IN" dirty="0"/>
              <a:t>They are </a:t>
            </a:r>
          </a:p>
          <a:p>
            <a:r>
              <a:rPr lang="en-IN" b="1" dirty="0"/>
              <a:t>Strings functions</a:t>
            </a:r>
            <a:r>
              <a:rPr lang="en-IN" dirty="0"/>
              <a:t> - operate on string data types</a:t>
            </a:r>
          </a:p>
          <a:p>
            <a:r>
              <a:rPr lang="en-IN" b="1" dirty="0"/>
              <a:t>Numeric functions</a:t>
            </a:r>
            <a:r>
              <a:rPr lang="en-IN" dirty="0"/>
              <a:t> - operate on numeric data types</a:t>
            </a:r>
          </a:p>
          <a:p>
            <a:r>
              <a:rPr lang="en-IN" b="1" dirty="0"/>
              <a:t>Date functions</a:t>
            </a:r>
            <a:r>
              <a:rPr lang="en-IN" dirty="0"/>
              <a:t> - operate on date data types</a:t>
            </a:r>
          </a:p>
          <a:p>
            <a:r>
              <a:rPr lang="en-IN" b="1" dirty="0"/>
              <a:t>Aggregate functions</a:t>
            </a:r>
            <a:r>
              <a:rPr lang="en-IN" dirty="0"/>
              <a:t> - operate on all of the above data types and produce summarized result sets.</a:t>
            </a:r>
          </a:p>
          <a:p>
            <a:r>
              <a:rPr lang="en-IN" b="1" dirty="0"/>
              <a:t>Other functions</a:t>
            </a:r>
            <a:r>
              <a:rPr lang="en-IN" dirty="0"/>
              <a:t> - MySQL also supports other types of built in functions but we will limit our lesson to the above named functions only.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36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A504-B88F-4513-8026-C8AE71F9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String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1B9D-DF93-42BE-A3FC-5A0AAD57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497489"/>
            <a:ext cx="5751443" cy="44991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SELECT `</a:t>
            </a:r>
            <a:r>
              <a:rPr lang="en-IN" dirty="0" err="1">
                <a:solidFill>
                  <a:srgbClr val="FF0000"/>
                </a:solidFill>
              </a:rPr>
              <a:t>movie_id`,`title</a:t>
            </a:r>
            <a:r>
              <a:rPr lang="en-IN" dirty="0">
                <a:solidFill>
                  <a:srgbClr val="FF0000"/>
                </a:solidFill>
              </a:rPr>
              <a:t>`, UCASE(`title`)  FROM `movies`;</a:t>
            </a:r>
          </a:p>
          <a:p>
            <a:r>
              <a:rPr lang="en-IN" dirty="0"/>
              <a:t>UCASE(`title`) is the built in function that takes the title as a parameter and returns it in upper case letters with the alias name `</a:t>
            </a:r>
            <a:r>
              <a:rPr lang="en-IN" dirty="0" err="1"/>
              <a:t>upper_case_title</a:t>
            </a:r>
            <a:r>
              <a:rPr lang="en-IN" dirty="0"/>
              <a:t>`.</a:t>
            </a:r>
          </a:p>
          <a:p>
            <a:r>
              <a:rPr lang="en-IN" dirty="0"/>
              <a:t>Executing the above script in MySQL workbench against the </a:t>
            </a:r>
            <a:r>
              <a:rPr lang="en-IN" dirty="0" err="1"/>
              <a:t>Myflixdb</a:t>
            </a:r>
            <a:r>
              <a:rPr lang="en-IN" dirty="0"/>
              <a:t> gives us the following results shown below.</a:t>
            </a:r>
          </a:p>
          <a:p>
            <a:r>
              <a:rPr lang="en-IN" dirty="0"/>
              <a:t>We can find various list of string functions on below link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973784-ADA0-4ED5-8249-B38B29784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25461"/>
              </p:ext>
            </p:extLst>
          </p:nvPr>
        </p:nvGraphicFramePr>
        <p:xfrm>
          <a:off x="6096000" y="1497496"/>
          <a:ext cx="5844209" cy="4499190"/>
        </p:xfrm>
        <a:graphic>
          <a:graphicData uri="http://schemas.openxmlformats.org/drawingml/2006/table">
            <a:tbl>
              <a:tblPr/>
              <a:tblGrid>
                <a:gridCol w="1192534">
                  <a:extLst>
                    <a:ext uri="{9D8B030D-6E8A-4147-A177-3AD203B41FA5}">
                      <a16:colId xmlns:a16="http://schemas.microsoft.com/office/drawing/2014/main" val="4085447153"/>
                    </a:ext>
                  </a:extLst>
                </a:gridCol>
                <a:gridCol w="2334222">
                  <a:extLst>
                    <a:ext uri="{9D8B030D-6E8A-4147-A177-3AD203B41FA5}">
                      <a16:colId xmlns:a16="http://schemas.microsoft.com/office/drawing/2014/main" val="2424570377"/>
                    </a:ext>
                  </a:extLst>
                </a:gridCol>
                <a:gridCol w="2317453">
                  <a:extLst>
                    <a:ext uri="{9D8B030D-6E8A-4147-A177-3AD203B41FA5}">
                      <a16:colId xmlns:a16="http://schemas.microsoft.com/office/drawing/2014/main" val="4179040394"/>
                    </a:ext>
                  </a:extLst>
                </a:gridCol>
              </a:tblGrid>
              <a:tr h="29502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>
                          <a:effectLst/>
                        </a:rPr>
                        <a:t>movie_id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>
                          <a:effectLst/>
                        </a:rPr>
                        <a:t>title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>
                          <a:effectLst/>
                        </a:rPr>
                        <a:t>UCASE('title')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718735"/>
                  </a:ext>
                </a:extLst>
              </a:tr>
              <a:tr h="295029"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16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67% Guilty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67% GUILTY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605806"/>
                  </a:ext>
                </a:extLst>
              </a:tr>
              <a:tr h="516300"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6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Angels and Demons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ANGELS AND DEMONS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37354"/>
                  </a:ext>
                </a:extLst>
              </a:tr>
              <a:tr h="295029"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4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Code Name Black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CODE NAME BLACK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15627"/>
                  </a:ext>
                </a:extLst>
              </a:tr>
              <a:tr h="295029"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5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Daddy's Little Girls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DADDY'S LITTLE GIRLS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96198"/>
                  </a:ext>
                </a:extLst>
              </a:tr>
              <a:tr h="295029"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7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 dirty="0">
                          <a:effectLst/>
                        </a:rPr>
                        <a:t>Davinci Code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DAVINCI CODE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62842"/>
                  </a:ext>
                </a:extLst>
              </a:tr>
              <a:tr h="516300"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 dirty="0">
                          <a:effectLst/>
                        </a:rPr>
                        <a:t>Forgetting Sarah Marshal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FORGETTING SARAH MARSHAL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374584"/>
                  </a:ext>
                </a:extLst>
              </a:tr>
              <a:tr h="295029"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9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Honey mooners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HONEY MOONERS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716048"/>
                  </a:ext>
                </a:extLst>
              </a:tr>
              <a:tr h="295029"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19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movie 3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MOVIE 3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39034"/>
                  </a:ext>
                </a:extLst>
              </a:tr>
              <a:tr h="516300"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Pirates of the Caribean 4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PIRATES OF THE CARIBEAN 4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522698"/>
                  </a:ext>
                </a:extLst>
              </a:tr>
              <a:tr h="295029"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18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sample movie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SAMPLE MOVIE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55941"/>
                  </a:ext>
                </a:extLst>
              </a:tr>
              <a:tr h="295029"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17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The Great Dictator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THE GREAT DICTATOR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78163"/>
                  </a:ext>
                </a:extLst>
              </a:tr>
              <a:tr h="295029"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3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X-Men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 dirty="0">
                          <a:effectLst/>
                        </a:rPr>
                        <a:t>X-MEN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3081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6010FEC-4925-46FD-B5E4-48DA4CD26716}"/>
              </a:ext>
            </a:extLst>
          </p:cNvPr>
          <p:cNvSpPr/>
          <p:nvPr/>
        </p:nvSpPr>
        <p:spPr>
          <a:xfrm>
            <a:off x="2610678" y="6169709"/>
            <a:ext cx="6864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https://dev.mysql.com/doc/refman/8.0/en/string-functions.html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5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7D7A-50ED-4931-ADBA-B3DC81F8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Numeric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282E-A57D-4DAD-AC98-4DE7AD74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465401"/>
            <a:ext cx="5353878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We can perform mathematic computations on numeric data in the SQL statements.</a:t>
            </a:r>
          </a:p>
          <a:p>
            <a:pPr marL="0" indent="0">
              <a:buNone/>
            </a:pPr>
            <a:r>
              <a:rPr lang="en-IN" b="1" dirty="0" err="1"/>
              <a:t>Arithematic</a:t>
            </a:r>
            <a:r>
              <a:rPr lang="en-IN" b="1" dirty="0"/>
              <a:t> operators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MySQL supports the following </a:t>
            </a:r>
            <a:r>
              <a:rPr lang="en-IN" dirty="0" err="1"/>
              <a:t>arithmatic</a:t>
            </a:r>
            <a:r>
              <a:rPr lang="en-IN" dirty="0"/>
              <a:t> operators that can be used to perform computations in the SQL statements.</a:t>
            </a:r>
          </a:p>
          <a:p>
            <a:pPr marL="0" indent="0">
              <a:buNone/>
            </a:pP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7ECA39-DCF4-4F97-8A9B-BCF7298A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70725"/>
              </p:ext>
            </p:extLst>
          </p:nvPr>
        </p:nvGraphicFramePr>
        <p:xfrm>
          <a:off x="6490253" y="1465401"/>
          <a:ext cx="4863547" cy="3014872"/>
        </p:xfrm>
        <a:graphic>
          <a:graphicData uri="http://schemas.openxmlformats.org/drawingml/2006/table">
            <a:tbl>
              <a:tblPr/>
              <a:tblGrid>
                <a:gridCol w="1142999">
                  <a:extLst>
                    <a:ext uri="{9D8B030D-6E8A-4147-A177-3AD203B41FA5}">
                      <a16:colId xmlns:a16="http://schemas.microsoft.com/office/drawing/2014/main" val="2904976885"/>
                    </a:ext>
                  </a:extLst>
                </a:gridCol>
                <a:gridCol w="3720548">
                  <a:extLst>
                    <a:ext uri="{9D8B030D-6E8A-4147-A177-3AD203B41FA5}">
                      <a16:colId xmlns:a16="http://schemas.microsoft.com/office/drawing/2014/main" val="1941566852"/>
                    </a:ext>
                  </a:extLst>
                </a:gridCol>
              </a:tblGrid>
              <a:tr h="430696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28390"/>
                  </a:ext>
                </a:extLst>
              </a:tr>
              <a:tr h="4306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DIV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Integer division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05153"/>
                  </a:ext>
                </a:extLst>
              </a:tr>
              <a:tr h="43069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/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42747"/>
                  </a:ext>
                </a:extLst>
              </a:tr>
              <a:tr h="4306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930131"/>
                  </a:ext>
                </a:extLst>
              </a:tr>
              <a:tr h="4306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9888"/>
                  </a:ext>
                </a:extLst>
              </a:tr>
              <a:tr h="4306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115"/>
                  </a:ext>
                </a:extLst>
              </a:tr>
              <a:tr h="4306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 or MOD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Modulus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8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71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7DD3-0951-4244-AF83-C4E67B22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Numeric function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7AED0E-7459-4159-944F-07D615B6C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576911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59061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4613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3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23 DIV 6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2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23 / 6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2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23 - 6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8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23 + 6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17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23 * 6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SELECT 23 % 6 ;or SELECT 23 MOD 6 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8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SELECT FLOOR(23 / 6);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ROUND(23 / 6) 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SELECT RAND()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0.1372551565405495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98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6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3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8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D84B-A48F-4826-A6FD-13C5191E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Stored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8119-2BA7-4C63-B8C3-757FB194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Stored functions are just like built in functions except that you have to define the stored function yourself. 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CREATE FUNCTION </a:t>
            </a:r>
            <a:r>
              <a:rPr lang="en-IN" dirty="0" err="1">
                <a:solidFill>
                  <a:srgbClr val="FF0000"/>
                </a:solidFill>
              </a:rPr>
              <a:t>sf_name</a:t>
            </a:r>
            <a:r>
              <a:rPr lang="en-IN" dirty="0">
                <a:solidFill>
                  <a:srgbClr val="FF0000"/>
                </a:solidFill>
              </a:rPr>
              <a:t> ([parameter(s)])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RETURNS data type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DETERMINISTIC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STATEMENTS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68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776F-DC04-4624-A199-57FC5E6E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BABE-FBA6-417D-83F0-883DC462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39640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CREATE FUNCTION </a:t>
            </a:r>
            <a:r>
              <a:rPr lang="en-IN" sz="2400" dirty="0" err="1">
                <a:solidFill>
                  <a:srgbClr val="FF0000"/>
                </a:solidFill>
              </a:rPr>
              <a:t>no_of_years</a:t>
            </a:r>
            <a:r>
              <a:rPr lang="en-IN" sz="2400" dirty="0">
                <a:solidFill>
                  <a:srgbClr val="FF0000"/>
                </a:solidFill>
              </a:rPr>
              <a:t>(date1 date) RETURNS int DETERMINISTIC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BEGIN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 DECLARE date2 DATE;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  Select </a:t>
            </a:r>
            <a:r>
              <a:rPr lang="en-IN" sz="2400" dirty="0" err="1">
                <a:solidFill>
                  <a:srgbClr val="FF0000"/>
                </a:solidFill>
              </a:rPr>
              <a:t>current_date</a:t>
            </a:r>
            <a:r>
              <a:rPr lang="en-IN" sz="2400" dirty="0">
                <a:solidFill>
                  <a:srgbClr val="FF0000"/>
                </a:solidFill>
              </a:rPr>
              <a:t>()into date2;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  RETURN year(date2)-year(date1);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END 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9AC3E7-55FA-4EC6-8FCE-2EB1C30A3DF9}"/>
              </a:ext>
            </a:extLst>
          </p:cNvPr>
          <p:cNvSpPr/>
          <p:nvPr/>
        </p:nvSpPr>
        <p:spPr>
          <a:xfrm>
            <a:off x="5459895" y="1825625"/>
            <a:ext cx="637429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Call the function </a:t>
            </a:r>
            <a:r>
              <a:rPr lang="en-IN" b="1" dirty="0" err="1"/>
              <a:t>no_of_years</a:t>
            </a:r>
            <a:r>
              <a:rPr lang="en-IN" b="1" dirty="0"/>
              <a:t>()</a:t>
            </a:r>
          </a:p>
          <a:p>
            <a:r>
              <a:rPr lang="en-IN" sz="2000" dirty="0">
                <a:solidFill>
                  <a:srgbClr val="FF0000"/>
                </a:solidFill>
              </a:rPr>
              <a:t>Select </a:t>
            </a:r>
            <a:r>
              <a:rPr lang="en-IN" sz="2000" dirty="0" err="1">
                <a:solidFill>
                  <a:srgbClr val="FF0000"/>
                </a:solidFill>
              </a:rPr>
              <a:t>emp_id</a:t>
            </a:r>
            <a:r>
              <a:rPr lang="en-IN" sz="2000" dirty="0">
                <a:solidFill>
                  <a:srgbClr val="FF0000"/>
                </a:solidFill>
              </a:rPr>
              <a:t>, </a:t>
            </a:r>
            <a:r>
              <a:rPr lang="en-IN" sz="2000" dirty="0" err="1">
                <a:solidFill>
                  <a:srgbClr val="FF0000"/>
                </a:solidFill>
              </a:rPr>
              <a:t>fname</a:t>
            </a:r>
            <a:r>
              <a:rPr lang="en-IN" sz="2000" dirty="0">
                <a:solidFill>
                  <a:srgbClr val="FF0000"/>
                </a:solidFill>
              </a:rPr>
              <a:t>, </a:t>
            </a:r>
            <a:r>
              <a:rPr lang="en-IN" sz="2000" dirty="0" err="1">
                <a:solidFill>
                  <a:srgbClr val="FF0000"/>
                </a:solidFill>
              </a:rPr>
              <a:t>lname</a:t>
            </a:r>
            <a:r>
              <a:rPr lang="en-IN" sz="2000" dirty="0">
                <a:solidFill>
                  <a:srgbClr val="FF0000"/>
                </a:solidFill>
              </a:rPr>
              <a:t>, </a:t>
            </a:r>
            <a:r>
              <a:rPr lang="en-IN" sz="2000" dirty="0" err="1">
                <a:solidFill>
                  <a:srgbClr val="FF0000"/>
                </a:solidFill>
              </a:rPr>
              <a:t>no_of_years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start_date</a:t>
            </a:r>
            <a:r>
              <a:rPr lang="en-IN" sz="2000" dirty="0">
                <a:solidFill>
                  <a:srgbClr val="FF0000"/>
                </a:solidFill>
              </a:rPr>
              <a:t>) as 'years' from employee;</a:t>
            </a:r>
          </a:p>
          <a:p>
            <a:endParaRPr lang="en-IN" sz="2000" dirty="0">
              <a:solidFill>
                <a:srgbClr val="FF0000"/>
              </a:solidFill>
            </a:endParaRPr>
          </a:p>
          <a:p>
            <a:r>
              <a:rPr lang="en-IN" sz="2000" dirty="0"/>
              <a:t>Output will be</a:t>
            </a:r>
          </a:p>
          <a:p>
            <a:endParaRPr lang="en-IN" sz="2000" dirty="0"/>
          </a:p>
          <a:p>
            <a:endParaRPr lang="en-IN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B9E3BA-B489-40DB-AF41-D34C8E39E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96546"/>
              </p:ext>
            </p:extLst>
          </p:nvPr>
        </p:nvGraphicFramePr>
        <p:xfrm>
          <a:off x="5685182" y="3643815"/>
          <a:ext cx="5777948" cy="2533147"/>
        </p:xfrm>
        <a:graphic>
          <a:graphicData uri="http://schemas.openxmlformats.org/drawingml/2006/table">
            <a:tbl>
              <a:tblPr/>
              <a:tblGrid>
                <a:gridCol w="1113183">
                  <a:extLst>
                    <a:ext uri="{9D8B030D-6E8A-4147-A177-3AD203B41FA5}">
                      <a16:colId xmlns:a16="http://schemas.microsoft.com/office/drawing/2014/main" val="962347444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745525591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1131944796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3466979191"/>
                    </a:ext>
                  </a:extLst>
                </a:gridCol>
              </a:tblGrid>
              <a:tr h="463582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EMP_ID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FNAME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LNAME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YEARS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565646"/>
                  </a:ext>
                </a:extLst>
              </a:tr>
              <a:tr h="442887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1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Michael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Smith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18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267591"/>
                  </a:ext>
                </a:extLst>
              </a:tr>
              <a:tr h="442887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2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</a:rPr>
                        <a:t>Susan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Barker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</a:rPr>
                        <a:t>17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595568"/>
                  </a:ext>
                </a:extLst>
              </a:tr>
              <a:tr h="442887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3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Robert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Tvler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19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25091"/>
                  </a:ext>
                </a:extLst>
              </a:tr>
              <a:tr h="740904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4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</a:rPr>
                        <a:t>Susan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Hawthorne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</a:rPr>
                        <a:t>17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40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74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515</Words>
  <Application>Microsoft Office PowerPoint</Application>
  <PresentationFormat>Widescreen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</vt:lpstr>
      <vt:lpstr>Office Theme</vt:lpstr>
      <vt:lpstr>MySQL Functions:  String, Numeric, User-Defined, Stored</vt:lpstr>
      <vt:lpstr>What are functions?</vt:lpstr>
      <vt:lpstr>Types of functions</vt:lpstr>
      <vt:lpstr>Built-in functions</vt:lpstr>
      <vt:lpstr>String functions</vt:lpstr>
      <vt:lpstr>Numeric functions</vt:lpstr>
      <vt:lpstr>Numeric function</vt:lpstr>
      <vt:lpstr>Stored Functions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Functions:  String, Numeric, User-Defined, Stored</dc:title>
  <dc:creator>manisha shah</dc:creator>
  <cp:lastModifiedBy>manisha shah</cp:lastModifiedBy>
  <cp:revision>62</cp:revision>
  <dcterms:created xsi:type="dcterms:W3CDTF">2019-08-03T15:21:48Z</dcterms:created>
  <dcterms:modified xsi:type="dcterms:W3CDTF">2019-08-03T17:25:31Z</dcterms:modified>
</cp:coreProperties>
</file>