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91" r:id="rId2"/>
    <p:sldId id="286" r:id="rId3"/>
    <p:sldId id="299" r:id="rId4"/>
    <p:sldId id="324" r:id="rId5"/>
    <p:sldId id="329" r:id="rId6"/>
    <p:sldId id="325" r:id="rId7"/>
    <p:sldId id="326" r:id="rId8"/>
    <p:sldId id="330" r:id="rId9"/>
    <p:sldId id="327" r:id="rId10"/>
    <p:sldId id="331"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346"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5C47D-6E7A-40E3-9BF1-FE1B5E6AF784}" type="datetimeFigureOut">
              <a:rPr lang="en-IN" smtClean="0"/>
              <a:t>28-05-2019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34DFF-0047-44CF-B3EB-16181272A434}" type="slidenum">
              <a:rPr lang="en-IN" smtClean="0"/>
              <a:t>‹#›</a:t>
            </a:fld>
            <a:endParaRPr lang="en-IN"/>
          </a:p>
        </p:txBody>
      </p:sp>
    </p:spTree>
    <p:extLst>
      <p:ext uri="{BB962C8B-B14F-4D97-AF65-F5344CB8AC3E}">
        <p14:creationId xmlns:p14="http://schemas.microsoft.com/office/powerpoint/2010/main" val="227801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4582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777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37AC76-B5B6-4D22-964E-8311652E75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226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852F8-A54B-449A-BBD1-1C85587307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6582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427451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5270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1254383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r>
              <a:rPr lang="en-US"/>
              <a:t>Click icon to add table</a:t>
            </a:r>
          </a:p>
        </p:txBody>
      </p:sp>
      <p:sp>
        <p:nvSpPr>
          <p:cNvPr id="4" name="Date Placeholder 3"/>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5/28/2019</a:t>
            </a:fld>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2742837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5/28/2019</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3496504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5/28/2019</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113010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429D534C-5B7A-4D62-9124-9DF4AABF2CFC}" type="datetimeFigureOut">
              <a:rPr lang="en-US" smtClean="0"/>
              <a:t>5/28/2019</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EE708244-4F68-4DD1-9E63-25A8E191BAA8}" type="slidenum">
              <a:rPr lang="en-US" smtClean="0"/>
              <a:t>‹#›</a:t>
            </a:fld>
            <a:endParaRPr lang="en-US"/>
          </a:p>
        </p:txBody>
      </p:sp>
    </p:spTree>
    <p:extLst>
      <p:ext uri="{BB962C8B-B14F-4D97-AF65-F5344CB8AC3E}">
        <p14:creationId xmlns:p14="http://schemas.microsoft.com/office/powerpoint/2010/main" val="8690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12192000" cy="6896746"/>
          </a:xfrm>
          <a:prstGeom prst="rect">
            <a:avLst/>
          </a:prstGeom>
        </p:spPr>
      </p:pic>
      <p:sp>
        <p:nvSpPr>
          <p:cNvPr id="2" name="Title 1"/>
          <p:cNvSpPr>
            <a:spLocks noGrp="1"/>
          </p:cNvSpPr>
          <p:nvPr>
            <p:ph type="title"/>
          </p:nvPr>
        </p:nvSpPr>
        <p:spPr>
          <a:xfrm>
            <a:off x="2641600" y="76200"/>
            <a:ext cx="92456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37795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41774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5412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51242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97302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12192000" cy="6896746"/>
          </a:xfrm>
          <a:prstGeom prst="rect">
            <a:avLst/>
          </a:prstGeom>
        </p:spPr>
      </p:pic>
    </p:spTree>
    <p:extLst>
      <p:ext uri="{BB962C8B-B14F-4D97-AF65-F5344CB8AC3E}">
        <p14:creationId xmlns:p14="http://schemas.microsoft.com/office/powerpoint/2010/main" val="162082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1365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extLst>
      <p:ext uri="{BB962C8B-B14F-4D97-AF65-F5344CB8AC3E}">
        <p14:creationId xmlns:p14="http://schemas.microsoft.com/office/powerpoint/2010/main" val="302800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5/28/2019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769600" y="57150"/>
            <a:ext cx="1235573" cy="742950"/>
          </a:xfrm>
          <a:prstGeom prst="rect">
            <a:avLst/>
          </a:prstGeom>
        </p:spPr>
      </p:pic>
    </p:spTree>
    <p:extLst>
      <p:ext uri="{BB962C8B-B14F-4D97-AF65-F5344CB8AC3E}">
        <p14:creationId xmlns:p14="http://schemas.microsoft.com/office/powerpoint/2010/main" val="3020512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java.sun.com/jsp/jstl/%20co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971801"/>
            <a:ext cx="7772400" cy="1470025"/>
          </a:xfrm>
        </p:spPr>
        <p:txBody>
          <a:bodyPr>
            <a:normAutofit/>
          </a:bodyPr>
          <a:lstStyle/>
          <a:p>
            <a:r>
              <a:rPr lang="en-IN" dirty="0"/>
              <a:t>JSTL </a:t>
            </a:r>
            <a:endParaRPr lang="en-US" b="1" dirty="0"/>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BE1B-5A99-433D-B5BC-763671C8F35D}"/>
              </a:ext>
            </a:extLst>
          </p:cNvPr>
          <p:cNvSpPr>
            <a:spLocks noGrp="1"/>
          </p:cNvSpPr>
          <p:nvPr>
            <p:ph type="title"/>
          </p:nvPr>
        </p:nvSpPr>
        <p:spPr/>
        <p:txBody>
          <a:bodyPr/>
          <a:lstStyle/>
          <a:p>
            <a:r>
              <a:rPr lang="en-IN" dirty="0"/>
              <a:t>JSTL Example </a:t>
            </a:r>
            <a:r>
              <a:rPr lang="en-IN" dirty="0" err="1"/>
              <a:t>Contd</a:t>
            </a:r>
            <a:r>
              <a:rPr lang="en-IN" dirty="0"/>
              <a:t>… </a:t>
            </a:r>
          </a:p>
        </p:txBody>
      </p:sp>
      <p:sp>
        <p:nvSpPr>
          <p:cNvPr id="6" name="Rectangle 5">
            <a:extLst>
              <a:ext uri="{FF2B5EF4-FFF2-40B4-BE49-F238E27FC236}">
                <a16:creationId xmlns:a16="http://schemas.microsoft.com/office/drawing/2014/main" id="{9CA80140-E1AC-46C3-9008-178B8AA3EE43}"/>
              </a:ext>
            </a:extLst>
          </p:cNvPr>
          <p:cNvSpPr/>
          <p:nvPr/>
        </p:nvSpPr>
        <p:spPr>
          <a:xfrm>
            <a:off x="457200" y="1213946"/>
            <a:ext cx="11067393" cy="923330"/>
          </a:xfrm>
          <a:prstGeom prst="rect">
            <a:avLst/>
          </a:prstGeom>
        </p:spPr>
        <p:txBody>
          <a:bodyPr wrap="square">
            <a:spAutoFit/>
          </a:bodyPr>
          <a:lstStyle/>
          <a:p>
            <a:r>
              <a:rPr lang="en-IN" dirty="0"/>
              <a:t>Now when we run application with URL http://localhost:8080/JSTLExample/HomeServlet, we get response as in below.</a:t>
            </a:r>
          </a:p>
          <a:p>
            <a:endParaRPr lang="en-IN" dirty="0"/>
          </a:p>
        </p:txBody>
      </p:sp>
      <p:pic>
        <p:nvPicPr>
          <p:cNvPr id="8" name="Picture 7">
            <a:extLst>
              <a:ext uri="{FF2B5EF4-FFF2-40B4-BE49-F238E27FC236}">
                <a16:creationId xmlns:a16="http://schemas.microsoft.com/office/drawing/2014/main" id="{13F2654A-A3D5-4B3B-B39C-FDF8D979BF36}"/>
              </a:ext>
            </a:extLst>
          </p:cNvPr>
          <p:cNvPicPr>
            <a:picLocks noChangeAspect="1"/>
          </p:cNvPicPr>
          <p:nvPr/>
        </p:nvPicPr>
        <p:blipFill rotWithShape="1">
          <a:blip r:embed="rId2"/>
          <a:srcRect l="24440" t="5035" r="12069" b="34015"/>
          <a:stretch/>
        </p:blipFill>
        <p:spPr>
          <a:xfrm>
            <a:off x="2120461" y="2137276"/>
            <a:ext cx="7740869" cy="4177862"/>
          </a:xfrm>
          <a:prstGeom prst="rect">
            <a:avLst/>
          </a:prstGeom>
        </p:spPr>
      </p:pic>
    </p:spTree>
    <p:extLst>
      <p:ext uri="{BB962C8B-B14F-4D97-AF65-F5344CB8AC3E}">
        <p14:creationId xmlns:p14="http://schemas.microsoft.com/office/powerpoint/2010/main" val="415168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1524000" y="1295401"/>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2438400" y="2590800"/>
            <a:ext cx="3886200" cy="1143000"/>
          </a:xfrm>
          <a:prstGeom prst="rect">
            <a:avLst/>
          </a:prstGeom>
        </p:spPr>
        <p:txBody>
          <a:bodyPr vert="horz" lIns="91440" tIns="45720" rIns="91440" bIns="45720" rtlCol="0" anchor="ctr">
            <a:normAutofit/>
          </a:bodyPr>
          <a:lstStyle/>
          <a:p>
            <a:pPr algn="ctr">
              <a:spcBef>
                <a:spcPct val="0"/>
              </a:spcBef>
              <a:defRPr/>
            </a:pPr>
            <a:r>
              <a:rPr lang="en-US" sz="4400" dirty="0">
                <a:solidFill>
                  <a:srgbClr val="FFFFFF"/>
                </a:solidFill>
                <a:effectLst>
                  <a:outerShdw blurRad="38100" dist="38100" dir="2700000" algn="tl">
                    <a:srgbClr val="000000">
                      <a:alpha val="43137"/>
                    </a:srgbClr>
                  </a:outerShdw>
                </a:effectLst>
                <a:latin typeface="Calibri"/>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a:solidFill>
                  <a:prstClr val="black">
                    <a:tint val="75000"/>
                  </a:prstClr>
                </a:solidFill>
                <a:latin typeface="Calibri"/>
              </a:rPr>
              <a:pPr/>
              <a:t>11</a:t>
            </a:fld>
            <a:endParaRPr lang="en-US">
              <a:solidFill>
                <a:prstClr val="black">
                  <a:tint val="75000"/>
                </a:prstClr>
              </a:solidFill>
              <a:latin typeface="Calibri"/>
            </a:endParaRPr>
          </a:p>
        </p:txBody>
      </p:sp>
    </p:spTree>
    <p:extLst>
      <p:ext uri="{BB962C8B-B14F-4D97-AF65-F5344CB8AC3E}">
        <p14:creationId xmlns:p14="http://schemas.microsoft.com/office/powerpoint/2010/main" val="180974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MVC in JSP </a:t>
            </a:r>
            <a:endParaRPr lang="en-US" dirty="0"/>
          </a:p>
        </p:txBody>
      </p:sp>
      <p:sp>
        <p:nvSpPr>
          <p:cNvPr id="3" name="Content Placeholder 2"/>
          <p:cNvSpPr>
            <a:spLocks noGrp="1"/>
          </p:cNvSpPr>
          <p:nvPr>
            <p:ph idx="1"/>
          </p:nvPr>
        </p:nvSpPr>
        <p:spPr>
          <a:xfrm>
            <a:off x="315310" y="1150883"/>
            <a:ext cx="11267090" cy="4975282"/>
          </a:xfrm>
        </p:spPr>
        <p:txBody>
          <a:bodyPr>
            <a:normAutofit/>
          </a:bodyPr>
          <a:lstStyle/>
          <a:p>
            <a:pPr marL="0" indent="0">
              <a:buNone/>
            </a:pPr>
            <a:r>
              <a:rPr lang="en-IN" sz="2000" dirty="0"/>
              <a:t>In this module we will see below  topics</a:t>
            </a:r>
          </a:p>
          <a:p>
            <a:r>
              <a:rPr lang="en-IN" sz="2400" dirty="0"/>
              <a:t>JSTL</a:t>
            </a:r>
            <a:r>
              <a:rPr lang="en-IN" sz="2000" dirty="0"/>
              <a:t> </a:t>
            </a:r>
            <a:r>
              <a:rPr lang="en-IN" sz="3200" dirty="0"/>
              <a:t> </a:t>
            </a:r>
            <a:endParaRPr lang="sv-SE" sz="3200" dirty="0"/>
          </a:p>
          <a:p>
            <a:endParaRPr lang="sv-SE" sz="2000" dirty="0"/>
          </a:p>
          <a:p>
            <a:endParaRPr lang="sv-SE" sz="2000" dirty="0"/>
          </a:p>
          <a:p>
            <a:pPr marL="0" indent="0">
              <a:buNone/>
            </a:pPr>
            <a:endParaRPr lang="en-IN" sz="2000" dirty="0"/>
          </a:p>
          <a:p>
            <a:pPr marL="0" indent="0">
              <a:buNone/>
            </a:pPr>
            <a:endParaRPr lang="en-IN" sz="2000" dirty="0"/>
          </a:p>
          <a:p>
            <a:pPr marL="0" indent="0">
              <a:buNone/>
            </a:pPr>
            <a:endParaRPr lang="en-US" sz="2000" dirty="0"/>
          </a:p>
        </p:txBody>
      </p:sp>
    </p:spTree>
    <p:extLst>
      <p:ext uri="{BB962C8B-B14F-4D97-AF65-F5344CB8AC3E}">
        <p14:creationId xmlns:p14="http://schemas.microsoft.com/office/powerpoint/2010/main" val="92679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JSTL</a:t>
            </a:r>
            <a:r>
              <a:rPr lang="en-IN" sz="2800" dirty="0"/>
              <a:t> </a:t>
            </a:r>
            <a:endParaRPr lang="en-US" sz="2800" dirty="0"/>
          </a:p>
        </p:txBody>
      </p:sp>
      <p:sp>
        <p:nvSpPr>
          <p:cNvPr id="4" name="Rectangle 3">
            <a:extLst>
              <a:ext uri="{FF2B5EF4-FFF2-40B4-BE49-F238E27FC236}">
                <a16:creationId xmlns:a16="http://schemas.microsoft.com/office/drawing/2014/main" id="{D27E63B5-5081-4CDD-8A45-41376F0DE6FE}"/>
              </a:ext>
            </a:extLst>
          </p:cNvPr>
          <p:cNvSpPr/>
          <p:nvPr/>
        </p:nvSpPr>
        <p:spPr>
          <a:xfrm>
            <a:off x="299545" y="1119352"/>
            <a:ext cx="11587655" cy="5847755"/>
          </a:xfrm>
          <a:prstGeom prst="rect">
            <a:avLst/>
          </a:prstGeom>
        </p:spPr>
        <p:txBody>
          <a:bodyPr wrap="square">
            <a:spAutoFit/>
          </a:bodyPr>
          <a:lstStyle/>
          <a:p>
            <a:r>
              <a:rPr lang="en-IN" dirty="0"/>
              <a:t>JSTL stands for </a:t>
            </a:r>
            <a:r>
              <a:rPr lang="en-IN" b="1" dirty="0"/>
              <a:t>JSP Standard Tag Library</a:t>
            </a:r>
            <a:r>
              <a:rPr lang="en-IN" dirty="0"/>
              <a:t>. JSTL is the standard tag library that provides tags to control the JSP page behaviour. </a:t>
            </a:r>
          </a:p>
          <a:p>
            <a:r>
              <a:rPr lang="en-IN" dirty="0"/>
              <a:t>JSTL tags can be used for iteration and control statements, internationalization, SQL etc.</a:t>
            </a:r>
          </a:p>
          <a:p>
            <a:endParaRPr lang="en-IN" sz="2000" b="0" i="0" dirty="0">
              <a:solidFill>
                <a:srgbClr val="000000"/>
              </a:solidFill>
              <a:effectLst/>
            </a:endParaRPr>
          </a:p>
          <a:p>
            <a:r>
              <a:rPr lang="en-IN" sz="2000" dirty="0">
                <a:solidFill>
                  <a:srgbClr val="000000"/>
                </a:solidFill>
              </a:rPr>
              <a:t>JSTL is part of the Java EE API and included in most servlet containers. For using JSTL in our JSP pages, we need to download the JSTL jars for your servlet container. We can find them in the example projects of server download and we can use them most of time. We  need to include these libraries in our web application project WEB-INF/lib directory.</a:t>
            </a:r>
          </a:p>
          <a:p>
            <a:endParaRPr lang="en-IN" sz="2000" dirty="0">
              <a:solidFill>
                <a:srgbClr val="000000"/>
              </a:solidFill>
            </a:endParaRPr>
          </a:p>
          <a:p>
            <a:r>
              <a:rPr lang="en-IN" sz="2000" b="1" dirty="0">
                <a:solidFill>
                  <a:srgbClr val="000000"/>
                </a:solidFill>
              </a:rPr>
              <a:t>JSTL jars</a:t>
            </a:r>
          </a:p>
          <a:p>
            <a:r>
              <a:rPr lang="en-IN" sz="2000" dirty="0">
                <a:solidFill>
                  <a:srgbClr val="000000"/>
                </a:solidFill>
              </a:rPr>
              <a:t>JSTL jars are container specific, for example in Tomcat, we need to include jstl.jar and standard.jar jar files in project build path. If they are not present in the container lib directory, you should include them into your application. </a:t>
            </a:r>
          </a:p>
          <a:p>
            <a:r>
              <a:rPr lang="en-IN" sz="2000" dirty="0">
                <a:solidFill>
                  <a:srgbClr val="000000"/>
                </a:solidFill>
              </a:rPr>
              <a:t>Also If you have maven project, below dependencies should be added in pom.xml file or else you will get following error in JSP pages – eclipse Can not find the tag library descriptor for </a:t>
            </a:r>
          </a:p>
          <a:p>
            <a:r>
              <a:rPr lang="en-IN" sz="2000" dirty="0">
                <a:solidFill>
                  <a:srgbClr val="000000"/>
                </a:solidFill>
                <a:hlinkClick r:id="rId3"/>
              </a:rPr>
              <a:t>http://java.sun.com/jsp/jstl/ core</a:t>
            </a:r>
            <a:endParaRPr lang="en-IN" sz="2000" dirty="0">
              <a:solidFill>
                <a:srgbClr val="000000"/>
              </a:solidFill>
            </a:endParaRPr>
          </a:p>
          <a:p>
            <a:endParaRPr lang="en-IN" sz="2000" dirty="0">
              <a:solidFill>
                <a:srgbClr val="000000"/>
              </a:solidFill>
            </a:endParaRPr>
          </a:p>
          <a:p>
            <a:endParaRPr lang="en-IN" sz="2000" dirty="0">
              <a:solidFill>
                <a:srgbClr val="000000"/>
              </a:solidFill>
            </a:endParaRPr>
          </a:p>
          <a:p>
            <a:endParaRPr lang="en-IN" sz="2000" b="0" i="0" dirty="0">
              <a:solidFill>
                <a:srgbClr val="000000"/>
              </a:solidFill>
              <a:effectLst/>
            </a:endParaRPr>
          </a:p>
        </p:txBody>
      </p:sp>
    </p:spTree>
    <p:extLst>
      <p:ext uri="{BB962C8B-B14F-4D97-AF65-F5344CB8AC3E}">
        <p14:creationId xmlns:p14="http://schemas.microsoft.com/office/powerpoint/2010/main" val="205820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JSTL</a:t>
            </a:r>
          </a:p>
        </p:txBody>
      </p:sp>
      <p:sp>
        <p:nvSpPr>
          <p:cNvPr id="5" name="Rectangle 4">
            <a:extLst>
              <a:ext uri="{FF2B5EF4-FFF2-40B4-BE49-F238E27FC236}">
                <a16:creationId xmlns:a16="http://schemas.microsoft.com/office/drawing/2014/main" id="{B4985075-E4C2-436E-9352-C0F1F9E06559}"/>
              </a:ext>
            </a:extLst>
          </p:cNvPr>
          <p:cNvSpPr/>
          <p:nvPr/>
        </p:nvSpPr>
        <p:spPr>
          <a:xfrm>
            <a:off x="0" y="715963"/>
            <a:ext cx="12191999" cy="5909310"/>
          </a:xfrm>
          <a:prstGeom prst="rect">
            <a:avLst/>
          </a:prstGeom>
        </p:spPr>
        <p:txBody>
          <a:bodyPr wrap="square">
            <a:spAutoFit/>
          </a:bodyPr>
          <a:lstStyle/>
          <a:p>
            <a:r>
              <a:rPr lang="en-IN" b="1" dirty="0">
                <a:solidFill>
                  <a:srgbClr val="000000"/>
                </a:solidFill>
                <a:latin typeface="Raleway"/>
              </a:rPr>
              <a:t>JSTL Tags</a:t>
            </a:r>
          </a:p>
          <a:p>
            <a:endParaRPr lang="en-IN" b="1" dirty="0">
              <a:solidFill>
                <a:srgbClr val="000000"/>
              </a:solidFill>
              <a:latin typeface="Raleway"/>
            </a:endParaRPr>
          </a:p>
          <a:p>
            <a:r>
              <a:rPr lang="en-IN" dirty="0"/>
              <a:t>Based on the JSTL functions, they are categorized into five types.</a:t>
            </a:r>
          </a:p>
          <a:p>
            <a:endParaRPr lang="en-IN" dirty="0"/>
          </a:p>
          <a:p>
            <a:r>
              <a:rPr lang="en-IN" b="1" dirty="0"/>
              <a:t>1. JSTL Core Tags:</a:t>
            </a:r>
            <a:r>
              <a:rPr lang="en-IN" dirty="0"/>
              <a:t> JSTL Core tags provide </a:t>
            </a:r>
          </a:p>
          <a:p>
            <a:r>
              <a:rPr lang="en-IN" dirty="0"/>
              <a:t>support for iteration, conditional logic, catch exception, </a:t>
            </a:r>
            <a:r>
              <a:rPr lang="en-IN" dirty="0" err="1"/>
              <a:t>url</a:t>
            </a:r>
            <a:r>
              <a:rPr lang="en-IN" dirty="0"/>
              <a:t>, forward or redirect response etc. </a:t>
            </a:r>
          </a:p>
          <a:p>
            <a:r>
              <a:rPr lang="en-IN" dirty="0"/>
              <a:t>To use JSTL core tags, we should include it in the JSP page like below.</a:t>
            </a:r>
          </a:p>
          <a:p>
            <a:endParaRPr lang="en-IN" dirty="0"/>
          </a:p>
          <a:p>
            <a:r>
              <a:rPr lang="it-IT" b="1" dirty="0"/>
              <a:t>&lt;%@ taglib uri="http://java.sun.com/jsp/jstl/core" prefix="c" %&gt;</a:t>
            </a:r>
          </a:p>
          <a:p>
            <a:endParaRPr lang="en-IN" dirty="0"/>
          </a:p>
          <a:p>
            <a:r>
              <a:rPr lang="en-IN" dirty="0"/>
              <a:t>2. </a:t>
            </a:r>
            <a:r>
              <a:rPr lang="en-IN" b="1" dirty="0"/>
              <a:t>JSTL Formatting and Localisation Tags:</a:t>
            </a:r>
            <a:r>
              <a:rPr lang="en-IN" dirty="0"/>
              <a:t> JSTL Formatting tags are provided </a:t>
            </a:r>
          </a:p>
          <a:p>
            <a:r>
              <a:rPr lang="en-IN" dirty="0"/>
              <a:t>for formatting of Numbers, Dates and i18n support through locales and resource bundles. </a:t>
            </a:r>
          </a:p>
          <a:p>
            <a:r>
              <a:rPr lang="en-IN" dirty="0"/>
              <a:t>We can include these </a:t>
            </a:r>
            <a:r>
              <a:rPr lang="en-IN" dirty="0" err="1"/>
              <a:t>jstl</a:t>
            </a:r>
            <a:r>
              <a:rPr lang="en-IN" dirty="0"/>
              <a:t> tags in JSP with below syntax:</a:t>
            </a:r>
          </a:p>
          <a:p>
            <a:endParaRPr lang="en-IN" dirty="0"/>
          </a:p>
          <a:p>
            <a:r>
              <a:rPr lang="it-IT" b="1" dirty="0"/>
              <a:t>&lt;%@ taglib uri="http://java.sun.com/jsp/jstl/fmt" prefix="fmt" %&gt;</a:t>
            </a:r>
          </a:p>
          <a:p>
            <a:endParaRPr lang="en-IN" dirty="0"/>
          </a:p>
          <a:p>
            <a:r>
              <a:rPr lang="en-IN" dirty="0"/>
              <a:t>3. </a:t>
            </a:r>
            <a:r>
              <a:rPr lang="en-IN" b="1" dirty="0"/>
              <a:t>JSTL SQL Tags:</a:t>
            </a:r>
            <a:r>
              <a:rPr lang="en-IN" dirty="0"/>
              <a:t> JSTL SQL Tags provide </a:t>
            </a:r>
          </a:p>
          <a:p>
            <a:r>
              <a:rPr lang="en-IN" dirty="0"/>
              <a:t>support for interaction with relational databases such as Oracle, </a:t>
            </a:r>
            <a:r>
              <a:rPr lang="en-IN" dirty="0" err="1"/>
              <a:t>MySql</a:t>
            </a:r>
            <a:r>
              <a:rPr lang="en-IN" dirty="0"/>
              <a:t> etc. </a:t>
            </a:r>
          </a:p>
          <a:p>
            <a:r>
              <a:rPr lang="en-IN" dirty="0"/>
              <a:t>Using JSTL SQL tags we can run database queries, we include these JSTL tags in JSP with below syntax:</a:t>
            </a:r>
          </a:p>
          <a:p>
            <a:endParaRPr lang="en-IN" dirty="0"/>
          </a:p>
          <a:p>
            <a:r>
              <a:rPr lang="it-IT" b="1" dirty="0"/>
              <a:t>&lt;%@ taglib uri="http://java.sun.com/jsp/jstl/sql" prefix="sql" %&gt;</a:t>
            </a:r>
            <a:endParaRPr lang="en-IN" dirty="0"/>
          </a:p>
        </p:txBody>
      </p:sp>
    </p:spTree>
    <p:extLst>
      <p:ext uri="{BB962C8B-B14F-4D97-AF65-F5344CB8AC3E}">
        <p14:creationId xmlns:p14="http://schemas.microsoft.com/office/powerpoint/2010/main" val="308201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D09A-F82A-46F7-8CC6-62599C270004}"/>
              </a:ext>
            </a:extLst>
          </p:cNvPr>
          <p:cNvSpPr>
            <a:spLocks noGrp="1"/>
          </p:cNvSpPr>
          <p:nvPr>
            <p:ph type="title"/>
          </p:nvPr>
        </p:nvSpPr>
        <p:spPr/>
        <p:txBody>
          <a:bodyPr/>
          <a:lstStyle/>
          <a:p>
            <a:r>
              <a:rPr lang="en-IN" dirty="0"/>
              <a:t>JSTL</a:t>
            </a:r>
          </a:p>
        </p:txBody>
      </p:sp>
      <p:sp>
        <p:nvSpPr>
          <p:cNvPr id="4" name="Rectangle 3">
            <a:extLst>
              <a:ext uri="{FF2B5EF4-FFF2-40B4-BE49-F238E27FC236}">
                <a16:creationId xmlns:a16="http://schemas.microsoft.com/office/drawing/2014/main" id="{A6B54F9E-F339-404D-9C95-C3AC670C923D}"/>
              </a:ext>
            </a:extLst>
          </p:cNvPr>
          <p:cNvSpPr/>
          <p:nvPr/>
        </p:nvSpPr>
        <p:spPr>
          <a:xfrm>
            <a:off x="173421" y="1072055"/>
            <a:ext cx="11713779" cy="3416320"/>
          </a:xfrm>
          <a:prstGeom prst="rect">
            <a:avLst/>
          </a:prstGeom>
        </p:spPr>
        <p:txBody>
          <a:bodyPr wrap="square">
            <a:spAutoFit/>
          </a:bodyPr>
          <a:lstStyle/>
          <a:p>
            <a:r>
              <a:rPr lang="en-IN" b="1" dirty="0"/>
              <a:t>4. JSTL XML Tags:</a:t>
            </a:r>
            <a:r>
              <a:rPr lang="en-IN" dirty="0"/>
              <a:t> JSTL XML tags are used to work with XML documents such as parsing XML, transforming XML data and XPath expressions evaluation. Syntax to include JSTL XML tags in JSP page is:</a:t>
            </a:r>
          </a:p>
          <a:p>
            <a:endParaRPr lang="en-IN" dirty="0"/>
          </a:p>
          <a:p>
            <a:r>
              <a:rPr lang="en-IN" b="1" dirty="0"/>
              <a:t>&lt;%@ </a:t>
            </a:r>
            <a:r>
              <a:rPr lang="en-IN" b="1" dirty="0" err="1"/>
              <a:t>taglib</a:t>
            </a:r>
            <a:r>
              <a:rPr lang="en-IN" b="1" dirty="0"/>
              <a:t> </a:t>
            </a:r>
            <a:r>
              <a:rPr lang="en-IN" b="1" dirty="0" err="1"/>
              <a:t>uri</a:t>
            </a:r>
            <a:r>
              <a:rPr lang="en-IN" b="1" dirty="0"/>
              <a:t>="http://java.sun.com/</a:t>
            </a:r>
            <a:r>
              <a:rPr lang="en-IN" b="1" dirty="0" err="1"/>
              <a:t>jsp</a:t>
            </a:r>
            <a:r>
              <a:rPr lang="en-IN" b="1" dirty="0"/>
              <a:t>/</a:t>
            </a:r>
            <a:r>
              <a:rPr lang="en-IN" b="1" dirty="0" err="1"/>
              <a:t>jstl</a:t>
            </a:r>
            <a:r>
              <a:rPr lang="en-IN" b="1" dirty="0"/>
              <a:t>/xml" prefix="x" %&gt;</a:t>
            </a:r>
          </a:p>
          <a:p>
            <a:endParaRPr lang="en-IN" b="1" dirty="0"/>
          </a:p>
          <a:p>
            <a:r>
              <a:rPr lang="en-IN" b="1" dirty="0"/>
              <a:t>5. JSTL Functions Tags: </a:t>
            </a:r>
            <a:r>
              <a:rPr lang="en-IN" dirty="0"/>
              <a:t>JSTL tags provide a number of functions that we can use to perform common operation, most of them are for String manipulation such as String Concatenation, Split String etc. Syntax to include JSTL functions in JSP page is:</a:t>
            </a:r>
          </a:p>
          <a:p>
            <a:endParaRPr lang="en-IN" b="1" dirty="0"/>
          </a:p>
          <a:p>
            <a:r>
              <a:rPr lang="en-IN" b="1" dirty="0"/>
              <a:t>&lt;%@ </a:t>
            </a:r>
            <a:r>
              <a:rPr lang="en-IN" b="1" dirty="0" err="1"/>
              <a:t>taglib</a:t>
            </a:r>
            <a:r>
              <a:rPr lang="en-IN" b="1" dirty="0"/>
              <a:t> </a:t>
            </a:r>
            <a:r>
              <a:rPr lang="en-IN" b="1" dirty="0" err="1"/>
              <a:t>uri</a:t>
            </a:r>
            <a:r>
              <a:rPr lang="en-IN" b="1" dirty="0"/>
              <a:t>="http://java.sun.com/</a:t>
            </a:r>
            <a:r>
              <a:rPr lang="en-IN" b="1" dirty="0" err="1"/>
              <a:t>jsp</a:t>
            </a:r>
            <a:r>
              <a:rPr lang="en-IN" b="1" dirty="0"/>
              <a:t>/</a:t>
            </a:r>
            <a:r>
              <a:rPr lang="en-IN" b="1" dirty="0" err="1"/>
              <a:t>jstl</a:t>
            </a:r>
            <a:r>
              <a:rPr lang="en-IN" b="1" dirty="0"/>
              <a:t>/functions" prefix="</a:t>
            </a:r>
            <a:r>
              <a:rPr lang="en-IN" b="1" dirty="0" err="1"/>
              <a:t>fn</a:t>
            </a:r>
            <a:r>
              <a:rPr lang="en-IN" b="1" dirty="0"/>
              <a:t>" %&gt;</a:t>
            </a:r>
          </a:p>
          <a:p>
            <a:endParaRPr lang="en-IN" b="1" dirty="0"/>
          </a:p>
          <a:p>
            <a:endParaRPr lang="en-IN" b="1" dirty="0"/>
          </a:p>
        </p:txBody>
      </p:sp>
    </p:spTree>
    <p:extLst>
      <p:ext uri="{BB962C8B-B14F-4D97-AF65-F5344CB8AC3E}">
        <p14:creationId xmlns:p14="http://schemas.microsoft.com/office/powerpoint/2010/main" val="84674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BE1B-5A99-433D-B5BC-763671C8F35D}"/>
              </a:ext>
            </a:extLst>
          </p:cNvPr>
          <p:cNvSpPr>
            <a:spLocks noGrp="1"/>
          </p:cNvSpPr>
          <p:nvPr>
            <p:ph type="title"/>
          </p:nvPr>
        </p:nvSpPr>
        <p:spPr/>
        <p:txBody>
          <a:bodyPr/>
          <a:lstStyle/>
          <a:p>
            <a:r>
              <a:rPr lang="en-IN" dirty="0"/>
              <a:t>JSTL</a:t>
            </a:r>
          </a:p>
        </p:txBody>
      </p:sp>
      <p:sp>
        <p:nvSpPr>
          <p:cNvPr id="5" name="Rectangle 4">
            <a:extLst>
              <a:ext uri="{FF2B5EF4-FFF2-40B4-BE49-F238E27FC236}">
                <a16:creationId xmlns:a16="http://schemas.microsoft.com/office/drawing/2014/main" id="{ED67C1BA-D619-42B4-B89A-E57F99C58116}"/>
              </a:ext>
            </a:extLst>
          </p:cNvPr>
          <p:cNvSpPr/>
          <p:nvPr/>
        </p:nvSpPr>
        <p:spPr>
          <a:xfrm>
            <a:off x="-1" y="1087822"/>
            <a:ext cx="12060621" cy="923330"/>
          </a:xfrm>
          <a:prstGeom prst="rect">
            <a:avLst/>
          </a:prstGeom>
        </p:spPr>
        <p:txBody>
          <a:bodyPr wrap="square">
            <a:spAutoFit/>
          </a:bodyPr>
          <a:lstStyle/>
          <a:p>
            <a:r>
              <a:rPr lang="en-IN" dirty="0"/>
              <a:t>JSTL Core Tags are listed in the below table.</a:t>
            </a:r>
            <a:br>
              <a:rPr lang="en-IN" dirty="0"/>
            </a:br>
            <a:endParaRPr lang="en-IN" dirty="0"/>
          </a:p>
          <a:p>
            <a:endParaRPr lang="en-IN" dirty="0"/>
          </a:p>
        </p:txBody>
      </p:sp>
      <p:graphicFrame>
        <p:nvGraphicFramePr>
          <p:cNvPr id="3" name="Table 2">
            <a:extLst>
              <a:ext uri="{FF2B5EF4-FFF2-40B4-BE49-F238E27FC236}">
                <a16:creationId xmlns:a16="http://schemas.microsoft.com/office/drawing/2014/main" id="{3214F0C0-40AD-4506-9A08-8BF62353998B}"/>
              </a:ext>
            </a:extLst>
          </p:cNvPr>
          <p:cNvGraphicFramePr>
            <a:graphicFrameLocks noGrp="1"/>
          </p:cNvGraphicFramePr>
          <p:nvPr>
            <p:extLst>
              <p:ext uri="{D42A27DB-BD31-4B8C-83A1-F6EECF244321}">
                <p14:modId xmlns:p14="http://schemas.microsoft.com/office/powerpoint/2010/main" val="1716513200"/>
              </p:ext>
            </p:extLst>
          </p:nvPr>
        </p:nvGraphicFramePr>
        <p:xfrm>
          <a:off x="315310" y="1549487"/>
          <a:ext cx="10878207" cy="5197510"/>
        </p:xfrm>
        <a:graphic>
          <a:graphicData uri="http://schemas.openxmlformats.org/drawingml/2006/table">
            <a:tbl>
              <a:tblPr/>
              <a:tblGrid>
                <a:gridCol w="2796186">
                  <a:extLst>
                    <a:ext uri="{9D8B030D-6E8A-4147-A177-3AD203B41FA5}">
                      <a16:colId xmlns:a16="http://schemas.microsoft.com/office/drawing/2014/main" val="2015739584"/>
                    </a:ext>
                  </a:extLst>
                </a:gridCol>
                <a:gridCol w="8082021">
                  <a:extLst>
                    <a:ext uri="{9D8B030D-6E8A-4147-A177-3AD203B41FA5}">
                      <a16:colId xmlns:a16="http://schemas.microsoft.com/office/drawing/2014/main" val="1622607005"/>
                    </a:ext>
                  </a:extLst>
                </a:gridCol>
              </a:tblGrid>
              <a:tr h="236576">
                <a:tc>
                  <a:txBody>
                    <a:bodyPr/>
                    <a:lstStyle/>
                    <a:p>
                      <a:pPr algn="l" latinLnBrk="0"/>
                      <a:r>
                        <a:rPr lang="en-IN" sz="1400" b="0" cap="all">
                          <a:solidFill>
                            <a:srgbClr val="FFFFFF"/>
                          </a:solidFill>
                          <a:effectLst/>
                          <a:latin typeface="Arial" panose="020B0604020202020204" pitchFamily="34" charset="0"/>
                        </a:rPr>
                        <a:t>JSTL CORE TAG</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tc>
                  <a:txBody>
                    <a:bodyPr/>
                    <a:lstStyle/>
                    <a:p>
                      <a:pPr algn="l" latinLnBrk="0"/>
                      <a:r>
                        <a:rPr lang="en-IN" sz="1400" b="0" cap="all" dirty="0">
                          <a:solidFill>
                            <a:srgbClr val="FFFFFF"/>
                          </a:solidFill>
                          <a:effectLst/>
                          <a:latin typeface="Arial" panose="020B0604020202020204" pitchFamily="34" charset="0"/>
                        </a:rPr>
                        <a:t>DESCRIPTION</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26ADE4"/>
                    </a:solidFill>
                  </a:tcPr>
                </a:tc>
                <a:extLst>
                  <a:ext uri="{0D108BD9-81ED-4DB2-BD59-A6C34878D82A}">
                    <a16:rowId xmlns:a16="http://schemas.microsoft.com/office/drawing/2014/main" val="3443481448"/>
                  </a:ext>
                </a:extLst>
              </a:tr>
              <a:tr h="376194">
                <a:tc>
                  <a:txBody>
                    <a:bodyPr/>
                    <a:lstStyle/>
                    <a:p>
                      <a:pPr algn="l" latinLnBrk="0"/>
                      <a:r>
                        <a:rPr lang="en-IN" sz="1400">
                          <a:solidFill>
                            <a:srgbClr val="444444"/>
                          </a:solidFill>
                          <a:effectLst/>
                          <a:latin typeface="Arial" panose="020B0604020202020204" pitchFamily="34" charset="0"/>
                        </a:rPr>
                        <a:t>&lt;c:out&gt;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400">
                          <a:solidFill>
                            <a:srgbClr val="444444"/>
                          </a:solidFill>
                          <a:effectLst/>
                          <a:latin typeface="Arial" panose="020B0604020202020204" pitchFamily="34" charset="0"/>
                        </a:rPr>
                        <a:t>To write something in JSP page, we can use EL also with this tag</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4055320940"/>
                  </a:ext>
                </a:extLst>
              </a:tr>
              <a:tr h="236576">
                <a:tc>
                  <a:txBody>
                    <a:bodyPr/>
                    <a:lstStyle/>
                    <a:p>
                      <a:pPr algn="l" latinLnBrk="0"/>
                      <a:r>
                        <a:rPr lang="en-IN" sz="1400">
                          <a:solidFill>
                            <a:srgbClr val="444444"/>
                          </a:solidFill>
                          <a:effectLst/>
                          <a:latin typeface="Arial" panose="020B0604020202020204" pitchFamily="34" charset="0"/>
                        </a:rPr>
                        <a:t>&lt;c:import&gt;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400">
                          <a:solidFill>
                            <a:srgbClr val="444444"/>
                          </a:solidFill>
                          <a:effectLst/>
                          <a:latin typeface="Arial" panose="020B0604020202020204" pitchFamily="34" charset="0"/>
                        </a:rPr>
                        <a:t>Same as &lt;jsp:include&gt; or include directive</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2319991701"/>
                  </a:ext>
                </a:extLst>
              </a:tr>
              <a:tr h="236576">
                <a:tc>
                  <a:txBody>
                    <a:bodyPr/>
                    <a:lstStyle/>
                    <a:p>
                      <a:pPr algn="l" latinLnBrk="0"/>
                      <a:r>
                        <a:rPr lang="en-IN" sz="1400">
                          <a:solidFill>
                            <a:srgbClr val="444444"/>
                          </a:solidFill>
                          <a:effectLst/>
                          <a:latin typeface="Arial" panose="020B0604020202020204" pitchFamily="34" charset="0"/>
                        </a:rPr>
                        <a:t>&lt;c:redirect&gt;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400">
                          <a:solidFill>
                            <a:srgbClr val="444444"/>
                          </a:solidFill>
                          <a:effectLst/>
                          <a:latin typeface="Arial" panose="020B0604020202020204" pitchFamily="34" charset="0"/>
                        </a:rPr>
                        <a:t>redirect request to another resource</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2912230203"/>
                  </a:ext>
                </a:extLst>
              </a:tr>
              <a:tr h="236576">
                <a:tc>
                  <a:txBody>
                    <a:bodyPr/>
                    <a:lstStyle/>
                    <a:p>
                      <a:pPr algn="l" latinLnBrk="0"/>
                      <a:r>
                        <a:rPr lang="en-IN" sz="1400">
                          <a:solidFill>
                            <a:srgbClr val="444444"/>
                          </a:solidFill>
                          <a:effectLst/>
                          <a:latin typeface="Arial" panose="020B0604020202020204" pitchFamily="34" charset="0"/>
                        </a:rPr>
                        <a:t>&lt;c:set&gt;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400">
                          <a:solidFill>
                            <a:srgbClr val="444444"/>
                          </a:solidFill>
                          <a:effectLst/>
                          <a:latin typeface="Arial" panose="020B0604020202020204" pitchFamily="34" charset="0"/>
                        </a:rPr>
                        <a:t>To set the variable value in given scope.</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2818794312"/>
                  </a:ext>
                </a:extLst>
              </a:tr>
              <a:tr h="236576">
                <a:tc>
                  <a:txBody>
                    <a:bodyPr/>
                    <a:lstStyle/>
                    <a:p>
                      <a:pPr algn="l" latinLnBrk="0"/>
                      <a:r>
                        <a:rPr lang="en-IN" sz="1400">
                          <a:solidFill>
                            <a:srgbClr val="444444"/>
                          </a:solidFill>
                          <a:effectLst/>
                          <a:latin typeface="Arial" panose="020B0604020202020204" pitchFamily="34" charset="0"/>
                        </a:rPr>
                        <a:t>&lt;c:remove&gt;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400">
                          <a:solidFill>
                            <a:srgbClr val="444444"/>
                          </a:solidFill>
                          <a:effectLst/>
                          <a:latin typeface="Arial" panose="020B0604020202020204" pitchFamily="34" charset="0"/>
                        </a:rPr>
                        <a:t>To remove the variable from given scope</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2373704322"/>
                  </a:ext>
                </a:extLst>
              </a:tr>
              <a:tr h="236576">
                <a:tc>
                  <a:txBody>
                    <a:bodyPr/>
                    <a:lstStyle/>
                    <a:p>
                      <a:pPr algn="l" latinLnBrk="0"/>
                      <a:r>
                        <a:rPr lang="en-IN" sz="1400">
                          <a:solidFill>
                            <a:srgbClr val="444444"/>
                          </a:solidFill>
                          <a:effectLst/>
                          <a:latin typeface="Arial" panose="020B0604020202020204" pitchFamily="34" charset="0"/>
                        </a:rPr>
                        <a:t>&lt;c:catch&gt;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400">
                          <a:solidFill>
                            <a:srgbClr val="444444"/>
                          </a:solidFill>
                          <a:effectLst/>
                          <a:latin typeface="Arial" panose="020B0604020202020204" pitchFamily="34" charset="0"/>
                        </a:rPr>
                        <a:t>To catch the exception and wrap it into an object.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3336085730"/>
                  </a:ext>
                </a:extLst>
              </a:tr>
              <a:tr h="376194">
                <a:tc>
                  <a:txBody>
                    <a:bodyPr/>
                    <a:lstStyle/>
                    <a:p>
                      <a:pPr algn="l" latinLnBrk="0"/>
                      <a:r>
                        <a:rPr lang="en-IN" sz="1400">
                          <a:solidFill>
                            <a:srgbClr val="444444"/>
                          </a:solidFill>
                          <a:effectLst/>
                          <a:latin typeface="Arial" panose="020B0604020202020204" pitchFamily="34" charset="0"/>
                        </a:rPr>
                        <a:t>&lt;c:if&gt;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400" dirty="0">
                          <a:solidFill>
                            <a:srgbClr val="444444"/>
                          </a:solidFill>
                          <a:effectLst/>
                          <a:latin typeface="Arial" panose="020B0604020202020204" pitchFamily="34" charset="0"/>
                        </a:rPr>
                        <a:t>Simple conditional logic, used with EL and we can use it to process the exception from &lt;</a:t>
                      </a:r>
                      <a:r>
                        <a:rPr lang="en-IN" sz="1400" dirty="0" err="1">
                          <a:solidFill>
                            <a:srgbClr val="444444"/>
                          </a:solidFill>
                          <a:effectLst/>
                          <a:latin typeface="Arial" panose="020B0604020202020204" pitchFamily="34" charset="0"/>
                        </a:rPr>
                        <a:t>c:catch</a:t>
                      </a:r>
                      <a:r>
                        <a:rPr lang="en-IN" sz="1400" dirty="0">
                          <a:solidFill>
                            <a:srgbClr val="444444"/>
                          </a:solidFill>
                          <a:effectLst/>
                          <a:latin typeface="Arial" panose="020B0604020202020204" pitchFamily="34" charset="0"/>
                        </a:rPr>
                        <a:t>&gt;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2115951246"/>
                  </a:ext>
                </a:extLst>
              </a:tr>
              <a:tr h="515812">
                <a:tc>
                  <a:txBody>
                    <a:bodyPr/>
                    <a:lstStyle/>
                    <a:p>
                      <a:pPr algn="l" latinLnBrk="0"/>
                      <a:r>
                        <a:rPr lang="en-IN" sz="1400" dirty="0">
                          <a:solidFill>
                            <a:srgbClr val="444444"/>
                          </a:solidFill>
                          <a:effectLst/>
                          <a:latin typeface="Arial" panose="020B0604020202020204" pitchFamily="34" charset="0"/>
                        </a:rPr>
                        <a:t>&lt;</a:t>
                      </a:r>
                      <a:r>
                        <a:rPr lang="en-IN" sz="1400" dirty="0" err="1">
                          <a:solidFill>
                            <a:srgbClr val="444444"/>
                          </a:solidFill>
                          <a:effectLst/>
                          <a:latin typeface="Arial" panose="020B0604020202020204" pitchFamily="34" charset="0"/>
                        </a:rPr>
                        <a:t>c:choose</a:t>
                      </a:r>
                      <a:r>
                        <a:rPr lang="en-IN" sz="1400" dirty="0">
                          <a:solidFill>
                            <a:srgbClr val="444444"/>
                          </a:solidFill>
                          <a:effectLst/>
                          <a:latin typeface="Arial" panose="020B0604020202020204" pitchFamily="34" charset="0"/>
                        </a:rPr>
                        <a:t>&gt;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400" dirty="0">
                          <a:solidFill>
                            <a:srgbClr val="444444"/>
                          </a:solidFill>
                          <a:effectLst/>
                          <a:latin typeface="Arial" panose="020B0604020202020204" pitchFamily="34" charset="0"/>
                        </a:rPr>
                        <a:t>Simple conditional tag that establishes a context for mutually exclusive conditional operations, marked by &lt;</a:t>
                      </a:r>
                      <a:r>
                        <a:rPr lang="en-IN" sz="1400" dirty="0" err="1">
                          <a:solidFill>
                            <a:srgbClr val="444444"/>
                          </a:solidFill>
                          <a:effectLst/>
                          <a:latin typeface="Arial" panose="020B0604020202020204" pitchFamily="34" charset="0"/>
                        </a:rPr>
                        <a:t>c:when</a:t>
                      </a:r>
                      <a:r>
                        <a:rPr lang="en-IN" sz="1400" dirty="0">
                          <a:solidFill>
                            <a:srgbClr val="444444"/>
                          </a:solidFill>
                          <a:effectLst/>
                          <a:latin typeface="Arial" panose="020B0604020202020204" pitchFamily="34" charset="0"/>
                        </a:rPr>
                        <a:t>&gt; and &lt;</a:t>
                      </a:r>
                      <a:r>
                        <a:rPr lang="en-IN" sz="1400" dirty="0" err="1">
                          <a:solidFill>
                            <a:srgbClr val="444444"/>
                          </a:solidFill>
                          <a:effectLst/>
                          <a:latin typeface="Arial" panose="020B0604020202020204" pitchFamily="34" charset="0"/>
                        </a:rPr>
                        <a:t>c:otherwise</a:t>
                      </a:r>
                      <a:r>
                        <a:rPr lang="en-IN" sz="1400" dirty="0">
                          <a:solidFill>
                            <a:srgbClr val="444444"/>
                          </a:solidFill>
                          <a:effectLst/>
                          <a:latin typeface="Arial" panose="020B0604020202020204" pitchFamily="34" charset="0"/>
                        </a:rPr>
                        <a:t>&gt;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577103118"/>
                  </a:ext>
                </a:extLst>
              </a:tr>
              <a:tr h="376194">
                <a:tc>
                  <a:txBody>
                    <a:bodyPr/>
                    <a:lstStyle/>
                    <a:p>
                      <a:pPr algn="l" latinLnBrk="0"/>
                      <a:r>
                        <a:rPr lang="en-IN" sz="1400">
                          <a:solidFill>
                            <a:srgbClr val="444444"/>
                          </a:solidFill>
                          <a:effectLst/>
                          <a:latin typeface="Arial" panose="020B0604020202020204" pitchFamily="34" charset="0"/>
                        </a:rPr>
                        <a:t>&lt;c:when&gt;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400">
                          <a:solidFill>
                            <a:srgbClr val="444444"/>
                          </a:solidFill>
                          <a:effectLst/>
                          <a:latin typeface="Arial" panose="020B0604020202020204" pitchFamily="34" charset="0"/>
                        </a:rPr>
                        <a:t>Subtag of &lt;c:choose&gt; that includes its body if its condition evalutes to ‘true’.</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3433266623"/>
                  </a:ext>
                </a:extLst>
              </a:tr>
              <a:tr h="376194">
                <a:tc>
                  <a:txBody>
                    <a:bodyPr/>
                    <a:lstStyle/>
                    <a:p>
                      <a:pPr algn="l" latinLnBrk="0"/>
                      <a:r>
                        <a:rPr lang="en-IN" sz="1400">
                          <a:solidFill>
                            <a:srgbClr val="444444"/>
                          </a:solidFill>
                          <a:effectLst/>
                          <a:latin typeface="Arial" panose="020B0604020202020204" pitchFamily="34" charset="0"/>
                        </a:rPr>
                        <a:t>&lt;c:otherwise&gt;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400">
                          <a:solidFill>
                            <a:srgbClr val="444444"/>
                          </a:solidFill>
                          <a:effectLst/>
                          <a:latin typeface="Arial" panose="020B0604020202020204" pitchFamily="34" charset="0"/>
                        </a:rPr>
                        <a:t>Subtag of &lt;c:choose&gt; that includes its body if its condition evalutes to ‘false’.</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547753511"/>
                  </a:ext>
                </a:extLst>
              </a:tr>
              <a:tr h="236576">
                <a:tc>
                  <a:txBody>
                    <a:bodyPr/>
                    <a:lstStyle/>
                    <a:p>
                      <a:pPr algn="l" latinLnBrk="0"/>
                      <a:r>
                        <a:rPr lang="en-IN" sz="1400">
                          <a:solidFill>
                            <a:srgbClr val="444444"/>
                          </a:solidFill>
                          <a:effectLst/>
                          <a:latin typeface="Arial" panose="020B0604020202020204" pitchFamily="34" charset="0"/>
                        </a:rPr>
                        <a:t>&lt;c:forEach&gt;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400">
                          <a:solidFill>
                            <a:srgbClr val="444444"/>
                          </a:solidFill>
                          <a:effectLst/>
                          <a:latin typeface="Arial" panose="020B0604020202020204" pitchFamily="34" charset="0"/>
                        </a:rPr>
                        <a:t>for iteration over a collection</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3002947332"/>
                  </a:ext>
                </a:extLst>
              </a:tr>
              <a:tr h="236576">
                <a:tc>
                  <a:txBody>
                    <a:bodyPr/>
                    <a:lstStyle/>
                    <a:p>
                      <a:pPr algn="l" latinLnBrk="0"/>
                      <a:r>
                        <a:rPr lang="en-IN" sz="1400">
                          <a:solidFill>
                            <a:srgbClr val="444444"/>
                          </a:solidFill>
                          <a:effectLst/>
                          <a:latin typeface="Arial" panose="020B0604020202020204" pitchFamily="34" charset="0"/>
                        </a:rPr>
                        <a:t>&lt;c:forTokens&gt;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400">
                          <a:solidFill>
                            <a:srgbClr val="444444"/>
                          </a:solidFill>
                          <a:effectLst/>
                          <a:latin typeface="Arial" panose="020B0604020202020204" pitchFamily="34" charset="0"/>
                        </a:rPr>
                        <a:t>for iteration over tokens separated by a delimiter.</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1876107371"/>
                  </a:ext>
                </a:extLst>
              </a:tr>
              <a:tr h="236576">
                <a:tc>
                  <a:txBody>
                    <a:bodyPr/>
                    <a:lstStyle/>
                    <a:p>
                      <a:pPr algn="l" latinLnBrk="0"/>
                      <a:r>
                        <a:rPr lang="en-IN" sz="1400">
                          <a:solidFill>
                            <a:srgbClr val="444444"/>
                          </a:solidFill>
                          <a:effectLst/>
                          <a:latin typeface="Arial" panose="020B0604020202020204" pitchFamily="34" charset="0"/>
                        </a:rPr>
                        <a:t>&lt;c:param&gt;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tc>
                  <a:txBody>
                    <a:bodyPr/>
                    <a:lstStyle/>
                    <a:p>
                      <a:pPr algn="l" latinLnBrk="0"/>
                      <a:r>
                        <a:rPr lang="en-IN" sz="1400">
                          <a:solidFill>
                            <a:srgbClr val="444444"/>
                          </a:solidFill>
                          <a:effectLst/>
                          <a:latin typeface="Arial" panose="020B0604020202020204" pitchFamily="34" charset="0"/>
                        </a:rPr>
                        <a:t>used with &lt;c:import&gt; to pass parameters</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D2E4FC"/>
                    </a:solidFill>
                  </a:tcPr>
                </a:tc>
                <a:extLst>
                  <a:ext uri="{0D108BD9-81ED-4DB2-BD59-A6C34878D82A}">
                    <a16:rowId xmlns:a16="http://schemas.microsoft.com/office/drawing/2014/main" val="2479357750"/>
                  </a:ext>
                </a:extLst>
              </a:tr>
              <a:tr h="376194">
                <a:tc>
                  <a:txBody>
                    <a:bodyPr/>
                    <a:lstStyle/>
                    <a:p>
                      <a:pPr algn="l" latinLnBrk="0"/>
                      <a:r>
                        <a:rPr lang="en-IN" sz="1400">
                          <a:solidFill>
                            <a:srgbClr val="444444"/>
                          </a:solidFill>
                          <a:effectLst/>
                          <a:latin typeface="Arial" panose="020B0604020202020204" pitchFamily="34" charset="0"/>
                        </a:rPr>
                        <a:t>&lt;c:url&gt;</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tc>
                  <a:txBody>
                    <a:bodyPr/>
                    <a:lstStyle/>
                    <a:p>
                      <a:pPr algn="l" latinLnBrk="0"/>
                      <a:r>
                        <a:rPr lang="en-IN" sz="1400" dirty="0">
                          <a:solidFill>
                            <a:srgbClr val="444444"/>
                          </a:solidFill>
                          <a:effectLst/>
                          <a:latin typeface="Arial" panose="020B0604020202020204" pitchFamily="34" charset="0"/>
                        </a:rPr>
                        <a:t>to create a URL with optional query string parameters</a:t>
                      </a:r>
                    </a:p>
                  </a:txBody>
                  <a:tcPr marL="24239" marR="24239" marT="48479" marB="48479"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DFA"/>
                    </a:solidFill>
                  </a:tcPr>
                </a:tc>
                <a:extLst>
                  <a:ext uri="{0D108BD9-81ED-4DB2-BD59-A6C34878D82A}">
                    <a16:rowId xmlns:a16="http://schemas.microsoft.com/office/drawing/2014/main" val="897491392"/>
                  </a:ext>
                </a:extLst>
              </a:tr>
            </a:tbl>
          </a:graphicData>
        </a:graphic>
      </p:graphicFrame>
    </p:spTree>
    <p:extLst>
      <p:ext uri="{BB962C8B-B14F-4D97-AF65-F5344CB8AC3E}">
        <p14:creationId xmlns:p14="http://schemas.microsoft.com/office/powerpoint/2010/main" val="214040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BE1B-5A99-433D-B5BC-763671C8F35D}"/>
              </a:ext>
            </a:extLst>
          </p:cNvPr>
          <p:cNvSpPr>
            <a:spLocks noGrp="1"/>
          </p:cNvSpPr>
          <p:nvPr>
            <p:ph type="title"/>
          </p:nvPr>
        </p:nvSpPr>
        <p:spPr/>
        <p:txBody>
          <a:bodyPr/>
          <a:lstStyle/>
          <a:p>
            <a:r>
              <a:rPr lang="en-IN" dirty="0"/>
              <a:t>JSTL Example Duration:30 min</a:t>
            </a:r>
          </a:p>
        </p:txBody>
      </p:sp>
      <p:pic>
        <p:nvPicPr>
          <p:cNvPr id="4098" name="Picture 2" descr="https://cdn.journaldev.com/wp-content/uploads/2013/08/JSTL-Tags-Example.png">
            <a:extLst>
              <a:ext uri="{FF2B5EF4-FFF2-40B4-BE49-F238E27FC236}">
                <a16:creationId xmlns:a16="http://schemas.microsoft.com/office/drawing/2014/main" id="{5FD8B384-D718-4500-AEFE-E636BD82DB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498"/>
          <a:stretch/>
        </p:blipFill>
        <p:spPr bwMode="auto">
          <a:xfrm>
            <a:off x="4035480" y="2497325"/>
            <a:ext cx="3800475" cy="18731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544BB45-4D3C-4216-B094-422D6F5C86CF}"/>
              </a:ext>
            </a:extLst>
          </p:cNvPr>
          <p:cNvSpPr/>
          <p:nvPr/>
        </p:nvSpPr>
        <p:spPr>
          <a:xfrm>
            <a:off x="299546" y="1010207"/>
            <a:ext cx="11713778" cy="1477328"/>
          </a:xfrm>
          <a:prstGeom prst="rect">
            <a:avLst/>
          </a:prstGeom>
        </p:spPr>
        <p:txBody>
          <a:bodyPr wrap="square">
            <a:spAutoFit/>
          </a:bodyPr>
          <a:lstStyle/>
          <a:p>
            <a:r>
              <a:rPr lang="en-IN" dirty="0">
                <a:solidFill>
                  <a:srgbClr val="000000"/>
                </a:solidFill>
              </a:rPr>
              <a:t> In the example below we will include a Java Bean and we will create a list of objects and set some attributes that will be used in the JSP. JSP page will show how to iterate over a collection, using conditional logic with EL and some other common usage.</a:t>
            </a:r>
          </a:p>
          <a:p>
            <a:endParaRPr lang="en-IN" dirty="0">
              <a:solidFill>
                <a:srgbClr val="000000"/>
              </a:solidFill>
            </a:endParaRPr>
          </a:p>
          <a:p>
            <a:r>
              <a:rPr lang="en-IN" dirty="0">
                <a:solidFill>
                  <a:srgbClr val="000000"/>
                </a:solidFill>
              </a:rPr>
              <a:t>Create dynamic web project and add jstl.jar and standard.jar file and keep in web-inf/lib folder</a:t>
            </a:r>
            <a:endParaRPr lang="en-IN" dirty="0"/>
          </a:p>
        </p:txBody>
      </p:sp>
      <p:sp>
        <p:nvSpPr>
          <p:cNvPr id="7" name="TextBox 6">
            <a:extLst>
              <a:ext uri="{FF2B5EF4-FFF2-40B4-BE49-F238E27FC236}">
                <a16:creationId xmlns:a16="http://schemas.microsoft.com/office/drawing/2014/main" id="{D8FF15FD-E36B-4F1B-82B5-7EAD6D9E503E}"/>
              </a:ext>
            </a:extLst>
          </p:cNvPr>
          <p:cNvSpPr txBox="1"/>
          <p:nvPr/>
        </p:nvSpPr>
        <p:spPr>
          <a:xfrm>
            <a:off x="299546" y="4572000"/>
            <a:ext cx="11319640" cy="369332"/>
          </a:xfrm>
          <a:prstGeom prst="rect">
            <a:avLst/>
          </a:prstGeom>
          <a:noFill/>
        </p:spPr>
        <p:txBody>
          <a:bodyPr wrap="square" rtlCol="0">
            <a:spAutoFit/>
          </a:bodyPr>
          <a:lstStyle/>
          <a:p>
            <a:r>
              <a:rPr lang="en-IN" dirty="0"/>
              <a:t>Create a package named </a:t>
            </a:r>
            <a:r>
              <a:rPr lang="en-IN" dirty="0" err="1"/>
              <a:t>com.test.model</a:t>
            </a:r>
            <a:r>
              <a:rPr lang="en-IN" dirty="0"/>
              <a:t> and create a java class Employee  </a:t>
            </a:r>
          </a:p>
        </p:txBody>
      </p:sp>
    </p:spTree>
    <p:extLst>
      <p:ext uri="{BB962C8B-B14F-4D97-AF65-F5344CB8AC3E}">
        <p14:creationId xmlns:p14="http://schemas.microsoft.com/office/powerpoint/2010/main" val="370445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BE1B-5A99-433D-B5BC-763671C8F35D}"/>
              </a:ext>
            </a:extLst>
          </p:cNvPr>
          <p:cNvSpPr>
            <a:spLocks noGrp="1"/>
          </p:cNvSpPr>
          <p:nvPr>
            <p:ph type="title"/>
          </p:nvPr>
        </p:nvSpPr>
        <p:spPr/>
        <p:txBody>
          <a:bodyPr/>
          <a:lstStyle/>
          <a:p>
            <a:r>
              <a:rPr lang="en-IN" dirty="0"/>
              <a:t>JSTL Example Duration:30 min</a:t>
            </a:r>
          </a:p>
        </p:txBody>
      </p:sp>
      <p:sp>
        <p:nvSpPr>
          <p:cNvPr id="3" name="Rectangle 2">
            <a:extLst>
              <a:ext uri="{FF2B5EF4-FFF2-40B4-BE49-F238E27FC236}">
                <a16:creationId xmlns:a16="http://schemas.microsoft.com/office/drawing/2014/main" id="{F91025C2-5330-41AF-9B89-A075C8F59012}"/>
              </a:ext>
            </a:extLst>
          </p:cNvPr>
          <p:cNvSpPr/>
          <p:nvPr/>
        </p:nvSpPr>
        <p:spPr>
          <a:xfrm>
            <a:off x="241738" y="1041023"/>
            <a:ext cx="2569779" cy="5878532"/>
          </a:xfrm>
          <a:prstGeom prst="rect">
            <a:avLst/>
          </a:prstGeom>
        </p:spPr>
        <p:txBody>
          <a:bodyPr wrap="square">
            <a:spAutoFit/>
          </a:bodyPr>
          <a:lstStyle/>
          <a:p>
            <a:r>
              <a:rPr lang="en-IN" sz="1600" b="1" dirty="0"/>
              <a:t>Employee.java</a:t>
            </a:r>
          </a:p>
          <a:p>
            <a:r>
              <a:rPr lang="en-IN" sz="1200" b="1" dirty="0">
                <a:solidFill>
                  <a:srgbClr val="7F0055"/>
                </a:solidFill>
              </a:rPr>
              <a:t>package</a:t>
            </a:r>
            <a:r>
              <a:rPr lang="en-IN" sz="1200" b="1" dirty="0">
                <a:solidFill>
                  <a:srgbClr val="000000"/>
                </a:solidFill>
              </a:rPr>
              <a:t> </a:t>
            </a:r>
            <a:r>
              <a:rPr lang="en-IN" sz="1200" b="1" dirty="0" err="1">
                <a:solidFill>
                  <a:srgbClr val="000000"/>
                </a:solidFill>
              </a:rPr>
              <a:t>com.test.model</a:t>
            </a:r>
            <a:r>
              <a:rPr lang="en-IN" sz="1200" b="1" dirty="0">
                <a:solidFill>
                  <a:srgbClr val="000000"/>
                </a:solidFill>
              </a:rPr>
              <a:t>;</a:t>
            </a:r>
          </a:p>
          <a:p>
            <a:endParaRPr lang="en-IN" sz="1200" b="1" dirty="0">
              <a:solidFill>
                <a:srgbClr val="7F0055"/>
              </a:solidFill>
            </a:endParaRPr>
          </a:p>
          <a:p>
            <a:r>
              <a:rPr lang="en-IN" sz="1200" b="1" dirty="0">
                <a:solidFill>
                  <a:srgbClr val="7F0055"/>
                </a:solidFill>
              </a:rPr>
              <a:t>public</a:t>
            </a:r>
            <a:r>
              <a:rPr lang="en-IN" sz="1200" b="1" dirty="0">
                <a:solidFill>
                  <a:srgbClr val="000000"/>
                </a:solidFill>
              </a:rPr>
              <a:t> </a:t>
            </a:r>
            <a:r>
              <a:rPr lang="en-IN" sz="1200" b="1" dirty="0">
                <a:solidFill>
                  <a:srgbClr val="7F0055"/>
                </a:solidFill>
              </a:rPr>
              <a:t>class</a:t>
            </a:r>
            <a:r>
              <a:rPr lang="en-IN" sz="1200" b="1" dirty="0">
                <a:solidFill>
                  <a:srgbClr val="000000"/>
                </a:solidFill>
              </a:rPr>
              <a:t> Employee {</a:t>
            </a:r>
          </a:p>
          <a:p>
            <a:endParaRPr lang="en-IN" sz="1200" dirty="0"/>
          </a:p>
          <a:p>
            <a:r>
              <a:rPr lang="en-IN" sz="1200" b="1" dirty="0">
                <a:solidFill>
                  <a:srgbClr val="7F0055"/>
                </a:solidFill>
              </a:rPr>
              <a:t>private</a:t>
            </a:r>
            <a:r>
              <a:rPr lang="en-IN" sz="1200" b="1" dirty="0">
                <a:solidFill>
                  <a:srgbClr val="000000"/>
                </a:solidFill>
              </a:rPr>
              <a:t> </a:t>
            </a:r>
            <a:r>
              <a:rPr lang="en-IN" sz="1200" b="1" dirty="0">
                <a:solidFill>
                  <a:srgbClr val="7F0055"/>
                </a:solidFill>
              </a:rPr>
              <a:t>int</a:t>
            </a:r>
            <a:r>
              <a:rPr lang="en-IN" sz="1200" b="1" dirty="0">
                <a:solidFill>
                  <a:srgbClr val="000000"/>
                </a:solidFill>
              </a:rPr>
              <a:t> </a:t>
            </a:r>
            <a:r>
              <a:rPr lang="en-IN" sz="1200" b="1" dirty="0">
                <a:solidFill>
                  <a:srgbClr val="0000C0"/>
                </a:solidFill>
              </a:rPr>
              <a:t>id</a:t>
            </a:r>
            <a:r>
              <a:rPr lang="en-IN" sz="1200" b="1" dirty="0">
                <a:solidFill>
                  <a:srgbClr val="000000"/>
                </a:solidFill>
              </a:rPr>
              <a:t>;</a:t>
            </a:r>
          </a:p>
          <a:p>
            <a:r>
              <a:rPr lang="en-IN" sz="1200" b="1" dirty="0">
                <a:solidFill>
                  <a:srgbClr val="7F0055"/>
                </a:solidFill>
              </a:rPr>
              <a:t>private</a:t>
            </a:r>
            <a:r>
              <a:rPr lang="en-IN" sz="1200" b="1" dirty="0">
                <a:solidFill>
                  <a:srgbClr val="000000"/>
                </a:solidFill>
              </a:rPr>
              <a:t> String </a:t>
            </a:r>
            <a:r>
              <a:rPr lang="en-IN" sz="1200" b="1" dirty="0">
                <a:solidFill>
                  <a:srgbClr val="0000C0"/>
                </a:solidFill>
              </a:rPr>
              <a:t>name</a:t>
            </a:r>
            <a:r>
              <a:rPr lang="en-IN" sz="1200" b="1" dirty="0">
                <a:solidFill>
                  <a:srgbClr val="000000"/>
                </a:solidFill>
              </a:rPr>
              <a:t>;</a:t>
            </a:r>
          </a:p>
          <a:p>
            <a:r>
              <a:rPr lang="en-IN" sz="1200" b="1" dirty="0">
                <a:solidFill>
                  <a:srgbClr val="7F0055"/>
                </a:solidFill>
              </a:rPr>
              <a:t>private</a:t>
            </a:r>
            <a:r>
              <a:rPr lang="en-IN" sz="1200" b="1" dirty="0">
                <a:solidFill>
                  <a:srgbClr val="000000"/>
                </a:solidFill>
              </a:rPr>
              <a:t> String </a:t>
            </a:r>
            <a:r>
              <a:rPr lang="en-IN" sz="1200" b="1" dirty="0">
                <a:solidFill>
                  <a:srgbClr val="0000C0"/>
                </a:solidFill>
              </a:rPr>
              <a:t>role</a:t>
            </a:r>
            <a:r>
              <a:rPr lang="en-IN" sz="1200" b="1" dirty="0">
                <a:solidFill>
                  <a:srgbClr val="000000"/>
                </a:solidFill>
              </a:rPr>
              <a:t>;</a:t>
            </a:r>
          </a:p>
          <a:p>
            <a:r>
              <a:rPr lang="en-IN" sz="1200" b="1" dirty="0">
                <a:solidFill>
                  <a:srgbClr val="7F0055"/>
                </a:solidFill>
              </a:rPr>
              <a:t>public</a:t>
            </a:r>
            <a:r>
              <a:rPr lang="en-IN" sz="1200" b="1" dirty="0">
                <a:solidFill>
                  <a:srgbClr val="000000"/>
                </a:solidFill>
              </a:rPr>
              <a:t> Employee() {</a:t>
            </a:r>
          </a:p>
          <a:p>
            <a:r>
              <a:rPr lang="en-IN" sz="1200" dirty="0">
                <a:solidFill>
                  <a:srgbClr val="000000"/>
                </a:solidFill>
              </a:rPr>
              <a:t>}</a:t>
            </a:r>
          </a:p>
          <a:p>
            <a:r>
              <a:rPr lang="en-IN" sz="1200" b="1" dirty="0">
                <a:solidFill>
                  <a:srgbClr val="7F0055"/>
                </a:solidFill>
              </a:rPr>
              <a:t>public</a:t>
            </a:r>
            <a:r>
              <a:rPr lang="en-IN" sz="1200" b="1" dirty="0">
                <a:solidFill>
                  <a:srgbClr val="000000"/>
                </a:solidFill>
              </a:rPr>
              <a:t> </a:t>
            </a:r>
            <a:r>
              <a:rPr lang="en-IN" sz="1200" b="1" dirty="0">
                <a:solidFill>
                  <a:srgbClr val="7F0055"/>
                </a:solidFill>
              </a:rPr>
              <a:t>int</a:t>
            </a:r>
            <a:r>
              <a:rPr lang="en-IN" sz="1200" b="1" dirty="0">
                <a:solidFill>
                  <a:srgbClr val="000000"/>
                </a:solidFill>
              </a:rPr>
              <a:t> </a:t>
            </a:r>
            <a:r>
              <a:rPr lang="en-IN" sz="1200" b="1" dirty="0" err="1">
                <a:solidFill>
                  <a:srgbClr val="000000"/>
                </a:solidFill>
              </a:rPr>
              <a:t>getId</a:t>
            </a:r>
            <a:r>
              <a:rPr lang="en-IN" sz="1200" b="1" dirty="0">
                <a:solidFill>
                  <a:srgbClr val="000000"/>
                </a:solidFill>
              </a:rPr>
              <a:t>() {</a:t>
            </a:r>
          </a:p>
          <a:p>
            <a:r>
              <a:rPr lang="en-IN" sz="1200" b="1" dirty="0">
                <a:solidFill>
                  <a:srgbClr val="7F0055"/>
                </a:solidFill>
              </a:rPr>
              <a:t>return</a:t>
            </a:r>
            <a:r>
              <a:rPr lang="en-IN" sz="1200" b="1" dirty="0">
                <a:solidFill>
                  <a:srgbClr val="000000"/>
                </a:solidFill>
              </a:rPr>
              <a:t> </a:t>
            </a:r>
            <a:r>
              <a:rPr lang="en-IN" sz="1200" b="1" dirty="0">
                <a:solidFill>
                  <a:srgbClr val="0000C0"/>
                </a:solidFill>
              </a:rPr>
              <a:t>id</a:t>
            </a:r>
            <a:r>
              <a:rPr lang="en-IN" sz="1200" b="1" dirty="0">
                <a:solidFill>
                  <a:srgbClr val="000000"/>
                </a:solidFill>
              </a:rPr>
              <a:t>;</a:t>
            </a:r>
          </a:p>
          <a:p>
            <a:r>
              <a:rPr lang="en-IN" sz="1200" dirty="0">
                <a:solidFill>
                  <a:srgbClr val="000000"/>
                </a:solidFill>
              </a:rPr>
              <a:t>}</a:t>
            </a:r>
          </a:p>
          <a:p>
            <a:r>
              <a:rPr lang="en-IN" sz="1200" b="1" dirty="0">
                <a:solidFill>
                  <a:srgbClr val="7F0055"/>
                </a:solidFill>
              </a:rPr>
              <a:t>public</a:t>
            </a:r>
            <a:r>
              <a:rPr lang="en-IN" sz="1200" b="1" dirty="0">
                <a:solidFill>
                  <a:srgbClr val="000000"/>
                </a:solidFill>
              </a:rPr>
              <a:t> </a:t>
            </a:r>
            <a:r>
              <a:rPr lang="en-IN" sz="1200" b="1" dirty="0">
                <a:solidFill>
                  <a:srgbClr val="7F0055"/>
                </a:solidFill>
              </a:rPr>
              <a:t>void</a:t>
            </a:r>
            <a:r>
              <a:rPr lang="en-IN" sz="1200" b="1" dirty="0">
                <a:solidFill>
                  <a:srgbClr val="000000"/>
                </a:solidFill>
              </a:rPr>
              <a:t> </a:t>
            </a:r>
            <a:r>
              <a:rPr lang="en-IN" sz="1200" b="1" dirty="0" err="1">
                <a:solidFill>
                  <a:srgbClr val="000000"/>
                </a:solidFill>
              </a:rPr>
              <a:t>setId</a:t>
            </a:r>
            <a:r>
              <a:rPr lang="en-IN" sz="1200" b="1" dirty="0">
                <a:solidFill>
                  <a:srgbClr val="000000"/>
                </a:solidFill>
              </a:rPr>
              <a:t>(</a:t>
            </a:r>
            <a:r>
              <a:rPr lang="en-IN" sz="1200" b="1" dirty="0">
                <a:solidFill>
                  <a:srgbClr val="7F0055"/>
                </a:solidFill>
              </a:rPr>
              <a:t>int</a:t>
            </a:r>
            <a:r>
              <a:rPr lang="en-IN" sz="1200" b="1" dirty="0">
                <a:solidFill>
                  <a:srgbClr val="000000"/>
                </a:solidFill>
              </a:rPr>
              <a:t> </a:t>
            </a:r>
            <a:r>
              <a:rPr lang="en-IN" sz="1200" b="1" dirty="0">
                <a:solidFill>
                  <a:srgbClr val="6A3E3E"/>
                </a:solidFill>
              </a:rPr>
              <a:t>id</a:t>
            </a:r>
            <a:r>
              <a:rPr lang="en-IN" sz="1200" b="1" dirty="0">
                <a:solidFill>
                  <a:srgbClr val="000000"/>
                </a:solidFill>
              </a:rPr>
              <a:t>) {</a:t>
            </a:r>
          </a:p>
          <a:p>
            <a:r>
              <a:rPr lang="en-IN" sz="1200" b="1" dirty="0">
                <a:solidFill>
                  <a:srgbClr val="7F0055"/>
                </a:solidFill>
              </a:rPr>
              <a:t>this</a:t>
            </a:r>
            <a:r>
              <a:rPr lang="en-IN" sz="1200" b="1" dirty="0">
                <a:solidFill>
                  <a:srgbClr val="000000"/>
                </a:solidFill>
              </a:rPr>
              <a:t>.</a:t>
            </a:r>
            <a:r>
              <a:rPr lang="en-IN" sz="1200" b="1" dirty="0">
                <a:solidFill>
                  <a:srgbClr val="0000C0"/>
                </a:solidFill>
              </a:rPr>
              <a:t>id</a:t>
            </a:r>
            <a:r>
              <a:rPr lang="en-IN" sz="1200" b="1" dirty="0">
                <a:solidFill>
                  <a:srgbClr val="000000"/>
                </a:solidFill>
              </a:rPr>
              <a:t> = </a:t>
            </a:r>
            <a:r>
              <a:rPr lang="en-IN" sz="1200" b="1" dirty="0">
                <a:solidFill>
                  <a:srgbClr val="6A3E3E"/>
                </a:solidFill>
              </a:rPr>
              <a:t>id</a:t>
            </a:r>
            <a:r>
              <a:rPr lang="en-IN" sz="1200" b="1" dirty="0">
                <a:solidFill>
                  <a:srgbClr val="000000"/>
                </a:solidFill>
              </a:rPr>
              <a:t>;</a:t>
            </a:r>
          </a:p>
          <a:p>
            <a:r>
              <a:rPr lang="en-IN" sz="1200" dirty="0">
                <a:solidFill>
                  <a:srgbClr val="000000"/>
                </a:solidFill>
              </a:rPr>
              <a:t>}</a:t>
            </a:r>
          </a:p>
          <a:p>
            <a:r>
              <a:rPr lang="en-IN" sz="1200" b="1" dirty="0">
                <a:solidFill>
                  <a:srgbClr val="7F0055"/>
                </a:solidFill>
              </a:rPr>
              <a:t>public</a:t>
            </a:r>
            <a:r>
              <a:rPr lang="en-IN" sz="1200" b="1" dirty="0">
                <a:solidFill>
                  <a:srgbClr val="000000"/>
                </a:solidFill>
              </a:rPr>
              <a:t> String </a:t>
            </a:r>
            <a:r>
              <a:rPr lang="en-IN" sz="1200" b="1" dirty="0" err="1">
                <a:solidFill>
                  <a:srgbClr val="000000"/>
                </a:solidFill>
              </a:rPr>
              <a:t>getName</a:t>
            </a:r>
            <a:r>
              <a:rPr lang="en-IN" sz="1200" b="1" dirty="0">
                <a:solidFill>
                  <a:srgbClr val="000000"/>
                </a:solidFill>
              </a:rPr>
              <a:t>() {</a:t>
            </a:r>
          </a:p>
          <a:p>
            <a:r>
              <a:rPr lang="en-IN" sz="1200" b="1" dirty="0">
                <a:solidFill>
                  <a:srgbClr val="7F0055"/>
                </a:solidFill>
              </a:rPr>
              <a:t>return</a:t>
            </a:r>
            <a:r>
              <a:rPr lang="en-IN" sz="1200" b="1" dirty="0">
                <a:solidFill>
                  <a:srgbClr val="000000"/>
                </a:solidFill>
              </a:rPr>
              <a:t> </a:t>
            </a:r>
            <a:r>
              <a:rPr lang="en-IN" sz="1200" b="1" dirty="0">
                <a:solidFill>
                  <a:srgbClr val="0000C0"/>
                </a:solidFill>
              </a:rPr>
              <a:t>name</a:t>
            </a:r>
            <a:r>
              <a:rPr lang="en-IN" sz="1200" b="1" dirty="0">
                <a:solidFill>
                  <a:srgbClr val="000000"/>
                </a:solidFill>
              </a:rPr>
              <a:t>;</a:t>
            </a:r>
          </a:p>
          <a:p>
            <a:r>
              <a:rPr lang="en-IN" sz="1200" dirty="0">
                <a:solidFill>
                  <a:srgbClr val="000000"/>
                </a:solidFill>
              </a:rPr>
              <a:t>}</a:t>
            </a:r>
          </a:p>
          <a:p>
            <a:r>
              <a:rPr lang="en-IN" sz="1200" b="1" dirty="0">
                <a:solidFill>
                  <a:srgbClr val="7F0055"/>
                </a:solidFill>
              </a:rPr>
              <a:t>public</a:t>
            </a:r>
            <a:r>
              <a:rPr lang="en-IN" sz="1200" b="1" dirty="0">
                <a:solidFill>
                  <a:srgbClr val="000000"/>
                </a:solidFill>
              </a:rPr>
              <a:t> </a:t>
            </a:r>
            <a:r>
              <a:rPr lang="en-IN" sz="1200" b="1" dirty="0">
                <a:solidFill>
                  <a:srgbClr val="7F0055"/>
                </a:solidFill>
              </a:rPr>
              <a:t>void</a:t>
            </a:r>
            <a:r>
              <a:rPr lang="en-IN" sz="1200" b="1" dirty="0">
                <a:solidFill>
                  <a:srgbClr val="000000"/>
                </a:solidFill>
              </a:rPr>
              <a:t> </a:t>
            </a:r>
            <a:r>
              <a:rPr lang="en-IN" sz="1200" b="1" dirty="0" err="1">
                <a:solidFill>
                  <a:srgbClr val="000000"/>
                </a:solidFill>
              </a:rPr>
              <a:t>setName</a:t>
            </a:r>
            <a:r>
              <a:rPr lang="en-IN" sz="1200" b="1" dirty="0">
                <a:solidFill>
                  <a:srgbClr val="000000"/>
                </a:solidFill>
              </a:rPr>
              <a:t>(String </a:t>
            </a:r>
            <a:r>
              <a:rPr lang="en-IN" sz="1200" b="1" dirty="0">
                <a:solidFill>
                  <a:srgbClr val="6A3E3E"/>
                </a:solidFill>
              </a:rPr>
              <a:t>name</a:t>
            </a:r>
            <a:r>
              <a:rPr lang="en-IN" sz="1200" b="1" dirty="0">
                <a:solidFill>
                  <a:srgbClr val="000000"/>
                </a:solidFill>
              </a:rPr>
              <a:t>) {</a:t>
            </a:r>
          </a:p>
          <a:p>
            <a:r>
              <a:rPr lang="en-IN" sz="1200" b="1" dirty="0">
                <a:solidFill>
                  <a:srgbClr val="7F0055"/>
                </a:solidFill>
              </a:rPr>
              <a:t>this</a:t>
            </a:r>
            <a:r>
              <a:rPr lang="en-IN" sz="1200" b="1" dirty="0">
                <a:solidFill>
                  <a:srgbClr val="000000"/>
                </a:solidFill>
              </a:rPr>
              <a:t>.</a:t>
            </a:r>
            <a:r>
              <a:rPr lang="en-IN" sz="1200" b="1" dirty="0">
                <a:solidFill>
                  <a:srgbClr val="0000C0"/>
                </a:solidFill>
              </a:rPr>
              <a:t>name</a:t>
            </a:r>
            <a:r>
              <a:rPr lang="en-IN" sz="1200" b="1" dirty="0">
                <a:solidFill>
                  <a:srgbClr val="000000"/>
                </a:solidFill>
              </a:rPr>
              <a:t> = </a:t>
            </a:r>
            <a:r>
              <a:rPr lang="en-IN" sz="1200" b="1" dirty="0">
                <a:solidFill>
                  <a:srgbClr val="6A3E3E"/>
                </a:solidFill>
              </a:rPr>
              <a:t>name</a:t>
            </a:r>
            <a:r>
              <a:rPr lang="en-IN" sz="1200" b="1" dirty="0">
                <a:solidFill>
                  <a:srgbClr val="000000"/>
                </a:solidFill>
              </a:rPr>
              <a:t>;</a:t>
            </a:r>
          </a:p>
          <a:p>
            <a:r>
              <a:rPr lang="en-IN" sz="1200" dirty="0">
                <a:solidFill>
                  <a:srgbClr val="000000"/>
                </a:solidFill>
              </a:rPr>
              <a:t>}</a:t>
            </a:r>
          </a:p>
          <a:p>
            <a:r>
              <a:rPr lang="en-IN" sz="1200" b="1" dirty="0">
                <a:solidFill>
                  <a:srgbClr val="7F0055"/>
                </a:solidFill>
              </a:rPr>
              <a:t>public</a:t>
            </a:r>
            <a:r>
              <a:rPr lang="en-IN" sz="1200" b="1" dirty="0">
                <a:solidFill>
                  <a:srgbClr val="000000"/>
                </a:solidFill>
              </a:rPr>
              <a:t> String </a:t>
            </a:r>
            <a:r>
              <a:rPr lang="en-IN" sz="1200" b="1" dirty="0" err="1">
                <a:solidFill>
                  <a:srgbClr val="000000"/>
                </a:solidFill>
              </a:rPr>
              <a:t>getRole</a:t>
            </a:r>
            <a:r>
              <a:rPr lang="en-IN" sz="1200" b="1" dirty="0">
                <a:solidFill>
                  <a:srgbClr val="000000"/>
                </a:solidFill>
              </a:rPr>
              <a:t>() {</a:t>
            </a:r>
          </a:p>
          <a:p>
            <a:r>
              <a:rPr lang="en-IN" sz="1200" b="1" dirty="0">
                <a:solidFill>
                  <a:srgbClr val="7F0055"/>
                </a:solidFill>
              </a:rPr>
              <a:t>return</a:t>
            </a:r>
            <a:r>
              <a:rPr lang="en-IN" sz="1200" b="1" dirty="0">
                <a:solidFill>
                  <a:srgbClr val="000000"/>
                </a:solidFill>
              </a:rPr>
              <a:t> </a:t>
            </a:r>
            <a:r>
              <a:rPr lang="en-IN" sz="1200" b="1" dirty="0">
                <a:solidFill>
                  <a:srgbClr val="0000C0"/>
                </a:solidFill>
              </a:rPr>
              <a:t>role</a:t>
            </a:r>
            <a:r>
              <a:rPr lang="en-IN" sz="1200" b="1" dirty="0">
                <a:solidFill>
                  <a:srgbClr val="000000"/>
                </a:solidFill>
              </a:rPr>
              <a:t>;</a:t>
            </a:r>
          </a:p>
          <a:p>
            <a:r>
              <a:rPr lang="en-IN" sz="1200" dirty="0">
                <a:solidFill>
                  <a:srgbClr val="000000"/>
                </a:solidFill>
              </a:rPr>
              <a:t>}</a:t>
            </a:r>
          </a:p>
          <a:p>
            <a:r>
              <a:rPr lang="en-IN" sz="1200" b="1" dirty="0">
                <a:solidFill>
                  <a:srgbClr val="7F0055"/>
                </a:solidFill>
              </a:rPr>
              <a:t>public</a:t>
            </a:r>
            <a:r>
              <a:rPr lang="en-IN" sz="1200" b="1" dirty="0">
                <a:solidFill>
                  <a:srgbClr val="000000"/>
                </a:solidFill>
              </a:rPr>
              <a:t> </a:t>
            </a:r>
            <a:r>
              <a:rPr lang="en-IN" sz="1200" b="1" dirty="0">
                <a:solidFill>
                  <a:srgbClr val="7F0055"/>
                </a:solidFill>
              </a:rPr>
              <a:t>void</a:t>
            </a:r>
            <a:r>
              <a:rPr lang="en-IN" sz="1200" b="1" dirty="0">
                <a:solidFill>
                  <a:srgbClr val="000000"/>
                </a:solidFill>
              </a:rPr>
              <a:t> </a:t>
            </a:r>
            <a:r>
              <a:rPr lang="en-IN" sz="1200" b="1" dirty="0" err="1">
                <a:solidFill>
                  <a:srgbClr val="000000"/>
                </a:solidFill>
              </a:rPr>
              <a:t>setRole</a:t>
            </a:r>
            <a:r>
              <a:rPr lang="en-IN" sz="1200" b="1" dirty="0">
                <a:solidFill>
                  <a:srgbClr val="000000"/>
                </a:solidFill>
              </a:rPr>
              <a:t>(String </a:t>
            </a:r>
            <a:r>
              <a:rPr lang="en-IN" sz="1200" b="1" dirty="0">
                <a:solidFill>
                  <a:srgbClr val="6A3E3E"/>
                </a:solidFill>
              </a:rPr>
              <a:t>role</a:t>
            </a:r>
            <a:r>
              <a:rPr lang="en-IN" sz="1200" b="1" dirty="0">
                <a:solidFill>
                  <a:srgbClr val="000000"/>
                </a:solidFill>
              </a:rPr>
              <a:t>) {</a:t>
            </a:r>
          </a:p>
          <a:p>
            <a:r>
              <a:rPr lang="en-IN" sz="1200" b="1" dirty="0" err="1">
                <a:solidFill>
                  <a:srgbClr val="7F0055"/>
                </a:solidFill>
              </a:rPr>
              <a:t>this</a:t>
            </a:r>
            <a:r>
              <a:rPr lang="en-IN" sz="1200" b="1" dirty="0" err="1">
                <a:solidFill>
                  <a:srgbClr val="000000"/>
                </a:solidFill>
              </a:rPr>
              <a:t>.</a:t>
            </a:r>
            <a:r>
              <a:rPr lang="en-IN" sz="1200" b="1" dirty="0" err="1">
                <a:solidFill>
                  <a:srgbClr val="0000C0"/>
                </a:solidFill>
              </a:rPr>
              <a:t>role</a:t>
            </a:r>
            <a:r>
              <a:rPr lang="en-IN" sz="1200" b="1" dirty="0">
                <a:solidFill>
                  <a:srgbClr val="000000"/>
                </a:solidFill>
              </a:rPr>
              <a:t> = </a:t>
            </a:r>
            <a:r>
              <a:rPr lang="en-IN" sz="1200" b="1" dirty="0">
                <a:solidFill>
                  <a:srgbClr val="6A3E3E"/>
                </a:solidFill>
              </a:rPr>
              <a:t>role</a:t>
            </a:r>
            <a:r>
              <a:rPr lang="en-IN" sz="1200" b="1" dirty="0">
                <a:solidFill>
                  <a:srgbClr val="000000"/>
                </a:solidFill>
              </a:rPr>
              <a:t>;</a:t>
            </a:r>
          </a:p>
          <a:p>
            <a:r>
              <a:rPr lang="en-IN" sz="1200" dirty="0">
                <a:solidFill>
                  <a:srgbClr val="000000"/>
                </a:solidFill>
              </a:rPr>
              <a:t>}</a:t>
            </a:r>
          </a:p>
          <a:p>
            <a:endParaRPr lang="en-IN" sz="1200" dirty="0"/>
          </a:p>
          <a:p>
            <a:r>
              <a:rPr lang="en-IN" sz="1200" dirty="0">
                <a:solidFill>
                  <a:srgbClr val="000000"/>
                </a:solidFill>
              </a:rPr>
              <a:t>}</a:t>
            </a:r>
          </a:p>
          <a:p>
            <a:endParaRPr lang="en-IN" sz="1200" dirty="0"/>
          </a:p>
        </p:txBody>
      </p:sp>
      <p:sp>
        <p:nvSpPr>
          <p:cNvPr id="5" name="Rectangle 4">
            <a:extLst>
              <a:ext uri="{FF2B5EF4-FFF2-40B4-BE49-F238E27FC236}">
                <a16:creationId xmlns:a16="http://schemas.microsoft.com/office/drawing/2014/main" id="{38C6A43B-4BF3-4E15-98C4-288A1EDE77F4}"/>
              </a:ext>
            </a:extLst>
          </p:cNvPr>
          <p:cNvSpPr/>
          <p:nvPr/>
        </p:nvSpPr>
        <p:spPr>
          <a:xfrm>
            <a:off x="2811517" y="853051"/>
            <a:ext cx="4598276" cy="5632311"/>
          </a:xfrm>
          <a:prstGeom prst="rect">
            <a:avLst/>
          </a:prstGeom>
        </p:spPr>
        <p:txBody>
          <a:bodyPr wrap="square">
            <a:spAutoFit/>
          </a:bodyPr>
          <a:lstStyle/>
          <a:p>
            <a:endParaRPr lang="en-IN" sz="1200" b="1" dirty="0">
              <a:solidFill>
                <a:srgbClr val="000000"/>
              </a:solidFill>
              <a:latin typeface="Consolas" panose="020B0609020204030204" pitchFamily="49" charset="0"/>
            </a:endParaRPr>
          </a:p>
          <a:p>
            <a:r>
              <a:rPr lang="en-IN" sz="1200" b="1" dirty="0">
                <a:solidFill>
                  <a:srgbClr val="000000"/>
                </a:solidFill>
                <a:latin typeface="Consolas" panose="020B0609020204030204" pitchFamily="49" charset="0"/>
              </a:rPr>
              <a:t>HomeServlet.java</a:t>
            </a:r>
            <a:endParaRPr lang="en-IN" sz="1200" b="1" dirty="0">
              <a:solidFill>
                <a:srgbClr val="7F0055"/>
              </a:solidFill>
              <a:latin typeface="Consolas" panose="020B0609020204030204" pitchFamily="49" charset="0"/>
            </a:endParaRPr>
          </a:p>
          <a:p>
            <a:endParaRPr lang="en-IN" sz="1200" b="1" dirty="0">
              <a:solidFill>
                <a:srgbClr val="7F0055"/>
              </a:solidFill>
              <a:latin typeface="Consolas" panose="020B0609020204030204" pitchFamily="49" charset="0"/>
            </a:endParaRPr>
          </a:p>
          <a:p>
            <a:r>
              <a:rPr lang="en-IN" sz="1200" b="1" dirty="0">
                <a:solidFill>
                  <a:srgbClr val="7F0055"/>
                </a:solidFill>
                <a:latin typeface="Consolas" panose="020B0609020204030204" pitchFamily="49" charset="0"/>
              </a:rPr>
              <a:t>package</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com.test.servlet</a:t>
            </a:r>
            <a:r>
              <a:rPr lang="en-IN" sz="1200" b="1"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java.io.IOException</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java.util.ArrayList</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java.util.List</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com.test.model</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javax.servlet.RequestDispatcher</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javax.servlet.ServletException</a:t>
            </a:r>
            <a:r>
              <a:rPr lang="en-IN" sz="1200" b="1"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import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javax.servlet.annotation.WebServlet</a:t>
            </a:r>
            <a:r>
              <a:rPr lang="en-IN" sz="1200" b="1" dirty="0">
                <a:solidFill>
                  <a:srgbClr val="000000"/>
                </a:solidFill>
                <a:latin typeface="Consolas" panose="020B0609020204030204" pitchFamily="49" charset="0"/>
              </a:rPr>
              <a:t>;</a:t>
            </a:r>
          </a:p>
          <a:p>
            <a:r>
              <a:rPr lang="fr-FR" sz="1200" b="1" dirty="0">
                <a:solidFill>
                  <a:srgbClr val="7F0055"/>
                </a:solidFill>
                <a:latin typeface="Consolas" panose="020B0609020204030204" pitchFamily="49" charset="0"/>
              </a:rPr>
              <a:t>import</a:t>
            </a:r>
            <a:r>
              <a:rPr lang="fr-FR" sz="1200" b="1" dirty="0">
                <a:solidFill>
                  <a:srgbClr val="000000"/>
                </a:solidFill>
                <a:latin typeface="Consolas" panose="020B0609020204030204" pitchFamily="49" charset="0"/>
              </a:rPr>
              <a:t> </a:t>
            </a:r>
            <a:r>
              <a:rPr lang="fr-FR" sz="1200" b="1" dirty="0" err="1">
                <a:solidFill>
                  <a:srgbClr val="000000"/>
                </a:solidFill>
                <a:latin typeface="Consolas" panose="020B0609020204030204" pitchFamily="49" charset="0"/>
              </a:rPr>
              <a:t>javax.servlet.http.HttpServlet</a:t>
            </a:r>
            <a:r>
              <a:rPr lang="fr-FR" sz="1200" b="1" dirty="0">
                <a:solidFill>
                  <a:srgbClr val="000000"/>
                </a:solidFill>
                <a:latin typeface="Consolas" panose="020B0609020204030204" pitchFamily="49" charset="0"/>
              </a:rPr>
              <a:t>;</a:t>
            </a:r>
          </a:p>
          <a:p>
            <a:r>
              <a:rPr lang="fr-FR" sz="1200" b="1" dirty="0">
                <a:solidFill>
                  <a:srgbClr val="7F0055"/>
                </a:solidFill>
                <a:latin typeface="Consolas" panose="020B0609020204030204" pitchFamily="49" charset="0"/>
              </a:rPr>
              <a:t>import</a:t>
            </a:r>
            <a:r>
              <a:rPr lang="fr-FR" sz="1200" b="1" dirty="0">
                <a:solidFill>
                  <a:srgbClr val="000000"/>
                </a:solidFill>
                <a:latin typeface="Consolas" panose="020B0609020204030204" pitchFamily="49" charset="0"/>
              </a:rPr>
              <a:t> </a:t>
            </a:r>
            <a:r>
              <a:rPr lang="fr-FR" sz="1200" b="1" dirty="0" err="1">
                <a:solidFill>
                  <a:srgbClr val="000000"/>
                </a:solidFill>
                <a:latin typeface="Consolas" panose="020B0609020204030204" pitchFamily="49" charset="0"/>
              </a:rPr>
              <a:t>javax.servlet.http.HttpServletRequest</a:t>
            </a:r>
            <a:r>
              <a:rPr lang="fr-FR" sz="1200" b="1" dirty="0">
                <a:solidFill>
                  <a:srgbClr val="000000"/>
                </a:solidFill>
                <a:latin typeface="Consolas" panose="020B0609020204030204" pitchFamily="49" charset="0"/>
              </a:rPr>
              <a:t>;</a:t>
            </a:r>
          </a:p>
          <a:p>
            <a:r>
              <a:rPr lang="fr-FR" sz="1200" b="1" dirty="0">
                <a:solidFill>
                  <a:srgbClr val="7F0055"/>
                </a:solidFill>
                <a:latin typeface="Consolas" panose="020B0609020204030204" pitchFamily="49" charset="0"/>
              </a:rPr>
              <a:t>import</a:t>
            </a:r>
            <a:r>
              <a:rPr lang="fr-FR" sz="1200" b="1" dirty="0">
                <a:solidFill>
                  <a:srgbClr val="000000"/>
                </a:solidFill>
                <a:latin typeface="Consolas" panose="020B0609020204030204" pitchFamily="49" charset="0"/>
              </a:rPr>
              <a:t> </a:t>
            </a:r>
            <a:r>
              <a:rPr lang="fr-FR" sz="1200" b="1" dirty="0" err="1">
                <a:solidFill>
                  <a:srgbClr val="000000"/>
                </a:solidFill>
                <a:latin typeface="Consolas" panose="020B0609020204030204" pitchFamily="49" charset="0"/>
              </a:rPr>
              <a:t>javax.servlet.http.HttpServletResponse</a:t>
            </a:r>
            <a:r>
              <a:rPr lang="fr-FR" sz="1200" b="1" dirty="0">
                <a:solidFill>
                  <a:srgbClr val="000000"/>
                </a:solidFill>
                <a:latin typeface="Consolas" panose="020B0609020204030204" pitchFamily="49" charset="0"/>
              </a:rPr>
              <a:t>;</a:t>
            </a:r>
          </a:p>
          <a:p>
            <a:endParaRPr lang="en-IN" sz="1200" dirty="0">
              <a:latin typeface="Consolas" panose="020B0609020204030204" pitchFamily="49" charset="0"/>
            </a:endParaRPr>
          </a:p>
          <a:p>
            <a:r>
              <a:rPr lang="en-IN" sz="1200" dirty="0">
                <a:solidFill>
                  <a:srgbClr val="646464"/>
                </a:solidFill>
                <a:latin typeface="Consolas" panose="020B0609020204030204" pitchFamily="49" charset="0"/>
              </a:rPr>
              <a:t>@</a:t>
            </a:r>
            <a:r>
              <a:rPr lang="en-IN" sz="1200" dirty="0" err="1">
                <a:solidFill>
                  <a:srgbClr val="646464"/>
                </a:solidFill>
                <a:latin typeface="Consolas" panose="020B0609020204030204" pitchFamily="49" charset="0"/>
              </a:rPr>
              <a:t>WebServlet</a:t>
            </a:r>
            <a:r>
              <a:rPr lang="en-IN" sz="1200" dirty="0">
                <a:solidFill>
                  <a:srgbClr val="000000"/>
                </a:solidFill>
                <a:latin typeface="Consolas" panose="020B0609020204030204" pitchFamily="49" charset="0"/>
              </a:rPr>
              <a:t>(</a:t>
            </a:r>
            <a:r>
              <a:rPr lang="en-IN" sz="1200" dirty="0">
                <a:solidFill>
                  <a:srgbClr val="2A00FF"/>
                </a:solidFill>
                <a:latin typeface="Consolas" panose="020B0609020204030204" pitchFamily="49" charset="0"/>
              </a:rPr>
              <a:t>"/</a:t>
            </a:r>
            <a:r>
              <a:rPr lang="en-IN" sz="1200" dirty="0" err="1">
                <a:solidFill>
                  <a:srgbClr val="2A00FF"/>
                </a:solidFill>
                <a:latin typeface="Consolas" panose="020B0609020204030204" pitchFamily="49" charset="0"/>
              </a:rPr>
              <a:t>HomeServlet</a:t>
            </a:r>
            <a:r>
              <a:rPr lang="en-IN" sz="1200" dirty="0">
                <a:solidFill>
                  <a:srgbClr val="2A00FF"/>
                </a:solidFill>
                <a:latin typeface="Consolas" panose="020B0609020204030204" pitchFamily="49" charset="0"/>
              </a:rPr>
              <a:t>"</a:t>
            </a:r>
            <a:r>
              <a:rPr lang="en-IN" sz="1200" dirty="0">
                <a:solidFill>
                  <a:srgbClr val="000000"/>
                </a:solidFill>
                <a:latin typeface="Consolas" panose="020B0609020204030204" pitchFamily="49" charset="0"/>
              </a:rPr>
              <a:t>)</a:t>
            </a:r>
          </a:p>
          <a:p>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HomeServlet</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extends</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HttpServlet</a:t>
            </a:r>
            <a:r>
              <a:rPr lang="en-IN" sz="1200" b="1" dirty="0">
                <a:solidFill>
                  <a:srgbClr val="000000"/>
                </a:solidFill>
                <a:latin typeface="Consolas" panose="020B0609020204030204" pitchFamily="49" charset="0"/>
              </a:rPr>
              <a:t> {</a:t>
            </a:r>
          </a:p>
          <a:p>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static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final</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long</a:t>
            </a:r>
            <a:r>
              <a:rPr lang="en-IN" sz="1200" b="1" dirty="0">
                <a:solidFill>
                  <a:srgbClr val="000000"/>
                </a:solidFill>
                <a:latin typeface="Consolas" panose="020B0609020204030204" pitchFamily="49" charset="0"/>
              </a:rPr>
              <a:t> </a:t>
            </a:r>
            <a:r>
              <a:rPr lang="en-IN" sz="1200" b="1" i="1" dirty="0" err="1">
                <a:solidFill>
                  <a:srgbClr val="0000C0"/>
                </a:solidFill>
                <a:latin typeface="Consolas" panose="020B0609020204030204" pitchFamily="49" charset="0"/>
              </a:rPr>
              <a:t>serialVersionUID</a:t>
            </a:r>
            <a:r>
              <a:rPr lang="en-IN" sz="1200" b="1" i="1" dirty="0">
                <a:solidFill>
                  <a:srgbClr val="000000"/>
                </a:solidFill>
                <a:latin typeface="Consolas" panose="020B0609020204030204" pitchFamily="49" charset="0"/>
              </a:rPr>
              <a:t> = 1L;</a:t>
            </a:r>
          </a:p>
          <a:p>
            <a:r>
              <a:rPr lang="en-IN" sz="1200" dirty="0">
                <a:solidFill>
                  <a:srgbClr val="000000"/>
                </a:solidFill>
                <a:latin typeface="Consolas" panose="020B0609020204030204" pitchFamily="49" charset="0"/>
              </a:rPr>
              <a:t>       </a:t>
            </a:r>
          </a:p>
          <a:p>
            <a:r>
              <a:rPr lang="en-IN" sz="1200" b="1" dirty="0">
                <a:solidFill>
                  <a:srgbClr val="7F0055"/>
                </a:solidFill>
                <a:latin typeface="Consolas" panose="020B0609020204030204" pitchFamily="49" charset="0"/>
              </a:rPr>
              <a:t>protected</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void</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doGet</a:t>
            </a:r>
            <a:r>
              <a:rPr lang="en-IN" sz="1200" b="1" dirty="0">
                <a:solidFill>
                  <a:srgbClr val="000000"/>
                </a:solidFill>
                <a:latin typeface="Consolas" panose="020B0609020204030204" pitchFamily="49" charset="0"/>
              </a:rPr>
              <a:t>(</a:t>
            </a:r>
            <a:r>
              <a:rPr lang="en-IN" sz="1200" b="1" dirty="0" err="1">
                <a:solidFill>
                  <a:srgbClr val="000000"/>
                </a:solidFill>
                <a:latin typeface="Consolas" panose="020B0609020204030204" pitchFamily="49" charset="0"/>
              </a:rPr>
              <a:t>HttpServletRequest</a:t>
            </a:r>
            <a:r>
              <a:rPr lang="en-IN" sz="1200" b="1" dirty="0">
                <a:solidFill>
                  <a:srgbClr val="000000"/>
                </a:solidFill>
                <a:latin typeface="Consolas" panose="020B0609020204030204" pitchFamily="49" charset="0"/>
              </a:rPr>
              <a:t> </a:t>
            </a:r>
            <a:r>
              <a:rPr lang="en-IN" sz="1200" b="1" dirty="0">
                <a:solidFill>
                  <a:srgbClr val="6A3E3E"/>
                </a:solidFill>
                <a:latin typeface="Consolas" panose="020B0609020204030204" pitchFamily="49" charset="0"/>
              </a:rPr>
              <a:t>request</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HttpServletResponse</a:t>
            </a:r>
            <a:r>
              <a:rPr lang="en-IN" sz="1200" b="1" dirty="0">
                <a:solidFill>
                  <a:srgbClr val="000000"/>
                </a:solidFill>
                <a:latin typeface="Consolas" panose="020B0609020204030204" pitchFamily="49" charset="0"/>
              </a:rPr>
              <a:t> </a:t>
            </a:r>
            <a:r>
              <a:rPr lang="en-IN" sz="1200" b="1" dirty="0">
                <a:solidFill>
                  <a:srgbClr val="6A3E3E"/>
                </a:solidFill>
                <a:latin typeface="Consolas" panose="020B0609020204030204" pitchFamily="49" charset="0"/>
              </a:rPr>
              <a:t>response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throws</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ServletException</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IOException</a:t>
            </a:r>
            <a:r>
              <a:rPr lang="en-IN" sz="1200" b="1" dirty="0">
                <a:solidFill>
                  <a:srgbClr val="000000"/>
                </a:solidFill>
                <a:latin typeface="Consolas" panose="020B0609020204030204" pitchFamily="49" charset="0"/>
              </a:rPr>
              <a:t> {</a:t>
            </a:r>
          </a:p>
          <a:p>
            <a:r>
              <a:rPr lang="en-IN" sz="1400" dirty="0"/>
              <a:t>List&lt;Employee&gt; </a:t>
            </a:r>
            <a:r>
              <a:rPr lang="en-IN" sz="1400" dirty="0" err="1"/>
              <a:t>empList</a:t>
            </a:r>
            <a:r>
              <a:rPr lang="en-IN" sz="1400" dirty="0"/>
              <a:t> = </a:t>
            </a:r>
            <a:r>
              <a:rPr lang="en-IN" sz="1400" b="1" dirty="0"/>
              <a:t>new </a:t>
            </a:r>
            <a:r>
              <a:rPr lang="en-IN" sz="1400" b="1" dirty="0" err="1"/>
              <a:t>ArrayList</a:t>
            </a:r>
            <a:r>
              <a:rPr lang="en-IN" sz="1400" b="1" dirty="0"/>
              <a:t>&lt;Employee&gt;();</a:t>
            </a:r>
          </a:p>
          <a:p>
            <a:r>
              <a:rPr lang="en-IN" sz="1400" dirty="0"/>
              <a:t>Employee emp1 = </a:t>
            </a:r>
            <a:r>
              <a:rPr lang="en-IN" sz="1400" b="1" dirty="0"/>
              <a:t>new Employee();</a:t>
            </a:r>
          </a:p>
          <a:p>
            <a:r>
              <a:rPr lang="en-IN" sz="1400" dirty="0"/>
              <a:t>emp1.setId(1); emp1.setName("Sujit");emp1.setRole("Architect");</a:t>
            </a:r>
          </a:p>
          <a:p>
            <a:r>
              <a:rPr lang="en-IN" sz="1400" dirty="0"/>
              <a:t>Employee emp2 = </a:t>
            </a:r>
            <a:r>
              <a:rPr lang="en-IN" sz="1400" b="1" dirty="0"/>
              <a:t>new Employee();</a:t>
            </a:r>
          </a:p>
          <a:p>
            <a:r>
              <a:rPr lang="en-IN" sz="1400" dirty="0"/>
              <a:t>emp2.setId(2); </a:t>
            </a:r>
          </a:p>
        </p:txBody>
      </p:sp>
      <p:sp>
        <p:nvSpPr>
          <p:cNvPr id="6" name="Rectangle 5">
            <a:extLst>
              <a:ext uri="{FF2B5EF4-FFF2-40B4-BE49-F238E27FC236}">
                <a16:creationId xmlns:a16="http://schemas.microsoft.com/office/drawing/2014/main" id="{75F1EBB8-B073-4CDC-B330-D88A46D18B4B}"/>
              </a:ext>
            </a:extLst>
          </p:cNvPr>
          <p:cNvSpPr/>
          <p:nvPr/>
        </p:nvSpPr>
        <p:spPr>
          <a:xfrm>
            <a:off x="7409792" y="1197188"/>
            <a:ext cx="4782207" cy="1938992"/>
          </a:xfrm>
          <a:prstGeom prst="rect">
            <a:avLst/>
          </a:prstGeom>
        </p:spPr>
        <p:txBody>
          <a:bodyPr wrap="square">
            <a:spAutoFit/>
          </a:bodyPr>
          <a:lstStyle/>
          <a:p>
            <a:r>
              <a:rPr lang="en-IN" sz="1200" dirty="0"/>
              <a:t>emp2.setName("Priya");emp2.setRole("Business development Manager");</a:t>
            </a:r>
          </a:p>
          <a:p>
            <a:r>
              <a:rPr lang="en-IN" sz="1200" dirty="0" err="1"/>
              <a:t>empList.add</a:t>
            </a:r>
            <a:r>
              <a:rPr lang="en-IN" sz="1200" dirty="0"/>
              <a:t>(emp1);</a:t>
            </a:r>
            <a:r>
              <a:rPr lang="en-IN" sz="1200" dirty="0" err="1"/>
              <a:t>empList.add</a:t>
            </a:r>
            <a:r>
              <a:rPr lang="en-IN" sz="1200" dirty="0"/>
              <a:t>(emp2);</a:t>
            </a:r>
          </a:p>
          <a:p>
            <a:r>
              <a:rPr lang="en-IN" sz="1200" dirty="0" err="1"/>
              <a:t>request.setAttribute</a:t>
            </a:r>
            <a:r>
              <a:rPr lang="en-IN" sz="1200" dirty="0"/>
              <a:t>("</a:t>
            </a:r>
            <a:r>
              <a:rPr lang="en-IN" sz="1200" dirty="0" err="1"/>
              <a:t>empList</a:t>
            </a:r>
            <a:r>
              <a:rPr lang="en-IN" sz="1200" dirty="0"/>
              <a:t>", </a:t>
            </a:r>
            <a:r>
              <a:rPr lang="en-IN" sz="1200" dirty="0" err="1"/>
              <a:t>empList</a:t>
            </a:r>
            <a:r>
              <a:rPr lang="en-IN" sz="1200" dirty="0"/>
              <a:t>);</a:t>
            </a:r>
          </a:p>
          <a:p>
            <a:endParaRPr lang="en-IN" sz="1200" dirty="0"/>
          </a:p>
          <a:p>
            <a:r>
              <a:rPr lang="en-IN" sz="1200" dirty="0" err="1"/>
              <a:t>request.setAttribute</a:t>
            </a:r>
            <a:r>
              <a:rPr lang="en-IN" sz="1200" dirty="0"/>
              <a:t>("</a:t>
            </a:r>
            <a:r>
              <a:rPr lang="en-IN" sz="1200" dirty="0" err="1"/>
              <a:t>htmlTagData</a:t>
            </a:r>
            <a:r>
              <a:rPr lang="en-IN" sz="1200" dirty="0"/>
              <a:t>", "&lt;</a:t>
            </a:r>
            <a:r>
              <a:rPr lang="en-IN" sz="1200" dirty="0" err="1"/>
              <a:t>br</a:t>
            </a:r>
            <a:r>
              <a:rPr lang="en-IN" sz="1200" dirty="0"/>
              <a:t>/&gt; creates a new line.");</a:t>
            </a:r>
          </a:p>
          <a:p>
            <a:r>
              <a:rPr lang="en-IN" sz="1200" dirty="0" err="1"/>
              <a:t>request.setAttribute</a:t>
            </a:r>
            <a:r>
              <a:rPr lang="en-IN" sz="1200" dirty="0"/>
              <a:t>("</a:t>
            </a:r>
            <a:r>
              <a:rPr lang="en-IN" sz="1200" dirty="0" err="1"/>
              <a:t>url</a:t>
            </a:r>
            <a:r>
              <a:rPr lang="en-IN" sz="1200" dirty="0"/>
              <a:t>", "https://www.w3school.com");</a:t>
            </a:r>
          </a:p>
          <a:p>
            <a:r>
              <a:rPr lang="en-IN" sz="1200" dirty="0" err="1"/>
              <a:t>RequestDispatcher</a:t>
            </a:r>
            <a:r>
              <a:rPr lang="en-IN" sz="1200" dirty="0"/>
              <a:t> </a:t>
            </a:r>
            <a:r>
              <a:rPr lang="en-IN" sz="1200" dirty="0" err="1"/>
              <a:t>rd</a:t>
            </a:r>
            <a:r>
              <a:rPr lang="en-IN" sz="1200" dirty="0"/>
              <a:t> = </a:t>
            </a:r>
            <a:r>
              <a:rPr lang="en-IN" sz="1200" dirty="0" err="1"/>
              <a:t>getServletContext</a:t>
            </a:r>
            <a:r>
              <a:rPr lang="en-IN" sz="1200" dirty="0"/>
              <a:t>().</a:t>
            </a:r>
            <a:r>
              <a:rPr lang="en-IN" sz="1200" dirty="0" err="1"/>
              <a:t>getRequestDispatcher</a:t>
            </a:r>
            <a:r>
              <a:rPr lang="en-IN" sz="1200" dirty="0"/>
              <a:t>("/</a:t>
            </a:r>
            <a:r>
              <a:rPr lang="en-IN" sz="1200" dirty="0" err="1"/>
              <a:t>JSTLHome.jsp</a:t>
            </a:r>
            <a:r>
              <a:rPr lang="en-IN" sz="1200" dirty="0"/>
              <a:t>");</a:t>
            </a:r>
          </a:p>
          <a:p>
            <a:r>
              <a:rPr lang="en-IN" sz="1200" dirty="0" err="1"/>
              <a:t>rd.forward</a:t>
            </a:r>
            <a:r>
              <a:rPr lang="en-IN" sz="1200" dirty="0"/>
              <a:t>(request, response);</a:t>
            </a:r>
          </a:p>
          <a:p>
            <a:r>
              <a:rPr lang="en-IN" sz="1200" dirty="0"/>
              <a:t>}</a:t>
            </a:r>
          </a:p>
        </p:txBody>
      </p:sp>
    </p:spTree>
    <p:extLst>
      <p:ext uri="{BB962C8B-B14F-4D97-AF65-F5344CB8AC3E}">
        <p14:creationId xmlns:p14="http://schemas.microsoft.com/office/powerpoint/2010/main" val="419748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BE1B-5A99-433D-B5BC-763671C8F35D}"/>
              </a:ext>
            </a:extLst>
          </p:cNvPr>
          <p:cNvSpPr>
            <a:spLocks noGrp="1"/>
          </p:cNvSpPr>
          <p:nvPr>
            <p:ph type="title"/>
          </p:nvPr>
        </p:nvSpPr>
        <p:spPr/>
        <p:txBody>
          <a:bodyPr/>
          <a:lstStyle/>
          <a:p>
            <a:r>
              <a:rPr lang="en-IN" dirty="0"/>
              <a:t>JSTL Example </a:t>
            </a:r>
            <a:r>
              <a:rPr lang="en-IN" dirty="0" err="1"/>
              <a:t>Contd</a:t>
            </a:r>
            <a:r>
              <a:rPr lang="en-IN" dirty="0"/>
              <a:t>… </a:t>
            </a:r>
          </a:p>
        </p:txBody>
      </p:sp>
      <p:sp>
        <p:nvSpPr>
          <p:cNvPr id="4" name="Rectangle 3">
            <a:extLst>
              <a:ext uri="{FF2B5EF4-FFF2-40B4-BE49-F238E27FC236}">
                <a16:creationId xmlns:a16="http://schemas.microsoft.com/office/drawing/2014/main" id="{9591053B-D1D2-4EEE-B326-6B8D8A8C9D76}"/>
              </a:ext>
            </a:extLst>
          </p:cNvPr>
          <p:cNvSpPr/>
          <p:nvPr/>
        </p:nvSpPr>
        <p:spPr>
          <a:xfrm>
            <a:off x="317062" y="920914"/>
            <a:ext cx="6096000" cy="5693866"/>
          </a:xfrm>
          <a:prstGeom prst="rect">
            <a:avLst/>
          </a:prstGeom>
        </p:spPr>
        <p:txBody>
          <a:bodyPr>
            <a:spAutoFit/>
          </a:bodyPr>
          <a:lstStyle/>
          <a:p>
            <a:r>
              <a:rPr lang="en-IN" sz="1600" b="1" dirty="0" err="1">
                <a:latin typeface="Consolas" panose="020B0609020204030204" pitchFamily="49" charset="0"/>
              </a:rPr>
              <a:t>JSTLHome.jsp</a:t>
            </a:r>
            <a:endParaRPr lang="en-IN" sz="1600" b="1" dirty="0">
              <a:latin typeface="Consolas" panose="020B0609020204030204" pitchFamily="49" charset="0"/>
            </a:endParaRPr>
          </a:p>
          <a:p>
            <a:endParaRPr lang="en-IN" sz="1200" dirty="0">
              <a:solidFill>
                <a:srgbClr val="BF5F3F"/>
              </a:solidFill>
              <a:latin typeface="Consolas" panose="020B0609020204030204" pitchFamily="49" charset="0"/>
            </a:endParaRPr>
          </a:p>
          <a:p>
            <a:r>
              <a:rPr lang="en-IN" sz="1200" dirty="0">
                <a:solidFill>
                  <a:srgbClr val="BF5F3F"/>
                </a:solidFill>
                <a:latin typeface="Consolas" panose="020B0609020204030204" pitchFamily="49" charset="0"/>
              </a:rPr>
              <a:t>&lt;%@ </a:t>
            </a:r>
            <a:r>
              <a:rPr lang="en-IN" sz="1200" dirty="0">
                <a:solidFill>
                  <a:srgbClr val="3F7F7F"/>
                </a:solidFill>
                <a:latin typeface="Consolas" panose="020B0609020204030204" pitchFamily="49" charset="0"/>
              </a:rPr>
              <a:t>page </a:t>
            </a:r>
            <a:r>
              <a:rPr lang="en-IN" sz="1200" dirty="0">
                <a:solidFill>
                  <a:srgbClr val="7F007F"/>
                </a:solidFill>
                <a:latin typeface="Consolas" panose="020B0609020204030204" pitchFamily="49" charset="0"/>
              </a:rPr>
              <a:t>language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"java" </a:t>
            </a:r>
            <a:r>
              <a:rPr lang="en-IN" sz="1200" i="1" dirty="0" err="1">
                <a:solidFill>
                  <a:srgbClr val="7F007F"/>
                </a:solidFill>
                <a:latin typeface="Consolas" panose="020B0609020204030204" pitchFamily="49" charset="0"/>
              </a:rPr>
              <a:t>contentType</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"text/html; charset=US-ASCII"</a:t>
            </a:r>
          </a:p>
          <a:p>
            <a:r>
              <a:rPr lang="en-IN" sz="1200" dirty="0">
                <a:latin typeface="Consolas" panose="020B0609020204030204" pitchFamily="49" charset="0"/>
              </a:rPr>
              <a:t>    </a:t>
            </a:r>
            <a:r>
              <a:rPr lang="en-IN" sz="1200" dirty="0" err="1">
                <a:solidFill>
                  <a:srgbClr val="7F007F"/>
                </a:solidFill>
                <a:latin typeface="Consolas" panose="020B0609020204030204" pitchFamily="49" charset="0"/>
              </a:rPr>
              <a:t>pageEncoding</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"US-ASCII"</a:t>
            </a:r>
            <a:r>
              <a:rPr lang="en-IN" sz="1200" i="1" dirty="0">
                <a:solidFill>
                  <a:srgbClr val="BF5F3F"/>
                </a:solidFill>
                <a:latin typeface="Consolas" panose="020B0609020204030204" pitchFamily="49" charset="0"/>
              </a:rPr>
              <a:t>%&gt;</a:t>
            </a:r>
          </a:p>
          <a:p>
            <a:r>
              <a:rPr lang="it-IT" sz="1200" dirty="0">
                <a:solidFill>
                  <a:srgbClr val="000000"/>
                </a:solidFill>
                <a:latin typeface="Consolas" panose="020B0609020204030204" pitchFamily="49" charset="0"/>
              </a:rPr>
              <a:t> </a:t>
            </a:r>
            <a:r>
              <a:rPr lang="it-IT" sz="1200" dirty="0">
                <a:solidFill>
                  <a:srgbClr val="BF5F3F"/>
                </a:solidFill>
                <a:latin typeface="Consolas" panose="020B0609020204030204" pitchFamily="49" charset="0"/>
              </a:rPr>
              <a:t>&lt;%@ </a:t>
            </a:r>
            <a:r>
              <a:rPr lang="it-IT" sz="1200" dirty="0">
                <a:solidFill>
                  <a:srgbClr val="3F7F7F"/>
                </a:solidFill>
                <a:latin typeface="Consolas" panose="020B0609020204030204" pitchFamily="49" charset="0"/>
              </a:rPr>
              <a:t>taglib </a:t>
            </a:r>
            <a:r>
              <a:rPr lang="it-IT" sz="1200" dirty="0">
                <a:solidFill>
                  <a:srgbClr val="7F007F"/>
                </a:solidFill>
                <a:latin typeface="Consolas" panose="020B0609020204030204" pitchFamily="49" charset="0"/>
              </a:rPr>
              <a:t>uri</a:t>
            </a:r>
            <a:r>
              <a:rPr lang="it-IT" sz="1200" dirty="0">
                <a:solidFill>
                  <a:srgbClr val="000000"/>
                </a:solidFill>
                <a:latin typeface="Consolas" panose="020B0609020204030204" pitchFamily="49" charset="0"/>
              </a:rPr>
              <a:t>=</a:t>
            </a:r>
            <a:r>
              <a:rPr lang="it-IT" sz="1200" i="1" dirty="0">
                <a:solidFill>
                  <a:srgbClr val="2A00FF"/>
                </a:solidFill>
                <a:latin typeface="Consolas" panose="020B0609020204030204" pitchFamily="49" charset="0"/>
              </a:rPr>
              <a:t>"http://java.sun.com/jsp/jstl/core" </a:t>
            </a:r>
            <a:r>
              <a:rPr lang="it-IT" sz="1200" i="1" dirty="0">
                <a:solidFill>
                  <a:srgbClr val="7F007F"/>
                </a:solidFill>
                <a:latin typeface="Consolas" panose="020B0609020204030204" pitchFamily="49" charset="0"/>
              </a:rPr>
              <a:t>prefix</a:t>
            </a:r>
            <a:r>
              <a:rPr lang="it-IT" sz="1200" i="1" dirty="0">
                <a:solidFill>
                  <a:srgbClr val="000000"/>
                </a:solidFill>
                <a:latin typeface="Consolas" panose="020B0609020204030204" pitchFamily="49" charset="0"/>
              </a:rPr>
              <a:t>=</a:t>
            </a:r>
            <a:r>
              <a:rPr lang="it-IT" sz="1200" i="1" dirty="0">
                <a:solidFill>
                  <a:srgbClr val="2A00FF"/>
                </a:solidFill>
                <a:latin typeface="Consolas" panose="020B0609020204030204" pitchFamily="49" charset="0"/>
              </a:rPr>
              <a:t>"c" </a:t>
            </a:r>
            <a:r>
              <a:rPr lang="it-IT" sz="1200" i="1" dirty="0">
                <a:solidFill>
                  <a:srgbClr val="BF5F3F"/>
                </a:solidFill>
                <a:latin typeface="Consolas" panose="020B0609020204030204" pitchFamily="49" charset="0"/>
              </a:rPr>
              <a:t>%&gt;</a:t>
            </a:r>
          </a:p>
          <a:p>
            <a:r>
              <a:rPr lang="en-IN" sz="1200" dirty="0">
                <a:solidFill>
                  <a:srgbClr val="000000"/>
                </a:solidFill>
                <a:latin typeface="Consolas" panose="020B0609020204030204" pitchFamily="49" charset="0"/>
              </a:rPr>
              <a:t> </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DOCTYPE </a:t>
            </a:r>
            <a:r>
              <a:rPr lang="en-IN" sz="1200" dirty="0">
                <a:solidFill>
                  <a:srgbClr val="008080"/>
                </a:solidFill>
                <a:latin typeface="Consolas" panose="020B0609020204030204" pitchFamily="49" charset="0"/>
              </a:rPr>
              <a:t>html </a:t>
            </a:r>
            <a:r>
              <a:rPr lang="en-IN" sz="1200" dirty="0">
                <a:solidFill>
                  <a:srgbClr val="808080"/>
                </a:solidFill>
                <a:latin typeface="Consolas" panose="020B0609020204030204" pitchFamily="49" charset="0"/>
              </a:rPr>
              <a:t>PUBLIC </a:t>
            </a:r>
            <a:r>
              <a:rPr lang="en-IN" sz="1200" dirty="0">
                <a:solidFill>
                  <a:srgbClr val="008080"/>
                </a:solidFill>
                <a:latin typeface="Consolas" panose="020B0609020204030204" pitchFamily="49" charset="0"/>
              </a:rPr>
              <a:t>"-//W3C//DTD HTML 4.01 Transitional//EN" </a:t>
            </a:r>
            <a:r>
              <a:rPr lang="en-IN" sz="1200" dirty="0">
                <a:solidFill>
                  <a:srgbClr val="3F7F5F"/>
                </a:solidFill>
                <a:latin typeface="Consolas" panose="020B0609020204030204" pitchFamily="49" charset="0"/>
              </a:rPr>
              <a:t>"http://www.w3.org/TR/html4/loose.dtd"</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html</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head</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meta </a:t>
            </a:r>
            <a:r>
              <a:rPr lang="en-IN" sz="1200" dirty="0">
                <a:solidFill>
                  <a:srgbClr val="7F007F"/>
                </a:solidFill>
                <a:latin typeface="Consolas" panose="020B0609020204030204" pitchFamily="49" charset="0"/>
              </a:rPr>
              <a:t>http-</a:t>
            </a:r>
            <a:r>
              <a:rPr lang="en-IN" sz="1200" dirty="0" err="1">
                <a:solidFill>
                  <a:srgbClr val="7F007F"/>
                </a:solidFill>
                <a:latin typeface="Consolas" panose="020B0609020204030204" pitchFamily="49" charset="0"/>
              </a:rPr>
              <a:t>equiv</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"Content-Type" </a:t>
            </a:r>
            <a:r>
              <a:rPr lang="en-IN" sz="1200" i="1" dirty="0">
                <a:solidFill>
                  <a:srgbClr val="7F007F"/>
                </a:solidFill>
                <a:latin typeface="Consolas" panose="020B0609020204030204" pitchFamily="49" charset="0"/>
              </a:rPr>
              <a:t>content</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"text/html; charset=US-ASCII"</a:t>
            </a:r>
            <a:r>
              <a:rPr lang="en-IN" sz="1200"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title</a:t>
            </a:r>
            <a:r>
              <a:rPr lang="en-IN" sz="1200" dirty="0">
                <a:solidFill>
                  <a:srgbClr val="008080"/>
                </a:solidFill>
                <a:latin typeface="Consolas" panose="020B0609020204030204" pitchFamily="49" charset="0"/>
              </a:rPr>
              <a:t>&gt;</a:t>
            </a:r>
            <a:r>
              <a:rPr lang="en-IN" sz="1200" dirty="0">
                <a:solidFill>
                  <a:srgbClr val="000000"/>
                </a:solidFill>
                <a:latin typeface="Consolas" panose="020B0609020204030204" pitchFamily="49" charset="0"/>
              </a:rPr>
              <a:t>Home Page</a:t>
            </a:r>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title</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style</a:t>
            </a:r>
            <a:r>
              <a:rPr lang="en-IN" sz="1200" dirty="0">
                <a:solidFill>
                  <a:srgbClr val="008080"/>
                </a:solidFill>
                <a:latin typeface="Consolas" panose="020B0609020204030204" pitchFamily="49" charset="0"/>
              </a:rPr>
              <a:t>&gt;</a:t>
            </a:r>
          </a:p>
          <a:p>
            <a:r>
              <a:rPr lang="en-IN" sz="1200" b="1" dirty="0" err="1">
                <a:solidFill>
                  <a:srgbClr val="3F7F7F"/>
                </a:solidFill>
                <a:latin typeface="Consolas" panose="020B0609020204030204" pitchFamily="49" charset="0"/>
              </a:rPr>
              <a:t>table,th,td</a:t>
            </a:r>
            <a:endParaRPr lang="en-IN" sz="1200" b="1" dirty="0">
              <a:solidFill>
                <a:srgbClr val="3F7F7F"/>
              </a:solidFill>
              <a:latin typeface="Consolas" panose="020B0609020204030204" pitchFamily="49" charset="0"/>
            </a:endParaRPr>
          </a:p>
          <a:p>
            <a:r>
              <a:rPr lang="en-IN" sz="1200" dirty="0">
                <a:solidFill>
                  <a:srgbClr val="000000"/>
                </a:solidFill>
                <a:latin typeface="Consolas" panose="020B0609020204030204" pitchFamily="49" charset="0"/>
              </a:rPr>
              <a:t>{</a:t>
            </a:r>
          </a:p>
          <a:p>
            <a:r>
              <a:rPr lang="en-IN" sz="1200" dirty="0">
                <a:solidFill>
                  <a:srgbClr val="7F007F"/>
                </a:solidFill>
                <a:latin typeface="Consolas" panose="020B0609020204030204" pitchFamily="49" charset="0"/>
              </a:rPr>
              <a:t>border</a:t>
            </a:r>
            <a:r>
              <a:rPr lang="en-IN" sz="1200" dirty="0">
                <a:solidFill>
                  <a:srgbClr val="000000"/>
                </a:solidFill>
                <a:latin typeface="Consolas" panose="020B0609020204030204" pitchFamily="49" charset="0"/>
              </a:rPr>
              <a:t>:</a:t>
            </a:r>
            <a:r>
              <a:rPr lang="en-IN" sz="1200" i="1" dirty="0">
                <a:solidFill>
                  <a:srgbClr val="2A00E1"/>
                </a:solidFill>
                <a:latin typeface="Consolas" panose="020B0609020204030204" pitchFamily="49" charset="0"/>
              </a:rPr>
              <a:t>1px solid black</a:t>
            </a:r>
            <a:r>
              <a:rPr lang="en-IN" sz="1200" i="1" dirty="0">
                <a:solidFill>
                  <a:srgbClr val="000000"/>
                </a:solidFill>
                <a:latin typeface="Consolas" panose="020B0609020204030204" pitchFamily="49" charset="0"/>
              </a:rPr>
              <a:t>;</a:t>
            </a:r>
          </a:p>
          <a:p>
            <a:r>
              <a:rPr lang="en-IN" sz="1200" dirty="0">
                <a:solidFill>
                  <a:srgbClr val="000000"/>
                </a:solidFill>
                <a:latin typeface="Consolas" panose="020B0609020204030204" pitchFamily="49" charset="0"/>
              </a:rPr>
              <a: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style</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head</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body</a:t>
            </a:r>
            <a:r>
              <a:rPr lang="en-IN" sz="1200" dirty="0">
                <a:solidFill>
                  <a:srgbClr val="008080"/>
                </a:solidFill>
                <a:latin typeface="Consolas" panose="020B0609020204030204" pitchFamily="49" charset="0"/>
              </a:rPr>
              <a:t>&gt;</a:t>
            </a:r>
          </a:p>
          <a:p>
            <a:r>
              <a:rPr lang="en-IN" sz="1200" dirty="0">
                <a:solidFill>
                  <a:srgbClr val="3F5FBF"/>
                </a:solidFill>
                <a:latin typeface="Consolas" panose="020B0609020204030204" pitchFamily="49" charset="0"/>
              </a:rPr>
              <a:t>&lt;%-- Using JSTL </a:t>
            </a:r>
            <a:r>
              <a:rPr lang="en-IN" sz="1200" dirty="0" err="1">
                <a:solidFill>
                  <a:srgbClr val="3F5FBF"/>
                </a:solidFill>
                <a:latin typeface="Consolas" panose="020B0609020204030204" pitchFamily="49" charset="0"/>
              </a:rPr>
              <a:t>forEach</a:t>
            </a:r>
            <a:r>
              <a:rPr lang="en-IN" sz="1200" dirty="0">
                <a:solidFill>
                  <a:srgbClr val="3F5FBF"/>
                </a:solidFill>
                <a:latin typeface="Consolas" panose="020B0609020204030204" pitchFamily="49" charset="0"/>
              </a:rPr>
              <a:t> and out to loop a list and display items in table --%&gt;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table</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tbody</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tr</a:t>
            </a:r>
            <a:r>
              <a:rPr lang="en-IN" sz="1200" dirty="0">
                <a:solidFill>
                  <a:srgbClr val="008080"/>
                </a:solidFill>
                <a:latin typeface="Consolas" panose="020B0609020204030204" pitchFamily="49" charset="0"/>
              </a:rPr>
              <a:t>&gt;&lt;</a:t>
            </a:r>
            <a:r>
              <a:rPr lang="en-IN" sz="1200" dirty="0" err="1">
                <a:solidFill>
                  <a:srgbClr val="3F7F7F"/>
                </a:solidFill>
                <a:latin typeface="Consolas" panose="020B0609020204030204" pitchFamily="49" charset="0"/>
              </a:rPr>
              <a:t>th</a:t>
            </a:r>
            <a:r>
              <a:rPr lang="en-IN" sz="1200" dirty="0">
                <a:solidFill>
                  <a:srgbClr val="008080"/>
                </a:solidFill>
                <a:latin typeface="Consolas" panose="020B0609020204030204" pitchFamily="49" charset="0"/>
              </a:rPr>
              <a:t>&gt;</a:t>
            </a:r>
            <a:r>
              <a:rPr lang="en-IN" sz="1200" dirty="0">
                <a:solidFill>
                  <a:srgbClr val="000000"/>
                </a:solidFill>
                <a:latin typeface="Consolas" panose="020B0609020204030204" pitchFamily="49" charset="0"/>
              </a:rPr>
              <a:t>ID</a:t>
            </a:r>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th</a:t>
            </a:r>
            <a:r>
              <a:rPr lang="en-IN" sz="1200" dirty="0">
                <a:solidFill>
                  <a:srgbClr val="008080"/>
                </a:solidFill>
                <a:latin typeface="Consolas" panose="020B0609020204030204" pitchFamily="49" charset="0"/>
              </a:rPr>
              <a:t>&gt;&lt;</a:t>
            </a:r>
            <a:r>
              <a:rPr lang="en-IN" sz="1200" dirty="0" err="1">
                <a:solidFill>
                  <a:srgbClr val="3F7F7F"/>
                </a:solidFill>
                <a:latin typeface="Consolas" panose="020B0609020204030204" pitchFamily="49" charset="0"/>
              </a:rPr>
              <a:t>th</a:t>
            </a:r>
            <a:r>
              <a:rPr lang="en-IN" sz="1200" dirty="0">
                <a:solidFill>
                  <a:srgbClr val="008080"/>
                </a:solidFill>
                <a:latin typeface="Consolas" panose="020B0609020204030204" pitchFamily="49" charset="0"/>
              </a:rPr>
              <a:t>&gt;</a:t>
            </a:r>
            <a:r>
              <a:rPr lang="en-IN" sz="1200" dirty="0">
                <a:solidFill>
                  <a:srgbClr val="000000"/>
                </a:solidFill>
                <a:latin typeface="Consolas" panose="020B0609020204030204" pitchFamily="49" charset="0"/>
              </a:rPr>
              <a:t>Name</a:t>
            </a:r>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th</a:t>
            </a:r>
            <a:r>
              <a:rPr lang="en-IN" sz="1200" dirty="0">
                <a:solidFill>
                  <a:srgbClr val="008080"/>
                </a:solidFill>
                <a:latin typeface="Consolas" panose="020B0609020204030204" pitchFamily="49" charset="0"/>
              </a:rPr>
              <a:t>&gt;&lt;</a:t>
            </a:r>
            <a:r>
              <a:rPr lang="en-IN" sz="1200" dirty="0" err="1">
                <a:solidFill>
                  <a:srgbClr val="3F7F7F"/>
                </a:solidFill>
                <a:latin typeface="Consolas" panose="020B0609020204030204" pitchFamily="49" charset="0"/>
              </a:rPr>
              <a:t>th</a:t>
            </a:r>
            <a:r>
              <a:rPr lang="en-IN" sz="1200" dirty="0">
                <a:solidFill>
                  <a:srgbClr val="008080"/>
                </a:solidFill>
                <a:latin typeface="Consolas" panose="020B0609020204030204" pitchFamily="49" charset="0"/>
              </a:rPr>
              <a:t>&gt;</a:t>
            </a:r>
            <a:r>
              <a:rPr lang="en-IN" sz="1200" dirty="0">
                <a:solidFill>
                  <a:srgbClr val="000000"/>
                </a:solidFill>
                <a:latin typeface="Consolas" panose="020B0609020204030204" pitchFamily="49" charset="0"/>
              </a:rPr>
              <a:t>Role</a:t>
            </a:r>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th</a:t>
            </a:r>
            <a:r>
              <a:rPr lang="en-IN" sz="1200" dirty="0">
                <a:solidFill>
                  <a:srgbClr val="008080"/>
                </a:solidFill>
                <a:latin typeface="Consolas" panose="020B0609020204030204" pitchFamily="49" charset="0"/>
              </a:rPr>
              <a:t>&gt;&lt;/</a:t>
            </a:r>
            <a:r>
              <a:rPr lang="en-IN" sz="1200" dirty="0">
                <a:solidFill>
                  <a:srgbClr val="3F7F7F"/>
                </a:solidFill>
                <a:latin typeface="Consolas" panose="020B0609020204030204" pitchFamily="49" charset="0"/>
              </a:rPr>
              <a:t>tr</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c:forEach</a:t>
            </a:r>
            <a:r>
              <a:rPr lang="en-IN" sz="1200" dirty="0">
                <a:solidFill>
                  <a:srgbClr val="3F7F7F"/>
                </a:solidFill>
                <a:latin typeface="Consolas" panose="020B0609020204030204" pitchFamily="49" charset="0"/>
              </a:rPr>
              <a:t> </a:t>
            </a:r>
            <a:r>
              <a:rPr lang="en-IN" sz="1200" dirty="0">
                <a:solidFill>
                  <a:srgbClr val="7F007F"/>
                </a:solidFill>
                <a:latin typeface="Consolas" panose="020B0609020204030204" pitchFamily="49" charset="0"/>
              </a:rPr>
              <a:t>items</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a:solidFill>
                  <a:srgbClr val="000000"/>
                </a:solidFill>
                <a:latin typeface="Consolas" panose="020B0609020204030204" pitchFamily="49" charset="0"/>
              </a:rPr>
              <a:t>${</a:t>
            </a:r>
            <a:r>
              <a:rPr lang="en-IN" sz="1200" i="1" dirty="0" err="1">
                <a:solidFill>
                  <a:srgbClr val="000000"/>
                </a:solidFill>
                <a:latin typeface="Consolas" panose="020B0609020204030204" pitchFamily="49" charset="0"/>
              </a:rPr>
              <a:t>requestScope.empList</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 </a:t>
            </a:r>
            <a:r>
              <a:rPr lang="en-IN" sz="1200" i="1" dirty="0">
                <a:solidFill>
                  <a:srgbClr val="7F007F"/>
                </a:solidFill>
                <a:latin typeface="Consolas" panose="020B0609020204030204" pitchFamily="49" charset="0"/>
              </a:rPr>
              <a:t>var</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"emp"</a:t>
            </a:r>
            <a:r>
              <a:rPr lang="en-IN" sz="1200"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tr</a:t>
            </a:r>
            <a:r>
              <a:rPr lang="en-IN" sz="1200" dirty="0">
                <a:solidFill>
                  <a:srgbClr val="008080"/>
                </a:solidFill>
                <a:latin typeface="Consolas" panose="020B0609020204030204" pitchFamily="49" charset="0"/>
              </a:rPr>
              <a:t>&gt;&lt;</a:t>
            </a:r>
            <a:r>
              <a:rPr lang="en-IN" sz="1200" dirty="0">
                <a:solidFill>
                  <a:srgbClr val="3F7F7F"/>
                </a:solidFill>
                <a:latin typeface="Consolas" panose="020B0609020204030204" pitchFamily="49" charset="0"/>
              </a:rPr>
              <a:t>td</a:t>
            </a:r>
            <a:r>
              <a:rPr lang="en-IN" sz="1200" dirty="0">
                <a:solidFill>
                  <a:srgbClr val="008080"/>
                </a:solidFill>
                <a:latin typeface="Consolas" panose="020B0609020204030204" pitchFamily="49" charset="0"/>
              </a:rPr>
              <a:t>&gt;&lt;</a:t>
            </a:r>
            <a:r>
              <a:rPr lang="en-IN" sz="1200" dirty="0" err="1">
                <a:solidFill>
                  <a:srgbClr val="3F7F7F"/>
                </a:solidFill>
                <a:latin typeface="Consolas" panose="020B0609020204030204" pitchFamily="49" charset="0"/>
              </a:rPr>
              <a:t>c:out</a:t>
            </a:r>
            <a:r>
              <a:rPr lang="en-IN" sz="1200" dirty="0">
                <a:solidFill>
                  <a:srgbClr val="3F7F7F"/>
                </a:solidFill>
                <a:latin typeface="Consolas" panose="020B0609020204030204" pitchFamily="49" charset="0"/>
              </a:rPr>
              <a:t> </a:t>
            </a:r>
            <a:r>
              <a:rPr lang="en-IN" sz="1200" dirty="0">
                <a:solidFill>
                  <a:srgbClr val="7F007F"/>
                </a:solidFill>
                <a:latin typeface="Consolas" panose="020B0609020204030204" pitchFamily="49" charset="0"/>
              </a:rPr>
              <a:t>value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a:solidFill>
                  <a:srgbClr val="000000"/>
                </a:solidFill>
                <a:latin typeface="Consolas" panose="020B0609020204030204" pitchFamily="49" charset="0"/>
              </a:rPr>
              <a:t>${emp.id}</a:t>
            </a:r>
            <a:r>
              <a:rPr lang="en-IN" sz="1200" i="1" dirty="0">
                <a:solidFill>
                  <a:srgbClr val="2A00FF"/>
                </a:solidFill>
                <a:latin typeface="Consolas" panose="020B0609020204030204" pitchFamily="49" charset="0"/>
              </a:rPr>
              <a:t>"</a:t>
            </a:r>
            <a:r>
              <a:rPr lang="en-IN" sz="1200" i="1" dirty="0">
                <a:solidFill>
                  <a:srgbClr val="008080"/>
                </a:solidFill>
                <a:latin typeface="Consolas" panose="020B0609020204030204" pitchFamily="49" charset="0"/>
              </a:rPr>
              <a:t>&gt;&lt;/</a:t>
            </a:r>
            <a:r>
              <a:rPr lang="en-IN" sz="1200" i="1" dirty="0" err="1">
                <a:solidFill>
                  <a:srgbClr val="3F7F7F"/>
                </a:solidFill>
                <a:latin typeface="Consolas" panose="020B0609020204030204" pitchFamily="49" charset="0"/>
              </a:rPr>
              <a:t>c:out</a:t>
            </a:r>
            <a:r>
              <a:rPr lang="en-IN" sz="1200" i="1" dirty="0">
                <a:solidFill>
                  <a:srgbClr val="008080"/>
                </a:solidFill>
                <a:latin typeface="Consolas" panose="020B0609020204030204" pitchFamily="49" charset="0"/>
              </a:rPr>
              <a:t>&gt;&lt;/</a:t>
            </a:r>
            <a:r>
              <a:rPr lang="en-IN" sz="1200" i="1" dirty="0">
                <a:solidFill>
                  <a:srgbClr val="3F7F7F"/>
                </a:solidFill>
                <a:latin typeface="Consolas" panose="020B0609020204030204" pitchFamily="49" charset="0"/>
              </a:rPr>
              <a:t>td</a:t>
            </a:r>
            <a:r>
              <a:rPr lang="en-IN" sz="1200"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td</a:t>
            </a:r>
            <a:r>
              <a:rPr lang="en-IN" sz="1200" dirty="0">
                <a:solidFill>
                  <a:srgbClr val="008080"/>
                </a:solidFill>
                <a:latin typeface="Consolas" panose="020B0609020204030204" pitchFamily="49" charset="0"/>
              </a:rPr>
              <a:t>&gt;&lt;</a:t>
            </a:r>
            <a:r>
              <a:rPr lang="en-IN" sz="1200" dirty="0" err="1">
                <a:solidFill>
                  <a:srgbClr val="3F7F7F"/>
                </a:solidFill>
                <a:latin typeface="Consolas" panose="020B0609020204030204" pitchFamily="49" charset="0"/>
              </a:rPr>
              <a:t>c:out</a:t>
            </a:r>
            <a:r>
              <a:rPr lang="en-IN" sz="1200" dirty="0">
                <a:solidFill>
                  <a:srgbClr val="3F7F7F"/>
                </a:solidFill>
                <a:latin typeface="Consolas" panose="020B0609020204030204" pitchFamily="49" charset="0"/>
              </a:rPr>
              <a:t> </a:t>
            </a:r>
            <a:r>
              <a:rPr lang="en-IN" sz="1200" dirty="0">
                <a:solidFill>
                  <a:srgbClr val="7F007F"/>
                </a:solidFill>
                <a:latin typeface="Consolas" panose="020B0609020204030204" pitchFamily="49" charset="0"/>
              </a:rPr>
              <a:t>value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a:solidFill>
                  <a:srgbClr val="000000"/>
                </a:solidFill>
                <a:latin typeface="Consolas" panose="020B0609020204030204" pitchFamily="49" charset="0"/>
              </a:rPr>
              <a:t>${emp.name}</a:t>
            </a:r>
            <a:r>
              <a:rPr lang="en-IN" sz="1200" i="1" dirty="0">
                <a:solidFill>
                  <a:srgbClr val="2A00FF"/>
                </a:solidFill>
                <a:latin typeface="Consolas" panose="020B0609020204030204" pitchFamily="49" charset="0"/>
              </a:rPr>
              <a:t>"</a:t>
            </a:r>
            <a:r>
              <a:rPr lang="en-IN" sz="1200" i="1" dirty="0">
                <a:solidFill>
                  <a:srgbClr val="008080"/>
                </a:solidFill>
                <a:latin typeface="Consolas" panose="020B0609020204030204" pitchFamily="49" charset="0"/>
              </a:rPr>
              <a:t>&gt;&lt;/</a:t>
            </a:r>
            <a:r>
              <a:rPr lang="en-IN" sz="1200" i="1" dirty="0" err="1">
                <a:solidFill>
                  <a:srgbClr val="3F7F7F"/>
                </a:solidFill>
                <a:latin typeface="Consolas" panose="020B0609020204030204" pitchFamily="49" charset="0"/>
              </a:rPr>
              <a:t>c:out</a:t>
            </a:r>
            <a:r>
              <a:rPr lang="en-IN" sz="1200" i="1" dirty="0">
                <a:solidFill>
                  <a:srgbClr val="008080"/>
                </a:solidFill>
                <a:latin typeface="Consolas" panose="020B0609020204030204" pitchFamily="49" charset="0"/>
              </a:rPr>
              <a:t>&gt;&lt;/</a:t>
            </a:r>
            <a:r>
              <a:rPr lang="en-IN" sz="1200" i="1" dirty="0">
                <a:solidFill>
                  <a:srgbClr val="3F7F7F"/>
                </a:solidFill>
                <a:latin typeface="Consolas" panose="020B0609020204030204" pitchFamily="49" charset="0"/>
              </a:rPr>
              <a:t>td</a:t>
            </a:r>
            <a:r>
              <a:rPr lang="en-IN" sz="1200"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td</a:t>
            </a:r>
            <a:r>
              <a:rPr lang="en-IN" sz="1200" dirty="0">
                <a:solidFill>
                  <a:srgbClr val="008080"/>
                </a:solidFill>
                <a:latin typeface="Consolas" panose="020B0609020204030204" pitchFamily="49" charset="0"/>
              </a:rPr>
              <a:t>&gt;&lt;</a:t>
            </a:r>
            <a:r>
              <a:rPr lang="en-IN" sz="1200" dirty="0" err="1">
                <a:solidFill>
                  <a:srgbClr val="3F7F7F"/>
                </a:solidFill>
                <a:latin typeface="Consolas" panose="020B0609020204030204" pitchFamily="49" charset="0"/>
              </a:rPr>
              <a:t>c:out</a:t>
            </a:r>
            <a:r>
              <a:rPr lang="en-IN" sz="1200" dirty="0">
                <a:solidFill>
                  <a:srgbClr val="3F7F7F"/>
                </a:solidFill>
                <a:latin typeface="Consolas" panose="020B0609020204030204" pitchFamily="49" charset="0"/>
              </a:rPr>
              <a:t> </a:t>
            </a:r>
            <a:r>
              <a:rPr lang="en-IN" sz="1200" dirty="0">
                <a:solidFill>
                  <a:srgbClr val="7F007F"/>
                </a:solidFill>
                <a:latin typeface="Consolas" panose="020B0609020204030204" pitchFamily="49" charset="0"/>
              </a:rPr>
              <a:t>value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a:solidFill>
                  <a:srgbClr val="000000"/>
                </a:solidFill>
                <a:latin typeface="Consolas" panose="020B0609020204030204" pitchFamily="49" charset="0"/>
              </a:rPr>
              <a:t>${</a:t>
            </a:r>
            <a:r>
              <a:rPr lang="en-IN" sz="1200" i="1" dirty="0" err="1">
                <a:solidFill>
                  <a:srgbClr val="000000"/>
                </a:solidFill>
                <a:latin typeface="Consolas" panose="020B0609020204030204" pitchFamily="49" charset="0"/>
              </a:rPr>
              <a:t>emp.role</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a:solidFill>
                  <a:srgbClr val="008080"/>
                </a:solidFill>
                <a:latin typeface="Consolas" panose="020B0609020204030204" pitchFamily="49" charset="0"/>
              </a:rPr>
              <a:t>&gt;&lt;/</a:t>
            </a:r>
            <a:r>
              <a:rPr lang="en-IN" sz="1200" i="1" dirty="0" err="1">
                <a:solidFill>
                  <a:srgbClr val="3F7F7F"/>
                </a:solidFill>
                <a:latin typeface="Consolas" panose="020B0609020204030204" pitchFamily="49" charset="0"/>
              </a:rPr>
              <a:t>c:out</a:t>
            </a:r>
            <a:r>
              <a:rPr lang="en-IN" sz="1200" i="1" dirty="0">
                <a:solidFill>
                  <a:srgbClr val="008080"/>
                </a:solidFill>
                <a:latin typeface="Consolas" panose="020B0609020204030204" pitchFamily="49" charset="0"/>
              </a:rPr>
              <a:t>&gt;&lt;/</a:t>
            </a:r>
            <a:r>
              <a:rPr lang="en-IN" sz="1200" i="1" dirty="0">
                <a:solidFill>
                  <a:srgbClr val="3F7F7F"/>
                </a:solidFill>
                <a:latin typeface="Consolas" panose="020B0609020204030204" pitchFamily="49" charset="0"/>
              </a:rPr>
              <a:t>td</a:t>
            </a:r>
            <a:r>
              <a:rPr lang="en-IN" sz="1200" i="1" dirty="0">
                <a:solidFill>
                  <a:srgbClr val="008080"/>
                </a:solidFill>
                <a:latin typeface="Consolas" panose="020B0609020204030204" pitchFamily="49" charset="0"/>
              </a:rPr>
              <a:t>&gt;&lt;/</a:t>
            </a:r>
            <a:r>
              <a:rPr lang="en-IN" sz="1200" i="1" dirty="0">
                <a:solidFill>
                  <a:srgbClr val="3F7F7F"/>
                </a:solidFill>
                <a:latin typeface="Consolas" panose="020B0609020204030204" pitchFamily="49" charset="0"/>
              </a:rPr>
              <a:t>tr</a:t>
            </a:r>
            <a:r>
              <a:rPr lang="en-IN" sz="1200"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c:forEach</a:t>
            </a:r>
            <a:r>
              <a:rPr lang="en-IN" sz="1200" dirty="0">
                <a:solidFill>
                  <a:srgbClr val="008080"/>
                </a:solidFill>
                <a:latin typeface="Consolas" panose="020B0609020204030204" pitchFamily="49" charset="0"/>
              </a:rPr>
              <a:t>&gt;</a:t>
            </a:r>
          </a:p>
        </p:txBody>
      </p:sp>
      <p:sp>
        <p:nvSpPr>
          <p:cNvPr id="7" name="Rectangle 6">
            <a:extLst>
              <a:ext uri="{FF2B5EF4-FFF2-40B4-BE49-F238E27FC236}">
                <a16:creationId xmlns:a16="http://schemas.microsoft.com/office/drawing/2014/main" id="{7C7FB329-A9FF-4F86-A799-67B8E4A5BBAF}"/>
              </a:ext>
            </a:extLst>
          </p:cNvPr>
          <p:cNvSpPr/>
          <p:nvPr/>
        </p:nvSpPr>
        <p:spPr>
          <a:xfrm>
            <a:off x="6413062" y="1261241"/>
            <a:ext cx="5663323" cy="5247215"/>
          </a:xfrm>
          <a:prstGeom prst="rect">
            <a:avLst/>
          </a:prstGeom>
        </p:spPr>
        <p:txBody>
          <a:bodyPr wrap="square">
            <a:spAutoFit/>
          </a:bodyPr>
          <a:lstStyle/>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tbody</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table</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br</a:t>
            </a:r>
            <a:r>
              <a:rPr lang="en-IN" sz="1200" dirty="0">
                <a:solidFill>
                  <a:srgbClr val="008080"/>
                </a:solidFill>
                <a:latin typeface="Consolas" panose="020B0609020204030204" pitchFamily="49" charset="0"/>
              </a:rPr>
              <a:t>&gt;&lt;</a:t>
            </a:r>
            <a:r>
              <a:rPr lang="en-IN" sz="1200" dirty="0" err="1">
                <a:solidFill>
                  <a:srgbClr val="3F7F7F"/>
                </a:solidFill>
                <a:latin typeface="Consolas" panose="020B0609020204030204" pitchFamily="49" charset="0"/>
              </a:rPr>
              <a:t>br</a:t>
            </a:r>
            <a:r>
              <a:rPr lang="en-IN" sz="1200" dirty="0">
                <a:solidFill>
                  <a:srgbClr val="008080"/>
                </a:solidFill>
                <a:latin typeface="Consolas" panose="020B0609020204030204" pitchFamily="49" charset="0"/>
              </a:rPr>
              <a:t>&gt;</a:t>
            </a:r>
          </a:p>
          <a:p>
            <a:r>
              <a:rPr lang="en-IN" sz="1200" dirty="0">
                <a:solidFill>
                  <a:srgbClr val="3F5FBF"/>
                </a:solidFill>
                <a:latin typeface="Consolas" panose="020B0609020204030204" pitchFamily="49" charset="0"/>
              </a:rPr>
              <a:t>&lt;%-- simple c:if and c:out example with HTML escaping --%&gt;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c:if</a:t>
            </a:r>
            <a:r>
              <a:rPr lang="en-IN" sz="1200" dirty="0">
                <a:solidFill>
                  <a:srgbClr val="3F7F7F"/>
                </a:solidFill>
                <a:latin typeface="Consolas" panose="020B0609020204030204" pitchFamily="49" charset="0"/>
              </a:rPr>
              <a:t> </a:t>
            </a:r>
            <a:r>
              <a:rPr lang="en-IN" sz="1200" dirty="0">
                <a:solidFill>
                  <a:srgbClr val="7F007F"/>
                </a:solidFill>
                <a:latin typeface="Consolas" panose="020B0609020204030204" pitchFamily="49" charset="0"/>
              </a:rPr>
              <a:t>test</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a:solidFill>
                  <a:srgbClr val="000000"/>
                </a:solidFill>
                <a:latin typeface="Consolas" panose="020B0609020204030204" pitchFamily="49" charset="0"/>
              </a:rPr>
              <a:t>${</a:t>
            </a:r>
            <a:r>
              <a:rPr lang="en-IN" sz="1200" i="1" dirty="0" err="1">
                <a:solidFill>
                  <a:srgbClr val="000000"/>
                </a:solidFill>
                <a:latin typeface="Consolas" panose="020B0609020204030204" pitchFamily="49" charset="0"/>
              </a:rPr>
              <a:t>requestScope.htmlTagData</a:t>
            </a:r>
            <a:r>
              <a:rPr lang="en-IN" sz="1200" i="1" dirty="0">
                <a:solidFill>
                  <a:srgbClr val="000000"/>
                </a:solidFill>
                <a:latin typeface="Consolas" panose="020B0609020204030204" pitchFamily="49" charset="0"/>
              </a:rPr>
              <a:t> </a:t>
            </a:r>
            <a:r>
              <a:rPr lang="en-IN" sz="1200" b="1" i="1" dirty="0">
                <a:solidFill>
                  <a:srgbClr val="7F0055"/>
                </a:solidFill>
                <a:latin typeface="Consolas" panose="020B0609020204030204" pitchFamily="49" charset="0"/>
              </a:rPr>
              <a:t>ne </a:t>
            </a:r>
            <a:r>
              <a:rPr lang="en-IN" sz="1200" b="1" i="1" dirty="0">
                <a:solidFill>
                  <a:srgbClr val="000000"/>
                </a:solidFill>
                <a:latin typeface="Consolas" panose="020B0609020204030204" pitchFamily="49" charset="0"/>
              </a:rPr>
              <a:t>null }</a:t>
            </a:r>
            <a:r>
              <a:rPr lang="en-IN" sz="1200" b="1" i="1" dirty="0">
                <a:solidFill>
                  <a:srgbClr val="2A00FF"/>
                </a:solidFill>
                <a:latin typeface="Consolas" panose="020B0609020204030204" pitchFamily="49" charset="0"/>
              </a:rPr>
              <a:t>"</a:t>
            </a:r>
            <a:r>
              <a:rPr lang="en-IN" sz="1200" b="1"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c:out</a:t>
            </a:r>
            <a:r>
              <a:rPr lang="en-IN" sz="1200" dirty="0">
                <a:solidFill>
                  <a:srgbClr val="3F7F7F"/>
                </a:solidFill>
                <a:latin typeface="Consolas" panose="020B0609020204030204" pitchFamily="49" charset="0"/>
              </a:rPr>
              <a:t> </a:t>
            </a:r>
            <a:r>
              <a:rPr lang="en-IN" sz="1200" dirty="0">
                <a:solidFill>
                  <a:srgbClr val="7F007F"/>
                </a:solidFill>
                <a:latin typeface="Consolas" panose="020B0609020204030204" pitchFamily="49" charset="0"/>
              </a:rPr>
              <a:t>value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a:solidFill>
                  <a:srgbClr val="000000"/>
                </a:solidFill>
                <a:latin typeface="Consolas" panose="020B0609020204030204" pitchFamily="49" charset="0"/>
              </a:rPr>
              <a:t>${</a:t>
            </a:r>
            <a:r>
              <a:rPr lang="en-IN" sz="1200" i="1" dirty="0" err="1">
                <a:solidFill>
                  <a:srgbClr val="000000"/>
                </a:solidFill>
                <a:latin typeface="Consolas" panose="020B0609020204030204" pitchFamily="49" charset="0"/>
              </a:rPr>
              <a:t>requestScope.htmlTagData</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 </a:t>
            </a:r>
            <a:r>
              <a:rPr lang="en-IN" sz="1200" i="1" dirty="0" err="1">
                <a:solidFill>
                  <a:srgbClr val="7F007F"/>
                </a:solidFill>
                <a:latin typeface="Consolas" panose="020B0609020204030204" pitchFamily="49" charset="0"/>
              </a:rPr>
              <a:t>escapeXml</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"true"</a:t>
            </a:r>
            <a:r>
              <a:rPr lang="en-IN" sz="1200" i="1" dirty="0">
                <a:solidFill>
                  <a:srgbClr val="008080"/>
                </a:solidFill>
                <a:latin typeface="Consolas" panose="020B0609020204030204" pitchFamily="49" charset="0"/>
              </a:rPr>
              <a:t>&gt;&lt;/</a:t>
            </a:r>
            <a:r>
              <a:rPr lang="en-IN" sz="1200" i="1" dirty="0" err="1">
                <a:solidFill>
                  <a:srgbClr val="3F7F7F"/>
                </a:solidFill>
                <a:latin typeface="Consolas" panose="020B0609020204030204" pitchFamily="49" charset="0"/>
              </a:rPr>
              <a:t>c:out</a:t>
            </a:r>
            <a:r>
              <a:rPr lang="en-IN" sz="1200"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c:if</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br</a:t>
            </a:r>
            <a:r>
              <a:rPr lang="en-IN" sz="1200" dirty="0">
                <a:solidFill>
                  <a:srgbClr val="008080"/>
                </a:solidFill>
                <a:latin typeface="Consolas" panose="020B0609020204030204" pitchFamily="49" charset="0"/>
              </a:rPr>
              <a:t>&gt;&lt;</a:t>
            </a:r>
            <a:r>
              <a:rPr lang="en-IN" sz="1200" dirty="0" err="1">
                <a:solidFill>
                  <a:srgbClr val="3F7F7F"/>
                </a:solidFill>
                <a:latin typeface="Consolas" panose="020B0609020204030204" pitchFamily="49" charset="0"/>
              </a:rPr>
              <a:t>br</a:t>
            </a:r>
            <a:r>
              <a:rPr lang="en-IN" sz="1200" dirty="0">
                <a:solidFill>
                  <a:srgbClr val="008080"/>
                </a:solidFill>
                <a:latin typeface="Consolas" panose="020B0609020204030204" pitchFamily="49" charset="0"/>
              </a:rPr>
              <a:t>&gt;</a:t>
            </a:r>
          </a:p>
          <a:p>
            <a:r>
              <a:rPr lang="en-IN" sz="1200" dirty="0">
                <a:solidFill>
                  <a:srgbClr val="3F5FBF"/>
                </a:solidFill>
                <a:latin typeface="Consolas" panose="020B0609020204030204" pitchFamily="49" charset="0"/>
              </a:rPr>
              <a:t>&lt;%-- c:set example to set variable value --%&gt;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c:set</a:t>
            </a:r>
            <a:r>
              <a:rPr lang="en-IN" sz="1200" dirty="0">
                <a:solidFill>
                  <a:srgbClr val="3F7F7F"/>
                </a:solidFill>
                <a:latin typeface="Consolas" panose="020B0609020204030204" pitchFamily="49" charset="0"/>
              </a:rPr>
              <a:t> </a:t>
            </a:r>
            <a:r>
              <a:rPr lang="en-IN" sz="1200" dirty="0">
                <a:solidFill>
                  <a:srgbClr val="7F007F"/>
                </a:solidFill>
                <a:latin typeface="Consolas" panose="020B0609020204030204" pitchFamily="49" charset="0"/>
              </a:rPr>
              <a:t>var</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"id" </a:t>
            </a:r>
            <a:r>
              <a:rPr lang="en-IN" sz="1200" i="1" dirty="0">
                <a:solidFill>
                  <a:srgbClr val="7F007F"/>
                </a:solidFill>
                <a:latin typeface="Consolas" panose="020B0609020204030204" pitchFamily="49" charset="0"/>
              </a:rPr>
              <a:t>value</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"5" </a:t>
            </a:r>
            <a:r>
              <a:rPr lang="en-IN" sz="1200" i="1" dirty="0">
                <a:solidFill>
                  <a:srgbClr val="7F007F"/>
                </a:solidFill>
                <a:latin typeface="Consolas" panose="020B0609020204030204" pitchFamily="49" charset="0"/>
              </a:rPr>
              <a:t>scope</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"request"</a:t>
            </a:r>
            <a:r>
              <a:rPr lang="en-IN" sz="1200" i="1" dirty="0">
                <a:solidFill>
                  <a:srgbClr val="008080"/>
                </a:solidFill>
                <a:latin typeface="Consolas" panose="020B0609020204030204" pitchFamily="49" charset="0"/>
              </a:rPr>
              <a:t>&gt;&lt;/</a:t>
            </a:r>
            <a:r>
              <a:rPr lang="en-IN" sz="1200" i="1" dirty="0" err="1">
                <a:solidFill>
                  <a:srgbClr val="3F7F7F"/>
                </a:solidFill>
                <a:latin typeface="Consolas" panose="020B0609020204030204" pitchFamily="49" charset="0"/>
              </a:rPr>
              <a:t>c:set</a:t>
            </a:r>
            <a:r>
              <a:rPr lang="en-IN" sz="1200"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c:out</a:t>
            </a:r>
            <a:r>
              <a:rPr lang="en-IN" sz="1200" dirty="0">
                <a:solidFill>
                  <a:srgbClr val="3F7F7F"/>
                </a:solidFill>
                <a:latin typeface="Consolas" panose="020B0609020204030204" pitchFamily="49" charset="0"/>
              </a:rPr>
              <a:t> </a:t>
            </a:r>
            <a:r>
              <a:rPr lang="en-IN" sz="1200" dirty="0">
                <a:solidFill>
                  <a:srgbClr val="7F007F"/>
                </a:solidFill>
                <a:latin typeface="Consolas" panose="020B0609020204030204" pitchFamily="49" charset="0"/>
              </a:rPr>
              <a:t>value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a:solidFill>
                  <a:srgbClr val="000000"/>
                </a:solidFill>
                <a:latin typeface="Consolas" panose="020B0609020204030204" pitchFamily="49" charset="0"/>
              </a:rPr>
              <a:t>${requestScope.id }</a:t>
            </a:r>
            <a:r>
              <a:rPr lang="en-IN" sz="1200" i="1" dirty="0">
                <a:solidFill>
                  <a:srgbClr val="2A00FF"/>
                </a:solidFill>
                <a:latin typeface="Consolas" panose="020B0609020204030204" pitchFamily="49" charset="0"/>
              </a:rPr>
              <a:t>" </a:t>
            </a:r>
            <a:r>
              <a:rPr lang="en-IN" sz="1200" i="1" dirty="0">
                <a:solidFill>
                  <a:srgbClr val="008080"/>
                </a:solidFill>
                <a:latin typeface="Consolas" panose="020B0609020204030204" pitchFamily="49" charset="0"/>
              </a:rPr>
              <a:t>&gt;&lt;/</a:t>
            </a:r>
            <a:r>
              <a:rPr lang="en-IN" sz="1200" i="1" dirty="0" err="1">
                <a:solidFill>
                  <a:srgbClr val="3F7F7F"/>
                </a:solidFill>
                <a:latin typeface="Consolas" panose="020B0609020204030204" pitchFamily="49" charset="0"/>
              </a:rPr>
              <a:t>c:out</a:t>
            </a:r>
            <a:r>
              <a:rPr lang="en-IN" sz="1200"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br</a:t>
            </a:r>
            <a:r>
              <a:rPr lang="en-IN" sz="1200" dirty="0">
                <a:solidFill>
                  <a:srgbClr val="008080"/>
                </a:solidFill>
                <a:latin typeface="Consolas" panose="020B0609020204030204" pitchFamily="49" charset="0"/>
              </a:rPr>
              <a:t>&gt;&lt;</a:t>
            </a:r>
            <a:r>
              <a:rPr lang="en-IN" sz="1200" dirty="0" err="1">
                <a:solidFill>
                  <a:srgbClr val="3F7F7F"/>
                </a:solidFill>
                <a:latin typeface="Consolas" panose="020B0609020204030204" pitchFamily="49" charset="0"/>
              </a:rPr>
              <a:t>br</a:t>
            </a:r>
            <a:r>
              <a:rPr lang="en-IN" sz="1200" dirty="0">
                <a:solidFill>
                  <a:srgbClr val="008080"/>
                </a:solidFill>
                <a:latin typeface="Consolas" panose="020B0609020204030204" pitchFamily="49" charset="0"/>
              </a:rPr>
              <a:t>&gt;</a:t>
            </a:r>
          </a:p>
          <a:p>
            <a:r>
              <a:rPr lang="en-IN" sz="1200" dirty="0">
                <a:solidFill>
                  <a:srgbClr val="3F5FBF"/>
                </a:solidFill>
                <a:latin typeface="Consolas" panose="020B0609020204030204" pitchFamily="49" charset="0"/>
              </a:rPr>
              <a:t>&lt;%-- c:catch example --%&gt;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c:catch</a:t>
            </a:r>
            <a:r>
              <a:rPr lang="en-IN" sz="1200" dirty="0">
                <a:solidFill>
                  <a:srgbClr val="3F7F7F"/>
                </a:solidFill>
                <a:latin typeface="Consolas" panose="020B0609020204030204" pitchFamily="49" charset="0"/>
              </a:rPr>
              <a:t> </a:t>
            </a:r>
            <a:r>
              <a:rPr lang="en-IN" sz="1200" dirty="0">
                <a:solidFill>
                  <a:srgbClr val="7F007F"/>
                </a:solidFill>
                <a:latin typeface="Consolas" panose="020B0609020204030204" pitchFamily="49" charset="0"/>
              </a:rPr>
              <a:t>var </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"exception"</a:t>
            </a:r>
            <a:r>
              <a:rPr lang="en-IN" sz="1200" i="1" dirty="0">
                <a:solidFill>
                  <a:srgbClr val="008080"/>
                </a:solidFill>
                <a:latin typeface="Consolas" panose="020B0609020204030204" pitchFamily="49" charset="0"/>
              </a:rPr>
              <a:t>&gt;</a:t>
            </a:r>
          </a:p>
          <a:p>
            <a:r>
              <a:rPr lang="en-IN" sz="1200" dirty="0">
                <a:solidFill>
                  <a:srgbClr val="000000"/>
                </a:solidFill>
                <a:latin typeface="Consolas" panose="020B0609020204030204" pitchFamily="49" charset="0"/>
              </a:rPr>
              <a:t>   </a:t>
            </a:r>
            <a:r>
              <a:rPr lang="en-IN" sz="1200" dirty="0">
                <a:solidFill>
                  <a:srgbClr val="BF5F3F"/>
                </a:solidFill>
                <a:latin typeface="Consolas" panose="020B0609020204030204" pitchFamily="49" charset="0"/>
              </a:rPr>
              <a:t>&lt;%</a:t>
            </a:r>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x = 5/0;</a:t>
            </a:r>
            <a:r>
              <a:rPr lang="en-IN" sz="1200" b="1" dirty="0">
                <a:solidFill>
                  <a:srgbClr val="BF5F3F"/>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c:catch</a:t>
            </a:r>
            <a:r>
              <a:rPr lang="en-IN" sz="1200" dirty="0">
                <a:solidFill>
                  <a:srgbClr val="008080"/>
                </a:solidFill>
                <a:latin typeface="Consolas" panose="020B0609020204030204" pitchFamily="49" charset="0"/>
              </a:rPr>
              <a:t>&gt;</a:t>
            </a:r>
          </a:p>
          <a:p>
            <a:endParaRPr lang="en-IN" sz="1200" dirty="0">
              <a:latin typeface="Consolas" panose="020B0609020204030204" pitchFamily="49" charset="0"/>
            </a:endParaRP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c:if</a:t>
            </a:r>
            <a:r>
              <a:rPr lang="en-IN" sz="1200" dirty="0">
                <a:solidFill>
                  <a:srgbClr val="3F7F7F"/>
                </a:solidFill>
                <a:latin typeface="Consolas" panose="020B0609020204030204" pitchFamily="49" charset="0"/>
              </a:rPr>
              <a:t> </a:t>
            </a:r>
            <a:r>
              <a:rPr lang="en-IN" sz="1200" dirty="0">
                <a:solidFill>
                  <a:srgbClr val="7F007F"/>
                </a:solidFill>
                <a:latin typeface="Consolas" panose="020B0609020204030204" pitchFamily="49" charset="0"/>
              </a:rPr>
              <a:t>test </a:t>
            </a:r>
            <a:r>
              <a:rPr lang="en-IN" sz="1200" dirty="0">
                <a:solidFill>
                  <a:srgbClr val="000000"/>
                </a:solidFill>
                <a:latin typeface="Consolas" panose="020B0609020204030204" pitchFamily="49" charset="0"/>
              </a:rPr>
              <a:t>= </a:t>
            </a:r>
            <a:r>
              <a:rPr lang="en-IN" sz="1200" i="1" dirty="0">
                <a:solidFill>
                  <a:srgbClr val="2A00FF"/>
                </a:solidFill>
                <a:latin typeface="Consolas" panose="020B0609020204030204" pitchFamily="49" charset="0"/>
              </a:rPr>
              <a:t>"</a:t>
            </a:r>
            <a:r>
              <a:rPr lang="en-IN" sz="1200" i="1" dirty="0">
                <a:solidFill>
                  <a:srgbClr val="000000"/>
                </a:solidFill>
                <a:latin typeface="Consolas" panose="020B0609020204030204" pitchFamily="49" charset="0"/>
              </a:rPr>
              <a:t>${exception </a:t>
            </a:r>
            <a:r>
              <a:rPr lang="en-IN" sz="1200" b="1" i="1" dirty="0">
                <a:solidFill>
                  <a:srgbClr val="7F0055"/>
                </a:solidFill>
                <a:latin typeface="Consolas" panose="020B0609020204030204" pitchFamily="49" charset="0"/>
              </a:rPr>
              <a:t>ne </a:t>
            </a:r>
            <a:r>
              <a:rPr lang="en-IN" sz="1200" b="1" i="1" dirty="0">
                <a:solidFill>
                  <a:srgbClr val="000000"/>
                </a:solidFill>
                <a:latin typeface="Consolas" panose="020B0609020204030204" pitchFamily="49" charset="0"/>
              </a:rPr>
              <a:t>null}</a:t>
            </a:r>
            <a:r>
              <a:rPr lang="en-IN" sz="1200" b="1" i="1" dirty="0">
                <a:solidFill>
                  <a:srgbClr val="2A00FF"/>
                </a:solidFill>
                <a:latin typeface="Consolas" panose="020B0609020204030204" pitchFamily="49" charset="0"/>
              </a:rPr>
              <a:t>"</a:t>
            </a:r>
            <a:r>
              <a:rPr lang="en-IN" sz="1200" b="1" i="1" dirty="0">
                <a:solidFill>
                  <a:srgbClr val="008080"/>
                </a:solidFill>
                <a:latin typeface="Consolas" panose="020B0609020204030204" pitchFamily="49" charset="0"/>
              </a:rPr>
              <a:t>&gt;</a:t>
            </a:r>
          </a:p>
          <a:p>
            <a:r>
              <a:rPr lang="en-IN" sz="1200" dirty="0">
                <a:solidFill>
                  <a:srgbClr val="000000"/>
                </a:solidFill>
                <a:latin typeface="Consolas" panose="020B0609020204030204" pitchFamily="49" charset="0"/>
              </a:rPr>
              <a:t>   </a:t>
            </a:r>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a:t>
            </a:r>
            <a:r>
              <a:rPr lang="en-IN" sz="1200" dirty="0">
                <a:solidFill>
                  <a:srgbClr val="008080"/>
                </a:solidFill>
                <a:latin typeface="Consolas" panose="020B0609020204030204" pitchFamily="49" charset="0"/>
              </a:rPr>
              <a:t>&gt;</a:t>
            </a:r>
            <a:r>
              <a:rPr lang="en-IN" sz="1200" dirty="0">
                <a:solidFill>
                  <a:srgbClr val="000000"/>
                </a:solidFill>
                <a:latin typeface="Consolas" panose="020B0609020204030204" pitchFamily="49" charset="0"/>
              </a:rPr>
              <a:t>Exception is : ${exception} </a:t>
            </a:r>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br</a:t>
            </a:r>
            <a:r>
              <a:rPr lang="en-IN" sz="1200" dirty="0">
                <a:solidFill>
                  <a:srgbClr val="008080"/>
                </a:solidFill>
                <a:latin typeface="Consolas" panose="020B0609020204030204" pitchFamily="49" charset="0"/>
              </a:rPr>
              <a:t>&gt;</a:t>
            </a:r>
          </a:p>
          <a:p>
            <a:r>
              <a:rPr lang="fr-FR" sz="1200" dirty="0">
                <a:solidFill>
                  <a:srgbClr val="000000"/>
                </a:solidFill>
                <a:latin typeface="Consolas" panose="020B0609020204030204" pitchFamily="49" charset="0"/>
              </a:rPr>
              <a:t>   Exception Message: ${</a:t>
            </a:r>
            <a:r>
              <a:rPr lang="fr-FR" sz="1200" dirty="0" err="1">
                <a:solidFill>
                  <a:srgbClr val="000000"/>
                </a:solidFill>
                <a:latin typeface="Consolas" panose="020B0609020204030204" pitchFamily="49" charset="0"/>
              </a:rPr>
              <a:t>exception.message</a:t>
            </a:r>
            <a:r>
              <a:rPr lang="fr-FR" sz="1200" dirty="0">
                <a:solidFill>
                  <a:srgbClr val="000000"/>
                </a:solidFill>
                <a:latin typeface="Consolas" panose="020B0609020204030204" pitchFamily="49" charset="0"/>
              </a:rPr>
              <a:t>}</a:t>
            </a:r>
            <a:r>
              <a:rPr lang="fr-FR" sz="1200" dirty="0">
                <a:solidFill>
                  <a:srgbClr val="008080"/>
                </a:solidFill>
                <a:latin typeface="Consolas" panose="020B0609020204030204" pitchFamily="49" charset="0"/>
              </a:rPr>
              <a:t>&lt;/</a:t>
            </a:r>
            <a:r>
              <a:rPr lang="fr-FR" sz="1200" dirty="0">
                <a:solidFill>
                  <a:srgbClr val="3F7F7F"/>
                </a:solidFill>
                <a:latin typeface="Consolas" panose="020B0609020204030204" pitchFamily="49" charset="0"/>
              </a:rPr>
              <a:t>p</a:t>
            </a:r>
            <a:r>
              <a:rPr lang="fr-FR"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c:if</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err="1">
                <a:solidFill>
                  <a:srgbClr val="3F7F7F"/>
                </a:solidFill>
                <a:latin typeface="Consolas" panose="020B0609020204030204" pitchFamily="49" charset="0"/>
              </a:rPr>
              <a:t>br</a:t>
            </a:r>
            <a:r>
              <a:rPr lang="en-IN" sz="1200" dirty="0">
                <a:solidFill>
                  <a:srgbClr val="008080"/>
                </a:solidFill>
                <a:latin typeface="Consolas" panose="020B0609020204030204" pitchFamily="49" charset="0"/>
              </a:rPr>
              <a:t>&gt;&lt;</a:t>
            </a:r>
            <a:r>
              <a:rPr lang="en-IN" sz="1200" dirty="0" err="1">
                <a:solidFill>
                  <a:srgbClr val="3F7F7F"/>
                </a:solidFill>
                <a:latin typeface="Consolas" panose="020B0609020204030204" pitchFamily="49" charset="0"/>
              </a:rPr>
              <a:t>br</a:t>
            </a:r>
            <a:r>
              <a:rPr lang="en-IN" sz="1200" dirty="0">
                <a:solidFill>
                  <a:srgbClr val="008080"/>
                </a:solidFill>
                <a:latin typeface="Consolas" panose="020B0609020204030204" pitchFamily="49" charset="0"/>
              </a:rPr>
              <a:t>&gt;</a:t>
            </a:r>
          </a:p>
          <a:p>
            <a:r>
              <a:rPr lang="en-IN" sz="1200" dirty="0">
                <a:solidFill>
                  <a:srgbClr val="3F5FBF"/>
                </a:solidFill>
                <a:latin typeface="Consolas" panose="020B0609020204030204" pitchFamily="49" charset="0"/>
              </a:rPr>
              <a:t>&lt;%-- c:url example --%&gt;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a </a:t>
            </a:r>
            <a:r>
              <a:rPr lang="en-IN" sz="1200" dirty="0" err="1">
                <a:solidFill>
                  <a:srgbClr val="7F007F"/>
                </a:solidFill>
                <a:latin typeface="Consolas" panose="020B0609020204030204" pitchFamily="49" charset="0"/>
              </a:rPr>
              <a:t>href</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a:solidFill>
                  <a:srgbClr val="008080"/>
                </a:solidFill>
                <a:latin typeface="Consolas" panose="020B0609020204030204" pitchFamily="49" charset="0"/>
              </a:rPr>
              <a:t>&lt;</a:t>
            </a:r>
            <a:r>
              <a:rPr lang="en-IN" sz="1200" i="1" dirty="0" err="1">
                <a:solidFill>
                  <a:srgbClr val="3F7F7F"/>
                </a:solidFill>
                <a:latin typeface="Consolas" panose="020B0609020204030204" pitchFamily="49" charset="0"/>
              </a:rPr>
              <a:t>c:url</a:t>
            </a:r>
            <a:r>
              <a:rPr lang="en-IN" sz="1200" i="1" dirty="0">
                <a:solidFill>
                  <a:srgbClr val="3F7F7F"/>
                </a:solidFill>
                <a:latin typeface="Consolas" panose="020B0609020204030204" pitchFamily="49" charset="0"/>
              </a:rPr>
              <a:t> </a:t>
            </a:r>
            <a:r>
              <a:rPr lang="en-IN" sz="1200" i="1" dirty="0">
                <a:solidFill>
                  <a:srgbClr val="7F007F"/>
                </a:solidFill>
                <a:latin typeface="Consolas" panose="020B0609020204030204" pitchFamily="49" charset="0"/>
              </a:rPr>
              <a:t>value</a:t>
            </a:r>
            <a:r>
              <a:rPr lang="en-IN" sz="1200" i="1" dirty="0">
                <a:solidFill>
                  <a:srgbClr val="000000"/>
                </a:solidFill>
                <a:latin typeface="Consolas" panose="020B0609020204030204" pitchFamily="49" charset="0"/>
              </a:rPr>
              <a:t>="${requestScope.url }"</a:t>
            </a:r>
            <a:r>
              <a:rPr lang="en-IN" sz="1200" i="1" dirty="0">
                <a:solidFill>
                  <a:srgbClr val="008080"/>
                </a:solidFill>
                <a:latin typeface="Consolas" panose="020B0609020204030204" pitchFamily="49" charset="0"/>
              </a:rPr>
              <a:t>&gt;&lt;/</a:t>
            </a:r>
            <a:r>
              <a:rPr lang="en-IN" sz="1200" i="1" dirty="0" err="1">
                <a:solidFill>
                  <a:srgbClr val="3F7F7F"/>
                </a:solidFill>
                <a:latin typeface="Consolas" panose="020B0609020204030204" pitchFamily="49" charset="0"/>
              </a:rPr>
              <a:t>c:url</a:t>
            </a:r>
            <a:r>
              <a:rPr lang="en-IN" sz="1200" i="1" dirty="0">
                <a:solidFill>
                  <a:srgbClr val="008080"/>
                </a:solidFill>
                <a:latin typeface="Consolas" panose="020B0609020204030204" pitchFamily="49" charset="0"/>
              </a:rPr>
              <a:t>&gt;</a:t>
            </a:r>
            <a:r>
              <a:rPr lang="en-IN" sz="1200" i="1" dirty="0">
                <a:solidFill>
                  <a:srgbClr val="2A00FF"/>
                </a:solidFill>
                <a:latin typeface="Consolas" panose="020B0609020204030204" pitchFamily="49" charset="0"/>
              </a:rPr>
              <a:t>"</a:t>
            </a:r>
            <a:r>
              <a:rPr lang="en-IN" sz="1200" i="1" dirty="0">
                <a:solidFill>
                  <a:srgbClr val="008080"/>
                </a:solidFill>
                <a:latin typeface="Consolas" panose="020B0609020204030204" pitchFamily="49" charset="0"/>
              </a:rPr>
              <a:t>&gt;</a:t>
            </a:r>
            <a:r>
              <a:rPr lang="en-IN" sz="1200" i="1" dirty="0">
                <a:solidFill>
                  <a:srgbClr val="000000"/>
                </a:solidFill>
                <a:latin typeface="Consolas" panose="020B0609020204030204" pitchFamily="49" charset="0"/>
              </a:rPr>
              <a:t>Click Here</a:t>
            </a:r>
            <a:r>
              <a:rPr lang="en-IN" sz="1200" i="1" dirty="0">
                <a:solidFill>
                  <a:srgbClr val="008080"/>
                </a:solidFill>
                <a:latin typeface="Consolas" panose="020B0609020204030204" pitchFamily="49" charset="0"/>
              </a:rPr>
              <a:t>&lt;/</a:t>
            </a:r>
            <a:r>
              <a:rPr lang="en-IN" sz="1200" i="1" dirty="0">
                <a:solidFill>
                  <a:srgbClr val="3F7F7F"/>
                </a:solidFill>
                <a:latin typeface="Consolas" panose="020B0609020204030204" pitchFamily="49" charset="0"/>
              </a:rPr>
              <a:t>a</a:t>
            </a:r>
            <a:r>
              <a:rPr lang="en-IN" sz="1200" i="1"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body</a:t>
            </a:r>
            <a:r>
              <a:rPr lang="en-IN" sz="1200" dirty="0">
                <a:solidFill>
                  <a:srgbClr val="008080"/>
                </a:solidFill>
                <a:latin typeface="Consolas" panose="020B0609020204030204" pitchFamily="49" charset="0"/>
              </a:rPr>
              <a:t>&gt;</a:t>
            </a:r>
          </a:p>
          <a:p>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html</a:t>
            </a:r>
            <a:r>
              <a:rPr lang="en-IN" sz="1200" dirty="0">
                <a:solidFill>
                  <a:srgbClr val="008080"/>
                </a:solidFill>
                <a:latin typeface="Consolas" panose="020B0609020204030204" pitchFamily="49" charset="0"/>
              </a:rPr>
              <a:t>&gt;</a:t>
            </a:r>
            <a:endParaRPr lang="en-IN" sz="1200" dirty="0"/>
          </a:p>
        </p:txBody>
      </p:sp>
    </p:spTree>
    <p:extLst>
      <p:ext uri="{BB962C8B-B14F-4D97-AF65-F5344CB8AC3E}">
        <p14:creationId xmlns:p14="http://schemas.microsoft.com/office/powerpoint/2010/main" val="851006480"/>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4976</TotalTime>
  <Words>1527</Words>
  <Application>Microsoft Office PowerPoint</Application>
  <PresentationFormat>Widescreen</PresentationFormat>
  <Paragraphs>214</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Raleway</vt:lpstr>
      <vt:lpstr>Theme1 new</vt:lpstr>
      <vt:lpstr>JSTL </vt:lpstr>
      <vt:lpstr>MVC in JSP </vt:lpstr>
      <vt:lpstr>JSTL </vt:lpstr>
      <vt:lpstr>JSTL</vt:lpstr>
      <vt:lpstr>JSTL</vt:lpstr>
      <vt:lpstr>JSTL</vt:lpstr>
      <vt:lpstr>JSTL Example Duration:30 min</vt:lpstr>
      <vt:lpstr>JSTL Example Duration:30 min</vt:lpstr>
      <vt:lpstr>JSTL Example Contd… </vt:lpstr>
      <vt:lpstr>JSTL Example Contd…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WEBSERVICES</dc:title>
  <dc:creator>manisha shah</dc:creator>
  <cp:lastModifiedBy>manisha shah</cp:lastModifiedBy>
  <cp:revision>784</cp:revision>
  <dcterms:created xsi:type="dcterms:W3CDTF">2019-04-14T13:04:31Z</dcterms:created>
  <dcterms:modified xsi:type="dcterms:W3CDTF">2019-05-28T17:11:10Z</dcterms:modified>
</cp:coreProperties>
</file>