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18"/>
  </p:notesMasterIdLst>
  <p:sldIdLst>
    <p:sldId id="291" r:id="rId2"/>
    <p:sldId id="286" r:id="rId3"/>
    <p:sldId id="299" r:id="rId4"/>
    <p:sldId id="332" r:id="rId5"/>
    <p:sldId id="333" r:id="rId6"/>
    <p:sldId id="334" r:id="rId7"/>
    <p:sldId id="324" r:id="rId8"/>
    <p:sldId id="335" r:id="rId9"/>
    <p:sldId id="336" r:id="rId10"/>
    <p:sldId id="337" r:id="rId11"/>
    <p:sldId id="329" r:id="rId12"/>
    <p:sldId id="338" r:id="rId13"/>
    <p:sldId id="325" r:id="rId14"/>
    <p:sldId id="339" r:id="rId15"/>
    <p:sldId id="340"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46"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29-05-2019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794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001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792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226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5/29/2019</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5/29/2019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5/29/2019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5/29/2019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US" b="1" dirty="0"/>
              <a:t>JSP Pagination</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6131-FC62-4EED-86FC-68C8CD518823}"/>
              </a:ext>
            </a:extLst>
          </p:cNvPr>
          <p:cNvSpPr>
            <a:spLocks noGrp="1"/>
          </p:cNvSpPr>
          <p:nvPr>
            <p:ph type="title"/>
          </p:nvPr>
        </p:nvSpPr>
        <p:spPr/>
        <p:txBody>
          <a:bodyPr/>
          <a:lstStyle/>
          <a:p>
            <a:r>
              <a:rPr lang="en-IN" dirty="0"/>
              <a:t>Attribute</a:t>
            </a:r>
          </a:p>
        </p:txBody>
      </p:sp>
      <p:sp>
        <p:nvSpPr>
          <p:cNvPr id="3" name="Content Placeholder 2">
            <a:extLst>
              <a:ext uri="{FF2B5EF4-FFF2-40B4-BE49-F238E27FC236}">
                <a16:creationId xmlns:a16="http://schemas.microsoft.com/office/drawing/2014/main" id="{4E25B7A5-4073-41C9-9569-0BB04595E91E}"/>
              </a:ext>
            </a:extLst>
          </p:cNvPr>
          <p:cNvSpPr>
            <a:spLocks noGrp="1"/>
          </p:cNvSpPr>
          <p:nvPr>
            <p:ph idx="1"/>
          </p:nvPr>
        </p:nvSpPr>
        <p:spPr>
          <a:xfrm>
            <a:off x="173421" y="898634"/>
            <a:ext cx="11824138" cy="5959366"/>
          </a:xfrm>
        </p:spPr>
        <p:txBody>
          <a:bodyPr>
            <a:normAutofit/>
          </a:bodyPr>
          <a:lstStyle/>
          <a:p>
            <a:pPr marL="0" indent="0">
              <a:buNone/>
            </a:pPr>
            <a:r>
              <a:rPr lang="en-IN" sz="1800" b="0" dirty="0"/>
              <a:t>JSP fragments can be parameterized by means of expression language (EL) variables in the JSP code that composes the fragment. The EL variables are set by the tag handler, thus allowing the handler to customize the fragment each time it is invoked.</a:t>
            </a:r>
          </a:p>
          <a:p>
            <a:pPr marL="0" indent="0">
              <a:buNone/>
            </a:pPr>
            <a:endParaRPr lang="en-IN" sz="1800" dirty="0"/>
          </a:p>
          <a:p>
            <a:pPr marL="0" indent="0">
              <a:buNone/>
            </a:pPr>
            <a:r>
              <a:rPr lang="en-IN" sz="1800" dirty="0"/>
              <a:t>Dynamic Attributes</a:t>
            </a:r>
          </a:p>
          <a:p>
            <a:pPr marL="0" indent="0">
              <a:buNone/>
            </a:pPr>
            <a:r>
              <a:rPr lang="en-IN" sz="1800" b="0" dirty="0"/>
              <a:t>A dynamic attribute is an attribute that is not specified in the definition of the tag. Dynamic attributes are used primarily by tags whose attributes are treated in a uniform manner but whose names are not necessarily known at development time.</a:t>
            </a:r>
          </a:p>
          <a:p>
            <a:pPr marL="0" indent="0">
              <a:buNone/>
            </a:pPr>
            <a:endParaRPr lang="en-IN" sz="1800" b="0" dirty="0"/>
          </a:p>
          <a:p>
            <a:pPr marL="0" indent="0">
              <a:buNone/>
            </a:pPr>
            <a:r>
              <a:rPr lang="en-IN" sz="1800" b="0" dirty="0"/>
              <a:t>For example, this tag accepts an arbitrary number of attributes whose values are </a:t>
            </a:r>
            <a:r>
              <a:rPr lang="en-IN" sz="1800" b="0" dirty="0" err="1"/>
              <a:t>colors</a:t>
            </a:r>
            <a:r>
              <a:rPr lang="en-IN" sz="1800" b="0" dirty="0"/>
              <a:t> and outputs a bulleted list of the attributes </a:t>
            </a:r>
            <a:r>
              <a:rPr lang="en-IN" sz="1800" b="0" dirty="0" err="1"/>
              <a:t>colored</a:t>
            </a:r>
            <a:r>
              <a:rPr lang="en-IN" sz="1800" b="0" dirty="0"/>
              <a:t> according to the values:</a:t>
            </a:r>
          </a:p>
          <a:p>
            <a:pPr marL="0" indent="0">
              <a:buNone/>
            </a:pPr>
            <a:endParaRPr lang="en-IN" sz="1800" dirty="0"/>
          </a:p>
          <a:p>
            <a:pPr marL="0" indent="0">
              <a:buNone/>
            </a:pPr>
            <a:r>
              <a:rPr lang="en-IN" sz="1800" dirty="0"/>
              <a:t>&lt;</a:t>
            </a:r>
            <a:r>
              <a:rPr lang="en-IN" sz="1800" dirty="0" err="1"/>
              <a:t>colored:colored</a:t>
            </a:r>
            <a:r>
              <a:rPr lang="en-IN" sz="1800" dirty="0"/>
              <a:t> color1="red" color2="yellow" color3="blue"/&gt;</a:t>
            </a:r>
          </a:p>
          <a:p>
            <a:pPr marL="0" indent="0">
              <a:buNone/>
            </a:pPr>
            <a:endParaRPr lang="en-IN" sz="1800" dirty="0"/>
          </a:p>
          <a:p>
            <a:pPr marL="0" indent="0">
              <a:buNone/>
            </a:pPr>
            <a:r>
              <a:rPr lang="en-IN" sz="1800" b="0" dirty="0"/>
              <a:t>You can also set the value of dynamic attributes using an EL expression or using the </a:t>
            </a:r>
            <a:r>
              <a:rPr lang="en-IN" sz="1800" b="0" dirty="0" err="1"/>
              <a:t>jsp:attribute</a:t>
            </a:r>
            <a:r>
              <a:rPr lang="en-IN" sz="1800" b="0" dirty="0"/>
              <a:t> element.</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309070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D09A-F82A-46F7-8CC6-62599C270004}"/>
              </a:ext>
            </a:extLst>
          </p:cNvPr>
          <p:cNvSpPr>
            <a:spLocks noGrp="1"/>
          </p:cNvSpPr>
          <p:nvPr>
            <p:ph type="title"/>
          </p:nvPr>
        </p:nvSpPr>
        <p:spPr/>
        <p:txBody>
          <a:bodyPr/>
          <a:lstStyle/>
          <a:p>
            <a:r>
              <a:rPr lang="en-IN" dirty="0"/>
              <a:t>Iteration example Duration:10 min</a:t>
            </a:r>
          </a:p>
        </p:txBody>
      </p:sp>
      <p:sp>
        <p:nvSpPr>
          <p:cNvPr id="7" name="Rectangle 6">
            <a:extLst>
              <a:ext uri="{FF2B5EF4-FFF2-40B4-BE49-F238E27FC236}">
                <a16:creationId xmlns:a16="http://schemas.microsoft.com/office/drawing/2014/main" id="{1189B364-4B8A-4C0A-BCE3-6C86F99D8CD8}"/>
              </a:ext>
            </a:extLst>
          </p:cNvPr>
          <p:cNvSpPr/>
          <p:nvPr/>
        </p:nvSpPr>
        <p:spPr>
          <a:xfrm>
            <a:off x="315310" y="977462"/>
            <a:ext cx="11571890" cy="5632311"/>
          </a:xfrm>
          <a:prstGeom prst="rect">
            <a:avLst/>
          </a:prstGeom>
        </p:spPr>
        <p:txBody>
          <a:bodyPr wrap="square">
            <a:spAutoFit/>
          </a:bodyPr>
          <a:lstStyle/>
          <a:p>
            <a:r>
              <a:rPr lang="en-IN" dirty="0">
                <a:solidFill>
                  <a:srgbClr val="222222"/>
                </a:solidFill>
              </a:rPr>
              <a:t>Constructing page content that is dependent on dynamically generated data often requires the use of flow control scripting statements. By moving the flow control logic to tag handlers, flow control tags reduce the amount of scripting needed in JSP pages. Iteration is a very common flow control function and is easily handled by a custom tag.</a:t>
            </a:r>
          </a:p>
          <a:p>
            <a:br>
              <a:rPr lang="en-IN" dirty="0"/>
            </a:br>
            <a:r>
              <a:rPr lang="en-IN" dirty="0"/>
              <a:t>The Iterator tag retrieves objects from a collection stored in a JavaBeans component and assigns them to an EL variable. The body of the tag retrieves information from the variable. As long as elements remain in the collection, the iterator tag causes the body to be reevaluated.</a:t>
            </a:r>
          </a:p>
          <a:p>
            <a:endParaRPr lang="en-IN" dirty="0"/>
          </a:p>
          <a:p>
            <a:r>
              <a:rPr lang="en-IN" dirty="0"/>
              <a:t>We can iterate the body content of any tag using the </a:t>
            </a:r>
            <a:r>
              <a:rPr lang="en-IN" b="1" dirty="0" err="1"/>
              <a:t>doAfterBody</a:t>
            </a:r>
            <a:r>
              <a:rPr lang="en-IN" b="1" dirty="0"/>
              <a:t>()</a:t>
            </a:r>
            <a:r>
              <a:rPr lang="en-IN" dirty="0"/>
              <a:t>method of </a:t>
            </a:r>
            <a:r>
              <a:rPr lang="en-IN" b="1" dirty="0" err="1"/>
              <a:t>IterationTag</a:t>
            </a:r>
            <a:r>
              <a:rPr lang="en-IN" b="1" dirty="0"/>
              <a:t> interface</a:t>
            </a:r>
            <a:r>
              <a:rPr lang="en-IN" dirty="0"/>
              <a:t>.</a:t>
            </a:r>
          </a:p>
          <a:p>
            <a:r>
              <a:rPr lang="en-IN" dirty="0"/>
              <a:t>Here we are going to use the </a:t>
            </a:r>
            <a:r>
              <a:rPr lang="en-IN" dirty="0" err="1"/>
              <a:t>TagSupport</a:t>
            </a:r>
            <a:r>
              <a:rPr lang="en-IN" dirty="0"/>
              <a:t> class which implements the </a:t>
            </a:r>
            <a:r>
              <a:rPr lang="en-IN" dirty="0" err="1"/>
              <a:t>IterationTag</a:t>
            </a:r>
            <a:r>
              <a:rPr lang="en-IN" dirty="0"/>
              <a:t> interface. For iterating the body content, we need to use the </a:t>
            </a:r>
            <a:r>
              <a:rPr lang="en-IN" b="1" dirty="0"/>
              <a:t>EVAL_BODY_AGAIN</a:t>
            </a:r>
            <a:r>
              <a:rPr lang="en-IN" dirty="0"/>
              <a:t> constant in the </a:t>
            </a:r>
            <a:r>
              <a:rPr lang="en-IN" dirty="0" err="1"/>
              <a:t>doAfterBody</a:t>
            </a:r>
            <a:r>
              <a:rPr lang="en-IN" dirty="0"/>
              <a:t>() method.</a:t>
            </a:r>
          </a:p>
          <a:p>
            <a:r>
              <a:rPr lang="en-IN" dirty="0"/>
              <a:t>Example of Iteration using JSP Custom Tag</a:t>
            </a:r>
          </a:p>
          <a:p>
            <a:r>
              <a:rPr lang="en-IN" dirty="0"/>
              <a:t>In this example, we are going to use the attribute in the custom tag, which returns the power of any given number. We have created three files here</a:t>
            </a:r>
          </a:p>
          <a:p>
            <a:endParaRPr lang="en-IN" dirty="0"/>
          </a:p>
          <a:p>
            <a:r>
              <a:rPr lang="en-IN" b="1" dirty="0" err="1"/>
              <a:t>index.jsp</a:t>
            </a:r>
            <a:endParaRPr lang="en-IN" b="1" dirty="0"/>
          </a:p>
          <a:p>
            <a:r>
              <a:rPr lang="en-IN" b="1" dirty="0"/>
              <a:t>PowerNumber.java</a:t>
            </a:r>
          </a:p>
          <a:p>
            <a:r>
              <a:rPr lang="en-IN" b="1" dirty="0" err="1"/>
              <a:t>mytags.tld</a:t>
            </a:r>
            <a:endParaRPr lang="en-IN" b="1" dirty="0"/>
          </a:p>
          <a:p>
            <a:br>
              <a:rPr lang="en-IN" b="1" dirty="0"/>
            </a:br>
            <a:endParaRPr lang="en-IN" dirty="0"/>
          </a:p>
        </p:txBody>
      </p:sp>
    </p:spTree>
    <p:extLst>
      <p:ext uri="{BB962C8B-B14F-4D97-AF65-F5344CB8AC3E}">
        <p14:creationId xmlns:p14="http://schemas.microsoft.com/office/powerpoint/2010/main" val="84674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D09A-F82A-46F7-8CC6-62599C270004}"/>
              </a:ext>
            </a:extLst>
          </p:cNvPr>
          <p:cNvSpPr>
            <a:spLocks noGrp="1"/>
          </p:cNvSpPr>
          <p:nvPr>
            <p:ph type="title"/>
          </p:nvPr>
        </p:nvSpPr>
        <p:spPr/>
        <p:txBody>
          <a:bodyPr/>
          <a:lstStyle/>
          <a:p>
            <a:r>
              <a:rPr lang="en-IN" dirty="0"/>
              <a:t>Iteration example Duration:10 min</a:t>
            </a:r>
          </a:p>
        </p:txBody>
      </p:sp>
      <p:sp>
        <p:nvSpPr>
          <p:cNvPr id="7" name="Rectangle 6">
            <a:extLst>
              <a:ext uri="{FF2B5EF4-FFF2-40B4-BE49-F238E27FC236}">
                <a16:creationId xmlns:a16="http://schemas.microsoft.com/office/drawing/2014/main" id="{1189B364-4B8A-4C0A-BCE3-6C86F99D8CD8}"/>
              </a:ext>
            </a:extLst>
          </p:cNvPr>
          <p:cNvSpPr/>
          <p:nvPr/>
        </p:nvSpPr>
        <p:spPr>
          <a:xfrm>
            <a:off x="204952" y="961697"/>
            <a:ext cx="4990662" cy="5925074"/>
          </a:xfrm>
          <a:prstGeom prst="rect">
            <a:avLst/>
          </a:prstGeom>
        </p:spPr>
        <p:txBody>
          <a:bodyPr wrap="square">
            <a:spAutoFit/>
          </a:bodyPr>
          <a:lstStyle/>
          <a:p>
            <a:r>
              <a:rPr lang="en-IN" sz="1400" b="1" dirty="0" err="1"/>
              <a:t>index.jsp</a:t>
            </a:r>
            <a:endParaRPr lang="en-IN" sz="1400" dirty="0"/>
          </a:p>
          <a:p>
            <a:br>
              <a:rPr lang="en-IN" sz="1400" dirty="0"/>
            </a:br>
            <a:r>
              <a:rPr lang="en-IN" sz="1400" dirty="0"/>
              <a:t>&lt;%@ </a:t>
            </a:r>
            <a:r>
              <a:rPr lang="en-IN" sz="1400" dirty="0" err="1"/>
              <a:t>taglib</a:t>
            </a:r>
            <a:r>
              <a:rPr lang="en-IN" sz="1400" dirty="0"/>
              <a:t> </a:t>
            </a:r>
            <a:r>
              <a:rPr lang="en-IN" sz="1400" dirty="0" err="1"/>
              <a:t>uri</a:t>
            </a:r>
            <a:r>
              <a:rPr lang="en-IN" sz="1400" dirty="0"/>
              <a:t>="WEB-INF/</a:t>
            </a:r>
            <a:r>
              <a:rPr lang="en-IN" sz="1400" dirty="0" err="1"/>
              <a:t>mytags.tld</a:t>
            </a:r>
            <a:r>
              <a:rPr lang="en-IN" sz="1400" dirty="0"/>
              <a:t>" prefix="m" %&gt;  </a:t>
            </a:r>
          </a:p>
          <a:p>
            <a:r>
              <a:rPr lang="en-IN" sz="1400" dirty="0"/>
              <a:t>  </a:t>
            </a:r>
          </a:p>
          <a:p>
            <a:r>
              <a:rPr lang="en-IN" sz="1400" dirty="0"/>
              <a:t>2 ^ 6 = &lt;</a:t>
            </a:r>
            <a:r>
              <a:rPr lang="en-IN" sz="1400" dirty="0" err="1"/>
              <a:t>m:power</a:t>
            </a:r>
            <a:r>
              <a:rPr lang="en-IN" sz="1400" dirty="0"/>
              <a:t> number=“2" power=“6"&gt;  </a:t>
            </a:r>
          </a:p>
          <a:p>
            <a:r>
              <a:rPr lang="en-IN" sz="1400" dirty="0"/>
              <a:t>body  </a:t>
            </a:r>
          </a:p>
          <a:p>
            <a:r>
              <a:rPr lang="en-IN" sz="1400" dirty="0"/>
              <a:t>&lt;/</a:t>
            </a:r>
            <a:r>
              <a:rPr lang="en-IN" sz="1400" dirty="0" err="1"/>
              <a:t>m:power</a:t>
            </a:r>
            <a:r>
              <a:rPr lang="en-IN" sz="1400" dirty="0"/>
              <a:t>&gt;  </a:t>
            </a:r>
          </a:p>
          <a:p>
            <a:endParaRPr lang="en-IN" sz="1400" dirty="0"/>
          </a:p>
          <a:p>
            <a:r>
              <a:rPr lang="en-IN" sz="1400" b="1" dirty="0"/>
              <a:t>PowerNumber.java</a:t>
            </a:r>
          </a:p>
          <a:p>
            <a:endParaRPr lang="en-IN" sz="1400" b="1" dirty="0"/>
          </a:p>
          <a:p>
            <a:r>
              <a:rPr lang="en-IN" sz="1400" b="1" dirty="0"/>
              <a:t>import</a:t>
            </a:r>
            <a:r>
              <a:rPr lang="en-IN" sz="1400" dirty="0"/>
              <a:t> </a:t>
            </a:r>
            <a:r>
              <a:rPr lang="en-IN" sz="1400" dirty="0" err="1"/>
              <a:t>javax.servlet.jsp.JspException</a:t>
            </a:r>
            <a:r>
              <a:rPr lang="en-IN" sz="1400" dirty="0"/>
              <a:t>;  </a:t>
            </a:r>
          </a:p>
          <a:p>
            <a:r>
              <a:rPr lang="en-IN" sz="1400" b="1" dirty="0"/>
              <a:t>import</a:t>
            </a:r>
            <a:r>
              <a:rPr lang="en-IN" sz="1400" dirty="0"/>
              <a:t> </a:t>
            </a:r>
            <a:r>
              <a:rPr lang="en-IN" sz="1400" dirty="0" err="1"/>
              <a:t>javax.servlet.jsp.JspWriter</a:t>
            </a:r>
            <a:r>
              <a:rPr lang="en-IN" sz="1400" dirty="0"/>
              <a:t>;  </a:t>
            </a:r>
          </a:p>
          <a:p>
            <a:r>
              <a:rPr lang="en-IN" sz="1400" b="1" dirty="0"/>
              <a:t>import</a:t>
            </a:r>
            <a:r>
              <a:rPr lang="en-IN" sz="1400" dirty="0"/>
              <a:t> </a:t>
            </a:r>
            <a:r>
              <a:rPr lang="en-IN" sz="1400" dirty="0" err="1"/>
              <a:t>javax.servlet.jsp.tagext.TagSupport</a:t>
            </a:r>
            <a:r>
              <a:rPr lang="en-IN" sz="1400" dirty="0"/>
              <a:t>;  </a:t>
            </a:r>
          </a:p>
          <a:p>
            <a:r>
              <a:rPr lang="en-IN" sz="1400" dirty="0"/>
              <a:t>  </a:t>
            </a:r>
          </a:p>
          <a:p>
            <a:r>
              <a:rPr lang="en-IN" sz="1400" b="1" dirty="0"/>
              <a:t>public</a:t>
            </a:r>
            <a:r>
              <a:rPr lang="en-IN" sz="1400" dirty="0"/>
              <a:t> </a:t>
            </a:r>
            <a:r>
              <a:rPr lang="en-IN" sz="1400" b="1" dirty="0"/>
              <a:t>class</a:t>
            </a:r>
            <a:r>
              <a:rPr lang="en-IN" sz="1400" dirty="0"/>
              <a:t> </a:t>
            </a:r>
            <a:r>
              <a:rPr lang="en-IN" sz="1400" dirty="0" err="1"/>
              <a:t>PowerNumber</a:t>
            </a:r>
            <a:r>
              <a:rPr lang="en-IN" sz="1400" dirty="0"/>
              <a:t> </a:t>
            </a:r>
            <a:r>
              <a:rPr lang="en-IN" sz="1400" b="1" dirty="0"/>
              <a:t>extends</a:t>
            </a:r>
            <a:r>
              <a:rPr lang="en-IN" sz="1400" dirty="0"/>
              <a:t> </a:t>
            </a:r>
            <a:r>
              <a:rPr lang="en-IN" sz="1400" dirty="0" err="1"/>
              <a:t>TagSupport</a:t>
            </a:r>
            <a:r>
              <a:rPr lang="en-IN" sz="1400" dirty="0"/>
              <a:t>{  </a:t>
            </a:r>
          </a:p>
          <a:p>
            <a:r>
              <a:rPr lang="en-IN" sz="1400" b="1" dirty="0"/>
              <a:t>private</a:t>
            </a:r>
            <a:r>
              <a:rPr lang="en-IN" sz="1400" dirty="0"/>
              <a:t> </a:t>
            </a:r>
            <a:r>
              <a:rPr lang="en-IN" sz="1400" b="1" dirty="0"/>
              <a:t>int</a:t>
            </a:r>
            <a:r>
              <a:rPr lang="en-IN" sz="1400" dirty="0"/>
              <a:t> number;  </a:t>
            </a:r>
          </a:p>
          <a:p>
            <a:r>
              <a:rPr lang="en-IN" sz="1400" b="1" dirty="0"/>
              <a:t>private</a:t>
            </a:r>
            <a:r>
              <a:rPr lang="en-IN" sz="1400" dirty="0"/>
              <a:t> </a:t>
            </a:r>
            <a:r>
              <a:rPr lang="en-IN" sz="1400" b="1" dirty="0"/>
              <a:t>int</a:t>
            </a:r>
            <a:r>
              <a:rPr lang="en-IN" sz="1400" dirty="0"/>
              <a:t> power;  </a:t>
            </a:r>
          </a:p>
          <a:p>
            <a:r>
              <a:rPr lang="en-IN" sz="1400" b="1" dirty="0"/>
              <a:t>private</a:t>
            </a:r>
            <a:r>
              <a:rPr lang="en-IN" sz="1400" dirty="0"/>
              <a:t> </a:t>
            </a:r>
            <a:r>
              <a:rPr lang="en-IN" sz="1400" b="1" dirty="0"/>
              <a:t>static</a:t>
            </a:r>
            <a:r>
              <a:rPr lang="en-IN" sz="1400" dirty="0"/>
              <a:t> </a:t>
            </a:r>
            <a:r>
              <a:rPr lang="en-IN" sz="1400" b="1" dirty="0"/>
              <a:t>int</a:t>
            </a:r>
            <a:r>
              <a:rPr lang="en-IN" sz="1400" dirty="0"/>
              <a:t> counter;  </a:t>
            </a:r>
          </a:p>
          <a:p>
            <a:r>
              <a:rPr lang="en-IN" sz="1400" b="1" dirty="0"/>
              <a:t>private</a:t>
            </a:r>
            <a:r>
              <a:rPr lang="en-IN" sz="1400" dirty="0"/>
              <a:t> </a:t>
            </a:r>
            <a:r>
              <a:rPr lang="en-IN" sz="1400" b="1" dirty="0"/>
              <a:t>static</a:t>
            </a:r>
            <a:r>
              <a:rPr lang="en-IN" sz="1400" dirty="0"/>
              <a:t> </a:t>
            </a:r>
            <a:r>
              <a:rPr lang="en-IN" sz="1400" b="1" dirty="0"/>
              <a:t>int</a:t>
            </a:r>
            <a:r>
              <a:rPr lang="en-IN" sz="1400" dirty="0"/>
              <a:t> result=1;  </a:t>
            </a:r>
          </a:p>
          <a:p>
            <a:r>
              <a:rPr lang="en-IN" sz="1400" dirty="0"/>
              <a:t>  </a:t>
            </a:r>
          </a:p>
          <a:p>
            <a:r>
              <a:rPr lang="en-IN" sz="1400" b="1" dirty="0"/>
              <a:t>public</a:t>
            </a:r>
            <a:r>
              <a:rPr lang="en-IN" sz="1400" dirty="0"/>
              <a:t> </a:t>
            </a:r>
            <a:r>
              <a:rPr lang="en-IN" sz="1400" b="1" dirty="0"/>
              <a:t>void</a:t>
            </a:r>
            <a:r>
              <a:rPr lang="en-IN" sz="1400" dirty="0"/>
              <a:t> </a:t>
            </a:r>
            <a:r>
              <a:rPr lang="en-IN" sz="1400" dirty="0" err="1"/>
              <a:t>setPower</a:t>
            </a:r>
            <a:r>
              <a:rPr lang="en-IN" sz="1400" dirty="0"/>
              <a:t>(</a:t>
            </a:r>
            <a:r>
              <a:rPr lang="en-IN" sz="1400" b="1" dirty="0"/>
              <a:t>int</a:t>
            </a:r>
            <a:r>
              <a:rPr lang="en-IN" sz="1400" dirty="0"/>
              <a:t> power) {  </a:t>
            </a:r>
          </a:p>
          <a:p>
            <a:r>
              <a:rPr lang="en-IN" sz="1400" dirty="0"/>
              <a:t>    </a:t>
            </a:r>
            <a:r>
              <a:rPr lang="en-IN" sz="1400" b="1" dirty="0" err="1"/>
              <a:t>this</a:t>
            </a:r>
            <a:r>
              <a:rPr lang="en-IN" sz="1400" dirty="0" err="1"/>
              <a:t>.power</a:t>
            </a:r>
            <a:r>
              <a:rPr lang="en-IN" sz="1400" dirty="0"/>
              <a:t> = power;  </a:t>
            </a:r>
          </a:p>
          <a:p>
            <a:r>
              <a:rPr lang="en-IN" sz="1400" dirty="0"/>
              <a:t>}  </a:t>
            </a:r>
          </a:p>
          <a:p>
            <a:r>
              <a:rPr lang="en-IN" sz="1400" dirty="0"/>
              <a:t>  </a:t>
            </a:r>
          </a:p>
          <a:p>
            <a:r>
              <a:rPr lang="en-IN" sz="1400" b="1" dirty="0"/>
              <a:t>public</a:t>
            </a:r>
            <a:r>
              <a:rPr lang="en-IN" sz="1400" dirty="0"/>
              <a:t> </a:t>
            </a:r>
            <a:r>
              <a:rPr lang="en-IN" sz="1400" b="1" dirty="0"/>
              <a:t>void</a:t>
            </a:r>
            <a:r>
              <a:rPr lang="en-IN" sz="1400" dirty="0"/>
              <a:t> </a:t>
            </a:r>
            <a:r>
              <a:rPr lang="en-IN" sz="1400" dirty="0" err="1"/>
              <a:t>setNumber</a:t>
            </a:r>
            <a:r>
              <a:rPr lang="en-IN" sz="1400" dirty="0"/>
              <a:t>(</a:t>
            </a:r>
            <a:r>
              <a:rPr lang="en-IN" sz="1400" b="1" dirty="0"/>
              <a:t>int</a:t>
            </a:r>
            <a:r>
              <a:rPr lang="en-IN" sz="1400" dirty="0"/>
              <a:t> number) {  </a:t>
            </a:r>
          </a:p>
          <a:p>
            <a:r>
              <a:rPr lang="en-IN" sz="1400" dirty="0"/>
              <a:t>    </a:t>
            </a:r>
            <a:r>
              <a:rPr lang="en-IN" sz="1400" b="1" dirty="0" err="1"/>
              <a:t>this</a:t>
            </a:r>
            <a:r>
              <a:rPr lang="en-IN" sz="1400" dirty="0" err="1"/>
              <a:t>.number</a:t>
            </a:r>
            <a:r>
              <a:rPr lang="en-IN" sz="1400" dirty="0"/>
              <a:t> = number;  </a:t>
            </a:r>
          </a:p>
          <a:p>
            <a:r>
              <a:rPr lang="en-IN" sz="1400" dirty="0"/>
              <a:t>} </a:t>
            </a:r>
          </a:p>
        </p:txBody>
      </p:sp>
      <p:sp>
        <p:nvSpPr>
          <p:cNvPr id="3" name="Rectangle 2">
            <a:extLst>
              <a:ext uri="{FF2B5EF4-FFF2-40B4-BE49-F238E27FC236}">
                <a16:creationId xmlns:a16="http://schemas.microsoft.com/office/drawing/2014/main" id="{99B0E1F5-4F0F-43AA-B2D5-608E49BFA3DA}"/>
              </a:ext>
            </a:extLst>
          </p:cNvPr>
          <p:cNvSpPr/>
          <p:nvPr/>
        </p:nvSpPr>
        <p:spPr>
          <a:xfrm>
            <a:off x="4612290" y="1077431"/>
            <a:ext cx="7374758" cy="5755422"/>
          </a:xfrm>
          <a:prstGeom prst="rect">
            <a:avLst/>
          </a:prstGeom>
        </p:spPr>
        <p:txBody>
          <a:bodyPr wrap="square">
            <a:spAutoFit/>
          </a:bodyPr>
          <a:lstStyle/>
          <a:p>
            <a:pPr>
              <a:buFont typeface="+mj-lt"/>
              <a:buAutoNum type="arabicPeriod"/>
            </a:pPr>
            <a:r>
              <a:rPr lang="en-IN" sz="1200" dirty="0">
                <a:solidFill>
                  <a:srgbClr val="000000"/>
                </a:solidFill>
              </a:rPr>
              <a:t>&lt;?xml version=</a:t>
            </a:r>
            <a:r>
              <a:rPr lang="en-IN" sz="1200" dirty="0">
                <a:solidFill>
                  <a:srgbClr val="0000FF"/>
                </a:solidFill>
              </a:rPr>
              <a:t>"1.0"</a:t>
            </a:r>
            <a:r>
              <a:rPr lang="en-IN" sz="1200" dirty="0">
                <a:solidFill>
                  <a:srgbClr val="000000"/>
                </a:solidFill>
              </a:rPr>
              <a:t> encoding=</a:t>
            </a:r>
            <a:r>
              <a:rPr lang="en-IN" sz="1200" dirty="0">
                <a:solidFill>
                  <a:srgbClr val="0000FF"/>
                </a:solidFill>
              </a:rPr>
              <a:t>"ISO-8859-1"</a:t>
            </a:r>
            <a:r>
              <a:rPr lang="en-IN" sz="1200" dirty="0">
                <a:solidFill>
                  <a:srgbClr val="000000"/>
                </a:solidFill>
              </a:rPr>
              <a:t> ?&gt;  </a:t>
            </a:r>
          </a:p>
          <a:p>
            <a:pPr>
              <a:buFont typeface="+mj-lt"/>
              <a:buAutoNum type="arabicPeriod"/>
            </a:pPr>
            <a:r>
              <a:rPr lang="en-IN" sz="1200" dirty="0">
                <a:solidFill>
                  <a:srgbClr val="000000"/>
                </a:solidFill>
              </a:rPr>
              <a:t>&lt;!DOCTYPE </a:t>
            </a:r>
            <a:r>
              <a:rPr lang="en-IN" sz="1200" dirty="0" err="1">
                <a:solidFill>
                  <a:srgbClr val="000000"/>
                </a:solidFill>
              </a:rPr>
              <a:t>taglib</a:t>
            </a:r>
            <a:r>
              <a:rPr lang="en-IN" sz="1200" dirty="0">
                <a:solidFill>
                  <a:srgbClr val="000000"/>
                </a:solidFill>
              </a:rPr>
              <a:t>  </a:t>
            </a:r>
          </a:p>
          <a:p>
            <a:pPr>
              <a:buFont typeface="+mj-lt"/>
              <a:buAutoNum type="arabicPeriod"/>
            </a:pPr>
            <a:r>
              <a:rPr lang="en-IN" sz="1200" dirty="0">
                <a:solidFill>
                  <a:srgbClr val="000000"/>
                </a:solidFill>
              </a:rPr>
              <a:t>        PUBLIC </a:t>
            </a:r>
            <a:r>
              <a:rPr lang="en-IN" sz="1200" dirty="0">
                <a:solidFill>
                  <a:srgbClr val="0000FF"/>
                </a:solidFill>
              </a:rPr>
              <a:t>"-//Sun Microsystems, Inc.//DTD JSP Tag Library 1.2//EN"</a:t>
            </a:r>
            <a:r>
              <a:rPr lang="en-IN" sz="1200" dirty="0">
                <a:solidFill>
                  <a:srgbClr val="000000"/>
                </a:solidFill>
              </a:rPr>
              <a:t>  </a:t>
            </a:r>
          </a:p>
          <a:p>
            <a:pPr>
              <a:buFont typeface="+mj-lt"/>
              <a:buAutoNum type="arabicPeriod"/>
            </a:pPr>
            <a:r>
              <a:rPr lang="en-IN" sz="1200" dirty="0">
                <a:solidFill>
                  <a:srgbClr val="000000"/>
                </a:solidFill>
              </a:rPr>
              <a:t>        </a:t>
            </a:r>
            <a:r>
              <a:rPr lang="en-IN" sz="1200" dirty="0">
                <a:solidFill>
                  <a:srgbClr val="0000FF"/>
                </a:solidFill>
              </a:rPr>
              <a:t>"http://java.sun.com/j2ee/</a:t>
            </a:r>
            <a:r>
              <a:rPr lang="en-IN" sz="1200" dirty="0" err="1">
                <a:solidFill>
                  <a:srgbClr val="0000FF"/>
                </a:solidFill>
              </a:rPr>
              <a:t>dtd</a:t>
            </a:r>
            <a:r>
              <a:rPr lang="en-IN" sz="1200" dirty="0">
                <a:solidFill>
                  <a:srgbClr val="0000FF"/>
                </a:solidFill>
              </a:rPr>
              <a:t>/web-jsptaglibrary_1_2.dtd"</a:t>
            </a:r>
            <a:r>
              <a:rPr lang="en-IN" sz="1200" dirty="0">
                <a:solidFill>
                  <a:srgbClr val="000000"/>
                </a:solidFill>
              </a:rPr>
              <a:t>&gt;  </a:t>
            </a:r>
          </a:p>
          <a:p>
            <a:pPr>
              <a:buFont typeface="+mj-lt"/>
              <a:buAutoNum type="arabicPeriod"/>
            </a:pPr>
            <a:r>
              <a:rPr lang="en-IN" sz="1200" dirty="0">
                <a:solidFill>
                  <a:srgbClr val="000000"/>
                </a:solidFill>
              </a:rPr>
              <a:t>  </a:t>
            </a:r>
          </a:p>
          <a:p>
            <a:pPr>
              <a:buFont typeface="+mj-lt"/>
              <a:buAutoNum type="arabicPeriod"/>
            </a:pPr>
            <a:r>
              <a:rPr lang="en-IN" sz="1200" dirty="0">
                <a:solidFill>
                  <a:srgbClr val="000000"/>
                </a:solidFill>
              </a:rPr>
              <a:t>&lt;</a:t>
            </a:r>
            <a:r>
              <a:rPr lang="en-IN" sz="1200" dirty="0" err="1">
                <a:solidFill>
                  <a:srgbClr val="000000"/>
                </a:solidFill>
              </a:rPr>
              <a:t>taglib</a:t>
            </a:r>
            <a:r>
              <a:rPr lang="en-IN" sz="1200" dirty="0">
                <a:solidFill>
                  <a:srgbClr val="000000"/>
                </a:solidFill>
              </a:rPr>
              <a:t>&gt;  </a:t>
            </a:r>
          </a:p>
          <a:p>
            <a:pPr>
              <a:buFont typeface="+mj-lt"/>
              <a:buAutoNum type="arabicPeriod"/>
            </a:pPr>
            <a:r>
              <a:rPr lang="en-IN" sz="1200" dirty="0">
                <a:solidFill>
                  <a:srgbClr val="000000"/>
                </a:solidFill>
              </a:rPr>
              <a:t>  &lt;</a:t>
            </a:r>
            <a:r>
              <a:rPr lang="en-IN" sz="1200" dirty="0" err="1">
                <a:solidFill>
                  <a:srgbClr val="000000"/>
                </a:solidFill>
              </a:rPr>
              <a:t>tlib</a:t>
            </a:r>
            <a:r>
              <a:rPr lang="en-IN" sz="1200" dirty="0">
                <a:solidFill>
                  <a:srgbClr val="000000"/>
                </a:solidFill>
              </a:rPr>
              <a:t>-version&gt;</a:t>
            </a:r>
            <a:r>
              <a:rPr lang="en-IN" sz="1200" dirty="0">
                <a:solidFill>
                  <a:srgbClr val="C00000"/>
                </a:solidFill>
              </a:rPr>
              <a:t>1.0</a:t>
            </a:r>
            <a:r>
              <a:rPr lang="en-IN" sz="1200" dirty="0">
                <a:solidFill>
                  <a:srgbClr val="000000"/>
                </a:solidFill>
              </a:rPr>
              <a:t>&lt;/</a:t>
            </a:r>
            <a:r>
              <a:rPr lang="en-IN" sz="1200" dirty="0" err="1">
                <a:solidFill>
                  <a:srgbClr val="000000"/>
                </a:solidFill>
              </a:rPr>
              <a:t>tlib</a:t>
            </a:r>
            <a:r>
              <a:rPr lang="en-IN" sz="1200" dirty="0">
                <a:solidFill>
                  <a:srgbClr val="000000"/>
                </a:solidFill>
              </a:rPr>
              <a:t>-version&gt;  </a:t>
            </a:r>
          </a:p>
          <a:p>
            <a:pPr>
              <a:buFont typeface="+mj-lt"/>
              <a:buAutoNum type="arabicPeriod"/>
            </a:pPr>
            <a:r>
              <a:rPr lang="en-IN" sz="1200" dirty="0">
                <a:solidFill>
                  <a:srgbClr val="000000"/>
                </a:solidFill>
              </a:rPr>
              <a:t>  &lt;</a:t>
            </a:r>
            <a:r>
              <a:rPr lang="en-IN" sz="1200" dirty="0" err="1">
                <a:solidFill>
                  <a:srgbClr val="000000"/>
                </a:solidFill>
              </a:rPr>
              <a:t>jsp</a:t>
            </a:r>
            <a:r>
              <a:rPr lang="en-IN" sz="1200" dirty="0">
                <a:solidFill>
                  <a:srgbClr val="000000"/>
                </a:solidFill>
              </a:rPr>
              <a:t>-version&gt;</a:t>
            </a:r>
            <a:r>
              <a:rPr lang="en-IN" sz="1200" dirty="0">
                <a:solidFill>
                  <a:srgbClr val="C00000"/>
                </a:solidFill>
              </a:rPr>
              <a:t>1.2</a:t>
            </a:r>
            <a:r>
              <a:rPr lang="en-IN" sz="1200" dirty="0">
                <a:solidFill>
                  <a:srgbClr val="000000"/>
                </a:solidFill>
              </a:rPr>
              <a:t>&lt;/</a:t>
            </a:r>
            <a:r>
              <a:rPr lang="en-IN" sz="1200" dirty="0" err="1">
                <a:solidFill>
                  <a:srgbClr val="000000"/>
                </a:solidFill>
              </a:rPr>
              <a:t>jsp</a:t>
            </a:r>
            <a:r>
              <a:rPr lang="en-IN" sz="1200" dirty="0">
                <a:solidFill>
                  <a:srgbClr val="000000"/>
                </a:solidFill>
              </a:rPr>
              <a:t>-version&gt;  </a:t>
            </a:r>
          </a:p>
          <a:p>
            <a:pPr>
              <a:buFont typeface="+mj-lt"/>
              <a:buAutoNum type="arabicPeriod"/>
            </a:pPr>
            <a:r>
              <a:rPr lang="en-IN" sz="1200" dirty="0">
                <a:solidFill>
                  <a:srgbClr val="000000"/>
                </a:solidFill>
              </a:rPr>
              <a:t>  &lt;</a:t>
            </a:r>
            <a:r>
              <a:rPr lang="en-IN" sz="1200" b="1" dirty="0">
                <a:solidFill>
                  <a:srgbClr val="006699"/>
                </a:solidFill>
              </a:rPr>
              <a:t>short</a:t>
            </a:r>
            <a:r>
              <a:rPr lang="en-IN" sz="1200" dirty="0">
                <a:solidFill>
                  <a:srgbClr val="000000"/>
                </a:solidFill>
              </a:rPr>
              <a:t>-name&gt;simple&lt;/</a:t>
            </a:r>
            <a:r>
              <a:rPr lang="en-IN" sz="1200" b="1" dirty="0">
                <a:solidFill>
                  <a:srgbClr val="006699"/>
                </a:solidFill>
              </a:rPr>
              <a:t>short</a:t>
            </a:r>
            <a:r>
              <a:rPr lang="en-IN" sz="1200" dirty="0">
                <a:solidFill>
                  <a:srgbClr val="000000"/>
                </a:solidFill>
              </a:rPr>
              <a:t>-name&gt;  </a:t>
            </a:r>
          </a:p>
          <a:p>
            <a:pPr>
              <a:buFont typeface="+mj-lt"/>
              <a:buAutoNum type="arabicPeriod"/>
            </a:pPr>
            <a:r>
              <a:rPr lang="en-IN" sz="1200" dirty="0">
                <a:solidFill>
                  <a:srgbClr val="000000"/>
                </a:solidFill>
              </a:rPr>
              <a:t>  &lt;</a:t>
            </a:r>
            <a:r>
              <a:rPr lang="en-IN" sz="1200" dirty="0" err="1">
                <a:solidFill>
                  <a:srgbClr val="000000"/>
                </a:solidFill>
              </a:rPr>
              <a:t>uri</a:t>
            </a:r>
            <a:r>
              <a:rPr lang="en-IN" sz="1200" dirty="0">
                <a:solidFill>
                  <a:srgbClr val="000000"/>
                </a:solidFill>
              </a:rPr>
              <a:t>&gt;http:</a:t>
            </a:r>
            <a:r>
              <a:rPr lang="en-IN" sz="1200" dirty="0">
                <a:solidFill>
                  <a:srgbClr val="008200"/>
                </a:solidFill>
              </a:rPr>
              <a:t>//tomcat.apache.org/example-taglib&lt;/uri&gt;</a:t>
            </a:r>
            <a:r>
              <a:rPr lang="en-IN" sz="1200" dirty="0">
                <a:solidFill>
                  <a:srgbClr val="000000"/>
                </a:solidFill>
              </a:rPr>
              <a:t>  </a:t>
            </a:r>
          </a:p>
          <a:p>
            <a:pPr>
              <a:buFont typeface="+mj-lt"/>
              <a:buAutoNum type="arabicPeriod"/>
            </a:pPr>
            <a:r>
              <a:rPr lang="en-IN" sz="1200" dirty="0">
                <a:solidFill>
                  <a:srgbClr val="000000"/>
                </a:solidFill>
              </a:rPr>
              <a:t>  &lt;description&gt;A simple tab library </a:t>
            </a:r>
            <a:r>
              <a:rPr lang="en-IN" sz="1200" b="1" dirty="0">
                <a:solidFill>
                  <a:srgbClr val="006699"/>
                </a:solidFill>
              </a:rPr>
              <a:t>for</a:t>
            </a:r>
            <a:r>
              <a:rPr lang="en-IN" sz="1200" dirty="0">
                <a:solidFill>
                  <a:srgbClr val="000000"/>
                </a:solidFill>
              </a:rPr>
              <a:t> the examples&lt;/description&gt;  </a:t>
            </a:r>
          </a:p>
          <a:p>
            <a:pPr>
              <a:buFont typeface="+mj-lt"/>
              <a:buAutoNum type="arabicPeriod"/>
            </a:pPr>
            <a:r>
              <a:rPr lang="en-IN" sz="1200" dirty="0">
                <a:solidFill>
                  <a:srgbClr val="000000"/>
                </a:solidFill>
              </a:rPr>
              <a:t>  </a:t>
            </a:r>
          </a:p>
          <a:p>
            <a:pPr>
              <a:buFont typeface="+mj-lt"/>
              <a:buAutoNum type="arabicPeriod"/>
            </a:pPr>
            <a:r>
              <a:rPr lang="en-IN" sz="1200" dirty="0">
                <a:solidFill>
                  <a:srgbClr val="000000"/>
                </a:solidFill>
              </a:rPr>
              <a:t>  &lt;tag&gt;  </a:t>
            </a:r>
          </a:p>
          <a:p>
            <a:pPr>
              <a:buFont typeface="+mj-lt"/>
              <a:buAutoNum type="arabicPeriod"/>
            </a:pPr>
            <a:r>
              <a:rPr lang="en-IN" sz="1200" dirty="0">
                <a:solidFill>
                  <a:srgbClr val="000000"/>
                </a:solidFill>
              </a:rPr>
              <a:t>    &lt;name&gt;power&lt;/name&gt;  </a:t>
            </a:r>
          </a:p>
          <a:p>
            <a:pPr>
              <a:buFont typeface="+mj-lt"/>
              <a:buAutoNum type="arabicPeriod"/>
            </a:pPr>
            <a:r>
              <a:rPr lang="en-IN" sz="1200" dirty="0">
                <a:solidFill>
                  <a:srgbClr val="000000"/>
                </a:solidFill>
              </a:rPr>
              <a:t>    &lt;tag-</a:t>
            </a:r>
            <a:r>
              <a:rPr lang="en-IN" sz="1200" b="1" dirty="0">
                <a:solidFill>
                  <a:srgbClr val="006699"/>
                </a:solidFill>
              </a:rPr>
              <a:t>class</a:t>
            </a:r>
            <a:r>
              <a:rPr lang="en-IN" sz="1200" dirty="0">
                <a:solidFill>
                  <a:srgbClr val="000000"/>
                </a:solidFill>
              </a:rPr>
              <a:t>&gt;</a:t>
            </a:r>
            <a:r>
              <a:rPr lang="en-IN" sz="1200" dirty="0" err="1">
                <a:solidFill>
                  <a:srgbClr val="000000"/>
                </a:solidFill>
              </a:rPr>
              <a:t>com.javatpoint.taghandler.PowerNumber</a:t>
            </a:r>
            <a:r>
              <a:rPr lang="en-IN" sz="1200" dirty="0">
                <a:solidFill>
                  <a:srgbClr val="000000"/>
                </a:solidFill>
              </a:rPr>
              <a:t>&lt;/tag-</a:t>
            </a:r>
            <a:r>
              <a:rPr lang="en-IN" sz="1200" b="1" dirty="0">
                <a:solidFill>
                  <a:srgbClr val="006699"/>
                </a:solidFill>
              </a:rPr>
              <a:t>class</a:t>
            </a:r>
            <a:r>
              <a:rPr lang="en-IN" sz="1200" dirty="0">
                <a:solidFill>
                  <a:srgbClr val="000000"/>
                </a:solidFill>
              </a:rPr>
              <a:t>&gt;  </a:t>
            </a:r>
          </a:p>
          <a:p>
            <a:pPr>
              <a:buFont typeface="+mj-lt"/>
              <a:buAutoNum type="arabicPeriod"/>
            </a:pPr>
            <a:r>
              <a:rPr lang="en-IN" sz="1200" dirty="0">
                <a:solidFill>
                  <a:srgbClr val="000000"/>
                </a:solidFill>
              </a:rPr>
              <a:t>      </a:t>
            </a:r>
          </a:p>
          <a:p>
            <a:pPr>
              <a:buFont typeface="+mj-lt"/>
              <a:buAutoNum type="arabicPeriod"/>
            </a:pPr>
            <a:r>
              <a:rPr lang="en-IN" sz="1200" dirty="0">
                <a:solidFill>
                  <a:srgbClr val="000000"/>
                </a:solidFill>
              </a:rPr>
              <a:t>    &lt;attribute&gt;  </a:t>
            </a:r>
          </a:p>
          <a:p>
            <a:pPr>
              <a:buFont typeface="+mj-lt"/>
              <a:buAutoNum type="arabicPeriod"/>
            </a:pPr>
            <a:r>
              <a:rPr lang="en-IN" sz="1200" dirty="0">
                <a:solidFill>
                  <a:srgbClr val="000000"/>
                </a:solidFill>
              </a:rPr>
              <a:t>    &lt;name&gt;number&lt;/name&gt;  </a:t>
            </a:r>
          </a:p>
          <a:p>
            <a:pPr>
              <a:buFont typeface="+mj-lt"/>
              <a:buAutoNum type="arabicPeriod"/>
            </a:pPr>
            <a:r>
              <a:rPr lang="en-IN" sz="1200" dirty="0">
                <a:solidFill>
                  <a:srgbClr val="000000"/>
                </a:solidFill>
              </a:rPr>
              <a:t>    &lt;required&gt;</a:t>
            </a:r>
            <a:r>
              <a:rPr lang="en-IN" sz="1200" b="1" dirty="0">
                <a:solidFill>
                  <a:srgbClr val="006699"/>
                </a:solidFill>
              </a:rPr>
              <a:t>true</a:t>
            </a:r>
            <a:r>
              <a:rPr lang="en-IN" sz="1200" dirty="0">
                <a:solidFill>
                  <a:srgbClr val="000000"/>
                </a:solidFill>
              </a:rPr>
              <a:t>&lt;/required&gt;  </a:t>
            </a:r>
          </a:p>
          <a:p>
            <a:pPr>
              <a:buFont typeface="+mj-lt"/>
              <a:buAutoNum type="arabicPeriod"/>
            </a:pPr>
            <a:r>
              <a:rPr lang="en-IN" sz="1200" dirty="0">
                <a:solidFill>
                  <a:srgbClr val="000000"/>
                </a:solidFill>
              </a:rPr>
              <a:t>    &lt;/attribute&gt;  </a:t>
            </a:r>
          </a:p>
          <a:p>
            <a:pPr>
              <a:buFont typeface="+mj-lt"/>
              <a:buAutoNum type="arabicPeriod"/>
            </a:pPr>
            <a:r>
              <a:rPr lang="en-IN" sz="1200" dirty="0">
                <a:solidFill>
                  <a:srgbClr val="000000"/>
                </a:solidFill>
              </a:rPr>
              <a:t>      &lt;attribute&gt;  </a:t>
            </a:r>
          </a:p>
          <a:p>
            <a:pPr>
              <a:buFont typeface="+mj-lt"/>
              <a:buAutoNum type="arabicPeriod"/>
            </a:pPr>
            <a:r>
              <a:rPr lang="en-IN" sz="1200" dirty="0">
                <a:solidFill>
                  <a:srgbClr val="000000"/>
                </a:solidFill>
              </a:rPr>
              <a:t>    &lt;name&gt;power&lt;/name&gt;  </a:t>
            </a:r>
          </a:p>
          <a:p>
            <a:pPr>
              <a:buFont typeface="+mj-lt"/>
              <a:buAutoNum type="arabicPeriod"/>
            </a:pPr>
            <a:r>
              <a:rPr lang="en-IN" sz="1200" dirty="0">
                <a:solidFill>
                  <a:srgbClr val="000000"/>
                </a:solidFill>
              </a:rPr>
              <a:t>    &lt;required&gt;</a:t>
            </a:r>
            <a:r>
              <a:rPr lang="en-IN" sz="1200" b="1" dirty="0">
                <a:solidFill>
                  <a:srgbClr val="006699"/>
                </a:solidFill>
              </a:rPr>
              <a:t>true</a:t>
            </a:r>
            <a:r>
              <a:rPr lang="en-IN" sz="1200" dirty="0">
                <a:solidFill>
                  <a:srgbClr val="000000"/>
                </a:solidFill>
              </a:rPr>
              <a:t>&lt;/required&gt;  </a:t>
            </a:r>
          </a:p>
          <a:p>
            <a:pPr>
              <a:buFont typeface="+mj-lt"/>
              <a:buAutoNum type="arabicPeriod"/>
            </a:pPr>
            <a:r>
              <a:rPr lang="en-IN" sz="1200" dirty="0">
                <a:solidFill>
                  <a:srgbClr val="000000"/>
                </a:solidFill>
              </a:rPr>
              <a:t>    &lt;/attribute&gt;  </a:t>
            </a:r>
          </a:p>
          <a:p>
            <a:pPr>
              <a:buFont typeface="+mj-lt"/>
              <a:buAutoNum type="arabicPeriod"/>
            </a:pPr>
            <a:r>
              <a:rPr lang="en-IN" sz="1200" dirty="0">
                <a:solidFill>
                  <a:srgbClr val="000000"/>
                </a:solidFill>
              </a:rPr>
              <a:t>    </a:t>
            </a:r>
          </a:p>
          <a:p>
            <a:pPr>
              <a:buFont typeface="+mj-lt"/>
              <a:buAutoNum type="arabicPeriod"/>
            </a:pPr>
            <a:r>
              <a:rPr lang="en-IN" sz="1200" dirty="0">
                <a:solidFill>
                  <a:srgbClr val="000000"/>
                </a:solidFill>
              </a:rPr>
              <a:t>  &lt;/tag&gt;  </a:t>
            </a:r>
          </a:p>
          <a:p>
            <a:pPr>
              <a:buFont typeface="+mj-lt"/>
              <a:buAutoNum type="arabicPeriod"/>
            </a:pPr>
            <a:r>
              <a:rPr lang="en-IN" sz="1200" dirty="0">
                <a:solidFill>
                  <a:srgbClr val="000000"/>
                </a:solidFill>
              </a:rPr>
              <a:t>&lt;/</a:t>
            </a:r>
            <a:r>
              <a:rPr lang="en-IN" sz="1200" dirty="0" err="1">
                <a:solidFill>
                  <a:srgbClr val="000000"/>
                </a:solidFill>
              </a:rPr>
              <a:t>taglib</a:t>
            </a:r>
            <a:r>
              <a:rPr lang="en-IN" sz="1200" dirty="0">
                <a:solidFill>
                  <a:srgbClr val="000000"/>
                </a:solidFill>
              </a:rPr>
              <a:t>&gt; </a:t>
            </a:r>
          </a:p>
          <a:p>
            <a:endParaRPr lang="en-IN" sz="1200" b="0" i="0" dirty="0">
              <a:solidFill>
                <a:srgbClr val="000000"/>
              </a:solidFill>
              <a:effectLst/>
            </a:endParaRPr>
          </a:p>
          <a:p>
            <a:r>
              <a:rPr lang="en-IN" sz="1600" dirty="0">
                <a:solidFill>
                  <a:srgbClr val="000000"/>
                </a:solidFill>
              </a:rPr>
              <a:t>After running the </a:t>
            </a:r>
            <a:r>
              <a:rPr lang="en-IN" sz="1600" dirty="0" err="1">
                <a:solidFill>
                  <a:srgbClr val="000000"/>
                </a:solidFill>
              </a:rPr>
              <a:t>index.jsp</a:t>
            </a:r>
            <a:r>
              <a:rPr lang="en-IN" sz="1600" dirty="0">
                <a:solidFill>
                  <a:srgbClr val="000000"/>
                </a:solidFill>
              </a:rPr>
              <a:t> page we can see output as </a:t>
            </a:r>
          </a:p>
          <a:p>
            <a:r>
              <a:rPr lang="en-IN" sz="1600" dirty="0">
                <a:solidFill>
                  <a:srgbClr val="000000"/>
                </a:solidFill>
              </a:rPr>
              <a:t>64</a:t>
            </a:r>
            <a:endParaRPr lang="en-IN" sz="1200" i="0" dirty="0">
              <a:solidFill>
                <a:srgbClr val="000000"/>
              </a:solidFill>
              <a:effectLst/>
            </a:endParaRPr>
          </a:p>
        </p:txBody>
      </p:sp>
      <p:sp>
        <p:nvSpPr>
          <p:cNvPr id="4" name="Rectangle 3">
            <a:extLst>
              <a:ext uri="{FF2B5EF4-FFF2-40B4-BE49-F238E27FC236}">
                <a16:creationId xmlns:a16="http://schemas.microsoft.com/office/drawing/2014/main" id="{ABCF179A-3832-48B2-9835-9863A846BC8A}"/>
              </a:ext>
            </a:extLst>
          </p:cNvPr>
          <p:cNvSpPr/>
          <p:nvPr/>
        </p:nvSpPr>
        <p:spPr>
          <a:xfrm>
            <a:off x="5060731" y="840842"/>
            <a:ext cx="6241393" cy="369332"/>
          </a:xfrm>
          <a:prstGeom prst="rect">
            <a:avLst/>
          </a:prstGeom>
        </p:spPr>
        <p:txBody>
          <a:bodyPr wrap="square">
            <a:spAutoFit/>
          </a:bodyPr>
          <a:lstStyle/>
          <a:p>
            <a:r>
              <a:rPr lang="en-IN" b="1" dirty="0" err="1">
                <a:solidFill>
                  <a:srgbClr val="000000"/>
                </a:solidFill>
              </a:rPr>
              <a:t>mytags.tld</a:t>
            </a:r>
            <a:endParaRPr lang="en-IN" dirty="0"/>
          </a:p>
        </p:txBody>
      </p:sp>
    </p:spTree>
    <p:extLst>
      <p:ext uri="{BB962C8B-B14F-4D97-AF65-F5344CB8AC3E}">
        <p14:creationId xmlns:p14="http://schemas.microsoft.com/office/powerpoint/2010/main" val="253951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Custom URI </a:t>
            </a:r>
          </a:p>
        </p:txBody>
      </p:sp>
      <p:sp>
        <p:nvSpPr>
          <p:cNvPr id="5" name="Rectangle 4">
            <a:extLst>
              <a:ext uri="{FF2B5EF4-FFF2-40B4-BE49-F238E27FC236}">
                <a16:creationId xmlns:a16="http://schemas.microsoft.com/office/drawing/2014/main" id="{ED67C1BA-D619-42B4-B89A-E57F99C58116}"/>
              </a:ext>
            </a:extLst>
          </p:cNvPr>
          <p:cNvSpPr/>
          <p:nvPr/>
        </p:nvSpPr>
        <p:spPr>
          <a:xfrm>
            <a:off x="-1" y="1087822"/>
            <a:ext cx="12060621" cy="369332"/>
          </a:xfrm>
          <a:prstGeom prst="rect">
            <a:avLst/>
          </a:prstGeom>
        </p:spPr>
        <p:txBody>
          <a:bodyPr wrap="square">
            <a:spAutoFit/>
          </a:bodyPr>
          <a:lstStyle/>
          <a:p>
            <a:endParaRPr lang="en-IN" dirty="0"/>
          </a:p>
        </p:txBody>
      </p:sp>
      <p:sp>
        <p:nvSpPr>
          <p:cNvPr id="10" name="Rectangle 9">
            <a:extLst>
              <a:ext uri="{FF2B5EF4-FFF2-40B4-BE49-F238E27FC236}">
                <a16:creationId xmlns:a16="http://schemas.microsoft.com/office/drawing/2014/main" id="{CEC2F341-011E-4FF5-83FA-C0DB17A5C8CC}"/>
              </a:ext>
            </a:extLst>
          </p:cNvPr>
          <p:cNvSpPr/>
          <p:nvPr/>
        </p:nvSpPr>
        <p:spPr>
          <a:xfrm>
            <a:off x="131379" y="925950"/>
            <a:ext cx="12060621" cy="5539978"/>
          </a:xfrm>
          <a:prstGeom prst="rect">
            <a:avLst/>
          </a:prstGeom>
        </p:spPr>
        <p:txBody>
          <a:bodyPr wrap="square">
            <a:spAutoFit/>
          </a:bodyPr>
          <a:lstStyle/>
          <a:p>
            <a:r>
              <a:rPr lang="en-IN" dirty="0"/>
              <a:t>JSP tag libraries include one or more custom JSP tags and are defined in a tag library descriptor (.</a:t>
            </a:r>
            <a:r>
              <a:rPr lang="en-IN" dirty="0" err="1"/>
              <a:t>tld</a:t>
            </a:r>
            <a:r>
              <a:rPr lang="en-IN" dirty="0"/>
              <a:t>) file. To use a custom tag library from a JSP page, reference its tag library descriptor with a &lt;%@ </a:t>
            </a:r>
            <a:r>
              <a:rPr lang="en-IN" dirty="0" err="1"/>
              <a:t>taglib</a:t>
            </a:r>
            <a:r>
              <a:rPr lang="en-IN" dirty="0"/>
              <a:t> %&gt; directive. For example:</a:t>
            </a:r>
          </a:p>
          <a:p>
            <a:endParaRPr lang="en-IN" dirty="0"/>
          </a:p>
          <a:p>
            <a:r>
              <a:rPr lang="en-IN" b="1" dirty="0"/>
              <a:t>   &lt;%@ </a:t>
            </a:r>
            <a:r>
              <a:rPr lang="en-IN" b="1" dirty="0" err="1"/>
              <a:t>taglib</a:t>
            </a:r>
            <a:r>
              <a:rPr lang="en-IN" b="1" dirty="0"/>
              <a:t> </a:t>
            </a:r>
            <a:r>
              <a:rPr lang="en-IN" b="1" dirty="0" err="1"/>
              <a:t>uri</a:t>
            </a:r>
            <a:r>
              <a:rPr lang="en-IN" b="1" dirty="0"/>
              <a:t>="</a:t>
            </a:r>
            <a:r>
              <a:rPr lang="en-IN" b="1" dirty="0" err="1"/>
              <a:t>myTLD</a:t>
            </a:r>
            <a:r>
              <a:rPr lang="en-IN" b="1" dirty="0"/>
              <a:t>" prefix="</a:t>
            </a:r>
            <a:r>
              <a:rPr lang="en-IN" b="1" dirty="0" err="1"/>
              <a:t>mytaglib</a:t>
            </a:r>
            <a:r>
              <a:rPr lang="en-IN" b="1" dirty="0"/>
              <a:t>" %&gt;</a:t>
            </a:r>
          </a:p>
          <a:p>
            <a:r>
              <a:rPr lang="en-IN" sz="2400" b="1" dirty="0" err="1"/>
              <a:t>uri</a:t>
            </a:r>
            <a:endParaRPr lang="en-IN" b="1" dirty="0"/>
          </a:p>
          <a:p>
            <a:r>
              <a:rPr lang="en-IN" dirty="0"/>
              <a:t>The JSP engine attempts to find the tag library descriptor by matching the </a:t>
            </a:r>
            <a:r>
              <a:rPr lang="en-IN" dirty="0" err="1"/>
              <a:t>uri</a:t>
            </a:r>
            <a:r>
              <a:rPr lang="en-IN" dirty="0"/>
              <a:t> attribute to a </a:t>
            </a:r>
            <a:r>
              <a:rPr lang="en-IN" dirty="0" err="1"/>
              <a:t>uri</a:t>
            </a:r>
            <a:r>
              <a:rPr lang="en-IN" dirty="0"/>
              <a:t> that is defined in the Web application deployment descriptor (web.xml) with the &lt;</a:t>
            </a:r>
            <a:r>
              <a:rPr lang="en-IN" dirty="0" err="1"/>
              <a:t>taglib-uri</a:t>
            </a:r>
            <a:r>
              <a:rPr lang="en-IN" dirty="0"/>
              <a:t>&gt; element. For example, </a:t>
            </a:r>
            <a:r>
              <a:rPr lang="en-IN" dirty="0" err="1"/>
              <a:t>myTLD</a:t>
            </a:r>
            <a:r>
              <a:rPr lang="en-IN" dirty="0"/>
              <a:t> in the above the </a:t>
            </a:r>
            <a:r>
              <a:rPr lang="en-IN" dirty="0" err="1"/>
              <a:t>taglib</a:t>
            </a:r>
            <a:r>
              <a:rPr lang="en-IN" dirty="0"/>
              <a:t> directive would reference its tag library descriptor (</a:t>
            </a:r>
            <a:r>
              <a:rPr lang="en-IN" dirty="0" err="1"/>
              <a:t>library.tld</a:t>
            </a:r>
            <a:r>
              <a:rPr lang="en-IN" dirty="0"/>
              <a:t>) in the Web application deployment descriptor like this:</a:t>
            </a:r>
          </a:p>
          <a:p>
            <a:r>
              <a:rPr lang="en-IN" b="1" dirty="0"/>
              <a:t>&lt;</a:t>
            </a:r>
            <a:r>
              <a:rPr lang="en-IN" b="1" dirty="0" err="1"/>
              <a:t>taglib</a:t>
            </a:r>
            <a:r>
              <a:rPr lang="en-IN" b="1" dirty="0"/>
              <a:t>&gt;</a:t>
            </a:r>
          </a:p>
          <a:p>
            <a:r>
              <a:rPr lang="en-IN" b="1" dirty="0"/>
              <a:t>   &lt;</a:t>
            </a:r>
            <a:r>
              <a:rPr lang="en-IN" b="1" dirty="0" err="1"/>
              <a:t>taglib-uri</a:t>
            </a:r>
            <a:r>
              <a:rPr lang="en-IN" b="1" dirty="0"/>
              <a:t>&gt;</a:t>
            </a:r>
            <a:r>
              <a:rPr lang="en-IN" b="1" dirty="0" err="1"/>
              <a:t>myTLD</a:t>
            </a:r>
            <a:r>
              <a:rPr lang="en-IN" b="1" dirty="0"/>
              <a:t>&lt;/</a:t>
            </a:r>
            <a:r>
              <a:rPr lang="en-IN" b="1" dirty="0" err="1"/>
              <a:t>taglib-uri</a:t>
            </a:r>
            <a:r>
              <a:rPr lang="en-IN" b="1" dirty="0"/>
              <a:t>&gt;</a:t>
            </a:r>
          </a:p>
          <a:p>
            <a:r>
              <a:rPr lang="en-IN" b="1" dirty="0"/>
              <a:t>  &lt;</a:t>
            </a:r>
            <a:r>
              <a:rPr lang="en-IN" b="1" dirty="0" err="1"/>
              <a:t>taglib</a:t>
            </a:r>
            <a:r>
              <a:rPr lang="en-IN" b="1" dirty="0"/>
              <a:t>-location&gt;</a:t>
            </a:r>
            <a:r>
              <a:rPr lang="en-IN" b="1" dirty="0" err="1"/>
              <a:t>library.tld</a:t>
            </a:r>
            <a:r>
              <a:rPr lang="en-IN" b="1" dirty="0"/>
              <a:t>&lt;/</a:t>
            </a:r>
            <a:r>
              <a:rPr lang="en-IN" b="1" dirty="0" err="1"/>
              <a:t>taglib</a:t>
            </a:r>
            <a:r>
              <a:rPr lang="en-IN" b="1" dirty="0"/>
              <a:t>-location&gt;</a:t>
            </a:r>
          </a:p>
          <a:p>
            <a:r>
              <a:rPr lang="en-IN" b="1" dirty="0"/>
              <a:t> &lt;/</a:t>
            </a:r>
            <a:r>
              <a:rPr lang="en-IN" b="1" dirty="0" err="1"/>
              <a:t>taglib</a:t>
            </a:r>
            <a:r>
              <a:rPr lang="en-IN" b="1" dirty="0"/>
              <a:t>&gt;</a:t>
            </a:r>
          </a:p>
          <a:p>
            <a:endParaRPr lang="en-IN" b="1" dirty="0"/>
          </a:p>
          <a:p>
            <a:r>
              <a:rPr lang="en-IN" sz="2400" b="1" dirty="0"/>
              <a:t>prefix</a:t>
            </a:r>
            <a:endParaRPr lang="en-IN" sz="2000" b="1" dirty="0"/>
          </a:p>
          <a:p>
            <a:r>
              <a:rPr lang="en-IN" dirty="0"/>
              <a:t>The prefix attribute assigns a label to the tag library. You use this label to reference its associated tag library when writing your pages using custom JSP tags. For example, if the library (called </a:t>
            </a:r>
            <a:r>
              <a:rPr lang="en-IN" dirty="0" err="1"/>
              <a:t>mytaglib</a:t>
            </a:r>
            <a:r>
              <a:rPr lang="en-IN" dirty="0"/>
              <a:t>) from the example above defines a new tag called </a:t>
            </a:r>
            <a:r>
              <a:rPr lang="en-IN" dirty="0" err="1"/>
              <a:t>newtag</a:t>
            </a:r>
            <a:r>
              <a:rPr lang="en-IN" dirty="0"/>
              <a:t>, you would use the tag in your JSP page like this:</a:t>
            </a:r>
          </a:p>
          <a:p>
            <a:endParaRPr lang="en-IN" dirty="0"/>
          </a:p>
          <a:p>
            <a:r>
              <a:rPr lang="en-IN" b="1" dirty="0"/>
              <a:t>&lt;</a:t>
            </a:r>
            <a:r>
              <a:rPr lang="en-IN" b="1" dirty="0" err="1"/>
              <a:t>mytaglib:newtag</a:t>
            </a:r>
            <a:r>
              <a:rPr lang="en-IN" b="1" dirty="0"/>
              <a:t>&gt;</a:t>
            </a:r>
          </a:p>
        </p:txBody>
      </p:sp>
    </p:spTree>
    <p:extLst>
      <p:ext uri="{BB962C8B-B14F-4D97-AF65-F5344CB8AC3E}">
        <p14:creationId xmlns:p14="http://schemas.microsoft.com/office/powerpoint/2010/main" val="214040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Custom URI Example Duration:10 min</a:t>
            </a:r>
          </a:p>
        </p:txBody>
      </p:sp>
      <p:sp>
        <p:nvSpPr>
          <p:cNvPr id="5" name="Rectangle 4">
            <a:extLst>
              <a:ext uri="{FF2B5EF4-FFF2-40B4-BE49-F238E27FC236}">
                <a16:creationId xmlns:a16="http://schemas.microsoft.com/office/drawing/2014/main" id="{ED67C1BA-D619-42B4-B89A-E57F99C58116}"/>
              </a:ext>
            </a:extLst>
          </p:cNvPr>
          <p:cNvSpPr/>
          <p:nvPr/>
        </p:nvSpPr>
        <p:spPr>
          <a:xfrm>
            <a:off x="-1" y="1087822"/>
            <a:ext cx="12060621" cy="369332"/>
          </a:xfrm>
          <a:prstGeom prst="rect">
            <a:avLst/>
          </a:prstGeom>
        </p:spPr>
        <p:txBody>
          <a:bodyPr wrap="square">
            <a:spAutoFit/>
          </a:bodyPr>
          <a:lstStyle/>
          <a:p>
            <a:endParaRPr lang="en-IN" dirty="0"/>
          </a:p>
        </p:txBody>
      </p:sp>
      <p:sp>
        <p:nvSpPr>
          <p:cNvPr id="10" name="Rectangle 9">
            <a:extLst>
              <a:ext uri="{FF2B5EF4-FFF2-40B4-BE49-F238E27FC236}">
                <a16:creationId xmlns:a16="http://schemas.microsoft.com/office/drawing/2014/main" id="{CEC2F341-011E-4FF5-83FA-C0DB17A5C8CC}"/>
              </a:ext>
            </a:extLst>
          </p:cNvPr>
          <p:cNvSpPr/>
          <p:nvPr/>
        </p:nvSpPr>
        <p:spPr>
          <a:xfrm>
            <a:off x="131379" y="925950"/>
            <a:ext cx="12060621" cy="5632311"/>
          </a:xfrm>
          <a:prstGeom prst="rect">
            <a:avLst/>
          </a:prstGeom>
        </p:spPr>
        <p:txBody>
          <a:bodyPr wrap="square">
            <a:spAutoFit/>
          </a:bodyPr>
          <a:lstStyle/>
          <a:p>
            <a:r>
              <a:rPr lang="en-IN" dirty="0"/>
              <a:t>To write a custom tag, you can simply extend </a:t>
            </a:r>
            <a:r>
              <a:rPr lang="en-IN" dirty="0" err="1"/>
              <a:t>SimpleTagSupport</a:t>
            </a:r>
            <a:r>
              <a:rPr lang="en-IN" dirty="0"/>
              <a:t> class and override the </a:t>
            </a:r>
            <a:r>
              <a:rPr lang="en-IN" dirty="0" err="1"/>
              <a:t>doTag</a:t>
            </a:r>
            <a:r>
              <a:rPr lang="en-IN" dirty="0"/>
              <a:t>() method, where you can place your code to generate content for the tag.</a:t>
            </a:r>
          </a:p>
          <a:p>
            <a:endParaRPr lang="en-IN" b="1" dirty="0"/>
          </a:p>
          <a:p>
            <a:r>
              <a:rPr lang="en-IN" b="1" dirty="0"/>
              <a:t>Create "Hello" Tag</a:t>
            </a:r>
          </a:p>
          <a:p>
            <a:r>
              <a:rPr lang="en-IN" dirty="0"/>
              <a:t>Consider you want to define a custom tag named &lt;</a:t>
            </a:r>
            <a:r>
              <a:rPr lang="en-IN" dirty="0" err="1"/>
              <a:t>ex:Hello</a:t>
            </a:r>
            <a:r>
              <a:rPr lang="en-IN" dirty="0"/>
              <a:t>&gt; and you want to use it in the following fashion without a body −</a:t>
            </a:r>
          </a:p>
          <a:p>
            <a:endParaRPr lang="en-IN" b="1" dirty="0"/>
          </a:p>
          <a:p>
            <a:r>
              <a:rPr lang="en-IN" b="1" dirty="0"/>
              <a:t>&lt;</a:t>
            </a:r>
            <a:r>
              <a:rPr lang="en-IN" b="1" dirty="0" err="1"/>
              <a:t>ex:Hello</a:t>
            </a:r>
            <a:r>
              <a:rPr lang="en-IN" b="1" dirty="0"/>
              <a:t> /&gt;</a:t>
            </a:r>
          </a:p>
          <a:p>
            <a:r>
              <a:rPr lang="en-IN" dirty="0"/>
              <a:t>To create a custom JSP tag, you must first create a Java class that acts as a tag handler. Let us now create the </a:t>
            </a:r>
            <a:r>
              <a:rPr lang="en-IN" dirty="0" err="1"/>
              <a:t>HelloTag</a:t>
            </a:r>
            <a:r>
              <a:rPr lang="en-IN" dirty="0"/>
              <a:t> class as follows −</a:t>
            </a:r>
          </a:p>
          <a:p>
            <a:endParaRPr lang="en-IN" dirty="0"/>
          </a:p>
          <a:p>
            <a:r>
              <a:rPr lang="en-IN" dirty="0"/>
              <a:t>import </a:t>
            </a:r>
            <a:r>
              <a:rPr lang="en-IN" dirty="0" err="1"/>
              <a:t>javax.servlet.jsp.tagext</a:t>
            </a:r>
            <a:r>
              <a:rPr lang="en-IN" dirty="0"/>
              <a:t>.*;</a:t>
            </a:r>
          </a:p>
          <a:p>
            <a:r>
              <a:rPr lang="en-IN" dirty="0"/>
              <a:t>import </a:t>
            </a:r>
            <a:r>
              <a:rPr lang="en-IN" dirty="0" err="1"/>
              <a:t>javax.servlet.jsp</a:t>
            </a:r>
            <a:r>
              <a:rPr lang="en-IN" dirty="0"/>
              <a:t>.*;</a:t>
            </a:r>
          </a:p>
          <a:p>
            <a:r>
              <a:rPr lang="en-IN" dirty="0"/>
              <a:t>import java.io.*;</a:t>
            </a:r>
          </a:p>
          <a:p>
            <a:endParaRPr lang="en-IN" dirty="0"/>
          </a:p>
          <a:p>
            <a:r>
              <a:rPr lang="en-IN" dirty="0"/>
              <a:t>public class </a:t>
            </a:r>
            <a:r>
              <a:rPr lang="en-IN" dirty="0" err="1"/>
              <a:t>HelloTag</a:t>
            </a:r>
            <a:r>
              <a:rPr lang="en-IN" dirty="0"/>
              <a:t> extends </a:t>
            </a:r>
            <a:r>
              <a:rPr lang="en-IN" dirty="0" err="1"/>
              <a:t>SimpleTagSupport</a:t>
            </a:r>
            <a:r>
              <a:rPr lang="en-IN" dirty="0"/>
              <a:t> {</a:t>
            </a:r>
          </a:p>
          <a:p>
            <a:r>
              <a:rPr lang="en-IN" dirty="0"/>
              <a:t>   public void </a:t>
            </a:r>
            <a:r>
              <a:rPr lang="en-IN" dirty="0" err="1"/>
              <a:t>doTag</a:t>
            </a:r>
            <a:r>
              <a:rPr lang="en-IN" dirty="0"/>
              <a:t>() throws </a:t>
            </a:r>
            <a:r>
              <a:rPr lang="en-IN" dirty="0" err="1"/>
              <a:t>JspException</a:t>
            </a:r>
            <a:r>
              <a:rPr lang="en-IN" dirty="0"/>
              <a:t>, </a:t>
            </a:r>
            <a:r>
              <a:rPr lang="en-IN" dirty="0" err="1"/>
              <a:t>IOException</a:t>
            </a:r>
            <a:r>
              <a:rPr lang="en-IN" dirty="0"/>
              <a:t> {</a:t>
            </a:r>
          </a:p>
          <a:p>
            <a:r>
              <a:rPr lang="en-IN" dirty="0"/>
              <a:t>      </a:t>
            </a:r>
            <a:r>
              <a:rPr lang="en-IN" dirty="0" err="1"/>
              <a:t>JspWriter</a:t>
            </a:r>
            <a:r>
              <a:rPr lang="en-IN" dirty="0"/>
              <a:t> out = </a:t>
            </a:r>
            <a:r>
              <a:rPr lang="en-IN" dirty="0" err="1"/>
              <a:t>getJspContext</a:t>
            </a:r>
            <a:r>
              <a:rPr lang="en-IN" dirty="0"/>
              <a:t>().</a:t>
            </a:r>
            <a:r>
              <a:rPr lang="en-IN" dirty="0" err="1"/>
              <a:t>getOut</a:t>
            </a:r>
            <a:r>
              <a:rPr lang="en-IN" dirty="0"/>
              <a:t>();</a:t>
            </a:r>
          </a:p>
          <a:p>
            <a:r>
              <a:rPr lang="en-IN" dirty="0"/>
              <a:t>      </a:t>
            </a:r>
            <a:r>
              <a:rPr lang="en-IN" dirty="0" err="1"/>
              <a:t>out.println</a:t>
            </a:r>
            <a:r>
              <a:rPr lang="en-IN" dirty="0"/>
              <a:t>("Hello Custom Tag!");</a:t>
            </a:r>
          </a:p>
          <a:p>
            <a:r>
              <a:rPr lang="en-IN" dirty="0"/>
              <a:t>   }</a:t>
            </a:r>
          </a:p>
          <a:p>
            <a:r>
              <a:rPr lang="en-IN" dirty="0"/>
              <a:t>}</a:t>
            </a:r>
            <a:endParaRPr lang="en-IN" b="1" dirty="0"/>
          </a:p>
        </p:txBody>
      </p:sp>
    </p:spTree>
    <p:extLst>
      <p:ext uri="{BB962C8B-B14F-4D97-AF65-F5344CB8AC3E}">
        <p14:creationId xmlns:p14="http://schemas.microsoft.com/office/powerpoint/2010/main" val="274667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Custom URI Example Duration:10 min</a:t>
            </a:r>
          </a:p>
        </p:txBody>
      </p:sp>
      <p:sp>
        <p:nvSpPr>
          <p:cNvPr id="5" name="Rectangle 4">
            <a:extLst>
              <a:ext uri="{FF2B5EF4-FFF2-40B4-BE49-F238E27FC236}">
                <a16:creationId xmlns:a16="http://schemas.microsoft.com/office/drawing/2014/main" id="{ED67C1BA-D619-42B4-B89A-E57F99C58116}"/>
              </a:ext>
            </a:extLst>
          </p:cNvPr>
          <p:cNvSpPr/>
          <p:nvPr/>
        </p:nvSpPr>
        <p:spPr>
          <a:xfrm>
            <a:off x="-1" y="1087822"/>
            <a:ext cx="12060621" cy="369332"/>
          </a:xfrm>
          <a:prstGeom prst="rect">
            <a:avLst/>
          </a:prstGeom>
        </p:spPr>
        <p:txBody>
          <a:bodyPr wrap="square">
            <a:spAutoFit/>
          </a:bodyPr>
          <a:lstStyle/>
          <a:p>
            <a:endParaRPr lang="en-IN" dirty="0"/>
          </a:p>
        </p:txBody>
      </p:sp>
      <p:sp>
        <p:nvSpPr>
          <p:cNvPr id="10" name="Rectangle 9">
            <a:extLst>
              <a:ext uri="{FF2B5EF4-FFF2-40B4-BE49-F238E27FC236}">
                <a16:creationId xmlns:a16="http://schemas.microsoft.com/office/drawing/2014/main" id="{CEC2F341-011E-4FF5-83FA-C0DB17A5C8CC}"/>
              </a:ext>
            </a:extLst>
          </p:cNvPr>
          <p:cNvSpPr/>
          <p:nvPr/>
        </p:nvSpPr>
        <p:spPr>
          <a:xfrm>
            <a:off x="65689" y="830321"/>
            <a:ext cx="6335111" cy="5816977"/>
          </a:xfrm>
          <a:prstGeom prst="rect">
            <a:avLst/>
          </a:prstGeom>
        </p:spPr>
        <p:txBody>
          <a:bodyPr wrap="square">
            <a:spAutoFit/>
          </a:bodyPr>
          <a:lstStyle/>
          <a:p>
            <a:r>
              <a:rPr lang="en-IN" sz="1600" dirty="0"/>
              <a:t>The above code has simple coding where the </a:t>
            </a:r>
            <a:r>
              <a:rPr lang="en-IN" sz="1600" b="1" dirty="0" err="1"/>
              <a:t>doTag</a:t>
            </a:r>
            <a:r>
              <a:rPr lang="en-IN" sz="1600" b="1" dirty="0"/>
              <a:t>()</a:t>
            </a:r>
            <a:r>
              <a:rPr lang="en-IN" sz="1600" dirty="0"/>
              <a:t> method takes the current </a:t>
            </a:r>
            <a:r>
              <a:rPr lang="en-IN" sz="1600" dirty="0" err="1"/>
              <a:t>JspContext</a:t>
            </a:r>
            <a:r>
              <a:rPr lang="en-IN" sz="1600" dirty="0"/>
              <a:t> object using the </a:t>
            </a:r>
            <a:r>
              <a:rPr lang="en-IN" sz="1600" b="1" dirty="0" err="1"/>
              <a:t>getJspContext</a:t>
            </a:r>
            <a:r>
              <a:rPr lang="en-IN" sz="1600" b="1" dirty="0"/>
              <a:t>()</a:t>
            </a:r>
            <a:r>
              <a:rPr lang="en-IN" sz="1600" dirty="0"/>
              <a:t> method and uses it to send </a:t>
            </a:r>
            <a:r>
              <a:rPr lang="en-IN" sz="1600" b="1" dirty="0"/>
              <a:t>"Hello Custom Tag!"</a:t>
            </a:r>
            <a:r>
              <a:rPr lang="en-IN" sz="1600" dirty="0"/>
              <a:t> to the current </a:t>
            </a:r>
            <a:r>
              <a:rPr lang="en-IN" sz="1600" b="1" dirty="0" err="1"/>
              <a:t>JspWriter</a:t>
            </a:r>
            <a:r>
              <a:rPr lang="en-IN" sz="1600" dirty="0"/>
              <a:t> object</a:t>
            </a:r>
          </a:p>
          <a:p>
            <a:r>
              <a:rPr lang="en-IN" sz="1600" dirty="0"/>
              <a:t>Let us compile the above class and copy it in a directory available in the environment variable CLASSPATH. Finally, create the following tag library file: </a:t>
            </a:r>
            <a:r>
              <a:rPr lang="en-IN" sz="1600" b="1" dirty="0"/>
              <a:t>&lt;Tomcat-Installation-Directory&gt;</a:t>
            </a:r>
            <a:r>
              <a:rPr lang="en-IN" sz="1600" b="1" dirty="0" err="1"/>
              <a:t>webapps</a:t>
            </a:r>
            <a:r>
              <a:rPr lang="en-IN" sz="1600" b="1" dirty="0"/>
              <a:t>\ROOT\WEB-INF\</a:t>
            </a:r>
            <a:r>
              <a:rPr lang="en-IN" sz="1600" b="1" dirty="0" err="1"/>
              <a:t>custom.tld</a:t>
            </a:r>
            <a:r>
              <a:rPr lang="en-IN" sz="1600" dirty="0"/>
              <a:t>.</a:t>
            </a:r>
          </a:p>
          <a:p>
            <a:endParaRPr lang="en-IN" sz="1600" dirty="0"/>
          </a:p>
          <a:p>
            <a:r>
              <a:rPr lang="en-IN" sz="1600" dirty="0"/>
              <a:t>&lt;</a:t>
            </a:r>
            <a:r>
              <a:rPr lang="en-IN" sz="1600" dirty="0" err="1"/>
              <a:t>taglib</a:t>
            </a:r>
            <a:r>
              <a:rPr lang="en-IN" sz="1600" dirty="0"/>
              <a:t>&gt;</a:t>
            </a:r>
          </a:p>
          <a:p>
            <a:r>
              <a:rPr lang="en-IN" sz="1600" dirty="0"/>
              <a:t>   &lt;</a:t>
            </a:r>
            <a:r>
              <a:rPr lang="en-IN" sz="1600" dirty="0" err="1"/>
              <a:t>tlib</a:t>
            </a:r>
            <a:r>
              <a:rPr lang="en-IN" sz="1600" dirty="0"/>
              <a:t>-version&gt;1.0&lt;/</a:t>
            </a:r>
            <a:r>
              <a:rPr lang="en-IN" sz="1600" dirty="0" err="1"/>
              <a:t>tlib</a:t>
            </a:r>
            <a:r>
              <a:rPr lang="en-IN" sz="1600" dirty="0"/>
              <a:t>-version&gt;</a:t>
            </a:r>
          </a:p>
          <a:p>
            <a:r>
              <a:rPr lang="en-IN" sz="1600" dirty="0"/>
              <a:t>   &lt;</a:t>
            </a:r>
            <a:r>
              <a:rPr lang="en-IN" sz="1600" dirty="0" err="1"/>
              <a:t>jsp</a:t>
            </a:r>
            <a:r>
              <a:rPr lang="en-IN" sz="1600" dirty="0"/>
              <a:t>-version&gt;2.0&lt;/</a:t>
            </a:r>
            <a:r>
              <a:rPr lang="en-IN" sz="1600" dirty="0" err="1"/>
              <a:t>jsp</a:t>
            </a:r>
            <a:r>
              <a:rPr lang="en-IN" sz="1600" dirty="0"/>
              <a:t>-version&gt;</a:t>
            </a:r>
          </a:p>
          <a:p>
            <a:r>
              <a:rPr lang="en-IN" sz="1600" dirty="0"/>
              <a:t>   &lt;short-name&gt;Example TLD&lt;/short-name&gt;</a:t>
            </a:r>
          </a:p>
          <a:p>
            <a:r>
              <a:rPr lang="en-IN" sz="1600" dirty="0"/>
              <a:t>   </a:t>
            </a:r>
          </a:p>
          <a:p>
            <a:r>
              <a:rPr lang="en-IN" sz="1600" dirty="0"/>
              <a:t>   &lt;tag&gt;</a:t>
            </a:r>
          </a:p>
          <a:p>
            <a:r>
              <a:rPr lang="en-IN" sz="1600" dirty="0"/>
              <a:t>      &lt;name&gt;Hello&lt;/name&gt;</a:t>
            </a:r>
          </a:p>
          <a:p>
            <a:r>
              <a:rPr lang="en-IN" sz="1600" dirty="0"/>
              <a:t>      &lt;tag-class&gt;</a:t>
            </a:r>
            <a:r>
              <a:rPr lang="en-IN" sz="1600" dirty="0" err="1"/>
              <a:t>com.tutorialspoint.HelloTag</a:t>
            </a:r>
            <a:r>
              <a:rPr lang="en-IN" sz="1600" dirty="0"/>
              <a:t>&lt;/tag-class&gt;</a:t>
            </a:r>
          </a:p>
          <a:p>
            <a:r>
              <a:rPr lang="en-IN" sz="1600" dirty="0"/>
              <a:t>      &lt;body-content&gt;empty&lt;/body-content&gt;</a:t>
            </a:r>
          </a:p>
          <a:p>
            <a:r>
              <a:rPr lang="en-IN" sz="1600" dirty="0"/>
              <a:t>   &lt;/tag&gt;</a:t>
            </a:r>
          </a:p>
          <a:p>
            <a:r>
              <a:rPr lang="en-IN" sz="1600" dirty="0"/>
              <a:t>&lt;/</a:t>
            </a:r>
            <a:r>
              <a:rPr lang="en-IN" sz="1600" dirty="0" err="1"/>
              <a:t>taglib</a:t>
            </a:r>
            <a:r>
              <a:rPr lang="en-IN" sz="1600" dirty="0"/>
              <a:t>&gt;</a:t>
            </a:r>
          </a:p>
          <a:p>
            <a:endParaRPr lang="en-IN" sz="1600" dirty="0"/>
          </a:p>
          <a:p>
            <a:r>
              <a:rPr lang="en-IN" sz="1600" dirty="0"/>
              <a:t>After running above </a:t>
            </a:r>
            <a:r>
              <a:rPr lang="en-IN" sz="1600" dirty="0" err="1"/>
              <a:t>jsp</a:t>
            </a:r>
            <a:r>
              <a:rPr lang="en-IN" sz="1600" dirty="0"/>
              <a:t> page we get following output</a:t>
            </a:r>
          </a:p>
          <a:p>
            <a:endParaRPr lang="en-IN" sz="1600" dirty="0"/>
          </a:p>
          <a:p>
            <a:r>
              <a:rPr lang="en-IN" sz="2000" b="1" dirty="0"/>
              <a:t>Hello Custom Tag!</a:t>
            </a:r>
            <a:endParaRPr lang="en-IN" sz="1600" b="1" dirty="0"/>
          </a:p>
        </p:txBody>
      </p:sp>
      <p:sp>
        <p:nvSpPr>
          <p:cNvPr id="3" name="Rectangle 2">
            <a:extLst>
              <a:ext uri="{FF2B5EF4-FFF2-40B4-BE49-F238E27FC236}">
                <a16:creationId xmlns:a16="http://schemas.microsoft.com/office/drawing/2014/main" id="{5F0E9053-ED35-43EB-9AF4-B64C6352A948}"/>
              </a:ext>
            </a:extLst>
          </p:cNvPr>
          <p:cNvSpPr/>
          <p:nvPr/>
        </p:nvSpPr>
        <p:spPr>
          <a:xfrm>
            <a:off x="6400800" y="792264"/>
            <a:ext cx="5328745" cy="3662541"/>
          </a:xfrm>
          <a:prstGeom prst="rect">
            <a:avLst/>
          </a:prstGeom>
        </p:spPr>
        <p:txBody>
          <a:bodyPr wrap="square">
            <a:spAutoFit/>
          </a:bodyPr>
          <a:lstStyle/>
          <a:p>
            <a:r>
              <a:rPr lang="en-IN" sz="1600" dirty="0"/>
              <a:t>Let us now use the above defined custom tag Hello in our JSP program as follows −</a:t>
            </a:r>
          </a:p>
          <a:p>
            <a:endParaRPr lang="en-IN" sz="1600" dirty="0"/>
          </a:p>
          <a:p>
            <a:r>
              <a:rPr lang="en-IN" sz="1600" dirty="0"/>
              <a:t>&lt;%@ </a:t>
            </a:r>
            <a:r>
              <a:rPr lang="en-IN" sz="1600" dirty="0" err="1"/>
              <a:t>taglib</a:t>
            </a:r>
            <a:r>
              <a:rPr lang="en-IN" sz="1600" dirty="0"/>
              <a:t> prefix = "ex" </a:t>
            </a:r>
            <a:r>
              <a:rPr lang="en-IN" sz="1600" dirty="0" err="1"/>
              <a:t>uri</a:t>
            </a:r>
            <a:r>
              <a:rPr lang="en-IN" sz="1600" dirty="0"/>
              <a:t> = "WEB-INF/</a:t>
            </a:r>
            <a:r>
              <a:rPr lang="en-IN" sz="1600" dirty="0" err="1"/>
              <a:t>custom.tld</a:t>
            </a:r>
            <a:r>
              <a:rPr lang="en-IN" sz="1600" dirty="0"/>
              <a:t>"%&gt;</a:t>
            </a:r>
          </a:p>
          <a:p>
            <a:endParaRPr lang="en-IN" sz="1600" dirty="0"/>
          </a:p>
          <a:p>
            <a:r>
              <a:rPr lang="en-IN" sz="1600" dirty="0"/>
              <a:t>&lt;html&gt;</a:t>
            </a:r>
          </a:p>
          <a:p>
            <a:r>
              <a:rPr lang="en-IN" sz="1600" dirty="0"/>
              <a:t>   &lt;head&gt;</a:t>
            </a:r>
          </a:p>
          <a:p>
            <a:r>
              <a:rPr lang="en-IN" sz="1600" dirty="0"/>
              <a:t>      &lt;title&gt;A sample custom tag&lt;/title&gt;</a:t>
            </a:r>
          </a:p>
          <a:p>
            <a:r>
              <a:rPr lang="en-IN" sz="1600" dirty="0"/>
              <a:t>   &lt;/head&gt;</a:t>
            </a:r>
          </a:p>
          <a:p>
            <a:r>
              <a:rPr lang="en-IN" sz="1600" dirty="0"/>
              <a:t>   </a:t>
            </a:r>
          </a:p>
          <a:p>
            <a:r>
              <a:rPr lang="en-IN" sz="1600" dirty="0"/>
              <a:t>   &lt;body&gt;</a:t>
            </a:r>
          </a:p>
          <a:p>
            <a:r>
              <a:rPr lang="en-IN" sz="1600" dirty="0"/>
              <a:t>      &lt;</a:t>
            </a:r>
            <a:r>
              <a:rPr lang="en-IN" sz="1600" dirty="0" err="1"/>
              <a:t>ex:Hello</a:t>
            </a:r>
            <a:r>
              <a:rPr lang="en-IN" sz="1600" dirty="0"/>
              <a:t>/&gt;</a:t>
            </a:r>
          </a:p>
          <a:p>
            <a:r>
              <a:rPr lang="en-IN" sz="1600" dirty="0"/>
              <a:t>   &lt;/body&gt;</a:t>
            </a:r>
          </a:p>
          <a:p>
            <a:r>
              <a:rPr lang="en-IN" sz="1600" dirty="0"/>
              <a:t>&lt;/html&gt;</a:t>
            </a:r>
          </a:p>
        </p:txBody>
      </p:sp>
    </p:spTree>
    <p:extLst>
      <p:ext uri="{BB962C8B-B14F-4D97-AF65-F5344CB8AC3E}">
        <p14:creationId xmlns:p14="http://schemas.microsoft.com/office/powerpoint/2010/main" val="228413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16</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Pagination</a:t>
            </a:r>
          </a:p>
        </p:txBody>
      </p:sp>
      <p:sp>
        <p:nvSpPr>
          <p:cNvPr id="3" name="Content Placeholder 2"/>
          <p:cNvSpPr>
            <a:spLocks noGrp="1"/>
          </p:cNvSpPr>
          <p:nvPr>
            <p:ph idx="1"/>
          </p:nvPr>
        </p:nvSpPr>
        <p:spPr>
          <a:xfrm>
            <a:off x="315310" y="1150883"/>
            <a:ext cx="11267090" cy="4975282"/>
          </a:xfrm>
        </p:spPr>
        <p:txBody>
          <a:bodyPr>
            <a:normAutofit/>
          </a:bodyPr>
          <a:lstStyle/>
          <a:p>
            <a:pPr marL="0" indent="0">
              <a:buNone/>
            </a:pPr>
            <a:r>
              <a:rPr lang="en-IN" sz="2000" dirty="0"/>
              <a:t>In this module we will see below  topics</a:t>
            </a:r>
          </a:p>
          <a:p>
            <a:endParaRPr lang="sv-SE" sz="3200" dirty="0"/>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
        <p:nvSpPr>
          <p:cNvPr id="5" name="Rectangle 4">
            <a:extLst>
              <a:ext uri="{FF2B5EF4-FFF2-40B4-BE49-F238E27FC236}">
                <a16:creationId xmlns:a16="http://schemas.microsoft.com/office/drawing/2014/main" id="{0E78BACD-1081-486F-BB5E-0DD0386CD523}"/>
              </a:ext>
            </a:extLst>
          </p:cNvPr>
          <p:cNvSpPr/>
          <p:nvPr/>
        </p:nvSpPr>
        <p:spPr>
          <a:xfrm>
            <a:off x="609600" y="1583360"/>
            <a:ext cx="6096000" cy="646331"/>
          </a:xfrm>
          <a:prstGeom prst="rect">
            <a:avLst/>
          </a:prstGeom>
        </p:spPr>
        <p:txBody>
          <a:bodyPr>
            <a:spAutoFit/>
          </a:bodyPr>
          <a:lstStyle/>
          <a:p>
            <a:pPr marL="285750" indent="-285750">
              <a:buFont typeface="Arial" panose="020B0604020202020204" pitchFamily="34" charset="0"/>
              <a:buChar char="•"/>
            </a:pPr>
            <a:r>
              <a:rPr lang="fr-FR" b="1" dirty="0"/>
              <a:t>JSP Pagination</a:t>
            </a:r>
          </a:p>
          <a:p>
            <a:pPr marL="285750" indent="-285750">
              <a:buFont typeface="Arial" panose="020B0604020202020204" pitchFamily="34" charset="0"/>
              <a:buChar char="•"/>
            </a:pPr>
            <a:r>
              <a:rPr lang="fr-FR" b="1" dirty="0"/>
              <a:t>JSP Pagination Example</a:t>
            </a:r>
          </a:p>
        </p:txBody>
      </p:sp>
    </p:spTree>
    <p:extLst>
      <p:ext uri="{BB962C8B-B14F-4D97-AF65-F5344CB8AC3E}">
        <p14:creationId xmlns:p14="http://schemas.microsoft.com/office/powerpoint/2010/main" val="9267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a:t>JSP Pagination</a:t>
            </a:r>
            <a:endParaRPr lang="en-US" sz="2800" dirty="0"/>
          </a:p>
        </p:txBody>
      </p:sp>
      <p:sp>
        <p:nvSpPr>
          <p:cNvPr id="4" name="Rectangle 3">
            <a:extLst>
              <a:ext uri="{FF2B5EF4-FFF2-40B4-BE49-F238E27FC236}">
                <a16:creationId xmlns:a16="http://schemas.microsoft.com/office/drawing/2014/main" id="{D27E63B5-5081-4CDD-8A45-41376F0DE6FE}"/>
              </a:ext>
            </a:extLst>
          </p:cNvPr>
          <p:cNvSpPr/>
          <p:nvPr/>
        </p:nvSpPr>
        <p:spPr>
          <a:xfrm>
            <a:off x="299545" y="1119352"/>
            <a:ext cx="11587655" cy="4524315"/>
          </a:xfrm>
          <a:prstGeom prst="rect">
            <a:avLst/>
          </a:prstGeom>
        </p:spPr>
        <p:txBody>
          <a:bodyPr wrap="square">
            <a:spAutoFit/>
          </a:bodyPr>
          <a:lstStyle/>
          <a:p>
            <a:r>
              <a:rPr lang="en-IN" dirty="0"/>
              <a:t>Pagination is a concept or rather a technique to divide the result set into smaller byte size pages for the user to browse through with ease. Pagination by definition is a process to divide content into discreet pages.</a:t>
            </a:r>
          </a:p>
          <a:p>
            <a:r>
              <a:rPr lang="en-IN" dirty="0"/>
              <a:t>Before the progress of Information Technology, pagination was entirely a manual process and print layout was the sole intention. But in today’s world pagination is done mainly to enhance the speed of data fetching in a certain website. Fetching all the data at a time is a slow and resource intensive job, also the user who has to view through the entire list has a poor experience due to amount of data he has to scroll through. Well designed websites always take care of these issues and provide a user friendly experience.</a:t>
            </a:r>
          </a:p>
          <a:p>
            <a:r>
              <a:rPr lang="en-IN" dirty="0"/>
              <a:t>Pagination can be used in server side and client side. Server side pagination is used when</a:t>
            </a:r>
          </a:p>
          <a:p>
            <a:r>
              <a:rPr lang="en-IN" dirty="0"/>
              <a:t>Faster initial page loading is required</a:t>
            </a:r>
          </a:p>
          <a:p>
            <a:r>
              <a:rPr lang="en-IN" dirty="0"/>
              <a:t>Complex business logic is required in view part</a:t>
            </a:r>
          </a:p>
          <a:p>
            <a:r>
              <a:rPr lang="en-IN" dirty="0"/>
              <a:t>There are large data sets</a:t>
            </a:r>
          </a:p>
          <a:p>
            <a:r>
              <a:rPr lang="en-IN" dirty="0"/>
              <a:t>Client side pagination is used when:</a:t>
            </a:r>
          </a:p>
          <a:p>
            <a:r>
              <a:rPr lang="en-IN" dirty="0"/>
              <a:t>The data set is small</a:t>
            </a:r>
          </a:p>
          <a:p>
            <a:r>
              <a:rPr lang="en-IN" dirty="0"/>
              <a:t>Subsequent page load is faster</a:t>
            </a:r>
          </a:p>
          <a:p>
            <a:r>
              <a:rPr lang="en-IN" dirty="0"/>
              <a:t>Full support for sorting </a:t>
            </a:r>
            <a:r>
              <a:rPr lang="en-IN"/>
              <a:t>and filtering</a:t>
            </a:r>
          </a:p>
          <a:p>
            <a:endParaRPr lang="en-IN" dirty="0"/>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JSP Custom tags</a:t>
            </a:r>
            <a:r>
              <a:rPr lang="en-IN" sz="2800" dirty="0"/>
              <a:t> Example Duration :30 min</a:t>
            </a:r>
            <a:endParaRPr lang="en-US" sz="2800" dirty="0"/>
          </a:p>
        </p:txBody>
      </p:sp>
      <p:sp>
        <p:nvSpPr>
          <p:cNvPr id="4" name="Rectangle 3">
            <a:extLst>
              <a:ext uri="{FF2B5EF4-FFF2-40B4-BE49-F238E27FC236}">
                <a16:creationId xmlns:a16="http://schemas.microsoft.com/office/drawing/2014/main" id="{D27E63B5-5081-4CDD-8A45-41376F0DE6FE}"/>
              </a:ext>
            </a:extLst>
          </p:cNvPr>
          <p:cNvSpPr/>
          <p:nvPr/>
        </p:nvSpPr>
        <p:spPr>
          <a:xfrm>
            <a:off x="299545" y="1119352"/>
            <a:ext cx="11587655" cy="5478423"/>
          </a:xfrm>
          <a:prstGeom prst="rect">
            <a:avLst/>
          </a:prstGeom>
        </p:spPr>
        <p:txBody>
          <a:bodyPr wrap="square">
            <a:spAutoFit/>
          </a:bodyPr>
          <a:lstStyle/>
          <a:p>
            <a:r>
              <a:rPr lang="en-IN" sz="2000" b="1" dirty="0"/>
              <a:t>MyTagHandler.java</a:t>
            </a:r>
          </a:p>
          <a:p>
            <a:r>
              <a:rPr lang="en-IN" sz="2000" b="1" dirty="0"/>
              <a:t>Package </a:t>
            </a:r>
            <a:r>
              <a:rPr lang="en-IN" sz="2000" b="1" dirty="0" err="1"/>
              <a:t>com.test.customtag</a:t>
            </a:r>
            <a:r>
              <a:rPr lang="en-IN" sz="2000" b="1" dirty="0"/>
              <a:t>;</a:t>
            </a:r>
          </a:p>
          <a:p>
            <a:r>
              <a:rPr lang="en-IN" b="1" dirty="0"/>
              <a:t>import</a:t>
            </a:r>
            <a:r>
              <a:rPr lang="en-IN" dirty="0"/>
              <a:t> </a:t>
            </a:r>
            <a:r>
              <a:rPr lang="en-IN" dirty="0" err="1"/>
              <a:t>java.util.Calendar</a:t>
            </a:r>
            <a:r>
              <a:rPr lang="en-IN" dirty="0"/>
              <a:t>;  </a:t>
            </a:r>
          </a:p>
          <a:p>
            <a:r>
              <a:rPr lang="en-IN" b="1" dirty="0"/>
              <a:t>import</a:t>
            </a:r>
            <a:r>
              <a:rPr lang="en-IN" dirty="0"/>
              <a:t> </a:t>
            </a:r>
            <a:r>
              <a:rPr lang="en-IN" dirty="0" err="1"/>
              <a:t>javax.servlet.jsp.JspException</a:t>
            </a:r>
            <a:r>
              <a:rPr lang="en-IN" dirty="0"/>
              <a:t>;  </a:t>
            </a:r>
          </a:p>
          <a:p>
            <a:r>
              <a:rPr lang="en-IN" b="1" dirty="0"/>
              <a:t>import</a:t>
            </a:r>
            <a:r>
              <a:rPr lang="en-IN" dirty="0"/>
              <a:t> </a:t>
            </a:r>
            <a:r>
              <a:rPr lang="en-IN" dirty="0" err="1"/>
              <a:t>javax.servlet.jsp.JspWriter</a:t>
            </a:r>
            <a:r>
              <a:rPr lang="en-IN" dirty="0"/>
              <a:t>;  </a:t>
            </a:r>
          </a:p>
          <a:p>
            <a:r>
              <a:rPr lang="en-IN" b="1" dirty="0"/>
              <a:t>import</a:t>
            </a:r>
            <a:r>
              <a:rPr lang="en-IN" dirty="0"/>
              <a:t> </a:t>
            </a:r>
            <a:r>
              <a:rPr lang="en-IN" dirty="0" err="1"/>
              <a:t>javax.servlet.jsp.tagext.TagSupport</a:t>
            </a:r>
            <a:r>
              <a:rPr lang="en-IN" dirty="0"/>
              <a:t>;  </a:t>
            </a:r>
          </a:p>
          <a:p>
            <a:r>
              <a:rPr lang="en-IN" b="1" dirty="0"/>
              <a:t>public</a:t>
            </a:r>
            <a:r>
              <a:rPr lang="en-IN" dirty="0"/>
              <a:t> </a:t>
            </a:r>
            <a:r>
              <a:rPr lang="en-IN" b="1" dirty="0"/>
              <a:t>class</a:t>
            </a:r>
            <a:r>
              <a:rPr lang="en-IN" dirty="0"/>
              <a:t> </a:t>
            </a:r>
            <a:r>
              <a:rPr lang="en-IN" dirty="0" err="1"/>
              <a:t>MyTagHandler</a:t>
            </a:r>
            <a:r>
              <a:rPr lang="en-IN" dirty="0"/>
              <a:t> </a:t>
            </a:r>
            <a:r>
              <a:rPr lang="en-IN" b="1" dirty="0"/>
              <a:t>extends</a:t>
            </a:r>
            <a:r>
              <a:rPr lang="en-IN" dirty="0"/>
              <a:t> </a:t>
            </a:r>
            <a:r>
              <a:rPr lang="en-IN" dirty="0" err="1"/>
              <a:t>TagSupport</a:t>
            </a:r>
            <a:r>
              <a:rPr lang="en-IN" dirty="0"/>
              <a:t>{  </a:t>
            </a:r>
          </a:p>
          <a:p>
            <a:r>
              <a:rPr lang="en-IN" dirty="0"/>
              <a:t>  </a:t>
            </a:r>
          </a:p>
          <a:p>
            <a:r>
              <a:rPr lang="en-IN" b="1" dirty="0"/>
              <a:t>public</a:t>
            </a:r>
            <a:r>
              <a:rPr lang="en-IN" dirty="0"/>
              <a:t> </a:t>
            </a:r>
            <a:r>
              <a:rPr lang="en-IN" b="1" dirty="0"/>
              <a:t>int</a:t>
            </a:r>
            <a:r>
              <a:rPr lang="en-IN" dirty="0"/>
              <a:t> </a:t>
            </a:r>
            <a:r>
              <a:rPr lang="en-IN" dirty="0" err="1"/>
              <a:t>doStartTag</a:t>
            </a:r>
            <a:r>
              <a:rPr lang="en-IN" dirty="0"/>
              <a:t>() </a:t>
            </a:r>
            <a:r>
              <a:rPr lang="en-IN" b="1" dirty="0"/>
              <a:t>throws</a:t>
            </a:r>
            <a:r>
              <a:rPr lang="en-IN" dirty="0"/>
              <a:t> </a:t>
            </a:r>
            <a:r>
              <a:rPr lang="en-IN" dirty="0" err="1"/>
              <a:t>JspException</a:t>
            </a:r>
            <a:r>
              <a:rPr lang="en-IN" dirty="0"/>
              <a:t> {  </a:t>
            </a:r>
          </a:p>
          <a:p>
            <a:r>
              <a:rPr lang="en-IN" dirty="0"/>
              <a:t>    </a:t>
            </a:r>
            <a:r>
              <a:rPr lang="en-IN" dirty="0" err="1"/>
              <a:t>JspWriter</a:t>
            </a:r>
            <a:r>
              <a:rPr lang="en-IN" dirty="0"/>
              <a:t> out=</a:t>
            </a:r>
            <a:r>
              <a:rPr lang="en-IN" dirty="0" err="1"/>
              <a:t>pageContext.getOut</a:t>
            </a:r>
            <a:r>
              <a:rPr lang="en-IN" dirty="0"/>
              <a:t>();//returns the instance of </a:t>
            </a:r>
            <a:r>
              <a:rPr lang="en-IN" dirty="0" err="1"/>
              <a:t>JspWriter</a:t>
            </a:r>
            <a:r>
              <a:rPr lang="en-IN" dirty="0"/>
              <a:t>  </a:t>
            </a:r>
          </a:p>
          <a:p>
            <a:r>
              <a:rPr lang="en-IN" dirty="0"/>
              <a:t>    </a:t>
            </a:r>
            <a:r>
              <a:rPr lang="en-IN" b="1" dirty="0"/>
              <a:t>try</a:t>
            </a:r>
            <a:r>
              <a:rPr lang="en-IN" dirty="0"/>
              <a:t>{  </a:t>
            </a:r>
          </a:p>
          <a:p>
            <a:r>
              <a:rPr lang="en-IN" dirty="0"/>
              <a:t>     </a:t>
            </a:r>
            <a:r>
              <a:rPr lang="en-IN" dirty="0" err="1"/>
              <a:t>out.print</a:t>
            </a:r>
            <a:r>
              <a:rPr lang="en-IN" dirty="0"/>
              <a:t>(</a:t>
            </a:r>
            <a:r>
              <a:rPr lang="en-IN" dirty="0" err="1"/>
              <a:t>Calendar.getInstance</a:t>
            </a:r>
            <a:r>
              <a:rPr lang="en-IN" dirty="0"/>
              <a:t>().</a:t>
            </a:r>
            <a:r>
              <a:rPr lang="en-IN" dirty="0" err="1"/>
              <a:t>getTime</a:t>
            </a:r>
            <a:r>
              <a:rPr lang="en-IN" dirty="0"/>
              <a:t>());//printing date and time using </a:t>
            </a:r>
            <a:r>
              <a:rPr lang="en-IN" dirty="0" err="1"/>
              <a:t>JspWriter</a:t>
            </a:r>
            <a:r>
              <a:rPr lang="en-IN" dirty="0"/>
              <a:t>  </a:t>
            </a:r>
          </a:p>
          <a:p>
            <a:r>
              <a:rPr lang="en-IN" dirty="0"/>
              <a:t>    }</a:t>
            </a:r>
            <a:r>
              <a:rPr lang="en-IN" b="1" dirty="0"/>
              <a:t>catch</a:t>
            </a:r>
            <a:r>
              <a:rPr lang="en-IN" dirty="0"/>
              <a:t>(Exception e){</a:t>
            </a:r>
            <a:r>
              <a:rPr lang="en-IN" dirty="0" err="1"/>
              <a:t>System.out.println</a:t>
            </a:r>
            <a:r>
              <a:rPr lang="en-IN" dirty="0"/>
              <a:t>(e);}  </a:t>
            </a:r>
          </a:p>
          <a:p>
            <a:r>
              <a:rPr lang="en-IN" dirty="0"/>
              <a:t>    </a:t>
            </a:r>
            <a:r>
              <a:rPr lang="en-IN" b="1" dirty="0"/>
              <a:t>return</a:t>
            </a:r>
            <a:r>
              <a:rPr lang="en-IN" dirty="0"/>
              <a:t> SKIP_BODY;//will not evaluate the body content of the tag  </a:t>
            </a:r>
          </a:p>
          <a:p>
            <a:r>
              <a:rPr lang="en-IN" dirty="0"/>
              <a:t>}  </a:t>
            </a:r>
          </a:p>
          <a:p>
            <a:r>
              <a:rPr lang="en-IN" dirty="0"/>
              <a:t>} </a:t>
            </a:r>
          </a:p>
          <a:p>
            <a:endParaRPr lang="en-IN" sz="2000" b="1" dirty="0"/>
          </a:p>
          <a:p>
            <a:br>
              <a:rPr lang="en-IN" dirty="0"/>
            </a:br>
            <a:endParaRPr lang="en-IN" sz="2000" b="0" i="0" dirty="0">
              <a:solidFill>
                <a:srgbClr val="000000"/>
              </a:solidFill>
              <a:effectLst/>
            </a:endParaRPr>
          </a:p>
        </p:txBody>
      </p:sp>
    </p:spTree>
    <p:extLst>
      <p:ext uri="{BB962C8B-B14F-4D97-AF65-F5344CB8AC3E}">
        <p14:creationId xmlns:p14="http://schemas.microsoft.com/office/powerpoint/2010/main" val="159941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JSP Custom tags</a:t>
            </a:r>
            <a:r>
              <a:rPr lang="en-IN" sz="2800" dirty="0"/>
              <a:t> Example Duration :30 min</a:t>
            </a:r>
            <a:endParaRPr lang="en-US" sz="2800" dirty="0"/>
          </a:p>
        </p:txBody>
      </p:sp>
      <p:sp>
        <p:nvSpPr>
          <p:cNvPr id="4" name="Rectangle 3">
            <a:extLst>
              <a:ext uri="{FF2B5EF4-FFF2-40B4-BE49-F238E27FC236}">
                <a16:creationId xmlns:a16="http://schemas.microsoft.com/office/drawing/2014/main" id="{D27E63B5-5081-4CDD-8A45-41376F0DE6FE}"/>
              </a:ext>
            </a:extLst>
          </p:cNvPr>
          <p:cNvSpPr/>
          <p:nvPr/>
        </p:nvSpPr>
        <p:spPr>
          <a:xfrm>
            <a:off x="236483" y="930166"/>
            <a:ext cx="11650717" cy="5478423"/>
          </a:xfrm>
          <a:prstGeom prst="rect">
            <a:avLst/>
          </a:prstGeom>
        </p:spPr>
        <p:txBody>
          <a:bodyPr wrap="square">
            <a:spAutoFit/>
          </a:bodyPr>
          <a:lstStyle/>
          <a:p>
            <a:r>
              <a:rPr lang="en-IN" b="1" dirty="0"/>
              <a:t>2) Create the TLD file</a:t>
            </a:r>
          </a:p>
          <a:p>
            <a:endParaRPr lang="en-IN" sz="2000" dirty="0"/>
          </a:p>
          <a:p>
            <a:r>
              <a:rPr lang="en-IN" b="1" dirty="0"/>
              <a:t>Tag Library Descriptor</a:t>
            </a:r>
            <a:r>
              <a:rPr lang="en-IN" dirty="0"/>
              <a:t> (TLD) file contains information of tag and Tag Hander classes. It must be contained inside the </a:t>
            </a:r>
            <a:r>
              <a:rPr lang="en-IN" b="1" dirty="0"/>
              <a:t>WEB-</a:t>
            </a:r>
            <a:r>
              <a:rPr lang="en-IN" b="1" dirty="0" err="1"/>
              <a:t>INF</a:t>
            </a:r>
            <a:r>
              <a:rPr lang="en-IN" dirty="0" err="1"/>
              <a:t>directory</a:t>
            </a:r>
            <a:r>
              <a:rPr lang="en-IN" dirty="0"/>
              <a:t>.</a:t>
            </a:r>
          </a:p>
          <a:p>
            <a:endParaRPr lang="en-IN" sz="2000" dirty="0"/>
          </a:p>
          <a:p>
            <a:r>
              <a:rPr lang="en-IN" sz="2000" b="1" dirty="0"/>
              <a:t>File: </a:t>
            </a:r>
            <a:r>
              <a:rPr lang="en-IN" sz="2000" b="1" dirty="0" err="1"/>
              <a:t>mytags.tld</a:t>
            </a:r>
            <a:endParaRPr lang="en-IN" sz="2000" b="1" dirty="0"/>
          </a:p>
          <a:p>
            <a:endParaRPr lang="en-IN" sz="2000" b="1" dirty="0"/>
          </a:p>
          <a:p>
            <a:r>
              <a:rPr lang="en-IN" b="1" dirty="0"/>
              <a:t>&lt;?xml</a:t>
            </a:r>
            <a:r>
              <a:rPr lang="en-IN" dirty="0"/>
              <a:t> version="1.0" encoding="ISO-8859-1" </a:t>
            </a:r>
            <a:r>
              <a:rPr lang="en-IN" b="1" dirty="0"/>
              <a:t>?&gt;</a:t>
            </a:r>
            <a:r>
              <a:rPr lang="en-IN" dirty="0"/>
              <a:t>  </a:t>
            </a:r>
          </a:p>
          <a:p>
            <a:r>
              <a:rPr lang="en-IN" dirty="0"/>
              <a:t>&lt;!DOCTYPE </a:t>
            </a:r>
            <a:r>
              <a:rPr lang="en-IN" dirty="0" err="1"/>
              <a:t>taglib</a:t>
            </a:r>
            <a:r>
              <a:rPr lang="en-IN" dirty="0"/>
              <a:t>   PUBLIC "-//Sun Microsystems, Inc.//DTD JSP Tag Library 1.2//EN"  "http://java.sun.com/j2ee/</a:t>
            </a:r>
            <a:r>
              <a:rPr lang="en-IN" dirty="0" err="1"/>
              <a:t>dtd</a:t>
            </a:r>
            <a:r>
              <a:rPr lang="en-IN" dirty="0"/>
              <a:t>/web-jsptaglibrary_1_2.dtd"</a:t>
            </a:r>
            <a:r>
              <a:rPr lang="en-IN" b="1" dirty="0"/>
              <a:t>&gt;</a:t>
            </a:r>
            <a:r>
              <a:rPr lang="en-IN" dirty="0"/>
              <a:t>  </a:t>
            </a:r>
          </a:p>
          <a:p>
            <a:r>
              <a:rPr lang="en-IN" dirty="0"/>
              <a:t> </a:t>
            </a:r>
            <a:r>
              <a:rPr lang="en-IN" b="1" dirty="0"/>
              <a:t>&lt;</a:t>
            </a:r>
            <a:r>
              <a:rPr lang="en-IN" b="1" dirty="0" err="1"/>
              <a:t>taglib</a:t>
            </a:r>
            <a:r>
              <a:rPr lang="en-IN" b="1" dirty="0"/>
              <a:t>&gt;</a:t>
            </a:r>
            <a:r>
              <a:rPr lang="en-IN" dirty="0"/>
              <a:t>  </a:t>
            </a:r>
          </a:p>
          <a:p>
            <a:r>
              <a:rPr lang="en-IN" dirty="0"/>
              <a:t>    </a:t>
            </a:r>
            <a:r>
              <a:rPr lang="en-IN" b="1" dirty="0"/>
              <a:t>&lt;</a:t>
            </a:r>
            <a:r>
              <a:rPr lang="en-IN" b="1" dirty="0" err="1"/>
              <a:t>tlib</a:t>
            </a:r>
            <a:r>
              <a:rPr lang="en-IN" b="1" dirty="0"/>
              <a:t>-version&gt;</a:t>
            </a:r>
            <a:r>
              <a:rPr lang="en-IN" dirty="0"/>
              <a:t>1.0</a:t>
            </a:r>
            <a:r>
              <a:rPr lang="en-IN" b="1" dirty="0"/>
              <a:t>&lt;/</a:t>
            </a:r>
            <a:r>
              <a:rPr lang="en-IN" b="1" dirty="0" err="1"/>
              <a:t>tlib</a:t>
            </a:r>
            <a:r>
              <a:rPr lang="en-IN" b="1" dirty="0"/>
              <a:t>-version&gt;</a:t>
            </a:r>
            <a:r>
              <a:rPr lang="en-IN" dirty="0"/>
              <a:t>  </a:t>
            </a:r>
          </a:p>
          <a:p>
            <a:r>
              <a:rPr lang="en-IN" dirty="0"/>
              <a:t>  </a:t>
            </a:r>
            <a:r>
              <a:rPr lang="en-IN" b="1" dirty="0"/>
              <a:t>&lt;</a:t>
            </a:r>
            <a:r>
              <a:rPr lang="en-IN" b="1" dirty="0" err="1"/>
              <a:t>jsp</a:t>
            </a:r>
            <a:r>
              <a:rPr lang="en-IN" b="1" dirty="0"/>
              <a:t>-version&gt;</a:t>
            </a:r>
            <a:r>
              <a:rPr lang="en-IN" dirty="0"/>
              <a:t>1.2</a:t>
            </a:r>
            <a:r>
              <a:rPr lang="en-IN" b="1" dirty="0"/>
              <a:t>&lt;/</a:t>
            </a:r>
            <a:r>
              <a:rPr lang="en-IN" b="1" dirty="0" err="1"/>
              <a:t>jsp</a:t>
            </a:r>
            <a:r>
              <a:rPr lang="en-IN" b="1" dirty="0"/>
              <a:t>-version&gt;</a:t>
            </a:r>
            <a:r>
              <a:rPr lang="en-IN" dirty="0"/>
              <a:t>  </a:t>
            </a:r>
          </a:p>
          <a:p>
            <a:r>
              <a:rPr lang="en-IN" dirty="0"/>
              <a:t>  </a:t>
            </a:r>
            <a:r>
              <a:rPr lang="en-IN" b="1" dirty="0"/>
              <a:t>&lt;short-name&gt;</a:t>
            </a:r>
            <a:r>
              <a:rPr lang="en-IN" dirty="0"/>
              <a:t>simple</a:t>
            </a:r>
            <a:r>
              <a:rPr lang="en-IN" b="1" dirty="0"/>
              <a:t>&lt;/short-name&gt;</a:t>
            </a:r>
            <a:r>
              <a:rPr lang="en-IN" dirty="0"/>
              <a:t>  </a:t>
            </a:r>
          </a:p>
          <a:p>
            <a:r>
              <a:rPr lang="en-IN" dirty="0"/>
              <a:t>  </a:t>
            </a:r>
            <a:r>
              <a:rPr lang="en-IN" b="1" dirty="0"/>
              <a:t>&lt;</a:t>
            </a:r>
            <a:r>
              <a:rPr lang="en-IN" b="1" dirty="0" err="1"/>
              <a:t>uri</a:t>
            </a:r>
            <a:r>
              <a:rPr lang="en-IN" b="1" dirty="0"/>
              <a:t>&gt;</a:t>
            </a:r>
            <a:r>
              <a:rPr lang="en-IN" dirty="0"/>
              <a:t>http://tomcat.apache.org/example-taglib</a:t>
            </a:r>
            <a:r>
              <a:rPr lang="en-IN" b="1" dirty="0"/>
              <a:t>&lt;/uri&gt;</a:t>
            </a:r>
            <a:r>
              <a:rPr lang="en-IN" dirty="0"/>
              <a:t>  </a:t>
            </a:r>
          </a:p>
          <a:p>
            <a:r>
              <a:rPr lang="en-IN" dirty="0"/>
              <a:t>  </a:t>
            </a:r>
            <a:r>
              <a:rPr lang="en-IN" b="1" dirty="0"/>
              <a:t>&lt;tag&gt;</a:t>
            </a:r>
            <a:r>
              <a:rPr lang="en-IN" dirty="0"/>
              <a:t>  </a:t>
            </a:r>
          </a:p>
          <a:p>
            <a:r>
              <a:rPr lang="en-IN" b="1" dirty="0"/>
              <a:t>&lt;name&gt;</a:t>
            </a:r>
            <a:r>
              <a:rPr lang="en-IN" dirty="0"/>
              <a:t>today</a:t>
            </a:r>
            <a:r>
              <a:rPr lang="en-IN" b="1" dirty="0"/>
              <a:t>&lt;/name&gt;</a:t>
            </a:r>
            <a:r>
              <a:rPr lang="en-IN" dirty="0"/>
              <a:t>  </a:t>
            </a:r>
          </a:p>
          <a:p>
            <a:r>
              <a:rPr lang="en-IN" b="1" dirty="0"/>
              <a:t>&lt;tag-class&gt;</a:t>
            </a:r>
            <a:r>
              <a:rPr lang="en-IN" dirty="0" err="1"/>
              <a:t>com.test.customtag.MyTagHandler</a:t>
            </a:r>
            <a:r>
              <a:rPr lang="en-IN" b="1" dirty="0"/>
              <a:t>&lt;/tag-class&gt;</a:t>
            </a:r>
            <a:r>
              <a:rPr lang="en-IN" dirty="0"/>
              <a:t>  </a:t>
            </a:r>
          </a:p>
          <a:p>
            <a:r>
              <a:rPr lang="en-IN" b="1" dirty="0"/>
              <a:t>&lt;/tag&gt;</a:t>
            </a:r>
            <a:r>
              <a:rPr lang="en-IN" dirty="0"/>
              <a:t> </a:t>
            </a:r>
            <a:r>
              <a:rPr lang="en-IN" b="1" dirty="0"/>
              <a:t>&lt;/</a:t>
            </a:r>
            <a:r>
              <a:rPr lang="en-IN" b="1" dirty="0" err="1"/>
              <a:t>taglib</a:t>
            </a:r>
            <a:r>
              <a:rPr lang="en-IN" b="1" dirty="0"/>
              <a:t>&gt;</a:t>
            </a:r>
            <a:r>
              <a:rPr lang="en-IN" dirty="0"/>
              <a:t>  </a:t>
            </a:r>
            <a:endParaRPr lang="en-IN" sz="2000" b="0" i="0" dirty="0">
              <a:solidFill>
                <a:srgbClr val="000000"/>
              </a:solidFill>
              <a:effectLst/>
            </a:endParaRPr>
          </a:p>
        </p:txBody>
      </p:sp>
    </p:spTree>
    <p:extLst>
      <p:ext uri="{BB962C8B-B14F-4D97-AF65-F5344CB8AC3E}">
        <p14:creationId xmlns:p14="http://schemas.microsoft.com/office/powerpoint/2010/main" val="25171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JSP Custom tags</a:t>
            </a:r>
            <a:r>
              <a:rPr lang="en-IN" sz="2800" dirty="0"/>
              <a:t> Example Duration :30 min</a:t>
            </a:r>
            <a:endParaRPr lang="en-US" sz="2800" dirty="0"/>
          </a:p>
        </p:txBody>
      </p:sp>
      <p:sp>
        <p:nvSpPr>
          <p:cNvPr id="4" name="Rectangle 3">
            <a:extLst>
              <a:ext uri="{FF2B5EF4-FFF2-40B4-BE49-F238E27FC236}">
                <a16:creationId xmlns:a16="http://schemas.microsoft.com/office/drawing/2014/main" id="{D27E63B5-5081-4CDD-8A45-41376F0DE6FE}"/>
              </a:ext>
            </a:extLst>
          </p:cNvPr>
          <p:cNvSpPr/>
          <p:nvPr/>
        </p:nvSpPr>
        <p:spPr>
          <a:xfrm>
            <a:off x="204953" y="1308538"/>
            <a:ext cx="5533696" cy="4585871"/>
          </a:xfrm>
          <a:prstGeom prst="rect">
            <a:avLst/>
          </a:prstGeom>
        </p:spPr>
        <p:txBody>
          <a:bodyPr wrap="square">
            <a:spAutoFit/>
          </a:bodyPr>
          <a:lstStyle/>
          <a:p>
            <a:r>
              <a:rPr lang="en-IN" b="1" dirty="0"/>
              <a:t>3) Create the JSP file</a:t>
            </a:r>
          </a:p>
          <a:p>
            <a:endParaRPr lang="en-IN" b="1" dirty="0"/>
          </a:p>
          <a:p>
            <a:r>
              <a:rPr lang="en-IN" dirty="0"/>
              <a:t>Let's use the tag in our </a:t>
            </a:r>
            <a:r>
              <a:rPr lang="en-IN" dirty="0" err="1"/>
              <a:t>jsp</a:t>
            </a:r>
            <a:r>
              <a:rPr lang="en-IN" dirty="0"/>
              <a:t> file. Here, we are specifying the path of </a:t>
            </a:r>
            <a:r>
              <a:rPr lang="en-IN" dirty="0" err="1"/>
              <a:t>tld</a:t>
            </a:r>
            <a:r>
              <a:rPr lang="en-IN" dirty="0"/>
              <a:t> file directly. But it is recommended to use the </a:t>
            </a:r>
            <a:r>
              <a:rPr lang="en-IN" dirty="0" err="1"/>
              <a:t>uri</a:t>
            </a:r>
            <a:r>
              <a:rPr lang="en-IN" dirty="0"/>
              <a:t> name instead of full path of </a:t>
            </a:r>
            <a:r>
              <a:rPr lang="en-IN" dirty="0" err="1"/>
              <a:t>tld</a:t>
            </a:r>
            <a:r>
              <a:rPr lang="en-IN" dirty="0"/>
              <a:t> file. We will learn about </a:t>
            </a:r>
            <a:r>
              <a:rPr lang="en-IN" dirty="0" err="1"/>
              <a:t>uri</a:t>
            </a:r>
            <a:r>
              <a:rPr lang="en-IN" dirty="0"/>
              <a:t> later.</a:t>
            </a:r>
          </a:p>
          <a:p>
            <a:endParaRPr lang="en-IN" dirty="0"/>
          </a:p>
          <a:p>
            <a:r>
              <a:rPr lang="en-IN" dirty="0"/>
              <a:t>It uses </a:t>
            </a:r>
            <a:r>
              <a:rPr lang="en-IN" b="1" dirty="0" err="1"/>
              <a:t>taglib</a:t>
            </a:r>
            <a:r>
              <a:rPr lang="en-IN" dirty="0"/>
              <a:t> directive to use the tags defined in the </a:t>
            </a:r>
            <a:r>
              <a:rPr lang="en-IN" dirty="0" err="1"/>
              <a:t>tld</a:t>
            </a:r>
            <a:r>
              <a:rPr lang="en-IN" dirty="0"/>
              <a:t> file.</a:t>
            </a:r>
          </a:p>
          <a:p>
            <a:endParaRPr lang="en-IN" dirty="0"/>
          </a:p>
          <a:p>
            <a:r>
              <a:rPr lang="en-IN" b="1" dirty="0" err="1"/>
              <a:t>index.jsp</a:t>
            </a:r>
            <a:endParaRPr lang="en-IN" b="1" dirty="0"/>
          </a:p>
          <a:p>
            <a:endParaRPr lang="en-IN" b="1" dirty="0"/>
          </a:p>
          <a:p>
            <a:r>
              <a:rPr lang="en-IN" dirty="0"/>
              <a:t>&lt;%@ </a:t>
            </a:r>
            <a:r>
              <a:rPr lang="en-IN" dirty="0" err="1"/>
              <a:t>taglib</a:t>
            </a:r>
            <a:r>
              <a:rPr lang="en-IN" dirty="0"/>
              <a:t> </a:t>
            </a:r>
            <a:r>
              <a:rPr lang="en-IN" dirty="0" err="1"/>
              <a:t>uri</a:t>
            </a:r>
            <a:r>
              <a:rPr lang="en-IN" dirty="0"/>
              <a:t>="WEB-INF/</a:t>
            </a:r>
            <a:r>
              <a:rPr lang="en-IN" dirty="0" err="1"/>
              <a:t>mytags.tld</a:t>
            </a:r>
            <a:r>
              <a:rPr lang="en-IN" dirty="0"/>
              <a:t>" prefix="m" %&gt;  </a:t>
            </a:r>
          </a:p>
          <a:p>
            <a:r>
              <a:rPr lang="en-IN" dirty="0"/>
              <a:t>Current Date and Time is: &lt;</a:t>
            </a:r>
            <a:r>
              <a:rPr lang="en-IN" dirty="0" err="1"/>
              <a:t>m:today</a:t>
            </a:r>
            <a:r>
              <a:rPr lang="en-IN" dirty="0"/>
              <a:t>/&gt;</a:t>
            </a:r>
          </a:p>
          <a:p>
            <a:endParaRPr lang="en-IN" sz="2000" dirty="0"/>
          </a:p>
          <a:p>
            <a:r>
              <a:rPr lang="en-IN" sz="2000" dirty="0"/>
              <a:t>After running </a:t>
            </a:r>
            <a:r>
              <a:rPr lang="en-IN" sz="2000" dirty="0" err="1"/>
              <a:t>index.jsp</a:t>
            </a:r>
            <a:r>
              <a:rPr lang="en-IN" sz="2000" dirty="0"/>
              <a:t> we get following output.</a:t>
            </a:r>
            <a:endParaRPr lang="en-IN" sz="2000" b="0" i="0" dirty="0">
              <a:solidFill>
                <a:srgbClr val="000000"/>
              </a:solidFill>
              <a:effectLst/>
            </a:endParaRPr>
          </a:p>
        </p:txBody>
      </p:sp>
      <p:pic>
        <p:nvPicPr>
          <p:cNvPr id="3" name="Picture 2">
            <a:extLst>
              <a:ext uri="{FF2B5EF4-FFF2-40B4-BE49-F238E27FC236}">
                <a16:creationId xmlns:a16="http://schemas.microsoft.com/office/drawing/2014/main" id="{EC00CD19-BB28-4193-979F-BE0AC047A61D}"/>
              </a:ext>
            </a:extLst>
          </p:cNvPr>
          <p:cNvPicPr>
            <a:picLocks noChangeAspect="1"/>
          </p:cNvPicPr>
          <p:nvPr/>
        </p:nvPicPr>
        <p:blipFill rotWithShape="1">
          <a:blip r:embed="rId3"/>
          <a:srcRect l="20690" t="41835" r="45560" b="17915"/>
          <a:stretch/>
        </p:blipFill>
        <p:spPr>
          <a:xfrm>
            <a:off x="6802820" y="2049517"/>
            <a:ext cx="4611413" cy="3466520"/>
          </a:xfrm>
          <a:prstGeom prst="rect">
            <a:avLst/>
          </a:prstGeom>
        </p:spPr>
      </p:pic>
    </p:spTree>
    <p:extLst>
      <p:ext uri="{BB962C8B-B14F-4D97-AF65-F5344CB8AC3E}">
        <p14:creationId xmlns:p14="http://schemas.microsoft.com/office/powerpoint/2010/main" val="409079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Attributes Example Duration: 10 min</a:t>
            </a:r>
            <a:endParaRPr lang="en-US" sz="2800" dirty="0"/>
          </a:p>
        </p:txBody>
      </p:sp>
      <p:sp>
        <p:nvSpPr>
          <p:cNvPr id="5" name="Rectangle 4">
            <a:extLst>
              <a:ext uri="{FF2B5EF4-FFF2-40B4-BE49-F238E27FC236}">
                <a16:creationId xmlns:a16="http://schemas.microsoft.com/office/drawing/2014/main" id="{B4985075-E4C2-436E-9352-C0F1F9E06559}"/>
              </a:ext>
            </a:extLst>
          </p:cNvPr>
          <p:cNvSpPr/>
          <p:nvPr/>
        </p:nvSpPr>
        <p:spPr>
          <a:xfrm>
            <a:off x="0" y="968212"/>
            <a:ext cx="12191999" cy="369332"/>
          </a:xfrm>
          <a:prstGeom prst="rect">
            <a:avLst/>
          </a:prstGeom>
        </p:spPr>
        <p:txBody>
          <a:bodyPr wrap="square">
            <a:spAutoFit/>
          </a:bodyPr>
          <a:lstStyle/>
          <a:p>
            <a:endParaRPr lang="en-IN" dirty="0"/>
          </a:p>
        </p:txBody>
      </p:sp>
      <p:sp>
        <p:nvSpPr>
          <p:cNvPr id="9" name="Rectangle 8">
            <a:extLst>
              <a:ext uri="{FF2B5EF4-FFF2-40B4-BE49-F238E27FC236}">
                <a16:creationId xmlns:a16="http://schemas.microsoft.com/office/drawing/2014/main" id="{CCE86359-3902-441D-B40B-56F90EB80112}"/>
              </a:ext>
            </a:extLst>
          </p:cNvPr>
          <p:cNvSpPr/>
          <p:nvPr/>
        </p:nvSpPr>
        <p:spPr>
          <a:xfrm>
            <a:off x="231226" y="880134"/>
            <a:ext cx="5559974" cy="5909310"/>
          </a:xfrm>
          <a:prstGeom prst="rect">
            <a:avLst/>
          </a:prstGeom>
        </p:spPr>
        <p:txBody>
          <a:bodyPr wrap="square">
            <a:spAutoFit/>
          </a:bodyPr>
          <a:lstStyle/>
          <a:p>
            <a:r>
              <a:rPr lang="en-IN" sz="1600" dirty="0">
                <a:solidFill>
                  <a:srgbClr val="000000"/>
                </a:solidFill>
              </a:rPr>
              <a:t>You can use various attributes along with your custom tags. To accept an attribute value, a custom tag class needs to implement the </a:t>
            </a:r>
            <a:r>
              <a:rPr lang="en-IN" sz="1600" b="1" dirty="0">
                <a:solidFill>
                  <a:srgbClr val="000000"/>
                </a:solidFill>
              </a:rPr>
              <a:t>setter</a:t>
            </a:r>
            <a:r>
              <a:rPr lang="en-IN" sz="1600" dirty="0">
                <a:solidFill>
                  <a:srgbClr val="000000"/>
                </a:solidFill>
              </a:rPr>
              <a:t> methods, identical to the JavaBean setter methods.</a:t>
            </a:r>
            <a:endParaRPr lang="en-IN" dirty="0">
              <a:solidFill>
                <a:srgbClr val="000000"/>
              </a:solidFill>
            </a:endParaRPr>
          </a:p>
          <a:p>
            <a:r>
              <a:rPr lang="en-IN" b="1" dirty="0"/>
              <a:t>HelloTag.java</a:t>
            </a:r>
          </a:p>
          <a:p>
            <a:endParaRPr lang="en-IN" b="1" dirty="0">
              <a:solidFill>
                <a:srgbClr val="000000"/>
              </a:solidFill>
            </a:endParaRPr>
          </a:p>
          <a:p>
            <a:r>
              <a:rPr lang="en-IN" sz="1400" dirty="0"/>
              <a:t>import </a:t>
            </a:r>
            <a:r>
              <a:rPr lang="en-IN" sz="1400" dirty="0" err="1"/>
              <a:t>javax.servlet.jsp.tagext</a:t>
            </a:r>
            <a:r>
              <a:rPr lang="en-IN" sz="1400" dirty="0"/>
              <a:t>.*;</a:t>
            </a:r>
          </a:p>
          <a:p>
            <a:r>
              <a:rPr lang="en-IN" sz="1400" dirty="0"/>
              <a:t>import </a:t>
            </a:r>
            <a:r>
              <a:rPr lang="en-IN" sz="1400" dirty="0" err="1"/>
              <a:t>javax.servlet.jsp</a:t>
            </a:r>
            <a:r>
              <a:rPr lang="en-IN" sz="1400" dirty="0"/>
              <a:t>.*;</a:t>
            </a:r>
          </a:p>
          <a:p>
            <a:r>
              <a:rPr lang="en-IN" sz="1400" dirty="0"/>
              <a:t>import java.io.*;</a:t>
            </a:r>
          </a:p>
          <a:p>
            <a:endParaRPr lang="en-IN" sz="1400" dirty="0"/>
          </a:p>
          <a:p>
            <a:r>
              <a:rPr lang="en-IN" sz="1400" dirty="0"/>
              <a:t>public class extends </a:t>
            </a:r>
            <a:r>
              <a:rPr lang="en-IN" sz="1400" dirty="0" err="1"/>
              <a:t>SimpleTagSupport</a:t>
            </a:r>
            <a:r>
              <a:rPr lang="en-IN" sz="1400" dirty="0"/>
              <a:t> {</a:t>
            </a:r>
          </a:p>
          <a:p>
            <a:r>
              <a:rPr lang="en-IN" sz="1400" dirty="0"/>
              <a:t>   private String </a:t>
            </a:r>
            <a:r>
              <a:rPr lang="en-IN" sz="1400" dirty="0" err="1"/>
              <a:t>messHelloTagage</a:t>
            </a:r>
            <a:r>
              <a:rPr lang="en-IN" sz="1400" dirty="0"/>
              <a:t>;</a:t>
            </a:r>
          </a:p>
          <a:p>
            <a:endParaRPr lang="en-IN" sz="1400" dirty="0"/>
          </a:p>
          <a:p>
            <a:r>
              <a:rPr lang="en-IN" sz="1400" dirty="0"/>
              <a:t>   public void </a:t>
            </a:r>
            <a:r>
              <a:rPr lang="en-IN" sz="1400" dirty="0" err="1"/>
              <a:t>setMessage</a:t>
            </a:r>
            <a:r>
              <a:rPr lang="en-IN" sz="1400" dirty="0"/>
              <a:t>(String </a:t>
            </a:r>
            <a:r>
              <a:rPr lang="en-IN" sz="1400" dirty="0" err="1"/>
              <a:t>msg</a:t>
            </a:r>
            <a:r>
              <a:rPr lang="en-IN" sz="1400" dirty="0"/>
              <a:t>) {</a:t>
            </a:r>
          </a:p>
          <a:p>
            <a:r>
              <a:rPr lang="en-IN" sz="1400" dirty="0"/>
              <a:t>      </a:t>
            </a:r>
            <a:r>
              <a:rPr lang="en-IN" sz="1400" dirty="0" err="1"/>
              <a:t>this.message</a:t>
            </a:r>
            <a:r>
              <a:rPr lang="en-IN" sz="1400" dirty="0"/>
              <a:t> = </a:t>
            </a:r>
            <a:r>
              <a:rPr lang="en-IN" sz="1400" dirty="0" err="1"/>
              <a:t>msg</a:t>
            </a:r>
            <a:r>
              <a:rPr lang="en-IN" sz="1400" dirty="0"/>
              <a:t>;   }</a:t>
            </a:r>
          </a:p>
          <a:p>
            <a:r>
              <a:rPr lang="en-IN" sz="1400" dirty="0"/>
              <a:t>   </a:t>
            </a:r>
            <a:r>
              <a:rPr lang="en-IN" sz="1400" dirty="0" err="1"/>
              <a:t>StringWriter</a:t>
            </a:r>
            <a:r>
              <a:rPr lang="en-IN" sz="1400" dirty="0"/>
              <a:t> </a:t>
            </a:r>
            <a:r>
              <a:rPr lang="en-IN" sz="1400" dirty="0" err="1"/>
              <a:t>sw</a:t>
            </a:r>
            <a:r>
              <a:rPr lang="en-IN" sz="1400" dirty="0"/>
              <a:t> = new </a:t>
            </a:r>
            <a:r>
              <a:rPr lang="en-IN" sz="1400" dirty="0" err="1"/>
              <a:t>StringWriter</a:t>
            </a:r>
            <a:r>
              <a:rPr lang="en-IN" sz="1400" dirty="0"/>
              <a:t>();</a:t>
            </a:r>
          </a:p>
          <a:p>
            <a:r>
              <a:rPr lang="en-IN" sz="1400" dirty="0"/>
              <a:t>   public void </a:t>
            </a:r>
            <a:r>
              <a:rPr lang="en-IN" sz="1400" dirty="0" err="1"/>
              <a:t>doTag</a:t>
            </a:r>
            <a:r>
              <a:rPr lang="en-IN" sz="1400" dirty="0"/>
              <a:t>()   throws </a:t>
            </a:r>
            <a:r>
              <a:rPr lang="en-IN" sz="1400" dirty="0" err="1"/>
              <a:t>JspException</a:t>
            </a:r>
            <a:r>
              <a:rPr lang="en-IN" sz="1400" dirty="0"/>
              <a:t>, </a:t>
            </a:r>
            <a:r>
              <a:rPr lang="en-IN" sz="1400" dirty="0" err="1"/>
              <a:t>IOException</a:t>
            </a:r>
            <a:r>
              <a:rPr lang="en-IN" sz="1400" dirty="0"/>
              <a:t> {</a:t>
            </a:r>
          </a:p>
          <a:p>
            <a:r>
              <a:rPr lang="en-IN" sz="1400" dirty="0"/>
              <a:t>      if (message != null) {</a:t>
            </a:r>
          </a:p>
          <a:p>
            <a:r>
              <a:rPr lang="en-IN" sz="1400" dirty="0"/>
              <a:t>         /* Use message from attribute */</a:t>
            </a:r>
          </a:p>
          <a:p>
            <a:r>
              <a:rPr lang="en-IN" sz="1400" dirty="0"/>
              <a:t>         </a:t>
            </a:r>
            <a:r>
              <a:rPr lang="en-IN" sz="1400" dirty="0" err="1"/>
              <a:t>JspWriter</a:t>
            </a:r>
            <a:r>
              <a:rPr lang="en-IN" sz="1400" dirty="0"/>
              <a:t> out = </a:t>
            </a:r>
            <a:r>
              <a:rPr lang="en-IN" sz="1400" dirty="0" err="1"/>
              <a:t>getJspContext</a:t>
            </a:r>
            <a:r>
              <a:rPr lang="en-IN" sz="1400" dirty="0"/>
              <a:t>().</a:t>
            </a:r>
            <a:r>
              <a:rPr lang="en-IN" sz="1400" dirty="0" err="1"/>
              <a:t>getOut</a:t>
            </a:r>
            <a:r>
              <a:rPr lang="en-IN" sz="1400" dirty="0"/>
              <a:t>();</a:t>
            </a:r>
          </a:p>
          <a:p>
            <a:r>
              <a:rPr lang="en-IN" sz="1400" dirty="0"/>
              <a:t>         </a:t>
            </a:r>
            <a:r>
              <a:rPr lang="en-IN" sz="1400" dirty="0" err="1"/>
              <a:t>out.println</a:t>
            </a:r>
            <a:r>
              <a:rPr lang="en-IN" sz="1400" dirty="0"/>
              <a:t>( message );</a:t>
            </a:r>
          </a:p>
          <a:p>
            <a:r>
              <a:rPr lang="en-IN" sz="1400" dirty="0"/>
              <a:t>      } else {</a:t>
            </a:r>
          </a:p>
          <a:p>
            <a:r>
              <a:rPr lang="en-IN" sz="1400" dirty="0"/>
              <a:t>         /* use message from the body */</a:t>
            </a:r>
          </a:p>
          <a:p>
            <a:r>
              <a:rPr lang="en-IN" sz="1400" dirty="0"/>
              <a:t>         </a:t>
            </a:r>
            <a:r>
              <a:rPr lang="en-IN" sz="1400" dirty="0" err="1"/>
              <a:t>getJspBody</a:t>
            </a:r>
            <a:r>
              <a:rPr lang="en-IN" sz="1400" dirty="0"/>
              <a:t>().invoke(</a:t>
            </a:r>
            <a:r>
              <a:rPr lang="en-IN" sz="1400" dirty="0" err="1"/>
              <a:t>sw</a:t>
            </a:r>
            <a:r>
              <a:rPr lang="en-IN" sz="1400" dirty="0"/>
              <a:t>);</a:t>
            </a:r>
          </a:p>
          <a:p>
            <a:r>
              <a:rPr lang="en-IN" sz="1400" dirty="0"/>
              <a:t>         </a:t>
            </a:r>
            <a:r>
              <a:rPr lang="en-IN" sz="1400" dirty="0" err="1"/>
              <a:t>getJspContext</a:t>
            </a:r>
            <a:r>
              <a:rPr lang="en-IN" sz="1400" dirty="0"/>
              <a:t>().</a:t>
            </a:r>
            <a:r>
              <a:rPr lang="en-IN" sz="1400" dirty="0" err="1"/>
              <a:t>getOut</a:t>
            </a:r>
            <a:r>
              <a:rPr lang="en-IN" sz="1400" dirty="0"/>
              <a:t>().</a:t>
            </a:r>
            <a:r>
              <a:rPr lang="en-IN" sz="1400" dirty="0" err="1"/>
              <a:t>println</a:t>
            </a:r>
            <a:r>
              <a:rPr lang="en-IN" sz="1400" dirty="0"/>
              <a:t>(</a:t>
            </a:r>
            <a:r>
              <a:rPr lang="en-IN" sz="1400" dirty="0" err="1"/>
              <a:t>sw.toString</a:t>
            </a:r>
            <a:r>
              <a:rPr lang="en-IN" sz="1400" dirty="0"/>
              <a:t>());</a:t>
            </a:r>
          </a:p>
          <a:p>
            <a:r>
              <a:rPr lang="en-IN" sz="1400" dirty="0"/>
              <a:t>      }   } }</a:t>
            </a:r>
          </a:p>
          <a:p>
            <a:endParaRPr lang="en-IN" sz="1400" dirty="0"/>
          </a:p>
        </p:txBody>
      </p:sp>
      <p:sp>
        <p:nvSpPr>
          <p:cNvPr id="11" name="Rectangle 10">
            <a:extLst>
              <a:ext uri="{FF2B5EF4-FFF2-40B4-BE49-F238E27FC236}">
                <a16:creationId xmlns:a16="http://schemas.microsoft.com/office/drawing/2014/main" id="{C23550C5-E97C-466D-8598-9212646515A3}"/>
              </a:ext>
            </a:extLst>
          </p:cNvPr>
          <p:cNvSpPr/>
          <p:nvPr/>
        </p:nvSpPr>
        <p:spPr>
          <a:xfrm>
            <a:off x="5791200" y="968212"/>
            <a:ext cx="6096000" cy="5632311"/>
          </a:xfrm>
          <a:prstGeom prst="rect">
            <a:avLst/>
          </a:prstGeom>
        </p:spPr>
        <p:txBody>
          <a:bodyPr>
            <a:spAutoFit/>
          </a:bodyPr>
          <a:lstStyle/>
          <a:p>
            <a:pPr algn="just"/>
            <a:r>
              <a:rPr lang="en-IN" dirty="0">
                <a:solidFill>
                  <a:srgbClr val="000000"/>
                </a:solidFill>
              </a:rPr>
              <a:t>Let us follow JSP with message attribute as follows −</a:t>
            </a:r>
          </a:p>
          <a:p>
            <a:pPr algn="just"/>
            <a:endParaRPr lang="en-IN" dirty="0">
              <a:solidFill>
                <a:srgbClr val="000000"/>
              </a:solidFill>
            </a:endParaRPr>
          </a:p>
          <a:p>
            <a:pPr algn="just"/>
            <a:r>
              <a:rPr lang="en-IN" b="1" dirty="0" err="1">
                <a:solidFill>
                  <a:srgbClr val="000000"/>
                </a:solidFill>
              </a:rPr>
              <a:t>Customtag.jsp</a:t>
            </a:r>
            <a:endParaRPr lang="en-IN" b="1" dirty="0">
              <a:solidFill>
                <a:srgbClr val="000000"/>
              </a:solidFill>
            </a:endParaRPr>
          </a:p>
          <a:p>
            <a:pPr algn="just"/>
            <a:endParaRPr lang="en-IN" b="1" dirty="0">
              <a:solidFill>
                <a:srgbClr val="000000"/>
              </a:solidFill>
            </a:endParaRPr>
          </a:p>
          <a:p>
            <a:pPr algn="just"/>
            <a:r>
              <a:rPr lang="en-IN" dirty="0">
                <a:solidFill>
                  <a:srgbClr val="000000"/>
                </a:solidFill>
              </a:rPr>
              <a:t>&lt;%@ </a:t>
            </a:r>
            <a:r>
              <a:rPr lang="en-IN" dirty="0" err="1">
                <a:solidFill>
                  <a:srgbClr val="000000"/>
                </a:solidFill>
              </a:rPr>
              <a:t>taglib</a:t>
            </a:r>
            <a:r>
              <a:rPr lang="en-IN" dirty="0">
                <a:solidFill>
                  <a:srgbClr val="000000"/>
                </a:solidFill>
              </a:rPr>
              <a:t> prefix = "ex" </a:t>
            </a:r>
            <a:r>
              <a:rPr lang="en-IN" dirty="0" err="1">
                <a:solidFill>
                  <a:srgbClr val="000000"/>
                </a:solidFill>
              </a:rPr>
              <a:t>uri</a:t>
            </a:r>
            <a:r>
              <a:rPr lang="en-IN" dirty="0">
                <a:solidFill>
                  <a:srgbClr val="000000"/>
                </a:solidFill>
              </a:rPr>
              <a:t> = "WEB-INF/</a:t>
            </a:r>
            <a:r>
              <a:rPr lang="en-IN" dirty="0" err="1">
                <a:solidFill>
                  <a:srgbClr val="000000"/>
                </a:solidFill>
              </a:rPr>
              <a:t>custom.tld</a:t>
            </a:r>
            <a:r>
              <a:rPr lang="en-IN" dirty="0">
                <a:solidFill>
                  <a:srgbClr val="000000"/>
                </a:solidFill>
              </a:rPr>
              <a:t>"%&gt;</a:t>
            </a:r>
          </a:p>
          <a:p>
            <a:pPr algn="just"/>
            <a:endParaRPr lang="en-IN" dirty="0">
              <a:solidFill>
                <a:srgbClr val="000000"/>
              </a:solidFill>
            </a:endParaRPr>
          </a:p>
          <a:p>
            <a:pPr algn="just"/>
            <a:r>
              <a:rPr lang="en-IN" dirty="0">
                <a:solidFill>
                  <a:srgbClr val="000000"/>
                </a:solidFill>
              </a:rPr>
              <a:t>&lt;html&gt;</a:t>
            </a:r>
          </a:p>
          <a:p>
            <a:pPr algn="just"/>
            <a:r>
              <a:rPr lang="en-IN" dirty="0">
                <a:solidFill>
                  <a:srgbClr val="000000"/>
                </a:solidFill>
              </a:rPr>
              <a:t>   &lt;head&gt;</a:t>
            </a:r>
          </a:p>
          <a:p>
            <a:pPr algn="just"/>
            <a:r>
              <a:rPr lang="en-IN" dirty="0">
                <a:solidFill>
                  <a:srgbClr val="000000"/>
                </a:solidFill>
              </a:rPr>
              <a:t>      &lt;title&gt;A sample custom tag&lt;/title&gt;</a:t>
            </a:r>
          </a:p>
          <a:p>
            <a:pPr algn="just"/>
            <a:r>
              <a:rPr lang="en-IN" dirty="0">
                <a:solidFill>
                  <a:srgbClr val="000000"/>
                </a:solidFill>
              </a:rPr>
              <a:t>   &lt;/head&gt;</a:t>
            </a:r>
          </a:p>
          <a:p>
            <a:pPr algn="just"/>
            <a:r>
              <a:rPr lang="en-IN" dirty="0">
                <a:solidFill>
                  <a:srgbClr val="000000"/>
                </a:solidFill>
              </a:rPr>
              <a:t>   </a:t>
            </a:r>
          </a:p>
          <a:p>
            <a:pPr algn="just"/>
            <a:r>
              <a:rPr lang="en-IN" dirty="0">
                <a:solidFill>
                  <a:srgbClr val="000000"/>
                </a:solidFill>
              </a:rPr>
              <a:t>   &lt;body&gt;</a:t>
            </a:r>
          </a:p>
          <a:p>
            <a:pPr algn="just"/>
            <a:r>
              <a:rPr lang="en-IN" dirty="0">
                <a:solidFill>
                  <a:srgbClr val="000000"/>
                </a:solidFill>
              </a:rPr>
              <a:t>      &lt;</a:t>
            </a:r>
            <a:r>
              <a:rPr lang="en-IN" dirty="0" err="1">
                <a:solidFill>
                  <a:srgbClr val="000000"/>
                </a:solidFill>
              </a:rPr>
              <a:t>ex:Hello</a:t>
            </a:r>
            <a:r>
              <a:rPr lang="en-IN" dirty="0">
                <a:solidFill>
                  <a:srgbClr val="000000"/>
                </a:solidFill>
              </a:rPr>
              <a:t> message = "This is custom tag" /&gt;</a:t>
            </a:r>
          </a:p>
          <a:p>
            <a:pPr algn="just"/>
            <a:r>
              <a:rPr lang="en-IN" dirty="0">
                <a:solidFill>
                  <a:srgbClr val="000000"/>
                </a:solidFill>
              </a:rPr>
              <a:t>   &lt;/body&gt;</a:t>
            </a:r>
          </a:p>
          <a:p>
            <a:pPr algn="just"/>
            <a:r>
              <a:rPr lang="en-IN" dirty="0">
                <a:solidFill>
                  <a:srgbClr val="000000"/>
                </a:solidFill>
              </a:rPr>
              <a:t>&lt;/html&gt;</a:t>
            </a:r>
          </a:p>
          <a:p>
            <a:pPr algn="just"/>
            <a:endParaRPr lang="en-IN" dirty="0">
              <a:solidFill>
                <a:srgbClr val="000000"/>
              </a:solidFill>
            </a:endParaRPr>
          </a:p>
          <a:p>
            <a:br>
              <a:rPr lang="en-IN" dirty="0"/>
            </a:br>
            <a:r>
              <a:rPr lang="en-IN" dirty="0"/>
              <a:t>After running on browser we will get following output</a:t>
            </a:r>
          </a:p>
          <a:p>
            <a:endParaRPr lang="en-IN" dirty="0"/>
          </a:p>
          <a:p>
            <a:r>
              <a:rPr lang="en-IN" dirty="0"/>
              <a:t>This is custom tag</a:t>
            </a:r>
          </a:p>
        </p:txBody>
      </p:sp>
    </p:spTree>
    <p:extLst>
      <p:ext uri="{BB962C8B-B14F-4D97-AF65-F5344CB8AC3E}">
        <p14:creationId xmlns:p14="http://schemas.microsoft.com/office/powerpoint/2010/main" val="308201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6131-FC62-4EED-86FC-68C8CD518823}"/>
              </a:ext>
            </a:extLst>
          </p:cNvPr>
          <p:cNvSpPr>
            <a:spLocks noGrp="1"/>
          </p:cNvSpPr>
          <p:nvPr>
            <p:ph type="title"/>
          </p:nvPr>
        </p:nvSpPr>
        <p:spPr/>
        <p:txBody>
          <a:bodyPr/>
          <a:lstStyle/>
          <a:p>
            <a:r>
              <a:rPr lang="en-IN" dirty="0"/>
              <a:t>Attribute</a:t>
            </a:r>
          </a:p>
        </p:txBody>
      </p:sp>
      <p:sp>
        <p:nvSpPr>
          <p:cNvPr id="3" name="Content Placeholder 2">
            <a:extLst>
              <a:ext uri="{FF2B5EF4-FFF2-40B4-BE49-F238E27FC236}">
                <a16:creationId xmlns:a16="http://schemas.microsoft.com/office/drawing/2014/main" id="{4E25B7A5-4073-41C9-9569-0BB04595E91E}"/>
              </a:ext>
            </a:extLst>
          </p:cNvPr>
          <p:cNvSpPr>
            <a:spLocks noGrp="1"/>
          </p:cNvSpPr>
          <p:nvPr>
            <p:ph idx="1"/>
          </p:nvPr>
        </p:nvSpPr>
        <p:spPr>
          <a:xfrm>
            <a:off x="609600" y="1182415"/>
            <a:ext cx="10972800" cy="4943750"/>
          </a:xfrm>
        </p:spPr>
        <p:txBody>
          <a:bodyPr/>
          <a:lstStyle/>
          <a:p>
            <a:pPr marL="0" indent="0">
              <a:buNone/>
            </a:pPr>
            <a:r>
              <a:rPr lang="en-IN" b="0" dirty="0"/>
              <a:t>Consider including the following properties for an attribute −</a:t>
            </a:r>
          </a:p>
          <a:p>
            <a:pPr marL="0" indent="0">
              <a:buNone/>
            </a:pPr>
            <a:br>
              <a:rPr lang="en-IN" dirty="0"/>
            </a:br>
            <a:endParaRPr lang="en-IN" dirty="0"/>
          </a:p>
        </p:txBody>
      </p:sp>
      <p:graphicFrame>
        <p:nvGraphicFramePr>
          <p:cNvPr id="4" name="Table 3">
            <a:extLst>
              <a:ext uri="{FF2B5EF4-FFF2-40B4-BE49-F238E27FC236}">
                <a16:creationId xmlns:a16="http://schemas.microsoft.com/office/drawing/2014/main" id="{1E78974F-1A7E-4B58-A420-5EA03718E013}"/>
              </a:ext>
            </a:extLst>
          </p:cNvPr>
          <p:cNvGraphicFramePr>
            <a:graphicFrameLocks noGrp="1"/>
          </p:cNvGraphicFramePr>
          <p:nvPr>
            <p:extLst>
              <p:ext uri="{D42A27DB-BD31-4B8C-83A1-F6EECF244321}">
                <p14:modId xmlns:p14="http://schemas.microsoft.com/office/powerpoint/2010/main" val="2133458721"/>
              </p:ext>
            </p:extLst>
          </p:nvPr>
        </p:nvGraphicFramePr>
        <p:xfrm>
          <a:off x="2270234" y="1600200"/>
          <a:ext cx="7772400" cy="4992418"/>
        </p:xfrm>
        <a:graphic>
          <a:graphicData uri="http://schemas.openxmlformats.org/drawingml/2006/table">
            <a:tbl>
              <a:tblPr/>
              <a:tblGrid>
                <a:gridCol w="844508">
                  <a:extLst>
                    <a:ext uri="{9D8B030D-6E8A-4147-A177-3AD203B41FA5}">
                      <a16:colId xmlns:a16="http://schemas.microsoft.com/office/drawing/2014/main" val="259999778"/>
                    </a:ext>
                  </a:extLst>
                </a:gridCol>
                <a:gridCol w="6927892">
                  <a:extLst>
                    <a:ext uri="{9D8B030D-6E8A-4147-A177-3AD203B41FA5}">
                      <a16:colId xmlns:a16="http://schemas.microsoft.com/office/drawing/2014/main" val="3831071289"/>
                    </a:ext>
                  </a:extLst>
                </a:gridCol>
              </a:tblGrid>
              <a:tr h="503806">
                <a:tc>
                  <a:txBody>
                    <a:bodyPr/>
                    <a:lstStyle/>
                    <a:p>
                      <a:pPr algn="l" fontAlgn="t"/>
                      <a:r>
                        <a:rPr lang="en-IN" sz="1600" dirty="0" err="1">
                          <a:effectLst/>
                        </a:rPr>
                        <a:t>S.No</a:t>
                      </a:r>
                      <a:r>
                        <a:rPr lang="en-IN" sz="1600" dirty="0">
                          <a:effectLst/>
                        </a:rPr>
                        <a:t>.</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Property &amp; Purpose</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98360956"/>
                  </a:ext>
                </a:extLst>
              </a:tr>
              <a:tr h="898089">
                <a:tc>
                  <a:txBody>
                    <a:bodyPr/>
                    <a:lstStyle/>
                    <a:p>
                      <a:pPr algn="ctr" fontAlgn="ctr"/>
                      <a:r>
                        <a:rPr lang="en-IN" sz="1600">
                          <a:effectLst/>
                        </a:rPr>
                        <a:t>1</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0000"/>
                          </a:solidFill>
                          <a:effectLst/>
                        </a:rPr>
                        <a:t>name</a:t>
                      </a:r>
                      <a:endParaRPr lang="en-IN" sz="1600">
                        <a:solidFill>
                          <a:srgbClr val="000000"/>
                        </a:solidFill>
                        <a:effectLst/>
                      </a:endParaRPr>
                    </a:p>
                    <a:p>
                      <a:pPr algn="just" fontAlgn="t"/>
                      <a:r>
                        <a:rPr lang="en-IN" sz="1600">
                          <a:solidFill>
                            <a:srgbClr val="000000"/>
                          </a:solidFill>
                          <a:effectLst/>
                        </a:rPr>
                        <a:t>The name element defines the name of an attribute. Each attribute name must be unique for a particular tag.</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8811913"/>
                  </a:ext>
                </a:extLst>
              </a:tr>
              <a:tr h="870705">
                <a:tc>
                  <a:txBody>
                    <a:bodyPr/>
                    <a:lstStyle/>
                    <a:p>
                      <a:pPr algn="ctr" fontAlgn="ctr"/>
                      <a:r>
                        <a:rPr lang="en-IN" sz="1600">
                          <a:effectLst/>
                        </a:rPr>
                        <a:t>2</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effectLst/>
                        </a:rPr>
                        <a:t>required</a:t>
                      </a:r>
                      <a:endParaRPr lang="en-IN" sz="1600" dirty="0">
                        <a:solidFill>
                          <a:srgbClr val="000000"/>
                        </a:solidFill>
                        <a:effectLst/>
                      </a:endParaRPr>
                    </a:p>
                    <a:p>
                      <a:pPr algn="just" fontAlgn="t"/>
                      <a:r>
                        <a:rPr lang="en-IN" sz="1600" dirty="0">
                          <a:solidFill>
                            <a:srgbClr val="000000"/>
                          </a:solidFill>
                          <a:effectLst/>
                        </a:rPr>
                        <a:t>This specifies if this attribute is required or is an optional one. It would be false for optional.</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9923589"/>
                  </a:ext>
                </a:extLst>
              </a:tr>
              <a:tr h="700947">
                <a:tc>
                  <a:txBody>
                    <a:bodyPr/>
                    <a:lstStyle/>
                    <a:p>
                      <a:pPr algn="ctr" fontAlgn="ctr"/>
                      <a:r>
                        <a:rPr lang="en-IN" sz="1600">
                          <a:effectLst/>
                        </a:rPr>
                        <a:t>3</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0000"/>
                          </a:solidFill>
                          <a:effectLst/>
                        </a:rPr>
                        <a:t>rtexprvalue</a:t>
                      </a:r>
                      <a:endParaRPr lang="en-IN" sz="1600">
                        <a:solidFill>
                          <a:srgbClr val="000000"/>
                        </a:solidFill>
                        <a:effectLst/>
                      </a:endParaRPr>
                    </a:p>
                    <a:p>
                      <a:pPr algn="just" fontAlgn="t"/>
                      <a:r>
                        <a:rPr lang="en-IN" sz="1600">
                          <a:solidFill>
                            <a:srgbClr val="000000"/>
                          </a:solidFill>
                          <a:effectLst/>
                        </a:rPr>
                        <a:t>Declares if a runtime expression value for a tag attribute is valid</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6273776"/>
                  </a:ext>
                </a:extLst>
              </a:tr>
              <a:tr h="700947">
                <a:tc>
                  <a:txBody>
                    <a:bodyPr/>
                    <a:lstStyle/>
                    <a:p>
                      <a:pPr algn="ctr" fontAlgn="ctr"/>
                      <a:r>
                        <a:rPr lang="en-IN" sz="1600">
                          <a:effectLst/>
                        </a:rPr>
                        <a:t>4</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effectLst/>
                        </a:rPr>
                        <a:t>type</a:t>
                      </a:r>
                      <a:endParaRPr lang="en-IN" sz="1600" dirty="0">
                        <a:solidFill>
                          <a:srgbClr val="000000"/>
                        </a:solidFill>
                        <a:effectLst/>
                      </a:endParaRPr>
                    </a:p>
                    <a:p>
                      <a:pPr algn="just" fontAlgn="t"/>
                      <a:r>
                        <a:rPr lang="en-IN" sz="1600" dirty="0">
                          <a:solidFill>
                            <a:srgbClr val="000000"/>
                          </a:solidFill>
                          <a:effectLst/>
                        </a:rPr>
                        <a:t>Defines the Java class-type of this attribute. By default it is assumed as </a:t>
                      </a:r>
                      <a:r>
                        <a:rPr lang="en-IN" sz="1600" b="1" dirty="0">
                          <a:solidFill>
                            <a:srgbClr val="000000"/>
                          </a:solidFill>
                          <a:effectLst/>
                        </a:rPr>
                        <a:t>String</a:t>
                      </a:r>
                      <a:endParaRPr lang="en-IN" sz="1600" dirty="0">
                        <a:solidFill>
                          <a:srgbClr val="000000"/>
                        </a:solidFill>
                        <a:effectLst/>
                      </a:endParaRP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73049969"/>
                  </a:ext>
                </a:extLst>
              </a:tr>
              <a:tr h="616977">
                <a:tc>
                  <a:txBody>
                    <a:bodyPr/>
                    <a:lstStyle/>
                    <a:p>
                      <a:pPr algn="ctr" fontAlgn="ctr"/>
                      <a:r>
                        <a:rPr lang="en-IN" sz="1600">
                          <a:effectLst/>
                        </a:rPr>
                        <a:t>5</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effectLst/>
                        </a:rPr>
                        <a:t>description</a:t>
                      </a:r>
                      <a:endParaRPr lang="en-IN" sz="1600" dirty="0">
                        <a:solidFill>
                          <a:srgbClr val="000000"/>
                        </a:solidFill>
                        <a:effectLst/>
                      </a:endParaRPr>
                    </a:p>
                    <a:p>
                      <a:pPr algn="just" fontAlgn="t"/>
                      <a:r>
                        <a:rPr lang="en-IN" sz="1600" dirty="0">
                          <a:solidFill>
                            <a:srgbClr val="000000"/>
                          </a:solidFill>
                          <a:effectLst/>
                        </a:rPr>
                        <a:t>Informational description can be provided.</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0613629"/>
                  </a:ext>
                </a:extLst>
              </a:tr>
              <a:tr h="700947">
                <a:tc>
                  <a:txBody>
                    <a:bodyPr/>
                    <a:lstStyle/>
                    <a:p>
                      <a:pPr algn="ctr" fontAlgn="ctr"/>
                      <a:r>
                        <a:rPr lang="en-IN" sz="1600">
                          <a:effectLst/>
                        </a:rPr>
                        <a:t>6</a:t>
                      </a:r>
                    </a:p>
                  </a:txBody>
                  <a:tcPr marL="52627" marR="52627" marT="52627" marB="526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effectLst/>
                        </a:rPr>
                        <a:t>fragment</a:t>
                      </a:r>
                      <a:endParaRPr lang="en-IN" sz="1600" dirty="0">
                        <a:solidFill>
                          <a:srgbClr val="000000"/>
                        </a:solidFill>
                        <a:effectLst/>
                      </a:endParaRPr>
                    </a:p>
                    <a:p>
                      <a:pPr algn="just" fontAlgn="t"/>
                      <a:r>
                        <a:rPr lang="en-IN" sz="1600" dirty="0">
                          <a:solidFill>
                            <a:srgbClr val="000000"/>
                          </a:solidFill>
                          <a:effectLst/>
                        </a:rPr>
                        <a:t>Declares if this attribute value should be treated as a </a:t>
                      </a:r>
                      <a:r>
                        <a:rPr lang="en-IN" sz="1600" b="1" dirty="0" err="1">
                          <a:solidFill>
                            <a:srgbClr val="000000"/>
                          </a:solidFill>
                          <a:effectLst/>
                        </a:rPr>
                        <a:t>JspFragment</a:t>
                      </a:r>
                      <a:r>
                        <a:rPr lang="en-IN" sz="1600" dirty="0">
                          <a:solidFill>
                            <a:srgbClr val="000000"/>
                          </a:solidFill>
                          <a:effectLst/>
                        </a:rPr>
                        <a:t>.</a:t>
                      </a:r>
                    </a:p>
                  </a:txBody>
                  <a:tcPr marL="52627" marR="52627" marT="52627" marB="526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0857139"/>
                  </a:ext>
                </a:extLst>
              </a:tr>
            </a:tbl>
          </a:graphicData>
        </a:graphic>
      </p:graphicFrame>
    </p:spTree>
    <p:extLst>
      <p:ext uri="{BB962C8B-B14F-4D97-AF65-F5344CB8AC3E}">
        <p14:creationId xmlns:p14="http://schemas.microsoft.com/office/powerpoint/2010/main" val="2423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6131-FC62-4EED-86FC-68C8CD518823}"/>
              </a:ext>
            </a:extLst>
          </p:cNvPr>
          <p:cNvSpPr>
            <a:spLocks noGrp="1"/>
          </p:cNvSpPr>
          <p:nvPr>
            <p:ph type="title"/>
          </p:nvPr>
        </p:nvSpPr>
        <p:spPr/>
        <p:txBody>
          <a:bodyPr/>
          <a:lstStyle/>
          <a:p>
            <a:r>
              <a:rPr lang="en-IN" dirty="0"/>
              <a:t>Attribute</a:t>
            </a:r>
          </a:p>
        </p:txBody>
      </p:sp>
      <p:sp>
        <p:nvSpPr>
          <p:cNvPr id="3" name="Content Placeholder 2">
            <a:extLst>
              <a:ext uri="{FF2B5EF4-FFF2-40B4-BE49-F238E27FC236}">
                <a16:creationId xmlns:a16="http://schemas.microsoft.com/office/drawing/2014/main" id="{4E25B7A5-4073-41C9-9569-0BB04595E91E}"/>
              </a:ext>
            </a:extLst>
          </p:cNvPr>
          <p:cNvSpPr>
            <a:spLocks noGrp="1"/>
          </p:cNvSpPr>
          <p:nvPr>
            <p:ph idx="1"/>
          </p:nvPr>
        </p:nvSpPr>
        <p:spPr>
          <a:xfrm>
            <a:off x="173421" y="898634"/>
            <a:ext cx="11824138" cy="5959366"/>
          </a:xfrm>
        </p:spPr>
        <p:txBody>
          <a:bodyPr>
            <a:normAutofit fontScale="92500" lnSpcReduction="10000"/>
          </a:bodyPr>
          <a:lstStyle/>
          <a:p>
            <a:pPr marL="0" indent="0">
              <a:buNone/>
            </a:pPr>
            <a:r>
              <a:rPr lang="en-IN" sz="1800" dirty="0"/>
              <a:t>Tags with Attributes</a:t>
            </a:r>
          </a:p>
          <a:p>
            <a:pPr marL="0" indent="0">
              <a:buNone/>
            </a:pPr>
            <a:endParaRPr lang="en-IN" sz="1800" dirty="0"/>
          </a:p>
          <a:p>
            <a:pPr marL="0" indent="0">
              <a:buNone/>
            </a:pPr>
            <a:r>
              <a:rPr lang="en-IN" b="0" dirty="0"/>
              <a:t>A simple tag can have attributes. Attributes customize the </a:t>
            </a:r>
            <a:r>
              <a:rPr lang="en-IN" b="0" dirty="0" err="1"/>
              <a:t>behavior</a:t>
            </a:r>
            <a:r>
              <a:rPr lang="en-IN" b="0" dirty="0"/>
              <a:t> of a custom tag just as parameters customize the </a:t>
            </a:r>
            <a:r>
              <a:rPr lang="en-IN" b="0" dirty="0" err="1"/>
              <a:t>behavior</a:t>
            </a:r>
            <a:r>
              <a:rPr lang="en-IN" b="0" dirty="0"/>
              <a:t> of a method. There are three types of attributes:</a:t>
            </a:r>
          </a:p>
          <a:p>
            <a:pPr marL="0" indent="0">
              <a:buNone/>
            </a:pPr>
            <a:endParaRPr lang="en-IN" dirty="0"/>
          </a:p>
          <a:p>
            <a:pPr marL="0" indent="0">
              <a:buNone/>
            </a:pPr>
            <a:r>
              <a:rPr lang="en-IN" dirty="0"/>
              <a:t>Simple attributes</a:t>
            </a:r>
          </a:p>
          <a:p>
            <a:pPr marL="0" indent="0">
              <a:buNone/>
            </a:pPr>
            <a:r>
              <a:rPr lang="en-IN" dirty="0"/>
              <a:t>Fragment attributes</a:t>
            </a:r>
          </a:p>
          <a:p>
            <a:pPr marL="0" indent="0">
              <a:buNone/>
            </a:pPr>
            <a:r>
              <a:rPr lang="en-IN" dirty="0"/>
              <a:t>Dynamic attributes</a:t>
            </a:r>
          </a:p>
          <a:p>
            <a:pPr marL="0" indent="0">
              <a:buNone/>
            </a:pPr>
            <a:endParaRPr lang="en-IN" dirty="0"/>
          </a:p>
          <a:p>
            <a:pPr marL="0" indent="0">
              <a:buNone/>
            </a:pPr>
            <a:r>
              <a:rPr lang="en-IN" sz="1700" dirty="0"/>
              <a:t>Simple Attributes</a:t>
            </a:r>
            <a:endParaRPr lang="en-IN" dirty="0"/>
          </a:p>
          <a:p>
            <a:pPr marL="0" indent="0">
              <a:buNone/>
            </a:pPr>
            <a:r>
              <a:rPr lang="en-IN" b="0" dirty="0"/>
              <a:t>Simple attributes are evaluated by the container before being passed to the tag handler. Simple attributes are listed in the start tag and have the syntax </a:t>
            </a:r>
            <a:r>
              <a:rPr lang="en-IN" b="0" dirty="0" err="1"/>
              <a:t>attr</a:t>
            </a:r>
            <a:r>
              <a:rPr lang="en-IN" b="0" dirty="0"/>
              <a:t>="value". You can set a simple attribute value from a String constant, or an expression language (EL) expression, or by using a </a:t>
            </a:r>
            <a:r>
              <a:rPr lang="en-IN" b="0" dirty="0" err="1"/>
              <a:t>jsp:attribute</a:t>
            </a:r>
            <a:r>
              <a:rPr lang="en-IN" b="0" dirty="0"/>
              <a:t> element (see </a:t>
            </a:r>
            <a:r>
              <a:rPr lang="en-IN" b="0" dirty="0" err="1"/>
              <a:t>jsp:attribute</a:t>
            </a:r>
            <a:r>
              <a:rPr lang="en-IN" b="0" dirty="0"/>
              <a:t> Element). The conversion process between the constants and expressions and attribute types follows the rules described for JavaBeans component properties in Setting JavaBeans Component Properties.</a:t>
            </a:r>
          </a:p>
          <a:p>
            <a:pPr marL="0" indent="0">
              <a:buNone/>
            </a:pPr>
            <a:r>
              <a:rPr lang="en-IN" dirty="0" err="1"/>
              <a:t>Eg.</a:t>
            </a:r>
            <a:r>
              <a:rPr lang="en-IN" dirty="0"/>
              <a:t> &lt;</a:t>
            </a:r>
            <a:r>
              <a:rPr lang="en-IN" dirty="0" err="1"/>
              <a:t>sc:catalog</a:t>
            </a:r>
            <a:r>
              <a:rPr lang="en-IN" dirty="0"/>
              <a:t> </a:t>
            </a:r>
            <a:r>
              <a:rPr lang="en-IN" dirty="0" err="1"/>
              <a:t>bookDB</a:t>
            </a:r>
            <a:r>
              <a:rPr lang="en-IN" dirty="0"/>
              <a:t> ="${</a:t>
            </a:r>
            <a:r>
              <a:rPr lang="en-IN" dirty="0" err="1"/>
              <a:t>bookDB</a:t>
            </a:r>
            <a:r>
              <a:rPr lang="en-IN" dirty="0"/>
              <a:t>}" </a:t>
            </a:r>
            <a:r>
              <a:rPr lang="en-IN" dirty="0" err="1"/>
              <a:t>color</a:t>
            </a:r>
            <a:r>
              <a:rPr lang="en-IN" dirty="0"/>
              <a:t>="#</a:t>
            </a:r>
            <a:r>
              <a:rPr lang="en-IN" dirty="0" err="1"/>
              <a:t>cccccc</a:t>
            </a:r>
            <a:r>
              <a:rPr lang="en-IN" dirty="0"/>
              <a:t>"&gt;</a:t>
            </a:r>
          </a:p>
          <a:p>
            <a:pPr marL="0" indent="0">
              <a:buNone/>
            </a:pPr>
            <a:endParaRPr lang="en-IN" b="0" dirty="0"/>
          </a:p>
          <a:p>
            <a:pPr marL="0" indent="0">
              <a:buNone/>
            </a:pPr>
            <a:r>
              <a:rPr lang="en-IN" sz="1700" dirty="0"/>
              <a:t>Fragment Attributes</a:t>
            </a:r>
          </a:p>
          <a:p>
            <a:pPr marL="0" indent="0">
              <a:buNone/>
            </a:pPr>
            <a:r>
              <a:rPr lang="en-IN" b="0" dirty="0"/>
              <a:t>A JSP fragment is a portion of JSP code passed to a tag handler that can be invoked as many times as needed. You can think of a fragment as a template that is used by a tag handler to produce customized content. Thus, unlike a simple attribute which is evaluated by the container, a fragment attribute is evaluated by a tag handler during tag invocation.</a:t>
            </a:r>
          </a:p>
          <a:p>
            <a:pPr marL="0" indent="0">
              <a:buNone/>
            </a:pPr>
            <a:endParaRPr lang="en-IN" b="0" dirty="0"/>
          </a:p>
          <a:p>
            <a:pPr marL="0" indent="0">
              <a:buNone/>
            </a:pPr>
            <a:r>
              <a:rPr lang="en-IN" b="0" dirty="0"/>
              <a:t>To declare a fragment attribute, you use the fragment attribute of the attribute directive (see Declaring Tag Attributes in Tag Files) or use the fragment </a:t>
            </a:r>
            <a:r>
              <a:rPr lang="en-IN" b="0" dirty="0" err="1"/>
              <a:t>subelement</a:t>
            </a:r>
            <a:r>
              <a:rPr lang="en-IN" b="0" dirty="0"/>
              <a:t> of the attribute TLD element You define the value of a fragment attribute by using a </a:t>
            </a:r>
            <a:r>
              <a:rPr lang="en-IN" b="0" dirty="0" err="1"/>
              <a:t>jsp:attribute</a:t>
            </a:r>
            <a:r>
              <a:rPr lang="en-IN" b="0" dirty="0"/>
              <a:t> element. When used to specify a fragment attribute, the body of the </a:t>
            </a:r>
            <a:r>
              <a:rPr lang="en-IN" b="0" dirty="0" err="1"/>
              <a:t>jsp:attribute</a:t>
            </a:r>
            <a:r>
              <a:rPr lang="en-IN" b="0" dirty="0"/>
              <a:t> element can contain only static text and standard and custom tags;</a:t>
            </a:r>
          </a:p>
          <a:p>
            <a:pPr marL="0" indent="0">
              <a:buNone/>
            </a:pPr>
            <a:endParaRPr lang="en-IN" b="0" dirty="0"/>
          </a:p>
          <a:p>
            <a:pPr marL="0" indent="0">
              <a:buNone/>
            </a:pPr>
            <a:endParaRPr lang="en-IN" b="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21581004"/>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5109</TotalTime>
  <Words>1562</Words>
  <Application>Microsoft Office PowerPoint</Application>
  <PresentationFormat>Widescreen</PresentationFormat>
  <Paragraphs>312</Paragraphs>
  <Slides>16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Theme1 new</vt:lpstr>
      <vt:lpstr>JSP Pagination</vt:lpstr>
      <vt:lpstr>JSP Pagination</vt:lpstr>
      <vt:lpstr>JSP Pagination</vt:lpstr>
      <vt:lpstr>JSP Custom tags Example Duration :30 min</vt:lpstr>
      <vt:lpstr>JSP Custom tags Example Duration :30 min</vt:lpstr>
      <vt:lpstr>JSP Custom tags Example Duration :30 min</vt:lpstr>
      <vt:lpstr>Attributes Example Duration: 10 min</vt:lpstr>
      <vt:lpstr>Attribute</vt:lpstr>
      <vt:lpstr>Attribute</vt:lpstr>
      <vt:lpstr>Attribute</vt:lpstr>
      <vt:lpstr>Iteration example Duration:10 min</vt:lpstr>
      <vt:lpstr>Iteration example Duration:10 min</vt:lpstr>
      <vt:lpstr>Custom URI </vt:lpstr>
      <vt:lpstr>Custom URI Example Duration:10 min</vt:lpstr>
      <vt:lpstr>Custom URI Example Duration:10 min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manisha shah</cp:lastModifiedBy>
  <cp:revision>880</cp:revision>
  <dcterms:created xsi:type="dcterms:W3CDTF">2019-04-14T13:04:31Z</dcterms:created>
  <dcterms:modified xsi:type="dcterms:W3CDTF">2019-05-28T21:04:48Z</dcterms:modified>
</cp:coreProperties>
</file>