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1" r:id="rId2"/>
    <p:sldId id="286" r:id="rId3"/>
    <p:sldId id="299" r:id="rId4"/>
    <p:sldId id="300" r:id="rId5"/>
    <p:sldId id="288" r:id="rId6"/>
    <p:sldId id="301" r:id="rId7"/>
    <p:sldId id="293" r:id="rId8"/>
    <p:sldId id="296" r:id="rId9"/>
    <p:sldId id="302" r:id="rId10"/>
    <p:sldId id="298" r:id="rId11"/>
    <p:sldId id="297" r:id="rId12"/>
    <p:sldId id="303" r:id="rId13"/>
    <p:sldId id="289" r:id="rId14"/>
    <p:sldId id="294" r:id="rId15"/>
    <p:sldId id="295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346" autoAdjust="0"/>
  </p:normalViewPr>
  <p:slideViewPr>
    <p:cSldViewPr snapToGrid="0">
      <p:cViewPr>
        <p:scale>
          <a:sx n="60" d="100"/>
          <a:sy n="60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5C47D-6E7A-40E3-9BF1-FE1B5E6AF78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DFF-0047-44CF-B3EB-16181272A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82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852F8-A54B-449A-BBD1-1C85587307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58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7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48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5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Never end an expression with semicolon inside Expression Tag. Like this:</a:t>
            </a:r>
          </a:p>
          <a:p>
            <a:r>
              <a:rPr lang="en-IN" dirty="0">
                <a:solidFill>
                  <a:schemeClr val="tx1"/>
                </a:solidFill>
              </a:rPr>
              <a:t>&lt;%= (11*2); %&gt; 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web.xml we have mapping of servlets to the classes.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name of the servlet in JSP, we can use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config.getServletName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will help us to get the name of the servlet.</a:t>
            </a:r>
          </a:p>
          <a:p>
            <a:br>
              <a:rPr lang="en-IN" dirty="0"/>
            </a:b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N" dirty="0"/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6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Never end an expression with semicolon inside Expression Tag. Like this:</a:t>
            </a:r>
          </a:p>
          <a:p>
            <a:r>
              <a:rPr lang="en-IN" dirty="0">
                <a:solidFill>
                  <a:schemeClr val="tx1"/>
                </a:solidFill>
              </a:rPr>
              <a:t>&lt;%= (11*2); %&gt; 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1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click on link given in form1.jsp then we are redirected to second jsp page,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(form2.jsp) page and we get the value from session object of the user attribute (form1.jsp).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7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34DFF-0047-44CF-B3EB-16181272A4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4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0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245600" cy="6397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000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00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534C-5B7A-4D62-9124-9DF4AABF2CF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7150"/>
            <a:ext cx="123557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97180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Implicit Objects</a:t>
            </a:r>
          </a:p>
        </p:txBody>
      </p:sp>
    </p:spTree>
    <p:extLst>
      <p:ext uri="{BB962C8B-B14F-4D97-AF65-F5344CB8AC3E}">
        <p14:creationId xmlns:p14="http://schemas.microsoft.com/office/powerpoint/2010/main" val="316122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049-48E0-482C-90E8-8F89D9A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</a:t>
            </a:r>
            <a:r>
              <a:rPr lang="en-IN" dirty="0"/>
              <a:t>Application object Example Duration: 5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60B9-5DAC-4429-A289-367679BB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994611"/>
            <a:ext cx="11678652" cy="58633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000" dirty="0"/>
              <a:t>     	Application</a:t>
            </a:r>
            <a:endParaRPr lang="en-IN" sz="1800" dirty="0"/>
          </a:p>
          <a:p>
            <a:endParaRPr lang="en-IN" sz="1800" b="0" dirty="0"/>
          </a:p>
          <a:p>
            <a:r>
              <a:rPr lang="en-IN" sz="1800" b="0" dirty="0"/>
              <a:t>Application object is an instance of </a:t>
            </a:r>
            <a:r>
              <a:rPr lang="en-IN" sz="1800" b="0" dirty="0" err="1"/>
              <a:t>javax.servlet.ServletContext</a:t>
            </a:r>
            <a:r>
              <a:rPr lang="en-IN" sz="1800" b="0" dirty="0"/>
              <a:t> and it is used to get the context information and attributes in JSP.</a:t>
            </a:r>
          </a:p>
          <a:p>
            <a:r>
              <a:rPr lang="en-IN" sz="1800" b="0" dirty="0"/>
              <a:t>Application object is created by container one per application, when the application gets deployed.</a:t>
            </a:r>
          </a:p>
          <a:p>
            <a:r>
              <a:rPr lang="en-IN" sz="1800" b="0" dirty="0" err="1"/>
              <a:t>Servletcontext</a:t>
            </a:r>
            <a:r>
              <a:rPr lang="en-IN" sz="1800" b="0" dirty="0"/>
              <a:t> object contains a set of methods which are used to interact with the servlet </a:t>
            </a:r>
            <a:r>
              <a:rPr lang="en-IN" sz="1800" b="0" dirty="0" err="1"/>
              <a:t>container.We</a:t>
            </a:r>
            <a:r>
              <a:rPr lang="en-IN" sz="1800" b="0" dirty="0"/>
              <a:t> can find information about the servlet container</a:t>
            </a:r>
          </a:p>
          <a:p>
            <a:pPr marL="0" indent="0">
              <a:buNone/>
            </a:pPr>
            <a:r>
              <a:rPr lang="en-IN" sz="1800" dirty="0"/>
              <a:t>We will see the below example to understand the application object example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fr-FR" sz="1500" b="0" dirty="0"/>
              <a:t>&lt;%@ page language=</a:t>
            </a:r>
            <a:r>
              <a:rPr lang="fr-FR" sz="1500" b="0" i="1" dirty="0"/>
              <a:t>"java" contentType="</a:t>
            </a:r>
            <a:r>
              <a:rPr lang="fr-FR" sz="1500" b="0" i="1" dirty="0" err="1"/>
              <a:t>text</a:t>
            </a:r>
            <a:r>
              <a:rPr lang="fr-FR" sz="1500" b="0" i="1" dirty="0"/>
              <a:t>/html; </a:t>
            </a:r>
            <a:r>
              <a:rPr lang="fr-FR" sz="1500" b="0" i="1" dirty="0" err="1"/>
              <a:t>charset</a:t>
            </a:r>
            <a:r>
              <a:rPr lang="fr-FR" sz="1500" b="0" i="1" dirty="0"/>
              <a:t>=ISO-8859-1"</a:t>
            </a:r>
            <a:r>
              <a:rPr lang="en-IN" sz="1500" b="0" dirty="0"/>
              <a:t>    </a:t>
            </a:r>
            <a:r>
              <a:rPr lang="en-IN" sz="1500" b="0" dirty="0" err="1"/>
              <a:t>pageEncoding</a:t>
            </a:r>
            <a:r>
              <a:rPr lang="en-IN" sz="1500" b="0" dirty="0"/>
              <a:t>=</a:t>
            </a:r>
            <a:r>
              <a:rPr lang="en-IN" sz="1500" b="0" i="1" dirty="0"/>
              <a:t>"ISO-8859-1"%&gt;</a:t>
            </a:r>
          </a:p>
          <a:p>
            <a:pPr marL="0" indent="0">
              <a:buNone/>
            </a:pPr>
            <a:r>
              <a:rPr lang="en-IN" sz="1500" b="0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IN" sz="1500" b="0" dirty="0"/>
              <a:t>&lt;html&gt;</a:t>
            </a:r>
          </a:p>
          <a:p>
            <a:pPr marL="0" indent="0">
              <a:buNone/>
            </a:pPr>
            <a:r>
              <a:rPr lang="en-IN" sz="1500" b="0" dirty="0"/>
              <a:t>&lt;head&gt;</a:t>
            </a:r>
          </a:p>
          <a:p>
            <a:pPr marL="0" indent="0">
              <a:buNone/>
            </a:pPr>
            <a:r>
              <a:rPr lang="en-IN" sz="1500" b="0" dirty="0"/>
              <a:t>&lt;meta http-</a:t>
            </a:r>
            <a:r>
              <a:rPr lang="en-IN" sz="1500" b="0" dirty="0" err="1"/>
              <a:t>equiv</a:t>
            </a:r>
            <a:r>
              <a:rPr lang="en-IN" sz="1500" b="0" dirty="0"/>
              <a:t>=</a:t>
            </a:r>
            <a:r>
              <a:rPr lang="en-IN" sz="1500" b="0" i="1" dirty="0"/>
              <a:t>"Content-Type" content="text/html; charset=ISO-8859-1"&gt;</a:t>
            </a:r>
          </a:p>
          <a:p>
            <a:pPr marL="0" indent="0">
              <a:buNone/>
            </a:pPr>
            <a:r>
              <a:rPr lang="en-IN" sz="1500" b="0" dirty="0"/>
              <a:t>&lt;title&gt;Application Object Example&lt;/title&gt;</a:t>
            </a:r>
          </a:p>
          <a:p>
            <a:pPr marL="0" indent="0">
              <a:buNone/>
            </a:pPr>
            <a:r>
              <a:rPr lang="en-IN" sz="1500" b="0" dirty="0"/>
              <a:t>&lt;/head&gt;</a:t>
            </a:r>
          </a:p>
          <a:p>
            <a:pPr marL="0" indent="0">
              <a:buNone/>
            </a:pPr>
            <a:r>
              <a:rPr lang="en-IN" sz="1500" b="0" dirty="0"/>
              <a:t>&lt;body&gt;</a:t>
            </a:r>
          </a:p>
          <a:p>
            <a:pPr marL="0" indent="0">
              <a:buNone/>
            </a:pPr>
            <a:r>
              <a:rPr lang="en-IN" sz="1500" b="0" dirty="0"/>
              <a:t>&lt;% out.println(</a:t>
            </a:r>
            <a:r>
              <a:rPr lang="en-IN" sz="1500" b="0" dirty="0" err="1"/>
              <a:t>application.getContextPath</a:t>
            </a:r>
            <a:r>
              <a:rPr lang="en-IN" sz="1500" b="0" dirty="0"/>
              <a:t>()); %&gt;</a:t>
            </a:r>
          </a:p>
          <a:p>
            <a:pPr marL="0" indent="0">
              <a:buNone/>
            </a:pPr>
            <a:r>
              <a:rPr lang="en-IN" sz="1500" b="0" dirty="0"/>
              <a:t>&lt;/body&gt;</a:t>
            </a:r>
          </a:p>
          <a:p>
            <a:pPr marL="0" indent="0">
              <a:buNone/>
            </a:pPr>
            <a:r>
              <a:rPr lang="en-IN" sz="1500" b="0" dirty="0"/>
              <a:t>&lt;/html&gt;</a:t>
            </a:r>
            <a:endParaRPr lang="en-IN" sz="1400" b="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We will see the following output when we run on browser.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/</a:t>
            </a:r>
            <a:r>
              <a:rPr lang="en-IN" sz="1800" dirty="0" err="1"/>
              <a:t>ApplicationExample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96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9727-1E65-40D4-A489-D645289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Session object Example Duration: 10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BAE8-7E0C-4C7E-B502-73400294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568"/>
            <a:ext cx="5550568" cy="5879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Session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1800" b="0" dirty="0"/>
              <a:t>The session is holding "</a:t>
            </a:r>
            <a:r>
              <a:rPr lang="en-IN" sz="1800" b="0" dirty="0" err="1"/>
              <a:t>httpsession</a:t>
            </a:r>
            <a:r>
              <a:rPr lang="en-IN" sz="1800" b="0" dirty="0"/>
              <a:t>" object.</a:t>
            </a:r>
          </a:p>
          <a:p>
            <a:r>
              <a:rPr lang="en-IN" sz="1800" b="0" dirty="0"/>
              <a:t>Session object is used to get, set and remove attributes to session scope and also used to get session information</a:t>
            </a:r>
          </a:p>
          <a:p>
            <a:endParaRPr lang="en-IN" sz="1800" b="0" dirty="0"/>
          </a:p>
          <a:p>
            <a:pPr marL="0" indent="0">
              <a:buNone/>
            </a:pPr>
            <a:r>
              <a:rPr lang="en-IN" sz="1800" b="0" dirty="0"/>
              <a:t>We will see the example to understand how session object works. Below is </a:t>
            </a:r>
            <a:r>
              <a:rPr lang="en-IN" sz="1800" dirty="0"/>
              <a:t>form1.jsp</a:t>
            </a:r>
            <a:br>
              <a:rPr lang="en-IN" sz="2000" dirty="0"/>
            </a:b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F01C4-6504-4CB7-8EFD-B5A822A866B8}"/>
              </a:ext>
            </a:extLst>
          </p:cNvPr>
          <p:cNvSpPr/>
          <p:nvPr/>
        </p:nvSpPr>
        <p:spPr>
          <a:xfrm>
            <a:off x="88231" y="3804068"/>
            <a:ext cx="537410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13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13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13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/html;"</a:t>
            </a:r>
            <a:r>
              <a:rPr lang="fr-FR" sz="13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IN" sz="13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 </a:t>
            </a:r>
            <a:r>
              <a:rPr lang="en-IN" sz="13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sz="13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IN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IN" sz="13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IN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"text/html;"</a:t>
            </a:r>
            <a:r>
              <a:rPr lang="en-IN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JSP session object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user"</a:t>
            </a:r>
            <a:r>
              <a:rPr lang="en-IN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"admin</a:t>
            </a:r>
            <a:r>
              <a:rPr lang="en-IN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IN" sz="13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sz="13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"form2.jsp"</a:t>
            </a:r>
            <a:r>
              <a:rPr lang="en-IN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Click here to get user name</a:t>
            </a:r>
            <a:r>
              <a:rPr lang="en-IN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3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sz="13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3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3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7A767-AFEA-46C6-93B0-406B00F49C66}"/>
              </a:ext>
            </a:extLst>
          </p:cNvPr>
          <p:cNvSpPr/>
          <p:nvPr/>
        </p:nvSpPr>
        <p:spPr>
          <a:xfrm>
            <a:off x="5727032" y="2142074"/>
            <a:ext cx="61601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form2.jsp</a:t>
            </a:r>
          </a:p>
          <a:p>
            <a:r>
              <a:rPr lang="fr-FR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/html; 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=ISO-8859-1"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sz="12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 </a:t>
            </a:r>
            <a:r>
              <a:rPr lang="en-IN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sz="12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IN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IN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I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charset=ISO-8859-1"</a:t>
            </a:r>
            <a:r>
              <a:rPr lang="en-IN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Session Object Example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name = (String)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out.println(</a:t>
            </a:r>
            <a:r>
              <a:rPr lang="en-IN" sz="1200" dirty="0">
                <a:solidFill>
                  <a:srgbClr val="2A00FF"/>
                </a:solidFill>
                <a:latin typeface="Consolas" panose="020B0609020204030204" pitchFamily="49" charset="0"/>
              </a:rPr>
              <a:t>"User Name is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+name);</a:t>
            </a:r>
          </a:p>
          <a:p>
            <a:r>
              <a:rPr lang="en-IN" sz="12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60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9727-1E65-40D4-A489-D645289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Session object Example Duration:10 min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22BCE-E694-44E4-A79A-B37C89D2E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079" t="1088" r="28027" b="62579"/>
          <a:stretch/>
        </p:blipFill>
        <p:spPr>
          <a:xfrm>
            <a:off x="304800" y="3709920"/>
            <a:ext cx="5549900" cy="23670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D2A0B1-A132-404C-BAC1-94F92A5E7AE9}"/>
              </a:ext>
            </a:extLst>
          </p:cNvPr>
          <p:cNvSpPr/>
          <p:nvPr/>
        </p:nvSpPr>
        <p:spPr>
          <a:xfrm>
            <a:off x="160421" y="1058779"/>
            <a:ext cx="11919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In form1.jsp we are setting the attribute user in the session variable, and that value can be fetched from the session in whichever jsp is called from that (form2.jsp).</a:t>
            </a:r>
          </a:p>
          <a:p>
            <a:endParaRPr lang="en-IN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We are getting the value of user attribute from session object and displaying that value</a:t>
            </a:r>
          </a:p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When we run on browser the above code, we get the following output:</a:t>
            </a:r>
          </a:p>
          <a:p>
            <a:endParaRPr lang="en-IN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We are calling another jsp on </a:t>
            </a:r>
            <a:r>
              <a:rPr lang="en-IN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href</a:t>
            </a:r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 in which we will get the value for attribute user which is set.</a:t>
            </a:r>
          </a:p>
          <a:p>
            <a:r>
              <a:rPr lang="en-IN" dirty="0">
                <a:solidFill>
                  <a:srgbClr val="222222"/>
                </a:solidFill>
                <a:latin typeface="Source Sans Pro" panose="020B0503030403020204" pitchFamily="34" charset="0"/>
              </a:rPr>
              <a:t>form2.jsp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DBD9D-62CB-4470-A7C1-E3DC22825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69" t="1087" r="23289" b="46665"/>
          <a:stretch/>
        </p:blipFill>
        <p:spPr>
          <a:xfrm>
            <a:off x="6577264" y="3709920"/>
            <a:ext cx="5133473" cy="26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6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JSP</a:t>
            </a:r>
            <a:r>
              <a:rPr lang="en-IN" dirty="0"/>
              <a:t> </a:t>
            </a:r>
            <a:r>
              <a:rPr lang="en-IN" dirty="0" err="1"/>
              <a:t>pageContext</a:t>
            </a:r>
            <a:r>
              <a:rPr lang="en-IN" dirty="0"/>
              <a:t> object Example Duration 5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25" y="978569"/>
            <a:ext cx="4985392" cy="5803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err="1"/>
              <a:t>pageContext</a:t>
            </a:r>
            <a:r>
              <a:rPr lang="en-IN" sz="2000" dirty="0"/>
              <a:t>:</a:t>
            </a:r>
          </a:p>
          <a:p>
            <a:endParaRPr lang="en-IN" b="0" dirty="0"/>
          </a:p>
          <a:p>
            <a:r>
              <a:rPr lang="en-IN" b="0" dirty="0"/>
              <a:t>This object is of the type of pagecontext.</a:t>
            </a:r>
          </a:p>
          <a:p>
            <a:r>
              <a:rPr lang="en-IN" b="0" dirty="0"/>
              <a:t>It is used to get, set and remove the attributes from a particular scope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Scopes are of 4 types:</a:t>
            </a:r>
          </a:p>
          <a:p>
            <a:r>
              <a:rPr lang="en-IN" b="0" dirty="0"/>
              <a:t>Page</a:t>
            </a:r>
          </a:p>
          <a:p>
            <a:r>
              <a:rPr lang="en-IN" b="0" dirty="0"/>
              <a:t>Request</a:t>
            </a:r>
          </a:p>
          <a:p>
            <a:r>
              <a:rPr lang="en-IN" b="0" dirty="0"/>
              <a:t>Session</a:t>
            </a:r>
          </a:p>
          <a:p>
            <a:r>
              <a:rPr lang="en-IN" b="0" dirty="0"/>
              <a:t>Application</a:t>
            </a:r>
          </a:p>
          <a:p>
            <a:pPr marL="0" indent="0">
              <a:buNone/>
            </a:pPr>
            <a:endParaRPr lang="en-IN" b="0" dirty="0"/>
          </a:p>
          <a:p>
            <a:pPr marL="0" indent="0">
              <a:buNone/>
            </a:pPr>
            <a:r>
              <a:rPr lang="en-IN" b="0" dirty="0"/>
              <a:t>we are setting the attribute using </a:t>
            </a:r>
            <a:r>
              <a:rPr lang="en-IN" b="0" dirty="0" err="1"/>
              <a:t>pageContext</a:t>
            </a:r>
            <a:r>
              <a:rPr lang="en-IN" b="0" dirty="0"/>
              <a:t> object, and it has three parameters:</a:t>
            </a:r>
          </a:p>
          <a:p>
            <a:r>
              <a:rPr lang="en-IN" b="0" dirty="0"/>
              <a:t>Key</a:t>
            </a:r>
          </a:p>
          <a:p>
            <a:r>
              <a:rPr lang="en-IN" b="0" dirty="0"/>
              <a:t>Value</a:t>
            </a:r>
          </a:p>
          <a:p>
            <a:r>
              <a:rPr lang="en-IN" b="0" dirty="0"/>
              <a:t>Scope</a:t>
            </a:r>
          </a:p>
          <a:p>
            <a:pPr marL="0" indent="0">
              <a:buNone/>
            </a:pPr>
            <a:endParaRPr lang="en-IN" b="0" dirty="0"/>
          </a:p>
          <a:p>
            <a:pPr marL="0" indent="0">
              <a:buNone/>
            </a:pPr>
            <a:r>
              <a:rPr lang="en-IN" b="0" dirty="0"/>
              <a:t>We will observe the example how it works.</a:t>
            </a:r>
          </a:p>
          <a:p>
            <a:pPr marL="0" indent="0">
              <a:buNone/>
            </a:pPr>
            <a:r>
              <a:rPr lang="en-IN" b="0" dirty="0"/>
              <a:t>In the example the key is course and value is “JSP" while the scope is the page scope. Here the scope is "page" and it can get using page scope only.</a:t>
            </a:r>
          </a:p>
          <a:p>
            <a:pPr marL="0" indent="0">
              <a:buNone/>
            </a:pPr>
            <a:endParaRPr lang="en-IN" b="0" dirty="0"/>
          </a:p>
          <a:p>
            <a:pPr marL="0" indent="0">
              <a:buNone/>
            </a:pPr>
            <a:r>
              <a:rPr lang="en-IN" b="0" dirty="0"/>
              <a:t>We are getting the value of the attribute using </a:t>
            </a:r>
            <a:r>
              <a:rPr lang="en-IN" b="0" dirty="0" err="1"/>
              <a:t>pageContext</a:t>
            </a:r>
            <a:endParaRPr lang="en-IN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2AE72-A2A0-42EB-8B02-22228B973B1B}"/>
              </a:ext>
            </a:extLst>
          </p:cNvPr>
          <p:cNvSpPr/>
          <p:nvPr/>
        </p:nvSpPr>
        <p:spPr>
          <a:xfrm>
            <a:off x="5454316" y="978568"/>
            <a:ext cx="6573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/html; 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=ISO-8859-1"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sz="12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 </a:t>
            </a:r>
            <a:r>
              <a:rPr lang="en-IN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sz="12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IN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IN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I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charset=ISO-8859-1"</a:t>
            </a:r>
            <a:r>
              <a:rPr lang="en-IN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PageContextExample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pageContext.setAttribute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2A00FF"/>
                </a:solidFill>
                <a:latin typeface="Consolas" panose="020B0609020204030204" pitchFamily="49" charset="0"/>
              </a:rPr>
              <a:t>"course"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200" dirty="0">
                <a:solidFill>
                  <a:srgbClr val="2A00FF"/>
                </a:solidFill>
                <a:latin typeface="Consolas" panose="020B0609020204030204" pitchFamily="49" charset="0"/>
              </a:rPr>
              <a:t>"JSP"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</a:t>
            </a:r>
            <a:r>
              <a:rPr lang="fr-FR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PAGE_SCOPE</a:t>
            </a:r>
            <a:r>
              <a:rPr lang="fr-F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name = (String)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pageContext.getAttribute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latin typeface="Consolas" panose="020B0609020204030204" pitchFamily="49" charset="0"/>
              </a:rPr>
              <a:t>"course"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out.println(</a:t>
            </a:r>
            <a:r>
              <a:rPr lang="en-IN" sz="1200" dirty="0">
                <a:solidFill>
                  <a:srgbClr val="2A00FF"/>
                </a:solidFill>
                <a:latin typeface="Consolas" panose="020B0609020204030204" pitchFamily="49" charset="0"/>
              </a:rPr>
              <a:t>"Course name is 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+name);</a:t>
            </a:r>
            <a:r>
              <a:rPr lang="en-IN" sz="12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E6043-FFD1-42A8-B6D4-C959E33451D2}"/>
              </a:ext>
            </a:extLst>
          </p:cNvPr>
          <p:cNvSpPr/>
          <p:nvPr/>
        </p:nvSpPr>
        <p:spPr>
          <a:xfrm>
            <a:off x="5454316" y="4103496"/>
            <a:ext cx="6573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When you execute the above code, you get the following output:</a:t>
            </a:r>
          </a:p>
          <a:p>
            <a:endParaRPr lang="en-IN" b="1" dirty="0"/>
          </a:p>
          <a:p>
            <a:r>
              <a:rPr lang="en-IN" b="1" dirty="0"/>
              <a:t>Course name is JSP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6C045-3363-4973-92E8-4DBCADDC7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3" t="10105" r="25263" b="72877"/>
          <a:stretch/>
        </p:blipFill>
        <p:spPr>
          <a:xfrm>
            <a:off x="5454316" y="5296166"/>
            <a:ext cx="6144127" cy="11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Page Object Example Duration: 5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2317"/>
            <a:ext cx="5775156" cy="597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Page</a:t>
            </a:r>
          </a:p>
          <a:p>
            <a:endParaRPr lang="en-IN" b="0" dirty="0"/>
          </a:p>
          <a:p>
            <a:r>
              <a:rPr lang="en-IN" sz="1800" b="0" dirty="0"/>
              <a:t>Page implicit variable holds the currently executed servlet object for the corresponding jsp.</a:t>
            </a:r>
          </a:p>
          <a:p>
            <a:r>
              <a:rPr lang="en-IN" sz="1800" b="0" dirty="0"/>
              <a:t>Acts as this object for current jsp page..</a:t>
            </a:r>
          </a:p>
          <a:p>
            <a:pPr marL="0" indent="0">
              <a:buNone/>
            </a:pPr>
            <a:endParaRPr lang="en-IN" sz="1800" b="0" dirty="0"/>
          </a:p>
          <a:p>
            <a:pPr marL="0" indent="0">
              <a:buNone/>
            </a:pPr>
            <a:r>
              <a:rPr lang="en-IN" sz="1800" b="0" dirty="0"/>
              <a:t>We will understand now how this Page object works with example</a:t>
            </a:r>
          </a:p>
          <a:p>
            <a:pPr marL="0" indent="0">
              <a:buNone/>
            </a:pPr>
            <a:endParaRPr lang="en-IN" sz="1800" b="0" dirty="0"/>
          </a:p>
          <a:p>
            <a:pPr marL="0" indent="0">
              <a:buNone/>
            </a:pPr>
            <a:r>
              <a:rPr lang="en-IN" sz="1800" b="0" dirty="0"/>
              <a:t>In this example, we are trying to use the method </a:t>
            </a:r>
            <a:r>
              <a:rPr lang="en-IN" sz="1800" b="0" dirty="0" err="1"/>
              <a:t>toString</a:t>
            </a:r>
            <a:r>
              <a:rPr lang="en-IN" sz="1800" b="0" dirty="0"/>
              <a:t>() of the page object and trying to get the string name of </a:t>
            </a:r>
            <a:r>
              <a:rPr lang="en-IN" sz="1800" b="0" dirty="0" err="1"/>
              <a:t>theJSP</a:t>
            </a:r>
            <a:r>
              <a:rPr lang="en-IN" sz="1800" b="0" dirty="0"/>
              <a:t> Page.</a:t>
            </a:r>
          </a:p>
          <a:p>
            <a:pPr marL="0" indent="0">
              <a:buNone/>
            </a:pPr>
            <a:r>
              <a:rPr lang="en-IN" sz="1800" b="0" dirty="0"/>
              <a:t>When you execute the code you get the following output:</a:t>
            </a:r>
          </a:p>
          <a:p>
            <a:pPr marL="0" indent="0">
              <a:buNone/>
            </a:pPr>
            <a:r>
              <a:rPr lang="en-IN" b="0" dirty="0"/>
              <a:t>Output is string name of above jsp page</a:t>
            </a:r>
          </a:p>
          <a:p>
            <a:pPr marL="0" indent="0">
              <a:buNone/>
            </a:pPr>
            <a:br>
              <a:rPr lang="en-IN" sz="1800" dirty="0"/>
            </a:br>
            <a:r>
              <a:rPr lang="en-IN" sz="1800" dirty="0"/>
              <a:t>Page Name is org.apache.jsp.Page_jsp@75f5c806 </a:t>
            </a:r>
            <a:endParaRPr lang="en-IN" sz="1800" b="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2D5F-FFE4-4C37-8AB1-0DC076C65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7" t="1088" r="22894" b="66323"/>
          <a:stretch/>
        </p:blipFill>
        <p:spPr>
          <a:xfrm>
            <a:off x="5868736" y="4676604"/>
            <a:ext cx="6096000" cy="191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271D43-15E9-4E98-A32A-A573E6FDD969}"/>
              </a:ext>
            </a:extLst>
          </p:cNvPr>
          <p:cNvSpPr/>
          <p:nvPr/>
        </p:nvSpPr>
        <p:spPr>
          <a:xfrm>
            <a:off x="5775157" y="96859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/html; 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=ISO-8859-1"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sz="14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 </a:t>
            </a:r>
            <a:r>
              <a:rPr lang="en-IN" sz="14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sz="14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I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I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charset=ISO-8859-1"</a:t>
            </a:r>
            <a:r>
              <a:rPr lang="en-I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Page Object Example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BF5F3F"/>
                </a:solidFill>
                <a:latin typeface="Consolas" panose="020B0609020204030204" pitchFamily="49" charset="0"/>
              </a:rPr>
              <a:t>&lt;%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page.toString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out.println(</a:t>
            </a:r>
            <a:r>
              <a:rPr lang="en-IN" sz="1400" dirty="0">
                <a:solidFill>
                  <a:srgbClr val="2A00FF"/>
                </a:solidFill>
                <a:latin typeface="Consolas" panose="020B0609020204030204" pitchFamily="49" charset="0"/>
              </a:rPr>
              <a:t>"Page Name is 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sz="14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5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Exception Example Duration: 7min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82317"/>
            <a:ext cx="5935578" cy="597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Exception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1800" b="0" dirty="0"/>
              <a:t>Exception is the implicit object of the throwable class.</a:t>
            </a:r>
          </a:p>
          <a:p>
            <a:r>
              <a:rPr lang="en-IN" sz="1800" b="0" dirty="0"/>
              <a:t>It is used for exception handling in JSP.</a:t>
            </a:r>
          </a:p>
          <a:p>
            <a:r>
              <a:rPr lang="en-IN" sz="1800" b="0" dirty="0"/>
              <a:t>The exception object can be only used in error pages.</a:t>
            </a:r>
          </a:p>
          <a:p>
            <a:pPr marL="0" indent="0">
              <a:buNone/>
            </a:pPr>
            <a:br>
              <a:rPr lang="en-IN" sz="1800" dirty="0"/>
            </a:br>
            <a:r>
              <a:rPr lang="en-IN" sz="1800" dirty="0"/>
              <a:t>We will see the example to elaborate more about exception.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0" dirty="0"/>
              <a:t> In the below example if we divide by 0 the exception division by zero </a:t>
            </a:r>
            <a:r>
              <a:rPr lang="en-IN" sz="1800" b="0" dirty="0" err="1"/>
              <a:t>excpetion</a:t>
            </a:r>
            <a:r>
              <a:rPr lang="en-IN" sz="1800" b="0" dirty="0"/>
              <a:t> is thrown.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Line &lt;%= exception %&gt; is throwing exception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7EF87D-BE1E-4696-BC30-396441F646D7}"/>
              </a:ext>
            </a:extLst>
          </p:cNvPr>
          <p:cNvSpPr/>
          <p:nvPr/>
        </p:nvSpPr>
        <p:spPr>
          <a:xfrm>
            <a:off x="6096001" y="882317"/>
            <a:ext cx="59355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&lt;%@ page language=</a:t>
            </a:r>
            <a:r>
              <a:rPr lang="fr-FR" sz="1400" i="1" dirty="0"/>
              <a:t>"java" contentType="</a:t>
            </a:r>
            <a:r>
              <a:rPr lang="fr-FR" sz="1400" i="1" dirty="0" err="1"/>
              <a:t>text</a:t>
            </a:r>
            <a:r>
              <a:rPr lang="fr-FR" sz="1400" i="1" dirty="0"/>
              <a:t>/html; </a:t>
            </a:r>
            <a:r>
              <a:rPr lang="fr-FR" sz="1400" i="1" dirty="0" err="1"/>
              <a:t>charset</a:t>
            </a:r>
            <a:r>
              <a:rPr lang="fr-FR" sz="1400" i="1" dirty="0"/>
              <a:t>=ISO-8859-1"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pageEncoding</a:t>
            </a:r>
            <a:r>
              <a:rPr lang="en-IN" sz="1400" dirty="0"/>
              <a:t>=</a:t>
            </a:r>
            <a:r>
              <a:rPr lang="en-IN" sz="1400" i="1" dirty="0"/>
              <a:t>"ISO-8859-1" </a:t>
            </a:r>
            <a:r>
              <a:rPr lang="en-IN" sz="1400" i="1" dirty="0" err="1"/>
              <a:t>isErrorPage</a:t>
            </a:r>
            <a:r>
              <a:rPr lang="en-IN" sz="1400" i="1" dirty="0"/>
              <a:t>="true"%&gt;</a:t>
            </a:r>
          </a:p>
          <a:p>
            <a:r>
              <a:rPr lang="en-IN" sz="1400" dirty="0"/>
              <a:t>&lt;!DOCTYPE html PUBLIC "-//W3C//DTD HTML 4.01 Transitional//EN" "http://www.w3.org/TR/html4/loose.dtd"&gt;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&lt;head&gt;</a:t>
            </a:r>
          </a:p>
          <a:p>
            <a:r>
              <a:rPr lang="en-IN" sz="1400" dirty="0"/>
              <a:t>&lt;meta http-</a:t>
            </a:r>
            <a:r>
              <a:rPr lang="en-IN" sz="1400" dirty="0" err="1"/>
              <a:t>equiv</a:t>
            </a:r>
            <a:r>
              <a:rPr lang="en-IN" sz="1400" dirty="0"/>
              <a:t>=</a:t>
            </a:r>
            <a:r>
              <a:rPr lang="en-IN" sz="1400" i="1" dirty="0"/>
              <a:t>"Content-Type" content="text/html; charset=ISO-8859-1"&gt;</a:t>
            </a:r>
          </a:p>
          <a:p>
            <a:r>
              <a:rPr lang="en-IN" sz="1400" dirty="0"/>
              <a:t>&lt;title&gt;Exception Example&lt;/title&gt;</a:t>
            </a:r>
          </a:p>
          <a:p>
            <a:r>
              <a:rPr lang="en-IN" sz="1400" dirty="0"/>
              <a:t>&lt;/head&gt;</a:t>
            </a:r>
          </a:p>
          <a:p>
            <a:r>
              <a:rPr lang="en-IN" sz="1400" dirty="0"/>
              <a:t>&lt;body&gt;</a:t>
            </a:r>
          </a:p>
          <a:p>
            <a:r>
              <a:rPr lang="es-ES" sz="1400" dirty="0"/>
              <a:t>&lt;%</a:t>
            </a:r>
            <a:r>
              <a:rPr lang="es-ES" sz="1400" dirty="0" err="1"/>
              <a:t>int</a:t>
            </a:r>
            <a:r>
              <a:rPr lang="es-ES" sz="1400" dirty="0"/>
              <a:t> x=5,y=0;</a:t>
            </a:r>
          </a:p>
          <a:p>
            <a:r>
              <a:rPr lang="en-IN" sz="1400" dirty="0"/>
              <a:t>out.println(x/y);%&gt;</a:t>
            </a:r>
          </a:p>
          <a:p>
            <a:r>
              <a:rPr lang="en-IN" sz="1400" dirty="0"/>
              <a:t>&lt;%= exception %&gt;</a:t>
            </a:r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5F3BD-8193-46D7-9866-23A2D8BC2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6" t="11677" r="23948" b="18113"/>
          <a:stretch/>
        </p:blipFill>
        <p:spPr>
          <a:xfrm>
            <a:off x="6287168" y="4276130"/>
            <a:ext cx="5553243" cy="22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rrow -1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295401"/>
            <a:ext cx="5569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384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89F3-678C-4040-AABE-2F30FB318DF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4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JSP Implicit object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this module we will see below  topics</a:t>
            </a:r>
          </a:p>
          <a:p>
            <a:r>
              <a:rPr lang="sv-SE" sz="2000" dirty="0"/>
              <a:t>JSP Out</a:t>
            </a:r>
          </a:p>
          <a:p>
            <a:r>
              <a:rPr lang="sv-SE" sz="2000" dirty="0"/>
              <a:t>JSP Request</a:t>
            </a:r>
          </a:p>
          <a:p>
            <a:r>
              <a:rPr lang="sv-SE" sz="2000" dirty="0"/>
              <a:t>JSP Response</a:t>
            </a:r>
          </a:p>
          <a:p>
            <a:r>
              <a:rPr lang="sv-SE" sz="2000" dirty="0"/>
              <a:t>JSP Config</a:t>
            </a:r>
          </a:p>
          <a:p>
            <a:r>
              <a:rPr lang="sv-SE" sz="2000" dirty="0"/>
              <a:t>JSP Application</a:t>
            </a:r>
          </a:p>
          <a:p>
            <a:r>
              <a:rPr lang="sv-SE" sz="2000" dirty="0"/>
              <a:t>JSP Session</a:t>
            </a:r>
          </a:p>
          <a:p>
            <a:r>
              <a:rPr lang="sv-SE" sz="2000" dirty="0"/>
              <a:t>JSP PageContext</a:t>
            </a:r>
          </a:p>
          <a:p>
            <a:r>
              <a:rPr lang="sv-SE" sz="2000" dirty="0"/>
              <a:t>JSP Page</a:t>
            </a:r>
          </a:p>
          <a:p>
            <a:r>
              <a:rPr lang="sv-SE" sz="2000" dirty="0"/>
              <a:t>JSP Exception</a:t>
            </a:r>
          </a:p>
          <a:p>
            <a:endParaRPr lang="sv-SE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7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JSP Implicit object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03159"/>
            <a:ext cx="12015536" cy="5578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 is JSP Implicit object?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1800" b="0" dirty="0"/>
              <a:t>JSP implicit objects are created during the translation phase of JSP to the servlet.</a:t>
            </a:r>
          </a:p>
          <a:p>
            <a:r>
              <a:rPr lang="en-IN" sz="1800" b="0" dirty="0"/>
              <a:t>These objects can be directly used in scriplets that goes in the service method.</a:t>
            </a:r>
          </a:p>
          <a:p>
            <a:r>
              <a:rPr lang="en-IN" sz="1800" b="0" dirty="0"/>
              <a:t>They are created by the container automatically, and they can be accessed using objects.</a:t>
            </a:r>
          </a:p>
          <a:p>
            <a:pPr marL="0" indent="0">
              <a:buNone/>
            </a:pPr>
            <a:br>
              <a:rPr lang="en-IN" sz="1800" b="0" dirty="0"/>
            </a:br>
            <a:r>
              <a:rPr lang="en-IN" sz="1800" b="0" dirty="0"/>
              <a:t>There are 9 types of implicit objects available in the container: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800" b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out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request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response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config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application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session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 err="1"/>
              <a:t>pageContext</a:t>
            </a:r>
            <a:endParaRPr lang="en-IN" sz="1800" b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800" b="0" dirty="0"/>
              <a:t>exception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JSP Out Example Duration : 10 min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866274"/>
            <a:ext cx="6095996" cy="612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Lets understand Implicit object with example one by one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Out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b="0" dirty="0"/>
              <a:t>Out is one of the implicit objects which is used to write the data to the buffer and send output to the client in response</a:t>
            </a:r>
          </a:p>
          <a:p>
            <a:r>
              <a:rPr lang="en-IN" sz="1800" b="0" dirty="0"/>
              <a:t>It allows us to access the servlet's output stream</a:t>
            </a:r>
          </a:p>
          <a:p>
            <a:r>
              <a:rPr lang="en-IN" sz="1800" b="0" dirty="0"/>
              <a:t>It is object of javax.servlet.jsp.jspWriter class</a:t>
            </a:r>
          </a:p>
          <a:p>
            <a:r>
              <a:rPr lang="en-IN" sz="1800" b="0" dirty="0"/>
              <a:t>When we work with servlet, we need printwriter object</a:t>
            </a:r>
          </a:p>
          <a:p>
            <a:endParaRPr lang="en-IN" sz="1800" b="0" dirty="0"/>
          </a:p>
          <a:p>
            <a:pPr marL="0" indent="0">
              <a:buNone/>
            </a:pPr>
            <a:r>
              <a:rPr lang="en-IN" sz="1800" b="0" dirty="0"/>
              <a:t>To understand the out object how it works we will see the example in eclipse.</a:t>
            </a:r>
          </a:p>
          <a:p>
            <a:pPr marL="0" indent="0">
              <a:buNone/>
            </a:pPr>
            <a:endParaRPr lang="en-IN" sz="1800" b="0" dirty="0"/>
          </a:p>
          <a:p>
            <a:pPr marL="0" indent="0">
              <a:buNone/>
            </a:pPr>
            <a:endParaRPr lang="en-IN" sz="1800" b="0" dirty="0"/>
          </a:p>
          <a:p>
            <a:pPr marL="0" indent="0">
              <a:buNone/>
            </a:pPr>
            <a:r>
              <a:rPr lang="en-IN" sz="2000" b="0" dirty="0"/>
              <a:t>out is used to print into output stream</a:t>
            </a:r>
          </a:p>
          <a:p>
            <a:pPr marL="0" indent="0">
              <a:buNone/>
            </a:pPr>
            <a:br>
              <a:rPr lang="en-IN" sz="1100" dirty="0"/>
            </a:br>
            <a:endParaRPr lang="en-IN" sz="1100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9DF4-9A2A-4551-B1BE-402EA81D4C2D}"/>
              </a:ext>
            </a:extLst>
          </p:cNvPr>
          <p:cNvSpPr/>
          <p:nvPr/>
        </p:nvSpPr>
        <p:spPr>
          <a:xfrm>
            <a:off x="6095998" y="8662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&lt;%@ page language="java" </a:t>
            </a:r>
            <a:r>
              <a:rPr lang="en-IN" sz="1600" dirty="0" err="1"/>
              <a:t>contentType</a:t>
            </a:r>
            <a:r>
              <a:rPr lang="en-IN" sz="1600" dirty="0"/>
              <a:t>="text/html; charset=ISO-8859-1“    </a:t>
            </a:r>
            <a:r>
              <a:rPr lang="en-IN" sz="1600" dirty="0" err="1"/>
              <a:t>pageEncoding</a:t>
            </a:r>
            <a:r>
              <a:rPr lang="en-IN" sz="1600" dirty="0"/>
              <a:t>="ISO-8859-1"%&gt;</a:t>
            </a:r>
          </a:p>
          <a:p>
            <a:r>
              <a:rPr lang="en-IN" sz="1600" dirty="0"/>
              <a:t>&lt;!DOCTYPE html PUBLIC "-//W3C//DTD HTML 4.01 Transitional//EN" "http://www.w3.org/TR/html4/loose.dtd"&gt;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&lt;meta http-</a:t>
            </a:r>
            <a:r>
              <a:rPr lang="en-IN" sz="1600" dirty="0" err="1"/>
              <a:t>equiv</a:t>
            </a:r>
            <a:r>
              <a:rPr lang="en-IN" sz="1600" dirty="0"/>
              <a:t>="Content-Type" content="text/html; charset=ISO-8859-1"&gt;</a:t>
            </a:r>
          </a:p>
          <a:p>
            <a:r>
              <a:rPr lang="en-IN" sz="1600" dirty="0"/>
              <a:t>&lt;title&gt;Jsp Out example&lt;/title&gt;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&lt;% int var1=10;int var2=20;</a:t>
            </a:r>
          </a:p>
          <a:p>
            <a:r>
              <a:rPr lang="en-IN" sz="1600" dirty="0"/>
              <a:t>out.println(“var1 is " +var1);</a:t>
            </a:r>
          </a:p>
          <a:p>
            <a:r>
              <a:rPr lang="en-IN" sz="1600" dirty="0"/>
              <a:t>out.println(“var2 is "+var2); </a:t>
            </a:r>
          </a:p>
          <a:p>
            <a:r>
              <a:rPr lang="en-IN" sz="1600" dirty="0"/>
              <a:t>%&gt;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  <a:endParaRPr lang="en-IN" dirty="0"/>
          </a:p>
          <a:p>
            <a:endParaRPr lang="en-IN" sz="1400" dirty="0"/>
          </a:p>
          <a:p>
            <a:r>
              <a:rPr lang="en-IN" sz="1600" dirty="0"/>
              <a:t>After running the above  jsp file we will see the following lines on browser.</a:t>
            </a:r>
          </a:p>
          <a:p>
            <a:endParaRPr lang="en-IN" sz="1400" dirty="0"/>
          </a:p>
          <a:p>
            <a:r>
              <a:rPr lang="en-IN" sz="1400" dirty="0"/>
              <a:t>var1 is10 var2 is20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49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JSP Request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01495-9445-4644-AFD7-C8D539C60A6A}"/>
              </a:ext>
            </a:extLst>
          </p:cNvPr>
          <p:cNvSpPr/>
          <p:nvPr/>
        </p:nvSpPr>
        <p:spPr>
          <a:xfrm>
            <a:off x="112296" y="882316"/>
            <a:ext cx="1207970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Request</a:t>
            </a:r>
          </a:p>
          <a:p>
            <a:endParaRPr lang="en-IN" sz="2000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request object is an instance of java.servlet.http.HttpServletRequest and it is one of the argument of service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created by container for every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used to request the information like parameter, header information , server name,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uses getParameter() to access the request parameter.</a:t>
            </a:r>
          </a:p>
          <a:p>
            <a:endParaRPr lang="en-IN" dirty="0"/>
          </a:p>
          <a:p>
            <a:r>
              <a:rPr lang="en-IN" dirty="0"/>
              <a:t>To understand the Request object how it works with form we will see the example</a:t>
            </a:r>
          </a:p>
        </p:txBody>
      </p:sp>
    </p:spTree>
    <p:extLst>
      <p:ext uri="{BB962C8B-B14F-4D97-AF65-F5344CB8AC3E}">
        <p14:creationId xmlns:p14="http://schemas.microsoft.com/office/powerpoint/2010/main" val="222420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JSP Request Example Duration:10 min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01495-9445-4644-AFD7-C8D539C60A6A}"/>
              </a:ext>
            </a:extLst>
          </p:cNvPr>
          <p:cNvSpPr/>
          <p:nvPr/>
        </p:nvSpPr>
        <p:spPr>
          <a:xfrm>
            <a:off x="168442" y="997665"/>
            <a:ext cx="59275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Form.jsp</a:t>
            </a:r>
            <a:endParaRPr lang="en-IN" b="1" dirty="0"/>
          </a:p>
          <a:p>
            <a:endParaRPr lang="en-IN" sz="1600" b="1" dirty="0"/>
          </a:p>
          <a:p>
            <a:r>
              <a:rPr lang="fr-FR" dirty="0"/>
              <a:t>&lt;%@ page language=</a:t>
            </a:r>
            <a:r>
              <a:rPr lang="fr-FR" i="1" dirty="0"/>
              <a:t>"java" contentType="</a:t>
            </a:r>
            <a:r>
              <a:rPr lang="fr-FR" i="1" dirty="0" err="1"/>
              <a:t>text</a:t>
            </a:r>
            <a:r>
              <a:rPr lang="fr-FR" i="1" dirty="0"/>
              <a:t>/html"%&gt;</a:t>
            </a:r>
          </a:p>
          <a:p>
            <a:r>
              <a:rPr lang="en-IN" sz="1600" dirty="0"/>
              <a:t>&lt;!DOCTYPE html PUBLIC "-//W3C//DTD HTML 4.01 Transitional//EN" "http://www.w3.org/TR/html4/loose.dtd"&gt;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&lt;meta http-</a:t>
            </a:r>
            <a:r>
              <a:rPr lang="en-IN" sz="1600" dirty="0" err="1"/>
              <a:t>equiv</a:t>
            </a:r>
            <a:r>
              <a:rPr lang="en-IN" sz="1600" dirty="0"/>
              <a:t>=</a:t>
            </a:r>
            <a:r>
              <a:rPr lang="en-IN" sz="1600" i="1" dirty="0"/>
              <a:t>"Content-Type" content="text/html;"&gt;</a:t>
            </a:r>
            <a:endParaRPr lang="en-IN" sz="1600" dirty="0"/>
          </a:p>
          <a:p>
            <a:r>
              <a:rPr lang="en-IN" sz="1600" dirty="0"/>
              <a:t>&lt;title&gt;Request Object Example&lt;/title&gt;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&lt;form action=“</a:t>
            </a:r>
            <a:r>
              <a:rPr lang="en-IN" sz="1600" dirty="0" err="1"/>
              <a:t>login.jsp</a:t>
            </a:r>
            <a:r>
              <a:rPr lang="en-IN" sz="1600" dirty="0"/>
              <a:t>”&gt;</a:t>
            </a:r>
          </a:p>
          <a:p>
            <a:r>
              <a:rPr lang="en-IN" sz="1600" dirty="0"/>
              <a:t>&lt;input type=“text” name=“username”&gt;</a:t>
            </a:r>
          </a:p>
          <a:p>
            <a:r>
              <a:rPr lang="en-IN" sz="1600" dirty="0"/>
              <a:t>&lt;input type=“submit” value=“submit”&gt;</a:t>
            </a:r>
          </a:p>
          <a:p>
            <a:r>
              <a:rPr lang="en-IN" sz="1600" dirty="0"/>
              <a:t>&lt;/form&gt;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F6FCA-A0B0-43EB-B86D-4BF5D88D2932}"/>
              </a:ext>
            </a:extLst>
          </p:cNvPr>
          <p:cNvSpPr/>
          <p:nvPr/>
        </p:nvSpPr>
        <p:spPr>
          <a:xfrm>
            <a:off x="6095999" y="997665"/>
            <a:ext cx="609600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login.jsp</a:t>
            </a:r>
            <a:endParaRPr lang="en-IN" b="1" dirty="0"/>
          </a:p>
          <a:p>
            <a:endParaRPr lang="en-IN" sz="1400" dirty="0"/>
          </a:p>
          <a:p>
            <a:r>
              <a:rPr lang="fr-FR" dirty="0"/>
              <a:t>&lt;%@ page language=</a:t>
            </a:r>
            <a:r>
              <a:rPr lang="fr-FR" i="1" dirty="0"/>
              <a:t>"java" contentType="</a:t>
            </a:r>
            <a:r>
              <a:rPr lang="fr-FR" i="1" dirty="0" err="1"/>
              <a:t>text</a:t>
            </a:r>
            <a:r>
              <a:rPr lang="fr-FR" i="1" dirty="0"/>
              <a:t>/html"%&gt;</a:t>
            </a:r>
          </a:p>
          <a:p>
            <a:r>
              <a:rPr lang="en-IN" dirty="0"/>
              <a:t>&lt;!DOCTYPE html PUBLIC "-//W3C//DTD HTML 4.01 Transitional//EN" "http://www.w3.org/TR/html4/loose.dtd"&gt;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</a:t>
            </a:r>
            <a:r>
              <a:rPr lang="en-IN" i="1" dirty="0"/>
              <a:t>"Content-Type" content="text/html;"&gt;</a:t>
            </a:r>
            <a:r>
              <a:rPr lang="en-IN" sz="1600" dirty="0"/>
              <a:t>&lt;title&gt;Request Object Form&lt;/title&gt;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&lt;% String username=</a:t>
            </a:r>
            <a:r>
              <a:rPr lang="en-IN" sz="1600" dirty="0" err="1"/>
              <a:t>request.getParameter</a:t>
            </a:r>
            <a:r>
              <a:rPr lang="en-IN" sz="1600" dirty="0"/>
              <a:t>(“username”);</a:t>
            </a:r>
          </a:p>
          <a:p>
            <a:r>
              <a:rPr lang="en-IN" sz="1600" dirty="0"/>
              <a:t>out.println(“</a:t>
            </a:r>
            <a:r>
              <a:rPr lang="en-IN" sz="1600" dirty="0" err="1"/>
              <a:t>Welcome”+username</a:t>
            </a:r>
            <a:r>
              <a:rPr lang="en-IN" sz="1600" dirty="0"/>
              <a:t>);</a:t>
            </a:r>
          </a:p>
          <a:p>
            <a:r>
              <a:rPr lang="en-IN" sz="1600" dirty="0"/>
              <a:t>%&gt;</a:t>
            </a:r>
          </a:p>
          <a:p>
            <a:r>
              <a:rPr lang="en-IN" sz="1600" dirty="0"/>
              <a:t>&lt;/form&gt;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5A565-E1E5-43D6-9402-A428871CC4F8}"/>
              </a:ext>
            </a:extLst>
          </p:cNvPr>
          <p:cNvSpPr txBox="1"/>
          <p:nvPr/>
        </p:nvSpPr>
        <p:spPr>
          <a:xfrm>
            <a:off x="208547" y="5568046"/>
            <a:ext cx="1177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(form) request is sent and the variable username is processed and sent to </a:t>
            </a:r>
            <a:r>
              <a:rPr lang="en-IN" dirty="0" err="1"/>
              <a:t>login.jsp</a:t>
            </a:r>
            <a:r>
              <a:rPr lang="en-IN" dirty="0"/>
              <a:t> which is action of JSP.</a:t>
            </a:r>
          </a:p>
          <a:p>
            <a:r>
              <a:rPr lang="en-IN" dirty="0"/>
              <a:t>It is action jsp where the request is processed, and username is taken from form jsp.</a:t>
            </a:r>
          </a:p>
          <a:p>
            <a:r>
              <a:rPr lang="en-IN" dirty="0"/>
              <a:t>When you execute the above code, you get the following output </a:t>
            </a:r>
          </a:p>
          <a:p>
            <a:r>
              <a:rPr lang="en-IN" b="1" dirty="0"/>
              <a:t>When you write your name as Sudha and click on the submit button, then you get the following output "Welcome Sudha."</a:t>
            </a:r>
          </a:p>
        </p:txBody>
      </p:sp>
    </p:spTree>
    <p:extLst>
      <p:ext uri="{BB962C8B-B14F-4D97-AF65-F5344CB8AC3E}">
        <p14:creationId xmlns:p14="http://schemas.microsoft.com/office/powerpoint/2010/main" val="341548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JSP </a:t>
            </a:r>
            <a:r>
              <a:rPr lang="en-IN" dirty="0"/>
              <a:t>Response object Example Duration:5 min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01495-9445-4644-AFD7-C8D539C60A6A}"/>
              </a:ext>
            </a:extLst>
          </p:cNvPr>
          <p:cNvSpPr/>
          <p:nvPr/>
        </p:nvSpPr>
        <p:spPr>
          <a:xfrm>
            <a:off x="112295" y="1266066"/>
            <a:ext cx="59837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Response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"Response" is an instance of class which implements    HttpServletResponse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Container generates this object and passes to _jspservice() method as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"Response object" will be created by the container for each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represents the response that can be given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response implicit object is used to content type, add cookie and redirect to response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3ED60-6B0E-4BF7-8C33-68D968D5B99B}"/>
              </a:ext>
            </a:extLst>
          </p:cNvPr>
          <p:cNvSpPr/>
          <p:nvPr/>
        </p:nvSpPr>
        <p:spPr>
          <a:xfrm>
            <a:off x="6208297" y="1305341"/>
            <a:ext cx="5871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&lt;%@ page language=</a:t>
            </a:r>
            <a:r>
              <a:rPr lang="fr-FR" i="1" dirty="0"/>
              <a:t>"java" contentType="</a:t>
            </a:r>
            <a:r>
              <a:rPr lang="fr-FR" i="1" dirty="0" err="1"/>
              <a:t>text</a:t>
            </a:r>
            <a:r>
              <a:rPr lang="fr-FR" i="1" dirty="0"/>
              <a:t>/html"%&gt;</a:t>
            </a:r>
          </a:p>
          <a:p>
            <a:r>
              <a:rPr lang="en-IN" dirty="0"/>
              <a:t>&lt;!DOCTYPE html PUBLIC "-//W3C//DTD HTML 4.01 Transitional//EN" "http://www.w3.org/TR/html4/loose.dtd"&gt;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</a:t>
            </a:r>
            <a:r>
              <a:rPr lang="en-IN" i="1" dirty="0"/>
              <a:t>"Content-Type" content="text/html;"&gt;</a:t>
            </a:r>
            <a:endParaRPr lang="en-IN" dirty="0"/>
          </a:p>
          <a:p>
            <a:r>
              <a:rPr lang="en-IN" dirty="0"/>
              <a:t>&lt;title&gt;Response object Example&lt;/title&gt;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&lt;%</a:t>
            </a:r>
            <a:r>
              <a:rPr lang="en-IN" dirty="0" err="1"/>
              <a:t>response.setContentType</a:t>
            </a:r>
            <a:r>
              <a:rPr lang="en-IN" dirty="0"/>
              <a:t>("text/html"); %&gt;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0B9B4-AFCE-4C87-8BCA-EF54D25C475B}"/>
              </a:ext>
            </a:extLst>
          </p:cNvPr>
          <p:cNvSpPr/>
          <p:nvPr/>
        </p:nvSpPr>
        <p:spPr>
          <a:xfrm>
            <a:off x="112296" y="5140157"/>
            <a:ext cx="11967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In the response object we can set the content type</a:t>
            </a:r>
          </a:p>
          <a:p>
            <a:endParaRPr lang="en-IN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In the above example we  set only the content type in the response object. Hence, there is no output for this.</a:t>
            </a: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049-48E0-482C-90E8-8F89D9A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Config object Example Duration: 15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60B9-5DAC-4429-A289-367679BB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8" y="994611"/>
            <a:ext cx="11839073" cy="5863389"/>
          </a:xfrm>
        </p:spPr>
        <p:txBody>
          <a:bodyPr>
            <a:normAutofit/>
          </a:bodyPr>
          <a:lstStyle/>
          <a:p>
            <a:r>
              <a:rPr lang="en-IN" sz="2000" dirty="0"/>
              <a:t>Config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1800" b="0" dirty="0"/>
              <a:t>"Config" is of the type </a:t>
            </a:r>
            <a:r>
              <a:rPr lang="en-IN" sz="1800" b="0" dirty="0" err="1"/>
              <a:t>java.servlet.servletConfig</a:t>
            </a:r>
            <a:endParaRPr lang="en-IN" sz="1800" b="0" dirty="0"/>
          </a:p>
          <a:p>
            <a:r>
              <a:rPr lang="en-IN" sz="1800" b="0" dirty="0"/>
              <a:t>It is created by the container for each jsp page</a:t>
            </a:r>
          </a:p>
          <a:p>
            <a:r>
              <a:rPr lang="en-IN" sz="1800" b="0" dirty="0"/>
              <a:t>It is used to get the initialization parameter in web.xml</a:t>
            </a:r>
          </a:p>
          <a:p>
            <a:pPr marL="0" indent="0">
              <a:buNone/>
            </a:pPr>
            <a:br>
              <a:rPr lang="en-IN" sz="1800" dirty="0"/>
            </a:br>
            <a:r>
              <a:rPr lang="en-IN" sz="1800" dirty="0"/>
              <a:t>To understand config object we will create new dynamic web project in eclipse. While creating the project check generate web.xml check box  so it will create web.xml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89746-AD7A-4193-8B74-CB0B1DD14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1" t="-3592" r="26645" b="4681"/>
          <a:stretch/>
        </p:blipFill>
        <p:spPr>
          <a:xfrm>
            <a:off x="5486400" y="3414763"/>
            <a:ext cx="4283242" cy="33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049-48E0-482C-90E8-8F89D9A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Config object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60B9-5DAC-4429-A289-367679BB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25" y="994611"/>
            <a:ext cx="5598695" cy="586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&lt;%@ page language=</a:t>
            </a:r>
            <a:r>
              <a:rPr lang="fr-FR" i="1" dirty="0"/>
              <a:t>"java" contentType="</a:t>
            </a:r>
            <a:r>
              <a:rPr lang="fr-FR" i="1" dirty="0" err="1"/>
              <a:t>text</a:t>
            </a:r>
            <a:r>
              <a:rPr lang="fr-FR" i="1" dirty="0"/>
              <a:t>/html;"%&gt;</a:t>
            </a:r>
          </a:p>
          <a:p>
            <a:pPr marL="0" indent="0">
              <a:buNone/>
            </a:pPr>
            <a:r>
              <a:rPr lang="en-IN" dirty="0"/>
              <a:t>&lt;!DOCTYPE html PUBLIC "-//W3C//DTD HTML 4.01 Transitional//EN" "http://www.w3.org/TR/html4/loose.dtd"&gt;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</a:t>
            </a:r>
            <a:r>
              <a:rPr lang="en-IN" i="1" dirty="0"/>
              <a:t>"Content-Type" content="text/html;"&gt;</a:t>
            </a:r>
          </a:p>
          <a:p>
            <a:pPr marL="0" indent="0">
              <a:buNone/>
            </a:pPr>
            <a:r>
              <a:rPr lang="en-IN" dirty="0"/>
              <a:t>&lt;title&gt;</a:t>
            </a:r>
            <a:r>
              <a:rPr lang="en-IN" u="sng" dirty="0"/>
              <a:t>Config Object Example&lt;/title&gt;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&lt;% String </a:t>
            </a:r>
            <a:r>
              <a:rPr lang="en-IN" dirty="0" err="1"/>
              <a:t>servletName</a:t>
            </a:r>
            <a:r>
              <a:rPr lang="en-IN" dirty="0"/>
              <a:t> = </a:t>
            </a:r>
            <a:r>
              <a:rPr lang="en-IN" dirty="0" err="1"/>
              <a:t>config.getServletName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out.println("Servlet Name is " + </a:t>
            </a:r>
            <a:r>
              <a:rPr lang="en-IN" dirty="0" err="1"/>
              <a:t>servletName</a:t>
            </a:r>
            <a:r>
              <a:rPr lang="en-IN" dirty="0"/>
              <a:t>);%&gt;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After Executing on browser we can see the output as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000" dirty="0"/>
              <a:t>Servlet Name is Config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34E91-141E-4872-9398-2E478FC3B77B}"/>
              </a:ext>
            </a:extLst>
          </p:cNvPr>
          <p:cNvSpPr/>
          <p:nvPr/>
        </p:nvSpPr>
        <p:spPr>
          <a:xfrm>
            <a:off x="272716" y="1087934"/>
            <a:ext cx="60318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IN" sz="14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I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I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web-app </a:t>
            </a:r>
            <a:r>
              <a:rPr lang="en-IN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en-IN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I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I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http://xmlns.jcp.org/xml/ns/javaee/web-app_3_1.xsd" </a:t>
            </a:r>
            <a:r>
              <a:rPr lang="en-I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WebApp_ID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I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en-IN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ConfigExample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u="sng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u="sng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test.Config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u="sng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IN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IN" sz="1400" u="sng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IN" sz="14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index.html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index.htm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index.jsp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default.html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default.htm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Config.jsp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3F7F7F"/>
                </a:solidFill>
                <a:latin typeface="Consolas" panose="020B0609020204030204" pitchFamily="49" charset="0"/>
              </a:rPr>
              <a:t>web-app</a:t>
            </a:r>
            <a:r>
              <a:rPr lang="en-IN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7319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2379</Words>
  <Application>Microsoft Office PowerPoint</Application>
  <PresentationFormat>Widescreen</PresentationFormat>
  <Paragraphs>354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Source Sans Pro</vt:lpstr>
      <vt:lpstr>Wingdings</vt:lpstr>
      <vt:lpstr>Theme1 new</vt:lpstr>
      <vt:lpstr>Implicit Objects</vt:lpstr>
      <vt:lpstr> JSP Implicit object </vt:lpstr>
      <vt:lpstr> JSP Implicit object </vt:lpstr>
      <vt:lpstr> JSP Out Example Duration : 10 min </vt:lpstr>
      <vt:lpstr>JSP Request</vt:lpstr>
      <vt:lpstr>JSP Request Example Duration:10 min</vt:lpstr>
      <vt:lpstr>JSP Response object Example Duration:5 min</vt:lpstr>
      <vt:lpstr>JSP Config object Example Duration: 15 min</vt:lpstr>
      <vt:lpstr>JSP Config object Example</vt:lpstr>
      <vt:lpstr>JSP Application object Example Duration: 5 min</vt:lpstr>
      <vt:lpstr>JSP Session object Example Duration: 10 min</vt:lpstr>
      <vt:lpstr>JSP Session object Example Duration:10 min </vt:lpstr>
      <vt:lpstr>JSP pageContext object Example Duration 5 min</vt:lpstr>
      <vt:lpstr>JSP Page Object Example Duration: 5 min</vt:lpstr>
      <vt:lpstr>JSP Exception Example Duration: 7min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</dc:title>
  <dc:creator>manisha shah</dc:creator>
  <cp:lastModifiedBy>manisha shah</cp:lastModifiedBy>
  <cp:revision>320</cp:revision>
  <dcterms:created xsi:type="dcterms:W3CDTF">2019-04-14T13:04:31Z</dcterms:created>
  <dcterms:modified xsi:type="dcterms:W3CDTF">2019-05-27T04:02:27Z</dcterms:modified>
</cp:coreProperties>
</file>