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91" r:id="rId2"/>
    <p:sldId id="286" r:id="rId3"/>
    <p:sldId id="299" r:id="rId4"/>
    <p:sldId id="304" r:id="rId5"/>
    <p:sldId id="300" r:id="rId6"/>
    <p:sldId id="288" r:id="rId7"/>
    <p:sldId id="301" r:id="rId8"/>
    <p:sldId id="293" r:id="rId9"/>
    <p:sldId id="296" r:id="rId10"/>
    <p:sldId id="305" r:id="rId11"/>
    <p:sldId id="306" r:id="rId12"/>
    <p:sldId id="307" r:id="rId13"/>
    <p:sldId id="308" r:id="rId14"/>
    <p:sldId id="309" r:id="rId15"/>
    <p:sldId id="302" r:id="rId16"/>
    <p:sldId id="298" r:id="rId17"/>
    <p:sldId id="297" r:id="rId18"/>
    <p:sldId id="303" r:id="rId19"/>
    <p:sldId id="289" r:id="rId20"/>
    <p:sldId id="294" r:id="rId21"/>
    <p:sldId id="295" r:id="rId22"/>
    <p:sldId id="310" r:id="rId23"/>
    <p:sldId id="311"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p:scale>
          <a:sx n="75" d="100"/>
          <a:sy n="75" d="100"/>
        </p:scale>
        <p:origin x="-54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5C47D-6E7A-40E3-9BF1-FE1B5E6AF784}"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4DFF-0047-44CF-B3EB-16181272A434}" type="slidenum">
              <a:rPr lang="en-IN" smtClean="0"/>
              <a:t>‹#›</a:t>
            </a:fld>
            <a:endParaRPr lang="en-IN"/>
          </a:p>
        </p:txBody>
      </p:sp>
    </p:spTree>
    <p:extLst>
      <p:ext uri="{BB962C8B-B14F-4D97-AF65-F5344CB8AC3E}">
        <p14:creationId xmlns:p14="http://schemas.microsoft.com/office/powerpoint/2010/main" val="227801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582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chemeClr val="tx1"/>
              </a:solidFill>
            </a:endParaRPr>
          </a:p>
        </p:txBody>
      </p:sp>
      <p:sp>
        <p:nvSpPr>
          <p:cNvPr id="4" name="Slide Number Placeholder 3"/>
          <p:cNvSpPr>
            <a:spLocks noGrp="1"/>
          </p:cNvSpPr>
          <p:nvPr>
            <p:ph type="sldNum" sz="quarter" idx="5"/>
          </p:nvPr>
        </p:nvSpPr>
        <p:spPr/>
        <p:txBody>
          <a:bodyPr/>
          <a:lstStyle/>
          <a:p>
            <a:fld id="{D9634DFF-0047-44CF-B3EB-16181272A434}" type="slidenum">
              <a:rPr lang="en-IN" smtClean="0"/>
              <a:t>13</a:t>
            </a:fld>
            <a:endParaRPr lang="en-IN"/>
          </a:p>
        </p:txBody>
      </p:sp>
    </p:spTree>
    <p:extLst>
      <p:ext uri="{BB962C8B-B14F-4D97-AF65-F5344CB8AC3E}">
        <p14:creationId xmlns:p14="http://schemas.microsoft.com/office/powerpoint/2010/main" val="83752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chemeClr val="tx1"/>
              </a:solidFill>
            </a:endParaRPr>
          </a:p>
        </p:txBody>
      </p:sp>
      <p:sp>
        <p:nvSpPr>
          <p:cNvPr id="4" name="Slide Number Placeholder 3"/>
          <p:cNvSpPr>
            <a:spLocks noGrp="1"/>
          </p:cNvSpPr>
          <p:nvPr>
            <p:ph type="sldNum" sz="quarter" idx="5"/>
          </p:nvPr>
        </p:nvSpPr>
        <p:spPr/>
        <p:txBody>
          <a:bodyPr/>
          <a:lstStyle/>
          <a:p>
            <a:fld id="{D9634DFF-0047-44CF-B3EB-16181272A434}" type="slidenum">
              <a:rPr lang="en-IN" smtClean="0"/>
              <a:t>14</a:t>
            </a:fld>
            <a:endParaRPr lang="en-IN"/>
          </a:p>
        </p:txBody>
      </p:sp>
    </p:spTree>
    <p:extLst>
      <p:ext uri="{BB962C8B-B14F-4D97-AF65-F5344CB8AC3E}">
        <p14:creationId xmlns:p14="http://schemas.microsoft.com/office/powerpoint/2010/main" val="718351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 In web.xml we have mapping of servlets to the classes.</a:t>
            </a:r>
          </a:p>
          <a:p>
            <a:r>
              <a:rPr lang="en-IN" sz="1200" b="0" i="0" kern="1200" dirty="0">
                <a:solidFill>
                  <a:schemeClr val="tx1"/>
                </a:solidFill>
                <a:effectLst/>
                <a:latin typeface="+mn-lt"/>
                <a:ea typeface="+mn-ea"/>
                <a:cs typeface="+mn-cs"/>
              </a:rPr>
              <a:t>To get the name of the servlet in JSP, we can use </a:t>
            </a:r>
            <a:r>
              <a:rPr lang="en-IN" sz="1200" b="0" i="0" kern="1200" dirty="0" err="1">
                <a:solidFill>
                  <a:schemeClr val="tx1"/>
                </a:solidFill>
                <a:effectLst/>
                <a:latin typeface="+mn-lt"/>
                <a:ea typeface="+mn-ea"/>
                <a:cs typeface="+mn-cs"/>
              </a:rPr>
              <a:t>config.getServletName</a:t>
            </a:r>
            <a:r>
              <a:rPr lang="en-IN" sz="1200" b="0" i="0" kern="1200" dirty="0">
                <a:solidFill>
                  <a:schemeClr val="tx1"/>
                </a:solidFill>
                <a:effectLst/>
                <a:latin typeface="+mn-lt"/>
                <a:ea typeface="+mn-ea"/>
                <a:cs typeface="+mn-cs"/>
              </a:rPr>
              <a:t>, which will help us to get the name of the servlet.</a:t>
            </a:r>
          </a:p>
          <a:p>
            <a:r>
              <a:rPr lang="en-IN" dirty="0"/>
              <a:t/>
            </a:r>
            <a:br>
              <a:rPr lang="en-IN" dirty="0"/>
            </a:br>
            <a:endParaRPr lang="en-IN" sz="1200" b="0" i="0" kern="1200" dirty="0">
              <a:solidFill>
                <a:schemeClr val="tx1"/>
              </a:solidFill>
              <a:effectLst/>
              <a:latin typeface="+mn-lt"/>
              <a:ea typeface="+mn-ea"/>
              <a:cs typeface="+mn-cs"/>
            </a:endParaRPr>
          </a:p>
          <a:p>
            <a:r>
              <a:rPr lang="en-IN" dirty="0"/>
              <a:t/>
            </a:r>
            <a:br>
              <a:rPr lang="en-IN" dirty="0"/>
            </a:br>
            <a:endParaRPr lang="en-IN" dirty="0">
              <a:solidFill>
                <a:schemeClr val="tx1"/>
              </a:solidFill>
            </a:endParaRPr>
          </a:p>
        </p:txBody>
      </p:sp>
      <p:sp>
        <p:nvSpPr>
          <p:cNvPr id="4" name="Slide Number Placeholder 3"/>
          <p:cNvSpPr>
            <a:spLocks noGrp="1"/>
          </p:cNvSpPr>
          <p:nvPr>
            <p:ph type="sldNum" sz="quarter" idx="5"/>
          </p:nvPr>
        </p:nvSpPr>
        <p:spPr/>
        <p:txBody>
          <a:bodyPr/>
          <a:lstStyle/>
          <a:p>
            <a:fld id="{D9634DFF-0047-44CF-B3EB-16181272A434}" type="slidenum">
              <a:rPr lang="en-IN" smtClean="0"/>
              <a:t>15</a:t>
            </a:fld>
            <a:endParaRPr lang="en-IN"/>
          </a:p>
        </p:txBody>
      </p:sp>
    </p:spTree>
    <p:extLst>
      <p:ext uri="{BB962C8B-B14F-4D97-AF65-F5344CB8AC3E}">
        <p14:creationId xmlns:p14="http://schemas.microsoft.com/office/powerpoint/2010/main" val="153796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Note:</a:t>
            </a:r>
            <a:r>
              <a:rPr lang="en-IN" sz="1200" b="0" i="0" kern="1200" dirty="0">
                <a:solidFill>
                  <a:schemeClr val="tx1"/>
                </a:solidFill>
                <a:effectLst/>
                <a:latin typeface="+mn-lt"/>
                <a:ea typeface="+mn-ea"/>
                <a:cs typeface="+mn-cs"/>
              </a:rPr>
              <a:t> Never end an expression with semicolon inside Expression Tag. Like this:</a:t>
            </a:r>
          </a:p>
          <a:p>
            <a:r>
              <a:rPr lang="en-IN" dirty="0">
                <a:solidFill>
                  <a:schemeClr val="tx1"/>
                </a:solidFill>
              </a:rPr>
              <a:t>&lt;%= (11*2); %&gt; </a:t>
            </a:r>
            <a:br>
              <a:rPr lang="en-IN" dirty="0">
                <a:solidFill>
                  <a:schemeClr val="tx1"/>
                </a:solidFill>
              </a:rPr>
            </a:br>
            <a:endParaRPr lang="en-IN" dirty="0">
              <a:solidFill>
                <a:schemeClr val="tx1"/>
              </a:solidFill>
            </a:endParaRPr>
          </a:p>
        </p:txBody>
      </p:sp>
      <p:sp>
        <p:nvSpPr>
          <p:cNvPr id="4" name="Slide Number Placeholder 3"/>
          <p:cNvSpPr>
            <a:spLocks noGrp="1"/>
          </p:cNvSpPr>
          <p:nvPr>
            <p:ph type="sldNum" sz="quarter" idx="5"/>
          </p:nvPr>
        </p:nvSpPr>
        <p:spPr/>
        <p:txBody>
          <a:bodyPr/>
          <a:lstStyle/>
          <a:p>
            <a:fld id="{D9634DFF-0047-44CF-B3EB-16181272A434}" type="slidenum">
              <a:rPr lang="en-IN" smtClean="0"/>
              <a:t>16</a:t>
            </a:fld>
            <a:endParaRPr lang="en-IN"/>
          </a:p>
        </p:txBody>
      </p:sp>
    </p:spTree>
    <p:extLst>
      <p:ext uri="{BB962C8B-B14F-4D97-AF65-F5344CB8AC3E}">
        <p14:creationId xmlns:p14="http://schemas.microsoft.com/office/powerpoint/2010/main" val="424151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When we click on link given in form1.jsp then we are redirected to second jsp page, </a:t>
            </a:r>
            <a:r>
              <a:rPr lang="en-IN" sz="1200" b="0" i="0" kern="1200" dirty="0" err="1">
                <a:solidFill>
                  <a:schemeClr val="tx1"/>
                </a:solidFill>
                <a:effectLst/>
                <a:latin typeface="+mn-lt"/>
                <a:ea typeface="+mn-ea"/>
                <a:cs typeface="+mn-cs"/>
              </a:rPr>
              <a:t>i.e</a:t>
            </a:r>
            <a:r>
              <a:rPr lang="en-IN" sz="1200" b="0" i="0" kern="1200" dirty="0">
                <a:solidFill>
                  <a:schemeClr val="tx1"/>
                </a:solidFill>
                <a:effectLst/>
                <a:latin typeface="+mn-lt"/>
                <a:ea typeface="+mn-ea"/>
                <a:cs typeface="+mn-cs"/>
              </a:rPr>
              <a:t> (form2.jsp) page and we get the value from session object of the user attribute (form1.jsp).</a:t>
            </a:r>
          </a:p>
          <a:p>
            <a:r>
              <a:rPr lang="en-IN" dirty="0"/>
              <a:t/>
            </a:r>
            <a:br>
              <a:rPr lang="en-IN" dirty="0"/>
            </a:br>
            <a:endParaRPr lang="en-IN" dirty="0"/>
          </a:p>
        </p:txBody>
      </p:sp>
      <p:sp>
        <p:nvSpPr>
          <p:cNvPr id="4" name="Slide Number Placeholder 3"/>
          <p:cNvSpPr>
            <a:spLocks noGrp="1"/>
          </p:cNvSpPr>
          <p:nvPr>
            <p:ph type="sldNum" sz="quarter" idx="5"/>
          </p:nvPr>
        </p:nvSpPr>
        <p:spPr/>
        <p:txBody>
          <a:bodyPr/>
          <a:lstStyle/>
          <a:p>
            <a:fld id="{D9634DFF-0047-44CF-B3EB-16181272A434}" type="slidenum">
              <a:rPr lang="en-IN" smtClean="0"/>
              <a:t>18</a:t>
            </a:fld>
            <a:endParaRPr lang="en-IN"/>
          </a:p>
        </p:txBody>
      </p:sp>
    </p:spTree>
    <p:extLst>
      <p:ext uri="{BB962C8B-B14F-4D97-AF65-F5344CB8AC3E}">
        <p14:creationId xmlns:p14="http://schemas.microsoft.com/office/powerpoint/2010/main" val="2257978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634DFF-0047-44CF-B3EB-16181272A434}" type="slidenum">
              <a:rPr lang="en-IN" smtClean="0"/>
              <a:t>19</a:t>
            </a:fld>
            <a:endParaRPr lang="en-IN"/>
          </a:p>
        </p:txBody>
      </p:sp>
    </p:spTree>
    <p:extLst>
      <p:ext uri="{BB962C8B-B14F-4D97-AF65-F5344CB8AC3E}">
        <p14:creationId xmlns:p14="http://schemas.microsoft.com/office/powerpoint/2010/main" val="235734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will see taglib directive when we will see custom tags examples</a:t>
            </a:r>
          </a:p>
        </p:txBody>
      </p:sp>
      <p:sp>
        <p:nvSpPr>
          <p:cNvPr id="4" name="Slide Number Placeholder 3"/>
          <p:cNvSpPr>
            <a:spLocks noGrp="1"/>
          </p:cNvSpPr>
          <p:nvPr>
            <p:ph type="sldNum" sz="quarter" idx="5"/>
          </p:nvPr>
        </p:nvSpPr>
        <p:spPr/>
        <p:txBody>
          <a:bodyPr/>
          <a:lstStyle/>
          <a:p>
            <a:fld id="{D9634DFF-0047-44CF-B3EB-16181272A434}" type="slidenum">
              <a:rPr lang="en-IN" smtClean="0"/>
              <a:t>23</a:t>
            </a:fld>
            <a:endParaRPr lang="en-IN"/>
          </a:p>
        </p:txBody>
      </p:sp>
    </p:spTree>
    <p:extLst>
      <p:ext uri="{BB962C8B-B14F-4D97-AF65-F5344CB8AC3E}">
        <p14:creationId xmlns:p14="http://schemas.microsoft.com/office/powerpoint/2010/main" val="2844162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852F8-A54B-449A-BBD1-1C8558730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777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40458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3481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r>
            <a:br>
              <a:rPr lang="en-IN" dirty="0"/>
            </a:br>
            <a:endParaRPr lang="en-IN" dirty="0"/>
          </a:p>
        </p:txBody>
      </p:sp>
      <p:sp>
        <p:nvSpPr>
          <p:cNvPr id="4" name="Slide Number Placeholder 3"/>
          <p:cNvSpPr>
            <a:spLocks noGrp="1"/>
          </p:cNvSpPr>
          <p:nvPr>
            <p:ph type="sldNum" sz="quarter" idx="5"/>
          </p:nvPr>
        </p:nvSpPr>
        <p:spPr/>
        <p:txBody>
          <a:bodyPr/>
          <a:lstStyle/>
          <a:p>
            <a:fld id="{D9634DFF-0047-44CF-B3EB-16181272A434}" type="slidenum">
              <a:rPr lang="en-IN" smtClean="0"/>
              <a:t>8</a:t>
            </a:fld>
            <a:endParaRPr lang="en-IN"/>
          </a:p>
        </p:txBody>
      </p:sp>
    </p:spTree>
    <p:extLst>
      <p:ext uri="{BB962C8B-B14F-4D97-AF65-F5344CB8AC3E}">
        <p14:creationId xmlns:p14="http://schemas.microsoft.com/office/powerpoint/2010/main" val="290445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Note:</a:t>
            </a:r>
            <a:r>
              <a:rPr lang="en-IN" sz="1200" b="0" i="0" kern="1200" dirty="0">
                <a:solidFill>
                  <a:schemeClr val="tx1"/>
                </a:solidFill>
                <a:effectLst/>
                <a:latin typeface="+mn-lt"/>
                <a:ea typeface="+mn-ea"/>
                <a:cs typeface="+mn-cs"/>
              </a:rPr>
              <a:t> Never end an expression with semicolon inside Expression Tag. Like this:</a:t>
            </a:r>
          </a:p>
          <a:p>
            <a:r>
              <a:rPr lang="en-IN" dirty="0">
                <a:solidFill>
                  <a:schemeClr val="tx1"/>
                </a:solidFill>
              </a:rPr>
              <a:t>&lt;%= (11*2); %&gt; </a:t>
            </a:r>
            <a:br>
              <a:rPr lang="en-IN" dirty="0">
                <a:solidFill>
                  <a:schemeClr val="tx1"/>
                </a:solidFill>
              </a:rPr>
            </a:br>
            <a:endParaRPr lang="en-IN" dirty="0">
              <a:solidFill>
                <a:schemeClr val="tx1"/>
              </a:solidFill>
            </a:endParaRPr>
          </a:p>
        </p:txBody>
      </p:sp>
      <p:sp>
        <p:nvSpPr>
          <p:cNvPr id="4" name="Slide Number Placeholder 3"/>
          <p:cNvSpPr>
            <a:spLocks noGrp="1"/>
          </p:cNvSpPr>
          <p:nvPr>
            <p:ph type="sldNum" sz="quarter" idx="5"/>
          </p:nvPr>
        </p:nvSpPr>
        <p:spPr/>
        <p:txBody>
          <a:bodyPr/>
          <a:lstStyle/>
          <a:p>
            <a:fld id="{D9634DFF-0047-44CF-B3EB-16181272A434}" type="slidenum">
              <a:rPr lang="en-IN" smtClean="0"/>
              <a:t>9</a:t>
            </a:fld>
            <a:endParaRPr lang="en-IN"/>
          </a:p>
        </p:txBody>
      </p:sp>
    </p:spTree>
    <p:extLst>
      <p:ext uri="{BB962C8B-B14F-4D97-AF65-F5344CB8AC3E}">
        <p14:creationId xmlns:p14="http://schemas.microsoft.com/office/powerpoint/2010/main" val="233256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chemeClr val="tx1"/>
              </a:solidFill>
            </a:endParaRPr>
          </a:p>
        </p:txBody>
      </p:sp>
      <p:sp>
        <p:nvSpPr>
          <p:cNvPr id="4" name="Slide Number Placeholder 3"/>
          <p:cNvSpPr>
            <a:spLocks noGrp="1"/>
          </p:cNvSpPr>
          <p:nvPr>
            <p:ph type="sldNum" sz="quarter" idx="5"/>
          </p:nvPr>
        </p:nvSpPr>
        <p:spPr/>
        <p:txBody>
          <a:bodyPr/>
          <a:lstStyle/>
          <a:p>
            <a:fld id="{D9634DFF-0047-44CF-B3EB-16181272A434}" type="slidenum">
              <a:rPr lang="en-IN" smtClean="0"/>
              <a:t>10</a:t>
            </a:fld>
            <a:endParaRPr lang="en-IN"/>
          </a:p>
        </p:txBody>
      </p:sp>
    </p:spTree>
    <p:extLst>
      <p:ext uri="{BB962C8B-B14F-4D97-AF65-F5344CB8AC3E}">
        <p14:creationId xmlns:p14="http://schemas.microsoft.com/office/powerpoint/2010/main" val="27437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chemeClr val="tx1"/>
              </a:solidFill>
            </a:endParaRPr>
          </a:p>
        </p:txBody>
      </p:sp>
      <p:sp>
        <p:nvSpPr>
          <p:cNvPr id="4" name="Slide Number Placeholder 3"/>
          <p:cNvSpPr>
            <a:spLocks noGrp="1"/>
          </p:cNvSpPr>
          <p:nvPr>
            <p:ph type="sldNum" sz="quarter" idx="5"/>
          </p:nvPr>
        </p:nvSpPr>
        <p:spPr/>
        <p:txBody>
          <a:bodyPr/>
          <a:lstStyle/>
          <a:p>
            <a:fld id="{D9634DFF-0047-44CF-B3EB-16181272A434}" type="slidenum">
              <a:rPr lang="en-IN" smtClean="0"/>
              <a:t>11</a:t>
            </a:fld>
            <a:endParaRPr lang="en-IN"/>
          </a:p>
        </p:txBody>
      </p:sp>
    </p:spTree>
    <p:extLst>
      <p:ext uri="{BB962C8B-B14F-4D97-AF65-F5344CB8AC3E}">
        <p14:creationId xmlns:p14="http://schemas.microsoft.com/office/powerpoint/2010/main" val="318010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chemeClr val="tx1"/>
              </a:solidFill>
            </a:endParaRPr>
          </a:p>
        </p:txBody>
      </p:sp>
      <p:sp>
        <p:nvSpPr>
          <p:cNvPr id="4" name="Slide Number Placeholder 3"/>
          <p:cNvSpPr>
            <a:spLocks noGrp="1"/>
          </p:cNvSpPr>
          <p:nvPr>
            <p:ph type="sldNum" sz="quarter" idx="5"/>
          </p:nvPr>
        </p:nvSpPr>
        <p:spPr/>
        <p:txBody>
          <a:bodyPr/>
          <a:lstStyle/>
          <a:p>
            <a:fld id="{D9634DFF-0047-44CF-B3EB-16181272A434}" type="slidenum">
              <a:rPr lang="en-IN" smtClean="0"/>
              <a:t>12</a:t>
            </a:fld>
            <a:endParaRPr lang="en-IN"/>
          </a:p>
        </p:txBody>
      </p:sp>
    </p:spTree>
    <p:extLst>
      <p:ext uri="{BB962C8B-B14F-4D97-AF65-F5344CB8AC3E}">
        <p14:creationId xmlns:p14="http://schemas.microsoft.com/office/powerpoint/2010/main" val="3797104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427451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5270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125438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r>
              <a:rPr lang="en-US"/>
              <a:t>Click icon to add table</a:t>
            </a:r>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274283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12/12/2021</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349650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12/12/2021</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113010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12/12/2021</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8690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12192000" cy="6896746"/>
          </a:xfrm>
          <a:prstGeom prst="rect">
            <a:avLst/>
          </a:prstGeom>
        </p:spPr>
      </p:pic>
      <p:sp>
        <p:nvSpPr>
          <p:cNvPr id="2" name="Title 1"/>
          <p:cNvSpPr>
            <a:spLocks noGrp="1"/>
          </p:cNvSpPr>
          <p:nvPr>
            <p:ph type="title"/>
          </p:nvPr>
        </p:nvSpPr>
        <p:spPr>
          <a:xfrm>
            <a:off x="2641600" y="76200"/>
            <a:ext cx="92456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37795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41774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541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51242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730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162082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1365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02800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12/12/2021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769600" y="57150"/>
            <a:ext cx="1235573" cy="742950"/>
          </a:xfrm>
          <a:prstGeom prst="rect">
            <a:avLst/>
          </a:prstGeom>
        </p:spPr>
      </p:pic>
    </p:spTree>
    <p:extLst>
      <p:ext uri="{BB962C8B-B14F-4D97-AF65-F5344CB8AC3E}">
        <p14:creationId xmlns:p14="http://schemas.microsoft.com/office/powerpoint/2010/main" val="3020512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971801"/>
            <a:ext cx="7772400" cy="1470025"/>
          </a:xfrm>
        </p:spPr>
        <p:txBody>
          <a:bodyPr>
            <a:normAutofit/>
          </a:bodyPr>
          <a:lstStyle/>
          <a:p>
            <a:r>
              <a:rPr lang="en-US" dirty="0"/>
              <a:t>JSP Directive Elements</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FC049-48E0-482C-90E8-8F89D9A5F730}"/>
              </a:ext>
            </a:extLst>
          </p:cNvPr>
          <p:cNvSpPr>
            <a:spLocks noGrp="1"/>
          </p:cNvSpPr>
          <p:nvPr>
            <p:ph type="title"/>
          </p:nvPr>
        </p:nvSpPr>
        <p:spPr/>
        <p:txBody>
          <a:bodyPr/>
          <a:lstStyle/>
          <a:p>
            <a:r>
              <a:rPr lang="en-IN" dirty="0"/>
              <a:t>JSP Page Directive</a:t>
            </a:r>
          </a:p>
        </p:txBody>
      </p:sp>
      <p:sp>
        <p:nvSpPr>
          <p:cNvPr id="3" name="Content Placeholder 2">
            <a:extLst>
              <a:ext uri="{FF2B5EF4-FFF2-40B4-BE49-F238E27FC236}">
                <a16:creationId xmlns:a16="http://schemas.microsoft.com/office/drawing/2014/main" xmlns="" id="{262260B9-5DAC-4429-A289-367679BBF1A4}"/>
              </a:ext>
            </a:extLst>
          </p:cNvPr>
          <p:cNvSpPr>
            <a:spLocks noGrp="1"/>
          </p:cNvSpPr>
          <p:nvPr>
            <p:ph idx="1"/>
          </p:nvPr>
        </p:nvSpPr>
        <p:spPr>
          <a:xfrm>
            <a:off x="208548" y="994611"/>
            <a:ext cx="11839073" cy="5863389"/>
          </a:xfrm>
        </p:spPr>
        <p:txBody>
          <a:bodyPr>
            <a:normAutofit/>
          </a:bodyPr>
          <a:lstStyle/>
          <a:p>
            <a:pPr marL="0" indent="0" fontAlgn="base">
              <a:buNone/>
            </a:pPr>
            <a:r>
              <a:rPr lang="en-IN" sz="2400" dirty="0"/>
              <a:t>   language</a:t>
            </a:r>
          </a:p>
          <a:p>
            <a:pPr fontAlgn="base"/>
            <a:endParaRPr lang="en-IN" b="0" dirty="0"/>
          </a:p>
          <a:p>
            <a:pPr marL="0" indent="0" fontAlgn="base">
              <a:buNone/>
            </a:pPr>
            <a:r>
              <a:rPr lang="en-IN" b="0" dirty="0"/>
              <a:t>This attribute tells the container which language is being used to write the JSP page. Programmer declares the language with this attribute.</a:t>
            </a:r>
          </a:p>
          <a:p>
            <a:pPr marL="0" indent="0" fontAlgn="base">
              <a:buNone/>
            </a:pPr>
            <a:r>
              <a:rPr lang="en-IN" dirty="0"/>
              <a:t>language JSP Syntax:</a:t>
            </a:r>
          </a:p>
          <a:p>
            <a:pPr marL="0" indent="0" fontAlgn="base">
              <a:buNone/>
            </a:pPr>
            <a:endParaRPr lang="en-IN" dirty="0"/>
          </a:p>
          <a:p>
            <a:pPr marL="0" indent="0" fontAlgn="base">
              <a:buNone/>
            </a:pPr>
            <a:r>
              <a:rPr lang="en-IN" dirty="0"/>
              <a:t>&lt;%@ page language="java" %&gt;</a:t>
            </a:r>
          </a:p>
          <a:p>
            <a:pPr marL="0" indent="0" fontAlgn="base">
              <a:buNone/>
            </a:pPr>
            <a:endParaRPr lang="en-IN" b="0" dirty="0"/>
          </a:p>
          <a:p>
            <a:pPr marL="0" indent="0" fontAlgn="base">
              <a:buNone/>
            </a:pPr>
            <a:r>
              <a:rPr lang="en-IN" b="0" dirty="0"/>
              <a:t>The </a:t>
            </a:r>
            <a:r>
              <a:rPr lang="en-IN" dirty="0"/>
              <a:t>default language is Java</a:t>
            </a:r>
            <a:r>
              <a:rPr lang="en-IN" b="0" dirty="0"/>
              <a:t> and for this reason Programmer never writes this attribute. In future, if the designers would like to give support for other language, then language attribute comes into usage. As on today, no other language is supported by JSP</a:t>
            </a:r>
          </a:p>
          <a:p>
            <a:pPr marL="0" indent="0" fontAlgn="base">
              <a:buNone/>
            </a:pPr>
            <a:r>
              <a:rPr lang="en-IN" dirty="0"/>
              <a:t>Note:</a:t>
            </a:r>
            <a:r>
              <a:rPr lang="en-IN" b="0" dirty="0"/>
              <a:t> language="java" is case-sensitive.</a:t>
            </a:r>
            <a:r>
              <a:rPr lang="en-IN" sz="2400" dirty="0"/>
              <a:t/>
            </a:r>
            <a:br>
              <a:rPr lang="en-IN" sz="2400" dirty="0"/>
            </a:br>
            <a:endParaRPr lang="en-IN" sz="1800" b="0" dirty="0"/>
          </a:p>
        </p:txBody>
      </p:sp>
    </p:spTree>
    <p:extLst>
      <p:ext uri="{BB962C8B-B14F-4D97-AF65-F5344CB8AC3E}">
        <p14:creationId xmlns:p14="http://schemas.microsoft.com/office/powerpoint/2010/main" val="109286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FC049-48E0-482C-90E8-8F89D9A5F730}"/>
              </a:ext>
            </a:extLst>
          </p:cNvPr>
          <p:cNvSpPr>
            <a:spLocks noGrp="1"/>
          </p:cNvSpPr>
          <p:nvPr>
            <p:ph type="title"/>
          </p:nvPr>
        </p:nvSpPr>
        <p:spPr/>
        <p:txBody>
          <a:bodyPr/>
          <a:lstStyle/>
          <a:p>
            <a:r>
              <a:rPr lang="en-IN" dirty="0"/>
              <a:t>JSP Page Directive</a:t>
            </a:r>
          </a:p>
        </p:txBody>
      </p:sp>
      <p:sp>
        <p:nvSpPr>
          <p:cNvPr id="3" name="Content Placeholder 2">
            <a:extLst>
              <a:ext uri="{FF2B5EF4-FFF2-40B4-BE49-F238E27FC236}">
                <a16:creationId xmlns:a16="http://schemas.microsoft.com/office/drawing/2014/main" xmlns="" id="{262260B9-5DAC-4429-A289-367679BBF1A4}"/>
              </a:ext>
            </a:extLst>
          </p:cNvPr>
          <p:cNvSpPr>
            <a:spLocks noGrp="1"/>
          </p:cNvSpPr>
          <p:nvPr>
            <p:ph idx="1"/>
          </p:nvPr>
        </p:nvSpPr>
        <p:spPr>
          <a:xfrm>
            <a:off x="208548" y="994611"/>
            <a:ext cx="11839073" cy="5863389"/>
          </a:xfrm>
        </p:spPr>
        <p:txBody>
          <a:bodyPr>
            <a:normAutofit/>
          </a:bodyPr>
          <a:lstStyle/>
          <a:p>
            <a:pPr marL="0" indent="0" fontAlgn="base">
              <a:buNone/>
            </a:pPr>
            <a:r>
              <a:rPr lang="en-IN" sz="2400" dirty="0"/>
              <a:t>Session</a:t>
            </a:r>
          </a:p>
          <a:p>
            <a:pPr fontAlgn="base"/>
            <a:r>
              <a:rPr lang="en-IN" sz="1800" b="0" dirty="0"/>
              <a:t>JSP page creates session by default.</a:t>
            </a:r>
          </a:p>
          <a:p>
            <a:pPr fontAlgn="base"/>
            <a:r>
              <a:rPr lang="en-IN" sz="1800" b="0" dirty="0"/>
              <a:t>Sometimes we don’t require a session to be created in JSP, and hence, we can set this attribute to false in that case. The default value of the session attribute is true, and the session is created.</a:t>
            </a:r>
          </a:p>
          <a:p>
            <a:pPr fontAlgn="base"/>
            <a:r>
              <a:rPr lang="en-IN" sz="1800" b="0" dirty="0"/>
              <a:t>When it is set to false, then we can indicate the compiler to not create the session by default.</a:t>
            </a:r>
          </a:p>
          <a:p>
            <a:pPr marL="0" indent="0" fontAlgn="base">
              <a:buNone/>
            </a:pPr>
            <a:endParaRPr lang="en-IN" sz="1800" b="0" dirty="0"/>
          </a:p>
          <a:p>
            <a:pPr marL="0" indent="0" fontAlgn="base">
              <a:buNone/>
            </a:pPr>
            <a:r>
              <a:rPr lang="en-IN" sz="1800" dirty="0"/>
              <a:t>Syntax of session:</a:t>
            </a:r>
          </a:p>
          <a:p>
            <a:pPr marL="0" indent="0" fontAlgn="base">
              <a:buNone/>
            </a:pPr>
            <a:endParaRPr lang="en-IN" sz="1800" b="0" dirty="0"/>
          </a:p>
          <a:p>
            <a:pPr marL="0" indent="0" fontAlgn="base">
              <a:buNone/>
            </a:pPr>
            <a:r>
              <a:rPr lang="en-IN" sz="1800" dirty="0"/>
              <a:t>&lt;%@ page session="true/false"%&gt;</a:t>
            </a:r>
          </a:p>
          <a:p>
            <a:pPr marL="0" indent="0" fontAlgn="base">
              <a:buNone/>
            </a:pPr>
            <a:r>
              <a:rPr lang="en-IN" sz="1800" b="0" dirty="0"/>
              <a:t>Here in this case session attribute can be set to true or false</a:t>
            </a:r>
          </a:p>
          <a:p>
            <a:pPr marL="0" indent="0" fontAlgn="base">
              <a:buNone/>
            </a:pPr>
            <a:endParaRPr lang="en-IN" sz="1800" b="0" dirty="0"/>
          </a:p>
          <a:p>
            <a:pPr marL="0" indent="0" fontAlgn="base">
              <a:buNone/>
            </a:pPr>
            <a:r>
              <a:rPr lang="en-IN" sz="1800" b="0" dirty="0"/>
              <a:t>Example:</a:t>
            </a:r>
          </a:p>
          <a:p>
            <a:pPr marL="0" indent="0" fontAlgn="base">
              <a:buNone/>
            </a:pPr>
            <a:endParaRPr lang="en-IN" sz="1800" b="0" dirty="0"/>
          </a:p>
          <a:p>
            <a:pPr marL="0" indent="0" fontAlgn="base">
              <a:buNone/>
            </a:pPr>
            <a:r>
              <a:rPr lang="en-IN" sz="1800" dirty="0"/>
              <a:t>&lt;%@ page language="java" </a:t>
            </a:r>
            <a:r>
              <a:rPr lang="en-IN" sz="1800" dirty="0" err="1"/>
              <a:t>contentType</a:t>
            </a:r>
            <a:r>
              <a:rPr lang="en-IN" sz="1800" dirty="0"/>
              <a:t>="text/html; charset=ISO-8859-1“     session="false"%&gt;</a:t>
            </a:r>
          </a:p>
          <a:p>
            <a:pPr marL="0" indent="0">
              <a:buNone/>
            </a:pPr>
            <a:endParaRPr lang="en-IN" b="0" dirty="0"/>
          </a:p>
          <a:p>
            <a:pPr marL="0" indent="0">
              <a:buNone/>
            </a:pPr>
            <a:r>
              <a:rPr lang="en-IN" sz="1800" b="0" dirty="0"/>
              <a:t>In the above example, session attribute is set to "false" hence we are indicating that we don't want to create any session in this JSP</a:t>
            </a:r>
          </a:p>
        </p:txBody>
      </p:sp>
    </p:spTree>
    <p:extLst>
      <p:ext uri="{BB962C8B-B14F-4D97-AF65-F5344CB8AC3E}">
        <p14:creationId xmlns:p14="http://schemas.microsoft.com/office/powerpoint/2010/main" val="308122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FC049-48E0-482C-90E8-8F89D9A5F730}"/>
              </a:ext>
            </a:extLst>
          </p:cNvPr>
          <p:cNvSpPr>
            <a:spLocks noGrp="1"/>
          </p:cNvSpPr>
          <p:nvPr>
            <p:ph type="title"/>
          </p:nvPr>
        </p:nvSpPr>
        <p:spPr/>
        <p:txBody>
          <a:bodyPr/>
          <a:lstStyle/>
          <a:p>
            <a:r>
              <a:rPr lang="en-IN" dirty="0"/>
              <a:t>JSP Page Directive</a:t>
            </a:r>
          </a:p>
        </p:txBody>
      </p:sp>
      <p:sp>
        <p:nvSpPr>
          <p:cNvPr id="3" name="Content Placeholder 2">
            <a:extLst>
              <a:ext uri="{FF2B5EF4-FFF2-40B4-BE49-F238E27FC236}">
                <a16:creationId xmlns:a16="http://schemas.microsoft.com/office/drawing/2014/main" xmlns="" id="{262260B9-5DAC-4429-A289-367679BBF1A4}"/>
              </a:ext>
            </a:extLst>
          </p:cNvPr>
          <p:cNvSpPr>
            <a:spLocks noGrp="1"/>
          </p:cNvSpPr>
          <p:nvPr>
            <p:ph idx="1"/>
          </p:nvPr>
        </p:nvSpPr>
        <p:spPr>
          <a:xfrm>
            <a:off x="208548" y="994611"/>
            <a:ext cx="11839073" cy="5863389"/>
          </a:xfrm>
        </p:spPr>
        <p:txBody>
          <a:bodyPr>
            <a:normAutofit fontScale="92500" lnSpcReduction="10000"/>
          </a:bodyPr>
          <a:lstStyle/>
          <a:p>
            <a:pPr marL="0" indent="0" fontAlgn="base">
              <a:buNone/>
            </a:pPr>
            <a:r>
              <a:rPr lang="en-IN" sz="2400" dirty="0" err="1"/>
              <a:t>autoFlush</a:t>
            </a:r>
            <a:endParaRPr lang="en-IN" sz="2400" dirty="0"/>
          </a:p>
          <a:p>
            <a:pPr marL="0" indent="0" fontAlgn="base">
              <a:buNone/>
            </a:pPr>
            <a:endParaRPr lang="en-IN" sz="2400" dirty="0"/>
          </a:p>
          <a:p>
            <a:pPr fontAlgn="base"/>
            <a:r>
              <a:rPr lang="en-IN" b="0" dirty="0"/>
              <a:t>It takes </a:t>
            </a:r>
            <a:r>
              <a:rPr lang="en-IN" b="0" dirty="0" err="1"/>
              <a:t>boolean</a:t>
            </a:r>
            <a:r>
              <a:rPr lang="en-IN" b="0" dirty="0"/>
              <a:t> values of </a:t>
            </a:r>
            <a:r>
              <a:rPr lang="en-IN" dirty="0"/>
              <a:t>true</a:t>
            </a:r>
            <a:r>
              <a:rPr lang="en-IN" b="0" dirty="0"/>
              <a:t> or </a:t>
            </a:r>
            <a:r>
              <a:rPr lang="en-IN" dirty="0"/>
              <a:t>false</a:t>
            </a:r>
            <a:r>
              <a:rPr lang="en-IN" b="0" dirty="0"/>
              <a:t>.</a:t>
            </a:r>
          </a:p>
          <a:p>
            <a:pPr fontAlgn="base"/>
            <a:r>
              <a:rPr lang="en-IN" b="0" dirty="0"/>
              <a:t>It indicates the container to </a:t>
            </a:r>
            <a:r>
              <a:rPr lang="en-IN" dirty="0"/>
              <a:t>flush</a:t>
            </a:r>
            <a:r>
              <a:rPr lang="en-IN" b="0" dirty="0"/>
              <a:t> the data or not when the buffer gets filled to be sent to client.</a:t>
            </a:r>
          </a:p>
          <a:p>
            <a:pPr fontAlgn="base"/>
            <a:r>
              <a:rPr lang="en-IN" b="0" dirty="0"/>
              <a:t>If not set by the Programmer, the </a:t>
            </a:r>
            <a:r>
              <a:rPr lang="en-IN" dirty="0"/>
              <a:t>default value is true</a:t>
            </a:r>
            <a:r>
              <a:rPr lang="en-IN" b="0" dirty="0"/>
              <a:t>, indicating flushing is required.</a:t>
            </a:r>
          </a:p>
          <a:p>
            <a:pPr fontAlgn="base"/>
            <a:r>
              <a:rPr lang="en-IN" b="0" dirty="0"/>
              <a:t>When set to false, the </a:t>
            </a:r>
            <a:r>
              <a:rPr lang="en-IN" b="0" dirty="0" err="1"/>
              <a:t>autoFlush</a:t>
            </a:r>
            <a:r>
              <a:rPr lang="en-IN" b="0" dirty="0"/>
              <a:t> raises </a:t>
            </a:r>
            <a:r>
              <a:rPr lang="en-IN" dirty="0"/>
              <a:t>exception</a:t>
            </a:r>
            <a:r>
              <a:rPr lang="en-IN" b="0" dirty="0"/>
              <a:t> when the buffer is full.</a:t>
            </a:r>
          </a:p>
          <a:p>
            <a:pPr fontAlgn="base"/>
            <a:r>
              <a:rPr lang="en-IN" dirty="0"/>
              <a:t>Syntax:</a:t>
            </a:r>
            <a:r>
              <a:rPr lang="en-IN" b="0" dirty="0"/>
              <a:t> &lt;%@ page </a:t>
            </a:r>
            <a:r>
              <a:rPr lang="en-IN" b="0" dirty="0" err="1"/>
              <a:t>autoFlush</a:t>
            </a:r>
            <a:r>
              <a:rPr lang="en-IN" b="0" dirty="0"/>
              <a:t>="true/false" %&gt;</a:t>
            </a:r>
          </a:p>
          <a:p>
            <a:pPr marL="0" indent="0" fontAlgn="base">
              <a:buNone/>
            </a:pPr>
            <a:endParaRPr lang="en-IN" dirty="0"/>
          </a:p>
          <a:p>
            <a:pPr marL="0" indent="0" fontAlgn="base">
              <a:buNone/>
            </a:pPr>
            <a:r>
              <a:rPr lang="en-IN" dirty="0"/>
              <a:t>The </a:t>
            </a:r>
            <a:r>
              <a:rPr lang="en-IN" dirty="0" err="1"/>
              <a:t>autoflush</a:t>
            </a:r>
            <a:r>
              <a:rPr lang="en-IN" dirty="0"/>
              <a:t> is set to true when </a:t>
            </a:r>
          </a:p>
          <a:p>
            <a:pPr marL="0" indent="0" fontAlgn="base">
              <a:buNone/>
            </a:pPr>
            <a:endParaRPr lang="en-IN" dirty="0"/>
          </a:p>
          <a:p>
            <a:pPr fontAlgn="base"/>
            <a:r>
              <a:rPr lang="en-IN" b="0" dirty="0"/>
              <a:t>It is the default value.</a:t>
            </a:r>
          </a:p>
          <a:p>
            <a:pPr fontAlgn="base"/>
            <a:r>
              <a:rPr lang="en-IN" b="0" dirty="0"/>
              <a:t>When the buffer is full, the data is flushed out to the output stream of the response object to send to client.</a:t>
            </a:r>
          </a:p>
          <a:p>
            <a:pPr fontAlgn="base"/>
            <a:r>
              <a:rPr lang="en-IN" b="0" dirty="0"/>
              <a:t>This is done by the container implicitly.</a:t>
            </a:r>
            <a:endParaRPr lang="en-IN" dirty="0"/>
          </a:p>
          <a:p>
            <a:pPr fontAlgn="base"/>
            <a:endParaRPr lang="en-IN" b="0" dirty="0"/>
          </a:p>
          <a:p>
            <a:pPr marL="0" indent="0" fontAlgn="base">
              <a:buNone/>
            </a:pPr>
            <a:r>
              <a:rPr lang="en-IN" dirty="0"/>
              <a:t>&lt;%@ page </a:t>
            </a:r>
            <a:r>
              <a:rPr lang="en-IN" dirty="0" err="1"/>
              <a:t>autoFlush</a:t>
            </a:r>
            <a:r>
              <a:rPr lang="en-IN" dirty="0"/>
              <a:t>="true" %&gt;</a:t>
            </a:r>
          </a:p>
          <a:p>
            <a:pPr fontAlgn="base"/>
            <a:endParaRPr lang="en-IN" b="0" dirty="0"/>
          </a:p>
          <a:p>
            <a:pPr marL="0" indent="0">
              <a:buNone/>
            </a:pPr>
            <a:r>
              <a:rPr lang="en-IN" dirty="0"/>
              <a:t/>
            </a:r>
            <a:br>
              <a:rPr lang="en-IN" dirty="0"/>
            </a:br>
            <a:r>
              <a:rPr lang="en-IN" dirty="0"/>
              <a:t/>
            </a:r>
            <a:br>
              <a:rPr lang="en-IN" dirty="0"/>
            </a:br>
            <a:endParaRPr lang="en-IN" b="0" dirty="0"/>
          </a:p>
          <a:p>
            <a:pPr marL="0" indent="0">
              <a:buNone/>
            </a:pPr>
            <a:r>
              <a:rPr lang="en-IN" sz="2400" dirty="0"/>
              <a:t/>
            </a:r>
            <a:br>
              <a:rPr lang="en-IN" sz="2400" dirty="0"/>
            </a:br>
            <a:endParaRPr lang="en-IN" sz="1800" b="0" dirty="0"/>
          </a:p>
        </p:txBody>
      </p:sp>
    </p:spTree>
    <p:extLst>
      <p:ext uri="{BB962C8B-B14F-4D97-AF65-F5344CB8AC3E}">
        <p14:creationId xmlns:p14="http://schemas.microsoft.com/office/powerpoint/2010/main" val="761321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FC049-48E0-482C-90E8-8F89D9A5F730}"/>
              </a:ext>
            </a:extLst>
          </p:cNvPr>
          <p:cNvSpPr>
            <a:spLocks noGrp="1"/>
          </p:cNvSpPr>
          <p:nvPr>
            <p:ph type="title"/>
          </p:nvPr>
        </p:nvSpPr>
        <p:spPr/>
        <p:txBody>
          <a:bodyPr/>
          <a:lstStyle/>
          <a:p>
            <a:r>
              <a:rPr lang="en-IN" dirty="0"/>
              <a:t>JSP Page Directive</a:t>
            </a:r>
          </a:p>
        </p:txBody>
      </p:sp>
      <p:sp>
        <p:nvSpPr>
          <p:cNvPr id="3" name="Content Placeholder 2">
            <a:extLst>
              <a:ext uri="{FF2B5EF4-FFF2-40B4-BE49-F238E27FC236}">
                <a16:creationId xmlns:a16="http://schemas.microsoft.com/office/drawing/2014/main" xmlns="" id="{262260B9-5DAC-4429-A289-367679BBF1A4}"/>
              </a:ext>
            </a:extLst>
          </p:cNvPr>
          <p:cNvSpPr>
            <a:spLocks noGrp="1"/>
          </p:cNvSpPr>
          <p:nvPr>
            <p:ph idx="1"/>
          </p:nvPr>
        </p:nvSpPr>
        <p:spPr>
          <a:xfrm>
            <a:off x="208548" y="994611"/>
            <a:ext cx="11839073" cy="5863389"/>
          </a:xfrm>
        </p:spPr>
        <p:txBody>
          <a:bodyPr>
            <a:normAutofit/>
          </a:bodyPr>
          <a:lstStyle/>
          <a:p>
            <a:pPr marL="0" indent="0" fontAlgn="base">
              <a:buNone/>
            </a:pPr>
            <a:r>
              <a:rPr lang="en-IN" sz="2400" dirty="0"/>
              <a:t>ERRORPAGE</a:t>
            </a:r>
          </a:p>
          <a:p>
            <a:pPr marL="0" indent="0" fontAlgn="base">
              <a:buNone/>
            </a:pPr>
            <a:endParaRPr lang="en-IN" sz="2400" dirty="0"/>
          </a:p>
          <a:p>
            <a:pPr fontAlgn="base"/>
            <a:r>
              <a:rPr lang="en-IN" b="0" dirty="0"/>
              <a:t>In JSP, the </a:t>
            </a:r>
            <a:r>
              <a:rPr lang="en-IN" dirty="0"/>
              <a:t>errorPage</a:t>
            </a:r>
            <a:r>
              <a:rPr lang="en-IN" b="0" dirty="0"/>
              <a:t> attribute of page directive is used to specify a web page which will be displayed as an error page for the current JSP page i.e. if there is an error while executing the current page). </a:t>
            </a:r>
            <a:r>
              <a:rPr lang="en-IN" dirty="0"/>
              <a:t/>
            </a:r>
            <a:br>
              <a:rPr lang="en-IN" dirty="0"/>
            </a:br>
            <a:r>
              <a:rPr lang="en-IN" dirty="0"/>
              <a:t/>
            </a:r>
            <a:br>
              <a:rPr lang="en-IN" dirty="0"/>
            </a:br>
            <a:r>
              <a:rPr lang="en-IN" sz="2000" dirty="0"/>
              <a:t>Syntax </a:t>
            </a:r>
          </a:p>
          <a:p>
            <a:pPr marL="0" indent="0" fontAlgn="base">
              <a:buNone/>
            </a:pPr>
            <a:r>
              <a:rPr lang="en-IN" dirty="0"/>
              <a:t>&lt;%@ page errorPage= “</a:t>
            </a:r>
            <a:r>
              <a:rPr lang="en-IN" dirty="0" err="1"/>
              <a:t>loginerror.jsp</a:t>
            </a:r>
            <a:r>
              <a:rPr lang="en-IN" dirty="0"/>
              <a:t>" %&gt;</a:t>
            </a:r>
          </a:p>
          <a:p>
            <a:pPr marL="0" indent="0" fontAlgn="base">
              <a:buNone/>
            </a:pPr>
            <a:endParaRPr lang="en-IN" dirty="0"/>
          </a:p>
          <a:p>
            <a:pPr marL="0" indent="0" fontAlgn="base">
              <a:buNone/>
            </a:pPr>
            <a:r>
              <a:rPr lang="en-IN" sz="2000" dirty="0" err="1"/>
              <a:t>isErrorPage</a:t>
            </a:r>
            <a:r>
              <a:rPr lang="en-IN" sz="2000" dirty="0"/>
              <a:t> Attribute</a:t>
            </a:r>
          </a:p>
          <a:p>
            <a:pPr marL="0" indent="0" fontAlgn="base">
              <a:buNone/>
            </a:pPr>
            <a:endParaRPr lang="en-IN" dirty="0"/>
          </a:p>
          <a:p>
            <a:pPr marL="0" indent="0" fontAlgn="base">
              <a:buNone/>
            </a:pPr>
            <a:r>
              <a:rPr lang="en-IN" b="0" dirty="0"/>
              <a:t>In JSP, the </a:t>
            </a:r>
            <a:r>
              <a:rPr lang="en-IN" b="0" dirty="0" err="1"/>
              <a:t>isErrorPage</a:t>
            </a:r>
            <a:r>
              <a:rPr lang="en-IN" b="0" dirty="0"/>
              <a:t> attribute of page directive is used to specify whether the current page could be displayed as an error page for another JSP page. We could set the value of </a:t>
            </a:r>
            <a:r>
              <a:rPr lang="en-IN" b="0" dirty="0" err="1"/>
              <a:t>isErrorPage</a:t>
            </a:r>
            <a:r>
              <a:rPr lang="en-IN" b="0" dirty="0"/>
              <a:t> to either true or false. </a:t>
            </a:r>
          </a:p>
          <a:p>
            <a:pPr marL="0" indent="0" fontAlgn="base">
              <a:buNone/>
            </a:pPr>
            <a:endParaRPr lang="en-IN" sz="2000" dirty="0"/>
          </a:p>
          <a:p>
            <a:pPr marL="0" indent="0" fontAlgn="base">
              <a:buNone/>
            </a:pPr>
            <a:r>
              <a:rPr lang="en-IN" sz="2000" dirty="0"/>
              <a:t>Syntax</a:t>
            </a:r>
          </a:p>
          <a:p>
            <a:pPr marL="0" indent="0" fontAlgn="base">
              <a:buNone/>
            </a:pPr>
            <a:endParaRPr lang="en-IN" dirty="0"/>
          </a:p>
          <a:p>
            <a:pPr marL="0" indent="0" fontAlgn="base">
              <a:buNone/>
            </a:pPr>
            <a:r>
              <a:rPr lang="en-IN" dirty="0"/>
              <a:t>&lt;%@ page </a:t>
            </a:r>
            <a:r>
              <a:rPr lang="en-IN" dirty="0" err="1"/>
              <a:t>isErrorPage</a:t>
            </a:r>
            <a:r>
              <a:rPr lang="en-IN" dirty="0"/>
              <a:t>= "</a:t>
            </a:r>
            <a:r>
              <a:rPr lang="en-IN" dirty="0" err="1"/>
              <a:t>true|false</a:t>
            </a:r>
            <a:r>
              <a:rPr lang="en-IN" dirty="0"/>
              <a:t>" %&gt;</a:t>
            </a:r>
            <a:endParaRPr lang="en-IN" sz="1800" b="0" dirty="0"/>
          </a:p>
        </p:txBody>
      </p:sp>
    </p:spTree>
    <p:extLst>
      <p:ext uri="{BB962C8B-B14F-4D97-AF65-F5344CB8AC3E}">
        <p14:creationId xmlns:p14="http://schemas.microsoft.com/office/powerpoint/2010/main" val="389501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FC049-48E0-482C-90E8-8F89D9A5F730}"/>
              </a:ext>
            </a:extLst>
          </p:cNvPr>
          <p:cNvSpPr>
            <a:spLocks noGrp="1"/>
          </p:cNvSpPr>
          <p:nvPr>
            <p:ph type="title"/>
          </p:nvPr>
        </p:nvSpPr>
        <p:spPr/>
        <p:txBody>
          <a:bodyPr/>
          <a:lstStyle/>
          <a:p>
            <a:r>
              <a:rPr lang="en-IN" dirty="0"/>
              <a:t>JSP Page Directive</a:t>
            </a:r>
          </a:p>
        </p:txBody>
      </p:sp>
      <p:sp>
        <p:nvSpPr>
          <p:cNvPr id="6" name="Rectangle 5">
            <a:extLst>
              <a:ext uri="{FF2B5EF4-FFF2-40B4-BE49-F238E27FC236}">
                <a16:creationId xmlns:a16="http://schemas.microsoft.com/office/drawing/2014/main" xmlns="" id="{05DB6C4C-94D5-415E-8527-9FFA5A41881A}"/>
              </a:ext>
            </a:extLst>
          </p:cNvPr>
          <p:cNvSpPr/>
          <p:nvPr/>
        </p:nvSpPr>
        <p:spPr>
          <a:xfrm>
            <a:off x="112296" y="934045"/>
            <a:ext cx="5534526" cy="5878532"/>
          </a:xfrm>
          <a:prstGeom prst="rect">
            <a:avLst/>
          </a:prstGeom>
        </p:spPr>
        <p:txBody>
          <a:bodyPr wrap="square">
            <a:spAutoFit/>
          </a:bodyPr>
          <a:lstStyle/>
          <a:p>
            <a:r>
              <a:rPr lang="en-IN" sz="1600" b="1" dirty="0" err="1"/>
              <a:t>isErrorPage</a:t>
            </a:r>
            <a:r>
              <a:rPr lang="en-IN" sz="1600" b="1" dirty="0"/>
              <a:t> = "true"</a:t>
            </a:r>
          </a:p>
          <a:p>
            <a:r>
              <a:rPr lang="en-IN" sz="1600" dirty="0">
                <a:solidFill>
                  <a:srgbClr val="4E4646"/>
                </a:solidFill>
              </a:rPr>
              <a:t>When </a:t>
            </a:r>
            <a:r>
              <a:rPr lang="en-IN" sz="1600" b="1" dirty="0" err="1">
                <a:solidFill>
                  <a:srgbClr val="4E4646"/>
                </a:solidFill>
              </a:rPr>
              <a:t>isErrorPage</a:t>
            </a:r>
            <a:r>
              <a:rPr lang="en-IN" sz="1600" dirty="0">
                <a:solidFill>
                  <a:srgbClr val="4E4646"/>
                </a:solidFill>
              </a:rPr>
              <a:t> is set to </a:t>
            </a:r>
            <a:r>
              <a:rPr lang="en-IN" sz="1600" b="1" dirty="0">
                <a:solidFill>
                  <a:srgbClr val="4E4646"/>
                </a:solidFill>
              </a:rPr>
              <a:t>true</a:t>
            </a:r>
            <a:r>
              <a:rPr lang="en-IN" sz="1600" dirty="0">
                <a:solidFill>
                  <a:srgbClr val="4E4646"/>
                </a:solidFill>
              </a:rPr>
              <a:t>, the current page is displayed in case an error appears in another JSP page.</a:t>
            </a:r>
          </a:p>
          <a:p>
            <a:endParaRPr lang="en-IN" sz="1600" dirty="0">
              <a:solidFill>
                <a:srgbClr val="4E4646"/>
              </a:solidFill>
            </a:endParaRPr>
          </a:p>
          <a:p>
            <a:r>
              <a:rPr lang="en-IN" sz="1600" dirty="0">
                <a:solidFill>
                  <a:srgbClr val="4E4646"/>
                </a:solidFill>
              </a:rPr>
              <a:t>When </a:t>
            </a:r>
            <a:r>
              <a:rPr lang="en-IN" sz="1600" dirty="0" err="1">
                <a:solidFill>
                  <a:srgbClr val="4E4646"/>
                </a:solidFill>
              </a:rPr>
              <a:t>isErrorPage</a:t>
            </a:r>
            <a:r>
              <a:rPr lang="en-IN" sz="1600" dirty="0">
                <a:solidFill>
                  <a:srgbClr val="4E4646"/>
                </a:solidFill>
              </a:rPr>
              <a:t> is set to true, the current page is displayed in case an error appears in another JSP page. </a:t>
            </a:r>
          </a:p>
          <a:p>
            <a:endParaRPr lang="en-IN" sz="1600" dirty="0">
              <a:solidFill>
                <a:srgbClr val="4E4646"/>
              </a:solidFill>
            </a:endParaRPr>
          </a:p>
          <a:p>
            <a:r>
              <a:rPr lang="en-IN" sz="1600" b="1" dirty="0">
                <a:solidFill>
                  <a:srgbClr val="4E4646"/>
                </a:solidFill>
              </a:rPr>
              <a:t>&lt;%@ page </a:t>
            </a:r>
            <a:r>
              <a:rPr lang="en-IN" sz="1600" b="1" dirty="0" err="1">
                <a:solidFill>
                  <a:srgbClr val="4E4646"/>
                </a:solidFill>
              </a:rPr>
              <a:t>isErrorPage</a:t>
            </a:r>
            <a:r>
              <a:rPr lang="en-IN" sz="1600" b="1" dirty="0">
                <a:solidFill>
                  <a:srgbClr val="4E4646"/>
                </a:solidFill>
              </a:rPr>
              <a:t>= "true" %&gt;  </a:t>
            </a:r>
            <a:br>
              <a:rPr lang="en-IN" sz="1600" b="1" dirty="0">
                <a:solidFill>
                  <a:srgbClr val="4E4646"/>
                </a:solidFill>
              </a:rPr>
            </a:br>
            <a:endParaRPr lang="en-IN" sz="1600" b="1" dirty="0">
              <a:solidFill>
                <a:srgbClr val="4E4646"/>
              </a:solidFill>
            </a:endParaRPr>
          </a:p>
          <a:p>
            <a:r>
              <a:rPr lang="en-IN" sz="1600" b="1" dirty="0" err="1"/>
              <a:t>isErrorPage</a:t>
            </a:r>
            <a:r>
              <a:rPr lang="en-IN" sz="1600" b="1" dirty="0"/>
              <a:t> = "false"</a:t>
            </a:r>
          </a:p>
          <a:p>
            <a:r>
              <a:rPr lang="en-IN" sz="1600" dirty="0"/>
              <a:t/>
            </a:r>
            <a:br>
              <a:rPr lang="en-IN" sz="1600" dirty="0"/>
            </a:br>
            <a:r>
              <a:rPr lang="en-IN" sz="1600" dirty="0"/>
              <a:t>By default, the </a:t>
            </a:r>
            <a:r>
              <a:rPr lang="en-IN" sz="1600" b="1" dirty="0" err="1"/>
              <a:t>isErrorPage</a:t>
            </a:r>
            <a:r>
              <a:rPr lang="en-IN" sz="1600" dirty="0"/>
              <a:t> attribute value is </a:t>
            </a:r>
            <a:r>
              <a:rPr lang="en-IN" sz="1600" b="1" dirty="0"/>
              <a:t>false</a:t>
            </a:r>
            <a:r>
              <a:rPr lang="en-IN" sz="1600" dirty="0"/>
              <a:t>, hence we don't have to set </a:t>
            </a:r>
            <a:r>
              <a:rPr lang="en-IN" sz="1600" b="1" dirty="0" err="1"/>
              <a:t>isErrorPage</a:t>
            </a:r>
            <a:r>
              <a:rPr lang="en-IN" sz="1600" dirty="0"/>
              <a:t> to </a:t>
            </a:r>
            <a:r>
              <a:rPr lang="en-IN" sz="1600" b="1" dirty="0"/>
              <a:t>false</a:t>
            </a:r>
            <a:r>
              <a:rPr lang="en-IN" sz="1600" dirty="0"/>
              <a:t>, in case if we don't want the current page to be displayed as an error appears for any JSP page. </a:t>
            </a:r>
            <a:br>
              <a:rPr lang="en-IN" sz="1600" dirty="0"/>
            </a:br>
            <a:endParaRPr lang="en-IN" sz="1600" dirty="0"/>
          </a:p>
          <a:p>
            <a:r>
              <a:rPr lang="en-IN" sz="1600" dirty="0"/>
              <a:t>To understand  iserrorpage we will see the example.</a:t>
            </a:r>
          </a:p>
          <a:p>
            <a:r>
              <a:rPr lang="en-IN" sz="1600" dirty="0"/>
              <a:t/>
            </a:r>
            <a:br>
              <a:rPr lang="en-IN" sz="1600" dirty="0"/>
            </a:br>
            <a:r>
              <a:rPr lang="en-IN" sz="1600" dirty="0"/>
              <a:t>We are setting a web page </a:t>
            </a:r>
            <a:r>
              <a:rPr lang="en-IN" sz="1600" b="1" dirty="0"/>
              <a:t>ErrorPage. Jsp</a:t>
            </a:r>
            <a:r>
              <a:rPr lang="en-IN" sz="1600" dirty="0"/>
              <a:t> as an error page for the current page </a:t>
            </a:r>
            <a:r>
              <a:rPr lang="en-IN" sz="1600" b="1" dirty="0"/>
              <a:t>StringLength.jsp</a:t>
            </a:r>
            <a:r>
              <a:rPr lang="en-IN" sz="1600" dirty="0"/>
              <a:t>  </a:t>
            </a:r>
            <a:r>
              <a:rPr lang="en-IN" dirty="0"/>
              <a:t>executing the </a:t>
            </a:r>
            <a:r>
              <a:rPr lang="en-IN" b="1" dirty="0"/>
              <a:t>StringLength.jsp</a:t>
            </a:r>
            <a:r>
              <a:rPr lang="en-IN" dirty="0"/>
              <a:t> web page will throw an </a:t>
            </a:r>
            <a:r>
              <a:rPr lang="en-IN" b="1" dirty="0"/>
              <a:t>NullPointerException</a:t>
            </a:r>
            <a:r>
              <a:rPr lang="en-IN" dirty="0"/>
              <a:t> exception, which we read using JSP inbuilt </a:t>
            </a:r>
            <a:r>
              <a:rPr lang="en-IN" b="1" dirty="0"/>
              <a:t>exception</a:t>
            </a:r>
            <a:r>
              <a:rPr lang="en-IN" dirty="0"/>
              <a:t> object in </a:t>
            </a:r>
            <a:r>
              <a:rPr lang="en-IN" b="1" dirty="0"/>
              <a:t>ErrorPage.jsp</a:t>
            </a:r>
            <a:r>
              <a:rPr lang="en-IN" dirty="0"/>
              <a:t>. </a:t>
            </a:r>
            <a:endParaRPr lang="en-IN" sz="1600" b="1" i="0" dirty="0">
              <a:solidFill>
                <a:srgbClr val="4E4646"/>
              </a:solidFill>
              <a:effectLst/>
            </a:endParaRPr>
          </a:p>
        </p:txBody>
      </p:sp>
      <p:sp>
        <p:nvSpPr>
          <p:cNvPr id="8" name="Rectangle 7">
            <a:extLst>
              <a:ext uri="{FF2B5EF4-FFF2-40B4-BE49-F238E27FC236}">
                <a16:creationId xmlns:a16="http://schemas.microsoft.com/office/drawing/2014/main" xmlns="" id="{1B5CA996-DBCF-43EB-8126-E5E5C29BE62C}"/>
              </a:ext>
            </a:extLst>
          </p:cNvPr>
          <p:cNvSpPr/>
          <p:nvPr/>
        </p:nvSpPr>
        <p:spPr>
          <a:xfrm>
            <a:off x="5646822" y="934045"/>
            <a:ext cx="6432882" cy="4524315"/>
          </a:xfrm>
          <a:prstGeom prst="rect">
            <a:avLst/>
          </a:prstGeom>
        </p:spPr>
        <p:txBody>
          <a:bodyPr wrap="square">
            <a:spAutoFit/>
          </a:bodyPr>
          <a:lstStyle/>
          <a:p>
            <a:r>
              <a:rPr lang="en-IN" sz="1600" dirty="0"/>
              <a:t>&lt;html&gt;</a:t>
            </a:r>
          </a:p>
          <a:p>
            <a:endParaRPr lang="en-IN" sz="1600" dirty="0"/>
          </a:p>
          <a:p>
            <a:r>
              <a:rPr lang="en-IN" sz="1600" dirty="0"/>
              <a:t>&lt;head&gt;</a:t>
            </a:r>
          </a:p>
          <a:p>
            <a:r>
              <a:rPr lang="en-IN" sz="1600" dirty="0"/>
              <a:t>&lt;title&gt;Calculate String Length&lt;/title&gt;</a:t>
            </a:r>
          </a:p>
          <a:p>
            <a:r>
              <a:rPr lang="en-IN" sz="1600" dirty="0"/>
              <a:t>&lt;/head&gt;</a:t>
            </a:r>
          </a:p>
          <a:p>
            <a:endParaRPr lang="en-IN" sz="1600" dirty="0"/>
          </a:p>
          <a:p>
            <a:r>
              <a:rPr lang="en-IN" sz="1600" dirty="0"/>
              <a:t>&lt;body&gt;</a:t>
            </a:r>
          </a:p>
          <a:p>
            <a:endParaRPr lang="en-IN" sz="1600" dirty="0"/>
          </a:p>
          <a:p>
            <a:r>
              <a:rPr lang="en-IN" sz="1600" dirty="0"/>
              <a:t>&lt;%</a:t>
            </a:r>
          </a:p>
          <a:p>
            <a:r>
              <a:rPr lang="en-IN" sz="1600" dirty="0"/>
              <a:t>String str = null;</a:t>
            </a:r>
          </a:p>
          <a:p>
            <a:r>
              <a:rPr lang="en-IN" sz="1600" dirty="0"/>
              <a:t>int length = </a:t>
            </a:r>
            <a:r>
              <a:rPr lang="en-IN" sz="1600" dirty="0" err="1"/>
              <a:t>str.length</a:t>
            </a:r>
            <a:r>
              <a:rPr lang="en-IN" sz="1600" dirty="0"/>
              <a:t>();</a:t>
            </a:r>
          </a:p>
          <a:p>
            <a:r>
              <a:rPr lang="en-IN" sz="1600" dirty="0"/>
              <a:t>%&gt;</a:t>
            </a:r>
          </a:p>
          <a:p>
            <a:endParaRPr lang="en-IN" sz="1600" dirty="0"/>
          </a:p>
          <a:p>
            <a:r>
              <a:rPr lang="en-IN" sz="1600" dirty="0"/>
              <a:t>Length of String is &lt;%= length %&gt;</a:t>
            </a:r>
          </a:p>
          <a:p>
            <a:endParaRPr lang="en-IN" sz="1600" dirty="0"/>
          </a:p>
          <a:p>
            <a:r>
              <a:rPr lang="en-IN" sz="1600" dirty="0"/>
              <a:t>&lt;/body&gt;</a:t>
            </a:r>
          </a:p>
          <a:p>
            <a:endParaRPr lang="en-IN" sz="1600" dirty="0"/>
          </a:p>
          <a:p>
            <a:r>
              <a:rPr lang="en-IN" sz="1600" dirty="0"/>
              <a:t>&lt;/html&gt;</a:t>
            </a:r>
          </a:p>
        </p:txBody>
      </p:sp>
    </p:spTree>
    <p:extLst>
      <p:ext uri="{BB962C8B-B14F-4D97-AF65-F5344CB8AC3E}">
        <p14:creationId xmlns:p14="http://schemas.microsoft.com/office/powerpoint/2010/main" val="92137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FC049-48E0-482C-90E8-8F89D9A5F730}"/>
              </a:ext>
            </a:extLst>
          </p:cNvPr>
          <p:cNvSpPr>
            <a:spLocks noGrp="1"/>
          </p:cNvSpPr>
          <p:nvPr>
            <p:ph type="title"/>
          </p:nvPr>
        </p:nvSpPr>
        <p:spPr/>
        <p:txBody>
          <a:bodyPr/>
          <a:lstStyle/>
          <a:p>
            <a:r>
              <a:rPr lang="en-IN" dirty="0"/>
              <a:t>JSP Config object Example</a:t>
            </a:r>
          </a:p>
        </p:txBody>
      </p:sp>
      <p:sp>
        <p:nvSpPr>
          <p:cNvPr id="3" name="Content Placeholder 2">
            <a:extLst>
              <a:ext uri="{FF2B5EF4-FFF2-40B4-BE49-F238E27FC236}">
                <a16:creationId xmlns:a16="http://schemas.microsoft.com/office/drawing/2014/main" xmlns="" id="{262260B9-5DAC-4429-A289-367679BBF1A4}"/>
              </a:ext>
            </a:extLst>
          </p:cNvPr>
          <p:cNvSpPr>
            <a:spLocks noGrp="1"/>
          </p:cNvSpPr>
          <p:nvPr>
            <p:ph idx="1"/>
          </p:nvPr>
        </p:nvSpPr>
        <p:spPr>
          <a:xfrm>
            <a:off x="6448925" y="994611"/>
            <a:ext cx="5598695" cy="5863389"/>
          </a:xfrm>
        </p:spPr>
        <p:txBody>
          <a:bodyPr>
            <a:normAutofit/>
          </a:bodyPr>
          <a:lstStyle/>
          <a:p>
            <a:pPr marL="0" indent="0">
              <a:buNone/>
            </a:pPr>
            <a:r>
              <a:rPr lang="fr-FR" dirty="0"/>
              <a:t>&lt;%@ page language=</a:t>
            </a:r>
            <a:r>
              <a:rPr lang="fr-FR" i="1" dirty="0"/>
              <a:t>"java" contentType="</a:t>
            </a:r>
            <a:r>
              <a:rPr lang="fr-FR" i="1" dirty="0" err="1"/>
              <a:t>text</a:t>
            </a:r>
            <a:r>
              <a:rPr lang="fr-FR" i="1" dirty="0"/>
              <a:t>/html;"%&gt;</a:t>
            </a:r>
          </a:p>
          <a:p>
            <a:pPr marL="0" indent="0">
              <a:buNone/>
            </a:pPr>
            <a:r>
              <a:rPr lang="en-IN" dirty="0"/>
              <a:t>&lt;!DOCTYPE html PUBLIC "-//W3C//DTD HTML 4.01 Transitional//EN" "http://www.w3.org/TR/html4/loose.dtd"&gt;</a:t>
            </a:r>
          </a:p>
          <a:p>
            <a:pPr marL="0" indent="0">
              <a:buNone/>
            </a:pPr>
            <a:r>
              <a:rPr lang="en-IN" dirty="0"/>
              <a:t>&lt;html&gt;</a:t>
            </a:r>
          </a:p>
          <a:p>
            <a:pPr marL="0" indent="0">
              <a:buNone/>
            </a:pPr>
            <a:r>
              <a:rPr lang="en-IN" dirty="0"/>
              <a:t>&lt;head&gt;</a:t>
            </a:r>
          </a:p>
          <a:p>
            <a:pPr marL="0" indent="0">
              <a:buNone/>
            </a:pPr>
            <a:r>
              <a:rPr lang="en-IN" dirty="0"/>
              <a:t>&lt;meta http-</a:t>
            </a:r>
            <a:r>
              <a:rPr lang="en-IN" dirty="0" err="1"/>
              <a:t>equiv</a:t>
            </a:r>
            <a:r>
              <a:rPr lang="en-IN" dirty="0"/>
              <a:t>=</a:t>
            </a:r>
            <a:r>
              <a:rPr lang="en-IN" i="1" dirty="0"/>
              <a:t>"Content-Type" content="text/html;"&gt;</a:t>
            </a:r>
          </a:p>
          <a:p>
            <a:pPr marL="0" indent="0">
              <a:buNone/>
            </a:pPr>
            <a:r>
              <a:rPr lang="en-IN" dirty="0"/>
              <a:t>&lt;title&gt;</a:t>
            </a:r>
            <a:r>
              <a:rPr lang="en-IN" u="sng" dirty="0"/>
              <a:t>Config Object Example&lt;/title&gt;</a:t>
            </a:r>
          </a:p>
          <a:p>
            <a:pPr marL="0" indent="0">
              <a:buNone/>
            </a:pPr>
            <a:r>
              <a:rPr lang="en-IN" dirty="0"/>
              <a:t>&lt;/head&gt;</a:t>
            </a:r>
          </a:p>
          <a:p>
            <a:pPr marL="0" indent="0">
              <a:buNone/>
            </a:pPr>
            <a:r>
              <a:rPr lang="en-IN" dirty="0"/>
              <a:t>&lt;body&gt;</a:t>
            </a:r>
          </a:p>
          <a:p>
            <a:pPr marL="0" indent="0">
              <a:buNone/>
            </a:pPr>
            <a:r>
              <a:rPr lang="en-IN" dirty="0"/>
              <a:t>&lt;% String </a:t>
            </a:r>
            <a:r>
              <a:rPr lang="en-IN" dirty="0" err="1"/>
              <a:t>servletName</a:t>
            </a:r>
            <a:r>
              <a:rPr lang="en-IN" dirty="0"/>
              <a:t> = </a:t>
            </a:r>
            <a:r>
              <a:rPr lang="en-IN" dirty="0" err="1"/>
              <a:t>config.getServletName</a:t>
            </a:r>
            <a:r>
              <a:rPr lang="en-IN" dirty="0"/>
              <a:t>();</a:t>
            </a:r>
          </a:p>
          <a:p>
            <a:pPr marL="0" indent="0">
              <a:buNone/>
            </a:pPr>
            <a:r>
              <a:rPr lang="en-IN" dirty="0"/>
              <a:t>out.println("Servlet Name is " + </a:t>
            </a:r>
            <a:r>
              <a:rPr lang="en-IN" dirty="0" err="1"/>
              <a:t>servletName</a:t>
            </a:r>
            <a:r>
              <a:rPr lang="en-IN" dirty="0"/>
              <a:t>);%&gt;</a:t>
            </a:r>
          </a:p>
          <a:p>
            <a:pPr marL="0" indent="0">
              <a:buNone/>
            </a:pPr>
            <a:r>
              <a:rPr lang="en-IN" dirty="0"/>
              <a:t>&lt;/body&gt;</a:t>
            </a:r>
          </a:p>
          <a:p>
            <a:pPr marL="0" indent="0">
              <a:buNone/>
            </a:pPr>
            <a:r>
              <a:rPr lang="en-IN" dirty="0"/>
              <a:t>&lt;/html&gt;</a:t>
            </a:r>
          </a:p>
          <a:p>
            <a:pPr marL="0" indent="0">
              <a:buNone/>
            </a:pPr>
            <a:endParaRPr lang="en-IN" sz="1800" dirty="0"/>
          </a:p>
          <a:p>
            <a:pPr marL="0" indent="0">
              <a:buNone/>
            </a:pPr>
            <a:r>
              <a:rPr lang="en-IN" sz="1800" dirty="0"/>
              <a:t>After Executing on browser we can see the output as </a:t>
            </a:r>
          </a:p>
          <a:p>
            <a:pPr marL="0" indent="0">
              <a:buNone/>
            </a:pPr>
            <a:endParaRPr lang="en-IN" sz="1800" dirty="0"/>
          </a:p>
          <a:p>
            <a:pPr marL="0" indent="0">
              <a:buNone/>
            </a:pPr>
            <a:r>
              <a:rPr lang="en-IN" sz="2000" dirty="0"/>
              <a:t>Servlet Name is Config </a:t>
            </a:r>
          </a:p>
        </p:txBody>
      </p:sp>
      <p:sp>
        <p:nvSpPr>
          <p:cNvPr id="4" name="Rectangle 3">
            <a:extLst>
              <a:ext uri="{FF2B5EF4-FFF2-40B4-BE49-F238E27FC236}">
                <a16:creationId xmlns:a16="http://schemas.microsoft.com/office/drawing/2014/main" xmlns="" id="{34334E91-141E-4872-9398-2E478FC3B77B}"/>
              </a:ext>
            </a:extLst>
          </p:cNvPr>
          <p:cNvSpPr/>
          <p:nvPr/>
        </p:nvSpPr>
        <p:spPr>
          <a:xfrm>
            <a:off x="272716" y="1087934"/>
            <a:ext cx="6031830" cy="5693866"/>
          </a:xfrm>
          <a:prstGeom prst="rect">
            <a:avLst/>
          </a:prstGeom>
        </p:spPr>
        <p:txBody>
          <a:bodyPr wrap="square">
            <a:spAutoFit/>
          </a:bodyPr>
          <a:lstStyle/>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xml </a:t>
            </a:r>
            <a:r>
              <a:rPr lang="en-IN" sz="1400" dirty="0">
                <a:solidFill>
                  <a:srgbClr val="7F007F"/>
                </a:solidFill>
                <a:latin typeface="Consolas" panose="020B0609020204030204" pitchFamily="49" charset="0"/>
              </a:rPr>
              <a:t>version</a:t>
            </a:r>
            <a:r>
              <a:rPr lang="en-IN" sz="1400"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"1.0" </a:t>
            </a:r>
            <a:r>
              <a:rPr lang="en-IN" sz="1400" i="1" dirty="0">
                <a:solidFill>
                  <a:srgbClr val="7F007F"/>
                </a:solidFill>
                <a:latin typeface="Consolas" panose="020B0609020204030204" pitchFamily="49" charset="0"/>
              </a:rPr>
              <a:t>encoding</a:t>
            </a:r>
            <a:r>
              <a:rPr lang="en-IN" sz="1400" i="1"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"UTF-8"</a:t>
            </a:r>
            <a:r>
              <a:rPr lang="en-IN" sz="1400" i="1"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web-app </a:t>
            </a:r>
            <a:r>
              <a:rPr lang="en-IN" sz="1400" dirty="0" err="1">
                <a:solidFill>
                  <a:srgbClr val="7F007F"/>
                </a:solidFill>
                <a:latin typeface="Consolas" panose="020B0609020204030204" pitchFamily="49" charset="0"/>
              </a:rPr>
              <a:t>xmlns:xsi</a:t>
            </a:r>
            <a:r>
              <a:rPr lang="en-IN" sz="1400"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"http://www.w3.org/2001/XMLSchema-instance" </a:t>
            </a:r>
            <a:r>
              <a:rPr lang="en-IN" sz="1400" i="1" dirty="0" err="1">
                <a:solidFill>
                  <a:srgbClr val="7F007F"/>
                </a:solidFill>
                <a:latin typeface="Consolas" panose="020B0609020204030204" pitchFamily="49" charset="0"/>
              </a:rPr>
              <a:t>xmlns</a:t>
            </a:r>
            <a:r>
              <a:rPr lang="en-IN" sz="1400" i="1"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"http://xmlns.jcp.org/xml/ns/</a:t>
            </a:r>
            <a:r>
              <a:rPr lang="en-IN" sz="1400" i="1" dirty="0" err="1">
                <a:solidFill>
                  <a:srgbClr val="2A00FF"/>
                </a:solidFill>
                <a:latin typeface="Consolas" panose="020B0609020204030204" pitchFamily="49" charset="0"/>
              </a:rPr>
              <a:t>javaee</a:t>
            </a:r>
            <a:r>
              <a:rPr lang="en-IN" sz="1400" i="1" dirty="0">
                <a:solidFill>
                  <a:srgbClr val="2A00FF"/>
                </a:solidFill>
                <a:latin typeface="Consolas" panose="020B0609020204030204" pitchFamily="49" charset="0"/>
              </a:rPr>
              <a:t>" </a:t>
            </a:r>
            <a:r>
              <a:rPr lang="en-IN" sz="1400" i="1" dirty="0" err="1">
                <a:solidFill>
                  <a:srgbClr val="7F007F"/>
                </a:solidFill>
                <a:latin typeface="Consolas" panose="020B0609020204030204" pitchFamily="49" charset="0"/>
              </a:rPr>
              <a:t>xsi:schemaLocation</a:t>
            </a:r>
            <a:r>
              <a:rPr lang="en-IN" sz="1400" i="1"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"http://xmlns.jcp.org/xml/ns/</a:t>
            </a:r>
            <a:r>
              <a:rPr lang="en-IN" sz="1400" i="1" dirty="0" err="1">
                <a:solidFill>
                  <a:srgbClr val="2A00FF"/>
                </a:solidFill>
                <a:latin typeface="Consolas" panose="020B0609020204030204" pitchFamily="49" charset="0"/>
              </a:rPr>
              <a:t>javaee</a:t>
            </a:r>
            <a:r>
              <a:rPr lang="en-IN" sz="1400" i="1" dirty="0">
                <a:solidFill>
                  <a:srgbClr val="2A00FF"/>
                </a:solidFill>
                <a:latin typeface="Consolas" panose="020B0609020204030204" pitchFamily="49" charset="0"/>
              </a:rPr>
              <a:t> http://xmlns.jcp.org/xml/ns/javaee/web-app_3_1.xsd" </a:t>
            </a:r>
            <a:r>
              <a:rPr lang="en-IN" sz="1400" i="1" dirty="0">
                <a:solidFill>
                  <a:srgbClr val="7F007F"/>
                </a:solidFill>
                <a:latin typeface="Consolas" panose="020B0609020204030204" pitchFamily="49" charset="0"/>
              </a:rPr>
              <a:t>id</a:t>
            </a:r>
            <a:r>
              <a:rPr lang="en-IN" sz="1400" i="1"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a:t>
            </a:r>
            <a:r>
              <a:rPr lang="en-IN" sz="1400" i="1" dirty="0" err="1">
                <a:solidFill>
                  <a:srgbClr val="2A00FF"/>
                </a:solidFill>
                <a:latin typeface="Consolas" panose="020B0609020204030204" pitchFamily="49" charset="0"/>
              </a:rPr>
              <a:t>WebApp_ID</a:t>
            </a:r>
            <a:r>
              <a:rPr lang="en-IN" sz="1400" i="1" dirty="0">
                <a:solidFill>
                  <a:srgbClr val="2A00FF"/>
                </a:solidFill>
                <a:latin typeface="Consolas" panose="020B0609020204030204" pitchFamily="49" charset="0"/>
              </a:rPr>
              <a:t>" </a:t>
            </a:r>
            <a:r>
              <a:rPr lang="en-IN" sz="1400" i="1" dirty="0">
                <a:solidFill>
                  <a:srgbClr val="7F007F"/>
                </a:solidFill>
                <a:latin typeface="Consolas" panose="020B0609020204030204" pitchFamily="49" charset="0"/>
              </a:rPr>
              <a:t>version</a:t>
            </a:r>
            <a:r>
              <a:rPr lang="en-IN" sz="1400" i="1"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"3.1"</a:t>
            </a:r>
            <a:r>
              <a:rPr lang="en-IN" sz="1400" i="1"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display-name</a:t>
            </a:r>
            <a:r>
              <a:rPr lang="en-IN" sz="1400" dirty="0">
                <a:solidFill>
                  <a:srgbClr val="008080"/>
                </a:solidFill>
                <a:latin typeface="Consolas" panose="020B0609020204030204" pitchFamily="49" charset="0"/>
              </a:rPr>
              <a:t>&gt;</a:t>
            </a:r>
            <a:r>
              <a:rPr lang="en-IN" sz="1400" dirty="0" err="1">
                <a:solidFill>
                  <a:srgbClr val="000000"/>
                </a:solidFill>
                <a:latin typeface="Consolas" panose="020B0609020204030204" pitchFamily="49" charset="0"/>
              </a:rPr>
              <a:t>ConfigExample</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display-name</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servlet</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description</a:t>
            </a:r>
            <a:r>
              <a:rPr lang="en-IN" sz="1400" dirty="0">
                <a:solidFill>
                  <a:srgbClr val="008080"/>
                </a:solidFill>
                <a:latin typeface="Consolas" panose="020B0609020204030204" pitchFamily="49" charset="0"/>
              </a:rPr>
              <a:t>&gt;&lt;/</a:t>
            </a:r>
            <a:r>
              <a:rPr lang="en-IN" sz="1400" dirty="0">
                <a:solidFill>
                  <a:srgbClr val="3F7F7F"/>
                </a:solidFill>
                <a:latin typeface="Consolas" panose="020B0609020204030204" pitchFamily="49" charset="0"/>
              </a:rPr>
              <a:t>description</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display-name</a:t>
            </a:r>
            <a:r>
              <a:rPr lang="en-IN" sz="1400" dirty="0">
                <a:solidFill>
                  <a:srgbClr val="008080"/>
                </a:solidFill>
                <a:latin typeface="Consolas" panose="020B0609020204030204" pitchFamily="49" charset="0"/>
              </a:rPr>
              <a:t>&gt;</a:t>
            </a:r>
            <a:r>
              <a:rPr lang="en-IN" sz="1400" u="sng" dirty="0">
                <a:solidFill>
                  <a:srgbClr val="000000"/>
                </a:solidFill>
                <a:latin typeface="Consolas" panose="020B0609020204030204" pitchFamily="49" charset="0"/>
              </a:rPr>
              <a:t>Config</a:t>
            </a:r>
            <a:r>
              <a:rPr lang="en-IN" sz="1400" u="sng" dirty="0">
                <a:solidFill>
                  <a:srgbClr val="008080"/>
                </a:solidFill>
                <a:latin typeface="Consolas" panose="020B0609020204030204" pitchFamily="49" charset="0"/>
              </a:rPr>
              <a:t>&lt;/</a:t>
            </a:r>
            <a:r>
              <a:rPr lang="en-IN" sz="1400" u="sng" dirty="0">
                <a:solidFill>
                  <a:srgbClr val="3F7F7F"/>
                </a:solidFill>
                <a:latin typeface="Consolas" panose="020B0609020204030204" pitchFamily="49" charset="0"/>
              </a:rPr>
              <a:t>display-name</a:t>
            </a:r>
            <a:r>
              <a:rPr lang="en-IN" sz="1400" u="sng"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servlet-name</a:t>
            </a:r>
            <a:r>
              <a:rPr lang="en-IN" sz="1400" dirty="0">
                <a:solidFill>
                  <a:srgbClr val="008080"/>
                </a:solidFill>
                <a:latin typeface="Consolas" panose="020B0609020204030204" pitchFamily="49" charset="0"/>
              </a:rPr>
              <a:t>&gt;</a:t>
            </a:r>
            <a:r>
              <a:rPr lang="en-IN" sz="1400" u="sng" dirty="0">
                <a:solidFill>
                  <a:srgbClr val="000000"/>
                </a:solidFill>
                <a:latin typeface="Consolas" panose="020B0609020204030204" pitchFamily="49" charset="0"/>
              </a:rPr>
              <a:t>Config</a:t>
            </a:r>
            <a:r>
              <a:rPr lang="en-IN" sz="1400" u="sng" dirty="0">
                <a:solidFill>
                  <a:srgbClr val="008080"/>
                </a:solidFill>
                <a:latin typeface="Consolas" panose="020B0609020204030204" pitchFamily="49" charset="0"/>
              </a:rPr>
              <a:t>&lt;/</a:t>
            </a:r>
            <a:r>
              <a:rPr lang="en-IN" sz="1400" u="sng" dirty="0">
                <a:solidFill>
                  <a:srgbClr val="3F7F7F"/>
                </a:solidFill>
                <a:latin typeface="Consolas" panose="020B0609020204030204" pitchFamily="49" charset="0"/>
              </a:rPr>
              <a:t>servlet-name</a:t>
            </a:r>
            <a:r>
              <a:rPr lang="en-IN" sz="1400" u="sng"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servlet-class</a:t>
            </a:r>
            <a:r>
              <a:rPr lang="en-IN" sz="1400" dirty="0">
                <a:solidFill>
                  <a:srgbClr val="008080"/>
                </a:solidFill>
                <a:latin typeface="Consolas" panose="020B0609020204030204" pitchFamily="49" charset="0"/>
              </a:rPr>
              <a:t>&gt;</a:t>
            </a:r>
            <a:r>
              <a:rPr lang="en-IN" sz="1400" dirty="0" err="1">
                <a:solidFill>
                  <a:srgbClr val="000000"/>
                </a:solidFill>
                <a:latin typeface="Consolas" panose="020B0609020204030204" pitchFamily="49" charset="0"/>
              </a:rPr>
              <a:t>test.Config</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servlet-class</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servlet</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servlet-mapping</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servlet-name</a:t>
            </a:r>
            <a:r>
              <a:rPr lang="en-IN" sz="1400" dirty="0">
                <a:solidFill>
                  <a:srgbClr val="008080"/>
                </a:solidFill>
                <a:latin typeface="Consolas" panose="020B0609020204030204" pitchFamily="49" charset="0"/>
              </a:rPr>
              <a:t>&gt;</a:t>
            </a:r>
            <a:r>
              <a:rPr lang="en-IN" sz="1400" u="sng" dirty="0">
                <a:solidFill>
                  <a:srgbClr val="000000"/>
                </a:solidFill>
                <a:latin typeface="Consolas" panose="020B0609020204030204" pitchFamily="49" charset="0"/>
              </a:rPr>
              <a:t>Config</a:t>
            </a:r>
            <a:r>
              <a:rPr lang="en-IN" sz="1400" u="sng" dirty="0">
                <a:solidFill>
                  <a:srgbClr val="008080"/>
                </a:solidFill>
                <a:latin typeface="Consolas" panose="020B0609020204030204" pitchFamily="49" charset="0"/>
              </a:rPr>
              <a:t>&lt;/</a:t>
            </a:r>
            <a:r>
              <a:rPr lang="en-IN" sz="1400" u="sng" dirty="0">
                <a:solidFill>
                  <a:srgbClr val="3F7F7F"/>
                </a:solidFill>
                <a:latin typeface="Consolas" panose="020B0609020204030204" pitchFamily="49" charset="0"/>
              </a:rPr>
              <a:t>servlet-name</a:t>
            </a:r>
            <a:r>
              <a:rPr lang="en-IN" sz="1400" u="sng"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err="1">
                <a:solidFill>
                  <a:srgbClr val="3F7F7F"/>
                </a:solidFill>
                <a:latin typeface="Consolas" panose="020B0609020204030204" pitchFamily="49" charset="0"/>
              </a:rPr>
              <a:t>url</a:t>
            </a:r>
            <a:r>
              <a:rPr lang="en-IN" sz="1400" dirty="0">
                <a:solidFill>
                  <a:srgbClr val="3F7F7F"/>
                </a:solidFill>
                <a:latin typeface="Consolas" panose="020B0609020204030204" pitchFamily="49" charset="0"/>
              </a:rPr>
              <a:t>-pattern</a:t>
            </a:r>
            <a:r>
              <a:rPr lang="en-IN" sz="1400" dirty="0">
                <a:solidFill>
                  <a:srgbClr val="008080"/>
                </a:solidFill>
                <a:latin typeface="Consolas" panose="020B0609020204030204" pitchFamily="49" charset="0"/>
              </a:rPr>
              <a:t>&gt;</a:t>
            </a:r>
            <a:r>
              <a:rPr lang="en-IN" sz="1400" dirty="0">
                <a:solidFill>
                  <a:srgbClr val="000000"/>
                </a:solidFill>
                <a:latin typeface="Consolas" panose="020B0609020204030204" pitchFamily="49" charset="0"/>
              </a:rPr>
              <a:t>/</a:t>
            </a:r>
            <a:r>
              <a:rPr lang="en-IN" sz="1400" u="sng" dirty="0">
                <a:solidFill>
                  <a:srgbClr val="000000"/>
                </a:solidFill>
                <a:latin typeface="Consolas" panose="020B0609020204030204" pitchFamily="49" charset="0"/>
              </a:rPr>
              <a:t>Config</a:t>
            </a:r>
            <a:r>
              <a:rPr lang="en-IN" sz="1400" u="sng" dirty="0">
                <a:solidFill>
                  <a:srgbClr val="008080"/>
                </a:solidFill>
                <a:latin typeface="Consolas" panose="020B0609020204030204" pitchFamily="49" charset="0"/>
              </a:rPr>
              <a:t>&lt;/</a:t>
            </a:r>
            <a:r>
              <a:rPr lang="en-IN" sz="1400" u="sng" dirty="0" err="1">
                <a:solidFill>
                  <a:srgbClr val="3F7F7F"/>
                </a:solidFill>
                <a:latin typeface="Consolas" panose="020B0609020204030204" pitchFamily="49" charset="0"/>
              </a:rPr>
              <a:t>url</a:t>
            </a:r>
            <a:r>
              <a:rPr lang="en-IN" sz="1400" u="sng" dirty="0">
                <a:solidFill>
                  <a:srgbClr val="3F7F7F"/>
                </a:solidFill>
                <a:latin typeface="Consolas" panose="020B0609020204030204" pitchFamily="49" charset="0"/>
              </a:rPr>
              <a:t>-pattern</a:t>
            </a:r>
            <a:r>
              <a:rPr lang="en-IN" sz="1400" u="sng"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servlet-mapping</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welcome-file-list</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r>
              <a:rPr lang="en-IN" sz="1400" dirty="0">
                <a:solidFill>
                  <a:srgbClr val="000000"/>
                </a:solidFill>
                <a:latin typeface="Consolas" panose="020B0609020204030204" pitchFamily="49" charset="0"/>
              </a:rPr>
              <a:t>index.html</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r>
              <a:rPr lang="en-IN" sz="1400" dirty="0">
                <a:solidFill>
                  <a:srgbClr val="000000"/>
                </a:solidFill>
                <a:latin typeface="Consolas" panose="020B0609020204030204" pitchFamily="49" charset="0"/>
              </a:rPr>
              <a:t>index.htm</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r>
              <a:rPr lang="en-IN" sz="1400" dirty="0" err="1">
                <a:solidFill>
                  <a:srgbClr val="000000"/>
                </a:solidFill>
                <a:latin typeface="Consolas" panose="020B0609020204030204" pitchFamily="49" charset="0"/>
              </a:rPr>
              <a:t>index.jsp</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r>
              <a:rPr lang="en-IN" sz="1400" dirty="0">
                <a:solidFill>
                  <a:srgbClr val="000000"/>
                </a:solidFill>
                <a:latin typeface="Consolas" panose="020B0609020204030204" pitchFamily="49" charset="0"/>
              </a:rPr>
              <a:t>default.html</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r>
              <a:rPr lang="en-IN" sz="1400" dirty="0">
                <a:solidFill>
                  <a:srgbClr val="000000"/>
                </a:solidFill>
                <a:latin typeface="Consolas" panose="020B0609020204030204" pitchFamily="49" charset="0"/>
              </a:rPr>
              <a:t>default.htm</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r>
              <a:rPr lang="en-IN" sz="1400" dirty="0" err="1">
                <a:solidFill>
                  <a:srgbClr val="000000"/>
                </a:solidFill>
                <a:latin typeface="Consolas" panose="020B0609020204030204" pitchFamily="49" charset="0"/>
              </a:rPr>
              <a:t>Config.jsp</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welcome-file-list</a:t>
            </a:r>
            <a:r>
              <a:rPr lang="en-IN" sz="1400"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web-app</a:t>
            </a:r>
            <a:r>
              <a:rPr lang="en-IN" sz="1400" dirty="0">
                <a:solidFill>
                  <a:srgbClr val="008080"/>
                </a:solidFill>
                <a:latin typeface="Consolas" panose="020B0609020204030204" pitchFamily="49" charset="0"/>
              </a:rPr>
              <a:t>&gt;</a:t>
            </a:r>
            <a:endParaRPr lang="en-IN" sz="1400" dirty="0"/>
          </a:p>
        </p:txBody>
      </p:sp>
    </p:spTree>
    <p:extLst>
      <p:ext uri="{BB962C8B-B14F-4D97-AF65-F5344CB8AC3E}">
        <p14:creationId xmlns:p14="http://schemas.microsoft.com/office/powerpoint/2010/main" val="2673194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FC049-48E0-482C-90E8-8F89D9A5F730}"/>
              </a:ext>
            </a:extLst>
          </p:cNvPr>
          <p:cNvSpPr>
            <a:spLocks noGrp="1"/>
          </p:cNvSpPr>
          <p:nvPr>
            <p:ph type="title"/>
          </p:nvPr>
        </p:nvSpPr>
        <p:spPr/>
        <p:txBody>
          <a:bodyPr>
            <a:normAutofit/>
          </a:bodyPr>
          <a:lstStyle/>
          <a:p>
            <a:r>
              <a:rPr lang="en-IN" b="0" dirty="0"/>
              <a:t>JSP </a:t>
            </a:r>
            <a:r>
              <a:rPr lang="en-IN" dirty="0"/>
              <a:t>Application object Example Duration: 5 min</a:t>
            </a:r>
          </a:p>
        </p:txBody>
      </p:sp>
      <p:sp>
        <p:nvSpPr>
          <p:cNvPr id="3" name="Content Placeholder 2">
            <a:extLst>
              <a:ext uri="{FF2B5EF4-FFF2-40B4-BE49-F238E27FC236}">
                <a16:creationId xmlns:a16="http://schemas.microsoft.com/office/drawing/2014/main" xmlns="" id="{262260B9-5DAC-4429-A289-367679BBF1A4}"/>
              </a:ext>
            </a:extLst>
          </p:cNvPr>
          <p:cNvSpPr>
            <a:spLocks noGrp="1"/>
          </p:cNvSpPr>
          <p:nvPr>
            <p:ph idx="1"/>
          </p:nvPr>
        </p:nvSpPr>
        <p:spPr>
          <a:xfrm>
            <a:off x="208548" y="994611"/>
            <a:ext cx="11678652" cy="5863389"/>
          </a:xfrm>
        </p:spPr>
        <p:txBody>
          <a:bodyPr>
            <a:normAutofit fontScale="85000" lnSpcReduction="10000"/>
          </a:bodyPr>
          <a:lstStyle/>
          <a:p>
            <a:pPr marL="0" indent="0">
              <a:buNone/>
            </a:pPr>
            <a:r>
              <a:rPr lang="en-IN" sz="2000" dirty="0"/>
              <a:t>     	Application</a:t>
            </a:r>
            <a:endParaRPr lang="en-IN" sz="1800" dirty="0"/>
          </a:p>
          <a:p>
            <a:endParaRPr lang="en-IN" sz="1800" b="0" dirty="0"/>
          </a:p>
          <a:p>
            <a:r>
              <a:rPr lang="en-IN" sz="1800" b="0" dirty="0"/>
              <a:t>Application object is an instance of </a:t>
            </a:r>
            <a:r>
              <a:rPr lang="en-IN" sz="1800" b="0" dirty="0" err="1"/>
              <a:t>javax.servlet.ServletContext</a:t>
            </a:r>
            <a:r>
              <a:rPr lang="en-IN" sz="1800" b="0" dirty="0"/>
              <a:t> and it is used to get the context information and attributes in JSP.</a:t>
            </a:r>
          </a:p>
          <a:p>
            <a:r>
              <a:rPr lang="en-IN" sz="1800" b="0" dirty="0"/>
              <a:t>Application object is created by container one per application, when the application gets deployed.</a:t>
            </a:r>
          </a:p>
          <a:p>
            <a:r>
              <a:rPr lang="en-IN" sz="1800" b="0" dirty="0" err="1"/>
              <a:t>Servletcontext</a:t>
            </a:r>
            <a:r>
              <a:rPr lang="en-IN" sz="1800" b="0" dirty="0"/>
              <a:t> object contains a set of methods which are used to interact with the servlet </a:t>
            </a:r>
            <a:r>
              <a:rPr lang="en-IN" sz="1800" b="0" dirty="0" err="1"/>
              <a:t>container.We</a:t>
            </a:r>
            <a:r>
              <a:rPr lang="en-IN" sz="1800" b="0" dirty="0"/>
              <a:t> can find information about the servlet container</a:t>
            </a:r>
          </a:p>
          <a:p>
            <a:pPr marL="0" indent="0">
              <a:buNone/>
            </a:pPr>
            <a:r>
              <a:rPr lang="en-IN" sz="1800" dirty="0"/>
              <a:t>We will see the below example to understand the application object example</a:t>
            </a:r>
          </a:p>
          <a:p>
            <a:pPr marL="0" indent="0">
              <a:buNone/>
            </a:pPr>
            <a:endParaRPr lang="en-IN" sz="1800" dirty="0"/>
          </a:p>
          <a:p>
            <a:pPr marL="0" indent="0">
              <a:buNone/>
            </a:pPr>
            <a:r>
              <a:rPr lang="fr-FR" sz="1500" b="0" dirty="0"/>
              <a:t>&lt;%@ page language=</a:t>
            </a:r>
            <a:r>
              <a:rPr lang="fr-FR" sz="1500" b="0" i="1" dirty="0"/>
              <a:t>"java" contentType="</a:t>
            </a:r>
            <a:r>
              <a:rPr lang="fr-FR" sz="1500" b="0" i="1" dirty="0" err="1"/>
              <a:t>text</a:t>
            </a:r>
            <a:r>
              <a:rPr lang="fr-FR" sz="1500" b="0" i="1" dirty="0"/>
              <a:t>/html; </a:t>
            </a:r>
            <a:r>
              <a:rPr lang="fr-FR" sz="1500" b="0" i="1" dirty="0" err="1"/>
              <a:t>charset</a:t>
            </a:r>
            <a:r>
              <a:rPr lang="fr-FR" sz="1500" b="0" i="1" dirty="0"/>
              <a:t>=ISO-8859-1"</a:t>
            </a:r>
            <a:r>
              <a:rPr lang="en-IN" sz="1500" b="0" dirty="0"/>
              <a:t>    </a:t>
            </a:r>
            <a:r>
              <a:rPr lang="en-IN" sz="1500" b="0" dirty="0" err="1"/>
              <a:t>pageEncoding</a:t>
            </a:r>
            <a:r>
              <a:rPr lang="en-IN" sz="1500" b="0" dirty="0"/>
              <a:t>=</a:t>
            </a:r>
            <a:r>
              <a:rPr lang="en-IN" sz="1500" b="0" i="1" dirty="0"/>
              <a:t>"ISO-8859-1"%&gt;</a:t>
            </a:r>
          </a:p>
          <a:p>
            <a:pPr marL="0" indent="0">
              <a:buNone/>
            </a:pPr>
            <a:r>
              <a:rPr lang="en-IN" sz="1500" b="0" dirty="0"/>
              <a:t>&lt;!DOCTYPE html PUBLIC "-//W3C//DTD HTML 4.01 Transitional//EN" "http://www.w3.org/TR/html4/loose.dtd"&gt;</a:t>
            </a:r>
          </a:p>
          <a:p>
            <a:pPr marL="0" indent="0">
              <a:buNone/>
            </a:pPr>
            <a:r>
              <a:rPr lang="en-IN" sz="1500" b="0" dirty="0"/>
              <a:t>&lt;html&gt;</a:t>
            </a:r>
          </a:p>
          <a:p>
            <a:pPr marL="0" indent="0">
              <a:buNone/>
            </a:pPr>
            <a:r>
              <a:rPr lang="en-IN" sz="1500" b="0" dirty="0"/>
              <a:t>&lt;head&gt;</a:t>
            </a:r>
          </a:p>
          <a:p>
            <a:pPr marL="0" indent="0">
              <a:buNone/>
            </a:pPr>
            <a:r>
              <a:rPr lang="en-IN" sz="1500" b="0" dirty="0"/>
              <a:t>&lt;meta http-</a:t>
            </a:r>
            <a:r>
              <a:rPr lang="en-IN" sz="1500" b="0" dirty="0" err="1"/>
              <a:t>equiv</a:t>
            </a:r>
            <a:r>
              <a:rPr lang="en-IN" sz="1500" b="0" dirty="0"/>
              <a:t>=</a:t>
            </a:r>
            <a:r>
              <a:rPr lang="en-IN" sz="1500" b="0" i="1" dirty="0"/>
              <a:t>"Content-Type" content="text/html; charset=ISO-8859-1"&gt;</a:t>
            </a:r>
          </a:p>
          <a:p>
            <a:pPr marL="0" indent="0">
              <a:buNone/>
            </a:pPr>
            <a:r>
              <a:rPr lang="en-IN" sz="1500" b="0" dirty="0"/>
              <a:t>&lt;title&gt;Application Object Example&lt;/title&gt;</a:t>
            </a:r>
          </a:p>
          <a:p>
            <a:pPr marL="0" indent="0">
              <a:buNone/>
            </a:pPr>
            <a:r>
              <a:rPr lang="en-IN" sz="1500" b="0" dirty="0"/>
              <a:t>&lt;/head&gt;</a:t>
            </a:r>
          </a:p>
          <a:p>
            <a:pPr marL="0" indent="0">
              <a:buNone/>
            </a:pPr>
            <a:r>
              <a:rPr lang="en-IN" sz="1500" b="0" dirty="0"/>
              <a:t>&lt;body&gt;</a:t>
            </a:r>
          </a:p>
          <a:p>
            <a:pPr marL="0" indent="0">
              <a:buNone/>
            </a:pPr>
            <a:r>
              <a:rPr lang="en-IN" sz="1500" b="0" dirty="0"/>
              <a:t>&lt;% out.println(</a:t>
            </a:r>
            <a:r>
              <a:rPr lang="en-IN" sz="1500" b="0" dirty="0" err="1"/>
              <a:t>application.getContextPath</a:t>
            </a:r>
            <a:r>
              <a:rPr lang="en-IN" sz="1500" b="0" dirty="0"/>
              <a:t>()); %&gt;</a:t>
            </a:r>
          </a:p>
          <a:p>
            <a:pPr marL="0" indent="0">
              <a:buNone/>
            </a:pPr>
            <a:r>
              <a:rPr lang="en-IN" sz="1500" b="0" dirty="0"/>
              <a:t>&lt;/body&gt;</a:t>
            </a:r>
          </a:p>
          <a:p>
            <a:pPr marL="0" indent="0">
              <a:buNone/>
            </a:pPr>
            <a:r>
              <a:rPr lang="en-IN" sz="1500" b="0" dirty="0"/>
              <a:t>&lt;/html&gt;</a:t>
            </a:r>
            <a:endParaRPr lang="en-IN" sz="1400" b="0" dirty="0"/>
          </a:p>
          <a:p>
            <a:pPr marL="0" indent="0">
              <a:buNone/>
            </a:pPr>
            <a:endParaRPr lang="en-IN" sz="1800" dirty="0"/>
          </a:p>
          <a:p>
            <a:pPr marL="0" indent="0">
              <a:buNone/>
            </a:pPr>
            <a:r>
              <a:rPr lang="en-IN" sz="1800" dirty="0"/>
              <a:t>We will see the following output when we run on browser.</a:t>
            </a:r>
          </a:p>
          <a:p>
            <a:pPr marL="0" indent="0">
              <a:buNone/>
            </a:pPr>
            <a:endParaRPr lang="en-IN" sz="1800" dirty="0"/>
          </a:p>
          <a:p>
            <a:pPr marL="0" indent="0">
              <a:buNone/>
            </a:pPr>
            <a:r>
              <a:rPr lang="en-IN" sz="1800" dirty="0"/>
              <a:t>/</a:t>
            </a:r>
            <a:r>
              <a:rPr lang="en-IN" sz="1800" dirty="0" err="1"/>
              <a:t>ApplicationExample</a:t>
            </a:r>
            <a:r>
              <a:rPr lang="en-IN" sz="1800" dirty="0"/>
              <a:t/>
            </a:r>
            <a:br>
              <a:rPr lang="en-IN" sz="1800" dirty="0"/>
            </a:br>
            <a:endParaRPr lang="en-IN" sz="1800" dirty="0"/>
          </a:p>
        </p:txBody>
      </p:sp>
    </p:spTree>
    <p:extLst>
      <p:ext uri="{BB962C8B-B14F-4D97-AF65-F5344CB8AC3E}">
        <p14:creationId xmlns:p14="http://schemas.microsoft.com/office/powerpoint/2010/main" val="171961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CE9727-1E65-40D4-A489-D6452898A6BB}"/>
              </a:ext>
            </a:extLst>
          </p:cNvPr>
          <p:cNvSpPr>
            <a:spLocks noGrp="1"/>
          </p:cNvSpPr>
          <p:nvPr>
            <p:ph type="title"/>
          </p:nvPr>
        </p:nvSpPr>
        <p:spPr/>
        <p:txBody>
          <a:bodyPr/>
          <a:lstStyle/>
          <a:p>
            <a:r>
              <a:rPr lang="en-IN" dirty="0"/>
              <a:t>JSP Session object Example Duration: 10 min</a:t>
            </a:r>
          </a:p>
        </p:txBody>
      </p:sp>
      <p:sp>
        <p:nvSpPr>
          <p:cNvPr id="3" name="Content Placeholder 2">
            <a:extLst>
              <a:ext uri="{FF2B5EF4-FFF2-40B4-BE49-F238E27FC236}">
                <a16:creationId xmlns:a16="http://schemas.microsoft.com/office/drawing/2014/main" xmlns="" id="{4738BAE8-7E0C-4C7E-B502-73400294CBB8}"/>
              </a:ext>
            </a:extLst>
          </p:cNvPr>
          <p:cNvSpPr>
            <a:spLocks noGrp="1"/>
          </p:cNvSpPr>
          <p:nvPr>
            <p:ph idx="1"/>
          </p:nvPr>
        </p:nvSpPr>
        <p:spPr>
          <a:xfrm>
            <a:off x="0" y="978568"/>
            <a:ext cx="5550568" cy="5879431"/>
          </a:xfrm>
        </p:spPr>
        <p:txBody>
          <a:bodyPr>
            <a:normAutofit/>
          </a:bodyPr>
          <a:lstStyle/>
          <a:p>
            <a:pPr marL="0" indent="0">
              <a:buNone/>
            </a:pPr>
            <a:r>
              <a:rPr lang="en-IN" sz="2000" dirty="0"/>
              <a:t>Session</a:t>
            </a:r>
          </a:p>
          <a:p>
            <a:pPr marL="0" indent="0">
              <a:buNone/>
            </a:pPr>
            <a:endParaRPr lang="en-IN" dirty="0"/>
          </a:p>
          <a:p>
            <a:r>
              <a:rPr lang="en-IN" sz="1800" b="0" dirty="0"/>
              <a:t>The session is holding "</a:t>
            </a:r>
            <a:r>
              <a:rPr lang="en-IN" sz="1800" b="0" dirty="0" err="1"/>
              <a:t>httpsession</a:t>
            </a:r>
            <a:r>
              <a:rPr lang="en-IN" sz="1800" b="0" dirty="0"/>
              <a:t>" object.</a:t>
            </a:r>
          </a:p>
          <a:p>
            <a:r>
              <a:rPr lang="en-IN" sz="1800" b="0" dirty="0"/>
              <a:t>Session object is used to get, set and remove attributes to session scope and also used to get session information</a:t>
            </a:r>
          </a:p>
          <a:p>
            <a:endParaRPr lang="en-IN" sz="1800" b="0" dirty="0"/>
          </a:p>
          <a:p>
            <a:pPr marL="0" indent="0">
              <a:buNone/>
            </a:pPr>
            <a:r>
              <a:rPr lang="en-IN" sz="1800" b="0" dirty="0"/>
              <a:t>We will see the example to understand how session object works. Below is </a:t>
            </a:r>
            <a:r>
              <a:rPr lang="en-IN" sz="1800" dirty="0"/>
              <a:t>form1.jsp</a:t>
            </a:r>
            <a:r>
              <a:rPr lang="en-IN" sz="2000" dirty="0"/>
              <a:t/>
            </a:r>
            <a:br>
              <a:rPr lang="en-IN" sz="2000" dirty="0"/>
            </a:br>
            <a:endParaRPr lang="en-IN" dirty="0"/>
          </a:p>
        </p:txBody>
      </p:sp>
      <p:sp>
        <p:nvSpPr>
          <p:cNvPr id="10" name="Rectangle 9">
            <a:extLst>
              <a:ext uri="{FF2B5EF4-FFF2-40B4-BE49-F238E27FC236}">
                <a16:creationId xmlns:a16="http://schemas.microsoft.com/office/drawing/2014/main" xmlns="" id="{BA5F01C4-6504-4CB7-8EFD-B5A822A866B8}"/>
              </a:ext>
            </a:extLst>
          </p:cNvPr>
          <p:cNvSpPr/>
          <p:nvPr/>
        </p:nvSpPr>
        <p:spPr>
          <a:xfrm>
            <a:off x="88231" y="3804068"/>
            <a:ext cx="5374105" cy="2693045"/>
          </a:xfrm>
          <a:prstGeom prst="rect">
            <a:avLst/>
          </a:prstGeom>
        </p:spPr>
        <p:txBody>
          <a:bodyPr wrap="square">
            <a:spAutoFit/>
          </a:bodyPr>
          <a:lstStyle/>
          <a:p>
            <a:r>
              <a:rPr lang="fr-FR" sz="1300" dirty="0">
                <a:solidFill>
                  <a:srgbClr val="BF5F3F"/>
                </a:solidFill>
                <a:latin typeface="Consolas" panose="020B0609020204030204" pitchFamily="49" charset="0"/>
              </a:rPr>
              <a:t>&lt;%@ </a:t>
            </a:r>
            <a:r>
              <a:rPr lang="fr-FR" sz="1300" dirty="0">
                <a:solidFill>
                  <a:srgbClr val="3F7F7F"/>
                </a:solidFill>
                <a:latin typeface="Consolas" panose="020B0609020204030204" pitchFamily="49" charset="0"/>
              </a:rPr>
              <a:t>page </a:t>
            </a:r>
            <a:r>
              <a:rPr lang="fr-FR" sz="1300" dirty="0">
                <a:solidFill>
                  <a:srgbClr val="7F007F"/>
                </a:solidFill>
                <a:latin typeface="Consolas" panose="020B0609020204030204" pitchFamily="49" charset="0"/>
              </a:rPr>
              <a:t>language</a:t>
            </a:r>
            <a:r>
              <a:rPr lang="fr-FR" sz="1300" dirty="0">
                <a:solidFill>
                  <a:srgbClr val="000000"/>
                </a:solidFill>
                <a:latin typeface="Consolas" panose="020B0609020204030204" pitchFamily="49" charset="0"/>
              </a:rPr>
              <a:t>=</a:t>
            </a:r>
            <a:r>
              <a:rPr lang="fr-FR" sz="1300" i="1" dirty="0">
                <a:solidFill>
                  <a:srgbClr val="2A00FF"/>
                </a:solidFill>
                <a:latin typeface="Consolas" panose="020B0609020204030204" pitchFamily="49" charset="0"/>
              </a:rPr>
              <a:t>"java" </a:t>
            </a:r>
            <a:r>
              <a:rPr lang="fr-FR" sz="1300" i="1" dirty="0">
                <a:solidFill>
                  <a:srgbClr val="7F007F"/>
                </a:solidFill>
                <a:latin typeface="Consolas" panose="020B0609020204030204" pitchFamily="49" charset="0"/>
              </a:rPr>
              <a:t>contentType</a:t>
            </a:r>
            <a:r>
              <a:rPr lang="fr-FR" sz="1300" i="1" dirty="0">
                <a:solidFill>
                  <a:srgbClr val="000000"/>
                </a:solidFill>
                <a:latin typeface="Consolas" panose="020B0609020204030204" pitchFamily="49" charset="0"/>
              </a:rPr>
              <a:t>=</a:t>
            </a:r>
            <a:r>
              <a:rPr lang="fr-FR" sz="1300" i="1" dirty="0">
                <a:solidFill>
                  <a:srgbClr val="2A00FF"/>
                </a:solidFill>
                <a:latin typeface="Consolas" panose="020B0609020204030204" pitchFamily="49" charset="0"/>
              </a:rPr>
              <a:t>"</a:t>
            </a:r>
            <a:r>
              <a:rPr lang="fr-FR" sz="1300" i="1" dirty="0" err="1">
                <a:solidFill>
                  <a:srgbClr val="2A00FF"/>
                </a:solidFill>
                <a:latin typeface="Consolas" panose="020B0609020204030204" pitchFamily="49" charset="0"/>
              </a:rPr>
              <a:t>text</a:t>
            </a:r>
            <a:r>
              <a:rPr lang="fr-FR" sz="1300" i="1" dirty="0">
                <a:solidFill>
                  <a:srgbClr val="2A00FF"/>
                </a:solidFill>
                <a:latin typeface="Consolas" panose="020B0609020204030204" pitchFamily="49" charset="0"/>
              </a:rPr>
              <a:t>/html;"</a:t>
            </a:r>
            <a:r>
              <a:rPr lang="fr-FR" sz="1300" i="1" dirty="0">
                <a:solidFill>
                  <a:srgbClr val="BF5F3F"/>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DOCTYPE </a:t>
            </a:r>
            <a:r>
              <a:rPr lang="en-IN" sz="1300" dirty="0">
                <a:solidFill>
                  <a:srgbClr val="008080"/>
                </a:solidFill>
                <a:latin typeface="Consolas" panose="020B0609020204030204" pitchFamily="49" charset="0"/>
              </a:rPr>
              <a:t>html </a:t>
            </a:r>
            <a:r>
              <a:rPr lang="en-IN" sz="1300" dirty="0">
                <a:solidFill>
                  <a:srgbClr val="808080"/>
                </a:solidFill>
                <a:latin typeface="Consolas" panose="020B0609020204030204" pitchFamily="49" charset="0"/>
              </a:rPr>
              <a:t>PUBLIC </a:t>
            </a:r>
            <a:r>
              <a:rPr lang="en-IN" sz="1300" dirty="0">
                <a:solidFill>
                  <a:srgbClr val="008080"/>
                </a:solidFill>
                <a:latin typeface="Consolas" panose="020B0609020204030204" pitchFamily="49" charset="0"/>
              </a:rPr>
              <a:t>"-//W3C//DTD HTML 4.01 Transitional//EN" </a:t>
            </a:r>
            <a:r>
              <a:rPr lang="en-IN" sz="1300" dirty="0">
                <a:solidFill>
                  <a:srgbClr val="3F7F5F"/>
                </a:solidFill>
                <a:latin typeface="Consolas" panose="020B0609020204030204" pitchFamily="49" charset="0"/>
              </a:rPr>
              <a:t>"http://www.w3.org/TR/html4/loose.dtd"</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html</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head</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meta </a:t>
            </a:r>
            <a:r>
              <a:rPr lang="en-IN" sz="1300" dirty="0">
                <a:solidFill>
                  <a:srgbClr val="7F007F"/>
                </a:solidFill>
                <a:latin typeface="Consolas" panose="020B0609020204030204" pitchFamily="49" charset="0"/>
              </a:rPr>
              <a:t>http-</a:t>
            </a:r>
            <a:r>
              <a:rPr lang="en-IN" sz="1300" dirty="0" err="1">
                <a:solidFill>
                  <a:srgbClr val="7F007F"/>
                </a:solidFill>
                <a:latin typeface="Consolas" panose="020B0609020204030204" pitchFamily="49" charset="0"/>
              </a:rPr>
              <a:t>equiv</a:t>
            </a:r>
            <a:r>
              <a:rPr lang="en-IN" sz="1300"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"Content-Type" </a:t>
            </a:r>
            <a:r>
              <a:rPr lang="en-IN" sz="1300" i="1" dirty="0">
                <a:solidFill>
                  <a:srgbClr val="7F007F"/>
                </a:solidFill>
                <a:latin typeface="Consolas" panose="020B0609020204030204" pitchFamily="49" charset="0"/>
              </a:rPr>
              <a:t>content</a:t>
            </a:r>
            <a:r>
              <a:rPr lang="en-IN" sz="1300" i="1"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"text/html;"</a:t>
            </a:r>
            <a:r>
              <a:rPr lang="en-IN" sz="1300" i="1"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title</a:t>
            </a:r>
            <a:r>
              <a:rPr lang="en-IN" sz="1300" dirty="0">
                <a:solidFill>
                  <a:srgbClr val="008080"/>
                </a:solidFill>
                <a:latin typeface="Consolas" panose="020B0609020204030204" pitchFamily="49" charset="0"/>
              </a:rPr>
              <a:t>&gt;</a:t>
            </a:r>
            <a:r>
              <a:rPr lang="en-IN" sz="1300" dirty="0">
                <a:solidFill>
                  <a:srgbClr val="000000"/>
                </a:solidFill>
                <a:latin typeface="Consolas" panose="020B0609020204030204" pitchFamily="49" charset="0"/>
              </a:rPr>
              <a:t>JSP session object</a:t>
            </a:r>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title</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head</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body</a:t>
            </a:r>
            <a:r>
              <a:rPr lang="en-IN" sz="1300" dirty="0">
                <a:solidFill>
                  <a:srgbClr val="008080"/>
                </a:solidFill>
                <a:latin typeface="Consolas" panose="020B0609020204030204" pitchFamily="49" charset="0"/>
              </a:rPr>
              <a:t>&gt;</a:t>
            </a:r>
          </a:p>
          <a:p>
            <a:r>
              <a:rPr lang="en-IN" sz="1300" dirty="0">
                <a:solidFill>
                  <a:srgbClr val="BF5F3F"/>
                </a:solidFill>
                <a:latin typeface="Consolas" panose="020B0609020204030204" pitchFamily="49" charset="0"/>
              </a:rPr>
              <a:t>&lt;%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session.setAttribute</a:t>
            </a:r>
            <a:r>
              <a:rPr lang="en-IN" sz="1300" dirty="0">
                <a:solidFill>
                  <a:srgbClr val="000000"/>
                </a:solidFill>
                <a:latin typeface="Consolas" panose="020B0609020204030204" pitchFamily="49" charset="0"/>
              </a:rPr>
              <a:t>(</a:t>
            </a:r>
            <a:r>
              <a:rPr lang="en-IN" sz="1300" dirty="0">
                <a:solidFill>
                  <a:srgbClr val="2A00FF"/>
                </a:solidFill>
                <a:latin typeface="Consolas" panose="020B0609020204030204" pitchFamily="49" charset="0"/>
              </a:rPr>
              <a:t>"</a:t>
            </a:r>
            <a:r>
              <a:rPr lang="en-IN" sz="1300" dirty="0" err="1">
                <a:solidFill>
                  <a:srgbClr val="2A00FF"/>
                </a:solidFill>
                <a:latin typeface="Consolas" panose="020B0609020204030204" pitchFamily="49" charset="0"/>
              </a:rPr>
              <a:t>user"</a:t>
            </a:r>
            <a:r>
              <a:rPr lang="en-IN" sz="1300" dirty="0" err="1">
                <a:solidFill>
                  <a:srgbClr val="000000"/>
                </a:solidFill>
                <a:latin typeface="Consolas" panose="020B0609020204030204" pitchFamily="49" charset="0"/>
              </a:rPr>
              <a:t>,</a:t>
            </a:r>
            <a:r>
              <a:rPr lang="en-IN" sz="1300" dirty="0" err="1">
                <a:solidFill>
                  <a:srgbClr val="2A00FF"/>
                </a:solidFill>
                <a:latin typeface="Consolas" panose="020B0609020204030204" pitchFamily="49" charset="0"/>
              </a:rPr>
              <a:t>"admin</a:t>
            </a:r>
            <a:r>
              <a:rPr lang="en-IN" sz="1300" dirty="0">
                <a:solidFill>
                  <a:srgbClr val="2A00FF"/>
                </a:solidFill>
                <a:latin typeface="Consolas" panose="020B0609020204030204" pitchFamily="49" charset="0"/>
              </a:rPr>
              <a:t>"</a:t>
            </a:r>
            <a:r>
              <a:rPr lang="en-IN" sz="1300" dirty="0">
                <a:solidFill>
                  <a:srgbClr val="000000"/>
                </a:solidFill>
                <a:latin typeface="Consolas" panose="020B0609020204030204" pitchFamily="49" charset="0"/>
              </a:rPr>
              <a:t>); </a:t>
            </a:r>
            <a:r>
              <a:rPr lang="en-IN" sz="1300" dirty="0">
                <a:solidFill>
                  <a:srgbClr val="BF5F3F"/>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a </a:t>
            </a:r>
            <a:r>
              <a:rPr lang="en-IN" sz="1300" dirty="0" err="1">
                <a:solidFill>
                  <a:srgbClr val="7F007F"/>
                </a:solidFill>
                <a:latin typeface="Consolas" panose="020B0609020204030204" pitchFamily="49" charset="0"/>
              </a:rPr>
              <a:t>href</a:t>
            </a:r>
            <a:r>
              <a:rPr lang="en-IN" sz="1300" dirty="0">
                <a:solidFill>
                  <a:srgbClr val="000000"/>
                </a:solidFill>
                <a:latin typeface="Consolas" panose="020B0609020204030204" pitchFamily="49" charset="0"/>
              </a:rPr>
              <a:t>=</a:t>
            </a:r>
            <a:r>
              <a:rPr lang="en-IN" sz="1300" i="1" dirty="0">
                <a:solidFill>
                  <a:srgbClr val="2A00FF"/>
                </a:solidFill>
                <a:latin typeface="Consolas" panose="020B0609020204030204" pitchFamily="49" charset="0"/>
              </a:rPr>
              <a:t>"form2.jsp"</a:t>
            </a:r>
            <a:r>
              <a:rPr lang="en-IN" sz="1300" i="1" dirty="0">
                <a:solidFill>
                  <a:srgbClr val="008080"/>
                </a:solidFill>
                <a:latin typeface="Consolas" panose="020B0609020204030204" pitchFamily="49" charset="0"/>
              </a:rPr>
              <a:t>&gt;</a:t>
            </a:r>
            <a:r>
              <a:rPr lang="en-IN" sz="1300" i="1" dirty="0">
                <a:solidFill>
                  <a:srgbClr val="000000"/>
                </a:solidFill>
                <a:latin typeface="Consolas" panose="020B0609020204030204" pitchFamily="49" charset="0"/>
              </a:rPr>
              <a:t>Click here to get user name</a:t>
            </a:r>
            <a:r>
              <a:rPr lang="en-IN" sz="1300" i="1" dirty="0">
                <a:solidFill>
                  <a:srgbClr val="008080"/>
                </a:solidFill>
                <a:latin typeface="Consolas" panose="020B0609020204030204" pitchFamily="49" charset="0"/>
              </a:rPr>
              <a:t>&lt;/</a:t>
            </a:r>
            <a:r>
              <a:rPr lang="en-IN" sz="1300" i="1" dirty="0">
                <a:solidFill>
                  <a:srgbClr val="3F7F7F"/>
                </a:solidFill>
                <a:latin typeface="Consolas" panose="020B0609020204030204" pitchFamily="49" charset="0"/>
              </a:rPr>
              <a:t>a</a:t>
            </a:r>
            <a:r>
              <a:rPr lang="en-IN" sz="1300" i="1"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body</a:t>
            </a:r>
            <a:r>
              <a:rPr lang="en-IN" sz="1300" dirty="0">
                <a:solidFill>
                  <a:srgbClr val="008080"/>
                </a:solidFill>
                <a:latin typeface="Consolas" panose="020B0609020204030204" pitchFamily="49" charset="0"/>
              </a:rPr>
              <a:t>&gt;</a:t>
            </a:r>
          </a:p>
          <a:p>
            <a:r>
              <a:rPr lang="en-IN" sz="1300" dirty="0">
                <a:solidFill>
                  <a:srgbClr val="008080"/>
                </a:solidFill>
                <a:latin typeface="Consolas" panose="020B0609020204030204" pitchFamily="49" charset="0"/>
              </a:rPr>
              <a:t>&lt;/</a:t>
            </a:r>
            <a:r>
              <a:rPr lang="en-IN" sz="1300" dirty="0">
                <a:solidFill>
                  <a:srgbClr val="3F7F7F"/>
                </a:solidFill>
                <a:latin typeface="Consolas" panose="020B0609020204030204" pitchFamily="49" charset="0"/>
              </a:rPr>
              <a:t>html</a:t>
            </a:r>
            <a:r>
              <a:rPr lang="en-IN" sz="1300" dirty="0">
                <a:solidFill>
                  <a:srgbClr val="008080"/>
                </a:solidFill>
                <a:latin typeface="Consolas" panose="020B0609020204030204" pitchFamily="49" charset="0"/>
              </a:rPr>
              <a:t>&gt;</a:t>
            </a:r>
          </a:p>
        </p:txBody>
      </p:sp>
      <p:sp>
        <p:nvSpPr>
          <p:cNvPr id="11" name="Rectangle 10">
            <a:extLst>
              <a:ext uri="{FF2B5EF4-FFF2-40B4-BE49-F238E27FC236}">
                <a16:creationId xmlns:a16="http://schemas.microsoft.com/office/drawing/2014/main" xmlns="" id="{DDC7A767-AFEA-46C6-93B0-406B00F49C66}"/>
              </a:ext>
            </a:extLst>
          </p:cNvPr>
          <p:cNvSpPr/>
          <p:nvPr/>
        </p:nvSpPr>
        <p:spPr>
          <a:xfrm>
            <a:off x="5727032" y="2142074"/>
            <a:ext cx="6160168" cy="3323987"/>
          </a:xfrm>
          <a:prstGeom prst="rect">
            <a:avLst/>
          </a:prstGeom>
        </p:spPr>
        <p:txBody>
          <a:bodyPr wrap="square">
            <a:spAutoFit/>
          </a:bodyPr>
          <a:lstStyle/>
          <a:p>
            <a:r>
              <a:rPr lang="fr-FR" b="1" dirty="0"/>
              <a:t>form2.jsp</a:t>
            </a:r>
          </a:p>
          <a:p>
            <a:r>
              <a:rPr lang="fr-FR" sz="1200" dirty="0">
                <a:solidFill>
                  <a:srgbClr val="BF5F3F"/>
                </a:solidFill>
                <a:latin typeface="Consolas" panose="020B0609020204030204" pitchFamily="49" charset="0"/>
              </a:rPr>
              <a:t>&lt;%@ </a:t>
            </a:r>
            <a:r>
              <a:rPr lang="fr-FR" sz="1200" dirty="0">
                <a:solidFill>
                  <a:srgbClr val="3F7F7F"/>
                </a:solidFill>
                <a:latin typeface="Consolas" panose="020B0609020204030204" pitchFamily="49" charset="0"/>
              </a:rPr>
              <a:t>page </a:t>
            </a:r>
            <a:r>
              <a:rPr lang="fr-FR" sz="1200" dirty="0">
                <a:solidFill>
                  <a:srgbClr val="7F007F"/>
                </a:solidFill>
                <a:latin typeface="Consolas" panose="020B0609020204030204" pitchFamily="49" charset="0"/>
              </a:rPr>
              <a:t>language</a:t>
            </a:r>
            <a:r>
              <a:rPr lang="fr-FR" sz="1200" dirty="0">
                <a:solidFill>
                  <a:srgbClr val="000000"/>
                </a:solidFill>
                <a:latin typeface="Consolas" panose="020B0609020204030204" pitchFamily="49" charset="0"/>
              </a:rPr>
              <a:t>=</a:t>
            </a:r>
            <a:r>
              <a:rPr lang="fr-FR" sz="1200" i="1" dirty="0">
                <a:solidFill>
                  <a:srgbClr val="2A00FF"/>
                </a:solidFill>
                <a:latin typeface="Consolas" panose="020B0609020204030204" pitchFamily="49" charset="0"/>
              </a:rPr>
              <a:t>"java" </a:t>
            </a:r>
            <a:r>
              <a:rPr lang="fr-FR" sz="1200" i="1" dirty="0">
                <a:solidFill>
                  <a:srgbClr val="7F007F"/>
                </a:solidFill>
                <a:latin typeface="Consolas" panose="020B0609020204030204" pitchFamily="49" charset="0"/>
              </a:rPr>
              <a:t>contentType</a:t>
            </a:r>
            <a:r>
              <a:rPr lang="fr-FR" sz="1200" i="1" dirty="0">
                <a:solidFill>
                  <a:srgbClr val="000000"/>
                </a:solidFill>
                <a:latin typeface="Consolas" panose="020B0609020204030204" pitchFamily="49" charset="0"/>
              </a:rPr>
              <a:t>=</a:t>
            </a:r>
            <a:r>
              <a:rPr lang="fr-FR" sz="1200" i="1" dirty="0">
                <a:solidFill>
                  <a:srgbClr val="2A00FF"/>
                </a:solidFill>
                <a:latin typeface="Consolas" panose="020B0609020204030204" pitchFamily="49" charset="0"/>
              </a:rPr>
              <a:t>"</a:t>
            </a:r>
            <a:r>
              <a:rPr lang="fr-FR" sz="1200" i="1" dirty="0" err="1">
                <a:solidFill>
                  <a:srgbClr val="2A00FF"/>
                </a:solidFill>
                <a:latin typeface="Consolas" panose="020B0609020204030204" pitchFamily="49" charset="0"/>
              </a:rPr>
              <a:t>text</a:t>
            </a:r>
            <a:r>
              <a:rPr lang="fr-FR" sz="1200" i="1" dirty="0">
                <a:solidFill>
                  <a:srgbClr val="2A00FF"/>
                </a:solidFill>
                <a:latin typeface="Consolas" panose="020B0609020204030204" pitchFamily="49" charset="0"/>
              </a:rPr>
              <a:t>/html; </a:t>
            </a:r>
            <a:r>
              <a:rPr lang="fr-FR" sz="1200" i="1" dirty="0" err="1">
                <a:solidFill>
                  <a:srgbClr val="2A00FF"/>
                </a:solidFill>
                <a:latin typeface="Consolas" panose="020B0609020204030204" pitchFamily="49" charset="0"/>
              </a:rPr>
              <a:t>charset</a:t>
            </a:r>
            <a:r>
              <a:rPr lang="fr-FR" sz="1200" i="1" dirty="0">
                <a:solidFill>
                  <a:srgbClr val="2A00FF"/>
                </a:solidFill>
                <a:latin typeface="Consolas" panose="020B0609020204030204" pitchFamily="49" charset="0"/>
              </a:rPr>
              <a:t>=ISO-8859-1"</a:t>
            </a:r>
          </a:p>
          <a:p>
            <a:r>
              <a:rPr lang="en-IN" sz="1200" dirty="0">
                <a:latin typeface="Consolas" panose="020B0609020204030204" pitchFamily="49" charset="0"/>
              </a:rPr>
              <a:t>    </a:t>
            </a:r>
            <a:r>
              <a:rPr lang="en-IN" sz="1200" dirty="0" err="1">
                <a:solidFill>
                  <a:srgbClr val="7F007F"/>
                </a:solidFill>
                <a:latin typeface="Consolas" panose="020B0609020204030204" pitchFamily="49" charset="0"/>
              </a:rPr>
              <a:t>pageEncoding</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"ISO-8859-1"</a:t>
            </a:r>
            <a:r>
              <a:rPr lang="en-IN" sz="1200" i="1" dirty="0">
                <a:solidFill>
                  <a:srgbClr val="BF5F3F"/>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DOCTYPE </a:t>
            </a:r>
            <a:r>
              <a:rPr lang="en-IN" sz="1200" dirty="0">
                <a:solidFill>
                  <a:srgbClr val="008080"/>
                </a:solidFill>
                <a:latin typeface="Consolas" panose="020B0609020204030204" pitchFamily="49" charset="0"/>
              </a:rPr>
              <a:t>html </a:t>
            </a:r>
            <a:r>
              <a:rPr lang="en-IN" sz="1200" dirty="0">
                <a:solidFill>
                  <a:srgbClr val="808080"/>
                </a:solidFill>
                <a:latin typeface="Consolas" panose="020B0609020204030204" pitchFamily="49" charset="0"/>
              </a:rPr>
              <a:t>PUBLIC </a:t>
            </a:r>
            <a:r>
              <a:rPr lang="en-IN" sz="1200" dirty="0">
                <a:solidFill>
                  <a:srgbClr val="008080"/>
                </a:solidFill>
                <a:latin typeface="Consolas" panose="020B0609020204030204" pitchFamily="49" charset="0"/>
              </a:rPr>
              <a:t>"-//W3C//DTD HTML 4.01 Transitional//EN" </a:t>
            </a:r>
            <a:r>
              <a:rPr lang="en-IN" sz="1200" dirty="0">
                <a:solidFill>
                  <a:srgbClr val="3F7F5F"/>
                </a:solidFill>
                <a:latin typeface="Consolas" panose="020B0609020204030204" pitchFamily="49" charset="0"/>
              </a:rPr>
              <a:t>"http://www.w3.org/TR/html4/loose.dtd"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html</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head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meta </a:t>
            </a:r>
            <a:r>
              <a:rPr lang="en-IN" sz="1200" dirty="0">
                <a:solidFill>
                  <a:srgbClr val="7F007F"/>
                </a:solidFill>
                <a:latin typeface="Consolas" panose="020B0609020204030204" pitchFamily="49" charset="0"/>
              </a:rPr>
              <a:t>http-</a:t>
            </a:r>
            <a:r>
              <a:rPr lang="en-IN" sz="1200" dirty="0" err="1">
                <a:solidFill>
                  <a:srgbClr val="7F007F"/>
                </a:solidFill>
                <a:latin typeface="Consolas" panose="020B0609020204030204" pitchFamily="49" charset="0"/>
              </a:rPr>
              <a:t>equiv</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"Content-Type" </a:t>
            </a:r>
            <a:r>
              <a:rPr lang="en-IN" sz="1200" i="1" dirty="0">
                <a:solidFill>
                  <a:srgbClr val="7F007F"/>
                </a:solidFill>
                <a:latin typeface="Consolas" panose="020B0609020204030204" pitchFamily="49" charset="0"/>
              </a:rPr>
              <a:t>content</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"text/html; charset=ISO-8859-1"</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title</a:t>
            </a:r>
            <a:r>
              <a:rPr lang="en-IN" sz="1200" dirty="0">
                <a:solidFill>
                  <a:srgbClr val="008080"/>
                </a:solidFill>
                <a:latin typeface="Consolas" panose="020B0609020204030204" pitchFamily="49" charset="0"/>
              </a:rPr>
              <a:t>&gt;</a:t>
            </a:r>
            <a:r>
              <a:rPr lang="en-IN" sz="1200" dirty="0">
                <a:solidFill>
                  <a:srgbClr val="000000"/>
                </a:solidFill>
                <a:latin typeface="Consolas" panose="020B0609020204030204" pitchFamily="49" charset="0"/>
              </a:rPr>
              <a:t>Session Object Example</a:t>
            </a:r>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title</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head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body</a:t>
            </a:r>
            <a:r>
              <a:rPr lang="en-IN" sz="1200" dirty="0">
                <a:solidFill>
                  <a:srgbClr val="008080"/>
                </a:solidFill>
                <a:latin typeface="Consolas" panose="020B0609020204030204" pitchFamily="49" charset="0"/>
              </a:rPr>
              <a:t>&gt;</a:t>
            </a:r>
          </a:p>
          <a:p>
            <a:r>
              <a:rPr lang="en-IN" sz="1200" dirty="0">
                <a:solidFill>
                  <a:srgbClr val="BF5F3F"/>
                </a:solidFill>
                <a:latin typeface="Consolas" panose="020B0609020204030204" pitchFamily="49" charset="0"/>
              </a:rPr>
              <a:t>&lt;%</a:t>
            </a:r>
            <a:r>
              <a:rPr lang="en-IN" sz="1200" dirty="0">
                <a:solidFill>
                  <a:srgbClr val="000000"/>
                </a:solidFill>
                <a:latin typeface="Consolas" panose="020B0609020204030204" pitchFamily="49" charset="0"/>
              </a:rPr>
              <a:t> String name = (String)</a:t>
            </a:r>
            <a:r>
              <a:rPr lang="en-IN" sz="1200" dirty="0" err="1">
                <a:solidFill>
                  <a:srgbClr val="000000"/>
                </a:solidFill>
                <a:latin typeface="Consolas" panose="020B0609020204030204" pitchFamily="49" charset="0"/>
              </a:rPr>
              <a:t>session.getAttribute</a:t>
            </a:r>
            <a:r>
              <a:rPr lang="en-IN" sz="1200" dirty="0">
                <a:solidFill>
                  <a:srgbClr val="000000"/>
                </a:solidFill>
                <a:latin typeface="Consolas" panose="020B0609020204030204" pitchFamily="49" charset="0"/>
              </a:rPr>
              <a:t>(</a:t>
            </a:r>
            <a:r>
              <a:rPr lang="en-IN" sz="1200" dirty="0">
                <a:solidFill>
                  <a:srgbClr val="2A00FF"/>
                </a:solidFill>
                <a:latin typeface="Consolas" panose="020B0609020204030204" pitchFamily="49" charset="0"/>
              </a:rPr>
              <a:t>"user"</a:t>
            </a:r>
            <a:r>
              <a:rPr lang="en-IN" sz="1200"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out.println(</a:t>
            </a:r>
            <a:r>
              <a:rPr lang="en-IN" sz="1200" dirty="0">
                <a:solidFill>
                  <a:srgbClr val="2A00FF"/>
                </a:solidFill>
                <a:latin typeface="Consolas" panose="020B0609020204030204" pitchFamily="49" charset="0"/>
              </a:rPr>
              <a:t>"User Name is "</a:t>
            </a:r>
            <a:r>
              <a:rPr lang="en-IN" sz="1200" dirty="0">
                <a:solidFill>
                  <a:srgbClr val="000000"/>
                </a:solidFill>
                <a:latin typeface="Consolas" panose="020B0609020204030204" pitchFamily="49" charset="0"/>
              </a:rPr>
              <a:t> +name);</a:t>
            </a:r>
          </a:p>
          <a:p>
            <a:r>
              <a:rPr lang="en-IN" sz="1200" dirty="0">
                <a:solidFill>
                  <a:srgbClr val="BF5F3F"/>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body</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html</a:t>
            </a:r>
            <a:r>
              <a:rPr lang="en-IN" sz="12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139608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CE9727-1E65-40D4-A489-D6452898A6BB}"/>
              </a:ext>
            </a:extLst>
          </p:cNvPr>
          <p:cNvSpPr>
            <a:spLocks noGrp="1"/>
          </p:cNvSpPr>
          <p:nvPr>
            <p:ph type="title"/>
          </p:nvPr>
        </p:nvSpPr>
        <p:spPr/>
        <p:txBody>
          <a:bodyPr/>
          <a:lstStyle/>
          <a:p>
            <a:r>
              <a:rPr lang="en-IN" dirty="0"/>
              <a:t>JSP Session object Example Duration:10 min </a:t>
            </a:r>
          </a:p>
        </p:txBody>
      </p:sp>
      <p:pic>
        <p:nvPicPr>
          <p:cNvPr id="6" name="Content Placeholder 5">
            <a:extLst>
              <a:ext uri="{FF2B5EF4-FFF2-40B4-BE49-F238E27FC236}">
                <a16:creationId xmlns:a16="http://schemas.microsoft.com/office/drawing/2014/main" xmlns="" id="{15C22BCE-E694-44E4-A79A-B37C89D2E7D7}"/>
              </a:ext>
            </a:extLst>
          </p:cNvPr>
          <p:cNvPicPr>
            <a:picLocks noGrp="1" noChangeAspect="1"/>
          </p:cNvPicPr>
          <p:nvPr>
            <p:ph idx="1"/>
          </p:nvPr>
        </p:nvPicPr>
        <p:blipFill rotWithShape="1">
          <a:blip r:embed="rId3"/>
          <a:srcRect l="24079" t="1088" r="28027" b="62579"/>
          <a:stretch/>
        </p:blipFill>
        <p:spPr>
          <a:xfrm>
            <a:off x="304800" y="3709920"/>
            <a:ext cx="5549900" cy="2367096"/>
          </a:xfrm>
          <a:prstGeom prst="rect">
            <a:avLst/>
          </a:prstGeom>
        </p:spPr>
      </p:pic>
      <p:sp>
        <p:nvSpPr>
          <p:cNvPr id="4" name="Rectangle 3">
            <a:extLst>
              <a:ext uri="{FF2B5EF4-FFF2-40B4-BE49-F238E27FC236}">
                <a16:creationId xmlns:a16="http://schemas.microsoft.com/office/drawing/2014/main" xmlns="" id="{23D2A0B1-A132-404C-BAC1-94F92A5E7AE9}"/>
              </a:ext>
            </a:extLst>
          </p:cNvPr>
          <p:cNvSpPr/>
          <p:nvPr/>
        </p:nvSpPr>
        <p:spPr>
          <a:xfrm>
            <a:off x="160421" y="1058779"/>
            <a:ext cx="11919284" cy="2308324"/>
          </a:xfrm>
          <a:prstGeom prst="rect">
            <a:avLst/>
          </a:prstGeom>
        </p:spPr>
        <p:txBody>
          <a:bodyPr wrap="square">
            <a:spAutoFit/>
          </a:bodyPr>
          <a:lstStyle/>
          <a:p>
            <a:r>
              <a:rPr lang="en-IN" dirty="0">
                <a:solidFill>
                  <a:srgbClr val="222222"/>
                </a:solidFill>
                <a:latin typeface="Source Sans Pro" panose="020B0503030403020204" pitchFamily="34" charset="0"/>
              </a:rPr>
              <a:t>In form1.jsp we are setting the attribute user in the session variable, and that value can be fetched from the session in whichever jsp is called from that (form2.jsp).</a:t>
            </a:r>
          </a:p>
          <a:p>
            <a:endParaRPr lang="en-IN" dirty="0">
              <a:solidFill>
                <a:srgbClr val="222222"/>
              </a:solidFill>
              <a:latin typeface="Source Sans Pro" panose="020B0503030403020204" pitchFamily="34" charset="0"/>
            </a:endParaRPr>
          </a:p>
          <a:p>
            <a:r>
              <a:rPr lang="en-IN" dirty="0">
                <a:solidFill>
                  <a:srgbClr val="222222"/>
                </a:solidFill>
                <a:latin typeface="Source Sans Pro" panose="020B0503030403020204" pitchFamily="34" charset="0"/>
              </a:rPr>
              <a:t>We are getting the value of user attribute from session object and displaying that value</a:t>
            </a:r>
          </a:p>
          <a:p>
            <a:r>
              <a:rPr lang="en-IN" dirty="0">
                <a:solidFill>
                  <a:srgbClr val="222222"/>
                </a:solidFill>
                <a:latin typeface="Source Sans Pro" panose="020B0503030403020204" pitchFamily="34" charset="0"/>
              </a:rPr>
              <a:t>When we run on browser the above code, we get the following output:</a:t>
            </a:r>
          </a:p>
          <a:p>
            <a:endParaRPr lang="en-IN" dirty="0">
              <a:solidFill>
                <a:srgbClr val="222222"/>
              </a:solidFill>
              <a:latin typeface="Source Sans Pro" panose="020B0503030403020204" pitchFamily="34" charset="0"/>
            </a:endParaRPr>
          </a:p>
          <a:p>
            <a:r>
              <a:rPr lang="en-IN" dirty="0">
                <a:solidFill>
                  <a:srgbClr val="222222"/>
                </a:solidFill>
                <a:latin typeface="Source Sans Pro" panose="020B0503030403020204" pitchFamily="34" charset="0"/>
              </a:rPr>
              <a:t>We are calling another jsp on </a:t>
            </a:r>
            <a:r>
              <a:rPr lang="en-IN" dirty="0" err="1">
                <a:solidFill>
                  <a:srgbClr val="222222"/>
                </a:solidFill>
                <a:latin typeface="Source Sans Pro" panose="020B0503030403020204" pitchFamily="34" charset="0"/>
              </a:rPr>
              <a:t>href</a:t>
            </a:r>
            <a:r>
              <a:rPr lang="en-IN" dirty="0">
                <a:solidFill>
                  <a:srgbClr val="222222"/>
                </a:solidFill>
                <a:latin typeface="Source Sans Pro" panose="020B0503030403020204" pitchFamily="34" charset="0"/>
              </a:rPr>
              <a:t> in which we will get the value for attribute user which is set.</a:t>
            </a:r>
          </a:p>
          <a:p>
            <a:r>
              <a:rPr lang="en-IN" dirty="0">
                <a:solidFill>
                  <a:srgbClr val="222222"/>
                </a:solidFill>
                <a:latin typeface="Source Sans Pro" panose="020B0503030403020204" pitchFamily="34" charset="0"/>
              </a:rPr>
              <a:t>form2.jsp</a:t>
            </a:r>
            <a:endParaRPr lang="en-IN" dirty="0"/>
          </a:p>
        </p:txBody>
      </p:sp>
      <p:pic>
        <p:nvPicPr>
          <p:cNvPr id="5" name="Picture 4">
            <a:extLst>
              <a:ext uri="{FF2B5EF4-FFF2-40B4-BE49-F238E27FC236}">
                <a16:creationId xmlns:a16="http://schemas.microsoft.com/office/drawing/2014/main" xmlns="" id="{1B1DBD9D-62CB-4470-A7C1-E3DC228255E6}"/>
              </a:ext>
            </a:extLst>
          </p:cNvPr>
          <p:cNvPicPr>
            <a:picLocks noChangeAspect="1"/>
          </p:cNvPicPr>
          <p:nvPr/>
        </p:nvPicPr>
        <p:blipFill rotWithShape="1">
          <a:blip r:embed="rId4"/>
          <a:srcRect l="24869" t="1087" r="23289" b="46665"/>
          <a:stretch/>
        </p:blipFill>
        <p:spPr>
          <a:xfrm>
            <a:off x="6577264" y="3709920"/>
            <a:ext cx="5133473" cy="2610669"/>
          </a:xfrm>
          <a:prstGeom prst="rect">
            <a:avLst/>
          </a:prstGeom>
        </p:spPr>
      </p:pic>
    </p:spTree>
    <p:extLst>
      <p:ext uri="{BB962C8B-B14F-4D97-AF65-F5344CB8AC3E}">
        <p14:creationId xmlns:p14="http://schemas.microsoft.com/office/powerpoint/2010/main" val="124186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v-SE" dirty="0"/>
              <a:t>JSP</a:t>
            </a:r>
            <a:r>
              <a:rPr lang="en-IN" dirty="0"/>
              <a:t> </a:t>
            </a:r>
            <a:r>
              <a:rPr lang="en-IN" dirty="0" err="1"/>
              <a:t>pageContext</a:t>
            </a:r>
            <a:r>
              <a:rPr lang="en-IN" dirty="0"/>
              <a:t> object Example Duration 5 min</a:t>
            </a:r>
            <a:endParaRPr lang="en-US" dirty="0"/>
          </a:p>
        </p:txBody>
      </p:sp>
      <p:sp>
        <p:nvSpPr>
          <p:cNvPr id="3" name="Content Placeholder 2"/>
          <p:cNvSpPr>
            <a:spLocks noGrp="1"/>
          </p:cNvSpPr>
          <p:nvPr>
            <p:ph idx="1"/>
          </p:nvPr>
        </p:nvSpPr>
        <p:spPr>
          <a:xfrm>
            <a:off x="164125" y="978569"/>
            <a:ext cx="4985392" cy="5803232"/>
          </a:xfrm>
        </p:spPr>
        <p:txBody>
          <a:bodyPr>
            <a:normAutofit fontScale="92500" lnSpcReduction="20000"/>
          </a:bodyPr>
          <a:lstStyle/>
          <a:p>
            <a:pPr marL="0" indent="0">
              <a:buNone/>
            </a:pPr>
            <a:r>
              <a:rPr lang="en-IN" sz="2000" dirty="0" err="1"/>
              <a:t>pageContext</a:t>
            </a:r>
            <a:r>
              <a:rPr lang="en-IN" sz="2000" dirty="0"/>
              <a:t>:</a:t>
            </a:r>
          </a:p>
          <a:p>
            <a:endParaRPr lang="en-IN" b="0" dirty="0"/>
          </a:p>
          <a:p>
            <a:r>
              <a:rPr lang="en-IN" b="0" dirty="0"/>
              <a:t>This object is of the type of pagecontext.</a:t>
            </a:r>
          </a:p>
          <a:p>
            <a:r>
              <a:rPr lang="en-IN" b="0" dirty="0"/>
              <a:t>It is used to get, set and remove the attributes from a particular scope</a:t>
            </a:r>
          </a:p>
          <a:p>
            <a:pPr marL="0" indent="0">
              <a:buNone/>
            </a:pPr>
            <a:endParaRPr lang="en-IN" dirty="0"/>
          </a:p>
          <a:p>
            <a:pPr marL="0" indent="0">
              <a:buNone/>
            </a:pPr>
            <a:r>
              <a:rPr lang="en-IN" dirty="0"/>
              <a:t>Scopes are of 4 types:</a:t>
            </a:r>
          </a:p>
          <a:p>
            <a:r>
              <a:rPr lang="en-IN" b="0" dirty="0"/>
              <a:t>Page</a:t>
            </a:r>
          </a:p>
          <a:p>
            <a:r>
              <a:rPr lang="en-IN" b="0" dirty="0"/>
              <a:t>Request</a:t>
            </a:r>
          </a:p>
          <a:p>
            <a:r>
              <a:rPr lang="en-IN" b="0" dirty="0"/>
              <a:t>Session</a:t>
            </a:r>
          </a:p>
          <a:p>
            <a:r>
              <a:rPr lang="en-IN" b="0" dirty="0"/>
              <a:t>Application</a:t>
            </a:r>
          </a:p>
          <a:p>
            <a:pPr marL="0" indent="0">
              <a:buNone/>
            </a:pPr>
            <a:endParaRPr lang="en-IN" b="0" dirty="0"/>
          </a:p>
          <a:p>
            <a:pPr marL="0" indent="0">
              <a:buNone/>
            </a:pPr>
            <a:r>
              <a:rPr lang="en-IN" b="0" dirty="0"/>
              <a:t>we are setting the attribute using </a:t>
            </a:r>
            <a:r>
              <a:rPr lang="en-IN" b="0" dirty="0" err="1"/>
              <a:t>pageContext</a:t>
            </a:r>
            <a:r>
              <a:rPr lang="en-IN" b="0" dirty="0"/>
              <a:t> object, and it has three parameters:</a:t>
            </a:r>
          </a:p>
          <a:p>
            <a:r>
              <a:rPr lang="en-IN" b="0" dirty="0"/>
              <a:t>Key</a:t>
            </a:r>
          </a:p>
          <a:p>
            <a:r>
              <a:rPr lang="en-IN" b="0" dirty="0"/>
              <a:t>Value</a:t>
            </a:r>
          </a:p>
          <a:p>
            <a:r>
              <a:rPr lang="en-IN" b="0" dirty="0"/>
              <a:t>Scope</a:t>
            </a:r>
          </a:p>
          <a:p>
            <a:pPr marL="0" indent="0">
              <a:buNone/>
            </a:pPr>
            <a:endParaRPr lang="en-IN" b="0" dirty="0"/>
          </a:p>
          <a:p>
            <a:pPr marL="0" indent="0">
              <a:buNone/>
            </a:pPr>
            <a:r>
              <a:rPr lang="en-IN" b="0" dirty="0"/>
              <a:t>We will observe the example how it works.</a:t>
            </a:r>
          </a:p>
          <a:p>
            <a:pPr marL="0" indent="0">
              <a:buNone/>
            </a:pPr>
            <a:r>
              <a:rPr lang="en-IN" b="0" dirty="0"/>
              <a:t>In the example the key is course and value is “JSP" while the scope is the page scope. Here the scope is "page" and it can get using page scope only.</a:t>
            </a:r>
          </a:p>
          <a:p>
            <a:pPr marL="0" indent="0">
              <a:buNone/>
            </a:pPr>
            <a:endParaRPr lang="en-IN" b="0" dirty="0"/>
          </a:p>
          <a:p>
            <a:pPr marL="0" indent="0">
              <a:buNone/>
            </a:pPr>
            <a:r>
              <a:rPr lang="en-IN" b="0" dirty="0"/>
              <a:t>We are getting the value of the attribute using </a:t>
            </a:r>
            <a:r>
              <a:rPr lang="en-IN" b="0" dirty="0" err="1"/>
              <a:t>pageContext</a:t>
            </a:r>
            <a:endParaRPr lang="en-IN" b="0" dirty="0"/>
          </a:p>
          <a:p>
            <a:pPr marL="0" indent="0">
              <a:buNone/>
            </a:pPr>
            <a:endParaRPr lang="en-US" dirty="0"/>
          </a:p>
        </p:txBody>
      </p:sp>
      <p:sp>
        <p:nvSpPr>
          <p:cNvPr id="8" name="Rectangle 7">
            <a:extLst>
              <a:ext uri="{FF2B5EF4-FFF2-40B4-BE49-F238E27FC236}">
                <a16:creationId xmlns:a16="http://schemas.microsoft.com/office/drawing/2014/main" xmlns="" id="{66B2AE72-A2A0-42EB-8B02-22228B973B1B}"/>
              </a:ext>
            </a:extLst>
          </p:cNvPr>
          <p:cNvSpPr/>
          <p:nvPr/>
        </p:nvSpPr>
        <p:spPr>
          <a:xfrm>
            <a:off x="5454316" y="978568"/>
            <a:ext cx="6573561" cy="2862322"/>
          </a:xfrm>
          <a:prstGeom prst="rect">
            <a:avLst/>
          </a:prstGeom>
        </p:spPr>
        <p:txBody>
          <a:bodyPr wrap="square">
            <a:spAutoFit/>
          </a:bodyPr>
          <a:lstStyle/>
          <a:p>
            <a:r>
              <a:rPr lang="fr-FR" sz="1200" dirty="0">
                <a:solidFill>
                  <a:srgbClr val="BF5F3F"/>
                </a:solidFill>
                <a:latin typeface="Consolas" panose="020B0609020204030204" pitchFamily="49" charset="0"/>
              </a:rPr>
              <a:t>&lt;%@ </a:t>
            </a:r>
            <a:r>
              <a:rPr lang="fr-FR" sz="1200" dirty="0">
                <a:solidFill>
                  <a:srgbClr val="3F7F7F"/>
                </a:solidFill>
                <a:latin typeface="Consolas" panose="020B0609020204030204" pitchFamily="49" charset="0"/>
              </a:rPr>
              <a:t>page </a:t>
            </a:r>
            <a:r>
              <a:rPr lang="fr-FR" sz="1200" dirty="0">
                <a:solidFill>
                  <a:srgbClr val="7F007F"/>
                </a:solidFill>
                <a:latin typeface="Consolas" panose="020B0609020204030204" pitchFamily="49" charset="0"/>
              </a:rPr>
              <a:t>language</a:t>
            </a:r>
            <a:r>
              <a:rPr lang="fr-FR" sz="1200" dirty="0">
                <a:solidFill>
                  <a:srgbClr val="000000"/>
                </a:solidFill>
                <a:latin typeface="Consolas" panose="020B0609020204030204" pitchFamily="49" charset="0"/>
              </a:rPr>
              <a:t>=</a:t>
            </a:r>
            <a:r>
              <a:rPr lang="fr-FR" sz="1200" i="1" dirty="0">
                <a:solidFill>
                  <a:srgbClr val="2A00FF"/>
                </a:solidFill>
                <a:latin typeface="Consolas" panose="020B0609020204030204" pitchFamily="49" charset="0"/>
              </a:rPr>
              <a:t>"java" </a:t>
            </a:r>
            <a:r>
              <a:rPr lang="fr-FR" sz="1200" i="1" dirty="0">
                <a:solidFill>
                  <a:srgbClr val="7F007F"/>
                </a:solidFill>
                <a:latin typeface="Consolas" panose="020B0609020204030204" pitchFamily="49" charset="0"/>
              </a:rPr>
              <a:t>contentType</a:t>
            </a:r>
            <a:r>
              <a:rPr lang="fr-FR" sz="1200" i="1" dirty="0">
                <a:solidFill>
                  <a:srgbClr val="000000"/>
                </a:solidFill>
                <a:latin typeface="Consolas" panose="020B0609020204030204" pitchFamily="49" charset="0"/>
              </a:rPr>
              <a:t>=</a:t>
            </a:r>
            <a:r>
              <a:rPr lang="fr-FR" sz="1200" i="1" dirty="0">
                <a:solidFill>
                  <a:srgbClr val="2A00FF"/>
                </a:solidFill>
                <a:latin typeface="Consolas" panose="020B0609020204030204" pitchFamily="49" charset="0"/>
              </a:rPr>
              <a:t>"</a:t>
            </a:r>
            <a:r>
              <a:rPr lang="fr-FR" sz="1200" i="1" dirty="0" err="1">
                <a:solidFill>
                  <a:srgbClr val="2A00FF"/>
                </a:solidFill>
                <a:latin typeface="Consolas" panose="020B0609020204030204" pitchFamily="49" charset="0"/>
              </a:rPr>
              <a:t>text</a:t>
            </a:r>
            <a:r>
              <a:rPr lang="fr-FR" sz="1200" i="1" dirty="0">
                <a:solidFill>
                  <a:srgbClr val="2A00FF"/>
                </a:solidFill>
                <a:latin typeface="Consolas" panose="020B0609020204030204" pitchFamily="49" charset="0"/>
              </a:rPr>
              <a:t>/html; </a:t>
            </a:r>
            <a:r>
              <a:rPr lang="fr-FR" sz="1200" i="1" dirty="0" err="1">
                <a:solidFill>
                  <a:srgbClr val="2A00FF"/>
                </a:solidFill>
                <a:latin typeface="Consolas" panose="020B0609020204030204" pitchFamily="49" charset="0"/>
              </a:rPr>
              <a:t>charset</a:t>
            </a:r>
            <a:r>
              <a:rPr lang="fr-FR" sz="1200" i="1" dirty="0">
                <a:solidFill>
                  <a:srgbClr val="2A00FF"/>
                </a:solidFill>
                <a:latin typeface="Consolas" panose="020B0609020204030204" pitchFamily="49" charset="0"/>
              </a:rPr>
              <a:t>=ISO-8859-1"</a:t>
            </a:r>
          </a:p>
          <a:p>
            <a:r>
              <a:rPr lang="en-IN" sz="1200" dirty="0">
                <a:latin typeface="Consolas" panose="020B0609020204030204" pitchFamily="49" charset="0"/>
              </a:rPr>
              <a:t>    </a:t>
            </a:r>
            <a:r>
              <a:rPr lang="en-IN" sz="1200" dirty="0" err="1">
                <a:solidFill>
                  <a:srgbClr val="7F007F"/>
                </a:solidFill>
                <a:latin typeface="Consolas" panose="020B0609020204030204" pitchFamily="49" charset="0"/>
              </a:rPr>
              <a:t>pageEncoding</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"ISO-8859-1"</a:t>
            </a:r>
            <a:r>
              <a:rPr lang="en-IN" sz="1200" i="1" dirty="0">
                <a:solidFill>
                  <a:srgbClr val="BF5F3F"/>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DOCTYPE </a:t>
            </a:r>
            <a:r>
              <a:rPr lang="en-IN" sz="1200" dirty="0">
                <a:solidFill>
                  <a:srgbClr val="008080"/>
                </a:solidFill>
                <a:latin typeface="Consolas" panose="020B0609020204030204" pitchFamily="49" charset="0"/>
              </a:rPr>
              <a:t>html </a:t>
            </a:r>
            <a:r>
              <a:rPr lang="en-IN" sz="1200" dirty="0">
                <a:solidFill>
                  <a:srgbClr val="808080"/>
                </a:solidFill>
                <a:latin typeface="Consolas" panose="020B0609020204030204" pitchFamily="49" charset="0"/>
              </a:rPr>
              <a:t>PUBLIC </a:t>
            </a:r>
            <a:r>
              <a:rPr lang="en-IN" sz="1200" dirty="0">
                <a:solidFill>
                  <a:srgbClr val="008080"/>
                </a:solidFill>
                <a:latin typeface="Consolas" panose="020B0609020204030204" pitchFamily="49" charset="0"/>
              </a:rPr>
              <a:t>"-//W3C//DTD HTML 4.01 Transitional//EN" </a:t>
            </a:r>
            <a:r>
              <a:rPr lang="en-IN" sz="1200" dirty="0">
                <a:solidFill>
                  <a:srgbClr val="3F7F5F"/>
                </a:solidFill>
                <a:latin typeface="Consolas" panose="020B0609020204030204" pitchFamily="49" charset="0"/>
              </a:rPr>
              <a:t>"http://www.w3.org/TR/html4/loose.dtd"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html</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head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meta </a:t>
            </a:r>
            <a:r>
              <a:rPr lang="en-IN" sz="1200" dirty="0">
                <a:solidFill>
                  <a:srgbClr val="7F007F"/>
                </a:solidFill>
                <a:latin typeface="Consolas" panose="020B0609020204030204" pitchFamily="49" charset="0"/>
              </a:rPr>
              <a:t>http-</a:t>
            </a:r>
            <a:r>
              <a:rPr lang="en-IN" sz="1200" dirty="0" err="1">
                <a:solidFill>
                  <a:srgbClr val="7F007F"/>
                </a:solidFill>
                <a:latin typeface="Consolas" panose="020B0609020204030204" pitchFamily="49" charset="0"/>
              </a:rPr>
              <a:t>equiv</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"Content-Type" </a:t>
            </a:r>
            <a:r>
              <a:rPr lang="en-IN" sz="1200" i="1" dirty="0">
                <a:solidFill>
                  <a:srgbClr val="7F007F"/>
                </a:solidFill>
                <a:latin typeface="Consolas" panose="020B0609020204030204" pitchFamily="49" charset="0"/>
              </a:rPr>
              <a:t>content</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"text/html; charset=ISO-8859-1"</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title</a:t>
            </a:r>
            <a:r>
              <a:rPr lang="en-IN" sz="1200" dirty="0">
                <a:solidFill>
                  <a:srgbClr val="008080"/>
                </a:solidFill>
                <a:latin typeface="Consolas" panose="020B0609020204030204" pitchFamily="49" charset="0"/>
              </a:rPr>
              <a:t>&gt;</a:t>
            </a:r>
            <a:r>
              <a:rPr lang="en-IN" sz="1200" dirty="0" err="1">
                <a:solidFill>
                  <a:srgbClr val="000000"/>
                </a:solidFill>
                <a:latin typeface="Consolas" panose="020B0609020204030204" pitchFamily="49" charset="0"/>
              </a:rPr>
              <a:t>PageContextExample</a:t>
            </a:r>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title</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head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body</a:t>
            </a:r>
            <a:r>
              <a:rPr lang="en-IN" sz="1200" dirty="0">
                <a:solidFill>
                  <a:srgbClr val="008080"/>
                </a:solidFill>
                <a:latin typeface="Consolas" panose="020B0609020204030204" pitchFamily="49" charset="0"/>
              </a:rPr>
              <a:t>&gt;</a:t>
            </a:r>
          </a:p>
          <a:p>
            <a:r>
              <a:rPr lang="fr-FR" sz="1200" dirty="0">
                <a:solidFill>
                  <a:srgbClr val="BF5F3F"/>
                </a:solidFill>
                <a:latin typeface="Consolas" panose="020B0609020204030204" pitchFamily="49" charset="0"/>
              </a:rPr>
              <a:t>&lt;%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pageContext.setAttribute</a:t>
            </a:r>
            <a:r>
              <a:rPr lang="fr-FR" sz="1200" dirty="0">
                <a:solidFill>
                  <a:srgbClr val="000000"/>
                </a:solidFill>
                <a:latin typeface="Consolas" panose="020B0609020204030204" pitchFamily="49" charset="0"/>
              </a:rPr>
              <a:t>(</a:t>
            </a:r>
            <a:r>
              <a:rPr lang="fr-FR" sz="1200" dirty="0">
                <a:solidFill>
                  <a:srgbClr val="2A00FF"/>
                </a:solidFill>
                <a:latin typeface="Consolas" panose="020B0609020204030204" pitchFamily="49" charset="0"/>
              </a:rPr>
              <a:t>"course"</a:t>
            </a:r>
            <a:r>
              <a:rPr lang="fr-FR" sz="1200" dirty="0">
                <a:solidFill>
                  <a:srgbClr val="000000"/>
                </a:solidFill>
                <a:latin typeface="Consolas" panose="020B0609020204030204" pitchFamily="49" charset="0"/>
              </a:rPr>
              <a:t>,</a:t>
            </a:r>
            <a:r>
              <a:rPr lang="fr-FR" sz="1200" dirty="0">
                <a:solidFill>
                  <a:srgbClr val="2A00FF"/>
                </a:solidFill>
                <a:latin typeface="Consolas" panose="020B0609020204030204" pitchFamily="49" charset="0"/>
              </a:rPr>
              <a:t>"JSP"</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pageContext.</a:t>
            </a:r>
            <a:r>
              <a:rPr lang="fr-FR" sz="1200" u="sng" dirty="0" err="1">
                <a:solidFill>
                  <a:srgbClr val="000000"/>
                </a:solidFill>
                <a:latin typeface="Consolas" panose="020B0609020204030204" pitchFamily="49" charset="0"/>
              </a:rPr>
              <a:t>PAGE_SCOPE</a:t>
            </a:r>
            <a:r>
              <a:rPr lang="fr-FR" sz="1200" u="sng"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String name = (String)</a:t>
            </a:r>
            <a:r>
              <a:rPr lang="en-IN" sz="1200" dirty="0" err="1">
                <a:solidFill>
                  <a:srgbClr val="000000"/>
                </a:solidFill>
                <a:latin typeface="Consolas" panose="020B0609020204030204" pitchFamily="49" charset="0"/>
              </a:rPr>
              <a:t>pageContext.getAttribute</a:t>
            </a:r>
            <a:r>
              <a:rPr lang="en-IN" sz="1200" dirty="0">
                <a:solidFill>
                  <a:srgbClr val="000000"/>
                </a:solidFill>
                <a:latin typeface="Consolas" panose="020B0609020204030204" pitchFamily="49" charset="0"/>
              </a:rPr>
              <a:t>(</a:t>
            </a:r>
            <a:r>
              <a:rPr lang="en-IN" sz="1200" dirty="0">
                <a:solidFill>
                  <a:srgbClr val="2A00FF"/>
                </a:solidFill>
                <a:latin typeface="Consolas" panose="020B0609020204030204" pitchFamily="49" charset="0"/>
              </a:rPr>
              <a:t>"course"</a:t>
            </a:r>
            <a:r>
              <a:rPr lang="en-IN" sz="1200"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out.println(</a:t>
            </a:r>
            <a:r>
              <a:rPr lang="en-IN" sz="1200" dirty="0">
                <a:solidFill>
                  <a:srgbClr val="2A00FF"/>
                </a:solidFill>
                <a:latin typeface="Consolas" panose="020B0609020204030204" pitchFamily="49" charset="0"/>
              </a:rPr>
              <a:t>"Course name is "</a:t>
            </a:r>
            <a:r>
              <a:rPr lang="en-IN" sz="1200" dirty="0">
                <a:solidFill>
                  <a:srgbClr val="000000"/>
                </a:solidFill>
                <a:latin typeface="Consolas" panose="020B0609020204030204" pitchFamily="49" charset="0"/>
              </a:rPr>
              <a:t> +name);</a:t>
            </a:r>
            <a:r>
              <a:rPr lang="en-IN" sz="1200" dirty="0">
                <a:solidFill>
                  <a:srgbClr val="BF5F3F"/>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body</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html</a:t>
            </a:r>
            <a:r>
              <a:rPr lang="en-IN" sz="1200" dirty="0">
                <a:solidFill>
                  <a:srgbClr val="008080"/>
                </a:solidFill>
                <a:latin typeface="Consolas" panose="020B0609020204030204" pitchFamily="49" charset="0"/>
              </a:rPr>
              <a:t>&gt;</a:t>
            </a:r>
          </a:p>
        </p:txBody>
      </p:sp>
      <p:sp>
        <p:nvSpPr>
          <p:cNvPr id="9" name="Rectangle 8">
            <a:extLst>
              <a:ext uri="{FF2B5EF4-FFF2-40B4-BE49-F238E27FC236}">
                <a16:creationId xmlns:a16="http://schemas.microsoft.com/office/drawing/2014/main" xmlns="" id="{286E6043-FFD1-42A8-B6D4-C959E33451D2}"/>
              </a:ext>
            </a:extLst>
          </p:cNvPr>
          <p:cNvSpPr/>
          <p:nvPr/>
        </p:nvSpPr>
        <p:spPr>
          <a:xfrm>
            <a:off x="5454316" y="4103496"/>
            <a:ext cx="6573559" cy="923330"/>
          </a:xfrm>
          <a:prstGeom prst="rect">
            <a:avLst/>
          </a:prstGeom>
        </p:spPr>
        <p:txBody>
          <a:bodyPr wrap="square">
            <a:spAutoFit/>
          </a:bodyPr>
          <a:lstStyle/>
          <a:p>
            <a:r>
              <a:rPr lang="en-IN" dirty="0"/>
              <a:t>When you execute the above code, you get the following output:</a:t>
            </a:r>
          </a:p>
          <a:p>
            <a:endParaRPr lang="en-IN" b="1" dirty="0"/>
          </a:p>
          <a:p>
            <a:r>
              <a:rPr lang="en-IN" b="1" dirty="0"/>
              <a:t>Course name is JSP</a:t>
            </a:r>
          </a:p>
        </p:txBody>
      </p:sp>
      <p:pic>
        <p:nvPicPr>
          <p:cNvPr id="10" name="Picture 9">
            <a:extLst>
              <a:ext uri="{FF2B5EF4-FFF2-40B4-BE49-F238E27FC236}">
                <a16:creationId xmlns:a16="http://schemas.microsoft.com/office/drawing/2014/main" xmlns="" id="{2296C045-3363-4973-92E8-4DBCADDC7EFE}"/>
              </a:ext>
            </a:extLst>
          </p:cNvPr>
          <p:cNvPicPr>
            <a:picLocks noChangeAspect="1"/>
          </p:cNvPicPr>
          <p:nvPr/>
        </p:nvPicPr>
        <p:blipFill rotWithShape="1">
          <a:blip r:embed="rId3"/>
          <a:srcRect l="24343" t="10105" r="25263" b="72877"/>
          <a:stretch/>
        </p:blipFill>
        <p:spPr>
          <a:xfrm>
            <a:off x="5454316" y="5296166"/>
            <a:ext cx="6144127" cy="1166531"/>
          </a:xfrm>
          <a:prstGeom prst="rect">
            <a:avLst/>
          </a:prstGeom>
        </p:spPr>
      </p:pic>
    </p:spTree>
    <p:extLst>
      <p:ext uri="{BB962C8B-B14F-4D97-AF65-F5344CB8AC3E}">
        <p14:creationId xmlns:p14="http://schemas.microsoft.com/office/powerpoint/2010/main" val="383706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IN" dirty="0"/>
              <a:t>JSP Implicit object</a:t>
            </a:r>
            <a:br>
              <a:rPr lang="en-IN" dirty="0"/>
            </a:br>
            <a:endParaRPr lang="en-US" dirty="0"/>
          </a:p>
        </p:txBody>
      </p:sp>
      <p:sp>
        <p:nvSpPr>
          <p:cNvPr id="3" name="Content Placeholder 2"/>
          <p:cNvSpPr>
            <a:spLocks noGrp="1"/>
          </p:cNvSpPr>
          <p:nvPr>
            <p:ph idx="1"/>
          </p:nvPr>
        </p:nvSpPr>
        <p:spPr/>
        <p:txBody>
          <a:bodyPr>
            <a:normAutofit/>
          </a:bodyPr>
          <a:lstStyle/>
          <a:p>
            <a:pPr marL="0" indent="0">
              <a:buNone/>
            </a:pPr>
            <a:r>
              <a:rPr lang="en-IN" sz="2000" dirty="0"/>
              <a:t>In this module we will see below  topics</a:t>
            </a:r>
          </a:p>
          <a:p>
            <a:r>
              <a:rPr lang="sv-SE" sz="2000" dirty="0"/>
              <a:t>JSP page directive</a:t>
            </a:r>
          </a:p>
          <a:p>
            <a:r>
              <a:rPr lang="sv-SE" sz="2000" dirty="0"/>
              <a:t>JSP include directive</a:t>
            </a:r>
          </a:p>
          <a:p>
            <a:r>
              <a:rPr lang="sv-SE" sz="2000" dirty="0"/>
              <a:t>JSP taglib directive</a:t>
            </a:r>
          </a:p>
          <a:p>
            <a:endParaRPr lang="sv-SE" sz="2000" dirty="0"/>
          </a:p>
          <a:p>
            <a:endParaRPr lang="sv-SE" sz="2000" dirty="0"/>
          </a:p>
          <a:p>
            <a:pPr marL="0" indent="0">
              <a:buNone/>
            </a:pPr>
            <a:endParaRPr lang="en-IN" sz="2000" dirty="0"/>
          </a:p>
          <a:p>
            <a:pPr marL="0" indent="0">
              <a:buNone/>
            </a:pPr>
            <a:endParaRPr lang="en-IN" sz="2000" dirty="0"/>
          </a:p>
          <a:p>
            <a:pPr marL="0" indent="0">
              <a:buNone/>
            </a:pPr>
            <a:endParaRPr lang="en-US" sz="2000" dirty="0"/>
          </a:p>
        </p:txBody>
      </p:sp>
    </p:spTree>
    <p:extLst>
      <p:ext uri="{BB962C8B-B14F-4D97-AF65-F5344CB8AC3E}">
        <p14:creationId xmlns:p14="http://schemas.microsoft.com/office/powerpoint/2010/main" val="9267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JSP Page Object Example Duration: 5 min</a:t>
            </a:r>
          </a:p>
        </p:txBody>
      </p:sp>
      <p:sp>
        <p:nvSpPr>
          <p:cNvPr id="3" name="Content Placeholder 2"/>
          <p:cNvSpPr>
            <a:spLocks noGrp="1"/>
          </p:cNvSpPr>
          <p:nvPr>
            <p:ph idx="1"/>
          </p:nvPr>
        </p:nvSpPr>
        <p:spPr>
          <a:xfrm>
            <a:off x="1" y="882317"/>
            <a:ext cx="5775156" cy="5975684"/>
          </a:xfrm>
        </p:spPr>
        <p:txBody>
          <a:bodyPr>
            <a:normAutofit/>
          </a:bodyPr>
          <a:lstStyle/>
          <a:p>
            <a:pPr marL="0" indent="0">
              <a:buNone/>
            </a:pPr>
            <a:r>
              <a:rPr lang="en-IN" sz="2400" dirty="0"/>
              <a:t>     Page</a:t>
            </a:r>
          </a:p>
          <a:p>
            <a:endParaRPr lang="en-IN" b="0" dirty="0"/>
          </a:p>
          <a:p>
            <a:r>
              <a:rPr lang="en-IN" sz="1800" b="0" dirty="0"/>
              <a:t>Page implicit variable holds the currently executed servlet object for the corresponding jsp.</a:t>
            </a:r>
          </a:p>
          <a:p>
            <a:r>
              <a:rPr lang="en-IN" sz="1800" b="0" dirty="0"/>
              <a:t>Acts as this object for current jsp page..</a:t>
            </a:r>
          </a:p>
          <a:p>
            <a:pPr marL="0" indent="0">
              <a:buNone/>
            </a:pPr>
            <a:endParaRPr lang="en-IN" sz="1800" b="0" dirty="0"/>
          </a:p>
          <a:p>
            <a:pPr marL="0" indent="0">
              <a:buNone/>
            </a:pPr>
            <a:r>
              <a:rPr lang="en-IN" sz="1800" b="0" dirty="0"/>
              <a:t>We will understand now how this Page object works with example</a:t>
            </a:r>
          </a:p>
          <a:p>
            <a:pPr marL="0" indent="0">
              <a:buNone/>
            </a:pPr>
            <a:endParaRPr lang="en-IN" sz="1800" b="0" dirty="0"/>
          </a:p>
          <a:p>
            <a:pPr marL="0" indent="0">
              <a:buNone/>
            </a:pPr>
            <a:r>
              <a:rPr lang="en-IN" sz="1800" b="0" dirty="0"/>
              <a:t>In this example, we are trying to use the method </a:t>
            </a:r>
            <a:r>
              <a:rPr lang="en-IN" sz="1800" b="0" dirty="0" err="1"/>
              <a:t>toString</a:t>
            </a:r>
            <a:r>
              <a:rPr lang="en-IN" sz="1800" b="0" dirty="0"/>
              <a:t>() of the page object and trying to get the string name of </a:t>
            </a:r>
            <a:r>
              <a:rPr lang="en-IN" sz="1800" b="0" dirty="0" err="1"/>
              <a:t>theJSP</a:t>
            </a:r>
            <a:r>
              <a:rPr lang="en-IN" sz="1800" b="0" dirty="0"/>
              <a:t> Page.</a:t>
            </a:r>
          </a:p>
          <a:p>
            <a:pPr marL="0" indent="0">
              <a:buNone/>
            </a:pPr>
            <a:r>
              <a:rPr lang="en-IN" sz="1800" b="0" dirty="0"/>
              <a:t>When you execute the code you get the following output:</a:t>
            </a:r>
          </a:p>
          <a:p>
            <a:pPr marL="0" indent="0">
              <a:buNone/>
            </a:pPr>
            <a:r>
              <a:rPr lang="en-IN" b="0" dirty="0"/>
              <a:t>Output is string name of above jsp page</a:t>
            </a:r>
          </a:p>
          <a:p>
            <a:pPr marL="0" indent="0">
              <a:buNone/>
            </a:pPr>
            <a:r>
              <a:rPr lang="en-IN" sz="1800" dirty="0"/>
              <a:t/>
            </a:r>
            <a:br>
              <a:rPr lang="en-IN" sz="1800" dirty="0"/>
            </a:br>
            <a:r>
              <a:rPr lang="en-IN" sz="1800" dirty="0"/>
              <a:t>Page Name is org.apache.jsp.Page_jsp@75f5c806 </a:t>
            </a:r>
            <a:endParaRPr lang="en-IN" sz="1800" b="0" dirty="0"/>
          </a:p>
          <a:p>
            <a:pPr marL="0" indent="0">
              <a:buNone/>
            </a:pPr>
            <a:endParaRPr lang="en-US" sz="1800" dirty="0"/>
          </a:p>
        </p:txBody>
      </p:sp>
      <p:pic>
        <p:nvPicPr>
          <p:cNvPr id="5" name="Picture 4">
            <a:extLst>
              <a:ext uri="{FF2B5EF4-FFF2-40B4-BE49-F238E27FC236}">
                <a16:creationId xmlns:a16="http://schemas.microsoft.com/office/drawing/2014/main" xmlns="" id="{D9492D5F-FFE4-4C37-8AB1-0DC076C6503E}"/>
              </a:ext>
            </a:extLst>
          </p:cNvPr>
          <p:cNvPicPr>
            <a:picLocks noChangeAspect="1"/>
          </p:cNvPicPr>
          <p:nvPr/>
        </p:nvPicPr>
        <p:blipFill rotWithShape="1">
          <a:blip r:embed="rId2"/>
          <a:srcRect l="25527" t="1088" r="22894" b="66323"/>
          <a:stretch/>
        </p:blipFill>
        <p:spPr>
          <a:xfrm>
            <a:off x="5868736" y="4676604"/>
            <a:ext cx="6096000" cy="1916701"/>
          </a:xfrm>
          <a:prstGeom prst="rect">
            <a:avLst/>
          </a:prstGeom>
        </p:spPr>
      </p:pic>
      <p:sp>
        <p:nvSpPr>
          <p:cNvPr id="8" name="Rectangle 7">
            <a:extLst>
              <a:ext uri="{FF2B5EF4-FFF2-40B4-BE49-F238E27FC236}">
                <a16:creationId xmlns:a16="http://schemas.microsoft.com/office/drawing/2014/main" xmlns="" id="{88271D43-15E9-4E98-A32A-A573E6FDD969}"/>
              </a:ext>
            </a:extLst>
          </p:cNvPr>
          <p:cNvSpPr/>
          <p:nvPr/>
        </p:nvSpPr>
        <p:spPr>
          <a:xfrm>
            <a:off x="5775157" y="968596"/>
            <a:ext cx="6096000" cy="3539430"/>
          </a:xfrm>
          <a:prstGeom prst="rect">
            <a:avLst/>
          </a:prstGeom>
        </p:spPr>
        <p:txBody>
          <a:bodyPr>
            <a:spAutoFit/>
          </a:bodyPr>
          <a:lstStyle/>
          <a:p>
            <a:r>
              <a:rPr lang="fr-FR" sz="1400" dirty="0">
                <a:solidFill>
                  <a:srgbClr val="BF5F3F"/>
                </a:solidFill>
                <a:latin typeface="Consolas" panose="020B0609020204030204" pitchFamily="49" charset="0"/>
              </a:rPr>
              <a:t>&lt;%@ </a:t>
            </a:r>
            <a:r>
              <a:rPr lang="fr-FR" sz="1400" dirty="0">
                <a:solidFill>
                  <a:srgbClr val="3F7F7F"/>
                </a:solidFill>
                <a:latin typeface="Consolas" panose="020B0609020204030204" pitchFamily="49" charset="0"/>
              </a:rPr>
              <a:t>page </a:t>
            </a:r>
            <a:r>
              <a:rPr lang="fr-FR" sz="1400" dirty="0">
                <a:solidFill>
                  <a:srgbClr val="7F007F"/>
                </a:solidFill>
                <a:latin typeface="Consolas" panose="020B0609020204030204" pitchFamily="49" charset="0"/>
              </a:rPr>
              <a:t>language</a:t>
            </a:r>
            <a:r>
              <a:rPr lang="fr-FR" sz="1400" dirty="0">
                <a:solidFill>
                  <a:srgbClr val="000000"/>
                </a:solidFill>
                <a:latin typeface="Consolas" panose="020B0609020204030204" pitchFamily="49" charset="0"/>
              </a:rPr>
              <a:t>=</a:t>
            </a:r>
            <a:r>
              <a:rPr lang="fr-FR" sz="1400" i="1" dirty="0">
                <a:solidFill>
                  <a:srgbClr val="2A00FF"/>
                </a:solidFill>
                <a:latin typeface="Consolas" panose="020B0609020204030204" pitchFamily="49" charset="0"/>
              </a:rPr>
              <a:t>"java" </a:t>
            </a:r>
            <a:r>
              <a:rPr lang="fr-FR" sz="1400" i="1" dirty="0">
                <a:solidFill>
                  <a:srgbClr val="7F007F"/>
                </a:solidFill>
                <a:latin typeface="Consolas" panose="020B0609020204030204" pitchFamily="49" charset="0"/>
              </a:rPr>
              <a:t>contentType</a:t>
            </a:r>
            <a:r>
              <a:rPr lang="fr-FR" sz="1400" i="1" dirty="0">
                <a:solidFill>
                  <a:srgbClr val="000000"/>
                </a:solidFill>
                <a:latin typeface="Consolas" panose="020B0609020204030204" pitchFamily="49" charset="0"/>
              </a:rPr>
              <a:t>=</a:t>
            </a:r>
            <a:r>
              <a:rPr lang="fr-FR" sz="1400" i="1" dirty="0">
                <a:solidFill>
                  <a:srgbClr val="2A00FF"/>
                </a:solidFill>
                <a:latin typeface="Consolas" panose="020B0609020204030204" pitchFamily="49" charset="0"/>
              </a:rPr>
              <a:t>"</a:t>
            </a:r>
            <a:r>
              <a:rPr lang="fr-FR" sz="1400" i="1" dirty="0" err="1">
                <a:solidFill>
                  <a:srgbClr val="2A00FF"/>
                </a:solidFill>
                <a:latin typeface="Consolas" panose="020B0609020204030204" pitchFamily="49" charset="0"/>
              </a:rPr>
              <a:t>text</a:t>
            </a:r>
            <a:r>
              <a:rPr lang="fr-FR" sz="1400" i="1" dirty="0">
                <a:solidFill>
                  <a:srgbClr val="2A00FF"/>
                </a:solidFill>
                <a:latin typeface="Consolas" panose="020B0609020204030204" pitchFamily="49" charset="0"/>
              </a:rPr>
              <a:t>/html; </a:t>
            </a:r>
            <a:r>
              <a:rPr lang="fr-FR" sz="1400" i="1" dirty="0" err="1">
                <a:solidFill>
                  <a:srgbClr val="2A00FF"/>
                </a:solidFill>
                <a:latin typeface="Consolas" panose="020B0609020204030204" pitchFamily="49" charset="0"/>
              </a:rPr>
              <a:t>charset</a:t>
            </a:r>
            <a:r>
              <a:rPr lang="fr-FR" sz="1400" i="1" dirty="0">
                <a:solidFill>
                  <a:srgbClr val="2A00FF"/>
                </a:solidFill>
                <a:latin typeface="Consolas" panose="020B0609020204030204" pitchFamily="49" charset="0"/>
              </a:rPr>
              <a:t>=ISO-8859-1"</a:t>
            </a:r>
          </a:p>
          <a:p>
            <a:r>
              <a:rPr lang="en-IN" sz="1400" dirty="0">
                <a:latin typeface="Consolas" panose="020B0609020204030204" pitchFamily="49" charset="0"/>
              </a:rPr>
              <a:t>    </a:t>
            </a:r>
            <a:r>
              <a:rPr lang="en-IN" sz="1400" dirty="0" err="1">
                <a:solidFill>
                  <a:srgbClr val="7F007F"/>
                </a:solidFill>
                <a:latin typeface="Consolas" panose="020B0609020204030204" pitchFamily="49" charset="0"/>
              </a:rPr>
              <a:t>pageEncoding</a:t>
            </a:r>
            <a:r>
              <a:rPr lang="en-IN" sz="1400"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"ISO-8859-1"</a:t>
            </a:r>
            <a:r>
              <a:rPr lang="en-IN" sz="1400" i="1" dirty="0">
                <a:solidFill>
                  <a:srgbClr val="BF5F3F"/>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DOCTYPE </a:t>
            </a:r>
            <a:r>
              <a:rPr lang="en-IN" sz="1400" dirty="0">
                <a:solidFill>
                  <a:srgbClr val="008080"/>
                </a:solidFill>
                <a:latin typeface="Consolas" panose="020B0609020204030204" pitchFamily="49" charset="0"/>
              </a:rPr>
              <a:t>html </a:t>
            </a:r>
            <a:r>
              <a:rPr lang="en-IN" sz="1400" dirty="0">
                <a:solidFill>
                  <a:srgbClr val="808080"/>
                </a:solidFill>
                <a:latin typeface="Consolas" panose="020B0609020204030204" pitchFamily="49" charset="0"/>
              </a:rPr>
              <a:t>PUBLIC </a:t>
            </a:r>
            <a:r>
              <a:rPr lang="en-IN" sz="1400" dirty="0">
                <a:solidFill>
                  <a:srgbClr val="008080"/>
                </a:solidFill>
                <a:latin typeface="Consolas" panose="020B0609020204030204" pitchFamily="49" charset="0"/>
              </a:rPr>
              <a:t>"-//W3C//DTD HTML 4.01 Transitional//EN" </a:t>
            </a:r>
            <a:r>
              <a:rPr lang="en-IN" sz="1400" dirty="0">
                <a:solidFill>
                  <a:srgbClr val="3F7F5F"/>
                </a:solidFill>
                <a:latin typeface="Consolas" panose="020B0609020204030204" pitchFamily="49" charset="0"/>
              </a:rPr>
              <a:t>"http://www.w3.org/TR/html4/loose.dtd"</a:t>
            </a:r>
            <a:r>
              <a:rPr lang="en-IN" sz="1400"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html</a:t>
            </a:r>
            <a:r>
              <a:rPr lang="en-IN" sz="1400"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head</a:t>
            </a:r>
            <a:r>
              <a:rPr lang="en-IN" sz="1400"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meta </a:t>
            </a:r>
            <a:r>
              <a:rPr lang="en-IN" sz="1400" dirty="0">
                <a:solidFill>
                  <a:srgbClr val="7F007F"/>
                </a:solidFill>
                <a:latin typeface="Consolas" panose="020B0609020204030204" pitchFamily="49" charset="0"/>
              </a:rPr>
              <a:t>http-</a:t>
            </a:r>
            <a:r>
              <a:rPr lang="en-IN" sz="1400" dirty="0" err="1">
                <a:solidFill>
                  <a:srgbClr val="7F007F"/>
                </a:solidFill>
                <a:latin typeface="Consolas" panose="020B0609020204030204" pitchFamily="49" charset="0"/>
              </a:rPr>
              <a:t>equiv</a:t>
            </a:r>
            <a:r>
              <a:rPr lang="en-IN" sz="1400"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"Content-Type" </a:t>
            </a:r>
            <a:r>
              <a:rPr lang="en-IN" sz="1400" i="1" dirty="0">
                <a:solidFill>
                  <a:srgbClr val="7F007F"/>
                </a:solidFill>
                <a:latin typeface="Consolas" panose="020B0609020204030204" pitchFamily="49" charset="0"/>
              </a:rPr>
              <a:t>content</a:t>
            </a:r>
            <a:r>
              <a:rPr lang="en-IN" sz="1400" i="1"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"text/html; charset=ISO-8859-1"</a:t>
            </a:r>
            <a:r>
              <a:rPr lang="en-IN" sz="1400" i="1"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title</a:t>
            </a:r>
            <a:r>
              <a:rPr lang="en-IN" sz="1400" dirty="0">
                <a:solidFill>
                  <a:srgbClr val="008080"/>
                </a:solidFill>
                <a:latin typeface="Consolas" panose="020B0609020204030204" pitchFamily="49" charset="0"/>
              </a:rPr>
              <a:t>&gt;</a:t>
            </a:r>
            <a:r>
              <a:rPr lang="en-IN" sz="1400" dirty="0">
                <a:solidFill>
                  <a:srgbClr val="000000"/>
                </a:solidFill>
                <a:latin typeface="Consolas" panose="020B0609020204030204" pitchFamily="49" charset="0"/>
              </a:rPr>
              <a:t>Page Object Example</a:t>
            </a:r>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title</a:t>
            </a:r>
            <a:r>
              <a:rPr lang="en-IN" sz="1400"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head</a:t>
            </a:r>
            <a:r>
              <a:rPr lang="en-IN" sz="1400"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body</a:t>
            </a:r>
            <a:r>
              <a:rPr lang="en-IN" sz="1400" dirty="0">
                <a:solidFill>
                  <a:srgbClr val="008080"/>
                </a:solidFill>
                <a:latin typeface="Consolas" panose="020B0609020204030204" pitchFamily="49" charset="0"/>
              </a:rPr>
              <a:t>&gt;</a:t>
            </a:r>
          </a:p>
          <a:p>
            <a:r>
              <a:rPr lang="en-IN" sz="1400" dirty="0">
                <a:solidFill>
                  <a:srgbClr val="BF5F3F"/>
                </a:solidFill>
                <a:latin typeface="Consolas" panose="020B0609020204030204" pitchFamily="49" charset="0"/>
              </a:rPr>
              <a:t>&lt;%</a:t>
            </a:r>
            <a:r>
              <a:rPr lang="en-IN" sz="1400" dirty="0">
                <a:solidFill>
                  <a:srgbClr val="000000"/>
                </a:solidFill>
                <a:latin typeface="Consolas" panose="020B0609020204030204" pitchFamily="49" charset="0"/>
              </a:rPr>
              <a:t> String </a:t>
            </a:r>
            <a:r>
              <a:rPr lang="en-IN" sz="1400" dirty="0" err="1">
                <a:solidFill>
                  <a:srgbClr val="000000"/>
                </a:solidFill>
                <a:latin typeface="Consolas" panose="020B0609020204030204" pitchFamily="49" charset="0"/>
              </a:rPr>
              <a:t>pageName</a:t>
            </a:r>
            <a:r>
              <a:rPr lang="en-IN" sz="1400" dirty="0">
                <a:solidFill>
                  <a:srgbClr val="000000"/>
                </a:solidFill>
                <a:latin typeface="Consolas" panose="020B0609020204030204" pitchFamily="49" charset="0"/>
              </a:rPr>
              <a:t> = </a:t>
            </a:r>
            <a:r>
              <a:rPr lang="en-IN" sz="1400" dirty="0" err="1">
                <a:solidFill>
                  <a:srgbClr val="000000"/>
                </a:solidFill>
                <a:latin typeface="Consolas" panose="020B0609020204030204" pitchFamily="49" charset="0"/>
              </a:rPr>
              <a:t>page.toString</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out.println(</a:t>
            </a:r>
            <a:r>
              <a:rPr lang="en-IN" sz="1400" dirty="0">
                <a:solidFill>
                  <a:srgbClr val="2A00FF"/>
                </a:solidFill>
                <a:latin typeface="Consolas" panose="020B0609020204030204" pitchFamily="49" charset="0"/>
              </a:rPr>
              <a:t>"Page Name is "</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pageName</a:t>
            </a:r>
            <a:r>
              <a:rPr lang="en-IN" sz="1400" dirty="0">
                <a:solidFill>
                  <a:srgbClr val="000000"/>
                </a:solidFill>
                <a:latin typeface="Consolas" panose="020B0609020204030204" pitchFamily="49" charset="0"/>
              </a:rPr>
              <a:t>);</a:t>
            </a:r>
            <a:r>
              <a:rPr lang="en-IN" sz="1400" dirty="0">
                <a:solidFill>
                  <a:srgbClr val="BF5F3F"/>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body</a:t>
            </a:r>
            <a:r>
              <a:rPr lang="en-IN" sz="1400" dirty="0">
                <a:solidFill>
                  <a:srgbClr val="008080"/>
                </a:solidFill>
                <a:latin typeface="Consolas" panose="020B0609020204030204" pitchFamily="49" charset="0"/>
              </a:rPr>
              <a:t>&gt;</a:t>
            </a: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html</a:t>
            </a:r>
            <a:r>
              <a:rPr lang="en-IN"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24451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JSP Exception Example Duration: 7min </a:t>
            </a:r>
            <a:endParaRPr lang="en-US" dirty="0"/>
          </a:p>
        </p:txBody>
      </p:sp>
      <p:sp>
        <p:nvSpPr>
          <p:cNvPr id="3" name="Content Placeholder 2"/>
          <p:cNvSpPr>
            <a:spLocks noGrp="1"/>
          </p:cNvSpPr>
          <p:nvPr>
            <p:ph idx="1"/>
          </p:nvPr>
        </p:nvSpPr>
        <p:spPr>
          <a:xfrm>
            <a:off x="1" y="882317"/>
            <a:ext cx="5935578" cy="5975684"/>
          </a:xfrm>
        </p:spPr>
        <p:txBody>
          <a:bodyPr>
            <a:normAutofit/>
          </a:bodyPr>
          <a:lstStyle/>
          <a:p>
            <a:pPr marL="0" indent="0">
              <a:buNone/>
            </a:pPr>
            <a:r>
              <a:rPr lang="en-IN" sz="2000" dirty="0"/>
              <a:t>    Exception</a:t>
            </a:r>
          </a:p>
          <a:p>
            <a:pPr marL="0" indent="0">
              <a:buNone/>
            </a:pPr>
            <a:endParaRPr lang="en-IN" sz="2000" dirty="0"/>
          </a:p>
          <a:p>
            <a:r>
              <a:rPr lang="en-IN" sz="1800" b="0" dirty="0"/>
              <a:t>Exception is the implicit object of the throwable class.</a:t>
            </a:r>
          </a:p>
          <a:p>
            <a:r>
              <a:rPr lang="en-IN" sz="1800" b="0" dirty="0"/>
              <a:t>It is used for exception handling in JSP.</a:t>
            </a:r>
          </a:p>
          <a:p>
            <a:r>
              <a:rPr lang="en-IN" sz="1800" b="0" dirty="0"/>
              <a:t>The exception object can be only used in error pages.</a:t>
            </a:r>
          </a:p>
          <a:p>
            <a:pPr marL="0" indent="0">
              <a:buNone/>
            </a:pPr>
            <a:r>
              <a:rPr lang="en-IN" sz="1800" dirty="0"/>
              <a:t/>
            </a:r>
            <a:br>
              <a:rPr lang="en-IN" sz="1800" dirty="0"/>
            </a:br>
            <a:r>
              <a:rPr lang="en-IN" sz="1800" dirty="0"/>
              <a:t>We will see the example to elaborate more about exception.</a:t>
            </a:r>
          </a:p>
          <a:p>
            <a:pPr marL="0" indent="0">
              <a:buNone/>
            </a:pPr>
            <a:endParaRPr lang="en-IN" sz="1800" dirty="0"/>
          </a:p>
          <a:p>
            <a:pPr marL="0" indent="0">
              <a:buNone/>
            </a:pPr>
            <a:r>
              <a:rPr lang="en-IN" sz="1800" b="0" dirty="0"/>
              <a:t> In the below example if we divide by 0 the exception division by zero </a:t>
            </a:r>
            <a:r>
              <a:rPr lang="en-IN" sz="1800" b="0" dirty="0" err="1"/>
              <a:t>excpetion</a:t>
            </a:r>
            <a:r>
              <a:rPr lang="en-IN" sz="1800" b="0" dirty="0"/>
              <a:t> is thrown.</a:t>
            </a:r>
          </a:p>
          <a:p>
            <a:pPr marL="0" indent="0">
              <a:buNone/>
            </a:pPr>
            <a:endParaRPr lang="en-IN" sz="1800" dirty="0"/>
          </a:p>
          <a:p>
            <a:pPr marL="0" indent="0">
              <a:buNone/>
            </a:pPr>
            <a:r>
              <a:rPr lang="en-IN" sz="1800" dirty="0"/>
              <a:t>Line &lt;%= exception %&gt; is throwing exception</a:t>
            </a:r>
          </a:p>
          <a:p>
            <a:pPr marL="0" indent="0">
              <a:buNone/>
            </a:pPr>
            <a:endParaRPr lang="en-US" sz="1800" dirty="0"/>
          </a:p>
        </p:txBody>
      </p:sp>
      <p:sp>
        <p:nvSpPr>
          <p:cNvPr id="2" name="Rectangle 1">
            <a:extLst>
              <a:ext uri="{FF2B5EF4-FFF2-40B4-BE49-F238E27FC236}">
                <a16:creationId xmlns:a16="http://schemas.microsoft.com/office/drawing/2014/main" xmlns="" id="{647EF87D-BE1E-4696-BC30-396441F646D7}"/>
              </a:ext>
            </a:extLst>
          </p:cNvPr>
          <p:cNvSpPr/>
          <p:nvPr/>
        </p:nvSpPr>
        <p:spPr>
          <a:xfrm>
            <a:off x="6096001" y="882317"/>
            <a:ext cx="5935578" cy="3323987"/>
          </a:xfrm>
          <a:prstGeom prst="rect">
            <a:avLst/>
          </a:prstGeom>
        </p:spPr>
        <p:txBody>
          <a:bodyPr wrap="square">
            <a:spAutoFit/>
          </a:bodyPr>
          <a:lstStyle/>
          <a:p>
            <a:r>
              <a:rPr lang="fr-FR" sz="1400" dirty="0"/>
              <a:t>&lt;%@ page language=</a:t>
            </a:r>
            <a:r>
              <a:rPr lang="fr-FR" sz="1400" i="1" dirty="0"/>
              <a:t>"java" contentType="</a:t>
            </a:r>
            <a:r>
              <a:rPr lang="fr-FR" sz="1400" i="1" dirty="0" err="1"/>
              <a:t>text</a:t>
            </a:r>
            <a:r>
              <a:rPr lang="fr-FR" sz="1400" i="1" dirty="0"/>
              <a:t>/html; </a:t>
            </a:r>
            <a:r>
              <a:rPr lang="fr-FR" sz="1400" i="1" dirty="0" err="1"/>
              <a:t>charset</a:t>
            </a:r>
            <a:r>
              <a:rPr lang="fr-FR" sz="1400" i="1" dirty="0"/>
              <a:t>=ISO-8859-1"</a:t>
            </a:r>
          </a:p>
          <a:p>
            <a:r>
              <a:rPr lang="en-IN" sz="1400" dirty="0"/>
              <a:t>    </a:t>
            </a:r>
            <a:r>
              <a:rPr lang="en-IN" sz="1400" dirty="0" err="1"/>
              <a:t>pageEncoding</a:t>
            </a:r>
            <a:r>
              <a:rPr lang="en-IN" sz="1400" dirty="0"/>
              <a:t>=</a:t>
            </a:r>
            <a:r>
              <a:rPr lang="en-IN" sz="1400" i="1" dirty="0"/>
              <a:t>"ISO-8859-1" </a:t>
            </a:r>
            <a:r>
              <a:rPr lang="en-IN" sz="1400" i="1" dirty="0" err="1"/>
              <a:t>isErrorPage</a:t>
            </a:r>
            <a:r>
              <a:rPr lang="en-IN" sz="1400" i="1" dirty="0"/>
              <a:t>="true"%&gt;</a:t>
            </a:r>
          </a:p>
          <a:p>
            <a:r>
              <a:rPr lang="en-IN" sz="1400" dirty="0"/>
              <a:t>&lt;!DOCTYPE html PUBLIC "-//W3C//DTD HTML 4.01 Transitional//EN" "http://www.w3.org/TR/html4/loose.dtd"&gt;</a:t>
            </a:r>
          </a:p>
          <a:p>
            <a:r>
              <a:rPr lang="en-IN" sz="1400" dirty="0"/>
              <a:t>&lt;html&gt;</a:t>
            </a:r>
          </a:p>
          <a:p>
            <a:r>
              <a:rPr lang="en-IN" sz="1400" dirty="0"/>
              <a:t>&lt;head&gt;</a:t>
            </a:r>
          </a:p>
          <a:p>
            <a:r>
              <a:rPr lang="en-IN" sz="1400" dirty="0"/>
              <a:t>&lt;meta http-</a:t>
            </a:r>
            <a:r>
              <a:rPr lang="en-IN" sz="1400" dirty="0" err="1"/>
              <a:t>equiv</a:t>
            </a:r>
            <a:r>
              <a:rPr lang="en-IN" sz="1400" dirty="0"/>
              <a:t>=</a:t>
            </a:r>
            <a:r>
              <a:rPr lang="en-IN" sz="1400" i="1" dirty="0"/>
              <a:t>"Content-Type" content="text/html; charset=ISO-8859-1"&gt;</a:t>
            </a:r>
          </a:p>
          <a:p>
            <a:r>
              <a:rPr lang="en-IN" sz="1400" dirty="0"/>
              <a:t>&lt;title&gt;Exception Example&lt;/title&gt;</a:t>
            </a:r>
          </a:p>
          <a:p>
            <a:r>
              <a:rPr lang="en-IN" sz="1400" dirty="0"/>
              <a:t>&lt;/head&gt;</a:t>
            </a:r>
          </a:p>
          <a:p>
            <a:r>
              <a:rPr lang="en-IN" sz="1400" dirty="0"/>
              <a:t>&lt;body&gt;</a:t>
            </a:r>
          </a:p>
          <a:p>
            <a:r>
              <a:rPr lang="es-ES" sz="1400" dirty="0"/>
              <a:t>&lt;%</a:t>
            </a:r>
            <a:r>
              <a:rPr lang="es-ES" sz="1400" dirty="0" err="1"/>
              <a:t>int</a:t>
            </a:r>
            <a:r>
              <a:rPr lang="es-ES" sz="1400" dirty="0"/>
              <a:t> x=5,y=0;</a:t>
            </a:r>
          </a:p>
          <a:p>
            <a:r>
              <a:rPr lang="en-IN" sz="1400" dirty="0"/>
              <a:t>out.println(x/y);%&gt;</a:t>
            </a:r>
          </a:p>
          <a:p>
            <a:r>
              <a:rPr lang="en-IN" sz="1400" dirty="0"/>
              <a:t>&lt;%= exception %&gt;</a:t>
            </a:r>
          </a:p>
          <a:p>
            <a:r>
              <a:rPr lang="en-IN" sz="1400" dirty="0"/>
              <a:t>&lt;/body&gt;</a:t>
            </a:r>
          </a:p>
          <a:p>
            <a:r>
              <a:rPr lang="en-IN" sz="1400" dirty="0"/>
              <a:t>&lt;/html&gt;</a:t>
            </a:r>
          </a:p>
        </p:txBody>
      </p:sp>
      <p:pic>
        <p:nvPicPr>
          <p:cNvPr id="4" name="Picture 3">
            <a:extLst>
              <a:ext uri="{FF2B5EF4-FFF2-40B4-BE49-F238E27FC236}">
                <a16:creationId xmlns:a16="http://schemas.microsoft.com/office/drawing/2014/main" xmlns="" id="{D985F3BD-8193-46D7-9866-23A2D8BC29F1}"/>
              </a:ext>
            </a:extLst>
          </p:cNvPr>
          <p:cNvPicPr>
            <a:picLocks noChangeAspect="1"/>
          </p:cNvPicPr>
          <p:nvPr/>
        </p:nvPicPr>
        <p:blipFill rotWithShape="1">
          <a:blip r:embed="rId2"/>
          <a:srcRect l="25526" t="11677" r="23948" b="18113"/>
          <a:stretch/>
        </p:blipFill>
        <p:spPr>
          <a:xfrm>
            <a:off x="6287168" y="4276130"/>
            <a:ext cx="5553243" cy="2285091"/>
          </a:xfrm>
          <a:prstGeom prst="rect">
            <a:avLst/>
          </a:prstGeom>
        </p:spPr>
      </p:pic>
    </p:spTree>
    <p:extLst>
      <p:ext uri="{BB962C8B-B14F-4D97-AF65-F5344CB8AC3E}">
        <p14:creationId xmlns:p14="http://schemas.microsoft.com/office/powerpoint/2010/main" val="806863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816A2-78B9-452E-9C49-CB14801EEAC5}"/>
              </a:ext>
            </a:extLst>
          </p:cNvPr>
          <p:cNvSpPr>
            <a:spLocks noGrp="1"/>
          </p:cNvSpPr>
          <p:nvPr>
            <p:ph type="title"/>
          </p:nvPr>
        </p:nvSpPr>
        <p:spPr/>
        <p:txBody>
          <a:bodyPr/>
          <a:lstStyle/>
          <a:p>
            <a:r>
              <a:rPr lang="sv-SE" dirty="0"/>
              <a:t>JSP include directive Example Duration:10 min</a:t>
            </a:r>
            <a:endParaRPr lang="en-IN" dirty="0"/>
          </a:p>
        </p:txBody>
      </p:sp>
      <p:sp>
        <p:nvSpPr>
          <p:cNvPr id="3" name="Content Placeholder 2">
            <a:extLst>
              <a:ext uri="{FF2B5EF4-FFF2-40B4-BE49-F238E27FC236}">
                <a16:creationId xmlns:a16="http://schemas.microsoft.com/office/drawing/2014/main" xmlns="" id="{DED891E7-A8E2-4D79-A87F-B2611F7B7571}"/>
              </a:ext>
            </a:extLst>
          </p:cNvPr>
          <p:cNvSpPr>
            <a:spLocks noGrp="1"/>
          </p:cNvSpPr>
          <p:nvPr>
            <p:ph idx="1"/>
          </p:nvPr>
        </p:nvSpPr>
        <p:spPr>
          <a:xfrm>
            <a:off x="128337" y="930441"/>
            <a:ext cx="5967663" cy="5927559"/>
          </a:xfrm>
        </p:spPr>
        <p:txBody>
          <a:bodyPr>
            <a:normAutofit/>
          </a:bodyPr>
          <a:lstStyle/>
          <a:p>
            <a:pPr marL="0" indent="0">
              <a:buNone/>
            </a:pPr>
            <a:r>
              <a:rPr lang="en-IN" sz="2400" dirty="0">
                <a:latin typeface="+mj-lt"/>
              </a:rPr>
              <a:t>include Directive</a:t>
            </a:r>
          </a:p>
          <a:p>
            <a:pPr marL="0" indent="0">
              <a:buNone/>
            </a:pPr>
            <a:r>
              <a:rPr lang="en-IN" sz="1800" b="0" dirty="0"/>
              <a:t>The JSP </a:t>
            </a:r>
            <a:r>
              <a:rPr lang="en-IN" sz="1800" dirty="0"/>
              <a:t>include</a:t>
            </a:r>
            <a:r>
              <a:rPr lang="en-IN" sz="1800" b="0" dirty="0"/>
              <a:t> directive allows you to include the content of a web page in the current web page. The location where you insert the </a:t>
            </a:r>
            <a:r>
              <a:rPr lang="en-IN" sz="1800" dirty="0"/>
              <a:t>include</a:t>
            </a:r>
            <a:r>
              <a:rPr lang="en-IN" sz="1800" b="0" dirty="0"/>
              <a:t> directive in a web page is very important because it is at that specific location where the content of a web page is added in the current web page.</a:t>
            </a:r>
          </a:p>
          <a:p>
            <a:pPr marL="0" indent="0">
              <a:buNone/>
            </a:pPr>
            <a:r>
              <a:rPr lang="en-IN" sz="2000" dirty="0"/>
              <a:t>Syntax of include Directive</a:t>
            </a:r>
          </a:p>
          <a:p>
            <a:pPr marL="0" indent="0">
              <a:buNone/>
            </a:pPr>
            <a:r>
              <a:rPr lang="en-IN" sz="1800" dirty="0"/>
              <a:t>&lt;%@ include file = " banner.html " %&gt;</a:t>
            </a:r>
          </a:p>
          <a:p>
            <a:pPr marL="0" indent="0">
              <a:buNone/>
            </a:pPr>
            <a:endParaRPr lang="en-IN" sz="1800" dirty="0"/>
          </a:p>
          <a:p>
            <a:pPr marL="0" indent="0">
              <a:buNone/>
            </a:pPr>
            <a:r>
              <a:rPr lang="en-IN" sz="1800" dirty="0"/>
              <a:t>include Directive Example</a:t>
            </a:r>
          </a:p>
          <a:p>
            <a:pPr marL="0" indent="0">
              <a:buNone/>
            </a:pPr>
            <a:endParaRPr lang="en-IN" sz="1800" dirty="0"/>
          </a:p>
          <a:p>
            <a:pPr marL="0" indent="0">
              <a:buNone/>
            </a:pPr>
            <a:r>
              <a:rPr lang="en-IN" sz="1800" b="0" dirty="0"/>
              <a:t>We have created a JSP web page that displays the current day, date and time, as shown below. </a:t>
            </a:r>
          </a:p>
          <a:p>
            <a:pPr marL="0" indent="0">
              <a:buNone/>
            </a:pPr>
            <a:r>
              <a:rPr lang="en-IN" sz="1800" b="0" dirty="0"/>
              <a:t>we have created a web page that uses </a:t>
            </a:r>
            <a:r>
              <a:rPr lang="en-IN" sz="1800" i="1" dirty="0"/>
              <a:t>include</a:t>
            </a:r>
            <a:r>
              <a:rPr lang="en-IN" sz="1800" b="0" dirty="0"/>
              <a:t> directive to include the contents of a web page </a:t>
            </a:r>
            <a:r>
              <a:rPr lang="en-IN" sz="1800" dirty="0" err="1"/>
              <a:t>Date.jsp</a:t>
            </a:r>
            <a:r>
              <a:rPr lang="en-IN" sz="1800" b="0" dirty="0"/>
              <a:t>(which displays the current date and time) at a particular location of the current web page.</a:t>
            </a:r>
          </a:p>
          <a:p>
            <a:pPr marL="0" indent="0">
              <a:buNone/>
            </a:pPr>
            <a:r>
              <a:rPr lang="en-IN" sz="1800" b="0" dirty="0"/>
              <a:t>After running the </a:t>
            </a:r>
            <a:r>
              <a:rPr lang="en-IN" sz="1800" b="0" dirty="0" err="1"/>
              <a:t>TestInclude.jsp</a:t>
            </a:r>
            <a:r>
              <a:rPr lang="en-IN" sz="1800" b="0" dirty="0"/>
              <a:t> on browser we will see the output as below. </a:t>
            </a:r>
          </a:p>
          <a:p>
            <a:pPr marL="0" indent="0">
              <a:buNone/>
            </a:pPr>
            <a:endParaRPr lang="en-IN" sz="1800" dirty="0"/>
          </a:p>
          <a:p>
            <a:pPr marL="0" indent="0">
              <a:buNone/>
            </a:pPr>
            <a:endParaRPr lang="en-IN" sz="1800" dirty="0"/>
          </a:p>
          <a:p>
            <a:pPr marL="0" indent="0">
              <a:buNone/>
            </a:pPr>
            <a:endParaRPr lang="en-IN" sz="1800" dirty="0"/>
          </a:p>
        </p:txBody>
      </p:sp>
      <p:sp>
        <p:nvSpPr>
          <p:cNvPr id="4" name="Rectangle 3">
            <a:extLst>
              <a:ext uri="{FF2B5EF4-FFF2-40B4-BE49-F238E27FC236}">
                <a16:creationId xmlns:a16="http://schemas.microsoft.com/office/drawing/2014/main" xmlns="" id="{5302B43D-A0AA-4C2D-9942-1B6930C40EF5}"/>
              </a:ext>
            </a:extLst>
          </p:cNvPr>
          <p:cNvSpPr/>
          <p:nvPr/>
        </p:nvSpPr>
        <p:spPr>
          <a:xfrm>
            <a:off x="6096000" y="930441"/>
            <a:ext cx="5791200" cy="4455066"/>
          </a:xfrm>
          <a:prstGeom prst="rect">
            <a:avLst/>
          </a:prstGeom>
        </p:spPr>
        <p:txBody>
          <a:bodyPr wrap="square">
            <a:spAutoFit/>
          </a:bodyPr>
          <a:lstStyle/>
          <a:p>
            <a:r>
              <a:rPr lang="en-IN" sz="1600" b="1" dirty="0" err="1"/>
              <a:t>Date.jsp</a:t>
            </a:r>
            <a:endParaRPr lang="en-IN" sz="1600" b="1" dirty="0"/>
          </a:p>
          <a:p>
            <a:r>
              <a:rPr lang="en-IN" sz="1200" dirty="0"/>
              <a:t>&lt;html&gt;</a:t>
            </a:r>
          </a:p>
          <a:p>
            <a:r>
              <a:rPr lang="en-IN" sz="1200" dirty="0"/>
              <a:t>&lt;head&gt;</a:t>
            </a:r>
          </a:p>
          <a:p>
            <a:r>
              <a:rPr lang="en-IN" sz="1200" dirty="0"/>
              <a:t>&lt;title&gt;Display Date&lt;/title&gt;</a:t>
            </a:r>
          </a:p>
          <a:p>
            <a:r>
              <a:rPr lang="en-IN" sz="1200" dirty="0"/>
              <a:t>&lt;/head&gt;</a:t>
            </a:r>
          </a:p>
          <a:p>
            <a:r>
              <a:rPr lang="en-IN" sz="1200" dirty="0"/>
              <a:t>&lt;body&gt;</a:t>
            </a:r>
          </a:p>
          <a:p>
            <a:r>
              <a:rPr lang="en-IN" sz="1200" dirty="0"/>
              <a:t>&lt;%@page import="</a:t>
            </a:r>
            <a:r>
              <a:rPr lang="en-IN" sz="1200" dirty="0" err="1"/>
              <a:t>java.util</a:t>
            </a:r>
            <a:r>
              <a:rPr lang="en-IN" sz="1200" dirty="0"/>
              <a:t>.*" %&gt;</a:t>
            </a:r>
          </a:p>
          <a:p>
            <a:r>
              <a:rPr lang="en-IN" sz="1200" dirty="0"/>
              <a:t>Current Date and Time : &lt;%= new Date() %&gt;</a:t>
            </a:r>
          </a:p>
          <a:p>
            <a:r>
              <a:rPr lang="en-IN" sz="1200" dirty="0"/>
              <a:t>&lt;/body&gt;</a:t>
            </a:r>
          </a:p>
          <a:p>
            <a:r>
              <a:rPr lang="en-IN" sz="1200" dirty="0"/>
              <a:t>&lt;/html&gt;</a:t>
            </a:r>
          </a:p>
          <a:p>
            <a:endParaRPr lang="en-IN" sz="1200" dirty="0"/>
          </a:p>
          <a:p>
            <a:r>
              <a:rPr lang="en-IN" sz="1600" b="1" dirty="0" err="1"/>
              <a:t>TestInclude.jsp</a:t>
            </a:r>
            <a:endParaRPr lang="en-IN" sz="1600" b="1" dirty="0"/>
          </a:p>
          <a:p>
            <a:endParaRPr lang="en-IN" sz="1600" b="1" dirty="0"/>
          </a:p>
          <a:p>
            <a:r>
              <a:rPr lang="en-IN" sz="1050" dirty="0"/>
              <a:t>&lt;html&gt;</a:t>
            </a:r>
          </a:p>
          <a:p>
            <a:r>
              <a:rPr lang="en-IN" sz="1050" dirty="0"/>
              <a:t>&lt;head&gt;</a:t>
            </a:r>
          </a:p>
          <a:p>
            <a:r>
              <a:rPr lang="en-IN" sz="1050" dirty="0"/>
              <a:t>&lt;title&gt;Display Date&lt;/title&gt;</a:t>
            </a:r>
          </a:p>
          <a:p>
            <a:r>
              <a:rPr lang="en-IN" sz="1050" dirty="0"/>
              <a:t>&lt;/head&gt;</a:t>
            </a:r>
          </a:p>
          <a:p>
            <a:r>
              <a:rPr lang="en-IN" sz="1050" dirty="0"/>
              <a:t>&lt;body&gt;</a:t>
            </a:r>
          </a:p>
          <a:p>
            <a:r>
              <a:rPr lang="en-IN" sz="1050" dirty="0"/>
              <a:t>This is the content of </a:t>
            </a:r>
            <a:r>
              <a:rPr lang="en-IN" sz="1050" dirty="0" err="1"/>
              <a:t>TestInclude.jsp</a:t>
            </a:r>
            <a:r>
              <a:rPr lang="en-IN" sz="1050" dirty="0"/>
              <a:t> Page</a:t>
            </a:r>
          </a:p>
          <a:p>
            <a:r>
              <a:rPr lang="en-IN" sz="1050" dirty="0"/>
              <a:t>&lt;%@ include file="</a:t>
            </a:r>
            <a:r>
              <a:rPr lang="en-IN" sz="1050" dirty="0" err="1"/>
              <a:t>Date.jsp</a:t>
            </a:r>
            <a:r>
              <a:rPr lang="en-IN" sz="1050" dirty="0"/>
              <a:t>" %&gt;</a:t>
            </a:r>
          </a:p>
          <a:p>
            <a:r>
              <a:rPr lang="en-IN" sz="1050" dirty="0"/>
              <a:t>&lt;/body&gt;</a:t>
            </a:r>
          </a:p>
          <a:p>
            <a:r>
              <a:rPr lang="en-IN" sz="1050" dirty="0"/>
              <a:t>&lt;/html&gt;</a:t>
            </a:r>
          </a:p>
          <a:p>
            <a:endParaRPr lang="en-IN" sz="1050" b="1" dirty="0"/>
          </a:p>
        </p:txBody>
      </p:sp>
      <p:pic>
        <p:nvPicPr>
          <p:cNvPr id="5" name="Picture 4">
            <a:extLst>
              <a:ext uri="{FF2B5EF4-FFF2-40B4-BE49-F238E27FC236}">
                <a16:creationId xmlns:a16="http://schemas.microsoft.com/office/drawing/2014/main" xmlns="" id="{885B01D8-B727-45AF-86F3-AF5F63F26AEC}"/>
              </a:ext>
            </a:extLst>
          </p:cNvPr>
          <p:cNvPicPr>
            <a:picLocks noChangeAspect="1"/>
          </p:cNvPicPr>
          <p:nvPr/>
        </p:nvPicPr>
        <p:blipFill rotWithShape="1">
          <a:blip r:embed="rId2"/>
          <a:srcRect l="25263" t="1088" r="15526" b="72876"/>
          <a:stretch/>
        </p:blipFill>
        <p:spPr>
          <a:xfrm>
            <a:off x="6096001" y="5163554"/>
            <a:ext cx="5967662" cy="1528009"/>
          </a:xfrm>
          <a:prstGeom prst="rect">
            <a:avLst/>
          </a:prstGeom>
        </p:spPr>
      </p:pic>
    </p:spTree>
    <p:extLst>
      <p:ext uri="{BB962C8B-B14F-4D97-AF65-F5344CB8AC3E}">
        <p14:creationId xmlns:p14="http://schemas.microsoft.com/office/powerpoint/2010/main" val="106288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15A4C-E1B6-4A56-9781-C259E5E21073}"/>
              </a:ext>
            </a:extLst>
          </p:cNvPr>
          <p:cNvSpPr>
            <a:spLocks noGrp="1"/>
          </p:cNvSpPr>
          <p:nvPr>
            <p:ph type="title"/>
          </p:nvPr>
        </p:nvSpPr>
        <p:spPr/>
        <p:txBody>
          <a:bodyPr/>
          <a:lstStyle/>
          <a:p>
            <a:r>
              <a:rPr lang="sv-SE" dirty="0"/>
              <a:t>JSP taglib directive</a:t>
            </a:r>
            <a:endParaRPr lang="en-IN" dirty="0"/>
          </a:p>
        </p:txBody>
      </p:sp>
      <p:sp>
        <p:nvSpPr>
          <p:cNvPr id="3" name="Content Placeholder 2">
            <a:extLst>
              <a:ext uri="{FF2B5EF4-FFF2-40B4-BE49-F238E27FC236}">
                <a16:creationId xmlns:a16="http://schemas.microsoft.com/office/drawing/2014/main" xmlns="" id="{14DAF4A5-CEA6-4711-AF80-F61870FCC92F}"/>
              </a:ext>
            </a:extLst>
          </p:cNvPr>
          <p:cNvSpPr>
            <a:spLocks noGrp="1"/>
          </p:cNvSpPr>
          <p:nvPr>
            <p:ph idx="1"/>
          </p:nvPr>
        </p:nvSpPr>
        <p:spPr>
          <a:xfrm>
            <a:off x="1" y="1058779"/>
            <a:ext cx="12079704" cy="5723021"/>
          </a:xfrm>
        </p:spPr>
        <p:txBody>
          <a:bodyPr>
            <a:normAutofit fontScale="85000" lnSpcReduction="10000"/>
          </a:bodyPr>
          <a:lstStyle/>
          <a:p>
            <a:pPr marL="0" indent="0">
              <a:buNone/>
            </a:pPr>
            <a:r>
              <a:rPr lang="en-IN" sz="2400" dirty="0"/>
              <a:t>Taglib Directive</a:t>
            </a:r>
          </a:p>
          <a:p>
            <a:pPr marL="0" indent="0">
              <a:buNone/>
            </a:pPr>
            <a:r>
              <a:rPr lang="en-IN" sz="1900" b="0" dirty="0"/>
              <a:t>The </a:t>
            </a:r>
            <a:r>
              <a:rPr lang="en-IN" sz="1900" dirty="0"/>
              <a:t>taglib</a:t>
            </a:r>
            <a:r>
              <a:rPr lang="en-IN" sz="1900" b="0" dirty="0"/>
              <a:t> directive is used to define tag library that the current JSP page uses. A JSP page might include several tag library. </a:t>
            </a:r>
            <a:r>
              <a:rPr lang="en-IN" sz="1900" b="0" dirty="0" err="1"/>
              <a:t>JavaServer</a:t>
            </a:r>
            <a:r>
              <a:rPr lang="en-IN" sz="1900" b="0" dirty="0"/>
              <a:t> Pages Standard Tag Library (JSTL), is a collection of useful JSP tags, which provides many commonly used core functionalities. It has support for many general, structural tasks such as iteration and conditionals, readymade tags for manipulating XML documents, internationalization tags, and for performing SQL operations. </a:t>
            </a:r>
          </a:p>
          <a:p>
            <a:endParaRPr lang="en-IN" b="0" dirty="0"/>
          </a:p>
          <a:p>
            <a:pPr marL="0" indent="0">
              <a:buNone/>
            </a:pPr>
            <a:r>
              <a:rPr lang="en-IN" b="0" dirty="0"/>
              <a:t>Syntax of taglib directive is:</a:t>
            </a:r>
          </a:p>
          <a:p>
            <a:pPr marL="0" indent="0">
              <a:buNone/>
            </a:pPr>
            <a:r>
              <a:rPr lang="en-IN" sz="2000" dirty="0"/>
              <a:t>&lt;%@ taglib prefix="</a:t>
            </a:r>
            <a:r>
              <a:rPr lang="en-IN" sz="2000" dirty="0" err="1"/>
              <a:t>prefixOfTag</a:t>
            </a:r>
            <a:r>
              <a:rPr lang="en-IN" sz="2000" dirty="0"/>
              <a:t>" </a:t>
            </a:r>
            <a:r>
              <a:rPr lang="en-IN" sz="2000" dirty="0" err="1"/>
              <a:t>uri</a:t>
            </a:r>
            <a:r>
              <a:rPr lang="en-IN" sz="2000" dirty="0"/>
              <a:t>="</a:t>
            </a:r>
            <a:r>
              <a:rPr lang="en-IN" sz="2000" dirty="0" err="1"/>
              <a:t>uriOfTagLibrary</a:t>
            </a:r>
            <a:r>
              <a:rPr lang="en-IN" sz="2000" dirty="0"/>
              <a:t>" %&gt;</a:t>
            </a:r>
          </a:p>
          <a:p>
            <a:pPr marL="0" indent="0">
              <a:buNone/>
            </a:pPr>
            <a:r>
              <a:rPr lang="en-IN" b="0" dirty="0"/>
              <a:t>The prefix is used to distinguish the custom tag from other library custom tag. Prefix is prepended to the custom tag name. Every custom tag must have a prefix.</a:t>
            </a:r>
          </a:p>
          <a:p>
            <a:pPr marL="0" indent="0">
              <a:buNone/>
            </a:pPr>
            <a:r>
              <a:rPr lang="en-IN" b="0" dirty="0"/>
              <a:t>The URI is the unique name for Tag Library.</a:t>
            </a:r>
          </a:p>
          <a:p>
            <a:pPr marL="0" indent="0">
              <a:buNone/>
            </a:pPr>
            <a:r>
              <a:rPr lang="en-IN" b="0" dirty="0"/>
              <a:t>You can name the prefix anything, but it should be unique.</a:t>
            </a:r>
          </a:p>
          <a:p>
            <a:pPr marL="0" indent="0">
              <a:buNone/>
            </a:pPr>
            <a:endParaRPr lang="en-IN" sz="1800" dirty="0"/>
          </a:p>
          <a:p>
            <a:pPr marL="0" indent="0">
              <a:buNone/>
            </a:pPr>
            <a:r>
              <a:rPr lang="en-IN" sz="1800" dirty="0"/>
              <a:t>To use the JSTL in your application you must have the jstl.jar in your </a:t>
            </a:r>
            <a:r>
              <a:rPr lang="en-IN" sz="1800" dirty="0" err="1"/>
              <a:t>webapps</a:t>
            </a:r>
            <a:r>
              <a:rPr lang="en-IN" sz="1800" dirty="0"/>
              <a:t> /WEB-INF/lib directory. Download the jar file from  page.</a:t>
            </a:r>
          </a:p>
          <a:p>
            <a:pPr marL="0" indent="0">
              <a:buNone/>
            </a:pPr>
            <a:endParaRPr lang="en-IN" sz="1800" dirty="0"/>
          </a:p>
          <a:p>
            <a:pPr marL="0" indent="0">
              <a:buNone/>
            </a:pPr>
            <a:r>
              <a:rPr lang="en-IN" sz="1800" dirty="0"/>
              <a:t>There are many readymade JST Libraries available which you use to make your life easier. Following is a broad division on different groups of JST libraries :</a:t>
            </a:r>
          </a:p>
          <a:p>
            <a:pPr marL="0" indent="0">
              <a:buNone/>
            </a:pPr>
            <a:endParaRPr lang="en-IN" sz="1800" dirty="0"/>
          </a:p>
          <a:p>
            <a:pPr marL="0" indent="0">
              <a:buNone/>
            </a:pPr>
            <a:r>
              <a:rPr lang="en-IN" sz="1800" b="0" dirty="0"/>
              <a:t>Core Tags - URI → http://java.sun.com/jsp/jstl/core</a:t>
            </a:r>
          </a:p>
          <a:p>
            <a:pPr marL="0" indent="0">
              <a:buNone/>
            </a:pPr>
            <a:r>
              <a:rPr lang="en-IN" sz="1800" b="0" dirty="0"/>
              <a:t>Formatting Tags - URI → http://java.sun.com/jsp/jstl/fmt</a:t>
            </a:r>
          </a:p>
          <a:p>
            <a:pPr marL="0" indent="0">
              <a:buNone/>
            </a:pPr>
            <a:r>
              <a:rPr lang="en-IN" sz="1800" b="0" dirty="0"/>
              <a:t>SQL Tags - URI → http://java.sun.com/jsp/jstl/sql</a:t>
            </a:r>
          </a:p>
          <a:p>
            <a:pPr marL="0" indent="0">
              <a:buNone/>
            </a:pPr>
            <a:r>
              <a:rPr lang="en-IN" sz="1800" b="0" dirty="0"/>
              <a:t>XML Tags - URI → http://java.sun.com/jsp/jstl/xml</a:t>
            </a:r>
          </a:p>
          <a:p>
            <a:pPr marL="0" indent="0">
              <a:buNone/>
            </a:pPr>
            <a:r>
              <a:rPr lang="en-IN" sz="1800" b="0" dirty="0"/>
              <a:t>JSTL Functions - URI → http://java.sun.com/jsp/jstl/functions</a:t>
            </a:r>
          </a:p>
          <a:p>
            <a:pPr marL="0" indent="0">
              <a:buNone/>
            </a:pPr>
            <a:endParaRPr lang="en-IN" sz="1800" dirty="0"/>
          </a:p>
        </p:txBody>
      </p:sp>
    </p:spTree>
    <p:extLst>
      <p:ext uri="{BB962C8B-B14F-4D97-AF65-F5344CB8AC3E}">
        <p14:creationId xmlns:p14="http://schemas.microsoft.com/office/powerpoint/2010/main" val="180978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1524000" y="1295401"/>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2438400" y="2590800"/>
            <a:ext cx="3886200" cy="1143000"/>
          </a:xfrm>
          <a:prstGeom prst="rect">
            <a:avLst/>
          </a:prstGeom>
        </p:spPr>
        <p:txBody>
          <a:bodyPr vert="horz" lIns="91440" tIns="45720" rIns="91440" bIns="45720" rtlCol="0" anchor="ctr">
            <a:normAutofit/>
          </a:bodyPr>
          <a:lstStyle/>
          <a:p>
            <a:pPr algn="ctr">
              <a:spcBef>
                <a:spcPct val="0"/>
              </a:spcBef>
              <a:defRPr/>
            </a:pPr>
            <a:r>
              <a:rPr lang="en-US" sz="4400" dirty="0">
                <a:solidFill>
                  <a:srgbClr val="FFFFFF"/>
                </a:solidFill>
                <a:effectLst>
                  <a:outerShdw blurRad="38100" dist="38100" dir="2700000" algn="tl">
                    <a:srgbClr val="000000">
                      <a:alpha val="43137"/>
                    </a:srgbClr>
                  </a:outerShdw>
                </a:effectLst>
                <a:latin typeface="Calibri"/>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a:solidFill>
                  <a:prstClr val="black">
                    <a:tint val="75000"/>
                  </a:prstClr>
                </a:solidFill>
                <a:latin typeface="Calibri"/>
              </a:rPr>
              <a:pPr/>
              <a:t>24</a:t>
            </a:fld>
            <a:endParaRPr lang="en-US">
              <a:solidFill>
                <a:prstClr val="black">
                  <a:tint val="75000"/>
                </a:prstClr>
              </a:solidFill>
              <a:latin typeface="Calibri"/>
            </a:endParaRPr>
          </a:p>
        </p:txBody>
      </p:sp>
    </p:spTree>
    <p:extLst>
      <p:ext uri="{BB962C8B-B14F-4D97-AF65-F5344CB8AC3E}">
        <p14:creationId xmlns:p14="http://schemas.microsoft.com/office/powerpoint/2010/main" val="18097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IN" dirty="0"/>
              <a:t>JSP Page Directive</a:t>
            </a:r>
            <a:br>
              <a:rPr lang="en-IN" dirty="0"/>
            </a:br>
            <a:endParaRPr lang="en-US" dirty="0"/>
          </a:p>
        </p:txBody>
      </p:sp>
      <p:sp>
        <p:nvSpPr>
          <p:cNvPr id="3" name="Content Placeholder 2"/>
          <p:cNvSpPr>
            <a:spLocks noGrp="1"/>
          </p:cNvSpPr>
          <p:nvPr>
            <p:ph idx="1"/>
          </p:nvPr>
        </p:nvSpPr>
        <p:spPr>
          <a:xfrm>
            <a:off x="1" y="1203159"/>
            <a:ext cx="12015536" cy="5578641"/>
          </a:xfrm>
        </p:spPr>
        <p:txBody>
          <a:bodyPr>
            <a:normAutofit/>
          </a:bodyPr>
          <a:lstStyle/>
          <a:p>
            <a:pPr marL="0" indent="0">
              <a:buNone/>
            </a:pPr>
            <a:r>
              <a:rPr lang="en-IN" sz="2000" dirty="0"/>
              <a:t>Directive Tag</a:t>
            </a:r>
            <a:r>
              <a:rPr lang="en-IN" sz="2000" b="0" dirty="0"/>
              <a:t> provides special instruction to Web Container during the page translation. It is of three types: </a:t>
            </a:r>
            <a:r>
              <a:rPr lang="en-IN" sz="2000" dirty="0"/>
              <a:t>page</a:t>
            </a:r>
            <a:r>
              <a:rPr lang="en-IN" sz="2000" b="0" dirty="0"/>
              <a:t>, </a:t>
            </a:r>
            <a:r>
              <a:rPr lang="en-IN" sz="2000" dirty="0"/>
              <a:t>include</a:t>
            </a:r>
            <a:r>
              <a:rPr lang="en-IN" sz="2000" b="0" dirty="0"/>
              <a:t> and </a:t>
            </a:r>
            <a:r>
              <a:rPr lang="en-IN" sz="2000" dirty="0"/>
              <a:t>taglib</a:t>
            </a:r>
            <a:r>
              <a:rPr lang="en-IN" sz="2000" b="0" dirty="0"/>
              <a:t>.</a:t>
            </a:r>
          </a:p>
          <a:p>
            <a:pPr marL="0" indent="0">
              <a:buNone/>
            </a:pPr>
            <a:r>
              <a:rPr lang="en-IN" sz="2000" b="0" dirty="0"/>
              <a:t>The </a:t>
            </a:r>
            <a:r>
              <a:rPr lang="en-IN" sz="2000" dirty="0"/>
              <a:t>Syntax is:</a:t>
            </a:r>
          </a:p>
          <a:p>
            <a:pPr marL="0" indent="0">
              <a:buNone/>
            </a:pPr>
            <a:endParaRPr lang="en-IN" sz="2000" dirty="0"/>
          </a:p>
          <a:p>
            <a:pPr marL="0" indent="0">
              <a:buNone/>
            </a:pPr>
            <a:r>
              <a:rPr lang="en-IN" sz="2000" dirty="0"/>
              <a:t>&lt;%@ page </a:t>
            </a:r>
            <a:r>
              <a:rPr lang="en-IN" sz="2000" dirty="0" err="1"/>
              <a:t>attributeName</a:t>
            </a:r>
            <a:r>
              <a:rPr lang="en-IN" sz="2000" dirty="0"/>
              <a:t>=”value” %&gt;</a:t>
            </a:r>
          </a:p>
          <a:p>
            <a:pPr marL="0" indent="0">
              <a:buNone/>
            </a:pPr>
            <a:endParaRPr lang="en-IN" sz="2000" dirty="0"/>
          </a:p>
          <a:p>
            <a:pPr marL="0" indent="0">
              <a:buNone/>
            </a:pPr>
            <a:r>
              <a:rPr lang="en-IN" sz="2000" b="0" dirty="0"/>
              <a:t>To give the information, page directive comes with 14 attributes. Each attribute gives a special processing information to the container.</a:t>
            </a:r>
          </a:p>
          <a:p>
            <a:pPr marL="0" indent="0">
              <a:buNone/>
            </a:pPr>
            <a:endParaRPr lang="en-IN" sz="2000" dirty="0"/>
          </a:p>
          <a:p>
            <a:pPr marL="0" indent="0">
              <a:buNone/>
            </a:pPr>
            <a:endParaRPr lang="en-US" sz="2000" dirty="0"/>
          </a:p>
        </p:txBody>
      </p:sp>
    </p:spTree>
    <p:extLst>
      <p:ext uri="{BB962C8B-B14F-4D97-AF65-F5344CB8AC3E}">
        <p14:creationId xmlns:p14="http://schemas.microsoft.com/office/powerpoint/2010/main" val="20582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IN" dirty="0"/>
              <a:t>JSP Page Directive</a:t>
            </a:r>
            <a:br>
              <a:rPr lang="en-IN" dirty="0"/>
            </a:br>
            <a:endParaRPr lang="en-US" dirty="0"/>
          </a:p>
        </p:txBody>
      </p:sp>
      <p:sp>
        <p:nvSpPr>
          <p:cNvPr id="3" name="Content Placeholder 2"/>
          <p:cNvSpPr>
            <a:spLocks noGrp="1"/>
          </p:cNvSpPr>
          <p:nvPr>
            <p:ph idx="1"/>
          </p:nvPr>
        </p:nvSpPr>
        <p:spPr>
          <a:xfrm>
            <a:off x="176464" y="898359"/>
            <a:ext cx="12015536" cy="5578641"/>
          </a:xfrm>
        </p:spPr>
        <p:txBody>
          <a:bodyPr>
            <a:normAutofit/>
          </a:bodyPr>
          <a:lstStyle/>
          <a:p>
            <a:pPr marL="0" indent="0" fontAlgn="base">
              <a:buNone/>
            </a:pPr>
            <a:r>
              <a:rPr lang="fr-FR" dirty="0"/>
              <a:t>JSP Page Directive  – </a:t>
            </a:r>
            <a:r>
              <a:rPr lang="fr-FR" dirty="0" err="1"/>
              <a:t>Attribute</a:t>
            </a:r>
            <a:r>
              <a:rPr lang="fr-FR" dirty="0"/>
              <a:t> </a:t>
            </a:r>
            <a:r>
              <a:rPr lang="fr-FR" dirty="0" err="1"/>
              <a:t>list</a:t>
            </a:r>
            <a:endParaRPr lang="fr-FR" dirty="0"/>
          </a:p>
          <a:p>
            <a:pPr marL="0" indent="0">
              <a:buNone/>
            </a:pPr>
            <a:r>
              <a:rPr lang="fr-FR" sz="2000" dirty="0"/>
              <a:t/>
            </a:r>
            <a:br>
              <a:rPr lang="fr-FR" sz="2000" dirty="0"/>
            </a:br>
            <a:endParaRPr lang="en-US" sz="2000" dirty="0"/>
          </a:p>
        </p:txBody>
      </p:sp>
      <p:graphicFrame>
        <p:nvGraphicFramePr>
          <p:cNvPr id="4" name="Table 3">
            <a:extLst>
              <a:ext uri="{FF2B5EF4-FFF2-40B4-BE49-F238E27FC236}">
                <a16:creationId xmlns:a16="http://schemas.microsoft.com/office/drawing/2014/main" xmlns="" id="{2DB43B43-138F-4923-9483-49DD136B2109}"/>
              </a:ext>
            </a:extLst>
          </p:cNvPr>
          <p:cNvGraphicFramePr>
            <a:graphicFrameLocks noGrp="1"/>
          </p:cNvGraphicFramePr>
          <p:nvPr>
            <p:extLst>
              <p:ext uri="{D42A27DB-BD31-4B8C-83A1-F6EECF244321}">
                <p14:modId xmlns:p14="http://schemas.microsoft.com/office/powerpoint/2010/main" val="1803404091"/>
              </p:ext>
            </p:extLst>
          </p:nvPr>
        </p:nvGraphicFramePr>
        <p:xfrm>
          <a:off x="545431" y="1350291"/>
          <a:ext cx="11117179" cy="5507709"/>
        </p:xfrm>
        <a:graphic>
          <a:graphicData uri="http://schemas.openxmlformats.org/drawingml/2006/table">
            <a:tbl>
              <a:tblPr/>
              <a:tblGrid>
                <a:gridCol w="2085549">
                  <a:extLst>
                    <a:ext uri="{9D8B030D-6E8A-4147-A177-3AD203B41FA5}">
                      <a16:colId xmlns:a16="http://schemas.microsoft.com/office/drawing/2014/main" xmlns="" val="546142939"/>
                    </a:ext>
                  </a:extLst>
                </a:gridCol>
                <a:gridCol w="9031630">
                  <a:extLst>
                    <a:ext uri="{9D8B030D-6E8A-4147-A177-3AD203B41FA5}">
                      <a16:colId xmlns:a16="http://schemas.microsoft.com/office/drawing/2014/main" xmlns="" val="3087476224"/>
                    </a:ext>
                  </a:extLst>
                </a:gridCol>
              </a:tblGrid>
              <a:tr h="75173">
                <a:tc>
                  <a:txBody>
                    <a:bodyPr/>
                    <a:lstStyle/>
                    <a:p>
                      <a:pPr algn="l" fontAlgn="base"/>
                      <a:r>
                        <a:rPr lang="en-IN" sz="1100" b="0" cap="all">
                          <a:solidFill>
                            <a:srgbClr val="333333"/>
                          </a:solidFill>
                          <a:effectLst/>
                          <a:latin typeface="inherit"/>
                        </a:rPr>
                        <a:t>ATTRIBUTE NAME</a:t>
                      </a:r>
                    </a:p>
                  </a:txBody>
                  <a:tcPr marL="12353" marR="12353" marT="12353" marB="12353" anchor="ctr">
                    <a:lnL w="12700" cap="flat" cmpd="sng" algn="ctr">
                      <a:solidFill>
                        <a:srgbClr val="58C049"/>
                      </a:solidFill>
                      <a:prstDash val="solid"/>
                      <a:round/>
                      <a:headEnd type="none" w="med" len="med"/>
                      <a:tailEnd type="none" w="med" len="med"/>
                    </a:lnL>
                    <a:lnR w="12700" cap="flat" cmpd="sng" algn="ctr">
                      <a:solidFill>
                        <a:srgbClr val="38BF49"/>
                      </a:solidFill>
                      <a:prstDash val="solid"/>
                      <a:round/>
                      <a:headEnd type="none" w="med" len="med"/>
                      <a:tailEnd type="none" w="med" len="med"/>
                    </a:lnR>
                    <a:lnT w="12700" cap="flat" cmpd="sng" algn="ctr">
                      <a:solidFill>
                        <a:srgbClr val="58C049"/>
                      </a:solidFill>
                      <a:prstDash val="solid"/>
                      <a:round/>
                      <a:headEnd type="none" w="med" len="med"/>
                      <a:tailEnd type="none" w="med" len="med"/>
                    </a:lnT>
                    <a:lnB w="12700" cap="flat" cmpd="sng" algn="ctr">
                      <a:solidFill>
                        <a:srgbClr val="B8C049"/>
                      </a:solidFill>
                      <a:prstDash val="solid"/>
                      <a:round/>
                      <a:headEnd type="none" w="med" len="med"/>
                      <a:tailEnd type="none" w="med" len="med"/>
                    </a:lnB>
                    <a:solidFill>
                      <a:srgbClr val="FFFFFF"/>
                    </a:solidFill>
                  </a:tcPr>
                </a:tc>
                <a:tc>
                  <a:txBody>
                    <a:bodyPr/>
                    <a:lstStyle/>
                    <a:p>
                      <a:pPr algn="l" fontAlgn="base"/>
                      <a:endParaRPr lang="en-IN" sz="1100" b="0" cap="all" dirty="0">
                        <a:solidFill>
                          <a:srgbClr val="333333"/>
                        </a:solidFill>
                        <a:effectLst/>
                        <a:latin typeface="inherit"/>
                      </a:endParaRPr>
                    </a:p>
                  </a:txBody>
                  <a:tcPr marL="12353" marR="12353" marT="12353" marB="12353" anchor="ctr">
                    <a:lnL w="12700" cap="flat" cmpd="sng" algn="ctr">
                      <a:solidFill>
                        <a:srgbClr val="38BF49"/>
                      </a:solidFill>
                      <a:prstDash val="solid"/>
                      <a:round/>
                      <a:headEnd type="none" w="med" len="med"/>
                      <a:tailEnd type="none" w="med" len="med"/>
                    </a:lnL>
                    <a:lnR w="9525" cap="flat" cmpd="sng" algn="ctr">
                      <a:solidFill>
                        <a:srgbClr val="38BF49"/>
                      </a:solidFill>
                      <a:prstDash val="solid"/>
                      <a:round/>
                      <a:headEnd type="none" w="med" len="med"/>
                      <a:tailEnd type="none" w="med" len="med"/>
                    </a:lnR>
                    <a:lnT w="12700" cap="flat" cmpd="sng" algn="ctr">
                      <a:solidFill>
                        <a:srgbClr val="38BF49"/>
                      </a:solidFill>
                      <a:prstDash val="solid"/>
                      <a:round/>
                      <a:headEnd type="none" w="med" len="med"/>
                      <a:tailEnd type="none" w="med" len="med"/>
                    </a:lnT>
                    <a:lnB w="12700" cap="flat" cmpd="sng" algn="ctr">
                      <a:solidFill>
                        <a:srgbClr val="48BE49"/>
                      </a:solidFill>
                      <a:prstDash val="solid"/>
                      <a:round/>
                      <a:headEnd type="none" w="med" len="med"/>
                      <a:tailEnd type="none" w="med" len="med"/>
                    </a:lnB>
                    <a:solidFill>
                      <a:srgbClr val="FFFFFF"/>
                    </a:solidFill>
                  </a:tcPr>
                </a:tc>
                <a:extLst>
                  <a:ext uri="{0D108BD9-81ED-4DB2-BD59-A6C34878D82A}">
                    <a16:rowId xmlns:a16="http://schemas.microsoft.com/office/drawing/2014/main" xmlns="" val="3022188027"/>
                  </a:ext>
                </a:extLst>
              </a:tr>
              <a:tr h="263701">
                <a:tc>
                  <a:txBody>
                    <a:bodyPr/>
                    <a:lstStyle/>
                    <a:p>
                      <a:pPr algn="l" fontAlgn="base"/>
                      <a:r>
                        <a:rPr lang="en-IN" sz="1100" b="0" cap="all">
                          <a:solidFill>
                            <a:srgbClr val="333333"/>
                          </a:solidFill>
                          <a:effectLst/>
                          <a:latin typeface="inherit"/>
                        </a:rPr>
                        <a:t>IMPORT</a:t>
                      </a:r>
                    </a:p>
                  </a:txBody>
                  <a:tcPr marL="12353" marR="12353" marT="12353" marB="12353" anchor="ctr">
                    <a:lnL w="12700" cap="flat" cmpd="sng" algn="ctr">
                      <a:solidFill>
                        <a:srgbClr val="B8C049"/>
                      </a:solidFill>
                      <a:prstDash val="solid"/>
                      <a:round/>
                      <a:headEnd type="none" w="med" len="med"/>
                      <a:tailEnd type="none" w="med" len="med"/>
                    </a:lnL>
                    <a:lnR w="12700" cap="flat" cmpd="sng" algn="ctr">
                      <a:solidFill>
                        <a:srgbClr val="48BE49"/>
                      </a:solidFill>
                      <a:prstDash val="solid"/>
                      <a:round/>
                      <a:headEnd type="none" w="med" len="med"/>
                      <a:tailEnd type="none" w="med" len="med"/>
                    </a:lnR>
                    <a:lnT w="12700" cap="flat" cmpd="sng" algn="ctr">
                      <a:solidFill>
                        <a:srgbClr val="B8C049"/>
                      </a:solidFill>
                      <a:prstDash val="solid"/>
                      <a:round/>
                      <a:headEnd type="none" w="med" len="med"/>
                      <a:tailEnd type="none" w="med" len="med"/>
                    </a:lnT>
                    <a:lnB w="12700" cap="flat" cmpd="sng" algn="ctr">
                      <a:solidFill>
                        <a:srgbClr val="98BF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This attribute is equivalent to Java import. Used to import packages in JSP coding.</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48BE49"/>
                      </a:solidFill>
                      <a:prstDash val="solid"/>
                      <a:round/>
                      <a:headEnd type="none" w="med" len="med"/>
                      <a:tailEnd type="none" w="med" len="med"/>
                    </a:lnL>
                    <a:lnR w="9525" cap="flat" cmpd="sng" algn="ctr">
                      <a:solidFill>
                        <a:srgbClr val="48BE49"/>
                      </a:solidFill>
                      <a:prstDash val="solid"/>
                      <a:round/>
                      <a:headEnd type="none" w="med" len="med"/>
                      <a:tailEnd type="none" w="med" len="med"/>
                    </a:lnR>
                    <a:lnT w="12700" cap="flat" cmpd="sng" algn="ctr">
                      <a:solidFill>
                        <a:srgbClr val="48BE49"/>
                      </a:solidFill>
                      <a:prstDash val="solid"/>
                      <a:round/>
                      <a:headEnd type="none" w="med" len="med"/>
                      <a:tailEnd type="none" w="med" len="med"/>
                    </a:lnT>
                    <a:lnB w="12700" cap="flat" cmpd="sng" algn="ctr">
                      <a:solidFill>
                        <a:srgbClr val="58C049"/>
                      </a:solidFill>
                      <a:prstDash val="solid"/>
                      <a:round/>
                      <a:headEnd type="none" w="med" len="med"/>
                      <a:tailEnd type="none" w="med" len="med"/>
                    </a:lnB>
                    <a:solidFill>
                      <a:srgbClr val="FFFFFF"/>
                    </a:solidFill>
                  </a:tcPr>
                </a:tc>
                <a:extLst>
                  <a:ext uri="{0D108BD9-81ED-4DB2-BD59-A6C34878D82A}">
                    <a16:rowId xmlns:a16="http://schemas.microsoft.com/office/drawing/2014/main" xmlns="" val="3528443395"/>
                  </a:ext>
                </a:extLst>
              </a:tr>
              <a:tr h="263701">
                <a:tc>
                  <a:txBody>
                    <a:bodyPr/>
                    <a:lstStyle/>
                    <a:p>
                      <a:pPr algn="l" fontAlgn="base"/>
                      <a:r>
                        <a:rPr lang="en-IN" sz="1100" b="0" cap="all" dirty="0">
                          <a:solidFill>
                            <a:srgbClr val="333333"/>
                          </a:solidFill>
                          <a:effectLst/>
                          <a:latin typeface="inherit"/>
                        </a:rPr>
                        <a:t>CONTENTTYPE</a:t>
                      </a:r>
                    </a:p>
                  </a:txBody>
                  <a:tcPr marL="12353" marR="12353" marT="12353" marB="12353" anchor="ctr">
                    <a:lnL w="12700" cap="flat" cmpd="sng" algn="ctr">
                      <a:solidFill>
                        <a:srgbClr val="98BF49"/>
                      </a:solidFill>
                      <a:prstDash val="solid"/>
                      <a:round/>
                      <a:headEnd type="none" w="med" len="med"/>
                      <a:tailEnd type="none" w="med" len="med"/>
                    </a:lnL>
                    <a:lnR w="12700" cap="flat" cmpd="sng" algn="ctr">
                      <a:solidFill>
                        <a:srgbClr val="58C049"/>
                      </a:solidFill>
                      <a:prstDash val="solid"/>
                      <a:round/>
                      <a:headEnd type="none" w="med" len="med"/>
                      <a:tailEnd type="none" w="med" len="med"/>
                    </a:lnR>
                    <a:lnT w="12700" cap="flat" cmpd="sng" algn="ctr">
                      <a:solidFill>
                        <a:srgbClr val="98BF49"/>
                      </a:solidFill>
                      <a:prstDash val="solid"/>
                      <a:round/>
                      <a:headEnd type="none" w="med" len="med"/>
                      <a:tailEnd type="none" w="med" len="med"/>
                    </a:lnT>
                    <a:lnB w="12700" cap="flat" cmpd="sng" algn="ctr">
                      <a:solidFill>
                        <a:srgbClr val="C8BC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Sets the content type to the JSP page. Default is text/html.</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58C049"/>
                      </a:solidFill>
                      <a:prstDash val="solid"/>
                      <a:round/>
                      <a:headEnd type="none" w="med" len="med"/>
                      <a:tailEnd type="none" w="med" len="med"/>
                    </a:lnL>
                    <a:lnR w="9525" cap="flat" cmpd="sng" algn="ctr">
                      <a:solidFill>
                        <a:srgbClr val="58C049"/>
                      </a:solidFill>
                      <a:prstDash val="solid"/>
                      <a:round/>
                      <a:headEnd type="none" w="med" len="med"/>
                      <a:tailEnd type="none" w="med" len="med"/>
                    </a:lnR>
                    <a:lnT w="12700" cap="flat" cmpd="sng" algn="ctr">
                      <a:solidFill>
                        <a:srgbClr val="58C049"/>
                      </a:solidFill>
                      <a:prstDash val="solid"/>
                      <a:round/>
                      <a:headEnd type="none" w="med" len="med"/>
                      <a:tailEnd type="none" w="med" len="med"/>
                    </a:lnT>
                    <a:lnB w="12700" cap="flat" cmpd="sng" algn="ctr">
                      <a:solidFill>
                        <a:srgbClr val="98BF49"/>
                      </a:solidFill>
                      <a:prstDash val="solid"/>
                      <a:round/>
                      <a:headEnd type="none" w="med" len="med"/>
                      <a:tailEnd type="none" w="med" len="med"/>
                    </a:lnB>
                    <a:solidFill>
                      <a:srgbClr val="FFFFFF"/>
                    </a:solidFill>
                  </a:tcPr>
                </a:tc>
                <a:extLst>
                  <a:ext uri="{0D108BD9-81ED-4DB2-BD59-A6C34878D82A}">
                    <a16:rowId xmlns:a16="http://schemas.microsoft.com/office/drawing/2014/main" xmlns="" val="2303102113"/>
                  </a:ext>
                </a:extLst>
              </a:tr>
              <a:tr h="358635">
                <a:tc>
                  <a:txBody>
                    <a:bodyPr/>
                    <a:lstStyle/>
                    <a:p>
                      <a:pPr algn="l" fontAlgn="base"/>
                      <a:r>
                        <a:rPr lang="en-IN" sz="1100" b="0" cap="all" dirty="0">
                          <a:solidFill>
                            <a:srgbClr val="333333"/>
                          </a:solidFill>
                          <a:effectLst/>
                          <a:latin typeface="inherit"/>
                        </a:rPr>
                        <a:t>EXTENDS</a:t>
                      </a:r>
                    </a:p>
                  </a:txBody>
                  <a:tcPr marL="12353" marR="12353" marT="12353" marB="12353" anchor="ctr">
                    <a:lnL w="12700" cap="flat" cmpd="sng" algn="ctr">
                      <a:solidFill>
                        <a:srgbClr val="C8BC49"/>
                      </a:solidFill>
                      <a:prstDash val="solid"/>
                      <a:round/>
                      <a:headEnd type="none" w="med" len="med"/>
                      <a:tailEnd type="none" w="med" len="med"/>
                    </a:lnL>
                    <a:lnR w="12700" cap="flat" cmpd="sng" algn="ctr">
                      <a:solidFill>
                        <a:srgbClr val="98BF49"/>
                      </a:solidFill>
                      <a:prstDash val="solid"/>
                      <a:round/>
                      <a:headEnd type="none" w="med" len="med"/>
                      <a:tailEnd type="none" w="med" len="med"/>
                    </a:lnR>
                    <a:lnT w="12700" cap="flat" cmpd="sng" algn="ctr">
                      <a:solidFill>
                        <a:srgbClr val="C8BC49"/>
                      </a:solidFill>
                      <a:prstDash val="solid"/>
                      <a:round/>
                      <a:headEnd type="none" w="med" len="med"/>
                      <a:tailEnd type="none" w="med" len="med"/>
                    </a:lnT>
                    <a:lnB w="12700" cap="flat" cmpd="sng" algn="ctr">
                      <a:solidFill>
                        <a:srgbClr val="C8BC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It is very less used attribute. It specifies what super class, the generated servlet should extend.</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98BF49"/>
                      </a:solidFill>
                      <a:prstDash val="solid"/>
                      <a:round/>
                      <a:headEnd type="none" w="med" len="med"/>
                      <a:tailEnd type="none" w="med" len="med"/>
                    </a:lnL>
                    <a:lnR w="9525" cap="flat" cmpd="sng" algn="ctr">
                      <a:solidFill>
                        <a:srgbClr val="98BF49"/>
                      </a:solidFill>
                      <a:prstDash val="solid"/>
                      <a:round/>
                      <a:headEnd type="none" w="med" len="med"/>
                      <a:tailEnd type="none" w="med" len="med"/>
                    </a:lnR>
                    <a:lnT w="12700" cap="flat" cmpd="sng" algn="ctr">
                      <a:solidFill>
                        <a:srgbClr val="98BF49"/>
                      </a:solidFill>
                      <a:prstDash val="solid"/>
                      <a:round/>
                      <a:headEnd type="none" w="med" len="med"/>
                      <a:tailEnd type="none" w="med" len="med"/>
                    </a:lnT>
                    <a:lnB w="12700" cap="flat" cmpd="sng" algn="ctr">
                      <a:solidFill>
                        <a:srgbClr val="58BD49"/>
                      </a:solidFill>
                      <a:prstDash val="solid"/>
                      <a:round/>
                      <a:headEnd type="none" w="med" len="med"/>
                      <a:tailEnd type="none" w="med" len="med"/>
                    </a:lnB>
                    <a:solidFill>
                      <a:srgbClr val="FFFFFF"/>
                    </a:solidFill>
                  </a:tcPr>
                </a:tc>
                <a:extLst>
                  <a:ext uri="{0D108BD9-81ED-4DB2-BD59-A6C34878D82A}">
                    <a16:rowId xmlns:a16="http://schemas.microsoft.com/office/drawing/2014/main" xmlns="" val="2216319625"/>
                  </a:ext>
                </a:extLst>
              </a:tr>
              <a:tr h="263701">
                <a:tc>
                  <a:txBody>
                    <a:bodyPr/>
                    <a:lstStyle/>
                    <a:p>
                      <a:pPr algn="l" fontAlgn="base"/>
                      <a:r>
                        <a:rPr lang="en-IN" sz="1100" b="0" cap="all">
                          <a:solidFill>
                            <a:srgbClr val="333333"/>
                          </a:solidFill>
                          <a:effectLst/>
                          <a:latin typeface="inherit"/>
                        </a:rPr>
                        <a:t>INFO</a:t>
                      </a:r>
                    </a:p>
                  </a:txBody>
                  <a:tcPr marL="12353" marR="12353" marT="12353" marB="12353" anchor="ctr">
                    <a:lnL w="12700" cap="flat" cmpd="sng" algn="ctr">
                      <a:solidFill>
                        <a:srgbClr val="C8BC49"/>
                      </a:solidFill>
                      <a:prstDash val="solid"/>
                      <a:round/>
                      <a:headEnd type="none" w="med" len="med"/>
                      <a:tailEnd type="none" w="med" len="med"/>
                    </a:lnL>
                    <a:lnR w="12700" cap="flat" cmpd="sng" algn="ctr">
                      <a:solidFill>
                        <a:srgbClr val="58BD49"/>
                      </a:solidFill>
                      <a:prstDash val="solid"/>
                      <a:round/>
                      <a:headEnd type="none" w="med" len="med"/>
                      <a:tailEnd type="none" w="med" len="med"/>
                    </a:lnR>
                    <a:lnT w="12700" cap="flat" cmpd="sng" algn="ctr">
                      <a:solidFill>
                        <a:srgbClr val="C8BC49"/>
                      </a:solidFill>
                      <a:prstDash val="solid"/>
                      <a:round/>
                      <a:headEnd type="none" w="med" len="med"/>
                      <a:tailEnd type="none" w="med" len="med"/>
                    </a:lnT>
                    <a:lnB w="12700" cap="flat" cmpd="sng" algn="ctr">
                      <a:solidFill>
                        <a:srgbClr val="58C0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Used to describe the JSP file like when the Project started, Programmers involved etc.</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58BD49"/>
                      </a:solidFill>
                      <a:prstDash val="solid"/>
                      <a:round/>
                      <a:headEnd type="none" w="med" len="med"/>
                      <a:tailEnd type="none" w="med" len="med"/>
                    </a:lnL>
                    <a:lnR w="9525" cap="flat" cmpd="sng" algn="ctr">
                      <a:solidFill>
                        <a:srgbClr val="58BD49"/>
                      </a:solidFill>
                      <a:prstDash val="solid"/>
                      <a:round/>
                      <a:headEnd type="none" w="med" len="med"/>
                      <a:tailEnd type="none" w="med" len="med"/>
                    </a:lnR>
                    <a:lnT w="12700" cap="flat" cmpd="sng" algn="ctr">
                      <a:solidFill>
                        <a:srgbClr val="58BD49"/>
                      </a:solidFill>
                      <a:prstDash val="solid"/>
                      <a:round/>
                      <a:headEnd type="none" w="med" len="med"/>
                      <a:tailEnd type="none" w="med" len="med"/>
                    </a:lnT>
                    <a:lnB w="12700" cap="flat" cmpd="sng" algn="ctr">
                      <a:solidFill>
                        <a:srgbClr val="D8BB49"/>
                      </a:solidFill>
                      <a:prstDash val="solid"/>
                      <a:round/>
                      <a:headEnd type="none" w="med" len="med"/>
                      <a:tailEnd type="none" w="med" len="med"/>
                    </a:lnB>
                    <a:solidFill>
                      <a:srgbClr val="FFFFFF"/>
                    </a:solidFill>
                  </a:tcPr>
                </a:tc>
                <a:extLst>
                  <a:ext uri="{0D108BD9-81ED-4DB2-BD59-A6C34878D82A}">
                    <a16:rowId xmlns:a16="http://schemas.microsoft.com/office/drawing/2014/main" xmlns="" val="863064735"/>
                  </a:ext>
                </a:extLst>
              </a:tr>
              <a:tr h="311167">
                <a:tc>
                  <a:txBody>
                    <a:bodyPr/>
                    <a:lstStyle/>
                    <a:p>
                      <a:pPr algn="l" fontAlgn="base"/>
                      <a:r>
                        <a:rPr lang="en-IN" sz="1100" b="0" cap="all">
                          <a:solidFill>
                            <a:srgbClr val="333333"/>
                          </a:solidFill>
                          <a:effectLst/>
                          <a:latin typeface="inherit"/>
                        </a:rPr>
                        <a:t>BUFFER</a:t>
                      </a:r>
                    </a:p>
                  </a:txBody>
                  <a:tcPr marL="12353" marR="12353" marT="12353" marB="12353" anchor="ctr">
                    <a:lnL w="12700" cap="flat" cmpd="sng" algn="ctr">
                      <a:solidFill>
                        <a:srgbClr val="58C049"/>
                      </a:solidFill>
                      <a:prstDash val="solid"/>
                      <a:round/>
                      <a:headEnd type="none" w="med" len="med"/>
                      <a:tailEnd type="none" w="med" len="med"/>
                    </a:lnL>
                    <a:lnR w="12700" cap="flat" cmpd="sng" algn="ctr">
                      <a:solidFill>
                        <a:srgbClr val="D8BB49"/>
                      </a:solidFill>
                      <a:prstDash val="solid"/>
                      <a:round/>
                      <a:headEnd type="none" w="med" len="med"/>
                      <a:tailEnd type="none" w="med" len="med"/>
                    </a:lnR>
                    <a:lnT w="12700" cap="flat" cmpd="sng" algn="ctr">
                      <a:solidFill>
                        <a:srgbClr val="58C049"/>
                      </a:solidFill>
                      <a:prstDash val="solid"/>
                      <a:round/>
                      <a:headEnd type="none" w="med" len="med"/>
                      <a:tailEnd type="none" w="med" len="med"/>
                    </a:lnT>
                    <a:lnB w="12700" cap="flat" cmpd="sng" algn="ctr">
                      <a:solidFill>
                        <a:srgbClr val="58BD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Sets the buffer size, in kilobytes, used to send the output to the client. Default size is 8 kb.</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D8BB49"/>
                      </a:solidFill>
                      <a:prstDash val="solid"/>
                      <a:round/>
                      <a:headEnd type="none" w="med" len="med"/>
                      <a:tailEnd type="none" w="med" len="med"/>
                    </a:lnL>
                    <a:lnR w="9525" cap="flat" cmpd="sng" algn="ctr">
                      <a:solidFill>
                        <a:srgbClr val="D8BB49"/>
                      </a:solidFill>
                      <a:prstDash val="solid"/>
                      <a:round/>
                      <a:headEnd type="none" w="med" len="med"/>
                      <a:tailEnd type="none" w="med" len="med"/>
                    </a:lnR>
                    <a:lnT w="12700" cap="flat" cmpd="sng" algn="ctr">
                      <a:solidFill>
                        <a:srgbClr val="D8BB49"/>
                      </a:solidFill>
                      <a:prstDash val="solid"/>
                      <a:round/>
                      <a:headEnd type="none" w="med" len="med"/>
                      <a:tailEnd type="none" w="med" len="med"/>
                    </a:lnT>
                    <a:lnB w="12700" cap="flat" cmpd="sng" algn="ctr">
                      <a:solidFill>
                        <a:srgbClr val="58BD49"/>
                      </a:solidFill>
                      <a:prstDash val="solid"/>
                      <a:round/>
                      <a:headEnd type="none" w="med" len="med"/>
                      <a:tailEnd type="none" w="med" len="med"/>
                    </a:lnB>
                    <a:solidFill>
                      <a:srgbClr val="FFFFFF"/>
                    </a:solidFill>
                  </a:tcPr>
                </a:tc>
                <a:extLst>
                  <a:ext uri="{0D108BD9-81ED-4DB2-BD59-A6C34878D82A}">
                    <a16:rowId xmlns:a16="http://schemas.microsoft.com/office/drawing/2014/main" xmlns="" val="1806517086"/>
                  </a:ext>
                </a:extLst>
              </a:tr>
              <a:tr h="548499">
                <a:tc>
                  <a:txBody>
                    <a:bodyPr/>
                    <a:lstStyle/>
                    <a:p>
                      <a:pPr algn="l" fontAlgn="base"/>
                      <a:r>
                        <a:rPr lang="en-IN" sz="1100" b="0" cap="all" dirty="0">
                          <a:solidFill>
                            <a:srgbClr val="333333"/>
                          </a:solidFill>
                          <a:effectLst/>
                          <a:latin typeface="inherit"/>
                        </a:rPr>
                        <a:t>ISTHREADSAFE</a:t>
                      </a:r>
                    </a:p>
                  </a:txBody>
                  <a:tcPr marL="12353" marR="12353" marT="12353" marB="12353" anchor="ctr">
                    <a:lnL w="12700" cap="flat" cmpd="sng" algn="ctr">
                      <a:solidFill>
                        <a:srgbClr val="58BD49"/>
                      </a:solidFill>
                      <a:prstDash val="solid"/>
                      <a:round/>
                      <a:headEnd type="none" w="med" len="med"/>
                      <a:tailEnd type="none" w="med" len="med"/>
                    </a:lnL>
                    <a:lnR w="12700" cap="flat" cmpd="sng" algn="ctr">
                      <a:solidFill>
                        <a:srgbClr val="58BD49"/>
                      </a:solidFill>
                      <a:prstDash val="solid"/>
                      <a:round/>
                      <a:headEnd type="none" w="med" len="med"/>
                      <a:tailEnd type="none" w="med" len="med"/>
                    </a:lnR>
                    <a:lnT w="12700" cap="flat" cmpd="sng" algn="ctr">
                      <a:solidFill>
                        <a:srgbClr val="58BD49"/>
                      </a:solidFill>
                      <a:prstDash val="solid"/>
                      <a:round/>
                      <a:headEnd type="none" w="med" len="med"/>
                      <a:tailEnd type="none" w="med" len="med"/>
                    </a:lnT>
                    <a:lnB w="12700" cap="flat" cmpd="sng" algn="ctr">
                      <a:solidFill>
                        <a:srgbClr val="88BD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This attribute is equivalent to </a:t>
                      </a:r>
                      <a:r>
                        <a:rPr lang="en-IN" sz="1100" b="0" dirty="0" err="1">
                          <a:effectLst/>
                          <a:latin typeface="inherit"/>
                        </a:rPr>
                        <a:t>SingleThreadModel</a:t>
                      </a:r>
                      <a:r>
                        <a:rPr lang="en-IN" sz="1100" b="0" dirty="0">
                          <a:effectLst/>
                          <a:latin typeface="inherit"/>
                        </a:rPr>
                        <a:t> of Servlet. Default setting value is true which indicates the JSP is by default </a:t>
                      </a:r>
                      <a:r>
                        <a:rPr lang="en-IN" sz="1100" b="0" dirty="0" err="1">
                          <a:effectLst/>
                          <a:latin typeface="inherit"/>
                        </a:rPr>
                        <a:t>SingleThreadModel</a:t>
                      </a:r>
                      <a:r>
                        <a:rPr lang="en-IN" sz="1100" b="0" dirty="0">
                          <a:effectLst/>
                          <a:latin typeface="inherit"/>
                        </a:rPr>
                        <a:t>. If multithreaded environment is not required in JSP, set this attribute to false.</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58BD49"/>
                      </a:solidFill>
                      <a:prstDash val="solid"/>
                      <a:round/>
                      <a:headEnd type="none" w="med" len="med"/>
                      <a:tailEnd type="none" w="med" len="med"/>
                    </a:lnL>
                    <a:lnR w="9525" cap="flat" cmpd="sng" algn="ctr">
                      <a:solidFill>
                        <a:srgbClr val="58BD49"/>
                      </a:solidFill>
                      <a:prstDash val="solid"/>
                      <a:round/>
                      <a:headEnd type="none" w="med" len="med"/>
                      <a:tailEnd type="none" w="med" len="med"/>
                    </a:lnR>
                    <a:lnT w="12700" cap="flat" cmpd="sng" algn="ctr">
                      <a:solidFill>
                        <a:srgbClr val="58BD49"/>
                      </a:solidFill>
                      <a:prstDash val="solid"/>
                      <a:round/>
                      <a:headEnd type="none" w="med" len="med"/>
                      <a:tailEnd type="none" w="med" len="med"/>
                    </a:lnT>
                    <a:lnB w="12700" cap="flat" cmpd="sng" algn="ctr">
                      <a:solidFill>
                        <a:srgbClr val="88BD49"/>
                      </a:solidFill>
                      <a:prstDash val="solid"/>
                      <a:round/>
                      <a:headEnd type="none" w="med" len="med"/>
                      <a:tailEnd type="none" w="med" len="med"/>
                    </a:lnB>
                    <a:solidFill>
                      <a:srgbClr val="FFFFFF"/>
                    </a:solidFill>
                  </a:tcPr>
                </a:tc>
                <a:extLst>
                  <a:ext uri="{0D108BD9-81ED-4DB2-BD59-A6C34878D82A}">
                    <a16:rowId xmlns:a16="http://schemas.microsoft.com/office/drawing/2014/main" xmlns="" val="3194875058"/>
                  </a:ext>
                </a:extLst>
              </a:tr>
              <a:tr h="263701">
                <a:tc>
                  <a:txBody>
                    <a:bodyPr/>
                    <a:lstStyle/>
                    <a:p>
                      <a:pPr algn="l" fontAlgn="base"/>
                      <a:r>
                        <a:rPr lang="en-IN" sz="1100" b="0" cap="all" dirty="0">
                          <a:solidFill>
                            <a:srgbClr val="333333"/>
                          </a:solidFill>
                          <a:effectLst/>
                          <a:latin typeface="inherit"/>
                        </a:rPr>
                        <a:t>LANGUAGE</a:t>
                      </a:r>
                    </a:p>
                  </a:txBody>
                  <a:tcPr marL="12353" marR="12353" marT="12353" marB="12353" anchor="ctr">
                    <a:lnL w="12700" cap="flat" cmpd="sng" algn="ctr">
                      <a:solidFill>
                        <a:srgbClr val="88BD49"/>
                      </a:solidFill>
                      <a:prstDash val="solid"/>
                      <a:round/>
                      <a:headEnd type="none" w="med" len="med"/>
                      <a:tailEnd type="none" w="med" len="med"/>
                    </a:lnL>
                    <a:lnR w="12700" cap="flat" cmpd="sng" algn="ctr">
                      <a:solidFill>
                        <a:srgbClr val="88BD49"/>
                      </a:solidFill>
                      <a:prstDash val="solid"/>
                      <a:round/>
                      <a:headEnd type="none" w="med" len="med"/>
                      <a:tailEnd type="none" w="med" len="med"/>
                    </a:lnR>
                    <a:lnT w="12700" cap="flat" cmpd="sng" algn="ctr">
                      <a:solidFill>
                        <a:srgbClr val="88BD49"/>
                      </a:solidFill>
                      <a:prstDash val="solid"/>
                      <a:round/>
                      <a:headEnd type="none" w="med" len="med"/>
                      <a:tailEnd type="none" w="med" len="med"/>
                    </a:lnT>
                    <a:lnB w="12700" cap="flat" cmpd="sng" algn="ctr">
                      <a:solidFill>
                        <a:srgbClr val="B8BD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Sets the language used to write JSP code. Default is Java.</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88BD49"/>
                      </a:solidFill>
                      <a:prstDash val="solid"/>
                      <a:round/>
                      <a:headEnd type="none" w="med" len="med"/>
                      <a:tailEnd type="none" w="med" len="med"/>
                    </a:lnL>
                    <a:lnR w="9525" cap="flat" cmpd="sng" algn="ctr">
                      <a:solidFill>
                        <a:srgbClr val="88BD49"/>
                      </a:solidFill>
                      <a:prstDash val="solid"/>
                      <a:round/>
                      <a:headEnd type="none" w="med" len="med"/>
                      <a:tailEnd type="none" w="med" len="med"/>
                    </a:lnR>
                    <a:lnT w="12700" cap="flat" cmpd="sng" algn="ctr">
                      <a:solidFill>
                        <a:srgbClr val="88BD49"/>
                      </a:solidFill>
                      <a:prstDash val="solid"/>
                      <a:round/>
                      <a:headEnd type="none" w="med" len="med"/>
                      <a:tailEnd type="none" w="med" len="med"/>
                    </a:lnT>
                    <a:lnB w="12700" cap="flat" cmpd="sng" algn="ctr">
                      <a:solidFill>
                        <a:srgbClr val="88C649"/>
                      </a:solidFill>
                      <a:prstDash val="solid"/>
                      <a:round/>
                      <a:headEnd type="none" w="med" len="med"/>
                      <a:tailEnd type="none" w="med" len="med"/>
                    </a:lnB>
                    <a:solidFill>
                      <a:srgbClr val="FFFFFF"/>
                    </a:solidFill>
                  </a:tcPr>
                </a:tc>
                <a:extLst>
                  <a:ext uri="{0D108BD9-81ED-4DB2-BD59-A6C34878D82A}">
                    <a16:rowId xmlns:a16="http://schemas.microsoft.com/office/drawing/2014/main" xmlns="" val="2602039165"/>
                  </a:ext>
                </a:extLst>
              </a:tr>
              <a:tr h="358635">
                <a:tc>
                  <a:txBody>
                    <a:bodyPr/>
                    <a:lstStyle/>
                    <a:p>
                      <a:pPr algn="l" fontAlgn="base"/>
                      <a:r>
                        <a:rPr lang="en-IN" sz="1100" b="0" cap="all">
                          <a:solidFill>
                            <a:srgbClr val="333333"/>
                          </a:solidFill>
                          <a:effectLst/>
                          <a:latin typeface="inherit"/>
                        </a:rPr>
                        <a:t>SESSION</a:t>
                      </a:r>
                    </a:p>
                  </a:txBody>
                  <a:tcPr marL="12353" marR="12353" marT="12353" marB="12353" anchor="ctr">
                    <a:lnL w="12700" cap="flat" cmpd="sng" algn="ctr">
                      <a:solidFill>
                        <a:srgbClr val="B8BD49"/>
                      </a:solidFill>
                      <a:prstDash val="solid"/>
                      <a:round/>
                      <a:headEnd type="none" w="med" len="med"/>
                      <a:tailEnd type="none" w="med" len="med"/>
                    </a:lnL>
                    <a:lnR w="12700" cap="flat" cmpd="sng" algn="ctr">
                      <a:solidFill>
                        <a:srgbClr val="88C649"/>
                      </a:solidFill>
                      <a:prstDash val="solid"/>
                      <a:round/>
                      <a:headEnd type="none" w="med" len="med"/>
                      <a:tailEnd type="none" w="med" len="med"/>
                    </a:lnR>
                    <a:lnT w="12700" cap="flat" cmpd="sng" algn="ctr">
                      <a:solidFill>
                        <a:srgbClr val="B8BD49"/>
                      </a:solidFill>
                      <a:prstDash val="solid"/>
                      <a:round/>
                      <a:headEnd type="none" w="med" len="med"/>
                      <a:tailEnd type="none" w="med" len="med"/>
                    </a:lnT>
                    <a:lnB w="12700" cap="flat" cmpd="sng" algn="ctr">
                      <a:solidFill>
                        <a:srgbClr val="58C6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Default value is true indicating the JSP code can make use of sessions and when set to false, container does not allow to create new sessions.</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88C649"/>
                      </a:solidFill>
                      <a:prstDash val="solid"/>
                      <a:round/>
                      <a:headEnd type="none" w="med" len="med"/>
                      <a:tailEnd type="none" w="med" len="med"/>
                    </a:lnL>
                    <a:lnR w="9525" cap="flat" cmpd="sng" algn="ctr">
                      <a:solidFill>
                        <a:srgbClr val="88C649"/>
                      </a:solidFill>
                      <a:prstDash val="solid"/>
                      <a:round/>
                      <a:headEnd type="none" w="med" len="med"/>
                      <a:tailEnd type="none" w="med" len="med"/>
                    </a:lnR>
                    <a:lnT w="12700" cap="flat" cmpd="sng" algn="ctr">
                      <a:solidFill>
                        <a:srgbClr val="88C649"/>
                      </a:solidFill>
                      <a:prstDash val="solid"/>
                      <a:round/>
                      <a:headEnd type="none" w="med" len="med"/>
                      <a:tailEnd type="none" w="med" len="med"/>
                    </a:lnT>
                    <a:lnB w="12700" cap="flat" cmpd="sng" algn="ctr">
                      <a:solidFill>
                        <a:srgbClr val="88C349"/>
                      </a:solidFill>
                      <a:prstDash val="solid"/>
                      <a:round/>
                      <a:headEnd type="none" w="med" len="med"/>
                      <a:tailEnd type="none" w="med" len="med"/>
                    </a:lnB>
                    <a:solidFill>
                      <a:srgbClr val="FFFFFF"/>
                    </a:solidFill>
                  </a:tcPr>
                </a:tc>
                <a:extLst>
                  <a:ext uri="{0D108BD9-81ED-4DB2-BD59-A6C34878D82A}">
                    <a16:rowId xmlns:a16="http://schemas.microsoft.com/office/drawing/2014/main" xmlns="" val="1748803614"/>
                  </a:ext>
                </a:extLst>
              </a:tr>
              <a:tr h="406101">
                <a:tc>
                  <a:txBody>
                    <a:bodyPr/>
                    <a:lstStyle/>
                    <a:p>
                      <a:pPr algn="l" fontAlgn="base"/>
                      <a:r>
                        <a:rPr lang="en-IN" sz="1100" b="0" cap="all" dirty="0">
                          <a:solidFill>
                            <a:srgbClr val="333333"/>
                          </a:solidFill>
                          <a:effectLst/>
                          <a:latin typeface="inherit"/>
                        </a:rPr>
                        <a:t>AUTOFLUSH</a:t>
                      </a:r>
                    </a:p>
                  </a:txBody>
                  <a:tcPr marL="12353" marR="12353" marT="12353" marB="12353" anchor="ctr">
                    <a:lnL w="12700" cap="flat" cmpd="sng" algn="ctr">
                      <a:solidFill>
                        <a:srgbClr val="58C649"/>
                      </a:solidFill>
                      <a:prstDash val="solid"/>
                      <a:round/>
                      <a:headEnd type="none" w="med" len="med"/>
                      <a:tailEnd type="none" w="med" len="med"/>
                    </a:lnL>
                    <a:lnR w="12700" cap="flat" cmpd="sng" algn="ctr">
                      <a:solidFill>
                        <a:srgbClr val="88C349"/>
                      </a:solidFill>
                      <a:prstDash val="solid"/>
                      <a:round/>
                      <a:headEnd type="none" w="med" len="med"/>
                      <a:tailEnd type="none" w="med" len="med"/>
                    </a:lnR>
                    <a:lnT w="12700" cap="flat" cmpd="sng" algn="ctr">
                      <a:solidFill>
                        <a:srgbClr val="58C649"/>
                      </a:solidFill>
                      <a:prstDash val="solid"/>
                      <a:round/>
                      <a:headEnd type="none" w="med" len="med"/>
                      <a:tailEnd type="none" w="med" len="med"/>
                    </a:lnT>
                    <a:lnB w="12700" cap="flat" cmpd="sng" algn="ctr">
                      <a:solidFill>
                        <a:srgbClr val="88C6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If the value is set to true, the buffer will be flushed out implicitly when the output (response) buffer is full. Raises exception when set to false to indicate buffer overflow.</a:t>
                      </a:r>
                      <a:br>
                        <a:rPr lang="en-IN" sz="1100" b="0" dirty="0">
                          <a:effectLst/>
                          <a:latin typeface="inherit"/>
                        </a:rPr>
                      </a:br>
                      <a:endParaRPr lang="en-IN" sz="1100" b="0" dirty="0">
                        <a:effectLst/>
                        <a:latin typeface="inherit"/>
                      </a:endParaRPr>
                    </a:p>
                  </a:txBody>
                  <a:tcPr marL="12353" marR="12353" marT="12353" marB="12353" anchor="ctr">
                    <a:lnL w="12700" cap="flat" cmpd="sng" algn="ctr">
                      <a:solidFill>
                        <a:srgbClr val="88C349"/>
                      </a:solidFill>
                      <a:prstDash val="solid"/>
                      <a:round/>
                      <a:headEnd type="none" w="med" len="med"/>
                      <a:tailEnd type="none" w="med" len="med"/>
                    </a:lnL>
                    <a:lnR w="9525" cap="flat" cmpd="sng" algn="ctr">
                      <a:solidFill>
                        <a:srgbClr val="88C349"/>
                      </a:solidFill>
                      <a:prstDash val="solid"/>
                      <a:round/>
                      <a:headEnd type="none" w="med" len="med"/>
                      <a:tailEnd type="none" w="med" len="med"/>
                    </a:lnR>
                    <a:lnT w="12700" cap="flat" cmpd="sng" algn="ctr">
                      <a:solidFill>
                        <a:srgbClr val="88C349"/>
                      </a:solidFill>
                      <a:prstDash val="solid"/>
                      <a:round/>
                      <a:headEnd type="none" w="med" len="med"/>
                      <a:tailEnd type="none" w="med" len="med"/>
                    </a:lnT>
                    <a:lnB w="12700" cap="flat" cmpd="sng" algn="ctr">
                      <a:solidFill>
                        <a:srgbClr val="98C549"/>
                      </a:solidFill>
                      <a:prstDash val="solid"/>
                      <a:round/>
                      <a:headEnd type="none" w="med" len="med"/>
                      <a:tailEnd type="none" w="med" len="med"/>
                    </a:lnB>
                    <a:solidFill>
                      <a:srgbClr val="FFFFFF"/>
                    </a:solidFill>
                  </a:tcPr>
                </a:tc>
                <a:extLst>
                  <a:ext uri="{0D108BD9-81ED-4DB2-BD59-A6C34878D82A}">
                    <a16:rowId xmlns:a16="http://schemas.microsoft.com/office/drawing/2014/main" xmlns="" val="1889237921"/>
                  </a:ext>
                </a:extLst>
              </a:tr>
              <a:tr h="358635">
                <a:tc>
                  <a:txBody>
                    <a:bodyPr/>
                    <a:lstStyle/>
                    <a:p>
                      <a:pPr algn="l" fontAlgn="base"/>
                      <a:r>
                        <a:rPr lang="en-IN" sz="1100" b="0" cap="all" dirty="0">
                          <a:solidFill>
                            <a:srgbClr val="333333"/>
                          </a:solidFill>
                          <a:effectLst/>
                          <a:latin typeface="inherit"/>
                        </a:rPr>
                        <a:t>ERRORPAGE</a:t>
                      </a:r>
                    </a:p>
                  </a:txBody>
                  <a:tcPr marL="12353" marR="12353" marT="12353" marB="12353" anchor="ctr">
                    <a:lnL w="12700" cap="flat" cmpd="sng" algn="ctr">
                      <a:solidFill>
                        <a:srgbClr val="88C649"/>
                      </a:solidFill>
                      <a:prstDash val="solid"/>
                      <a:round/>
                      <a:headEnd type="none" w="med" len="med"/>
                      <a:tailEnd type="none" w="med" len="med"/>
                    </a:lnL>
                    <a:lnR w="12700" cap="flat" cmpd="sng" algn="ctr">
                      <a:solidFill>
                        <a:srgbClr val="98C549"/>
                      </a:solidFill>
                      <a:prstDash val="solid"/>
                      <a:round/>
                      <a:headEnd type="none" w="med" len="med"/>
                      <a:tailEnd type="none" w="med" len="med"/>
                    </a:lnR>
                    <a:lnT w="12700" cap="flat" cmpd="sng" algn="ctr">
                      <a:solidFill>
                        <a:srgbClr val="88C649"/>
                      </a:solidFill>
                      <a:prstDash val="solid"/>
                      <a:round/>
                      <a:headEnd type="none" w="med" len="med"/>
                      <a:tailEnd type="none" w="med" len="med"/>
                    </a:lnT>
                    <a:lnB w="12700" cap="flat" cmpd="sng" algn="ctr">
                      <a:solidFill>
                        <a:srgbClr val="78C1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Sets the name of the error page to which error messages are to be sent, if raised in the JSP file. </a:t>
                      </a:r>
                    </a:p>
                  </a:txBody>
                  <a:tcPr marL="12353" marR="12353" marT="12353" marB="12353" anchor="ctr">
                    <a:lnL w="12700" cap="flat" cmpd="sng" algn="ctr">
                      <a:solidFill>
                        <a:srgbClr val="98C549"/>
                      </a:solidFill>
                      <a:prstDash val="solid"/>
                      <a:round/>
                      <a:headEnd type="none" w="med" len="med"/>
                      <a:tailEnd type="none" w="med" len="med"/>
                    </a:lnL>
                    <a:lnR w="9525" cap="flat" cmpd="sng" algn="ctr">
                      <a:solidFill>
                        <a:srgbClr val="98C549"/>
                      </a:solidFill>
                      <a:prstDash val="solid"/>
                      <a:round/>
                      <a:headEnd type="none" w="med" len="med"/>
                      <a:tailEnd type="none" w="med" len="med"/>
                    </a:lnR>
                    <a:lnT w="12700" cap="flat" cmpd="sng" algn="ctr">
                      <a:solidFill>
                        <a:srgbClr val="98C549"/>
                      </a:solidFill>
                      <a:prstDash val="solid"/>
                      <a:round/>
                      <a:headEnd type="none" w="med" len="med"/>
                      <a:tailEnd type="none" w="med" len="med"/>
                    </a:lnT>
                    <a:lnB w="12700" cap="flat" cmpd="sng" algn="ctr">
                      <a:solidFill>
                        <a:srgbClr val="38C549"/>
                      </a:solidFill>
                      <a:prstDash val="solid"/>
                      <a:round/>
                      <a:headEnd type="none" w="med" len="med"/>
                      <a:tailEnd type="none" w="med" len="med"/>
                    </a:lnB>
                    <a:solidFill>
                      <a:srgbClr val="FFFFFF"/>
                    </a:solidFill>
                  </a:tcPr>
                </a:tc>
                <a:extLst>
                  <a:ext uri="{0D108BD9-81ED-4DB2-BD59-A6C34878D82A}">
                    <a16:rowId xmlns:a16="http://schemas.microsoft.com/office/drawing/2014/main" xmlns="" val="547217014"/>
                  </a:ext>
                </a:extLst>
              </a:tr>
              <a:tr h="406101">
                <a:tc>
                  <a:txBody>
                    <a:bodyPr/>
                    <a:lstStyle/>
                    <a:p>
                      <a:pPr algn="l" fontAlgn="base"/>
                      <a:r>
                        <a:rPr lang="en-IN" sz="1100" b="0" cap="all" dirty="0">
                          <a:solidFill>
                            <a:srgbClr val="333333"/>
                          </a:solidFill>
                          <a:effectLst/>
                          <a:latin typeface="inherit"/>
                        </a:rPr>
                        <a:t>ISERRORPAGE</a:t>
                      </a:r>
                    </a:p>
                  </a:txBody>
                  <a:tcPr marL="12353" marR="12353" marT="12353" marB="12353" anchor="ctr">
                    <a:lnL w="12700" cap="flat" cmpd="sng" algn="ctr">
                      <a:solidFill>
                        <a:srgbClr val="78C149"/>
                      </a:solidFill>
                      <a:prstDash val="solid"/>
                      <a:round/>
                      <a:headEnd type="none" w="med" len="med"/>
                      <a:tailEnd type="none" w="med" len="med"/>
                    </a:lnL>
                    <a:lnR w="12700" cap="flat" cmpd="sng" algn="ctr">
                      <a:solidFill>
                        <a:srgbClr val="38C549"/>
                      </a:solidFill>
                      <a:prstDash val="solid"/>
                      <a:round/>
                      <a:headEnd type="none" w="med" len="med"/>
                      <a:tailEnd type="none" w="med" len="med"/>
                    </a:lnR>
                    <a:lnT w="12700" cap="flat" cmpd="sng" algn="ctr">
                      <a:solidFill>
                        <a:srgbClr val="78C149"/>
                      </a:solidFill>
                      <a:prstDash val="solid"/>
                      <a:round/>
                      <a:headEnd type="none" w="med" len="med"/>
                      <a:tailEnd type="none" w="med" len="med"/>
                    </a:lnT>
                    <a:lnB w="12700" cap="flat" cmpd="sng" algn="ctr">
                      <a:solidFill>
                        <a:srgbClr val="48C7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It this attribute value is set to true, the JSP file displays the error message by creating </a:t>
                      </a:r>
                      <a:r>
                        <a:rPr lang="en-IN" sz="1100" b="0" dirty="0" err="1">
                          <a:effectLst/>
                          <a:latin typeface="inherit"/>
                        </a:rPr>
                        <a:t>excetption</a:t>
                      </a:r>
                      <a:r>
                        <a:rPr lang="en-IN" sz="1100" b="0" dirty="0">
                          <a:effectLst/>
                          <a:latin typeface="inherit"/>
                        </a:rPr>
                        <a:t> (one of implicit objects) object. </a:t>
                      </a:r>
                    </a:p>
                  </a:txBody>
                  <a:tcPr marL="12353" marR="12353" marT="12353" marB="12353" anchor="ctr">
                    <a:lnL w="12700" cap="flat" cmpd="sng" algn="ctr">
                      <a:solidFill>
                        <a:srgbClr val="38C549"/>
                      </a:solidFill>
                      <a:prstDash val="solid"/>
                      <a:round/>
                      <a:headEnd type="none" w="med" len="med"/>
                      <a:tailEnd type="none" w="med" len="med"/>
                    </a:lnL>
                    <a:lnR w="9525" cap="flat" cmpd="sng" algn="ctr">
                      <a:solidFill>
                        <a:srgbClr val="38C549"/>
                      </a:solidFill>
                      <a:prstDash val="solid"/>
                      <a:round/>
                      <a:headEnd type="none" w="med" len="med"/>
                      <a:tailEnd type="none" w="med" len="med"/>
                    </a:lnR>
                    <a:lnT w="12700" cap="flat" cmpd="sng" algn="ctr">
                      <a:solidFill>
                        <a:srgbClr val="38C549"/>
                      </a:solidFill>
                      <a:prstDash val="solid"/>
                      <a:round/>
                      <a:headEnd type="none" w="med" len="med"/>
                      <a:tailEnd type="none" w="med" len="med"/>
                    </a:lnT>
                    <a:lnB w="12700" cap="flat" cmpd="sng" algn="ctr">
                      <a:solidFill>
                        <a:srgbClr val="98C249"/>
                      </a:solidFill>
                      <a:prstDash val="solid"/>
                      <a:round/>
                      <a:headEnd type="none" w="med" len="med"/>
                      <a:tailEnd type="none" w="med" len="med"/>
                    </a:lnB>
                    <a:solidFill>
                      <a:srgbClr val="FFFFFF"/>
                    </a:solidFill>
                  </a:tcPr>
                </a:tc>
                <a:extLst>
                  <a:ext uri="{0D108BD9-81ED-4DB2-BD59-A6C34878D82A}">
                    <a16:rowId xmlns:a16="http://schemas.microsoft.com/office/drawing/2014/main" xmlns="" val="612517041"/>
                  </a:ext>
                </a:extLst>
              </a:tr>
              <a:tr h="453567">
                <a:tc>
                  <a:txBody>
                    <a:bodyPr/>
                    <a:lstStyle/>
                    <a:p>
                      <a:pPr algn="l" fontAlgn="base"/>
                      <a:r>
                        <a:rPr lang="en-IN" sz="1100" b="0" cap="all" dirty="0">
                          <a:solidFill>
                            <a:srgbClr val="333333"/>
                          </a:solidFill>
                          <a:effectLst/>
                          <a:latin typeface="inherit"/>
                        </a:rPr>
                        <a:t>ISELIGNORED</a:t>
                      </a:r>
                    </a:p>
                  </a:txBody>
                  <a:tcPr marL="12353" marR="12353" marT="12353" marB="12353" anchor="ctr">
                    <a:lnL w="12700" cap="flat" cmpd="sng" algn="ctr">
                      <a:solidFill>
                        <a:srgbClr val="48C749"/>
                      </a:solidFill>
                      <a:prstDash val="solid"/>
                      <a:round/>
                      <a:headEnd type="none" w="med" len="med"/>
                      <a:tailEnd type="none" w="med" len="med"/>
                    </a:lnL>
                    <a:lnR w="12700" cap="flat" cmpd="sng" algn="ctr">
                      <a:solidFill>
                        <a:srgbClr val="98C249"/>
                      </a:solidFill>
                      <a:prstDash val="solid"/>
                      <a:round/>
                      <a:headEnd type="none" w="med" len="med"/>
                      <a:tailEnd type="none" w="med" len="med"/>
                    </a:lnR>
                    <a:lnT w="12700" cap="flat" cmpd="sng" algn="ctr">
                      <a:solidFill>
                        <a:srgbClr val="48C749"/>
                      </a:solidFill>
                      <a:prstDash val="solid"/>
                      <a:round/>
                      <a:headEnd type="none" w="med" len="med"/>
                      <a:tailEnd type="none" w="med" len="med"/>
                    </a:lnT>
                    <a:lnB w="12700" cap="flat" cmpd="sng" algn="ctr">
                      <a:solidFill>
                        <a:srgbClr val="B8C3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Latest development in JSP is using Expression Language (EL). By default EL is enabled. When this attribute is set to true, container ignores EL in JSP code. Introduced with JSP 2.0.</a:t>
                      </a:r>
                    </a:p>
                  </a:txBody>
                  <a:tcPr marL="12353" marR="12353" marT="12353" marB="12353" anchor="ctr">
                    <a:lnL w="12700" cap="flat" cmpd="sng" algn="ctr">
                      <a:solidFill>
                        <a:srgbClr val="98C249"/>
                      </a:solidFill>
                      <a:prstDash val="solid"/>
                      <a:round/>
                      <a:headEnd type="none" w="med" len="med"/>
                      <a:tailEnd type="none" w="med" len="med"/>
                    </a:lnL>
                    <a:lnR w="9525" cap="flat" cmpd="sng" algn="ctr">
                      <a:solidFill>
                        <a:srgbClr val="98C249"/>
                      </a:solidFill>
                      <a:prstDash val="solid"/>
                      <a:round/>
                      <a:headEnd type="none" w="med" len="med"/>
                      <a:tailEnd type="none" w="med" len="med"/>
                    </a:lnR>
                    <a:lnT w="12700" cap="flat" cmpd="sng" algn="ctr">
                      <a:solidFill>
                        <a:srgbClr val="98C249"/>
                      </a:solidFill>
                      <a:prstDash val="solid"/>
                      <a:round/>
                      <a:headEnd type="none" w="med" len="med"/>
                      <a:tailEnd type="none" w="med" len="med"/>
                    </a:lnT>
                    <a:lnB w="12700" cap="flat" cmpd="sng" algn="ctr">
                      <a:solidFill>
                        <a:srgbClr val="08C549"/>
                      </a:solidFill>
                      <a:prstDash val="solid"/>
                      <a:round/>
                      <a:headEnd type="none" w="med" len="med"/>
                      <a:tailEnd type="none" w="med" len="med"/>
                    </a:lnB>
                    <a:solidFill>
                      <a:srgbClr val="FFFFFF"/>
                    </a:solidFill>
                  </a:tcPr>
                </a:tc>
                <a:extLst>
                  <a:ext uri="{0D108BD9-81ED-4DB2-BD59-A6C34878D82A}">
                    <a16:rowId xmlns:a16="http://schemas.microsoft.com/office/drawing/2014/main" xmlns="" val="3192003981"/>
                  </a:ext>
                </a:extLst>
              </a:tr>
              <a:tr h="501033">
                <a:tc>
                  <a:txBody>
                    <a:bodyPr/>
                    <a:lstStyle/>
                    <a:p>
                      <a:pPr algn="l" fontAlgn="base"/>
                      <a:r>
                        <a:rPr lang="en-IN" sz="1100" b="0" cap="all" dirty="0">
                          <a:solidFill>
                            <a:srgbClr val="333333"/>
                          </a:solidFill>
                          <a:effectLst/>
                          <a:latin typeface="inherit"/>
                        </a:rPr>
                        <a:t>ISSCRIPTINGENABLED</a:t>
                      </a:r>
                    </a:p>
                  </a:txBody>
                  <a:tcPr marL="12353" marR="12353" marT="12353" marB="12353" anchor="ctr">
                    <a:lnL w="12700" cap="flat" cmpd="sng" algn="ctr">
                      <a:solidFill>
                        <a:srgbClr val="B8C349"/>
                      </a:solidFill>
                      <a:prstDash val="solid"/>
                      <a:round/>
                      <a:headEnd type="none" w="med" len="med"/>
                      <a:tailEnd type="none" w="med" len="med"/>
                    </a:lnL>
                    <a:lnR w="12700" cap="flat" cmpd="sng" algn="ctr">
                      <a:solidFill>
                        <a:srgbClr val="08C549"/>
                      </a:solidFill>
                      <a:prstDash val="solid"/>
                      <a:round/>
                      <a:headEnd type="none" w="med" len="med"/>
                      <a:tailEnd type="none" w="med" len="med"/>
                    </a:lnR>
                    <a:lnT w="12700" cap="flat" cmpd="sng" algn="ctr">
                      <a:solidFill>
                        <a:srgbClr val="B8C349"/>
                      </a:solidFill>
                      <a:prstDash val="solid"/>
                      <a:round/>
                      <a:headEnd type="none" w="med" len="med"/>
                      <a:tailEnd type="none" w="med" len="med"/>
                    </a:lnT>
                    <a:lnB w="9525" cap="flat" cmpd="sng" algn="ctr">
                      <a:solidFill>
                        <a:srgbClr val="B8C349"/>
                      </a:solidFill>
                      <a:prstDash val="solid"/>
                      <a:round/>
                      <a:headEnd type="none" w="med" len="med"/>
                      <a:tailEnd type="none" w="med" len="med"/>
                    </a:lnB>
                    <a:solidFill>
                      <a:srgbClr val="FFFFFF"/>
                    </a:solidFill>
                  </a:tcPr>
                </a:tc>
                <a:tc>
                  <a:txBody>
                    <a:bodyPr/>
                    <a:lstStyle/>
                    <a:p>
                      <a:pPr algn="l" fontAlgn="base"/>
                      <a:r>
                        <a:rPr lang="en-IN" sz="1100" b="0" dirty="0">
                          <a:effectLst/>
                          <a:latin typeface="inherit"/>
                        </a:rPr>
                        <a:t>JSP code contains </a:t>
                      </a:r>
                      <a:r>
                        <a:rPr lang="en-IN" sz="1100" b="0" dirty="0" err="1">
                          <a:effectLst/>
                          <a:latin typeface="inherit"/>
                        </a:rPr>
                        <a:t>scriptlets</a:t>
                      </a:r>
                      <a:r>
                        <a:rPr lang="en-IN" sz="1100" b="0" dirty="0">
                          <a:effectLst/>
                          <a:latin typeface="inherit"/>
                        </a:rPr>
                        <a:t>, expressions and declarations. By default, this attribute is set to true and means these elements (non-EL) are recognized by the container. When set to false, if </a:t>
                      </a:r>
                      <a:r>
                        <a:rPr lang="en-IN" sz="1100" b="0" dirty="0" err="1">
                          <a:effectLst/>
                          <a:latin typeface="inherit"/>
                        </a:rPr>
                        <a:t>scriptlet</a:t>
                      </a:r>
                      <a:r>
                        <a:rPr lang="en-IN" sz="1100" b="0" dirty="0">
                          <a:effectLst/>
                          <a:latin typeface="inherit"/>
                        </a:rPr>
                        <a:t> etc. are used in code, the container raises translation-time error.</a:t>
                      </a:r>
                    </a:p>
                  </a:txBody>
                  <a:tcPr marL="12353" marR="12353" marT="12353" marB="12353" anchor="ctr">
                    <a:lnL w="12700" cap="flat" cmpd="sng" algn="ctr">
                      <a:solidFill>
                        <a:srgbClr val="08C549"/>
                      </a:solidFill>
                      <a:prstDash val="solid"/>
                      <a:round/>
                      <a:headEnd type="none" w="med" len="med"/>
                      <a:tailEnd type="none" w="med" len="med"/>
                    </a:lnL>
                    <a:lnR w="9525" cap="flat" cmpd="sng" algn="ctr">
                      <a:solidFill>
                        <a:srgbClr val="08C549"/>
                      </a:solidFill>
                      <a:prstDash val="solid"/>
                      <a:round/>
                      <a:headEnd type="none" w="med" len="med"/>
                      <a:tailEnd type="none" w="med" len="med"/>
                    </a:lnR>
                    <a:lnT w="12700" cap="flat" cmpd="sng" algn="ctr">
                      <a:solidFill>
                        <a:srgbClr val="08C549"/>
                      </a:solidFill>
                      <a:prstDash val="solid"/>
                      <a:round/>
                      <a:headEnd type="none" w="med" len="med"/>
                      <a:tailEnd type="none" w="med" len="med"/>
                    </a:lnT>
                    <a:lnB w="9525" cap="flat" cmpd="sng" algn="ctr">
                      <a:solidFill>
                        <a:srgbClr val="08C549"/>
                      </a:solidFill>
                      <a:prstDash val="solid"/>
                      <a:round/>
                      <a:headEnd type="none" w="med" len="med"/>
                      <a:tailEnd type="none" w="med" len="med"/>
                    </a:lnB>
                    <a:solidFill>
                      <a:srgbClr val="FFFFFF"/>
                    </a:solidFill>
                  </a:tcPr>
                </a:tc>
                <a:extLst>
                  <a:ext uri="{0D108BD9-81ED-4DB2-BD59-A6C34878D82A}">
                    <a16:rowId xmlns:a16="http://schemas.microsoft.com/office/drawing/2014/main" xmlns="" val="3913359909"/>
                  </a:ext>
                </a:extLst>
              </a:tr>
            </a:tbl>
          </a:graphicData>
        </a:graphic>
      </p:graphicFrame>
    </p:spTree>
    <p:extLst>
      <p:ext uri="{BB962C8B-B14F-4D97-AF65-F5344CB8AC3E}">
        <p14:creationId xmlns:p14="http://schemas.microsoft.com/office/powerpoint/2010/main" val="13386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a:t>JSP page directive(import) Example Duration 10 min</a:t>
            </a:r>
            <a:endParaRPr lang="en-US" dirty="0"/>
          </a:p>
        </p:txBody>
      </p:sp>
      <p:sp>
        <p:nvSpPr>
          <p:cNvPr id="8" name="Rectangle 7">
            <a:extLst>
              <a:ext uri="{FF2B5EF4-FFF2-40B4-BE49-F238E27FC236}">
                <a16:creationId xmlns:a16="http://schemas.microsoft.com/office/drawing/2014/main" xmlns="" id="{49A8A6BF-A17F-47CF-B875-7146B9FED742}"/>
              </a:ext>
            </a:extLst>
          </p:cNvPr>
          <p:cNvSpPr/>
          <p:nvPr/>
        </p:nvSpPr>
        <p:spPr>
          <a:xfrm>
            <a:off x="80212" y="1122947"/>
            <a:ext cx="6015788" cy="5355312"/>
          </a:xfrm>
          <a:prstGeom prst="rect">
            <a:avLst/>
          </a:prstGeom>
        </p:spPr>
        <p:txBody>
          <a:bodyPr wrap="square">
            <a:spAutoFit/>
          </a:bodyPr>
          <a:lstStyle/>
          <a:p>
            <a:pPr fontAlgn="base"/>
            <a:r>
              <a:rPr lang="en-IN" b="1" dirty="0"/>
              <a:t>Import Directive:</a:t>
            </a:r>
          </a:p>
          <a:p>
            <a:pPr fontAlgn="base"/>
            <a:endParaRPr lang="en-IN" sz="1600" dirty="0"/>
          </a:p>
          <a:p>
            <a:pPr fontAlgn="base"/>
            <a:r>
              <a:rPr lang="en-IN" sz="1600" dirty="0"/>
              <a:t>JSP page directive supports. import JSP is used to import packages in JSP.</a:t>
            </a:r>
          </a:p>
          <a:p>
            <a:pPr fontAlgn="base"/>
            <a:endParaRPr lang="en-IN" sz="1600" dirty="0"/>
          </a:p>
          <a:p>
            <a:pPr fontAlgn="base"/>
            <a:r>
              <a:rPr lang="en-IN" sz="1600" dirty="0"/>
              <a:t>Example:</a:t>
            </a:r>
          </a:p>
          <a:p>
            <a:pPr fontAlgn="base"/>
            <a:endParaRPr lang="en-IN" sz="1600" dirty="0"/>
          </a:p>
          <a:p>
            <a:pPr fontAlgn="base"/>
            <a:r>
              <a:rPr lang="en-IN" sz="1600" dirty="0"/>
              <a:t>&lt;%@ page import="</a:t>
            </a:r>
            <a:r>
              <a:rPr lang="en-IN" sz="1600" dirty="0" err="1"/>
              <a:t>java.util.List</a:t>
            </a:r>
            <a:r>
              <a:rPr lang="en-IN" sz="1600" dirty="0"/>
              <a:t>" %&gt; : imports only one interface List</a:t>
            </a:r>
          </a:p>
          <a:p>
            <a:pPr fontAlgn="base"/>
            <a:endParaRPr lang="en-IN" sz="1600" dirty="0"/>
          </a:p>
          <a:p>
            <a:pPr fontAlgn="base"/>
            <a:r>
              <a:rPr lang="en-IN" sz="1600" dirty="0"/>
              <a:t>JSP </a:t>
            </a:r>
            <a:r>
              <a:rPr lang="en-IN" sz="1600" b="1" dirty="0"/>
              <a:t>import attribute</a:t>
            </a:r>
            <a:r>
              <a:rPr lang="en-IN" sz="1600" dirty="0"/>
              <a:t> gives a facility of importing </a:t>
            </a:r>
            <a:r>
              <a:rPr lang="en-IN" sz="1600" b="1" dirty="0"/>
              <a:t>multiple import directives</a:t>
            </a:r>
            <a:r>
              <a:rPr lang="en-IN" sz="1600" dirty="0"/>
              <a:t> in a single line. The above three lines can be substituted with a single line with single import as follows.</a:t>
            </a:r>
          </a:p>
          <a:p>
            <a:pPr fontAlgn="base"/>
            <a:r>
              <a:rPr lang="en-IN" sz="1600" b="1" dirty="0"/>
              <a:t>&lt;%@ page import="</a:t>
            </a:r>
            <a:r>
              <a:rPr lang="en-IN" sz="1600" b="1" dirty="0" err="1"/>
              <a:t>java.util</a:t>
            </a:r>
            <a:r>
              <a:rPr lang="en-IN" sz="1600" b="1" dirty="0"/>
              <a:t>.*, java.net.*, java.io.*" %&gt;</a:t>
            </a:r>
          </a:p>
          <a:p>
            <a:pPr fontAlgn="base"/>
            <a:r>
              <a:rPr lang="en-IN" sz="1600" dirty="0"/>
              <a:t>The packages are separated by commas.</a:t>
            </a:r>
          </a:p>
          <a:p>
            <a:pPr fontAlgn="base"/>
            <a:r>
              <a:rPr lang="en-IN" sz="1600" b="1" dirty="0"/>
              <a:t>Note: </a:t>
            </a:r>
            <a:r>
              <a:rPr lang="en-IN" sz="1600" dirty="0"/>
              <a:t>There is no semicolon at the end in the import statement.</a:t>
            </a:r>
          </a:p>
          <a:p>
            <a:pPr fontAlgn="base"/>
            <a:endParaRPr lang="en-IN" sz="1600" dirty="0"/>
          </a:p>
          <a:p>
            <a:pPr fontAlgn="base"/>
            <a:r>
              <a:rPr lang="en-IN" sz="1600" dirty="0"/>
              <a:t>We will see the example.</a:t>
            </a:r>
          </a:p>
          <a:p>
            <a:pPr fontAlgn="base"/>
            <a:endParaRPr lang="en-IN" sz="1600" dirty="0"/>
          </a:p>
          <a:p>
            <a:pPr fontAlgn="base"/>
            <a:r>
              <a:rPr lang="en-IN" dirty="0"/>
              <a:t>In the below code all the four, import directive, declaration, </a:t>
            </a:r>
            <a:r>
              <a:rPr lang="en-IN" dirty="0" err="1"/>
              <a:t>scriptlet</a:t>
            </a:r>
            <a:r>
              <a:rPr lang="en-IN" dirty="0"/>
              <a:t> and expression are used.</a:t>
            </a:r>
            <a:endParaRPr lang="en-IN" sz="1600" dirty="0"/>
          </a:p>
          <a:p>
            <a:pPr fontAlgn="base"/>
            <a:endParaRPr lang="en-IN" sz="1600" dirty="0"/>
          </a:p>
        </p:txBody>
      </p:sp>
      <p:pic>
        <p:nvPicPr>
          <p:cNvPr id="10" name="Picture 9">
            <a:extLst>
              <a:ext uri="{FF2B5EF4-FFF2-40B4-BE49-F238E27FC236}">
                <a16:creationId xmlns:a16="http://schemas.microsoft.com/office/drawing/2014/main" xmlns="" id="{685BAE6F-E2CA-47B0-8297-588B71F83634}"/>
              </a:ext>
            </a:extLst>
          </p:cNvPr>
          <p:cNvPicPr>
            <a:picLocks noChangeAspect="1"/>
          </p:cNvPicPr>
          <p:nvPr/>
        </p:nvPicPr>
        <p:blipFill rotWithShape="1">
          <a:blip r:embed="rId3"/>
          <a:srcRect l="25395" t="6764" r="21666" b="64685"/>
          <a:stretch/>
        </p:blipFill>
        <p:spPr>
          <a:xfrm>
            <a:off x="6288505" y="4791805"/>
            <a:ext cx="5598695" cy="1957136"/>
          </a:xfrm>
          <a:prstGeom prst="rect">
            <a:avLst/>
          </a:prstGeom>
        </p:spPr>
      </p:pic>
      <p:sp>
        <p:nvSpPr>
          <p:cNvPr id="11" name="Rectangle 10">
            <a:extLst>
              <a:ext uri="{FF2B5EF4-FFF2-40B4-BE49-F238E27FC236}">
                <a16:creationId xmlns:a16="http://schemas.microsoft.com/office/drawing/2014/main" xmlns="" id="{0BB85027-9146-4504-8BAF-5179C1642EB6}"/>
              </a:ext>
            </a:extLst>
          </p:cNvPr>
          <p:cNvSpPr/>
          <p:nvPr/>
        </p:nvSpPr>
        <p:spPr>
          <a:xfrm>
            <a:off x="6096000" y="876446"/>
            <a:ext cx="6015788" cy="3539430"/>
          </a:xfrm>
          <a:prstGeom prst="rect">
            <a:avLst/>
          </a:prstGeom>
        </p:spPr>
        <p:txBody>
          <a:bodyPr wrap="square">
            <a:spAutoFit/>
          </a:bodyPr>
          <a:lstStyle/>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body</a:t>
            </a:r>
            <a:r>
              <a:rPr lang="en-IN" sz="1400" dirty="0">
                <a:solidFill>
                  <a:srgbClr val="008080"/>
                </a:solidFill>
                <a:latin typeface="Consolas" panose="020B0609020204030204" pitchFamily="49" charset="0"/>
              </a:rPr>
              <a:t>&gt;</a:t>
            </a:r>
          </a:p>
          <a:p>
            <a:r>
              <a:rPr lang="en-IN" sz="1400" dirty="0">
                <a:solidFill>
                  <a:srgbClr val="000000"/>
                </a:solidFill>
                <a:latin typeface="Consolas" panose="020B0609020204030204" pitchFamily="49" charset="0"/>
              </a:rPr>
              <a:t>  </a:t>
            </a:r>
            <a:r>
              <a:rPr lang="en-IN" sz="1400" dirty="0">
                <a:solidFill>
                  <a:srgbClr val="BF5F3F"/>
                </a:solidFill>
                <a:latin typeface="Consolas" panose="020B0609020204030204" pitchFamily="49" charset="0"/>
              </a:rPr>
              <a:t>&lt;%@ </a:t>
            </a:r>
            <a:r>
              <a:rPr lang="en-IN" sz="1400" dirty="0">
                <a:solidFill>
                  <a:srgbClr val="3F7F7F"/>
                </a:solidFill>
                <a:latin typeface="Consolas" panose="020B0609020204030204" pitchFamily="49" charset="0"/>
              </a:rPr>
              <a:t>page </a:t>
            </a:r>
            <a:r>
              <a:rPr lang="en-IN" sz="1400" dirty="0">
                <a:solidFill>
                  <a:srgbClr val="7F007F"/>
                </a:solidFill>
                <a:latin typeface="Consolas" panose="020B0609020204030204" pitchFamily="49" charset="0"/>
              </a:rPr>
              <a:t>import</a:t>
            </a:r>
            <a:r>
              <a:rPr lang="en-IN" sz="1400" dirty="0">
                <a:solidFill>
                  <a:srgbClr val="000000"/>
                </a:solidFill>
                <a:latin typeface="Consolas" panose="020B0609020204030204" pitchFamily="49" charset="0"/>
              </a:rPr>
              <a:t>=</a:t>
            </a:r>
            <a:r>
              <a:rPr lang="en-IN" sz="1400" i="1" dirty="0">
                <a:solidFill>
                  <a:srgbClr val="2A00FF"/>
                </a:solidFill>
                <a:latin typeface="Consolas" panose="020B0609020204030204" pitchFamily="49" charset="0"/>
              </a:rPr>
              <a:t>"</a:t>
            </a:r>
            <a:r>
              <a:rPr lang="en-IN" sz="1400" i="1" dirty="0" err="1">
                <a:solidFill>
                  <a:srgbClr val="2A00FF"/>
                </a:solidFill>
                <a:latin typeface="Consolas" panose="020B0609020204030204" pitchFamily="49" charset="0"/>
              </a:rPr>
              <a:t>java.util</a:t>
            </a:r>
            <a:r>
              <a:rPr lang="en-IN" sz="1400" i="1" dirty="0">
                <a:solidFill>
                  <a:srgbClr val="2A00FF"/>
                </a:solidFill>
                <a:latin typeface="Consolas" panose="020B0609020204030204" pitchFamily="49" charset="0"/>
              </a:rPr>
              <a:t>.*" </a:t>
            </a:r>
            <a:r>
              <a:rPr lang="en-IN" sz="1400" i="1" dirty="0">
                <a:solidFill>
                  <a:srgbClr val="BF5F3F"/>
                </a:solidFill>
                <a:latin typeface="Consolas" panose="020B0609020204030204" pitchFamily="49" charset="0"/>
              </a:rPr>
              <a:t>%&gt;</a:t>
            </a:r>
            <a:r>
              <a:rPr lang="en-IN" sz="1400" i="1" dirty="0">
                <a:solidFill>
                  <a:srgbClr val="3F5FBF"/>
                </a:solidFill>
                <a:latin typeface="Consolas" panose="020B0609020204030204" pitchFamily="49" charset="0"/>
              </a:rPr>
              <a:t>&lt;%-- this is import page directive --%&gt;</a:t>
            </a:r>
          </a:p>
          <a:p>
            <a:r>
              <a:rPr lang="en-IN" sz="1400" dirty="0">
                <a:solidFill>
                  <a:srgbClr val="000000"/>
                </a:solidFill>
                <a:latin typeface="Consolas" panose="020B0609020204030204" pitchFamily="49" charset="0"/>
              </a:rPr>
              <a:t>  </a:t>
            </a:r>
            <a:r>
              <a:rPr lang="en-IN" sz="1400" dirty="0">
                <a:solidFill>
                  <a:srgbClr val="BF5F3F"/>
                </a:solidFill>
                <a:latin typeface="Consolas" panose="020B0609020204030204" pitchFamily="49" charset="0"/>
              </a:rPr>
              <a:t>&lt;%!</a:t>
            </a:r>
            <a:r>
              <a:rPr lang="en-IN" sz="1400" dirty="0">
                <a:solidFill>
                  <a:srgbClr val="000000"/>
                </a:solidFill>
                <a:latin typeface="Consolas" panose="020B0609020204030204" pitchFamily="49" charset="0"/>
              </a:rPr>
              <a:t>  Date d1;  </a:t>
            </a:r>
            <a:r>
              <a:rPr lang="en-IN" sz="1400" dirty="0">
                <a:solidFill>
                  <a:srgbClr val="BF5F3F"/>
                </a:solidFill>
                <a:latin typeface="Consolas" panose="020B0609020204030204" pitchFamily="49" charset="0"/>
              </a:rPr>
              <a:t>%&gt;</a:t>
            </a:r>
            <a:r>
              <a:rPr lang="en-IN" sz="1400" dirty="0">
                <a:solidFill>
                  <a:srgbClr val="000000"/>
                </a:solidFill>
                <a:latin typeface="Consolas" panose="020B0609020204030204" pitchFamily="49" charset="0"/>
              </a:rPr>
              <a:t> </a:t>
            </a:r>
            <a:r>
              <a:rPr lang="en-IN" sz="1400" dirty="0">
                <a:solidFill>
                  <a:srgbClr val="3F5FBF"/>
                </a:solidFill>
                <a:latin typeface="Consolas" panose="020B0609020204030204" pitchFamily="49" charset="0"/>
              </a:rPr>
              <a:t>&lt;%-- this is declaration --%&gt;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BF5F3F"/>
                </a:solidFill>
                <a:latin typeface="Consolas" panose="020B0609020204030204" pitchFamily="49" charset="0"/>
              </a:rPr>
              <a:t>&lt;%</a:t>
            </a:r>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this is </a:t>
            </a:r>
            <a:r>
              <a:rPr lang="en-IN" sz="1400" dirty="0" err="1">
                <a:solidFill>
                  <a:srgbClr val="3F7F5F"/>
                </a:solidFill>
                <a:latin typeface="Consolas" panose="020B0609020204030204" pitchFamily="49" charset="0"/>
              </a:rPr>
              <a:t>scriptlet</a:t>
            </a:r>
            <a:endParaRPr lang="en-IN" sz="1400" dirty="0">
              <a:solidFill>
                <a:srgbClr val="3F7F5F"/>
              </a:solidFill>
              <a:latin typeface="Consolas" panose="020B0609020204030204" pitchFamily="49" charset="0"/>
            </a:endParaRPr>
          </a:p>
          <a:p>
            <a:r>
              <a:rPr lang="en-IN" sz="1400" dirty="0">
                <a:solidFill>
                  <a:srgbClr val="000000"/>
                </a:solidFill>
                <a:latin typeface="Consolas" panose="020B0609020204030204" pitchFamily="49" charset="0"/>
              </a:rPr>
              <a:t>    d1 = </a:t>
            </a:r>
            <a:r>
              <a:rPr lang="en-IN" sz="1400" b="1" dirty="0">
                <a:solidFill>
                  <a:srgbClr val="7F0055"/>
                </a:solidFill>
                <a:latin typeface="Consolas" panose="020B0609020204030204" pitchFamily="49" charset="0"/>
              </a:rPr>
              <a:t>new</a:t>
            </a:r>
            <a:r>
              <a:rPr lang="en-IN" sz="1400" b="1" dirty="0">
                <a:solidFill>
                  <a:srgbClr val="000000"/>
                </a:solidFill>
                <a:latin typeface="Consolas" panose="020B0609020204030204" pitchFamily="49" charset="0"/>
              </a:rPr>
              <a:t> Date();</a:t>
            </a:r>
          </a:p>
          <a:p>
            <a:r>
              <a:rPr lang="en-IN" sz="1400" dirty="0">
                <a:solidFill>
                  <a:srgbClr val="000000"/>
                </a:solidFill>
                <a:latin typeface="Consolas" panose="020B0609020204030204" pitchFamily="49" charset="0"/>
              </a:rPr>
              <a:t>    out.println(</a:t>
            </a:r>
            <a:r>
              <a:rPr lang="en-IN" sz="1400" dirty="0">
                <a:solidFill>
                  <a:srgbClr val="2A00FF"/>
                </a:solidFill>
                <a:latin typeface="Consolas" panose="020B0609020204030204" pitchFamily="49" charset="0"/>
              </a:rPr>
              <a:t>"Today date information: "</a:t>
            </a:r>
            <a:r>
              <a:rPr lang="en-IN" sz="1400" dirty="0">
                <a:solidFill>
                  <a:srgbClr val="000000"/>
                </a:solidFill>
                <a:latin typeface="Consolas" panose="020B0609020204030204" pitchFamily="49" charset="0"/>
              </a:rPr>
              <a:t> + d1);</a:t>
            </a:r>
          </a:p>
          <a:p>
            <a:r>
              <a:rPr lang="en-IN" sz="1400" dirty="0">
                <a:solidFill>
                  <a:srgbClr val="000000"/>
                </a:solidFill>
                <a:latin typeface="Consolas" panose="020B0609020204030204" pitchFamily="49" charset="0"/>
              </a:rPr>
              <a:t>  </a:t>
            </a:r>
            <a:r>
              <a:rPr lang="en-IN" sz="1400" dirty="0">
                <a:solidFill>
                  <a:srgbClr val="BF5F3F"/>
                </a:solidFill>
                <a:latin typeface="Consolas" panose="020B0609020204030204" pitchFamily="49" charset="0"/>
              </a:rPr>
              <a:t>%&gt;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err="1">
                <a:solidFill>
                  <a:srgbClr val="3F7F7F"/>
                </a:solidFill>
                <a:latin typeface="Consolas" panose="020B0609020204030204" pitchFamily="49" charset="0"/>
              </a:rPr>
              <a:t>br</a:t>
            </a:r>
            <a:r>
              <a:rPr lang="en-IN" sz="1400" dirty="0">
                <a:solidFill>
                  <a:srgbClr val="008080"/>
                </a:solidFill>
                <a:latin typeface="Consolas" panose="020B0609020204030204" pitchFamily="49" charset="0"/>
              </a:rPr>
              <a:t>&gt;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a:t>
            </a:r>
            <a:r>
              <a:rPr lang="en-IN" sz="1400" dirty="0" err="1">
                <a:solidFill>
                  <a:srgbClr val="3F7F7F"/>
                </a:solidFill>
                <a:latin typeface="Consolas" panose="020B0609020204030204" pitchFamily="49" charset="0"/>
              </a:rPr>
              <a:t>br</a:t>
            </a:r>
            <a:r>
              <a:rPr lang="en-IN" sz="1400" dirty="0">
                <a:solidFill>
                  <a:srgbClr val="008080"/>
                </a:solidFill>
                <a:latin typeface="Consolas" panose="020B0609020204030204" pitchFamily="49" charset="0"/>
              </a:rPr>
              <a:t>&gt;</a:t>
            </a:r>
          </a:p>
          <a:p>
            <a:endParaRPr lang="en-IN" sz="1400" dirty="0">
              <a:latin typeface="Consolas" panose="020B0609020204030204" pitchFamily="49" charset="0"/>
            </a:endParaRPr>
          </a:p>
          <a:p>
            <a:r>
              <a:rPr lang="en-IN" sz="1400" dirty="0">
                <a:solidFill>
                  <a:srgbClr val="000000"/>
                </a:solidFill>
                <a:latin typeface="Consolas" panose="020B0609020204030204" pitchFamily="49" charset="0"/>
              </a:rPr>
              <a:t>  Today date information: </a:t>
            </a:r>
            <a:r>
              <a:rPr lang="en-IN" sz="1400" dirty="0">
                <a:solidFill>
                  <a:srgbClr val="BF5F3F"/>
                </a:solidFill>
                <a:latin typeface="Consolas" panose="020B0609020204030204" pitchFamily="49" charset="0"/>
              </a:rPr>
              <a:t>&lt;%=</a:t>
            </a:r>
            <a:r>
              <a:rPr lang="en-IN" sz="1400" dirty="0">
                <a:solidFill>
                  <a:srgbClr val="000000"/>
                </a:solidFill>
                <a:latin typeface="Consolas" panose="020B0609020204030204" pitchFamily="49" charset="0"/>
              </a:rPr>
              <a:t> d1 </a:t>
            </a:r>
            <a:r>
              <a:rPr lang="en-IN" sz="1400" dirty="0">
                <a:solidFill>
                  <a:srgbClr val="BF5F3F"/>
                </a:solidFill>
                <a:latin typeface="Consolas" panose="020B0609020204030204" pitchFamily="49" charset="0"/>
              </a:rPr>
              <a:t>%&gt;</a:t>
            </a:r>
            <a:r>
              <a:rPr lang="en-IN" sz="1400" dirty="0">
                <a:solidFill>
                  <a:srgbClr val="3F5FBF"/>
                </a:solidFill>
                <a:latin typeface="Consolas" panose="020B0609020204030204" pitchFamily="49" charset="0"/>
              </a:rPr>
              <a:t>&lt;!-- this is expression --&gt;</a:t>
            </a:r>
          </a:p>
          <a:p>
            <a:endParaRPr lang="en-IN" sz="1400" dirty="0">
              <a:latin typeface="Consolas" panose="020B0609020204030204" pitchFamily="49" charset="0"/>
            </a:endParaRPr>
          </a:p>
          <a:p>
            <a:r>
              <a:rPr lang="en-IN" sz="1400" dirty="0">
                <a:solidFill>
                  <a:srgbClr val="008080"/>
                </a:solidFill>
                <a:latin typeface="Consolas" panose="020B0609020204030204" pitchFamily="49" charset="0"/>
              </a:rPr>
              <a:t>&lt;/</a:t>
            </a:r>
            <a:r>
              <a:rPr lang="en-IN" sz="1400" dirty="0">
                <a:solidFill>
                  <a:srgbClr val="3F7F7F"/>
                </a:solidFill>
                <a:latin typeface="Consolas" panose="020B0609020204030204" pitchFamily="49" charset="0"/>
              </a:rPr>
              <a:t>body</a:t>
            </a:r>
            <a:r>
              <a:rPr lang="en-IN" sz="1400" dirty="0">
                <a:solidFill>
                  <a:srgbClr val="008080"/>
                </a:solidFill>
                <a:latin typeface="Consolas" panose="020B0609020204030204" pitchFamily="49" charset="0"/>
              </a:rPr>
              <a:t>&gt;</a:t>
            </a:r>
            <a:endParaRPr lang="en-IN" sz="1400" dirty="0"/>
          </a:p>
        </p:txBody>
      </p:sp>
    </p:spTree>
    <p:extLst>
      <p:ext uri="{BB962C8B-B14F-4D97-AF65-F5344CB8AC3E}">
        <p14:creationId xmlns:p14="http://schemas.microsoft.com/office/powerpoint/2010/main" val="65497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JSP page directive</a:t>
            </a:r>
            <a:endParaRPr lang="en-US" dirty="0"/>
          </a:p>
        </p:txBody>
      </p:sp>
      <p:sp>
        <p:nvSpPr>
          <p:cNvPr id="8" name="Rectangle 7">
            <a:extLst>
              <a:ext uri="{FF2B5EF4-FFF2-40B4-BE49-F238E27FC236}">
                <a16:creationId xmlns:a16="http://schemas.microsoft.com/office/drawing/2014/main" xmlns="" id="{79B01495-9445-4644-AFD7-C8D539C60A6A}"/>
              </a:ext>
            </a:extLst>
          </p:cNvPr>
          <p:cNvSpPr/>
          <p:nvPr/>
        </p:nvSpPr>
        <p:spPr>
          <a:xfrm>
            <a:off x="112296" y="882316"/>
            <a:ext cx="12079704" cy="4339650"/>
          </a:xfrm>
          <a:prstGeom prst="rect">
            <a:avLst/>
          </a:prstGeom>
        </p:spPr>
        <p:txBody>
          <a:bodyPr wrap="square">
            <a:spAutoFit/>
          </a:bodyPr>
          <a:lstStyle/>
          <a:p>
            <a:pPr fontAlgn="base"/>
            <a:r>
              <a:rPr lang="en-IN" sz="2800" b="1" dirty="0"/>
              <a:t>extends </a:t>
            </a:r>
          </a:p>
          <a:p>
            <a:pPr fontAlgn="base"/>
            <a:endParaRPr lang="en-IN" sz="2800" b="1" dirty="0"/>
          </a:p>
          <a:p>
            <a:pPr fontAlgn="base"/>
            <a:r>
              <a:rPr lang="en-IN" sz="2000" dirty="0"/>
              <a:t>This attribute is used to inherit a class into JSP file.</a:t>
            </a:r>
            <a:br>
              <a:rPr lang="en-IN" sz="2000" dirty="0"/>
            </a:br>
            <a:endParaRPr lang="en-IN" sz="2000" dirty="0"/>
          </a:p>
          <a:p>
            <a:pPr fontAlgn="base"/>
            <a:r>
              <a:rPr lang="en-IN" b="1" dirty="0"/>
              <a:t>Syntax of extends JSP</a:t>
            </a:r>
          </a:p>
          <a:p>
            <a:pPr fontAlgn="base"/>
            <a:r>
              <a:rPr lang="en-IN" dirty="0"/>
              <a:t>Example: &lt;%@ page extends=“</a:t>
            </a:r>
            <a:r>
              <a:rPr lang="en-IN" dirty="0" err="1"/>
              <a:t>example.Test</a:t>
            </a:r>
            <a:r>
              <a:rPr lang="en-IN" dirty="0"/>
              <a:t>" %&gt;</a:t>
            </a:r>
          </a:p>
          <a:p>
            <a:pPr fontAlgn="base"/>
            <a:r>
              <a:rPr lang="en-IN" dirty="0"/>
              <a:t>where </a:t>
            </a:r>
            <a:r>
              <a:rPr lang="en-IN" b="1" dirty="0"/>
              <a:t>example</a:t>
            </a:r>
            <a:r>
              <a:rPr lang="en-IN" dirty="0"/>
              <a:t> is the package name and </a:t>
            </a:r>
            <a:r>
              <a:rPr lang="en-IN" b="1" dirty="0"/>
              <a:t>Test</a:t>
            </a:r>
            <a:r>
              <a:rPr lang="en-IN" dirty="0"/>
              <a:t> is the class that is inherited. </a:t>
            </a:r>
            <a:r>
              <a:rPr lang="en-IN" dirty="0" err="1"/>
              <a:t>Now,Test</a:t>
            </a:r>
            <a:r>
              <a:rPr lang="en-IN" dirty="0"/>
              <a:t> class is available to the JSP file to use</a:t>
            </a:r>
          </a:p>
          <a:p>
            <a:pPr fontAlgn="base"/>
            <a:endParaRPr lang="en-IN" dirty="0"/>
          </a:p>
          <a:p>
            <a:pPr fontAlgn="base"/>
            <a:r>
              <a:rPr lang="en-IN" dirty="0"/>
              <a:t>The Servlet class generated by the </a:t>
            </a:r>
            <a:r>
              <a:rPr lang="en-IN" dirty="0" err="1"/>
              <a:t>containter</a:t>
            </a:r>
            <a:r>
              <a:rPr lang="en-IN" dirty="0"/>
              <a:t> extends Class </a:t>
            </a:r>
            <a:r>
              <a:rPr lang="en-IN" dirty="0" err="1"/>
              <a:t>HttpJspBase</a:t>
            </a:r>
            <a:endParaRPr lang="en-IN" dirty="0"/>
          </a:p>
          <a:p>
            <a:pPr fontAlgn="base"/>
            <a:endParaRPr lang="en-IN" dirty="0"/>
          </a:p>
          <a:p>
            <a:pPr fontAlgn="base"/>
            <a:r>
              <a:rPr lang="en-IN" b="1" dirty="0"/>
              <a:t>extends</a:t>
            </a:r>
            <a:r>
              <a:rPr lang="en-IN" dirty="0"/>
              <a:t> attribute usage is very rare. JSP containers default </a:t>
            </a:r>
            <a:r>
              <a:rPr lang="en-IN" dirty="0" err="1"/>
              <a:t>behavior</a:t>
            </a:r>
            <a:r>
              <a:rPr lang="en-IN" dirty="0"/>
              <a:t> almost always suffices.</a:t>
            </a:r>
          </a:p>
          <a:p>
            <a:r>
              <a:rPr lang="en-IN" dirty="0"/>
              <a:t/>
            </a:r>
            <a:br>
              <a:rPr lang="en-IN" dirty="0"/>
            </a:br>
            <a:endParaRPr lang="en-IN" dirty="0"/>
          </a:p>
          <a:p>
            <a:r>
              <a:rPr lang="en-IN" dirty="0"/>
              <a:t>.</a:t>
            </a:r>
          </a:p>
        </p:txBody>
      </p:sp>
    </p:spTree>
    <p:extLst>
      <p:ext uri="{BB962C8B-B14F-4D97-AF65-F5344CB8AC3E}">
        <p14:creationId xmlns:p14="http://schemas.microsoft.com/office/powerpoint/2010/main" val="222420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JSP Page Directive </a:t>
            </a:r>
            <a:endParaRPr lang="en-US" dirty="0"/>
          </a:p>
        </p:txBody>
      </p:sp>
      <p:sp>
        <p:nvSpPr>
          <p:cNvPr id="4" name="Rectangle 3">
            <a:extLst>
              <a:ext uri="{FF2B5EF4-FFF2-40B4-BE49-F238E27FC236}">
                <a16:creationId xmlns:a16="http://schemas.microsoft.com/office/drawing/2014/main" xmlns="" id="{75FCC861-46D0-4C6B-BB24-FC5509963152}"/>
              </a:ext>
            </a:extLst>
          </p:cNvPr>
          <p:cNvSpPr/>
          <p:nvPr/>
        </p:nvSpPr>
        <p:spPr>
          <a:xfrm>
            <a:off x="545432" y="1171075"/>
            <a:ext cx="11389894" cy="4339650"/>
          </a:xfrm>
          <a:prstGeom prst="rect">
            <a:avLst/>
          </a:prstGeom>
        </p:spPr>
        <p:txBody>
          <a:bodyPr wrap="square">
            <a:spAutoFit/>
          </a:bodyPr>
          <a:lstStyle/>
          <a:p>
            <a:pPr fontAlgn="base"/>
            <a:r>
              <a:rPr lang="en-IN" sz="2400" b="1" dirty="0">
                <a:solidFill>
                  <a:srgbClr val="444444"/>
                </a:solidFill>
                <a:latin typeface="inherit"/>
              </a:rPr>
              <a:t>   Info</a:t>
            </a:r>
          </a:p>
          <a:p>
            <a:pPr marL="285750" indent="-285750" fontAlgn="base">
              <a:buFont typeface="Arial" panose="020B0604020202020204" pitchFamily="34" charset="0"/>
              <a:buChar char="•"/>
            </a:pPr>
            <a:r>
              <a:rPr lang="en-IN" dirty="0">
                <a:solidFill>
                  <a:srgbClr val="444444"/>
                </a:solidFill>
                <a:latin typeface="inherit"/>
              </a:rPr>
              <a:t>We can use info attribute to give some information or </a:t>
            </a:r>
            <a:r>
              <a:rPr lang="en-IN" b="1" dirty="0">
                <a:solidFill>
                  <a:srgbClr val="444444"/>
                </a:solidFill>
                <a:latin typeface="inherit"/>
              </a:rPr>
              <a:t>description</a:t>
            </a:r>
            <a:r>
              <a:rPr lang="en-IN" dirty="0">
                <a:solidFill>
                  <a:srgbClr val="444444"/>
                </a:solidFill>
                <a:latin typeface="inherit"/>
              </a:rPr>
              <a:t> about the JSP page like </a:t>
            </a:r>
          </a:p>
          <a:p>
            <a:pPr lvl="1" fontAlgn="base"/>
            <a:r>
              <a:rPr lang="en-IN" dirty="0">
                <a:solidFill>
                  <a:srgbClr val="444444"/>
                </a:solidFill>
                <a:latin typeface="inherit"/>
              </a:rPr>
              <a:t>1) when the project started </a:t>
            </a:r>
          </a:p>
          <a:p>
            <a:pPr lvl="1" fontAlgn="base"/>
            <a:r>
              <a:rPr lang="en-IN" dirty="0">
                <a:solidFill>
                  <a:srgbClr val="444444"/>
                </a:solidFill>
                <a:latin typeface="inherit"/>
              </a:rPr>
              <a:t>2) Programmers involved </a:t>
            </a:r>
          </a:p>
          <a:p>
            <a:pPr lvl="1" fontAlgn="base"/>
            <a:r>
              <a:rPr lang="en-IN" dirty="0">
                <a:solidFill>
                  <a:srgbClr val="444444"/>
                </a:solidFill>
                <a:latin typeface="inherit"/>
              </a:rPr>
              <a:t>3) functionality of the page etc.</a:t>
            </a:r>
          </a:p>
          <a:p>
            <a:pPr marL="285750" indent="-285750" fontAlgn="base">
              <a:buFont typeface="Arial" panose="020B0604020202020204" pitchFamily="34" charset="0"/>
              <a:buChar char="•"/>
            </a:pPr>
            <a:r>
              <a:rPr lang="en-IN" dirty="0">
                <a:solidFill>
                  <a:srgbClr val="444444"/>
                </a:solidFill>
                <a:latin typeface="inherit"/>
              </a:rPr>
              <a:t>This information is seen in the </a:t>
            </a:r>
            <a:r>
              <a:rPr lang="en-IN" b="1" dirty="0">
                <a:solidFill>
                  <a:srgbClr val="444444"/>
                </a:solidFill>
                <a:latin typeface="inherit"/>
              </a:rPr>
              <a:t>source code</a:t>
            </a:r>
            <a:r>
              <a:rPr lang="en-IN" dirty="0">
                <a:solidFill>
                  <a:srgbClr val="444444"/>
                </a:solidFill>
                <a:latin typeface="inherit"/>
              </a:rPr>
              <a:t> only.</a:t>
            </a:r>
          </a:p>
          <a:p>
            <a:pPr marL="285750" indent="-285750" fontAlgn="base">
              <a:buFont typeface="Arial" panose="020B0604020202020204" pitchFamily="34" charset="0"/>
              <a:buChar char="•"/>
            </a:pPr>
            <a:r>
              <a:rPr lang="en-IN" dirty="0">
                <a:solidFill>
                  <a:srgbClr val="444444"/>
                </a:solidFill>
                <a:latin typeface="inherit"/>
              </a:rPr>
              <a:t>This information is </a:t>
            </a:r>
            <a:r>
              <a:rPr lang="en-IN" b="1" dirty="0">
                <a:solidFill>
                  <a:srgbClr val="444444"/>
                </a:solidFill>
                <a:latin typeface="inherit"/>
              </a:rPr>
              <a:t>not forward to client</a:t>
            </a:r>
            <a:r>
              <a:rPr lang="en-IN" dirty="0">
                <a:solidFill>
                  <a:srgbClr val="444444"/>
                </a:solidFill>
                <a:latin typeface="inherit"/>
              </a:rPr>
              <a:t> as container ignores the information given in info attribute.</a:t>
            </a:r>
          </a:p>
          <a:p>
            <a:endParaRPr lang="en-IN" dirty="0"/>
          </a:p>
          <a:p>
            <a:pPr fontAlgn="base"/>
            <a:r>
              <a:rPr lang="en-IN" b="1" dirty="0"/>
              <a:t>Syntax of info JSP attribute?</a:t>
            </a:r>
          </a:p>
          <a:p>
            <a:pPr fontAlgn="base"/>
            <a:endParaRPr lang="en-IN" b="1" dirty="0"/>
          </a:p>
          <a:p>
            <a:pPr fontAlgn="base"/>
            <a:r>
              <a:rPr lang="en-IN" dirty="0"/>
              <a:t>&lt;%@ page info="some text" %&gt;</a:t>
            </a:r>
            <a:br>
              <a:rPr lang="en-IN" dirty="0"/>
            </a:br>
            <a:r>
              <a:rPr lang="en-IN" b="1" dirty="0"/>
              <a:t/>
            </a:r>
            <a:br>
              <a:rPr lang="en-IN" b="1" dirty="0"/>
            </a:br>
            <a:r>
              <a:rPr lang="en-IN" b="1" dirty="0"/>
              <a:t>Example:</a:t>
            </a:r>
            <a:r>
              <a:rPr lang="en-IN" dirty="0"/>
              <a:t> &lt;%@ page info="Project started on 01-08-2014" %&gt;</a:t>
            </a:r>
          </a:p>
          <a:p>
            <a:pPr fontAlgn="base"/>
            <a:endParaRPr lang="en-IN" dirty="0"/>
          </a:p>
          <a:p>
            <a:pPr fontAlgn="base"/>
            <a:r>
              <a:rPr lang="en-IN" b="1" dirty="0"/>
              <a:t>we retrieve the information given as string return for info attribute with</a:t>
            </a:r>
            <a:r>
              <a:rPr lang="en-IN" dirty="0"/>
              <a:t> </a:t>
            </a:r>
            <a:r>
              <a:rPr lang="en-IN" b="1" dirty="0" err="1"/>
              <a:t>getServletInfo</a:t>
            </a:r>
            <a:r>
              <a:rPr lang="en-IN" b="1" dirty="0"/>
              <a:t>()</a:t>
            </a:r>
            <a:r>
              <a:rPr lang="en-IN" dirty="0"/>
              <a:t> method.</a:t>
            </a:r>
          </a:p>
        </p:txBody>
      </p:sp>
    </p:spTree>
    <p:extLst>
      <p:ext uri="{BB962C8B-B14F-4D97-AF65-F5344CB8AC3E}">
        <p14:creationId xmlns:p14="http://schemas.microsoft.com/office/powerpoint/2010/main" val="341548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a:t>JSP Page Directive  (Buffer)Example Duration: 5min</a:t>
            </a:r>
            <a:endParaRPr lang="en-US" dirty="0"/>
          </a:p>
        </p:txBody>
      </p:sp>
      <p:sp>
        <p:nvSpPr>
          <p:cNvPr id="8" name="Rectangle 7">
            <a:extLst>
              <a:ext uri="{FF2B5EF4-FFF2-40B4-BE49-F238E27FC236}">
                <a16:creationId xmlns:a16="http://schemas.microsoft.com/office/drawing/2014/main" xmlns="" id="{79B01495-9445-4644-AFD7-C8D539C60A6A}"/>
              </a:ext>
            </a:extLst>
          </p:cNvPr>
          <p:cNvSpPr/>
          <p:nvPr/>
        </p:nvSpPr>
        <p:spPr>
          <a:xfrm>
            <a:off x="112295" y="1266066"/>
            <a:ext cx="5983705" cy="5201424"/>
          </a:xfrm>
          <a:prstGeom prst="rect">
            <a:avLst/>
          </a:prstGeom>
        </p:spPr>
        <p:txBody>
          <a:bodyPr wrap="square">
            <a:spAutoFit/>
          </a:bodyPr>
          <a:lstStyle/>
          <a:p>
            <a:r>
              <a:rPr lang="en-IN" b="1" dirty="0"/>
              <a:t>Buffer</a:t>
            </a:r>
          </a:p>
          <a:p>
            <a:endParaRPr lang="en-IN" b="1" dirty="0"/>
          </a:p>
          <a:p>
            <a:pPr marL="285750" indent="-285750" fontAlgn="base">
              <a:buFont typeface="Arial" panose="020B0604020202020204" pitchFamily="34" charset="0"/>
              <a:buChar char="•"/>
            </a:pPr>
            <a:r>
              <a:rPr lang="en-IN" sz="1600" dirty="0"/>
              <a:t>This attribute is used to define the buffer size. JSP first writes the response data to the buffer and when the buffer is full, the data is sent to client.</a:t>
            </a:r>
          </a:p>
          <a:p>
            <a:pPr marL="285750" indent="-285750" fontAlgn="base">
              <a:buFont typeface="Arial" panose="020B0604020202020204" pitchFamily="34" charset="0"/>
              <a:buChar char="•"/>
            </a:pPr>
            <a:r>
              <a:rPr lang="en-IN" sz="1600" dirty="0"/>
              <a:t>When the </a:t>
            </a:r>
            <a:r>
              <a:rPr lang="en-IN" sz="1600" dirty="0" err="1"/>
              <a:t>PrintWriter</a:t>
            </a:r>
            <a:r>
              <a:rPr lang="en-IN" sz="1600" dirty="0"/>
              <a:t> object is closed with </a:t>
            </a:r>
            <a:r>
              <a:rPr lang="en-IN" sz="1600" b="1" dirty="0" err="1"/>
              <a:t>out.close</a:t>
            </a:r>
            <a:r>
              <a:rPr lang="en-IN" sz="1600" b="1" dirty="0"/>
              <a:t>()</a:t>
            </a:r>
            <a:r>
              <a:rPr lang="en-IN" sz="1600" dirty="0"/>
              <a:t>, the unfilled buffer is flushed to the client.</a:t>
            </a:r>
          </a:p>
          <a:p>
            <a:pPr marL="285750" indent="-285750" fontAlgn="base">
              <a:buFont typeface="Arial" panose="020B0604020202020204" pitchFamily="34" charset="0"/>
              <a:buChar char="•"/>
            </a:pPr>
            <a:r>
              <a:rPr lang="en-IN" sz="1600" dirty="0"/>
              <a:t>Using this page directive attribute, the </a:t>
            </a:r>
            <a:r>
              <a:rPr lang="en-IN" sz="1600" b="1" dirty="0"/>
              <a:t>buffer size</a:t>
            </a:r>
            <a:r>
              <a:rPr lang="en-IN" sz="1600" dirty="0"/>
              <a:t> can be increased or decreased or set to none (means no buffer is maintained).</a:t>
            </a:r>
          </a:p>
          <a:p>
            <a:pPr marL="285750" indent="-285750" fontAlgn="base">
              <a:buFont typeface="Arial" panose="020B0604020202020204" pitchFamily="34" charset="0"/>
              <a:buChar char="•"/>
            </a:pPr>
            <a:r>
              <a:rPr lang="en-IN" sz="1600" dirty="0"/>
              <a:t>If not set by the Programmer, the default buffer size is 8 KB.</a:t>
            </a:r>
          </a:p>
          <a:p>
            <a:pPr fontAlgn="base"/>
            <a:endParaRPr lang="en-IN" sz="1600" b="1" dirty="0"/>
          </a:p>
          <a:p>
            <a:pPr fontAlgn="base"/>
            <a:r>
              <a:rPr lang="en-IN" sz="1600" b="1" dirty="0"/>
              <a:t>Syntax: &lt;%@ page buffer=”value”%&gt;</a:t>
            </a:r>
            <a:endParaRPr lang="en-IN" sz="1600" dirty="0"/>
          </a:p>
          <a:p>
            <a:r>
              <a:rPr lang="en-IN" dirty="0"/>
              <a:t/>
            </a:r>
            <a:br>
              <a:rPr lang="en-IN" dirty="0"/>
            </a:br>
            <a:r>
              <a:rPr lang="en-IN" dirty="0"/>
              <a:t>We will see the example to explain how buffer works</a:t>
            </a:r>
          </a:p>
          <a:p>
            <a:endParaRPr lang="en-IN" dirty="0"/>
          </a:p>
          <a:p>
            <a:pPr fontAlgn="base"/>
            <a:r>
              <a:rPr lang="en-IN" dirty="0"/>
              <a:t>Here </a:t>
            </a:r>
            <a:r>
              <a:rPr lang="en-IN" sz="1600" dirty="0"/>
              <a:t>The response is copied into the 32 KB buffer before sending to client.</a:t>
            </a:r>
          </a:p>
          <a:p>
            <a:pPr fontAlgn="base"/>
            <a:r>
              <a:rPr lang="en-IN" sz="1600" dirty="0"/>
              <a:t>If buffer is </a:t>
            </a:r>
            <a:r>
              <a:rPr lang="en-IN" sz="1600" dirty="0" err="1"/>
              <a:t>none,the</a:t>
            </a:r>
            <a:r>
              <a:rPr lang="en-IN" sz="1600" dirty="0"/>
              <a:t> response data is immediately written to </a:t>
            </a:r>
            <a:r>
              <a:rPr lang="en-IN" sz="1600" dirty="0" err="1"/>
              <a:t>outputstream</a:t>
            </a:r>
            <a:r>
              <a:rPr lang="en-IN" sz="1600" dirty="0"/>
              <a:t> of client. This kills performance and increases network traffic.</a:t>
            </a:r>
            <a:endParaRPr lang="en-IN" dirty="0"/>
          </a:p>
        </p:txBody>
      </p:sp>
      <p:sp>
        <p:nvSpPr>
          <p:cNvPr id="7" name="Rectangle 6">
            <a:extLst>
              <a:ext uri="{FF2B5EF4-FFF2-40B4-BE49-F238E27FC236}">
                <a16:creationId xmlns:a16="http://schemas.microsoft.com/office/drawing/2014/main" xmlns="" id="{72045528-04AE-47AD-A60C-611B6D7836E9}"/>
              </a:ext>
            </a:extLst>
          </p:cNvPr>
          <p:cNvSpPr/>
          <p:nvPr/>
        </p:nvSpPr>
        <p:spPr>
          <a:xfrm>
            <a:off x="6096000" y="1720839"/>
            <a:ext cx="5791200" cy="2708434"/>
          </a:xfrm>
          <a:prstGeom prst="rect">
            <a:avLst/>
          </a:prstGeom>
        </p:spPr>
        <p:txBody>
          <a:bodyPr wrap="square">
            <a:spAutoFit/>
          </a:bodyPr>
          <a:lstStyle/>
          <a:p>
            <a:r>
              <a:rPr lang="en-IN" sz="1600" b="1" dirty="0"/>
              <a:t>Below is jsp code</a:t>
            </a:r>
          </a:p>
          <a:p>
            <a:endParaRPr lang="en-IN" sz="1400" dirty="0"/>
          </a:p>
          <a:p>
            <a:r>
              <a:rPr lang="en-IN" sz="1400" dirty="0"/>
              <a:t>&lt;%@ page buffer="32kb" %&gt;  </a:t>
            </a:r>
          </a:p>
          <a:p>
            <a:endParaRPr lang="en-IN" sz="1400" dirty="0"/>
          </a:p>
          <a:p>
            <a:r>
              <a:rPr lang="en-IN" sz="1400" dirty="0"/>
              <a:t>&lt;html&gt;</a:t>
            </a:r>
          </a:p>
          <a:p>
            <a:r>
              <a:rPr lang="en-IN" sz="1400" dirty="0"/>
              <a:t>	&lt;head&gt;</a:t>
            </a:r>
          </a:p>
          <a:p>
            <a:r>
              <a:rPr lang="en-IN" sz="1400" dirty="0"/>
              <a:t>	&lt;title&gt;Buffer directive example&lt;/title&gt;</a:t>
            </a:r>
          </a:p>
          <a:p>
            <a:r>
              <a:rPr lang="en-IN" sz="1400" dirty="0"/>
              <a:t>	&lt;/head&gt;</a:t>
            </a:r>
          </a:p>
          <a:p>
            <a:r>
              <a:rPr lang="en-IN" sz="1400" dirty="0"/>
              <a:t>	&lt;body&gt; </a:t>
            </a:r>
          </a:p>
          <a:p>
            <a:r>
              <a:rPr lang="en-IN" sz="1400" dirty="0"/>
              <a:t>	&lt;h3&gt;This page explains how buffer works&lt;/h3&gt;</a:t>
            </a:r>
          </a:p>
          <a:p>
            <a:r>
              <a:rPr lang="en-IN" sz="1400" dirty="0"/>
              <a:t>	&lt;/body&gt;</a:t>
            </a:r>
          </a:p>
          <a:p>
            <a:r>
              <a:rPr lang="en-IN" sz="1400" dirty="0"/>
              <a:t>&lt;/html&gt;</a:t>
            </a:r>
          </a:p>
        </p:txBody>
      </p:sp>
      <p:pic>
        <p:nvPicPr>
          <p:cNvPr id="10" name="Picture 9">
            <a:extLst>
              <a:ext uri="{FF2B5EF4-FFF2-40B4-BE49-F238E27FC236}">
                <a16:creationId xmlns:a16="http://schemas.microsoft.com/office/drawing/2014/main" xmlns="" id="{2ABCC7D0-51E2-4D92-B228-909E9F17FD12}"/>
              </a:ext>
            </a:extLst>
          </p:cNvPr>
          <p:cNvPicPr>
            <a:picLocks noChangeAspect="1"/>
          </p:cNvPicPr>
          <p:nvPr/>
        </p:nvPicPr>
        <p:blipFill rotWithShape="1">
          <a:blip r:embed="rId3"/>
          <a:srcRect l="25132" t="4188" r="24167" b="67962"/>
          <a:stretch/>
        </p:blipFill>
        <p:spPr>
          <a:xfrm>
            <a:off x="6096000" y="4749215"/>
            <a:ext cx="6069263" cy="1909010"/>
          </a:xfrm>
          <a:prstGeom prst="rect">
            <a:avLst/>
          </a:prstGeom>
        </p:spPr>
      </p:pic>
    </p:spTree>
    <p:extLst>
      <p:ext uri="{BB962C8B-B14F-4D97-AF65-F5344CB8AC3E}">
        <p14:creationId xmlns:p14="http://schemas.microsoft.com/office/powerpoint/2010/main" val="278855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FC049-48E0-482C-90E8-8F89D9A5F730}"/>
              </a:ext>
            </a:extLst>
          </p:cNvPr>
          <p:cNvSpPr>
            <a:spLocks noGrp="1"/>
          </p:cNvSpPr>
          <p:nvPr>
            <p:ph type="title"/>
          </p:nvPr>
        </p:nvSpPr>
        <p:spPr/>
        <p:txBody>
          <a:bodyPr/>
          <a:lstStyle/>
          <a:p>
            <a:r>
              <a:rPr lang="en-IN" dirty="0"/>
              <a:t>JSP Page Directive</a:t>
            </a:r>
          </a:p>
        </p:txBody>
      </p:sp>
      <p:sp>
        <p:nvSpPr>
          <p:cNvPr id="3" name="Content Placeholder 2">
            <a:extLst>
              <a:ext uri="{FF2B5EF4-FFF2-40B4-BE49-F238E27FC236}">
                <a16:creationId xmlns:a16="http://schemas.microsoft.com/office/drawing/2014/main" xmlns="" id="{262260B9-5DAC-4429-A289-367679BBF1A4}"/>
              </a:ext>
            </a:extLst>
          </p:cNvPr>
          <p:cNvSpPr>
            <a:spLocks noGrp="1"/>
          </p:cNvSpPr>
          <p:nvPr>
            <p:ph idx="1"/>
          </p:nvPr>
        </p:nvSpPr>
        <p:spPr>
          <a:xfrm>
            <a:off x="208548" y="994611"/>
            <a:ext cx="11839073" cy="5863389"/>
          </a:xfrm>
        </p:spPr>
        <p:txBody>
          <a:bodyPr>
            <a:normAutofit/>
          </a:bodyPr>
          <a:lstStyle/>
          <a:p>
            <a:pPr marL="0" indent="0" fontAlgn="base">
              <a:buNone/>
            </a:pPr>
            <a:r>
              <a:rPr lang="en-IN" sz="2400" dirty="0" err="1"/>
              <a:t>isThreadSafe</a:t>
            </a:r>
            <a:endParaRPr lang="en-IN" sz="2400" dirty="0"/>
          </a:p>
          <a:p>
            <a:pPr marL="0" indent="0" fontAlgn="base">
              <a:buNone/>
            </a:pPr>
            <a:endParaRPr lang="en-IN" sz="1800" dirty="0"/>
          </a:p>
          <a:p>
            <a:pPr marL="0" indent="0" fontAlgn="base">
              <a:buNone/>
            </a:pPr>
            <a:r>
              <a:rPr lang="en-IN" sz="1800" dirty="0"/>
              <a:t>This attribute takes </a:t>
            </a:r>
            <a:r>
              <a:rPr lang="en-IN" sz="1800" dirty="0" err="1"/>
              <a:t>boolean</a:t>
            </a:r>
            <a:r>
              <a:rPr lang="en-IN" sz="1800" dirty="0"/>
              <a:t> values of true or false indicating the JSP page can be safe in multithreaded environment or not. The default value is true.</a:t>
            </a:r>
          </a:p>
          <a:p>
            <a:pPr marL="0" indent="0" fontAlgn="base">
              <a:buNone/>
            </a:pPr>
            <a:r>
              <a:rPr lang="en-IN" sz="1800" dirty="0"/>
              <a:t>Syntax of </a:t>
            </a:r>
            <a:r>
              <a:rPr lang="en-IN" sz="1800" dirty="0" err="1"/>
              <a:t>isThreadSafe</a:t>
            </a:r>
            <a:r>
              <a:rPr lang="en-IN" sz="1800" dirty="0"/>
              <a:t> JSP</a:t>
            </a:r>
          </a:p>
          <a:p>
            <a:pPr marL="0" indent="0" fontAlgn="base">
              <a:buNone/>
            </a:pPr>
            <a:r>
              <a:rPr lang="en-IN" sz="1800" b="0" dirty="0"/>
              <a:t>&lt;%@ page </a:t>
            </a:r>
            <a:r>
              <a:rPr lang="en-IN" sz="1800" b="0" dirty="0" err="1"/>
              <a:t>isThreadSafe</a:t>
            </a:r>
            <a:r>
              <a:rPr lang="en-IN" sz="1800" b="0" dirty="0"/>
              <a:t>="true" %&gt;</a:t>
            </a:r>
          </a:p>
          <a:p>
            <a:pPr marL="0" indent="0" fontAlgn="base">
              <a:buNone/>
            </a:pPr>
            <a:endParaRPr lang="en-IN" sz="1800" b="0" dirty="0"/>
          </a:p>
          <a:p>
            <a:pPr marL="0" indent="0" fontAlgn="base">
              <a:buNone/>
            </a:pPr>
            <a:r>
              <a:rPr lang="en-IN" sz="1800" dirty="0"/>
              <a:t>1. </a:t>
            </a:r>
            <a:r>
              <a:rPr lang="en-IN" sz="1800" dirty="0" err="1"/>
              <a:t>isThreadSafe</a:t>
            </a:r>
            <a:r>
              <a:rPr lang="en-IN" sz="1800" dirty="0"/>
              <a:t>="true"</a:t>
            </a:r>
            <a:r>
              <a:rPr lang="en-IN" sz="1800" b="0" dirty="0"/>
              <a:t>, creates multiple objects for the same JSP file when requested by multiple clients. Each client is served with a separate </a:t>
            </a:r>
            <a:r>
              <a:rPr lang="en-IN" sz="1800" dirty="0"/>
              <a:t>_</a:t>
            </a:r>
            <a:r>
              <a:rPr lang="en-IN" sz="1800" dirty="0" err="1"/>
              <a:t>jspService</a:t>
            </a:r>
            <a:r>
              <a:rPr lang="en-IN" sz="1800" dirty="0"/>
              <a:t>()</a:t>
            </a:r>
            <a:r>
              <a:rPr lang="en-IN" sz="1800" b="0" dirty="0"/>
              <a:t> method (with only one JSP file loaded).</a:t>
            </a:r>
          </a:p>
          <a:p>
            <a:pPr marL="0" indent="0" fontAlgn="base">
              <a:buNone/>
            </a:pPr>
            <a:endParaRPr lang="en-IN" sz="1800" b="0" dirty="0"/>
          </a:p>
          <a:p>
            <a:pPr marL="0" indent="0" fontAlgn="base">
              <a:buNone/>
            </a:pPr>
            <a:r>
              <a:rPr lang="en-IN" sz="1800" dirty="0"/>
              <a:t>2.</a:t>
            </a:r>
            <a:r>
              <a:rPr lang="en-IN" sz="1800" b="0" dirty="0"/>
              <a:t> </a:t>
            </a:r>
            <a:r>
              <a:rPr lang="en-IN" sz="1800" dirty="0" err="1"/>
              <a:t>isThreadSafe</a:t>
            </a:r>
            <a:r>
              <a:rPr lang="en-IN" sz="1800" dirty="0"/>
              <a:t>="false"</a:t>
            </a:r>
            <a:r>
              <a:rPr lang="en-IN" sz="1800" b="0" dirty="0"/>
              <a:t>, allows the container to create one Servlet object for each client requesting the same JSP. Multiple clients will have multiple Servlet objects created by the container to honour all the clients.</a:t>
            </a:r>
          </a:p>
          <a:p>
            <a:pPr marL="0" indent="0">
              <a:buNone/>
            </a:pPr>
            <a:r>
              <a:rPr lang="en-IN" sz="1800" dirty="0"/>
              <a:t/>
            </a:r>
            <a:br>
              <a:rPr lang="en-IN" sz="1800" dirty="0"/>
            </a:br>
            <a:endParaRPr lang="en-IN" sz="1800" b="0" dirty="0"/>
          </a:p>
        </p:txBody>
      </p:sp>
    </p:spTree>
    <p:extLst>
      <p:ext uri="{BB962C8B-B14F-4D97-AF65-F5344CB8AC3E}">
        <p14:creationId xmlns:p14="http://schemas.microsoft.com/office/powerpoint/2010/main" val="1302324982"/>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3630</TotalTime>
  <Words>2131</Words>
  <Application>Microsoft Office PowerPoint</Application>
  <PresentationFormat>Custom</PresentationFormat>
  <Paragraphs>503</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 new</vt:lpstr>
      <vt:lpstr>JSP Directive Elements</vt:lpstr>
      <vt:lpstr> JSP Implicit object </vt:lpstr>
      <vt:lpstr> JSP Page Directive </vt:lpstr>
      <vt:lpstr> JSP Page Directive </vt:lpstr>
      <vt:lpstr>JSP page directive(import) Example Duration 10 min</vt:lpstr>
      <vt:lpstr>JSP page directive</vt:lpstr>
      <vt:lpstr>JSP Page Directive </vt:lpstr>
      <vt:lpstr>JSP Page Directive  (Buffer)Example Duration: 5min</vt:lpstr>
      <vt:lpstr>JSP Page Directive</vt:lpstr>
      <vt:lpstr>JSP Page Directive</vt:lpstr>
      <vt:lpstr>JSP Page Directive</vt:lpstr>
      <vt:lpstr>JSP Page Directive</vt:lpstr>
      <vt:lpstr>JSP Page Directive</vt:lpstr>
      <vt:lpstr>JSP Page Directive</vt:lpstr>
      <vt:lpstr>JSP Config object Example</vt:lpstr>
      <vt:lpstr>JSP Application object Example Duration: 5 min</vt:lpstr>
      <vt:lpstr>JSP Session object Example Duration: 10 min</vt:lpstr>
      <vt:lpstr>JSP Session object Example Duration:10 min </vt:lpstr>
      <vt:lpstr>JSP pageContext object Example Duration 5 min</vt:lpstr>
      <vt:lpstr>JSP Page Object Example Duration: 5 min</vt:lpstr>
      <vt:lpstr>JSP Exception Example Duration: 7min </vt:lpstr>
      <vt:lpstr>JSP include directive Example Duration:10 min</vt:lpstr>
      <vt:lpstr>JSP taglib directive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WEBSERVICES</dc:title>
  <dc:creator>manisha shah</dc:creator>
  <cp:lastModifiedBy>Samsung</cp:lastModifiedBy>
  <cp:revision>469</cp:revision>
  <dcterms:created xsi:type="dcterms:W3CDTF">2019-04-14T13:04:31Z</dcterms:created>
  <dcterms:modified xsi:type="dcterms:W3CDTF">2021-12-12T11:58:29Z</dcterms:modified>
</cp:coreProperties>
</file>