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1" r:id="rId2"/>
    <p:sldId id="286" r:id="rId3"/>
    <p:sldId id="299" r:id="rId4"/>
    <p:sldId id="315" r:id="rId5"/>
    <p:sldId id="316" r:id="rId6"/>
    <p:sldId id="312" r:id="rId7"/>
    <p:sldId id="317" r:id="rId8"/>
    <p:sldId id="313" r:id="rId9"/>
    <p:sldId id="314" r:id="rId10"/>
    <p:sldId id="318" r:id="rId11"/>
    <p:sldId id="319" r:id="rId12"/>
    <p:sldId id="320"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46" autoAdjust="0"/>
  </p:normalViewPr>
  <p:slideViewPr>
    <p:cSldViewPr snapToGrid="0">
      <p:cViewPr>
        <p:scale>
          <a:sx n="90" d="100"/>
          <a:sy n="90" d="100"/>
        </p:scale>
        <p:origin x="-108"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5C47D-6E7A-40E3-9BF1-FE1B5E6AF784}" type="datetimeFigureOut">
              <a:rPr lang="en-IN" smtClean="0"/>
              <a:t>30-07-2019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4DFF-0047-44CF-B3EB-16181272A434}" type="slidenum">
              <a:rPr lang="en-IN" smtClean="0"/>
              <a:t>‹#›</a:t>
            </a:fld>
            <a:endParaRPr lang="en-IN"/>
          </a:p>
        </p:txBody>
      </p:sp>
    </p:spTree>
    <p:extLst>
      <p:ext uri="{BB962C8B-B14F-4D97-AF65-F5344CB8AC3E}">
        <p14:creationId xmlns:p14="http://schemas.microsoft.com/office/powerpoint/2010/main" val="22780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582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852F8-A54B-449A-BBD1-1C8558730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77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 It is basically the content of </a:t>
            </a:r>
            <a:r>
              <a:rPr lang="en-IN" sz="1200" b="0" i="0" kern="1200" dirty="0" err="1">
                <a:solidFill>
                  <a:schemeClr val="tx1"/>
                </a:solidFill>
                <a:effectLst/>
                <a:latin typeface="+mn-lt"/>
                <a:ea typeface="+mn-ea"/>
                <a:cs typeface="+mn-cs"/>
              </a:rPr>
              <a:t>Show.jsp</a:t>
            </a:r>
            <a:r>
              <a:rPr lang="en-IN" sz="1200" b="0" i="0" kern="1200" dirty="0">
                <a:solidFill>
                  <a:schemeClr val="tx1"/>
                </a:solidFill>
                <a:effectLst/>
                <a:latin typeface="+mn-lt"/>
                <a:ea typeface="+mn-ea"/>
                <a:cs typeface="+mn-cs"/>
              </a:rPr>
              <a:t>, which clearly shows that </a:t>
            </a:r>
            <a:r>
              <a:rPr lang="en-IN" sz="1200" b="0" i="0" kern="1200" dirty="0" err="1">
                <a:solidFill>
                  <a:schemeClr val="tx1"/>
                </a:solidFill>
                <a:effectLst/>
                <a:latin typeface="+mn-lt"/>
                <a:ea typeface="+mn-ea"/>
                <a:cs typeface="+mn-cs"/>
              </a:rPr>
              <a:t>index.jsp</a:t>
            </a:r>
            <a:r>
              <a:rPr lang="en-IN" sz="1200" b="0" i="0" kern="1200" dirty="0">
                <a:solidFill>
                  <a:schemeClr val="tx1"/>
                </a:solidFill>
                <a:effectLst/>
                <a:latin typeface="+mn-lt"/>
                <a:ea typeface="+mn-ea"/>
                <a:cs typeface="+mn-cs"/>
              </a:rPr>
              <a:t> didn’t display as it forwarded the request to the </a:t>
            </a:r>
            <a:r>
              <a:rPr lang="en-IN" sz="1200" b="1" i="0" kern="1200" dirty="0" err="1">
                <a:solidFill>
                  <a:schemeClr val="tx1"/>
                </a:solidFill>
                <a:effectLst/>
                <a:latin typeface="+mn-lt"/>
                <a:ea typeface="+mn-ea"/>
                <a:cs typeface="+mn-cs"/>
              </a:rPr>
              <a:t>Show.jsp</a:t>
            </a:r>
            <a:r>
              <a:rPr lang="en-IN" sz="1200" b="0" i="0" kern="1200" dirty="0">
                <a:solidFill>
                  <a:schemeClr val="tx1"/>
                </a:solidFill>
                <a:effectLst/>
                <a:latin typeface="+mn-lt"/>
                <a:ea typeface="+mn-ea"/>
                <a:cs typeface="+mn-cs"/>
              </a:rPr>
              <a:t> page.</a:t>
            </a:r>
          </a:p>
          <a:p>
            <a:br>
              <a:rPr lang="en-IN" dirty="0"/>
            </a:b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318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 It is basically the content of </a:t>
            </a:r>
            <a:r>
              <a:rPr lang="en-IN" sz="1200" b="0" i="0" kern="1200" dirty="0" err="1">
                <a:solidFill>
                  <a:schemeClr val="tx1"/>
                </a:solidFill>
                <a:effectLst/>
                <a:latin typeface="+mn-lt"/>
                <a:ea typeface="+mn-ea"/>
                <a:cs typeface="+mn-cs"/>
              </a:rPr>
              <a:t>Show.jsp</a:t>
            </a:r>
            <a:r>
              <a:rPr lang="en-IN" sz="1200" b="0" i="0" kern="1200" dirty="0">
                <a:solidFill>
                  <a:schemeClr val="tx1"/>
                </a:solidFill>
                <a:effectLst/>
                <a:latin typeface="+mn-lt"/>
                <a:ea typeface="+mn-ea"/>
                <a:cs typeface="+mn-cs"/>
              </a:rPr>
              <a:t>, which clearly shows that </a:t>
            </a:r>
            <a:r>
              <a:rPr lang="en-IN" sz="1200" b="0" i="0" kern="1200" dirty="0" err="1">
                <a:solidFill>
                  <a:schemeClr val="tx1"/>
                </a:solidFill>
                <a:effectLst/>
                <a:latin typeface="+mn-lt"/>
                <a:ea typeface="+mn-ea"/>
                <a:cs typeface="+mn-cs"/>
              </a:rPr>
              <a:t>index.jsp</a:t>
            </a:r>
            <a:r>
              <a:rPr lang="en-IN" sz="1200" b="0" i="0" kern="1200" dirty="0">
                <a:solidFill>
                  <a:schemeClr val="tx1"/>
                </a:solidFill>
                <a:effectLst/>
                <a:latin typeface="+mn-lt"/>
                <a:ea typeface="+mn-ea"/>
                <a:cs typeface="+mn-cs"/>
              </a:rPr>
              <a:t> didn’t display as it forwarded the request to the </a:t>
            </a:r>
            <a:r>
              <a:rPr lang="en-IN" sz="1200" b="1" i="0" kern="1200" dirty="0" err="1">
                <a:solidFill>
                  <a:schemeClr val="tx1"/>
                </a:solidFill>
                <a:effectLst/>
                <a:latin typeface="+mn-lt"/>
                <a:ea typeface="+mn-ea"/>
                <a:cs typeface="+mn-cs"/>
              </a:rPr>
              <a:t>Show.jsp</a:t>
            </a:r>
            <a:r>
              <a:rPr lang="en-IN" sz="1200" b="0" i="0" kern="1200" dirty="0">
                <a:solidFill>
                  <a:schemeClr val="tx1"/>
                </a:solidFill>
                <a:effectLst/>
                <a:latin typeface="+mn-lt"/>
                <a:ea typeface="+mn-ea"/>
                <a:cs typeface="+mn-cs"/>
              </a:rPr>
              <a:t> page.</a:t>
            </a:r>
          </a:p>
          <a:p>
            <a:br>
              <a:rPr lang="en-IN" dirty="0"/>
            </a:b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717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124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In the above example we are including </a:t>
            </a:r>
            <a:r>
              <a:rPr lang="en-IN" sz="1200" b="0" i="0" u="none" strike="noStrike" kern="1200" dirty="0" err="1">
                <a:solidFill>
                  <a:schemeClr val="tx1"/>
                </a:solidFill>
                <a:effectLst/>
                <a:latin typeface="+mn-lt"/>
                <a:ea typeface="+mn-ea"/>
                <a:cs typeface="+mn-cs"/>
              </a:rPr>
              <a:t>header.jsp</a:t>
            </a:r>
            <a:r>
              <a:rPr lang="en-IN" sz="1200" b="0" i="0" u="none" strike="noStrike" kern="1200" dirty="0">
                <a:solidFill>
                  <a:schemeClr val="tx1"/>
                </a:solidFill>
                <a:effectLst/>
                <a:latin typeface="+mn-lt"/>
                <a:ea typeface="+mn-ea"/>
                <a:cs typeface="+mn-cs"/>
              </a:rPr>
              <a:t> into </a:t>
            </a:r>
            <a:r>
              <a:rPr lang="en-IN" sz="1200" b="0" i="0" u="none" strike="noStrike" kern="1200" dirty="0" err="1">
                <a:solidFill>
                  <a:schemeClr val="tx1"/>
                </a:solidFill>
                <a:effectLst/>
                <a:latin typeface="+mn-lt"/>
                <a:ea typeface="+mn-ea"/>
                <a:cs typeface="+mn-cs"/>
              </a:rPr>
              <a:t>index.jsp</a:t>
            </a:r>
            <a:r>
              <a:rPr lang="en-IN" sz="1200" b="0" i="0" u="none" strike="noStrike" kern="1200" dirty="0">
                <a:solidFill>
                  <a:schemeClr val="tx1"/>
                </a:solidFill>
                <a:effectLst/>
                <a:latin typeface="+mn-lt"/>
                <a:ea typeface="+mn-ea"/>
                <a:cs typeface="+mn-cs"/>
              </a:rPr>
              <a:t> by using </a:t>
            </a:r>
            <a:r>
              <a:rPr lang="en-IN" sz="1200" b="0" i="0" u="none" strike="noStrike" kern="1200" dirty="0" err="1">
                <a:solidFill>
                  <a:schemeClr val="tx1"/>
                </a:solidFill>
                <a:effectLst/>
                <a:latin typeface="+mn-lt"/>
                <a:ea typeface="+mn-ea"/>
                <a:cs typeface="+mn-cs"/>
              </a:rPr>
              <a:t>jsp:include</a:t>
            </a:r>
            <a:r>
              <a:rPr lang="en-IN" sz="1200" b="0" i="0" u="none" strike="noStrike" kern="1200" dirty="0">
                <a:solidFill>
                  <a:schemeClr val="tx1"/>
                </a:solidFill>
                <a:effectLst/>
                <a:latin typeface="+mn-lt"/>
                <a:ea typeface="+mn-ea"/>
                <a:cs typeface="+mn-cs"/>
              </a:rPr>
              <a:t> action.</a:t>
            </a:r>
          </a:p>
          <a:p>
            <a:br>
              <a:rPr lang="en-IN" dirty="0"/>
            </a:b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345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587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3619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&lt;</a:t>
            </a:r>
            <a:r>
              <a:rPr lang="en-IN" sz="1200" b="1" i="0" kern="1200" dirty="0" err="1">
                <a:solidFill>
                  <a:schemeClr val="tx1"/>
                </a:solidFill>
                <a:effectLst/>
                <a:latin typeface="+mn-lt"/>
                <a:ea typeface="+mn-ea"/>
                <a:cs typeface="+mn-cs"/>
              </a:rPr>
              <a:t>jsp:fallback</a:t>
            </a:r>
            <a:r>
              <a:rPr lang="en-IN" sz="1200" b="1" i="0" kern="1200" dirty="0">
                <a:solidFill>
                  <a:schemeClr val="tx1"/>
                </a:solidFill>
                <a:effectLst/>
                <a:latin typeface="+mn-lt"/>
                <a:ea typeface="+mn-ea"/>
                <a:cs typeface="+mn-cs"/>
              </a:rPr>
              <a:t>&gt; action</a:t>
            </a:r>
          </a:p>
          <a:p>
            <a:r>
              <a:rPr lang="en-IN" sz="1200" b="0" i="0" kern="1200" dirty="0">
                <a:solidFill>
                  <a:schemeClr val="tx1"/>
                </a:solidFill>
                <a:effectLst/>
                <a:latin typeface="+mn-lt"/>
                <a:ea typeface="+mn-ea"/>
                <a:cs typeface="+mn-cs"/>
              </a:rPr>
              <a:t>This action is an optional, direct child of the &lt;</a:t>
            </a:r>
            <a:r>
              <a:rPr lang="en-IN" sz="1200" b="0" i="0" kern="1200" dirty="0" err="1">
                <a:solidFill>
                  <a:schemeClr val="tx1"/>
                </a:solidFill>
                <a:effectLst/>
                <a:latin typeface="+mn-lt"/>
                <a:ea typeface="+mn-ea"/>
                <a:cs typeface="+mn-cs"/>
              </a:rPr>
              <a:t>jsp:plugin</a:t>
            </a:r>
            <a:r>
              <a:rPr lang="en-IN" sz="1200" b="0" i="0" kern="1200" dirty="0">
                <a:solidFill>
                  <a:schemeClr val="tx1"/>
                </a:solidFill>
                <a:effectLst/>
                <a:latin typeface="+mn-lt"/>
                <a:ea typeface="+mn-ea"/>
                <a:cs typeface="+mn-cs"/>
              </a:rPr>
              <a:t>&gt; action. Its purpose is to specify some content which is used by the client browser in case the plugin cannot be started. Common usage is to show some text that indicates there’s a problem of loading the component. </a:t>
            </a:r>
          </a:p>
          <a:p>
            <a:r>
              <a:rPr lang="en-IN" sz="1200" b="1" i="0" kern="1200" dirty="0">
                <a:solidFill>
                  <a:schemeClr val="tx1"/>
                </a:solidFill>
                <a:effectLst/>
                <a:latin typeface="+mn-lt"/>
                <a:ea typeface="+mn-ea"/>
                <a:cs typeface="+mn-cs"/>
              </a:rPr>
              <a:t>&lt;</a:t>
            </a:r>
            <a:r>
              <a:rPr lang="en-IN" sz="1200" b="1" i="0" kern="1200" dirty="0" err="1">
                <a:solidFill>
                  <a:schemeClr val="tx1"/>
                </a:solidFill>
                <a:effectLst/>
                <a:latin typeface="+mn-lt"/>
                <a:ea typeface="+mn-ea"/>
                <a:cs typeface="+mn-cs"/>
              </a:rPr>
              <a:t>jsp:params</a:t>
            </a:r>
            <a:r>
              <a:rPr lang="en-IN" sz="1200" b="1" i="0" kern="1200" dirty="0">
                <a:solidFill>
                  <a:schemeClr val="tx1"/>
                </a:solidFill>
                <a:effectLst/>
                <a:latin typeface="+mn-lt"/>
                <a:ea typeface="+mn-ea"/>
                <a:cs typeface="+mn-cs"/>
              </a:rPr>
              <a:t>&gt; action</a:t>
            </a:r>
          </a:p>
          <a:p>
            <a:r>
              <a:rPr lang="en-IN" sz="1200" b="0" i="0" kern="1200" dirty="0">
                <a:solidFill>
                  <a:schemeClr val="tx1"/>
                </a:solidFill>
                <a:effectLst/>
                <a:latin typeface="+mn-lt"/>
                <a:ea typeface="+mn-ea"/>
                <a:cs typeface="+mn-cs"/>
              </a:rPr>
              <a:t>This action is an optional, direct child of the &lt;</a:t>
            </a:r>
            <a:r>
              <a:rPr lang="en-IN" sz="1200" b="0" i="0" kern="1200" dirty="0" err="1">
                <a:solidFill>
                  <a:schemeClr val="tx1"/>
                </a:solidFill>
                <a:effectLst/>
                <a:latin typeface="+mn-lt"/>
                <a:ea typeface="+mn-ea"/>
                <a:cs typeface="+mn-cs"/>
              </a:rPr>
              <a:t>jsp:plugin</a:t>
            </a:r>
            <a:r>
              <a:rPr lang="en-IN" sz="1200" b="0" i="0" kern="1200" dirty="0">
                <a:solidFill>
                  <a:schemeClr val="tx1"/>
                </a:solidFill>
                <a:effectLst/>
                <a:latin typeface="+mn-lt"/>
                <a:ea typeface="+mn-ea"/>
                <a:cs typeface="+mn-cs"/>
              </a:rPr>
              <a:t>&gt; action. It cannot be used elsewhere. If specified, it must contain one or more &lt;</a:t>
            </a:r>
            <a:r>
              <a:rPr lang="en-IN" sz="1200" b="0" i="0" kern="1200" dirty="0" err="1">
                <a:solidFill>
                  <a:schemeClr val="tx1"/>
                </a:solidFill>
                <a:effectLst/>
                <a:latin typeface="+mn-lt"/>
                <a:ea typeface="+mn-ea"/>
                <a:cs typeface="+mn-cs"/>
              </a:rPr>
              <a:t>jsp:param</a:t>
            </a:r>
            <a:r>
              <a:rPr lang="en-IN" sz="1200" b="0" i="0" kern="1200" dirty="0">
                <a:solidFill>
                  <a:schemeClr val="tx1"/>
                </a:solidFill>
                <a:effectLst/>
                <a:latin typeface="+mn-lt"/>
                <a:ea typeface="+mn-ea"/>
                <a:cs typeface="+mn-cs"/>
              </a:rPr>
              <a:t>&gt; actions to provide additional parameters for the component. </a:t>
            </a:r>
          </a:p>
          <a:p>
            <a:br>
              <a:rPr lang="en-IN" sz="1200" b="0"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D9634DFF-0047-44CF-B3EB-16181272A434}" type="slidenum">
              <a:rPr lang="en-IN" smtClean="0"/>
              <a:t>12</a:t>
            </a:fld>
            <a:endParaRPr lang="en-IN"/>
          </a:p>
        </p:txBody>
      </p:sp>
    </p:spTree>
    <p:extLst>
      <p:ext uri="{BB962C8B-B14F-4D97-AF65-F5344CB8AC3E}">
        <p14:creationId xmlns:p14="http://schemas.microsoft.com/office/powerpoint/2010/main" val="2810096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427451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5270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125438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r>
              <a:rPr lang="en-US"/>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7/30/2019</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274283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7/30/2019</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349650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7/30/2019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11301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7/30/2019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869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12192000" cy="6896746"/>
          </a:xfrm>
          <a:prstGeom prst="rect">
            <a:avLst/>
          </a:prstGeom>
        </p:spPr>
      </p:pic>
      <p:sp>
        <p:nvSpPr>
          <p:cNvPr id="2" name="Title 1"/>
          <p:cNvSpPr>
            <a:spLocks noGrp="1"/>
          </p:cNvSpPr>
          <p:nvPr>
            <p:ph type="title"/>
          </p:nvPr>
        </p:nvSpPr>
        <p:spPr>
          <a:xfrm>
            <a:off x="2641600" y="76200"/>
            <a:ext cx="92456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3779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4177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54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5124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73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1620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136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02800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7/30/2019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769600" y="57150"/>
            <a:ext cx="1235573" cy="742950"/>
          </a:xfrm>
          <a:prstGeom prst="rect">
            <a:avLst/>
          </a:prstGeom>
        </p:spPr>
      </p:pic>
    </p:spTree>
    <p:extLst>
      <p:ext uri="{BB962C8B-B14F-4D97-AF65-F5344CB8AC3E}">
        <p14:creationId xmlns:p14="http://schemas.microsoft.com/office/powerpoint/2010/main" val="302051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p:spPr>
        <p:txBody>
          <a:bodyPr>
            <a:normAutofit/>
          </a:bodyPr>
          <a:lstStyle/>
          <a:p>
            <a:r>
              <a:rPr lang="en-US" b="1" dirty="0"/>
              <a:t>Action Elements</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A880-1D58-463F-A7F9-8274C38BBF79}"/>
              </a:ext>
            </a:extLst>
          </p:cNvPr>
          <p:cNvSpPr>
            <a:spLocks noGrp="1"/>
          </p:cNvSpPr>
          <p:nvPr>
            <p:ph type="title"/>
          </p:nvPr>
        </p:nvSpPr>
        <p:spPr/>
        <p:txBody>
          <a:bodyPr>
            <a:normAutofit/>
          </a:bodyPr>
          <a:lstStyle/>
          <a:p>
            <a:r>
              <a:rPr lang="en-IN" dirty="0"/>
              <a:t>set &amp; get Property(</a:t>
            </a:r>
            <a:r>
              <a:rPr lang="en-IN"/>
              <a:t>Example contd..)</a:t>
            </a:r>
            <a:endParaRPr lang="en-IN" dirty="0"/>
          </a:p>
        </p:txBody>
      </p:sp>
      <p:sp>
        <p:nvSpPr>
          <p:cNvPr id="3" name="Content Placeholder 2">
            <a:extLst>
              <a:ext uri="{FF2B5EF4-FFF2-40B4-BE49-F238E27FC236}">
                <a16:creationId xmlns:a16="http://schemas.microsoft.com/office/drawing/2014/main" id="{3BDF94DF-D3C1-4A08-A8B7-1DC96F1B4E51}"/>
              </a:ext>
            </a:extLst>
          </p:cNvPr>
          <p:cNvSpPr>
            <a:spLocks noGrp="1"/>
          </p:cNvSpPr>
          <p:nvPr>
            <p:ph idx="1"/>
          </p:nvPr>
        </p:nvSpPr>
        <p:spPr>
          <a:xfrm>
            <a:off x="101600" y="1010599"/>
            <a:ext cx="5326743" cy="5410202"/>
          </a:xfrm>
        </p:spPr>
        <p:txBody>
          <a:bodyPr>
            <a:normAutofit fontScale="77500" lnSpcReduction="20000"/>
          </a:bodyPr>
          <a:lstStyle/>
          <a:p>
            <a:pPr marL="0" indent="0">
              <a:buNone/>
            </a:pPr>
            <a:r>
              <a:rPr lang="en-IN" dirty="0"/>
              <a:t>Let us create a class Employee which will be used in JSP page.</a:t>
            </a:r>
          </a:p>
          <a:p>
            <a:pPr marL="0" indent="0">
              <a:buNone/>
            </a:pPr>
            <a:r>
              <a:rPr lang="en-IN" dirty="0"/>
              <a:t>Employee class is an example of a basic bean.</a:t>
            </a:r>
          </a:p>
          <a:p>
            <a:pPr marL="0" indent="0">
              <a:buNone/>
            </a:pPr>
            <a:endParaRPr lang="en-IN" dirty="0"/>
          </a:p>
          <a:p>
            <a:pPr marL="0" indent="0">
              <a:buNone/>
            </a:pPr>
            <a:r>
              <a:rPr lang="en-IN" dirty="0"/>
              <a:t>package </a:t>
            </a:r>
            <a:r>
              <a:rPr lang="en-IN" dirty="0" err="1"/>
              <a:t>com.test.bean</a:t>
            </a:r>
            <a:r>
              <a:rPr lang="en-IN" dirty="0"/>
              <a:t>;</a:t>
            </a:r>
          </a:p>
          <a:p>
            <a:pPr marL="0" indent="0">
              <a:buNone/>
            </a:pPr>
            <a:r>
              <a:rPr lang="en-IN" dirty="0"/>
              <a:t>  </a:t>
            </a:r>
          </a:p>
          <a:p>
            <a:pPr marL="0" indent="0">
              <a:buNone/>
            </a:pPr>
            <a:r>
              <a:rPr lang="en-IN" dirty="0"/>
              <a:t>public class Employee {</a:t>
            </a:r>
          </a:p>
          <a:p>
            <a:pPr marL="0" indent="0">
              <a:buNone/>
            </a:pPr>
            <a:r>
              <a:rPr lang="en-IN" dirty="0"/>
              <a:t>    public class Employee {</a:t>
            </a:r>
          </a:p>
          <a:p>
            <a:pPr marL="0" indent="0">
              <a:buNone/>
            </a:pPr>
            <a:endParaRPr lang="en-IN" dirty="0"/>
          </a:p>
          <a:p>
            <a:pPr marL="0" indent="0">
              <a:buNone/>
            </a:pPr>
            <a:r>
              <a:rPr lang="en-IN" dirty="0"/>
              <a:t>private String name = "Tushar Joshi";</a:t>
            </a:r>
          </a:p>
          <a:p>
            <a:pPr marL="0" indent="0">
              <a:buNone/>
            </a:pPr>
            <a:r>
              <a:rPr lang="en-IN" dirty="0"/>
              <a:t>private String department = "Logistics";</a:t>
            </a:r>
          </a:p>
          <a:p>
            <a:pPr marL="0" indent="0">
              <a:buNone/>
            </a:pPr>
            <a:endParaRPr lang="en-IN" dirty="0"/>
          </a:p>
          <a:p>
            <a:pPr marL="0" indent="0">
              <a:buNone/>
            </a:pPr>
            <a:r>
              <a:rPr lang="en-IN" dirty="0"/>
              <a:t>public String </a:t>
            </a:r>
            <a:r>
              <a:rPr lang="en-IN" dirty="0" err="1"/>
              <a:t>getName</a:t>
            </a:r>
            <a:r>
              <a:rPr lang="en-IN" dirty="0"/>
              <a:t>() {</a:t>
            </a:r>
          </a:p>
          <a:p>
            <a:pPr marL="0" indent="0">
              <a:buNone/>
            </a:pPr>
            <a:r>
              <a:rPr lang="en-IN" dirty="0"/>
              <a:t>return name;}</a:t>
            </a:r>
          </a:p>
          <a:p>
            <a:pPr marL="0" indent="0">
              <a:buNone/>
            </a:pPr>
            <a:endParaRPr lang="en-IN" dirty="0"/>
          </a:p>
          <a:p>
            <a:pPr marL="0" indent="0">
              <a:buNone/>
            </a:pPr>
            <a:r>
              <a:rPr lang="en-IN" dirty="0"/>
              <a:t>public void </a:t>
            </a:r>
            <a:r>
              <a:rPr lang="en-IN" dirty="0" err="1"/>
              <a:t>setName</a:t>
            </a:r>
            <a:r>
              <a:rPr lang="en-IN" dirty="0"/>
              <a:t>(String name) {</a:t>
            </a:r>
          </a:p>
          <a:p>
            <a:pPr marL="0" indent="0">
              <a:buNone/>
            </a:pPr>
            <a:r>
              <a:rPr lang="en-IN" dirty="0"/>
              <a:t>this.name = name;</a:t>
            </a:r>
          </a:p>
          <a:p>
            <a:pPr marL="0" indent="0">
              <a:buNone/>
            </a:pPr>
            <a:r>
              <a:rPr lang="en-IN" dirty="0"/>
              <a:t>}</a:t>
            </a:r>
          </a:p>
          <a:p>
            <a:pPr marL="0" indent="0">
              <a:buNone/>
            </a:pPr>
            <a:r>
              <a:rPr lang="en-IN" dirty="0"/>
              <a:t>public String </a:t>
            </a:r>
            <a:r>
              <a:rPr lang="en-IN" dirty="0" err="1"/>
              <a:t>getDepartment</a:t>
            </a:r>
            <a:r>
              <a:rPr lang="en-IN" dirty="0"/>
              <a:t>(){</a:t>
            </a:r>
          </a:p>
          <a:p>
            <a:pPr marL="0" indent="0">
              <a:buNone/>
            </a:pPr>
            <a:r>
              <a:rPr lang="en-IN" dirty="0"/>
              <a:t>return department;</a:t>
            </a:r>
          </a:p>
          <a:p>
            <a:pPr marL="0" indent="0">
              <a:buNone/>
            </a:pPr>
            <a:r>
              <a:rPr lang="en-IN" dirty="0"/>
              <a:t>}</a:t>
            </a:r>
          </a:p>
          <a:p>
            <a:pPr marL="0" indent="0">
              <a:buNone/>
            </a:pPr>
            <a:r>
              <a:rPr lang="en-IN" dirty="0"/>
              <a:t>public void </a:t>
            </a:r>
            <a:r>
              <a:rPr lang="en-IN" dirty="0" err="1"/>
              <a:t>setDepartment</a:t>
            </a:r>
            <a:r>
              <a:rPr lang="en-IN" dirty="0"/>
              <a:t>(String department) {</a:t>
            </a:r>
          </a:p>
          <a:p>
            <a:pPr marL="0" indent="0">
              <a:buNone/>
            </a:pPr>
            <a:r>
              <a:rPr lang="en-IN" dirty="0" err="1"/>
              <a:t>this.department</a:t>
            </a:r>
            <a:r>
              <a:rPr lang="en-IN" dirty="0"/>
              <a:t> = department;</a:t>
            </a:r>
          </a:p>
          <a:p>
            <a:pPr marL="0" indent="0">
              <a:buNone/>
            </a:pPr>
            <a:r>
              <a:rPr lang="en-IN" dirty="0"/>
              <a:t>}</a:t>
            </a:r>
          </a:p>
          <a:p>
            <a:pPr marL="0" indent="0">
              <a:buNone/>
            </a:pPr>
            <a:r>
              <a:rPr lang="en-IN" dirty="0"/>
              <a:t>}</a:t>
            </a:r>
          </a:p>
          <a:p>
            <a:pPr marL="0" indent="0">
              <a:buNone/>
            </a:pPr>
            <a:r>
              <a:rPr lang="en-IN" dirty="0"/>
              <a:t>Create a </a:t>
            </a:r>
            <a:r>
              <a:rPr lang="en-IN" dirty="0" err="1"/>
              <a:t>jsp</a:t>
            </a:r>
            <a:r>
              <a:rPr lang="en-IN" dirty="0"/>
              <a:t> page</a:t>
            </a:r>
          </a:p>
          <a:p>
            <a:pPr marL="0" indent="0">
              <a:buNone/>
            </a:pPr>
            <a:r>
              <a:rPr lang="en-IN" dirty="0"/>
              <a:t>Create a </a:t>
            </a:r>
            <a:r>
              <a:rPr lang="en-IN" dirty="0" err="1"/>
              <a:t>jsp</a:t>
            </a:r>
            <a:r>
              <a:rPr lang="en-IN" dirty="0"/>
              <a:t> page inside </a:t>
            </a:r>
            <a:r>
              <a:rPr lang="en-IN" dirty="0" err="1"/>
              <a:t>WebContet</a:t>
            </a:r>
            <a:r>
              <a:rPr lang="en-IN" dirty="0"/>
              <a:t> directory of the project and name it as </a:t>
            </a:r>
            <a:r>
              <a:rPr lang="en-IN" dirty="0" err="1"/>
              <a:t>index.jsp</a:t>
            </a:r>
            <a:r>
              <a:rPr lang="en-IN" dirty="0"/>
              <a:t> . Get the value of java Bean variable using &lt;</a:t>
            </a:r>
            <a:r>
              <a:rPr lang="en-IN" dirty="0" err="1"/>
              <a:t>jsp:getProperty</a:t>
            </a:r>
            <a:r>
              <a:rPr lang="en-IN" dirty="0"/>
              <a:t>&gt; tag.</a:t>
            </a:r>
          </a:p>
          <a:p>
            <a:pPr marL="0" indent="0">
              <a:buNone/>
            </a:pPr>
            <a:endParaRPr lang="en-IN" dirty="0"/>
          </a:p>
        </p:txBody>
      </p:sp>
      <p:sp>
        <p:nvSpPr>
          <p:cNvPr id="4" name="Rectangle 3">
            <a:extLst>
              <a:ext uri="{FF2B5EF4-FFF2-40B4-BE49-F238E27FC236}">
                <a16:creationId xmlns:a16="http://schemas.microsoft.com/office/drawing/2014/main" id="{C054BCB0-711E-4FC3-A1BA-1A1E1E8660AA}"/>
              </a:ext>
            </a:extLst>
          </p:cNvPr>
          <p:cNvSpPr/>
          <p:nvPr/>
        </p:nvSpPr>
        <p:spPr>
          <a:xfrm>
            <a:off x="5428343" y="865424"/>
            <a:ext cx="6125028" cy="4216539"/>
          </a:xfrm>
          <a:prstGeom prst="rect">
            <a:avLst/>
          </a:prstGeom>
        </p:spPr>
        <p:txBody>
          <a:bodyPr wrap="square">
            <a:spAutoFit/>
          </a:bodyPr>
          <a:lstStyle/>
          <a:p>
            <a:r>
              <a:rPr lang="en-IN" sz="1600" b="1" dirty="0" err="1"/>
              <a:t>home.jsp</a:t>
            </a:r>
            <a:endParaRPr lang="en-IN" sz="1600" b="1" dirty="0"/>
          </a:p>
          <a:p>
            <a:endParaRPr lang="en-IN" sz="1200" dirty="0"/>
          </a:p>
          <a:p>
            <a:r>
              <a:rPr lang="en-IN" sz="1200" b="1" dirty="0"/>
              <a:t>&lt;%@ page language="java" </a:t>
            </a:r>
            <a:r>
              <a:rPr lang="en-IN" sz="1200" b="1" dirty="0" err="1"/>
              <a:t>contentType</a:t>
            </a:r>
            <a:r>
              <a:rPr lang="en-IN" sz="1200" b="1" dirty="0"/>
              <a:t>="text/html; charset=ISO-8859-1"</a:t>
            </a:r>
          </a:p>
          <a:p>
            <a:r>
              <a:rPr lang="en-IN" sz="1200" b="1" dirty="0"/>
              <a:t>    </a:t>
            </a:r>
            <a:r>
              <a:rPr lang="en-IN" sz="1200" b="1" dirty="0" err="1"/>
              <a:t>pageEncoding</a:t>
            </a:r>
            <a:r>
              <a:rPr lang="en-IN" sz="1200" b="1" dirty="0"/>
              <a:t>="ISO-8859-1"%&gt;</a:t>
            </a:r>
          </a:p>
          <a:p>
            <a:r>
              <a:rPr lang="en-IN" sz="1200" b="1" dirty="0"/>
              <a:t>&lt;!DOCTYPE html PUBLIC "-//W3C//DTD HTML 4.01 Transitional//EN" "http://www.w3.org/TR/html4/loose.dtd"&gt;</a:t>
            </a:r>
          </a:p>
          <a:p>
            <a:r>
              <a:rPr lang="en-IN" sz="1200" b="1" dirty="0"/>
              <a:t>&lt;html&gt;</a:t>
            </a:r>
          </a:p>
          <a:p>
            <a:r>
              <a:rPr lang="en-IN" sz="1200" b="1" dirty="0"/>
              <a:t>&lt;head&gt;</a:t>
            </a:r>
          </a:p>
          <a:p>
            <a:r>
              <a:rPr lang="en-IN" sz="1200" b="1" dirty="0"/>
              <a:t>&lt;meta http-</a:t>
            </a:r>
            <a:r>
              <a:rPr lang="en-IN" sz="1200" b="1" dirty="0" err="1"/>
              <a:t>equiv</a:t>
            </a:r>
            <a:r>
              <a:rPr lang="en-IN" sz="1200" b="1" dirty="0"/>
              <a:t>="Content-Type" content="text/html; charset=ISO-8859-1"&gt;</a:t>
            </a:r>
          </a:p>
          <a:p>
            <a:r>
              <a:rPr lang="en-IN" sz="1200" b="1" dirty="0"/>
              <a:t>&lt;title&gt;Getting the Value of Bean&lt;/title&gt;</a:t>
            </a:r>
          </a:p>
          <a:p>
            <a:r>
              <a:rPr lang="en-IN" sz="1200" b="1" dirty="0"/>
              <a:t>&lt;/head&gt;</a:t>
            </a:r>
          </a:p>
          <a:p>
            <a:r>
              <a:rPr lang="en-IN" sz="1200" b="1" dirty="0"/>
              <a:t>&lt;body </a:t>
            </a:r>
            <a:r>
              <a:rPr lang="en-IN" sz="1200" b="1" dirty="0" err="1"/>
              <a:t>bgcolor</a:t>
            </a:r>
            <a:r>
              <a:rPr lang="en-IN" sz="1200" b="1" dirty="0"/>
              <a:t>="#99CCFF"&gt;</a:t>
            </a:r>
          </a:p>
          <a:p>
            <a:r>
              <a:rPr lang="en-IN" sz="1200" b="1" dirty="0"/>
              <a:t>    &lt;</a:t>
            </a:r>
            <a:r>
              <a:rPr lang="en-IN" sz="1200" b="1" dirty="0" err="1"/>
              <a:t>jsp:useBean</a:t>
            </a:r>
            <a:r>
              <a:rPr lang="en-IN" sz="1200" b="1" dirty="0"/>
              <a:t> id="employee" class="</a:t>
            </a:r>
            <a:r>
              <a:rPr lang="en-IN" sz="1200" b="1" dirty="0" err="1"/>
              <a:t>com.test.bean.Employee</a:t>
            </a:r>
            <a:r>
              <a:rPr lang="en-IN" sz="1200" b="1" dirty="0"/>
              <a:t>" /&gt;</a:t>
            </a:r>
          </a:p>
          <a:p>
            <a:r>
              <a:rPr lang="en-IN" sz="1200" b="1" dirty="0"/>
              <a:t>    &lt;div&gt;</a:t>
            </a:r>
          </a:p>
          <a:p>
            <a:r>
              <a:rPr lang="en-IN" sz="1200" b="1" dirty="0"/>
              <a:t>        &lt;h2&gt; Employee details is mentioned below&lt;/h2&gt;</a:t>
            </a:r>
          </a:p>
          <a:p>
            <a:r>
              <a:rPr lang="en-IN" sz="1200" b="1" dirty="0"/>
              <a:t>    &lt;/div&gt;</a:t>
            </a:r>
          </a:p>
          <a:p>
            <a:r>
              <a:rPr lang="en-IN" sz="1200" b="1" dirty="0"/>
              <a:t>    &lt;</a:t>
            </a:r>
            <a:r>
              <a:rPr lang="en-IN" sz="1200" b="1" dirty="0" err="1"/>
              <a:t>jsp:getProperty</a:t>
            </a:r>
            <a:r>
              <a:rPr lang="en-IN" sz="1200" b="1" dirty="0"/>
              <a:t> name="employee" property="name" /&gt;&lt;</a:t>
            </a:r>
            <a:r>
              <a:rPr lang="en-IN" sz="1200" b="1" dirty="0" err="1"/>
              <a:t>br</a:t>
            </a:r>
            <a:r>
              <a:rPr lang="en-IN" sz="1200" b="1" dirty="0"/>
              <a:t>&gt;</a:t>
            </a:r>
          </a:p>
          <a:p>
            <a:r>
              <a:rPr lang="en-IN" sz="1200" b="1" dirty="0"/>
              <a:t>    &lt;</a:t>
            </a:r>
            <a:r>
              <a:rPr lang="en-IN" sz="1200" b="1" dirty="0" err="1"/>
              <a:t>jsp:getProperty</a:t>
            </a:r>
            <a:r>
              <a:rPr lang="en-IN" sz="1200" b="1" dirty="0"/>
              <a:t> name="employee" property="department" /&gt;</a:t>
            </a:r>
          </a:p>
          <a:p>
            <a:r>
              <a:rPr lang="en-IN" sz="1200" b="1" dirty="0"/>
              <a:t>&lt;/body&gt;</a:t>
            </a:r>
          </a:p>
          <a:p>
            <a:r>
              <a:rPr lang="en-IN" sz="1200" b="1" dirty="0"/>
              <a:t>&lt;/html&gt;</a:t>
            </a:r>
          </a:p>
          <a:p>
            <a:r>
              <a:rPr lang="en-IN" sz="1200" dirty="0"/>
              <a:t>You can see the following output on browser</a:t>
            </a:r>
            <a:br>
              <a:rPr lang="en-IN" sz="1200" dirty="0"/>
            </a:br>
            <a:endParaRPr lang="en-IN" sz="1200" dirty="0"/>
          </a:p>
        </p:txBody>
      </p:sp>
      <p:pic>
        <p:nvPicPr>
          <p:cNvPr id="6" name="Picture 5">
            <a:extLst>
              <a:ext uri="{FF2B5EF4-FFF2-40B4-BE49-F238E27FC236}">
                <a16:creationId xmlns:a16="http://schemas.microsoft.com/office/drawing/2014/main" id="{468FE4B4-581C-4559-869B-EF5AA0CC39F7}"/>
              </a:ext>
            </a:extLst>
          </p:cNvPr>
          <p:cNvPicPr>
            <a:picLocks noChangeAspect="1"/>
          </p:cNvPicPr>
          <p:nvPr/>
        </p:nvPicPr>
        <p:blipFill rotWithShape="1">
          <a:blip r:embed="rId2"/>
          <a:srcRect l="25001" t="12256" r="19165" b="56618"/>
          <a:stretch/>
        </p:blipFill>
        <p:spPr>
          <a:xfrm>
            <a:off x="5428343" y="4963886"/>
            <a:ext cx="6458857" cy="1602090"/>
          </a:xfrm>
          <a:prstGeom prst="rect">
            <a:avLst/>
          </a:prstGeom>
        </p:spPr>
      </p:pic>
    </p:spTree>
    <p:extLst>
      <p:ext uri="{BB962C8B-B14F-4D97-AF65-F5344CB8AC3E}">
        <p14:creationId xmlns:p14="http://schemas.microsoft.com/office/powerpoint/2010/main" val="333866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A880-1D58-463F-A7F9-8274C38BBF79}"/>
              </a:ext>
            </a:extLst>
          </p:cNvPr>
          <p:cNvSpPr>
            <a:spLocks noGrp="1"/>
          </p:cNvSpPr>
          <p:nvPr>
            <p:ph type="title"/>
          </p:nvPr>
        </p:nvSpPr>
        <p:spPr/>
        <p:txBody>
          <a:bodyPr>
            <a:normAutofit/>
          </a:bodyPr>
          <a:lstStyle/>
          <a:p>
            <a:r>
              <a:rPr lang="en-IN" dirty="0"/>
              <a:t>Displaying applet in JSP</a:t>
            </a:r>
          </a:p>
        </p:txBody>
      </p:sp>
      <p:sp>
        <p:nvSpPr>
          <p:cNvPr id="7" name="Content Placeholder 6">
            <a:extLst>
              <a:ext uri="{FF2B5EF4-FFF2-40B4-BE49-F238E27FC236}">
                <a16:creationId xmlns:a16="http://schemas.microsoft.com/office/drawing/2014/main" id="{BFB29A81-4A5F-4D6B-B0ED-75CBAF94BBC2}"/>
              </a:ext>
            </a:extLst>
          </p:cNvPr>
          <p:cNvSpPr>
            <a:spLocks noGrp="1"/>
          </p:cNvSpPr>
          <p:nvPr>
            <p:ph idx="1"/>
          </p:nvPr>
        </p:nvSpPr>
        <p:spPr>
          <a:xfrm>
            <a:off x="0" y="871815"/>
            <a:ext cx="12075886" cy="5986185"/>
          </a:xfrm>
        </p:spPr>
        <p:txBody>
          <a:bodyPr>
            <a:normAutofit fontScale="85000" lnSpcReduction="20000"/>
          </a:bodyPr>
          <a:lstStyle/>
          <a:p>
            <a:pPr marL="0" indent="0">
              <a:buNone/>
            </a:pPr>
            <a:r>
              <a:rPr lang="en-IN" b="0" dirty="0"/>
              <a:t>Applet is java program that can be embedded into HTML pages. It runs on the java enables web browsers such as </a:t>
            </a:r>
            <a:r>
              <a:rPr lang="en-IN" b="0" dirty="0" err="1"/>
              <a:t>mozila</a:t>
            </a:r>
            <a:r>
              <a:rPr lang="en-IN" b="0" dirty="0"/>
              <a:t> and internet explorer etc.</a:t>
            </a:r>
          </a:p>
          <a:p>
            <a:pPr marL="0" indent="0">
              <a:buNone/>
            </a:pPr>
            <a:endParaRPr lang="en-IN" b="0" dirty="0"/>
          </a:p>
          <a:p>
            <a:pPr marL="0" indent="0">
              <a:buNone/>
            </a:pPr>
            <a:r>
              <a:rPr lang="en-IN" b="0" dirty="0"/>
              <a:t>The </a:t>
            </a:r>
            <a:r>
              <a:rPr lang="en-IN" dirty="0"/>
              <a:t>&lt;jsp:plugin&gt;</a:t>
            </a:r>
            <a:r>
              <a:rPr lang="en-IN" b="0" dirty="0"/>
              <a:t> action is used to generate browser-dependent HTML code (</a:t>
            </a:r>
            <a:r>
              <a:rPr lang="en-IN" dirty="0"/>
              <a:t>OBJECT</a:t>
            </a:r>
            <a:r>
              <a:rPr lang="en-IN" b="0" dirty="0"/>
              <a:t>or </a:t>
            </a:r>
            <a:r>
              <a:rPr lang="en-IN" dirty="0"/>
              <a:t>EMBED</a:t>
            </a:r>
            <a:r>
              <a:rPr lang="en-IN" b="0" dirty="0"/>
              <a:t>) that displays and executes a Java Plugin software (Java applet or a JavaBean component) in the current JSP page. The </a:t>
            </a:r>
            <a:r>
              <a:rPr lang="en-IN" dirty="0"/>
              <a:t>&lt;</a:t>
            </a:r>
            <a:r>
              <a:rPr lang="en-IN" dirty="0" err="1"/>
              <a:t>jsp:params</a:t>
            </a:r>
            <a:r>
              <a:rPr lang="en-IN" dirty="0"/>
              <a:t>&gt;</a:t>
            </a:r>
            <a:r>
              <a:rPr lang="en-IN" b="0" dirty="0"/>
              <a:t> and </a:t>
            </a:r>
          </a:p>
          <a:p>
            <a:pPr marL="0" indent="0">
              <a:buNone/>
            </a:pPr>
            <a:r>
              <a:rPr lang="en-IN" dirty="0"/>
              <a:t>JSP-Applet</a:t>
            </a:r>
          </a:p>
          <a:p>
            <a:pPr marL="0" indent="0">
              <a:buNone/>
            </a:pPr>
            <a:endParaRPr lang="en-IN" dirty="0"/>
          </a:p>
          <a:p>
            <a:pPr marL="0" indent="0">
              <a:buNone/>
            </a:pPr>
            <a:r>
              <a:rPr lang="en-IN" dirty="0"/>
              <a:t>To use applet in JSP page we can use &lt;</a:t>
            </a:r>
            <a:r>
              <a:rPr lang="en-IN" dirty="0" err="1"/>
              <a:t>jsp:plugin</a:t>
            </a:r>
            <a:r>
              <a:rPr lang="en-IN" dirty="0"/>
              <a:t>&gt;. By the use of &lt;</a:t>
            </a:r>
            <a:r>
              <a:rPr lang="en-IN" dirty="0" err="1"/>
              <a:t>jsp:plugin</a:t>
            </a:r>
            <a:r>
              <a:rPr lang="en-IN" dirty="0"/>
              <a:t>&gt; you can include an applet and JavaBean in your JSP page. Syntax of &lt;</a:t>
            </a:r>
            <a:r>
              <a:rPr lang="en-IN" dirty="0" err="1"/>
              <a:t>jsp:plugin</a:t>
            </a:r>
            <a:r>
              <a:rPr lang="en-IN" dirty="0"/>
              <a:t>&gt; is :</a:t>
            </a:r>
          </a:p>
          <a:p>
            <a:pPr marL="0" indent="0">
              <a:buNone/>
            </a:pPr>
            <a:endParaRPr lang="en-IN" dirty="0"/>
          </a:p>
          <a:p>
            <a:pPr marL="0" indent="0">
              <a:buNone/>
            </a:pPr>
            <a:r>
              <a:rPr lang="en-IN" dirty="0"/>
              <a:t>&lt;</a:t>
            </a:r>
            <a:r>
              <a:rPr lang="en-IN" dirty="0" err="1"/>
              <a:t>jsp:plugin</a:t>
            </a:r>
            <a:endParaRPr lang="en-IN" dirty="0"/>
          </a:p>
          <a:p>
            <a:pPr marL="0" indent="0">
              <a:buNone/>
            </a:pPr>
            <a:r>
              <a:rPr lang="en-IN" dirty="0"/>
              <a:t>  type="</a:t>
            </a:r>
            <a:r>
              <a:rPr lang="en-IN" dirty="0" err="1"/>
              <a:t>bean|applet</a:t>
            </a:r>
            <a:r>
              <a:rPr lang="en-IN" dirty="0"/>
              <a:t>"</a:t>
            </a:r>
          </a:p>
          <a:p>
            <a:pPr marL="0" indent="0">
              <a:buNone/>
            </a:pPr>
            <a:r>
              <a:rPr lang="en-IN" dirty="0"/>
              <a:t>  code="</a:t>
            </a:r>
            <a:r>
              <a:rPr lang="en-IN" dirty="0" err="1"/>
              <a:t>classFile</a:t>
            </a:r>
            <a:r>
              <a:rPr lang="en-IN" dirty="0"/>
              <a:t>"</a:t>
            </a:r>
          </a:p>
          <a:p>
            <a:pPr marL="0" indent="0">
              <a:buNone/>
            </a:pPr>
            <a:r>
              <a:rPr lang="en-IN" dirty="0"/>
              <a:t>  codebase="</a:t>
            </a:r>
            <a:r>
              <a:rPr lang="en-IN" dirty="0" err="1"/>
              <a:t>classFileDirectory</a:t>
            </a:r>
            <a:r>
              <a:rPr lang="en-IN" dirty="0"/>
              <a:t>"</a:t>
            </a:r>
          </a:p>
          <a:p>
            <a:pPr marL="0" indent="0">
              <a:buNone/>
            </a:pPr>
            <a:r>
              <a:rPr lang="en-IN" dirty="0"/>
              <a:t>   [ name="</a:t>
            </a:r>
            <a:r>
              <a:rPr lang="en-IN" dirty="0" err="1"/>
              <a:t>instancename</a:t>
            </a:r>
            <a:r>
              <a:rPr lang="en-IN" dirty="0"/>
              <a:t>" ]</a:t>
            </a:r>
          </a:p>
          <a:p>
            <a:pPr marL="0" indent="0">
              <a:buNone/>
            </a:pPr>
            <a:r>
              <a:rPr lang="en-IN" dirty="0"/>
              <a:t>   [ align="</a:t>
            </a:r>
            <a:r>
              <a:rPr lang="en-IN" dirty="0" err="1"/>
              <a:t>bottom|top|middle|left|right</a:t>
            </a:r>
            <a:r>
              <a:rPr lang="en-IN" dirty="0"/>
              <a:t>" ]</a:t>
            </a:r>
          </a:p>
          <a:p>
            <a:pPr marL="0" indent="0">
              <a:buNone/>
            </a:pPr>
            <a:r>
              <a:rPr lang="en-IN" dirty="0"/>
              <a:t>   [ height="</a:t>
            </a:r>
            <a:r>
              <a:rPr lang="en-IN" dirty="0" err="1"/>
              <a:t>displayPixels</a:t>
            </a:r>
            <a:r>
              <a:rPr lang="en-IN" dirty="0"/>
              <a:t>" ]</a:t>
            </a:r>
          </a:p>
          <a:p>
            <a:pPr marL="0" indent="0">
              <a:buNone/>
            </a:pPr>
            <a:r>
              <a:rPr lang="en-IN" dirty="0"/>
              <a:t>   [ width="</a:t>
            </a:r>
            <a:r>
              <a:rPr lang="en-IN" dirty="0" err="1"/>
              <a:t>displayPixels</a:t>
            </a:r>
            <a:r>
              <a:rPr lang="en-IN" dirty="0"/>
              <a:t>" ]</a:t>
            </a:r>
          </a:p>
          <a:p>
            <a:pPr marL="0" indent="0">
              <a:buNone/>
            </a:pPr>
            <a:r>
              <a:rPr lang="en-IN" dirty="0"/>
              <a:t>   [ </a:t>
            </a:r>
            <a:r>
              <a:rPr lang="en-IN" dirty="0" err="1"/>
              <a:t>jreversion</a:t>
            </a:r>
            <a:r>
              <a:rPr lang="en-IN" dirty="0"/>
              <a:t>="JREVersion" ]</a:t>
            </a:r>
          </a:p>
          <a:p>
            <a:pPr marL="0" indent="0">
              <a:buNone/>
            </a:pPr>
            <a:r>
              <a:rPr lang="en-IN" dirty="0"/>
              <a:t>  ................. &gt;</a:t>
            </a:r>
          </a:p>
          <a:p>
            <a:pPr marL="0" indent="0">
              <a:buNone/>
            </a:pPr>
            <a:r>
              <a:rPr lang="en-IN" dirty="0"/>
              <a:t>   [&lt;</a:t>
            </a:r>
            <a:r>
              <a:rPr lang="en-IN" dirty="0" err="1"/>
              <a:t>jsp:params</a:t>
            </a:r>
            <a:r>
              <a:rPr lang="en-IN" dirty="0"/>
              <a:t>&gt;</a:t>
            </a:r>
          </a:p>
          <a:p>
            <a:pPr marL="0" indent="0">
              <a:buNone/>
            </a:pPr>
            <a:r>
              <a:rPr lang="en-IN" dirty="0"/>
              <a:t>   &lt;</a:t>
            </a:r>
            <a:r>
              <a:rPr lang="en-IN" dirty="0" err="1"/>
              <a:t>jsp:param</a:t>
            </a:r>
            <a:r>
              <a:rPr lang="en-IN" dirty="0"/>
              <a:t> name="parametername" </a:t>
            </a:r>
          </a:p>
          <a:p>
            <a:pPr marL="0" indent="0">
              <a:buNone/>
            </a:pPr>
            <a:r>
              <a:rPr lang="en-IN" dirty="0"/>
              <a:t>   value="</a:t>
            </a:r>
            <a:r>
              <a:rPr lang="en-IN" dirty="0" err="1"/>
              <a:t>parametervalue</a:t>
            </a:r>
            <a:r>
              <a:rPr lang="en-IN" dirty="0"/>
              <a:t>" /&gt;</a:t>
            </a:r>
          </a:p>
          <a:p>
            <a:pPr marL="0" indent="0">
              <a:buNone/>
            </a:pPr>
            <a:r>
              <a:rPr lang="en-IN" dirty="0"/>
              <a:t>   ..........</a:t>
            </a:r>
          </a:p>
          <a:p>
            <a:pPr marL="0" indent="0">
              <a:buNone/>
            </a:pPr>
            <a:r>
              <a:rPr lang="en-IN" dirty="0"/>
              <a:t>   &lt;/</a:t>
            </a:r>
            <a:r>
              <a:rPr lang="en-IN" dirty="0" err="1"/>
              <a:t>jsp:params</a:t>
            </a:r>
            <a:r>
              <a:rPr lang="en-IN" dirty="0"/>
              <a:t>&gt;]</a:t>
            </a:r>
          </a:p>
          <a:p>
            <a:pPr marL="0" indent="0">
              <a:buNone/>
            </a:pPr>
            <a:r>
              <a:rPr lang="en-IN" dirty="0"/>
              <a:t>  [&lt;</a:t>
            </a:r>
            <a:r>
              <a:rPr lang="en-IN" dirty="0" err="1"/>
              <a:t>jsp:fallback</a:t>
            </a:r>
            <a:r>
              <a:rPr lang="en-IN" dirty="0"/>
              <a:t>&gt;</a:t>
            </a:r>
          </a:p>
          <a:p>
            <a:pPr marL="0" indent="0">
              <a:buNone/>
            </a:pPr>
            <a:r>
              <a:rPr lang="en-IN" dirty="0"/>
              <a:t>   text message</a:t>
            </a:r>
          </a:p>
          <a:p>
            <a:pPr marL="0" indent="0">
              <a:buNone/>
            </a:pPr>
            <a:r>
              <a:rPr lang="en-IN" dirty="0"/>
              <a:t>   ..........</a:t>
            </a:r>
          </a:p>
          <a:p>
            <a:pPr marL="0" indent="0">
              <a:buNone/>
            </a:pPr>
            <a:r>
              <a:rPr lang="en-IN" dirty="0"/>
              <a:t>   &lt;/</a:t>
            </a:r>
            <a:r>
              <a:rPr lang="en-IN" dirty="0" err="1"/>
              <a:t>jsp:fallback</a:t>
            </a:r>
            <a:r>
              <a:rPr lang="en-IN" dirty="0"/>
              <a:t>&gt;]</a:t>
            </a:r>
          </a:p>
          <a:p>
            <a:pPr marL="0" indent="0">
              <a:buNone/>
            </a:pPr>
            <a:r>
              <a:rPr lang="en-IN" dirty="0"/>
              <a:t>&lt;/</a:t>
            </a:r>
            <a:r>
              <a:rPr lang="en-IN" dirty="0" err="1"/>
              <a:t>jsp:plugin</a:t>
            </a:r>
            <a:r>
              <a:rPr lang="en-IN" dirty="0"/>
              <a:t>&gt;</a:t>
            </a:r>
          </a:p>
          <a:p>
            <a:pPr marL="0" indent="0">
              <a:buNone/>
            </a:pPr>
            <a:endParaRPr lang="en-IN" b="0" dirty="0"/>
          </a:p>
          <a:p>
            <a:pPr marL="0" indent="0">
              <a:buNone/>
            </a:pPr>
            <a:endParaRPr lang="en-IN" dirty="0"/>
          </a:p>
        </p:txBody>
      </p:sp>
    </p:spTree>
    <p:extLst>
      <p:ext uri="{BB962C8B-B14F-4D97-AF65-F5344CB8AC3E}">
        <p14:creationId xmlns:p14="http://schemas.microsoft.com/office/powerpoint/2010/main" val="215323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A880-1D58-463F-A7F9-8274C38BBF79}"/>
              </a:ext>
            </a:extLst>
          </p:cNvPr>
          <p:cNvSpPr>
            <a:spLocks noGrp="1"/>
          </p:cNvSpPr>
          <p:nvPr>
            <p:ph type="title"/>
          </p:nvPr>
        </p:nvSpPr>
        <p:spPr/>
        <p:txBody>
          <a:bodyPr>
            <a:normAutofit/>
          </a:bodyPr>
          <a:lstStyle/>
          <a:p>
            <a:r>
              <a:rPr lang="en-IN" dirty="0"/>
              <a:t>Displaying applet in JSP Example Duration: 15mins</a:t>
            </a:r>
          </a:p>
        </p:txBody>
      </p:sp>
      <p:sp>
        <p:nvSpPr>
          <p:cNvPr id="7" name="Content Placeholder 6">
            <a:extLst>
              <a:ext uri="{FF2B5EF4-FFF2-40B4-BE49-F238E27FC236}">
                <a16:creationId xmlns:a16="http://schemas.microsoft.com/office/drawing/2014/main" id="{BFB29A81-4A5F-4D6B-B0ED-75CBAF94BBC2}"/>
              </a:ext>
            </a:extLst>
          </p:cNvPr>
          <p:cNvSpPr>
            <a:spLocks noGrp="1"/>
          </p:cNvSpPr>
          <p:nvPr>
            <p:ph idx="1"/>
          </p:nvPr>
        </p:nvSpPr>
        <p:spPr>
          <a:xfrm>
            <a:off x="14514" y="961572"/>
            <a:ext cx="5428343" cy="5896428"/>
          </a:xfrm>
        </p:spPr>
        <p:txBody>
          <a:bodyPr>
            <a:normAutofit/>
          </a:bodyPr>
          <a:lstStyle/>
          <a:p>
            <a:pPr marL="0" indent="0">
              <a:buNone/>
            </a:pPr>
            <a:r>
              <a:rPr lang="en-IN" sz="1400" dirty="0"/>
              <a:t>Here is code for </a:t>
            </a:r>
            <a:r>
              <a:rPr lang="en-IN" sz="1400" dirty="0" err="1"/>
              <a:t>AppletJspDemo.jsp</a:t>
            </a:r>
            <a:endParaRPr lang="en-IN" sz="1100" dirty="0"/>
          </a:p>
          <a:p>
            <a:pPr marL="0" indent="0">
              <a:buNone/>
            </a:pPr>
            <a:endParaRPr lang="en-IN" sz="800" dirty="0"/>
          </a:p>
          <a:p>
            <a:pPr marL="0" indent="0">
              <a:buNone/>
            </a:pPr>
            <a:r>
              <a:rPr lang="en-IN" sz="1200" dirty="0"/>
              <a:t>&lt;%@ page language=</a:t>
            </a:r>
            <a:r>
              <a:rPr lang="en-IN" sz="1200" i="1" dirty="0"/>
              <a:t>"java" </a:t>
            </a:r>
            <a:r>
              <a:rPr lang="en-IN" sz="1200" i="1" dirty="0" err="1"/>
              <a:t>contentType</a:t>
            </a:r>
            <a:r>
              <a:rPr lang="en-IN" sz="1200" i="1" dirty="0"/>
              <a:t>="text/html; charset=UTF-8" </a:t>
            </a:r>
            <a:r>
              <a:rPr lang="en-IN" sz="1200" i="1" dirty="0" err="1"/>
              <a:t>pageEncoding</a:t>
            </a:r>
            <a:r>
              <a:rPr lang="en-IN" sz="1200" i="1" dirty="0"/>
              <a:t>="UTF-8"%&gt;</a:t>
            </a:r>
          </a:p>
          <a:p>
            <a:pPr marL="0" indent="0">
              <a:buNone/>
            </a:pPr>
            <a:r>
              <a:rPr lang="en-IN" sz="1200" dirty="0"/>
              <a:t>&lt;!DOCTYPE html PUBLIC "=//W3C//DTD HTML 4.01 Transitional//EN" "http://www.w3.org/TR/html4/loose.dtd"&gt;</a:t>
            </a:r>
          </a:p>
          <a:p>
            <a:pPr marL="0" indent="0">
              <a:buNone/>
            </a:pPr>
            <a:r>
              <a:rPr lang="en-IN" sz="1200" dirty="0"/>
              <a:t>&lt;html&gt;</a:t>
            </a:r>
          </a:p>
          <a:p>
            <a:pPr marL="0" indent="0">
              <a:buNone/>
            </a:pPr>
            <a:r>
              <a:rPr lang="en-IN" sz="1200" dirty="0"/>
              <a:t>&lt;head&gt;</a:t>
            </a:r>
          </a:p>
          <a:p>
            <a:pPr marL="0" indent="0">
              <a:buNone/>
            </a:pPr>
            <a:r>
              <a:rPr lang="en-IN" sz="1200" dirty="0"/>
              <a:t>&lt;meta http-</a:t>
            </a:r>
            <a:r>
              <a:rPr lang="en-IN" sz="1200" dirty="0" err="1"/>
              <a:t>equiv</a:t>
            </a:r>
            <a:r>
              <a:rPr lang="en-IN" sz="1200" dirty="0"/>
              <a:t>=</a:t>
            </a:r>
            <a:r>
              <a:rPr lang="en-IN" sz="1200" i="1" dirty="0"/>
              <a:t>"Content-Type" content="text/html; charset=UTF-8"&gt;</a:t>
            </a:r>
          </a:p>
          <a:p>
            <a:pPr marL="0" indent="0">
              <a:buNone/>
            </a:pPr>
            <a:r>
              <a:rPr lang="en-IN" sz="1200" dirty="0"/>
              <a:t>&lt;title&gt;JSP Action </a:t>
            </a:r>
            <a:r>
              <a:rPr lang="en-IN" sz="1200" u="sng" dirty="0"/>
              <a:t>Plugin Demo&lt;/title&gt;</a:t>
            </a:r>
          </a:p>
          <a:p>
            <a:pPr marL="0" indent="0">
              <a:buNone/>
            </a:pPr>
            <a:r>
              <a:rPr lang="en-IN" sz="1200" dirty="0"/>
              <a:t>&lt;/head&gt;</a:t>
            </a:r>
          </a:p>
          <a:p>
            <a:pPr marL="0" indent="0">
              <a:buNone/>
            </a:pPr>
            <a:r>
              <a:rPr lang="en-IN" sz="1200" dirty="0"/>
              <a:t>&lt;body&gt;</a:t>
            </a:r>
          </a:p>
          <a:p>
            <a:pPr marL="0" indent="0">
              <a:buNone/>
            </a:pPr>
            <a:r>
              <a:rPr lang="en-IN" sz="1200" dirty="0"/>
              <a:t>    &lt;</a:t>
            </a:r>
            <a:r>
              <a:rPr lang="en-IN" sz="1200" dirty="0" err="1"/>
              <a:t>jsp:plugin</a:t>
            </a:r>
            <a:r>
              <a:rPr lang="en-IN" sz="1200" dirty="0"/>
              <a:t> type=</a:t>
            </a:r>
            <a:r>
              <a:rPr lang="en-IN" sz="1200" i="1" dirty="0"/>
              <a:t>"applet" code="</a:t>
            </a:r>
            <a:r>
              <a:rPr lang="en-IN" sz="1200" i="1" dirty="0" err="1"/>
              <a:t>TestJspApplet.class</a:t>
            </a:r>
            <a:r>
              <a:rPr lang="en-IN" sz="1200" i="1" dirty="0"/>
              <a:t>" codebase="</a:t>
            </a:r>
            <a:r>
              <a:rPr lang="en-IN" sz="1200" i="1" dirty="0" err="1"/>
              <a:t>appletCode</a:t>
            </a:r>
            <a:r>
              <a:rPr lang="en-IN" sz="1200" i="1" dirty="0"/>
              <a:t>" width="400" height="400"&gt;</a:t>
            </a:r>
          </a:p>
          <a:p>
            <a:pPr marL="0" indent="0">
              <a:buNone/>
            </a:pPr>
            <a:r>
              <a:rPr lang="en-IN" sz="1200" dirty="0"/>
              <a:t>     &lt;</a:t>
            </a:r>
            <a:r>
              <a:rPr lang="en-IN" sz="1200" dirty="0" err="1"/>
              <a:t>jsp:fallback</a:t>
            </a:r>
            <a:r>
              <a:rPr lang="en-IN" sz="1200" dirty="0"/>
              <a:t>&gt;</a:t>
            </a:r>
          </a:p>
          <a:p>
            <a:pPr marL="0" indent="0">
              <a:buNone/>
            </a:pPr>
            <a:r>
              <a:rPr lang="en-IN" sz="1200" dirty="0"/>
              <a:t>   &lt;p&gt;Unable to load </a:t>
            </a:r>
            <a:r>
              <a:rPr lang="en-IN" sz="1200" u="sng" dirty="0"/>
              <a:t>applet&lt;/p&gt;</a:t>
            </a:r>
          </a:p>
          <a:p>
            <a:pPr marL="0" indent="0">
              <a:buNone/>
            </a:pPr>
            <a:r>
              <a:rPr lang="en-IN" sz="1200" dirty="0"/>
              <a:t>   &lt;/</a:t>
            </a:r>
            <a:r>
              <a:rPr lang="en-IN" sz="1200" dirty="0" err="1"/>
              <a:t>jsp:fallback</a:t>
            </a:r>
            <a:r>
              <a:rPr lang="en-IN" sz="1200" dirty="0"/>
              <a:t>&gt;</a:t>
            </a:r>
          </a:p>
          <a:p>
            <a:pPr marL="0" indent="0">
              <a:buNone/>
            </a:pPr>
            <a:r>
              <a:rPr lang="en-IN" sz="1200" dirty="0"/>
              <a:t>&lt;/</a:t>
            </a:r>
            <a:r>
              <a:rPr lang="en-IN" sz="1200" dirty="0" err="1"/>
              <a:t>jsp:plugin</a:t>
            </a:r>
            <a:r>
              <a:rPr lang="en-IN" sz="1200" dirty="0"/>
              <a:t>&gt;</a:t>
            </a:r>
          </a:p>
          <a:p>
            <a:pPr marL="0" indent="0">
              <a:buNone/>
            </a:pPr>
            <a:r>
              <a:rPr lang="en-IN" sz="1200" dirty="0"/>
              <a:t>&lt;/body&gt;</a:t>
            </a:r>
          </a:p>
          <a:p>
            <a:pPr marL="0" indent="0">
              <a:buNone/>
            </a:pPr>
            <a:r>
              <a:rPr lang="en-IN" sz="1200" dirty="0"/>
              <a:t>&lt;/html&gt;</a:t>
            </a:r>
          </a:p>
          <a:p>
            <a:pPr marL="0" indent="0">
              <a:buNone/>
            </a:pPr>
            <a:r>
              <a:rPr lang="en-IN" sz="1100" b="0" dirty="0"/>
              <a:t>When we execute above </a:t>
            </a:r>
            <a:r>
              <a:rPr lang="en-IN" sz="1100" b="0" dirty="0" err="1"/>
              <a:t>jsp</a:t>
            </a:r>
            <a:r>
              <a:rPr lang="en-IN" sz="1100" b="0" dirty="0"/>
              <a:t> page we will see applet content on browser</a:t>
            </a:r>
          </a:p>
        </p:txBody>
      </p:sp>
      <p:sp>
        <p:nvSpPr>
          <p:cNvPr id="3" name="Rectangle 2">
            <a:extLst>
              <a:ext uri="{FF2B5EF4-FFF2-40B4-BE49-F238E27FC236}">
                <a16:creationId xmlns:a16="http://schemas.microsoft.com/office/drawing/2014/main" id="{07BE8958-5EAA-4ABB-A2E6-CE9A8F6120AB}"/>
              </a:ext>
            </a:extLst>
          </p:cNvPr>
          <p:cNvSpPr/>
          <p:nvPr/>
        </p:nvSpPr>
        <p:spPr>
          <a:xfrm>
            <a:off x="5231219" y="972003"/>
            <a:ext cx="6655981" cy="4924425"/>
          </a:xfrm>
          <a:prstGeom prst="rect">
            <a:avLst/>
          </a:prstGeom>
        </p:spPr>
        <p:txBody>
          <a:bodyPr wrap="square">
            <a:spAutoFit/>
          </a:bodyPr>
          <a:lstStyle/>
          <a:p>
            <a:r>
              <a:rPr lang="en-IN" sz="1400" b="1" dirty="0">
                <a:solidFill>
                  <a:srgbClr val="7F0055"/>
                </a:solidFill>
                <a:latin typeface="Consolas" panose="020B0609020204030204" pitchFamily="49" charset="0"/>
              </a:rPr>
              <a:t>TestJspApplet</a:t>
            </a:r>
            <a:r>
              <a:rPr lang="en-IN" sz="1400" b="1" dirty="0">
                <a:latin typeface="Consolas" panose="020B0609020204030204" pitchFamily="49" charset="0"/>
              </a:rPr>
              <a:t>.java file</a:t>
            </a:r>
          </a:p>
          <a:p>
            <a:endParaRPr lang="en-IN" sz="1400" b="1" dirty="0">
              <a:latin typeface="Consolas" panose="020B0609020204030204" pitchFamily="49" charset="0"/>
            </a:endParaRPr>
          </a:p>
          <a:p>
            <a:r>
              <a:rPr lang="en-IN" sz="1100" b="1" dirty="0">
                <a:solidFill>
                  <a:srgbClr val="7F0055"/>
                </a:solidFill>
                <a:latin typeface="Consolas" panose="020B0609020204030204" pitchFamily="49" charset="0"/>
              </a:rPr>
              <a:t>package </a:t>
            </a:r>
            <a:r>
              <a:rPr lang="en-IN" sz="1100" b="1" dirty="0" err="1">
                <a:solidFill>
                  <a:srgbClr val="7F0055"/>
                </a:solidFill>
                <a:latin typeface="Consolas" panose="020B0609020204030204" pitchFamily="49" charset="0"/>
              </a:rPr>
              <a:t>com.test.applet</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import </a:t>
            </a:r>
            <a:r>
              <a:rPr lang="en-IN" sz="1100" b="1" dirty="0" err="1">
                <a:solidFill>
                  <a:srgbClr val="7F0055"/>
                </a:solidFill>
                <a:latin typeface="Consolas" panose="020B0609020204030204" pitchFamily="49" charset="0"/>
              </a:rPr>
              <a:t>java.awt.BorderLayout</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import </a:t>
            </a:r>
            <a:r>
              <a:rPr lang="en-IN" sz="1100" b="1" dirty="0" err="1">
                <a:solidFill>
                  <a:srgbClr val="7F0055"/>
                </a:solidFill>
                <a:latin typeface="Consolas" panose="020B0609020204030204" pitchFamily="49" charset="0"/>
              </a:rPr>
              <a:t>java.awt.Color</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import </a:t>
            </a:r>
            <a:r>
              <a:rPr lang="en-IN" sz="1100" b="1" dirty="0" err="1">
                <a:solidFill>
                  <a:srgbClr val="7F0055"/>
                </a:solidFill>
                <a:latin typeface="Consolas" panose="020B0609020204030204" pitchFamily="49" charset="0"/>
              </a:rPr>
              <a:t>java.awt.Font</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import </a:t>
            </a:r>
            <a:r>
              <a:rPr lang="en-IN" sz="1100" b="1" dirty="0" err="1">
                <a:solidFill>
                  <a:srgbClr val="7F0055"/>
                </a:solidFill>
                <a:latin typeface="Consolas" panose="020B0609020204030204" pitchFamily="49" charset="0"/>
              </a:rPr>
              <a:t>java.awt.Graphics</a:t>
            </a:r>
            <a:r>
              <a:rPr lang="en-IN" sz="1100" b="1" dirty="0">
                <a:solidFill>
                  <a:srgbClr val="7F0055"/>
                </a:solidFill>
                <a:latin typeface="Consolas" panose="020B0609020204030204" pitchFamily="49" charset="0"/>
              </a:rPr>
              <a:t>;</a:t>
            </a:r>
          </a:p>
          <a:p>
            <a:endParaRPr lang="en-IN" sz="1100" b="1" dirty="0">
              <a:solidFill>
                <a:srgbClr val="7F0055"/>
              </a:solidFill>
              <a:latin typeface="Consolas" panose="020B0609020204030204" pitchFamily="49" charset="0"/>
            </a:endParaRPr>
          </a:p>
          <a:p>
            <a:r>
              <a:rPr lang="en-IN" sz="1100" b="1" dirty="0">
                <a:solidFill>
                  <a:srgbClr val="7F0055"/>
                </a:solidFill>
                <a:latin typeface="Consolas" panose="020B0609020204030204" pitchFamily="49" charset="0"/>
              </a:rPr>
              <a:t>import </a:t>
            </a:r>
            <a:r>
              <a:rPr lang="en-IN" sz="1100" b="1" dirty="0" err="1">
                <a:solidFill>
                  <a:srgbClr val="7F0055"/>
                </a:solidFill>
                <a:latin typeface="Consolas" panose="020B0609020204030204" pitchFamily="49" charset="0"/>
              </a:rPr>
              <a:t>javax.swing.JApplet</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import </a:t>
            </a:r>
            <a:r>
              <a:rPr lang="en-IN" sz="1100" b="1" dirty="0" err="1">
                <a:solidFill>
                  <a:srgbClr val="7F0055"/>
                </a:solidFill>
                <a:latin typeface="Consolas" panose="020B0609020204030204" pitchFamily="49" charset="0"/>
              </a:rPr>
              <a:t>javax.swing.JLabel</a:t>
            </a:r>
            <a:r>
              <a:rPr lang="en-IN" sz="1100" b="1" dirty="0">
                <a:solidFill>
                  <a:srgbClr val="7F0055"/>
                </a:solidFill>
                <a:latin typeface="Consolas" panose="020B0609020204030204" pitchFamily="49" charset="0"/>
              </a:rPr>
              <a:t>;</a:t>
            </a:r>
          </a:p>
          <a:p>
            <a:endParaRPr lang="en-IN" sz="1100" b="1" dirty="0">
              <a:solidFill>
                <a:srgbClr val="7F0055"/>
              </a:solidFill>
              <a:latin typeface="Consolas" panose="020B0609020204030204" pitchFamily="49" charset="0"/>
            </a:endParaRPr>
          </a:p>
          <a:p>
            <a:r>
              <a:rPr lang="en-IN" sz="1100" b="1" dirty="0">
                <a:solidFill>
                  <a:srgbClr val="7F0055"/>
                </a:solidFill>
                <a:latin typeface="Consolas" panose="020B0609020204030204" pitchFamily="49" charset="0"/>
              </a:rPr>
              <a:t>public class TestJspApplet extends </a:t>
            </a:r>
            <a:r>
              <a:rPr lang="en-IN" sz="1100" b="1" dirty="0" err="1">
                <a:solidFill>
                  <a:srgbClr val="7F0055"/>
                </a:solidFill>
                <a:latin typeface="Consolas" panose="020B0609020204030204" pitchFamily="49" charset="0"/>
              </a:rPr>
              <a:t>JApplet</a:t>
            </a:r>
            <a:r>
              <a:rPr lang="en-IN" sz="1100" b="1" dirty="0">
                <a:solidFill>
                  <a:srgbClr val="7F0055"/>
                </a:solidFill>
                <a:latin typeface="Consolas" panose="020B0609020204030204" pitchFamily="49" charset="0"/>
              </a:rPr>
              <a:t> {</a:t>
            </a:r>
          </a:p>
          <a:p>
            <a:endParaRPr lang="en-IN" sz="1100" b="1" dirty="0">
              <a:solidFill>
                <a:srgbClr val="7F0055"/>
              </a:solidFill>
              <a:latin typeface="Consolas" panose="020B0609020204030204" pitchFamily="49" charset="0"/>
            </a:endParaRPr>
          </a:p>
          <a:p>
            <a:r>
              <a:rPr lang="en-IN" sz="1100" b="1" dirty="0">
                <a:solidFill>
                  <a:srgbClr val="7F0055"/>
                </a:solidFill>
                <a:latin typeface="Consolas" panose="020B0609020204030204" pitchFamily="49" charset="0"/>
              </a:rPr>
              <a:t>private static final long </a:t>
            </a:r>
            <a:r>
              <a:rPr lang="en-IN" sz="1100" b="1" dirty="0" err="1">
                <a:solidFill>
                  <a:srgbClr val="7F0055"/>
                </a:solidFill>
                <a:latin typeface="Consolas" panose="020B0609020204030204" pitchFamily="49" charset="0"/>
              </a:rPr>
              <a:t>serialVersionUID</a:t>
            </a:r>
            <a:r>
              <a:rPr lang="en-IN" sz="1100" b="1" dirty="0">
                <a:solidFill>
                  <a:srgbClr val="7F0055"/>
                </a:solidFill>
                <a:latin typeface="Consolas" panose="020B0609020204030204" pitchFamily="49" charset="0"/>
              </a:rPr>
              <a:t> = 1L;</a:t>
            </a:r>
          </a:p>
          <a:p>
            <a:r>
              <a:rPr lang="en-IN" sz="1100" b="1" dirty="0">
                <a:solidFill>
                  <a:srgbClr val="7F0055"/>
                </a:solidFill>
                <a:latin typeface="Consolas" panose="020B0609020204030204" pitchFamily="49" charset="0"/>
              </a:rPr>
              <a:t>	</a:t>
            </a:r>
          </a:p>
          <a:p>
            <a:r>
              <a:rPr lang="en-IN" sz="1100" b="1" dirty="0">
                <a:solidFill>
                  <a:srgbClr val="7F0055"/>
                </a:solidFill>
                <a:latin typeface="Consolas" panose="020B0609020204030204" pitchFamily="49" charset="0"/>
              </a:rPr>
              <a:t>public void paint(Graphics g)</a:t>
            </a:r>
          </a:p>
          <a:p>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          </a:t>
            </a:r>
            <a:r>
              <a:rPr lang="en-IN" sz="1100" b="1" dirty="0" err="1">
                <a:solidFill>
                  <a:srgbClr val="7F0055"/>
                </a:solidFill>
                <a:latin typeface="Consolas" panose="020B0609020204030204" pitchFamily="49" charset="0"/>
              </a:rPr>
              <a:t>setBackground</a:t>
            </a:r>
            <a:r>
              <a:rPr lang="en-IN" sz="1100" b="1" dirty="0">
                <a:solidFill>
                  <a:srgbClr val="7F0055"/>
                </a:solidFill>
                <a:latin typeface="Consolas" panose="020B0609020204030204" pitchFamily="49" charset="0"/>
              </a:rPr>
              <a:t>(</a:t>
            </a:r>
            <a:r>
              <a:rPr lang="en-IN" sz="1100" b="1" dirty="0" err="1">
                <a:solidFill>
                  <a:srgbClr val="7F0055"/>
                </a:solidFill>
                <a:latin typeface="Consolas" panose="020B0609020204030204" pitchFamily="49" charset="0"/>
              </a:rPr>
              <a:t>Color.pink</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           </a:t>
            </a:r>
            <a:r>
              <a:rPr lang="en-IN" sz="1100" b="1" dirty="0" err="1">
                <a:solidFill>
                  <a:srgbClr val="7F0055"/>
                </a:solidFill>
                <a:latin typeface="Consolas" panose="020B0609020204030204" pitchFamily="49" charset="0"/>
              </a:rPr>
              <a:t>setForeground</a:t>
            </a:r>
            <a:r>
              <a:rPr lang="en-IN" sz="1100" b="1" dirty="0">
                <a:solidFill>
                  <a:srgbClr val="7F0055"/>
                </a:solidFill>
                <a:latin typeface="Consolas" panose="020B0609020204030204" pitchFamily="49" charset="0"/>
              </a:rPr>
              <a:t>(</a:t>
            </a:r>
            <a:r>
              <a:rPr lang="en-IN" sz="1100" b="1" dirty="0" err="1">
                <a:solidFill>
                  <a:srgbClr val="7F0055"/>
                </a:solidFill>
                <a:latin typeface="Consolas" panose="020B0609020204030204" pitchFamily="49" charset="0"/>
              </a:rPr>
              <a:t>Color.blue</a:t>
            </a:r>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           </a:t>
            </a:r>
            <a:r>
              <a:rPr lang="en-IN" sz="1100" b="1" dirty="0" err="1">
                <a:solidFill>
                  <a:srgbClr val="7F0055"/>
                </a:solidFill>
                <a:latin typeface="Consolas" panose="020B0609020204030204" pitchFamily="49" charset="0"/>
              </a:rPr>
              <a:t>g.drawString</a:t>
            </a:r>
            <a:r>
              <a:rPr lang="en-IN" sz="1100" b="1" dirty="0">
                <a:solidFill>
                  <a:srgbClr val="7F0055"/>
                </a:solidFill>
                <a:latin typeface="Consolas" panose="020B0609020204030204" pitchFamily="49" charset="0"/>
              </a:rPr>
              <a:t>("This is JSP-Applet",100,100);</a:t>
            </a:r>
          </a:p>
          <a:p>
            <a:r>
              <a:rPr lang="en-IN" sz="1100" b="1" dirty="0">
                <a:solidFill>
                  <a:srgbClr val="7F0055"/>
                </a:solidFill>
                <a:latin typeface="Consolas" panose="020B0609020204030204" pitchFamily="49" charset="0"/>
              </a:rPr>
              <a:t>}</a:t>
            </a:r>
          </a:p>
          <a:p>
            <a:r>
              <a:rPr lang="en-IN" sz="1100" b="1" dirty="0">
                <a:solidFill>
                  <a:srgbClr val="7F0055"/>
                </a:solidFill>
                <a:latin typeface="Consolas" panose="020B0609020204030204" pitchFamily="49" charset="0"/>
              </a:rPr>
              <a:t>}</a:t>
            </a:r>
          </a:p>
          <a:p>
            <a:endParaRPr lang="en-IN" sz="1100" dirty="0">
              <a:solidFill>
                <a:srgbClr val="000000"/>
              </a:solidFill>
              <a:latin typeface="Consolas" panose="020B0609020204030204" pitchFamily="49" charset="0"/>
            </a:endParaRPr>
          </a:p>
          <a:p>
            <a:endParaRPr lang="en-IN" sz="1100" dirty="0">
              <a:solidFill>
                <a:srgbClr val="000000"/>
              </a:solidFill>
              <a:latin typeface="Consolas" panose="020B0609020204030204" pitchFamily="49" charset="0"/>
            </a:endParaRPr>
          </a:p>
          <a:p>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We will get following display on the browser.</a:t>
            </a:r>
          </a:p>
          <a:p>
            <a:endParaRPr lang="en-IN" sz="1100" dirty="0">
              <a:solidFill>
                <a:srgbClr val="000000"/>
              </a:solidFill>
              <a:latin typeface="Consolas" panose="020B0609020204030204" pitchFamily="49" charset="0"/>
            </a:endParaRPr>
          </a:p>
          <a:p>
            <a:r>
              <a:rPr lang="en-IN" sz="1100" b="1" dirty="0">
                <a:solidFill>
                  <a:srgbClr val="7F0055"/>
                </a:solidFill>
                <a:latin typeface="Consolas" panose="020B0609020204030204" pitchFamily="49" charset="0"/>
              </a:rPr>
              <a:t>This is JSP-Applet</a:t>
            </a:r>
            <a:endParaRPr lang="en-IN" sz="11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30378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a:solidFill>
                  <a:prstClr val="black">
                    <a:tint val="75000"/>
                  </a:prstClr>
                </a:solidFill>
                <a:latin typeface="Calibri"/>
              </a:rPr>
              <a:pPr/>
              <a:t>13</a:t>
            </a:fld>
            <a:endParaRPr lang="en-US">
              <a:solidFill>
                <a:prstClr val="black">
                  <a:tint val="75000"/>
                </a:prstClr>
              </a:solidFill>
              <a:latin typeface="Calibri"/>
            </a:endParaRPr>
          </a:p>
        </p:txBody>
      </p:sp>
    </p:spTree>
    <p:extLst>
      <p:ext uri="{BB962C8B-B14F-4D97-AF65-F5344CB8AC3E}">
        <p14:creationId xmlns:p14="http://schemas.microsoft.com/office/powerpoint/2010/main" val="180974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IN" dirty="0"/>
              <a:t>Action Elements</a:t>
            </a:r>
            <a:br>
              <a:rPr lang="en-IN" dirty="0"/>
            </a:br>
            <a:endParaRPr lang="en-US" dirty="0"/>
          </a:p>
        </p:txBody>
      </p:sp>
      <p:sp>
        <p:nvSpPr>
          <p:cNvPr id="3" name="Content Placeholder 2"/>
          <p:cNvSpPr>
            <a:spLocks noGrp="1"/>
          </p:cNvSpPr>
          <p:nvPr>
            <p:ph idx="1"/>
          </p:nvPr>
        </p:nvSpPr>
        <p:spPr>
          <a:xfrm>
            <a:off x="315310" y="1150883"/>
            <a:ext cx="11267090" cy="4975282"/>
          </a:xfrm>
        </p:spPr>
        <p:txBody>
          <a:bodyPr>
            <a:normAutofit/>
          </a:bodyPr>
          <a:lstStyle/>
          <a:p>
            <a:pPr marL="0" indent="0">
              <a:buNone/>
            </a:pPr>
            <a:r>
              <a:rPr lang="en-IN" sz="2000" dirty="0"/>
              <a:t>In this module we will see below  topics</a:t>
            </a:r>
          </a:p>
          <a:p>
            <a:r>
              <a:rPr lang="en-IN" sz="2400" dirty="0" err="1"/>
              <a:t>jsp</a:t>
            </a:r>
            <a:r>
              <a:rPr lang="en-IN" sz="2400" dirty="0"/>
              <a:t>: forward</a:t>
            </a:r>
          </a:p>
          <a:p>
            <a:r>
              <a:rPr lang="en-IN" sz="2400" dirty="0" err="1"/>
              <a:t>jsp</a:t>
            </a:r>
            <a:r>
              <a:rPr lang="en-IN" sz="2400" dirty="0"/>
              <a:t>: include</a:t>
            </a:r>
          </a:p>
          <a:p>
            <a:r>
              <a:rPr lang="en-IN" sz="2400" dirty="0"/>
              <a:t>Java Bean class</a:t>
            </a:r>
          </a:p>
          <a:p>
            <a:r>
              <a:rPr lang="en-IN" sz="2400" dirty="0" err="1"/>
              <a:t>jsp</a:t>
            </a:r>
            <a:r>
              <a:rPr lang="en-IN" sz="2400" dirty="0"/>
              <a:t>: </a:t>
            </a:r>
            <a:r>
              <a:rPr lang="en-IN" sz="2400" dirty="0" err="1"/>
              <a:t>useBean</a:t>
            </a:r>
            <a:endParaRPr lang="en-IN" sz="2400" dirty="0"/>
          </a:p>
          <a:p>
            <a:r>
              <a:rPr lang="en-IN" sz="2400" dirty="0"/>
              <a:t>set &amp; </a:t>
            </a:r>
            <a:r>
              <a:rPr lang="en-IN" sz="2400" dirty="0" err="1"/>
              <a:t>getProperty</a:t>
            </a:r>
            <a:endParaRPr lang="en-IN" sz="2400" dirty="0"/>
          </a:p>
          <a:p>
            <a:r>
              <a:rPr lang="en-IN" sz="2400" dirty="0"/>
              <a:t>Displaying applet in JSP</a:t>
            </a:r>
          </a:p>
          <a:p>
            <a:endParaRPr lang="sv-SE" sz="2400" dirty="0"/>
          </a:p>
          <a:p>
            <a:endParaRPr lang="sv-SE" sz="2000" dirty="0"/>
          </a:p>
          <a:p>
            <a:endParaRPr lang="sv-SE" sz="2000" dirty="0"/>
          </a:p>
          <a:p>
            <a:pPr marL="0" indent="0">
              <a:buNone/>
            </a:pPr>
            <a:endParaRPr lang="en-IN" sz="2000" dirty="0"/>
          </a:p>
          <a:p>
            <a:pPr marL="0" indent="0">
              <a:buNone/>
            </a:pPr>
            <a:endParaRPr lang="en-IN" sz="2000" dirty="0"/>
          </a:p>
          <a:p>
            <a:pPr marL="0" indent="0">
              <a:buNone/>
            </a:pPr>
            <a:endParaRPr lang="en-US" sz="2000" dirty="0"/>
          </a:p>
        </p:txBody>
      </p:sp>
    </p:spTree>
    <p:extLst>
      <p:ext uri="{BB962C8B-B14F-4D97-AF65-F5344CB8AC3E}">
        <p14:creationId xmlns:p14="http://schemas.microsoft.com/office/powerpoint/2010/main" val="9267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jsp</a:t>
            </a:r>
            <a:r>
              <a:rPr lang="en-IN" dirty="0"/>
              <a:t>: forward</a:t>
            </a:r>
            <a:endParaRPr lang="en-US" dirty="0"/>
          </a:p>
        </p:txBody>
      </p:sp>
      <p:sp>
        <p:nvSpPr>
          <p:cNvPr id="3" name="Content Placeholder 2"/>
          <p:cNvSpPr>
            <a:spLocks noGrp="1"/>
          </p:cNvSpPr>
          <p:nvPr>
            <p:ph idx="1"/>
          </p:nvPr>
        </p:nvSpPr>
        <p:spPr>
          <a:xfrm>
            <a:off x="1" y="1203159"/>
            <a:ext cx="12015536" cy="5578641"/>
          </a:xfrm>
        </p:spPr>
        <p:txBody>
          <a:bodyPr>
            <a:normAutofit/>
          </a:bodyPr>
          <a:lstStyle/>
          <a:p>
            <a:pPr marL="0" indent="0">
              <a:buNone/>
            </a:pPr>
            <a:r>
              <a:rPr lang="en-IN" sz="2000" b="0" dirty="0"/>
              <a:t>JSP forward action tag is used for forwarding a request to the another resource (It can be a JSP, static page such as html or Servlet). Request can be forwarded with or without parameter. </a:t>
            </a:r>
          </a:p>
          <a:p>
            <a:pPr marL="0" indent="0">
              <a:buNone/>
            </a:pPr>
            <a:r>
              <a:rPr lang="en-IN" sz="2000" b="0" dirty="0"/>
              <a:t>Syntax: </a:t>
            </a:r>
          </a:p>
          <a:p>
            <a:pPr marL="0" indent="0">
              <a:buNone/>
            </a:pPr>
            <a:r>
              <a:rPr lang="en-IN" sz="2000" dirty="0"/>
              <a:t>1) Forwarding along with parameters.</a:t>
            </a:r>
          </a:p>
          <a:p>
            <a:pPr marL="0" indent="0">
              <a:buNone/>
            </a:pPr>
            <a:r>
              <a:rPr lang="en-IN" dirty="0"/>
              <a:t>&lt;</a:t>
            </a:r>
            <a:r>
              <a:rPr lang="en-IN" dirty="0" err="1"/>
              <a:t>jsp:forward</a:t>
            </a:r>
            <a:r>
              <a:rPr lang="en-IN" dirty="0"/>
              <a:t> page=“</a:t>
            </a:r>
            <a:r>
              <a:rPr lang="en-IN" dirty="0" err="1"/>
              <a:t>Show.jsp</a:t>
            </a:r>
            <a:r>
              <a:rPr lang="en-IN" dirty="0"/>
              <a:t>"&gt; </a:t>
            </a:r>
          </a:p>
          <a:p>
            <a:pPr marL="0" indent="0">
              <a:buNone/>
            </a:pPr>
            <a:r>
              <a:rPr lang="en-IN" dirty="0"/>
              <a:t>&lt;</a:t>
            </a:r>
            <a:r>
              <a:rPr lang="en-IN" dirty="0" err="1"/>
              <a:t>jsp:param</a:t>
            </a:r>
            <a:r>
              <a:rPr lang="en-IN" dirty="0"/>
              <a:t> ... /&gt; </a:t>
            </a:r>
          </a:p>
          <a:p>
            <a:pPr marL="0" indent="0">
              <a:buNone/>
            </a:pPr>
            <a:r>
              <a:rPr lang="en-IN" dirty="0"/>
              <a:t>&lt;</a:t>
            </a:r>
            <a:r>
              <a:rPr lang="en-IN" dirty="0" err="1"/>
              <a:t>jsp:param</a:t>
            </a:r>
            <a:r>
              <a:rPr lang="en-IN" dirty="0"/>
              <a:t> ... /&gt; </a:t>
            </a:r>
          </a:p>
          <a:p>
            <a:pPr marL="0" indent="0">
              <a:buNone/>
            </a:pPr>
            <a:r>
              <a:rPr lang="en-IN" dirty="0"/>
              <a:t>&lt;</a:t>
            </a:r>
            <a:r>
              <a:rPr lang="en-IN" dirty="0" err="1"/>
              <a:t>jsp:param</a:t>
            </a:r>
            <a:r>
              <a:rPr lang="en-IN" dirty="0"/>
              <a:t> ... /&gt; </a:t>
            </a:r>
          </a:p>
          <a:p>
            <a:pPr marL="0" indent="0">
              <a:buNone/>
            </a:pPr>
            <a:r>
              <a:rPr lang="en-IN" dirty="0"/>
              <a:t>...</a:t>
            </a:r>
          </a:p>
          <a:p>
            <a:pPr marL="0" indent="0">
              <a:buNone/>
            </a:pPr>
            <a:r>
              <a:rPr lang="en-IN" dirty="0"/>
              <a:t>&lt;</a:t>
            </a:r>
            <a:r>
              <a:rPr lang="en-IN" dirty="0" err="1"/>
              <a:t>jsp:param</a:t>
            </a:r>
            <a:r>
              <a:rPr lang="en-IN" dirty="0"/>
              <a:t> ... /&gt; </a:t>
            </a:r>
          </a:p>
          <a:p>
            <a:pPr marL="0" indent="0">
              <a:buNone/>
            </a:pPr>
            <a:r>
              <a:rPr lang="en-IN" dirty="0"/>
              <a:t>&lt;/</a:t>
            </a:r>
            <a:r>
              <a:rPr lang="en-IN" dirty="0" err="1"/>
              <a:t>jsp:forward</a:t>
            </a:r>
            <a:r>
              <a:rPr lang="en-IN" dirty="0"/>
              <a:t>&gt;</a:t>
            </a:r>
            <a:endParaRPr lang="en-IN" sz="2000" dirty="0"/>
          </a:p>
          <a:p>
            <a:pPr marL="0" indent="0">
              <a:buNone/>
            </a:pPr>
            <a:r>
              <a:rPr lang="en-IN" sz="2000" dirty="0"/>
              <a:t>2) Forwarding without parameters.</a:t>
            </a:r>
          </a:p>
          <a:p>
            <a:pPr marL="0" indent="0">
              <a:buNone/>
            </a:pPr>
            <a:r>
              <a:rPr lang="en-IN" sz="2000" dirty="0"/>
              <a:t>&lt;</a:t>
            </a:r>
            <a:r>
              <a:rPr lang="en-IN" sz="2000" dirty="0" err="1"/>
              <a:t>jsp:forward</a:t>
            </a:r>
            <a:r>
              <a:rPr lang="en-IN" sz="2000" dirty="0"/>
              <a:t> page="</a:t>
            </a:r>
            <a:r>
              <a:rPr lang="en-IN" sz="2000" dirty="0" err="1"/>
              <a:t>Relative_URL_of_Page</a:t>
            </a:r>
            <a:r>
              <a:rPr lang="en-IN" sz="2000" dirty="0"/>
              <a:t>" /&gt;</a:t>
            </a:r>
          </a:p>
          <a:p>
            <a:pPr marL="0" indent="0">
              <a:buNone/>
            </a:pPr>
            <a:r>
              <a:rPr lang="en-IN" sz="2000" b="0" dirty="0" err="1"/>
              <a:t>Relative_URL_of_Page</a:t>
            </a:r>
            <a:r>
              <a:rPr lang="en-IN" sz="2000" b="0" dirty="0"/>
              <a:t>: If page is in the same directory where the main page resides then use page name itself.</a:t>
            </a:r>
          </a:p>
          <a:p>
            <a:pPr marL="0" indent="0">
              <a:buNone/>
            </a:pPr>
            <a:endParaRPr lang="en-IN" sz="2000" b="0" dirty="0"/>
          </a:p>
          <a:p>
            <a:pPr marL="0" indent="0">
              <a:buNone/>
            </a:pPr>
            <a:r>
              <a:rPr lang="en-IN" sz="2000" b="0" dirty="0"/>
              <a:t>To get clear how this forward  works we will see one example.</a:t>
            </a:r>
            <a:endParaRPr lang="en-US" sz="2000" b="0" dirty="0"/>
          </a:p>
        </p:txBody>
      </p:sp>
    </p:spTree>
    <p:extLst>
      <p:ext uri="{BB962C8B-B14F-4D97-AF65-F5344CB8AC3E}">
        <p14:creationId xmlns:p14="http://schemas.microsoft.com/office/powerpoint/2010/main" val="2058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jsp</a:t>
            </a:r>
            <a:r>
              <a:rPr lang="en-IN" dirty="0"/>
              <a:t>: forward Example Duration : 10 min</a:t>
            </a:r>
            <a:endParaRPr lang="en-US" dirty="0"/>
          </a:p>
        </p:txBody>
      </p:sp>
      <p:sp>
        <p:nvSpPr>
          <p:cNvPr id="3" name="Content Placeholder 2"/>
          <p:cNvSpPr>
            <a:spLocks noGrp="1"/>
          </p:cNvSpPr>
          <p:nvPr>
            <p:ph idx="1"/>
          </p:nvPr>
        </p:nvSpPr>
        <p:spPr>
          <a:xfrm>
            <a:off x="176462" y="841227"/>
            <a:ext cx="11927305" cy="1066401"/>
          </a:xfrm>
        </p:spPr>
        <p:txBody>
          <a:bodyPr>
            <a:normAutofit/>
          </a:bodyPr>
          <a:lstStyle/>
          <a:p>
            <a:pPr marL="0" indent="0">
              <a:buNone/>
            </a:pPr>
            <a:r>
              <a:rPr lang="en-IN" sz="1800" dirty="0"/>
              <a:t>JSP Forward Example – without passing parameters</a:t>
            </a:r>
          </a:p>
          <a:p>
            <a:pPr marL="0" indent="0">
              <a:buNone/>
            </a:pPr>
            <a:r>
              <a:rPr lang="en-IN" sz="1800" b="0" dirty="0"/>
              <a:t>Here </a:t>
            </a:r>
            <a:r>
              <a:rPr lang="en-IN" sz="1400" b="0" dirty="0"/>
              <a:t>we are having two JSP pages – </a:t>
            </a:r>
            <a:r>
              <a:rPr lang="en-IN" sz="1400" b="0" dirty="0" err="1"/>
              <a:t>index.jsp</a:t>
            </a:r>
            <a:r>
              <a:rPr lang="en-IN" sz="1400" b="0" dirty="0"/>
              <a:t> and </a:t>
            </a:r>
            <a:r>
              <a:rPr lang="en-IN" sz="1400" b="0" dirty="0" err="1"/>
              <a:t>Show.jsp</a:t>
            </a:r>
            <a:r>
              <a:rPr lang="en-IN" sz="1400" b="0" dirty="0"/>
              <a:t>. We have used &lt;</a:t>
            </a:r>
            <a:r>
              <a:rPr lang="en-IN" sz="1400" b="0" dirty="0" err="1"/>
              <a:t>jsp:forward</a:t>
            </a:r>
            <a:r>
              <a:rPr lang="en-IN" sz="1400" b="0" dirty="0"/>
              <a:t>&gt; action tag in </a:t>
            </a:r>
            <a:r>
              <a:rPr lang="en-IN" sz="1400" b="0" dirty="0" err="1"/>
              <a:t>index.jsp</a:t>
            </a:r>
            <a:r>
              <a:rPr lang="en-IN" sz="1400" b="0" dirty="0"/>
              <a:t> for forwarding the request to </a:t>
            </a:r>
            <a:r>
              <a:rPr lang="en-IN" sz="1400" b="0" dirty="0" err="1"/>
              <a:t>Show.jsp</a:t>
            </a:r>
            <a:r>
              <a:rPr lang="en-IN" sz="1400" b="0" dirty="0"/>
              <a:t>. Here we are not passing any parameters while using the action tag. In the next example we will pass the parameters as well to another resource.</a:t>
            </a:r>
          </a:p>
        </p:txBody>
      </p:sp>
      <p:sp>
        <p:nvSpPr>
          <p:cNvPr id="4" name="Rectangle 3">
            <a:extLst>
              <a:ext uri="{FF2B5EF4-FFF2-40B4-BE49-F238E27FC236}">
                <a16:creationId xmlns:a16="http://schemas.microsoft.com/office/drawing/2014/main" id="{38045806-4E23-4FC9-8323-B7887BFD4B3D}"/>
              </a:ext>
            </a:extLst>
          </p:cNvPr>
          <p:cNvSpPr/>
          <p:nvPr/>
        </p:nvSpPr>
        <p:spPr>
          <a:xfrm>
            <a:off x="289035" y="1907628"/>
            <a:ext cx="5549462" cy="3416320"/>
          </a:xfrm>
          <a:prstGeom prst="rect">
            <a:avLst/>
          </a:prstGeom>
        </p:spPr>
        <p:txBody>
          <a:bodyPr wrap="square">
            <a:spAutoFit/>
          </a:bodyPr>
          <a:lstStyle/>
          <a:p>
            <a:r>
              <a:rPr lang="en-IN" b="1" dirty="0" err="1"/>
              <a:t>index.jsp</a:t>
            </a:r>
            <a:endParaRPr lang="en-IN" b="1" dirty="0"/>
          </a:p>
          <a:p>
            <a:endParaRPr lang="en-IN" dirty="0"/>
          </a:p>
          <a:p>
            <a:r>
              <a:rPr lang="en-IN" dirty="0"/>
              <a:t>&lt;html&gt; </a:t>
            </a:r>
          </a:p>
          <a:p>
            <a:r>
              <a:rPr lang="en-IN" dirty="0"/>
              <a:t>&lt;head&gt;</a:t>
            </a:r>
          </a:p>
          <a:p>
            <a:r>
              <a:rPr lang="en-IN" dirty="0"/>
              <a:t>&lt;title&gt;JSP forward action tag example without parameters&lt;/title&gt;</a:t>
            </a:r>
          </a:p>
          <a:p>
            <a:r>
              <a:rPr lang="en-IN" dirty="0"/>
              <a:t>&lt;/head&gt;</a:t>
            </a:r>
          </a:p>
          <a:p>
            <a:r>
              <a:rPr lang="en-IN" dirty="0"/>
              <a:t>&lt;body&gt; </a:t>
            </a:r>
          </a:p>
          <a:p>
            <a:r>
              <a:rPr lang="en-IN" dirty="0"/>
              <a:t>&lt;p align="</a:t>
            </a:r>
            <a:r>
              <a:rPr lang="en-IN" dirty="0" err="1"/>
              <a:t>center</a:t>
            </a:r>
            <a:r>
              <a:rPr lang="en-IN" dirty="0"/>
              <a:t>"&gt;This is an index page&lt;/p&gt;</a:t>
            </a:r>
          </a:p>
          <a:p>
            <a:r>
              <a:rPr lang="en-IN" dirty="0"/>
              <a:t>&lt;</a:t>
            </a:r>
            <a:r>
              <a:rPr lang="en-IN" dirty="0" err="1"/>
              <a:t>jsp:forward</a:t>
            </a:r>
            <a:r>
              <a:rPr lang="en-IN" dirty="0"/>
              <a:t> page=“</a:t>
            </a:r>
            <a:r>
              <a:rPr lang="en-IN" dirty="0" err="1"/>
              <a:t>Show.jsp</a:t>
            </a:r>
            <a:r>
              <a:rPr lang="en-IN" dirty="0"/>
              <a:t>" /&gt; </a:t>
            </a:r>
          </a:p>
          <a:p>
            <a:r>
              <a:rPr lang="en-IN" dirty="0"/>
              <a:t>&lt;/body&gt; </a:t>
            </a:r>
          </a:p>
          <a:p>
            <a:r>
              <a:rPr lang="en-IN" dirty="0"/>
              <a:t>&lt;/html&gt;</a:t>
            </a:r>
          </a:p>
        </p:txBody>
      </p:sp>
      <p:sp>
        <p:nvSpPr>
          <p:cNvPr id="5" name="Rectangle 4">
            <a:extLst>
              <a:ext uri="{FF2B5EF4-FFF2-40B4-BE49-F238E27FC236}">
                <a16:creationId xmlns:a16="http://schemas.microsoft.com/office/drawing/2014/main" id="{7818435F-100F-4A1B-9839-79BEB94BA3B9}"/>
              </a:ext>
            </a:extLst>
          </p:cNvPr>
          <p:cNvSpPr/>
          <p:nvPr/>
        </p:nvSpPr>
        <p:spPr>
          <a:xfrm>
            <a:off x="5951070" y="1907628"/>
            <a:ext cx="5875283" cy="2862322"/>
          </a:xfrm>
          <a:prstGeom prst="rect">
            <a:avLst/>
          </a:prstGeom>
        </p:spPr>
        <p:txBody>
          <a:bodyPr wrap="square">
            <a:spAutoFit/>
          </a:bodyPr>
          <a:lstStyle/>
          <a:p>
            <a:r>
              <a:rPr lang="en-IN" b="1" dirty="0" err="1"/>
              <a:t>Show.jsp</a:t>
            </a:r>
            <a:endParaRPr lang="en-IN" b="1" dirty="0"/>
          </a:p>
          <a:p>
            <a:endParaRPr lang="en-IN" b="1" dirty="0"/>
          </a:p>
          <a:p>
            <a:r>
              <a:rPr lang="en-IN" dirty="0"/>
              <a:t>&lt;html&gt;</a:t>
            </a:r>
          </a:p>
          <a:p>
            <a:r>
              <a:rPr lang="en-IN" dirty="0"/>
              <a:t>&lt;head&gt;</a:t>
            </a:r>
          </a:p>
          <a:p>
            <a:r>
              <a:rPr lang="en-IN" dirty="0"/>
              <a:t>&lt;title&gt;Welcome Page&lt;/title&gt;</a:t>
            </a:r>
          </a:p>
          <a:p>
            <a:r>
              <a:rPr lang="en-IN" dirty="0"/>
              <a:t>&lt;/head&gt;</a:t>
            </a:r>
          </a:p>
          <a:p>
            <a:r>
              <a:rPr lang="en-IN" dirty="0"/>
              <a:t>&lt;body&gt;</a:t>
            </a:r>
          </a:p>
          <a:p>
            <a:r>
              <a:rPr lang="en-IN" dirty="0"/>
              <a:t>Welcome this is a </a:t>
            </a:r>
            <a:r>
              <a:rPr lang="en-IN" dirty="0" err="1"/>
              <a:t>Show.jsp</a:t>
            </a:r>
            <a:r>
              <a:rPr lang="en-IN" dirty="0"/>
              <a:t> Page</a:t>
            </a:r>
          </a:p>
          <a:p>
            <a:r>
              <a:rPr lang="en-IN" dirty="0"/>
              <a:t>&lt;/body&gt;</a:t>
            </a:r>
          </a:p>
          <a:p>
            <a:r>
              <a:rPr lang="en-IN" dirty="0"/>
              <a:t>&lt;/html&gt;</a:t>
            </a:r>
          </a:p>
        </p:txBody>
      </p:sp>
      <p:pic>
        <p:nvPicPr>
          <p:cNvPr id="6" name="Picture 5">
            <a:extLst>
              <a:ext uri="{FF2B5EF4-FFF2-40B4-BE49-F238E27FC236}">
                <a16:creationId xmlns:a16="http://schemas.microsoft.com/office/drawing/2014/main" id="{46B29987-FED5-42FB-B132-5F85238B0763}"/>
              </a:ext>
            </a:extLst>
          </p:cNvPr>
          <p:cNvPicPr>
            <a:picLocks noChangeAspect="1"/>
          </p:cNvPicPr>
          <p:nvPr/>
        </p:nvPicPr>
        <p:blipFill rotWithShape="1">
          <a:blip r:embed="rId3"/>
          <a:srcRect l="24699" t="3655" r="25388" b="77645"/>
          <a:stretch/>
        </p:blipFill>
        <p:spPr>
          <a:xfrm>
            <a:off x="5845966" y="5195449"/>
            <a:ext cx="6085489" cy="1281804"/>
          </a:xfrm>
          <a:prstGeom prst="rect">
            <a:avLst/>
          </a:prstGeom>
        </p:spPr>
      </p:pic>
      <p:sp>
        <p:nvSpPr>
          <p:cNvPr id="7" name="TextBox 6">
            <a:extLst>
              <a:ext uri="{FF2B5EF4-FFF2-40B4-BE49-F238E27FC236}">
                <a16:creationId xmlns:a16="http://schemas.microsoft.com/office/drawing/2014/main" id="{FD7E72FD-9B1C-474F-9119-CBE696F0C847}"/>
              </a:ext>
            </a:extLst>
          </p:cNvPr>
          <p:cNvSpPr txBox="1"/>
          <p:nvPr/>
        </p:nvSpPr>
        <p:spPr>
          <a:xfrm>
            <a:off x="425669" y="5323948"/>
            <a:ext cx="5420297" cy="1200329"/>
          </a:xfrm>
          <a:prstGeom prst="rect">
            <a:avLst/>
          </a:prstGeom>
          <a:noFill/>
        </p:spPr>
        <p:txBody>
          <a:bodyPr wrap="square" rtlCol="0">
            <a:spAutoFit/>
          </a:bodyPr>
          <a:lstStyle/>
          <a:p>
            <a:r>
              <a:rPr lang="en-IN" dirty="0"/>
              <a:t>After running </a:t>
            </a:r>
            <a:r>
              <a:rPr lang="en-IN" dirty="0" err="1"/>
              <a:t>index.jsp</a:t>
            </a:r>
            <a:r>
              <a:rPr lang="en-IN" dirty="0"/>
              <a:t> on browser we will see the below output.</a:t>
            </a:r>
          </a:p>
          <a:p>
            <a:endParaRPr lang="en-IN" dirty="0"/>
          </a:p>
          <a:p>
            <a:r>
              <a:rPr lang="en-IN" b="1" dirty="0"/>
              <a:t>Welcome this is a </a:t>
            </a:r>
            <a:r>
              <a:rPr lang="en-IN" b="1" dirty="0" err="1"/>
              <a:t>Show.jsp</a:t>
            </a:r>
            <a:r>
              <a:rPr lang="en-IN" b="1" dirty="0"/>
              <a:t> Page </a:t>
            </a:r>
          </a:p>
        </p:txBody>
      </p:sp>
    </p:spTree>
    <p:extLst>
      <p:ext uri="{BB962C8B-B14F-4D97-AF65-F5344CB8AC3E}">
        <p14:creationId xmlns:p14="http://schemas.microsoft.com/office/powerpoint/2010/main" val="249725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jsp</a:t>
            </a:r>
            <a:r>
              <a:rPr lang="en-IN" dirty="0"/>
              <a:t>: forward Example Duration : 10 min</a:t>
            </a:r>
            <a:endParaRPr lang="en-US" dirty="0"/>
          </a:p>
        </p:txBody>
      </p:sp>
      <p:sp>
        <p:nvSpPr>
          <p:cNvPr id="3" name="Content Placeholder 2"/>
          <p:cNvSpPr>
            <a:spLocks noGrp="1"/>
          </p:cNvSpPr>
          <p:nvPr>
            <p:ph idx="1"/>
          </p:nvPr>
        </p:nvSpPr>
        <p:spPr>
          <a:xfrm>
            <a:off x="176462" y="841227"/>
            <a:ext cx="11927305" cy="1066401"/>
          </a:xfrm>
        </p:spPr>
        <p:txBody>
          <a:bodyPr>
            <a:normAutofit lnSpcReduction="10000"/>
          </a:bodyPr>
          <a:lstStyle/>
          <a:p>
            <a:pPr marL="0" indent="0">
              <a:buNone/>
            </a:pPr>
            <a:r>
              <a:rPr lang="en-IN" sz="1800" dirty="0"/>
              <a:t>JSP Forward Example –with passing parameters</a:t>
            </a:r>
          </a:p>
          <a:p>
            <a:pPr marL="0" indent="0">
              <a:buNone/>
            </a:pPr>
            <a:r>
              <a:rPr lang="en-IN" b="0" dirty="0"/>
              <a:t>Here we are passing the parameters along with forward request. For passing parameters we are using &lt;</a:t>
            </a:r>
            <a:r>
              <a:rPr lang="en-IN" b="0" dirty="0" err="1"/>
              <a:t>jsp:param</a:t>
            </a:r>
            <a:r>
              <a:rPr lang="en-IN" b="0" dirty="0"/>
              <a:t>&gt; action tag. In this example we are passing 4 parameters along with forward and later we are displaying them on the forwarded page. In order to fetch the parameters on </a:t>
            </a:r>
            <a:r>
              <a:rPr lang="en-IN" b="0" dirty="0" err="1"/>
              <a:t>display.jsp</a:t>
            </a:r>
            <a:r>
              <a:rPr lang="en-IN" b="0" dirty="0"/>
              <a:t> page we are using </a:t>
            </a:r>
            <a:r>
              <a:rPr lang="en-IN" b="0" dirty="0" err="1"/>
              <a:t>getParameter</a:t>
            </a:r>
            <a:r>
              <a:rPr lang="en-IN" b="0" dirty="0"/>
              <a:t> method of </a:t>
            </a:r>
            <a:r>
              <a:rPr lang="en-IN" dirty="0"/>
              <a:t>request implicit object</a:t>
            </a:r>
            <a:r>
              <a:rPr lang="en-IN" b="0" dirty="0"/>
              <a:t>.</a:t>
            </a:r>
            <a:endParaRPr lang="en-IN" sz="1400" b="0" dirty="0"/>
          </a:p>
        </p:txBody>
      </p:sp>
      <p:sp>
        <p:nvSpPr>
          <p:cNvPr id="4" name="Rectangle 3">
            <a:extLst>
              <a:ext uri="{FF2B5EF4-FFF2-40B4-BE49-F238E27FC236}">
                <a16:creationId xmlns:a16="http://schemas.microsoft.com/office/drawing/2014/main" id="{38045806-4E23-4FC9-8323-B7887BFD4B3D}"/>
              </a:ext>
            </a:extLst>
          </p:cNvPr>
          <p:cNvSpPr/>
          <p:nvPr/>
        </p:nvSpPr>
        <p:spPr>
          <a:xfrm>
            <a:off x="289035" y="1907628"/>
            <a:ext cx="5549462" cy="4739759"/>
          </a:xfrm>
          <a:prstGeom prst="rect">
            <a:avLst/>
          </a:prstGeom>
        </p:spPr>
        <p:txBody>
          <a:bodyPr wrap="square">
            <a:spAutoFit/>
          </a:bodyPr>
          <a:lstStyle/>
          <a:p>
            <a:r>
              <a:rPr lang="en-IN" sz="1400" b="1" dirty="0" err="1"/>
              <a:t>index.jsp</a:t>
            </a:r>
            <a:endParaRPr lang="en-IN" sz="1400" b="1" dirty="0"/>
          </a:p>
          <a:p>
            <a:endParaRPr lang="en-IN" sz="1400" dirty="0"/>
          </a:p>
          <a:p>
            <a:r>
              <a:rPr lang="en-IN" sz="1400" dirty="0"/>
              <a:t>&lt;html&gt; </a:t>
            </a:r>
          </a:p>
          <a:p>
            <a:r>
              <a:rPr lang="en-IN" sz="1400" dirty="0"/>
              <a:t>&lt;head&gt;</a:t>
            </a:r>
          </a:p>
          <a:p>
            <a:r>
              <a:rPr lang="en-IN" sz="1400" dirty="0"/>
              <a:t>&lt;title&gt;JSP forward example with parameters&lt;/title&gt;</a:t>
            </a:r>
          </a:p>
          <a:p>
            <a:r>
              <a:rPr lang="en-IN" sz="1400" dirty="0"/>
              <a:t>&lt;/head&gt;</a:t>
            </a:r>
          </a:p>
          <a:p>
            <a:r>
              <a:rPr lang="en-IN" sz="1400" dirty="0"/>
              <a:t>&lt;body&gt; </a:t>
            </a:r>
          </a:p>
          <a:p>
            <a:r>
              <a:rPr lang="en-IN" sz="1400" dirty="0"/>
              <a:t>&lt;</a:t>
            </a:r>
            <a:r>
              <a:rPr lang="en-IN" sz="1400" dirty="0" err="1"/>
              <a:t>jsp:forward</a:t>
            </a:r>
            <a:r>
              <a:rPr lang="en-IN" sz="1400" dirty="0"/>
              <a:t> page=</a:t>
            </a:r>
            <a:r>
              <a:rPr lang="en-IN" sz="1400" i="1" dirty="0"/>
              <a:t>"</a:t>
            </a:r>
            <a:r>
              <a:rPr lang="en-IN" sz="1400" i="1" dirty="0" err="1"/>
              <a:t>Show.jsp</a:t>
            </a:r>
            <a:r>
              <a:rPr lang="en-IN" sz="1400" i="1" dirty="0"/>
              <a:t>"&gt; </a:t>
            </a:r>
          </a:p>
          <a:p>
            <a:r>
              <a:rPr lang="en-IN" sz="1400" dirty="0"/>
              <a:t>&lt;</a:t>
            </a:r>
            <a:r>
              <a:rPr lang="en-IN" sz="1400" dirty="0" err="1"/>
              <a:t>jsp:param</a:t>
            </a:r>
            <a:r>
              <a:rPr lang="en-IN" sz="1400" dirty="0"/>
              <a:t> name=</a:t>
            </a:r>
            <a:r>
              <a:rPr lang="en-IN" sz="1400" i="1" dirty="0"/>
              <a:t>"name" value="Sudha" /&gt; </a:t>
            </a:r>
          </a:p>
          <a:p>
            <a:r>
              <a:rPr lang="en-IN" sz="1400" dirty="0"/>
              <a:t>&lt;</a:t>
            </a:r>
            <a:r>
              <a:rPr lang="en-IN" sz="1400" dirty="0" err="1"/>
              <a:t>jsp:param</a:t>
            </a:r>
            <a:r>
              <a:rPr lang="en-IN" sz="1400" dirty="0"/>
              <a:t> name=</a:t>
            </a:r>
            <a:r>
              <a:rPr lang="en-IN" sz="1400" i="1" dirty="0"/>
              <a:t>"site" value="itin.com" /&gt; </a:t>
            </a:r>
          </a:p>
          <a:p>
            <a:r>
              <a:rPr lang="en-IN" sz="1400" dirty="0"/>
              <a:t>&lt;</a:t>
            </a:r>
            <a:r>
              <a:rPr lang="en-IN" sz="1400" dirty="0" err="1"/>
              <a:t>jsp:param</a:t>
            </a:r>
            <a:r>
              <a:rPr lang="en-IN" sz="1400" dirty="0"/>
              <a:t> name=</a:t>
            </a:r>
            <a:r>
              <a:rPr lang="en-IN" sz="1400" i="1" dirty="0"/>
              <a:t>"course" value="JSP" /&gt; </a:t>
            </a:r>
          </a:p>
          <a:p>
            <a:r>
              <a:rPr lang="en-IN" sz="1400" dirty="0"/>
              <a:t>&lt;</a:t>
            </a:r>
            <a:r>
              <a:rPr lang="en-IN" sz="1400" dirty="0" err="1"/>
              <a:t>jsp:param</a:t>
            </a:r>
            <a:r>
              <a:rPr lang="en-IN" sz="1400" dirty="0"/>
              <a:t> name=</a:t>
            </a:r>
            <a:r>
              <a:rPr lang="en-IN" sz="1400" i="1" dirty="0"/>
              <a:t>"</a:t>
            </a:r>
            <a:r>
              <a:rPr lang="en-IN" sz="1400" i="1" dirty="0" err="1"/>
              <a:t>reqfrom</a:t>
            </a:r>
            <a:r>
              <a:rPr lang="en-IN" sz="1400" i="1" dirty="0"/>
              <a:t>" value="</a:t>
            </a:r>
            <a:r>
              <a:rPr lang="en-IN" sz="1400" i="1" dirty="0" err="1"/>
              <a:t>index.jsp</a:t>
            </a:r>
            <a:r>
              <a:rPr lang="en-IN" sz="1400" i="1" dirty="0"/>
              <a:t>" /&gt; </a:t>
            </a:r>
          </a:p>
          <a:p>
            <a:r>
              <a:rPr lang="en-IN" sz="1400" dirty="0"/>
              <a:t>&lt;/</a:t>
            </a:r>
            <a:r>
              <a:rPr lang="en-IN" sz="1400" dirty="0" err="1"/>
              <a:t>jsp:forward</a:t>
            </a:r>
            <a:r>
              <a:rPr lang="en-IN" sz="1400" dirty="0"/>
              <a:t>&gt; </a:t>
            </a:r>
          </a:p>
          <a:p>
            <a:r>
              <a:rPr lang="en-IN" sz="1400" dirty="0"/>
              <a:t>&lt;/body&gt; </a:t>
            </a:r>
          </a:p>
          <a:p>
            <a:r>
              <a:rPr lang="en-IN" sz="1400" dirty="0"/>
              <a:t>&lt;/html&gt;</a:t>
            </a:r>
          </a:p>
          <a:p>
            <a:endParaRPr lang="en-IN" sz="1400" dirty="0"/>
          </a:p>
          <a:p>
            <a:r>
              <a:rPr lang="en-IN" sz="1400" dirty="0"/>
              <a:t>After running </a:t>
            </a:r>
            <a:r>
              <a:rPr lang="en-IN" sz="1400" dirty="0" err="1"/>
              <a:t>index.jsp</a:t>
            </a:r>
            <a:r>
              <a:rPr lang="en-IN" sz="1400" dirty="0"/>
              <a:t> on browser we will see following output.</a:t>
            </a:r>
          </a:p>
          <a:p>
            <a:endParaRPr lang="en-IN" sz="1400" dirty="0"/>
          </a:p>
          <a:p>
            <a:r>
              <a:rPr lang="en-IN" dirty="0"/>
              <a:t>Above code directly displayed </a:t>
            </a:r>
            <a:r>
              <a:rPr lang="en-IN" dirty="0" err="1"/>
              <a:t>show.jsp</a:t>
            </a:r>
            <a:r>
              <a:rPr lang="en-IN" dirty="0"/>
              <a:t> page, which is displaying the parameters passed from </a:t>
            </a:r>
            <a:r>
              <a:rPr lang="en-IN" dirty="0" err="1"/>
              <a:t>index.jsp</a:t>
            </a:r>
            <a:r>
              <a:rPr lang="en-IN" dirty="0"/>
              <a:t> page.</a:t>
            </a:r>
            <a:endParaRPr lang="en-IN" sz="1400" dirty="0"/>
          </a:p>
          <a:p>
            <a:endParaRPr lang="en-IN" sz="1400" dirty="0"/>
          </a:p>
        </p:txBody>
      </p:sp>
      <p:sp>
        <p:nvSpPr>
          <p:cNvPr id="5" name="Rectangle 4">
            <a:extLst>
              <a:ext uri="{FF2B5EF4-FFF2-40B4-BE49-F238E27FC236}">
                <a16:creationId xmlns:a16="http://schemas.microsoft.com/office/drawing/2014/main" id="{7818435F-100F-4A1B-9839-79BEB94BA3B9}"/>
              </a:ext>
            </a:extLst>
          </p:cNvPr>
          <p:cNvSpPr/>
          <p:nvPr/>
        </p:nvSpPr>
        <p:spPr>
          <a:xfrm>
            <a:off x="5951070" y="1907628"/>
            <a:ext cx="5875283" cy="3539430"/>
          </a:xfrm>
          <a:prstGeom prst="rect">
            <a:avLst/>
          </a:prstGeom>
        </p:spPr>
        <p:txBody>
          <a:bodyPr wrap="square">
            <a:spAutoFit/>
          </a:bodyPr>
          <a:lstStyle/>
          <a:p>
            <a:r>
              <a:rPr lang="en-IN" sz="1400" b="1" dirty="0" err="1"/>
              <a:t>Show.jsp</a:t>
            </a:r>
            <a:endParaRPr lang="en-IN" sz="1400" b="1" dirty="0"/>
          </a:p>
          <a:p>
            <a:endParaRPr lang="en-IN" sz="1400" b="1" dirty="0"/>
          </a:p>
          <a:p>
            <a:r>
              <a:rPr lang="en-IN" sz="1400" dirty="0"/>
              <a:t>&lt;html&gt;</a:t>
            </a:r>
          </a:p>
          <a:p>
            <a:r>
              <a:rPr lang="en-IN" sz="1400" dirty="0"/>
              <a:t>&lt;head&gt;</a:t>
            </a:r>
          </a:p>
          <a:p>
            <a:r>
              <a:rPr lang="en-IN" sz="1400" dirty="0"/>
              <a:t>&lt;title&gt;Display Page&lt;/title&gt;</a:t>
            </a:r>
          </a:p>
          <a:p>
            <a:r>
              <a:rPr lang="en-IN" sz="1400" dirty="0"/>
              <a:t>&lt;/head&gt;</a:t>
            </a:r>
          </a:p>
          <a:p>
            <a:r>
              <a:rPr lang="en-IN" sz="1400" dirty="0"/>
              <a:t>&lt;body&gt;</a:t>
            </a:r>
          </a:p>
          <a:p>
            <a:r>
              <a:rPr lang="en-IN" sz="1400" dirty="0"/>
              <a:t>&lt;h2&gt;Welcome this is a </a:t>
            </a:r>
            <a:r>
              <a:rPr lang="en-IN" sz="1400" dirty="0" err="1"/>
              <a:t>Show.jsp</a:t>
            </a:r>
            <a:r>
              <a:rPr lang="en-IN" sz="1400" dirty="0"/>
              <a:t> Page&lt;/h2&gt;</a:t>
            </a:r>
          </a:p>
          <a:p>
            <a:r>
              <a:rPr lang="en-IN" sz="1400" dirty="0"/>
              <a:t>My name is: &lt;%=</a:t>
            </a:r>
            <a:r>
              <a:rPr lang="en-IN" sz="1400" dirty="0" err="1"/>
              <a:t>request.getParameter</a:t>
            </a:r>
            <a:r>
              <a:rPr lang="en-IN" sz="1400" dirty="0"/>
              <a:t>("name") %&gt;&lt;</a:t>
            </a:r>
            <a:r>
              <a:rPr lang="en-IN" sz="1400" dirty="0" err="1"/>
              <a:t>br</a:t>
            </a:r>
            <a:r>
              <a:rPr lang="en-IN" sz="1400" dirty="0"/>
              <a:t>&gt;</a:t>
            </a:r>
          </a:p>
          <a:p>
            <a:r>
              <a:rPr lang="en-IN" sz="1400" u="sng" dirty="0"/>
              <a:t>Website: &lt;%=</a:t>
            </a:r>
            <a:r>
              <a:rPr lang="en-IN" sz="1400" u="sng" dirty="0" err="1"/>
              <a:t>request.getParameter</a:t>
            </a:r>
            <a:r>
              <a:rPr lang="en-IN" sz="1400" u="sng" dirty="0"/>
              <a:t>("site") %&gt;&lt;</a:t>
            </a:r>
            <a:r>
              <a:rPr lang="en-IN" sz="1400" u="sng" dirty="0" err="1"/>
              <a:t>br</a:t>
            </a:r>
            <a:r>
              <a:rPr lang="en-IN" sz="1400" u="sng" dirty="0"/>
              <a:t>&gt;</a:t>
            </a:r>
          </a:p>
          <a:p>
            <a:r>
              <a:rPr lang="en-IN" sz="1400" dirty="0"/>
              <a:t>Topic: &lt;%=</a:t>
            </a:r>
            <a:r>
              <a:rPr lang="en-IN" sz="1400" dirty="0" err="1"/>
              <a:t>request.getParameter</a:t>
            </a:r>
            <a:r>
              <a:rPr lang="en-IN" sz="1400" dirty="0"/>
              <a:t>("course") %&gt;&lt;</a:t>
            </a:r>
            <a:r>
              <a:rPr lang="en-IN" sz="1400" dirty="0" err="1"/>
              <a:t>br</a:t>
            </a:r>
            <a:r>
              <a:rPr lang="en-IN" sz="1400" dirty="0"/>
              <a:t>&gt;</a:t>
            </a:r>
          </a:p>
          <a:p>
            <a:r>
              <a:rPr lang="en-IN" sz="1400" dirty="0"/>
              <a:t>Forward Request came from the page: &lt;%=</a:t>
            </a:r>
            <a:r>
              <a:rPr lang="en-IN" sz="1400" dirty="0" err="1"/>
              <a:t>request.getParameter</a:t>
            </a:r>
            <a:r>
              <a:rPr lang="en-IN" sz="1400" dirty="0"/>
              <a:t>("</a:t>
            </a:r>
            <a:r>
              <a:rPr lang="en-IN" sz="1400" dirty="0" err="1"/>
              <a:t>reqfrom</a:t>
            </a:r>
            <a:r>
              <a:rPr lang="en-IN" sz="1400" dirty="0"/>
              <a:t>") %&gt;</a:t>
            </a:r>
          </a:p>
          <a:p>
            <a:r>
              <a:rPr lang="en-IN" sz="1400" dirty="0"/>
              <a:t>&lt;/body&gt;</a:t>
            </a:r>
          </a:p>
          <a:p>
            <a:r>
              <a:rPr lang="en-IN" sz="1400" dirty="0"/>
              <a:t>&lt;/html&gt;</a:t>
            </a:r>
          </a:p>
          <a:p>
            <a:endParaRPr lang="en-IN" sz="1400" dirty="0"/>
          </a:p>
        </p:txBody>
      </p:sp>
      <p:pic>
        <p:nvPicPr>
          <p:cNvPr id="8" name="Picture 7">
            <a:extLst>
              <a:ext uri="{FF2B5EF4-FFF2-40B4-BE49-F238E27FC236}">
                <a16:creationId xmlns:a16="http://schemas.microsoft.com/office/drawing/2014/main" id="{CE50A973-0392-4CEC-822D-6544C2911C22}"/>
              </a:ext>
            </a:extLst>
          </p:cNvPr>
          <p:cNvPicPr>
            <a:picLocks noChangeAspect="1"/>
          </p:cNvPicPr>
          <p:nvPr/>
        </p:nvPicPr>
        <p:blipFill rotWithShape="1">
          <a:blip r:embed="rId3"/>
          <a:srcRect l="25345" t="12249" r="39224" b="62764"/>
          <a:stretch/>
        </p:blipFill>
        <p:spPr>
          <a:xfrm>
            <a:off x="6140114" y="5340233"/>
            <a:ext cx="4319752" cy="1353080"/>
          </a:xfrm>
          <a:prstGeom prst="rect">
            <a:avLst/>
          </a:prstGeom>
        </p:spPr>
      </p:pic>
    </p:spTree>
    <p:extLst>
      <p:ext uri="{BB962C8B-B14F-4D97-AF65-F5344CB8AC3E}">
        <p14:creationId xmlns:p14="http://schemas.microsoft.com/office/powerpoint/2010/main" val="141695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latin typeface="+mj-lt"/>
              </a:rPr>
              <a:t>JSP:include</a:t>
            </a:r>
            <a:endParaRPr lang="en-US" dirty="0">
              <a:latin typeface="+mj-lt"/>
            </a:endParaRPr>
          </a:p>
        </p:txBody>
      </p:sp>
      <p:sp>
        <p:nvSpPr>
          <p:cNvPr id="7" name="Content Placeholder 6">
            <a:extLst>
              <a:ext uri="{FF2B5EF4-FFF2-40B4-BE49-F238E27FC236}">
                <a16:creationId xmlns:a16="http://schemas.microsoft.com/office/drawing/2014/main" id="{9B5B62CE-3773-4744-B254-014934FABB88}"/>
              </a:ext>
            </a:extLst>
          </p:cNvPr>
          <p:cNvSpPr>
            <a:spLocks noGrp="1"/>
          </p:cNvSpPr>
          <p:nvPr>
            <p:ph idx="1"/>
          </p:nvPr>
        </p:nvSpPr>
        <p:spPr>
          <a:xfrm>
            <a:off x="223345" y="1008994"/>
            <a:ext cx="6571594" cy="5772805"/>
          </a:xfrm>
        </p:spPr>
        <p:txBody>
          <a:bodyPr>
            <a:normAutofit/>
          </a:bodyPr>
          <a:lstStyle/>
          <a:p>
            <a:pPr marL="0" indent="0">
              <a:buNone/>
            </a:pPr>
            <a:r>
              <a:rPr lang="en-IN" sz="1800" b="0" dirty="0"/>
              <a:t>The </a:t>
            </a:r>
            <a:r>
              <a:rPr lang="en-IN" sz="1800" dirty="0"/>
              <a:t>&lt;</a:t>
            </a:r>
            <a:r>
              <a:rPr lang="en-IN" sz="1800" dirty="0" err="1"/>
              <a:t>jsp:include</a:t>
            </a:r>
            <a:r>
              <a:rPr lang="en-IN" sz="1800" dirty="0"/>
              <a:t>&gt;</a:t>
            </a:r>
            <a:r>
              <a:rPr lang="en-IN" sz="1800" b="0" dirty="0"/>
              <a:t> standard action is used to include resource into the current JSP page at request time. The included resource can be static (HTMP page) or dynamic (JSP page or servlet) and must be relative to the including JSP page. For example:</a:t>
            </a:r>
          </a:p>
          <a:p>
            <a:pPr marL="0" indent="0">
              <a:buNone/>
            </a:pPr>
            <a:endParaRPr lang="en-IN" sz="1800" dirty="0"/>
          </a:p>
          <a:p>
            <a:pPr marL="0" indent="0">
              <a:buNone/>
            </a:pPr>
            <a:r>
              <a:rPr lang="en-IN" sz="1800" dirty="0"/>
              <a:t>&lt;</a:t>
            </a:r>
            <a:r>
              <a:rPr lang="en-IN" sz="1800" dirty="0" err="1"/>
              <a:t>jsp:include</a:t>
            </a:r>
            <a:r>
              <a:rPr lang="en-IN" sz="1800" dirty="0"/>
              <a:t> page="</a:t>
            </a:r>
            <a:r>
              <a:rPr lang="en-IN" sz="1800" dirty="0" err="1"/>
              <a:t>content.jsp</a:t>
            </a:r>
            <a:r>
              <a:rPr lang="en-IN" sz="1800" dirty="0"/>
              <a:t>" /&gt;</a:t>
            </a:r>
          </a:p>
          <a:p>
            <a:pPr marL="0" indent="0">
              <a:buNone/>
            </a:pPr>
            <a:br>
              <a:rPr lang="en-IN" sz="1800" dirty="0"/>
            </a:br>
            <a:r>
              <a:rPr lang="en-IN" sz="1800" dirty="0"/>
              <a:t>1. Syntax</a:t>
            </a:r>
          </a:p>
          <a:p>
            <a:pPr marL="0" indent="0">
              <a:buNone/>
            </a:pPr>
            <a:r>
              <a:rPr lang="en-IN" sz="1800" b="0" dirty="0"/>
              <a:t>The complete syntax of the &lt;</a:t>
            </a:r>
            <a:r>
              <a:rPr lang="en-IN" sz="1800" b="0" dirty="0" err="1"/>
              <a:t>jsp:include</a:t>
            </a:r>
            <a:r>
              <a:rPr lang="en-IN" sz="1800" b="0" dirty="0"/>
              <a:t>&gt; standard action is as follows:</a:t>
            </a:r>
          </a:p>
          <a:p>
            <a:pPr marL="0" indent="0">
              <a:buNone/>
            </a:pPr>
            <a:r>
              <a:rPr lang="en-IN" sz="1800" dirty="0"/>
              <a:t>&lt;</a:t>
            </a:r>
            <a:r>
              <a:rPr lang="en-IN" sz="1800" dirty="0" err="1"/>
              <a:t>jsp:include</a:t>
            </a:r>
            <a:r>
              <a:rPr lang="en-IN" sz="1800" dirty="0"/>
              <a:t> page="relative URL" flush="</a:t>
            </a:r>
            <a:r>
              <a:rPr lang="en-IN" sz="1800" dirty="0" err="1"/>
              <a:t>true|false</a:t>
            </a:r>
            <a:r>
              <a:rPr lang="en-IN" sz="1800" dirty="0"/>
              <a:t>"/&gt;</a:t>
            </a:r>
            <a:endParaRPr lang="en-IN" sz="1800" b="0" dirty="0"/>
          </a:p>
          <a:p>
            <a:pPr marL="0" indent="0">
              <a:buNone/>
            </a:pPr>
            <a:r>
              <a:rPr lang="en-IN" sz="1800" b="0" dirty="0"/>
              <a:t>or:</a:t>
            </a:r>
          </a:p>
          <a:p>
            <a:pPr marL="0" indent="0">
              <a:buNone/>
            </a:pPr>
            <a:r>
              <a:rPr lang="en-IN" sz="1800" dirty="0"/>
              <a:t>&lt;</a:t>
            </a:r>
            <a:r>
              <a:rPr lang="en-IN" sz="1800" dirty="0" err="1"/>
              <a:t>jsp:include</a:t>
            </a:r>
            <a:r>
              <a:rPr lang="en-IN" sz="1800" dirty="0"/>
              <a:t> page=”</a:t>
            </a:r>
            <a:r>
              <a:rPr lang="en-IN" sz="1800" dirty="0" err="1"/>
              <a:t>urlSpec</a:t>
            </a:r>
            <a:r>
              <a:rPr lang="en-IN" sz="1800" dirty="0"/>
              <a:t>” flush="</a:t>
            </a:r>
            <a:r>
              <a:rPr lang="en-IN" sz="1800" dirty="0" err="1"/>
              <a:t>true|false</a:t>
            </a:r>
            <a:r>
              <a:rPr lang="en-IN" sz="1800" dirty="0"/>
              <a:t>"&gt;</a:t>
            </a:r>
            <a:endParaRPr lang="en-IN" sz="1800" b="0" dirty="0"/>
          </a:p>
          <a:p>
            <a:pPr marL="0" indent="0">
              <a:buNone/>
            </a:pPr>
            <a:r>
              <a:rPr lang="en-IN" sz="1800" dirty="0"/>
              <a:t>{ &lt;</a:t>
            </a:r>
            <a:r>
              <a:rPr lang="en-IN" sz="1800" dirty="0" err="1"/>
              <a:t>jsp:param</a:t>
            </a:r>
            <a:r>
              <a:rPr lang="en-IN" sz="1800" dirty="0"/>
              <a:t> .... /&gt; }*</a:t>
            </a:r>
            <a:endParaRPr lang="en-IN" sz="1800" b="0" dirty="0"/>
          </a:p>
          <a:p>
            <a:pPr marL="0" indent="0">
              <a:buNone/>
            </a:pPr>
            <a:r>
              <a:rPr lang="en-IN" sz="1800" dirty="0"/>
              <a:t>&lt;/</a:t>
            </a:r>
            <a:r>
              <a:rPr lang="en-IN" sz="1800" dirty="0" err="1"/>
              <a:t>jsp:include</a:t>
            </a:r>
            <a:r>
              <a:rPr lang="en-IN" sz="1800" dirty="0"/>
              <a:t>&gt;</a:t>
            </a:r>
            <a:endParaRPr lang="en-IN" sz="1800" b="0" dirty="0"/>
          </a:p>
          <a:p>
            <a:pPr marL="0" indent="0">
              <a:buNone/>
            </a:pPr>
            <a:r>
              <a:rPr lang="en-IN" sz="1800" b="0" dirty="0"/>
              <a:t>The latter syntax specifies additional parameters passed to the included page using the &lt;</a:t>
            </a:r>
            <a:r>
              <a:rPr lang="en-IN" sz="1800" b="0" dirty="0" err="1"/>
              <a:t>jsp:param</a:t>
            </a:r>
            <a:r>
              <a:rPr lang="en-IN" sz="1800" b="0" dirty="0"/>
              <a:t>&gt; standard action:</a:t>
            </a:r>
          </a:p>
          <a:p>
            <a:pPr marL="0" indent="0">
              <a:buNone/>
            </a:pPr>
            <a:r>
              <a:rPr lang="en-IN" sz="1800" dirty="0"/>
              <a:t>&lt;</a:t>
            </a:r>
            <a:r>
              <a:rPr lang="en-IN" sz="1800" dirty="0" err="1"/>
              <a:t>jsp:param</a:t>
            </a:r>
            <a:r>
              <a:rPr lang="en-IN" sz="1800" dirty="0"/>
              <a:t> name="name" value="value" /&gt;</a:t>
            </a:r>
            <a:endParaRPr lang="en-IN" sz="1800" b="0" dirty="0"/>
          </a:p>
          <a:p>
            <a:pPr marL="0" indent="0">
              <a:buNone/>
            </a:pPr>
            <a:endParaRPr lang="en-IN" sz="1800" dirty="0"/>
          </a:p>
        </p:txBody>
      </p:sp>
      <p:pic>
        <p:nvPicPr>
          <p:cNvPr id="1029" name="Picture 5" descr="JSP include standard action inclusion mechanism">
            <a:extLst>
              <a:ext uri="{FF2B5EF4-FFF2-40B4-BE49-F238E27FC236}">
                <a16:creationId xmlns:a16="http://schemas.microsoft.com/office/drawing/2014/main" id="{7BD136BE-265C-4203-BBF9-4CFC607A5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985" y="2114714"/>
            <a:ext cx="5378669" cy="319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63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latin typeface="+mj-lt"/>
              </a:rPr>
              <a:t>JSP:include</a:t>
            </a:r>
            <a:r>
              <a:rPr lang="en-IN" dirty="0">
                <a:latin typeface="+mj-lt"/>
              </a:rPr>
              <a:t> Example Duration:10 mins</a:t>
            </a:r>
            <a:endParaRPr lang="en-US" dirty="0">
              <a:latin typeface="+mj-lt"/>
            </a:endParaRPr>
          </a:p>
        </p:txBody>
      </p:sp>
      <p:sp>
        <p:nvSpPr>
          <p:cNvPr id="7" name="Content Placeholder 6">
            <a:extLst>
              <a:ext uri="{FF2B5EF4-FFF2-40B4-BE49-F238E27FC236}">
                <a16:creationId xmlns:a16="http://schemas.microsoft.com/office/drawing/2014/main" id="{9B5B62CE-3773-4744-B254-014934FABB88}"/>
              </a:ext>
            </a:extLst>
          </p:cNvPr>
          <p:cNvSpPr>
            <a:spLocks noGrp="1"/>
          </p:cNvSpPr>
          <p:nvPr>
            <p:ph idx="1"/>
          </p:nvPr>
        </p:nvSpPr>
        <p:spPr>
          <a:xfrm>
            <a:off x="141890" y="1008994"/>
            <a:ext cx="6227380" cy="5772805"/>
          </a:xfrm>
        </p:spPr>
        <p:txBody>
          <a:bodyPr>
            <a:normAutofit/>
          </a:bodyPr>
          <a:lstStyle/>
          <a:p>
            <a:pPr marL="0" indent="0">
              <a:buNone/>
            </a:pPr>
            <a:r>
              <a:rPr lang="en-IN" sz="1800" dirty="0"/>
              <a:t>We will see example how </a:t>
            </a:r>
            <a:r>
              <a:rPr lang="en-IN" sz="1800" dirty="0" err="1"/>
              <a:t>jsp:include</a:t>
            </a:r>
            <a:r>
              <a:rPr lang="en-IN" sz="1800" dirty="0"/>
              <a:t> works</a:t>
            </a:r>
          </a:p>
          <a:p>
            <a:pPr marL="0" indent="0">
              <a:buNone/>
            </a:pPr>
            <a:endParaRPr lang="en-IN" sz="1800" dirty="0"/>
          </a:p>
          <a:p>
            <a:pPr marL="0" indent="0">
              <a:buNone/>
            </a:pPr>
            <a:r>
              <a:rPr lang="en-IN" sz="1800" dirty="0" err="1"/>
              <a:t>index.jsp</a:t>
            </a:r>
            <a:endParaRPr lang="en-IN" sz="1800" dirty="0"/>
          </a:p>
          <a:p>
            <a:pPr marL="0" indent="0">
              <a:buNone/>
            </a:pPr>
            <a:endParaRPr lang="en-IN" b="0" dirty="0"/>
          </a:p>
          <a:p>
            <a:pPr marL="0" indent="0">
              <a:buNone/>
            </a:pPr>
            <a:r>
              <a:rPr lang="en-IN" b="0" dirty="0"/>
              <a:t>&lt;html&gt;</a:t>
            </a:r>
          </a:p>
          <a:p>
            <a:pPr marL="0" indent="0">
              <a:buNone/>
            </a:pPr>
            <a:r>
              <a:rPr lang="en-IN" b="0" dirty="0"/>
              <a:t>&lt;head&gt;</a:t>
            </a:r>
          </a:p>
          <a:p>
            <a:pPr marL="0" indent="0">
              <a:buNone/>
            </a:pPr>
            <a:r>
              <a:rPr lang="en-IN" b="0" dirty="0"/>
              <a:t>&lt;meta http-</a:t>
            </a:r>
            <a:r>
              <a:rPr lang="en-IN" b="0" dirty="0" err="1"/>
              <a:t>equiv</a:t>
            </a:r>
            <a:r>
              <a:rPr lang="en-IN" b="0" dirty="0"/>
              <a:t>="Content-Type" content="text/html; charset=ISO-8859-1"&gt;</a:t>
            </a:r>
          </a:p>
          <a:p>
            <a:pPr marL="0" indent="0">
              <a:buNone/>
            </a:pPr>
            <a:r>
              <a:rPr lang="en-IN" b="0" dirty="0"/>
              <a:t>&lt;title&gt;Index Page&lt;/title&gt;</a:t>
            </a:r>
          </a:p>
          <a:p>
            <a:pPr marL="0" indent="0">
              <a:buNone/>
            </a:pPr>
            <a:r>
              <a:rPr lang="en-IN" b="0" dirty="0"/>
              <a:t>&lt;/head&gt;</a:t>
            </a:r>
          </a:p>
          <a:p>
            <a:pPr marL="0" indent="0">
              <a:buNone/>
            </a:pPr>
            <a:r>
              <a:rPr lang="en-IN" b="0" dirty="0"/>
              <a:t>&lt;body&gt;</a:t>
            </a:r>
          </a:p>
          <a:p>
            <a:pPr marL="0" indent="0">
              <a:buNone/>
            </a:pPr>
            <a:r>
              <a:rPr lang="en-IN" b="0" dirty="0"/>
              <a:t>&lt;</a:t>
            </a:r>
            <a:r>
              <a:rPr lang="en-IN" b="0" dirty="0" err="1"/>
              <a:t>jsp:include</a:t>
            </a:r>
            <a:r>
              <a:rPr lang="en-IN" b="0" dirty="0"/>
              <a:t> page="</a:t>
            </a:r>
            <a:r>
              <a:rPr lang="en-IN" b="0" dirty="0" err="1"/>
              <a:t>header.jsp</a:t>
            </a:r>
            <a:r>
              <a:rPr lang="en-IN" b="0" dirty="0"/>
              <a:t>"/&gt;</a:t>
            </a:r>
          </a:p>
          <a:p>
            <a:pPr marL="0" indent="0">
              <a:buNone/>
            </a:pPr>
            <a:r>
              <a:rPr lang="en-IN" b="0" dirty="0"/>
              <a:t>&lt;h2&gt;Header part is in different file&lt;/h2&gt;</a:t>
            </a:r>
          </a:p>
          <a:p>
            <a:pPr marL="0" indent="0">
              <a:buNone/>
            </a:pPr>
            <a:r>
              <a:rPr lang="en-IN" b="0" dirty="0"/>
              <a:t>&lt;/body&gt;</a:t>
            </a:r>
          </a:p>
          <a:p>
            <a:pPr marL="0" indent="0">
              <a:buNone/>
            </a:pPr>
            <a:r>
              <a:rPr lang="en-IN" b="0" dirty="0"/>
              <a:t>&lt;/html&gt;</a:t>
            </a:r>
          </a:p>
          <a:p>
            <a:pPr marL="0" indent="0">
              <a:buNone/>
            </a:pPr>
            <a:endParaRPr lang="en-IN" b="0" dirty="0"/>
          </a:p>
          <a:p>
            <a:pPr marL="0" indent="0">
              <a:buNone/>
            </a:pPr>
            <a:r>
              <a:rPr lang="en-IN" sz="1800" b="0" dirty="0"/>
              <a:t>After running </a:t>
            </a:r>
            <a:r>
              <a:rPr lang="en-IN" sz="1800" b="0" dirty="0" err="1"/>
              <a:t>index.jsp</a:t>
            </a:r>
            <a:r>
              <a:rPr lang="en-IN" sz="1800" b="0" dirty="0"/>
              <a:t> page on browser we will see the following output</a:t>
            </a:r>
          </a:p>
        </p:txBody>
      </p:sp>
      <p:sp>
        <p:nvSpPr>
          <p:cNvPr id="3" name="Rectangle 2">
            <a:extLst>
              <a:ext uri="{FF2B5EF4-FFF2-40B4-BE49-F238E27FC236}">
                <a16:creationId xmlns:a16="http://schemas.microsoft.com/office/drawing/2014/main" id="{988CF994-07E1-4482-9F95-10299409E237}"/>
              </a:ext>
            </a:extLst>
          </p:cNvPr>
          <p:cNvSpPr/>
          <p:nvPr/>
        </p:nvSpPr>
        <p:spPr>
          <a:xfrm>
            <a:off x="6369270" y="1008994"/>
            <a:ext cx="5822730" cy="3077766"/>
          </a:xfrm>
          <a:prstGeom prst="rect">
            <a:avLst/>
          </a:prstGeom>
        </p:spPr>
        <p:txBody>
          <a:bodyPr wrap="square">
            <a:spAutoFit/>
          </a:bodyPr>
          <a:lstStyle/>
          <a:p>
            <a:r>
              <a:rPr lang="en-IN" b="1" dirty="0" err="1"/>
              <a:t>Header.jsp</a:t>
            </a:r>
            <a:endParaRPr lang="en-IN" b="1" dirty="0"/>
          </a:p>
          <a:p>
            <a:endParaRPr lang="en-IN" sz="1600" dirty="0"/>
          </a:p>
          <a:p>
            <a:r>
              <a:rPr lang="en-IN" sz="1600" dirty="0"/>
              <a:t>&lt;html&gt;</a:t>
            </a:r>
          </a:p>
          <a:p>
            <a:r>
              <a:rPr lang="en-IN" sz="1600" dirty="0"/>
              <a:t>&lt;head&gt;</a:t>
            </a:r>
          </a:p>
          <a:p>
            <a:r>
              <a:rPr lang="en-IN" sz="1600" dirty="0"/>
              <a:t>&lt;meta http-</a:t>
            </a:r>
            <a:r>
              <a:rPr lang="en-IN" sz="1600" dirty="0" err="1"/>
              <a:t>equiv</a:t>
            </a:r>
            <a:r>
              <a:rPr lang="en-IN" sz="1600" dirty="0"/>
              <a:t>="Content-Type" content="text/html; charset=ISO-8859-1"&gt;</a:t>
            </a:r>
          </a:p>
          <a:p>
            <a:r>
              <a:rPr lang="en-IN" sz="1600" dirty="0"/>
              <a:t>&lt;title&gt;header file&lt;/title&gt;</a:t>
            </a:r>
          </a:p>
          <a:p>
            <a:r>
              <a:rPr lang="en-IN" sz="1600" dirty="0"/>
              <a:t>&lt;/head&gt;</a:t>
            </a:r>
          </a:p>
          <a:p>
            <a:r>
              <a:rPr lang="en-IN" sz="1600" dirty="0"/>
              <a:t>&lt;body&gt;</a:t>
            </a:r>
          </a:p>
          <a:p>
            <a:r>
              <a:rPr lang="en-IN" sz="1600" dirty="0"/>
              <a:t>&lt;h2&gt;This is header file&lt;/h2&gt;</a:t>
            </a:r>
          </a:p>
          <a:p>
            <a:r>
              <a:rPr lang="en-IN" sz="1600" dirty="0"/>
              <a:t>&lt;/body&gt;</a:t>
            </a:r>
          </a:p>
          <a:p>
            <a:r>
              <a:rPr lang="en-IN" sz="1600" dirty="0"/>
              <a:t>&lt;/html&gt;</a:t>
            </a:r>
          </a:p>
        </p:txBody>
      </p:sp>
      <p:pic>
        <p:nvPicPr>
          <p:cNvPr id="6146" name="Picture 2" descr="JSP Standard Action">
            <a:extLst>
              <a:ext uri="{FF2B5EF4-FFF2-40B4-BE49-F238E27FC236}">
                <a16:creationId xmlns:a16="http://schemas.microsoft.com/office/drawing/2014/main" id="{4C2D5D8E-D261-4F00-870D-93D5E9BE6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222" y="4415104"/>
            <a:ext cx="4256689"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99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Java Bean class</a:t>
            </a:r>
            <a:endParaRPr lang="en-US" dirty="0"/>
          </a:p>
        </p:txBody>
      </p:sp>
      <p:sp>
        <p:nvSpPr>
          <p:cNvPr id="8" name="Rectangle 7">
            <a:extLst>
              <a:ext uri="{FF2B5EF4-FFF2-40B4-BE49-F238E27FC236}">
                <a16:creationId xmlns:a16="http://schemas.microsoft.com/office/drawing/2014/main" id="{20EB1631-0E4B-4A8C-9862-F67251B1CF6F}"/>
              </a:ext>
            </a:extLst>
          </p:cNvPr>
          <p:cNvSpPr/>
          <p:nvPr/>
        </p:nvSpPr>
        <p:spPr>
          <a:xfrm>
            <a:off x="0" y="1031328"/>
            <a:ext cx="11887201" cy="5355312"/>
          </a:xfrm>
          <a:prstGeom prst="rect">
            <a:avLst/>
          </a:prstGeom>
        </p:spPr>
        <p:txBody>
          <a:bodyPr wrap="square">
            <a:spAutoFit/>
          </a:bodyPr>
          <a:lstStyle/>
          <a:p>
            <a:r>
              <a:rPr lang="en-IN" dirty="0">
                <a:solidFill>
                  <a:srgbClr val="222635"/>
                </a:solidFill>
              </a:rPr>
              <a:t>The original concept of a bean—called a JavaBean—dates to 1996. It was intended to be a component model for visual elements of a program. A bean</a:t>
            </a:r>
            <a:r>
              <a:rPr lang="en-IN" dirty="0"/>
              <a:t> class used to aggregate or collect both primitive data types and other classes for </a:t>
            </a:r>
            <a:r>
              <a:rPr lang="en-IN" dirty="0" err="1"/>
              <a:t>modeling</a:t>
            </a:r>
            <a:r>
              <a:rPr lang="en-IN" dirty="0"/>
              <a:t> data in a program. </a:t>
            </a:r>
          </a:p>
          <a:p>
            <a:r>
              <a:rPr lang="en-IN" dirty="0"/>
              <a:t> </a:t>
            </a:r>
          </a:p>
          <a:p>
            <a:r>
              <a:rPr lang="en-IN" b="1" dirty="0"/>
              <a:t>Mandatory for Java Bean Class</a:t>
            </a:r>
          </a:p>
          <a:p>
            <a:endParaRPr lang="en-IN" b="1" dirty="0"/>
          </a:p>
          <a:p>
            <a:pPr marL="285750" indent="-285750">
              <a:buFont typeface="Arial" panose="020B0604020202020204" pitchFamily="34" charset="0"/>
              <a:buChar char="•"/>
            </a:pPr>
            <a:r>
              <a:rPr lang="en-IN" dirty="0"/>
              <a:t>All fields, also called instance variables or properties, can only be private.</a:t>
            </a:r>
          </a:p>
          <a:p>
            <a:pPr marL="285750" indent="-285750">
              <a:buFont typeface="Arial" panose="020B0604020202020204" pitchFamily="34" charset="0"/>
              <a:buChar char="•"/>
            </a:pPr>
            <a:r>
              <a:rPr lang="en-IN" dirty="0"/>
              <a:t>There must be a default constructor.</a:t>
            </a:r>
          </a:p>
          <a:p>
            <a:pPr marL="285750" indent="-285750">
              <a:buFont typeface="Arial" panose="020B0604020202020204" pitchFamily="34" charset="0"/>
              <a:buChar char="•"/>
            </a:pPr>
            <a:r>
              <a:rPr lang="en-IN" dirty="0"/>
              <a:t>Methods to read or write the instance variable must begin with the prefixes </a:t>
            </a:r>
            <a:r>
              <a:rPr lang="en-IN" i="1" dirty="0"/>
              <a:t>set</a:t>
            </a:r>
            <a:r>
              <a:rPr lang="en-IN" dirty="0"/>
              <a:t> or </a:t>
            </a:r>
            <a:r>
              <a:rPr lang="en-IN" i="1" dirty="0"/>
              <a:t>get</a:t>
            </a:r>
            <a:r>
              <a:rPr lang="en-IN" dirty="0"/>
              <a:t>.</a:t>
            </a:r>
          </a:p>
          <a:p>
            <a:pPr marL="285750" indent="-285750">
              <a:buFont typeface="Arial" panose="020B0604020202020204" pitchFamily="34" charset="0"/>
              <a:buChar char="•"/>
            </a:pPr>
            <a:r>
              <a:rPr lang="en-IN" dirty="0"/>
              <a:t>The bean class should implement the serializable interface(Optional).</a:t>
            </a:r>
          </a:p>
          <a:p>
            <a:pPr marL="285750" indent="-285750">
              <a:buFont typeface="Arial" panose="020B0604020202020204" pitchFamily="34" charset="0"/>
              <a:buChar char="•"/>
            </a:pPr>
            <a:endParaRPr lang="en-IN" dirty="0"/>
          </a:p>
          <a:p>
            <a:r>
              <a:rPr lang="en-IN" b="1" dirty="0"/>
              <a:t>Optional for Java Bean Class</a:t>
            </a:r>
          </a:p>
          <a:p>
            <a:endParaRPr lang="en-IN" b="1" dirty="0"/>
          </a:p>
          <a:p>
            <a:pPr marL="285750" indent="-285750">
              <a:buFont typeface="Arial" panose="020B0604020202020204" pitchFamily="34" charset="0"/>
              <a:buChar char="•"/>
            </a:pPr>
            <a:r>
              <a:rPr lang="en-IN" dirty="0"/>
              <a:t>The bean class should have a </a:t>
            </a:r>
            <a:r>
              <a:rPr lang="en-IN" i="1" dirty="0" err="1"/>
              <a:t>toString</a:t>
            </a:r>
            <a:r>
              <a:rPr lang="en-IN" dirty="0"/>
              <a:t> method.</a:t>
            </a:r>
          </a:p>
          <a:p>
            <a:pPr marL="285750" indent="-285750">
              <a:buFont typeface="Arial" panose="020B0604020202020204" pitchFamily="34" charset="0"/>
              <a:buChar char="•"/>
            </a:pPr>
            <a:r>
              <a:rPr lang="en-IN" dirty="0"/>
              <a:t>The bean class should have a </a:t>
            </a:r>
            <a:r>
              <a:rPr lang="en-IN" i="1" dirty="0" err="1"/>
              <a:t>hashCode</a:t>
            </a:r>
            <a:r>
              <a:rPr lang="en-IN" dirty="0"/>
              <a:t> and an </a:t>
            </a:r>
            <a:r>
              <a:rPr lang="en-IN" i="1" dirty="0"/>
              <a:t>equals</a:t>
            </a:r>
            <a:r>
              <a:rPr lang="en-IN" dirty="0"/>
              <a:t> method</a:t>
            </a:r>
          </a:p>
          <a:p>
            <a:pPr marL="285750" indent="-285750">
              <a:buFont typeface="Arial" panose="020B0604020202020204" pitchFamily="34" charset="0"/>
              <a:buChar char="•"/>
            </a:pPr>
            <a:r>
              <a:rPr lang="en-IN" dirty="0"/>
              <a:t>The bean class should implement the Comparable interface and have a </a:t>
            </a:r>
            <a:r>
              <a:rPr lang="en-IN" i="1" dirty="0" err="1"/>
              <a:t>compareTo</a:t>
            </a:r>
            <a:r>
              <a:rPr lang="en-IN" dirty="0"/>
              <a:t> method.</a:t>
            </a:r>
          </a:p>
          <a:p>
            <a:pPr marL="285750" indent="-285750">
              <a:buFont typeface="Arial" panose="020B0604020202020204" pitchFamily="34" charset="0"/>
              <a:buChar char="•"/>
            </a:pPr>
            <a:endParaRPr lang="en-IN" dirty="0"/>
          </a:p>
          <a:p>
            <a:r>
              <a:rPr lang="en-IN" dirty="0"/>
              <a:t>In short Java Beans are java objects that have </a:t>
            </a:r>
            <a:r>
              <a:rPr lang="en-IN" dirty="0" err="1"/>
              <a:t>properties,which</a:t>
            </a:r>
            <a:r>
              <a:rPr lang="en-IN" dirty="0"/>
              <a:t> can be read via a get method or changed via a set </a:t>
            </a:r>
            <a:r>
              <a:rPr lang="en-IN" dirty="0" err="1"/>
              <a:t>method.A</a:t>
            </a:r>
            <a:r>
              <a:rPr lang="en-IN" dirty="0"/>
              <a:t> java bean should not have any public variables. All the variables should be accessed using the getter/setter methods.</a:t>
            </a:r>
          </a:p>
        </p:txBody>
      </p:sp>
    </p:spTree>
    <p:extLst>
      <p:ext uri="{BB962C8B-B14F-4D97-AF65-F5344CB8AC3E}">
        <p14:creationId xmlns:p14="http://schemas.microsoft.com/office/powerpoint/2010/main" val="376195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jsp</a:t>
            </a:r>
            <a:r>
              <a:rPr lang="en-IN" dirty="0"/>
              <a:t>: </a:t>
            </a:r>
            <a:r>
              <a:rPr lang="en-IN" dirty="0" err="1"/>
              <a:t>useBean</a:t>
            </a:r>
            <a:r>
              <a:rPr lang="en-IN" dirty="0"/>
              <a:t> Example Duration :20 min</a:t>
            </a:r>
            <a:endParaRPr lang="en-US" dirty="0"/>
          </a:p>
        </p:txBody>
      </p:sp>
      <p:sp>
        <p:nvSpPr>
          <p:cNvPr id="6" name="Rectangle 5">
            <a:extLst>
              <a:ext uri="{FF2B5EF4-FFF2-40B4-BE49-F238E27FC236}">
                <a16:creationId xmlns:a16="http://schemas.microsoft.com/office/drawing/2014/main" id="{0ED50A8A-D500-40F2-BC9A-A4591426C1B0}"/>
              </a:ext>
            </a:extLst>
          </p:cNvPr>
          <p:cNvSpPr/>
          <p:nvPr/>
        </p:nvSpPr>
        <p:spPr>
          <a:xfrm>
            <a:off x="188686" y="1041323"/>
            <a:ext cx="12003314" cy="4770537"/>
          </a:xfrm>
          <a:prstGeom prst="rect">
            <a:avLst/>
          </a:prstGeom>
        </p:spPr>
        <p:txBody>
          <a:bodyPr wrap="square">
            <a:spAutoFit/>
          </a:bodyPr>
          <a:lstStyle/>
          <a:p>
            <a:r>
              <a:rPr lang="en-IN" sz="1600" dirty="0">
                <a:solidFill>
                  <a:srgbClr val="222222"/>
                </a:solidFill>
              </a:rPr>
              <a:t>In JSP we can use java beans using</a:t>
            </a:r>
            <a:r>
              <a:rPr lang="en-IN" sz="1600" dirty="0">
                <a:solidFill>
                  <a:srgbClr val="006400"/>
                </a:solidFill>
              </a:rPr>
              <a:t> &lt;</a:t>
            </a:r>
            <a:r>
              <a:rPr lang="en-IN" sz="1600" dirty="0" err="1">
                <a:solidFill>
                  <a:srgbClr val="006400"/>
                </a:solidFill>
              </a:rPr>
              <a:t>jsp:useBean</a:t>
            </a:r>
            <a:r>
              <a:rPr lang="en-IN" sz="1600" dirty="0">
                <a:solidFill>
                  <a:srgbClr val="006400"/>
                </a:solidFill>
              </a:rPr>
              <a:t>&gt; </a:t>
            </a:r>
            <a:r>
              <a:rPr lang="en-IN" sz="1600" dirty="0" err="1">
                <a:solidFill>
                  <a:srgbClr val="222222"/>
                </a:solidFill>
              </a:rPr>
              <a:t>Tag.The</a:t>
            </a:r>
            <a:r>
              <a:rPr lang="en-IN" sz="1600" dirty="0">
                <a:solidFill>
                  <a:srgbClr val="006400"/>
                </a:solidFill>
              </a:rPr>
              <a:t> </a:t>
            </a:r>
            <a:r>
              <a:rPr lang="en-IN" sz="1600" dirty="0" err="1">
                <a:solidFill>
                  <a:srgbClr val="006400"/>
                </a:solidFill>
              </a:rPr>
              <a:t>jsp:useBean</a:t>
            </a:r>
            <a:r>
              <a:rPr lang="en-IN" sz="1600" dirty="0">
                <a:solidFill>
                  <a:srgbClr val="006400"/>
                </a:solidFill>
              </a:rPr>
              <a:t> </a:t>
            </a:r>
            <a:r>
              <a:rPr lang="en-IN" sz="1600" dirty="0">
                <a:solidFill>
                  <a:srgbClr val="222222"/>
                </a:solidFill>
              </a:rPr>
              <a:t>element instantiates an object of the class specified by class and binds it to a variable with the name specified by ID.</a:t>
            </a:r>
          </a:p>
          <a:p>
            <a:r>
              <a:rPr lang="en-IN" sz="1600" b="1" dirty="0">
                <a:solidFill>
                  <a:srgbClr val="222222"/>
                </a:solidFill>
              </a:rPr>
              <a:t>Syntax of </a:t>
            </a:r>
            <a:r>
              <a:rPr lang="en-IN" sz="1600" b="1" dirty="0" err="1">
                <a:solidFill>
                  <a:srgbClr val="222222"/>
                </a:solidFill>
              </a:rPr>
              <a:t>jsp:useBean</a:t>
            </a:r>
            <a:r>
              <a:rPr lang="en-IN" sz="1600" b="1" dirty="0">
                <a:solidFill>
                  <a:srgbClr val="222222"/>
                </a:solidFill>
              </a:rPr>
              <a:t> action tag :</a:t>
            </a:r>
            <a:endParaRPr lang="en-IN" sz="1600" dirty="0">
              <a:solidFill>
                <a:srgbClr val="222222"/>
              </a:solidFill>
            </a:endParaRPr>
          </a:p>
          <a:p>
            <a:r>
              <a:rPr lang="en-IN" sz="1600" dirty="0">
                <a:solidFill>
                  <a:srgbClr val="222222"/>
                </a:solidFill>
              </a:rPr>
              <a:t>Following is syntax of </a:t>
            </a:r>
            <a:r>
              <a:rPr lang="en-IN" sz="1600" dirty="0">
                <a:solidFill>
                  <a:srgbClr val="006400"/>
                </a:solidFill>
              </a:rPr>
              <a:t>&lt;</a:t>
            </a:r>
            <a:r>
              <a:rPr lang="en-IN" sz="1600" dirty="0" err="1">
                <a:solidFill>
                  <a:srgbClr val="006400"/>
                </a:solidFill>
              </a:rPr>
              <a:t>jsp:useBean</a:t>
            </a:r>
            <a:r>
              <a:rPr lang="en-IN" sz="1600" dirty="0">
                <a:solidFill>
                  <a:srgbClr val="006400"/>
                </a:solidFill>
              </a:rPr>
              <a:t>&gt; </a:t>
            </a:r>
          </a:p>
          <a:p>
            <a:endParaRPr lang="en-IN" sz="1600" b="0" i="0" u="none" strike="noStrike" dirty="0">
              <a:solidFill>
                <a:srgbClr val="006400"/>
              </a:solidFill>
              <a:effectLst/>
            </a:endParaRPr>
          </a:p>
          <a:p>
            <a:endParaRPr lang="en-IN" sz="1600" dirty="0">
              <a:solidFill>
                <a:srgbClr val="006400"/>
              </a:solidFill>
            </a:endParaRPr>
          </a:p>
          <a:p>
            <a:r>
              <a:rPr lang="en-IN" sz="1600" b="1" dirty="0"/>
              <a:t>&lt;</a:t>
            </a:r>
            <a:r>
              <a:rPr lang="en-IN" sz="1600" b="1" dirty="0" err="1"/>
              <a:t>jsp:useBean</a:t>
            </a:r>
            <a:r>
              <a:rPr lang="en-IN" sz="1600" b="1" dirty="0"/>
              <a:t> id= "</a:t>
            </a:r>
            <a:r>
              <a:rPr lang="en-IN" sz="1600" b="1" dirty="0" err="1"/>
              <a:t>instanceName</a:t>
            </a:r>
            <a:r>
              <a:rPr lang="en-IN" sz="1600" b="1" dirty="0"/>
              <a:t>" scope= "page | request | session | application" </a:t>
            </a:r>
          </a:p>
          <a:p>
            <a:r>
              <a:rPr lang="en-IN" sz="1600" b="1" dirty="0"/>
              <a:t>class= "</a:t>
            </a:r>
            <a:r>
              <a:rPr lang="en-IN" sz="1600" b="1" dirty="0" err="1"/>
              <a:t>packageName.className</a:t>
            </a:r>
            <a:r>
              <a:rPr lang="en-IN" sz="1600" b="1" dirty="0"/>
              <a:t>" type= "</a:t>
            </a:r>
            <a:r>
              <a:rPr lang="en-IN" sz="1600" b="1" dirty="0" err="1"/>
              <a:t>packageName.className</a:t>
            </a:r>
            <a:r>
              <a:rPr lang="en-IN" sz="1600" b="1" dirty="0"/>
              <a:t>“ </a:t>
            </a:r>
            <a:r>
              <a:rPr lang="en-IN" sz="1600" b="1" dirty="0" err="1"/>
              <a:t>beanName</a:t>
            </a:r>
            <a:r>
              <a:rPr lang="en-IN" sz="1600" b="1" dirty="0"/>
              <a:t>="</a:t>
            </a:r>
            <a:r>
              <a:rPr lang="en-IN" sz="1600" b="1" dirty="0" err="1"/>
              <a:t>packageName.className</a:t>
            </a:r>
            <a:r>
              <a:rPr lang="en-IN" sz="1600" b="1" dirty="0"/>
              <a:t> | &lt;%= expression &gt;" &gt;</a:t>
            </a:r>
          </a:p>
          <a:p>
            <a:r>
              <a:rPr lang="en-IN" sz="1600" b="1" dirty="0"/>
              <a:t>&lt;/</a:t>
            </a:r>
            <a:r>
              <a:rPr lang="en-IN" sz="1600" b="1" dirty="0" err="1"/>
              <a:t>jsp:useBean</a:t>
            </a:r>
            <a:r>
              <a:rPr lang="en-IN" sz="1600" b="1" dirty="0"/>
              <a:t>&gt;</a:t>
            </a:r>
          </a:p>
          <a:p>
            <a:endParaRPr lang="en-IN" sz="1600" b="1" dirty="0"/>
          </a:p>
          <a:p>
            <a:r>
              <a:rPr lang="en-IN" sz="1600" dirty="0">
                <a:solidFill>
                  <a:srgbClr val="222222"/>
                </a:solidFill>
                <a:latin typeface="Arial" panose="020B0604020202020204" pitchFamily="34" charset="0"/>
              </a:rPr>
              <a:t>Where</a:t>
            </a:r>
          </a:p>
          <a:p>
            <a:endParaRPr lang="en-IN" sz="1600" dirty="0">
              <a:solidFill>
                <a:srgbClr val="222222"/>
              </a:solidFill>
              <a:latin typeface="Arial" panose="020B0604020202020204" pitchFamily="34" charset="0"/>
            </a:endParaRPr>
          </a:p>
          <a:p>
            <a:pPr marL="285750" indent="-285750">
              <a:buFont typeface="Wingdings" panose="05000000000000000000" pitchFamily="2" charset="2"/>
              <a:buChar char="§"/>
            </a:pPr>
            <a:r>
              <a:rPr lang="en-IN" sz="1600" b="1" dirty="0">
                <a:solidFill>
                  <a:srgbClr val="222222"/>
                </a:solidFill>
                <a:latin typeface="Arial" panose="020B0604020202020204" pitchFamily="34" charset="0"/>
              </a:rPr>
              <a:t>id </a:t>
            </a:r>
            <a:r>
              <a:rPr lang="en-IN" sz="1600" dirty="0">
                <a:solidFill>
                  <a:srgbClr val="222222"/>
                </a:solidFill>
                <a:latin typeface="Arial" panose="020B0604020202020204" pitchFamily="34" charset="0"/>
              </a:rPr>
              <a:t>:Holds the unique name that is assigned to the bean</a:t>
            </a:r>
          </a:p>
          <a:p>
            <a:pPr marL="285750" indent="-285750">
              <a:buFont typeface="Wingdings" panose="05000000000000000000" pitchFamily="2" charset="2"/>
              <a:buChar char="§"/>
            </a:pPr>
            <a:r>
              <a:rPr lang="en-IN" sz="1600" b="1" dirty="0" err="1">
                <a:solidFill>
                  <a:srgbClr val="222222"/>
                </a:solidFill>
                <a:latin typeface="Arial" panose="020B0604020202020204" pitchFamily="34" charset="0"/>
              </a:rPr>
              <a:t>type:</a:t>
            </a:r>
            <a:r>
              <a:rPr lang="en-IN" sz="1600" dirty="0" err="1">
                <a:solidFill>
                  <a:srgbClr val="222222"/>
                </a:solidFill>
                <a:latin typeface="Arial" panose="020B0604020202020204" pitchFamily="34" charset="0"/>
              </a:rPr>
              <a:t>Is</a:t>
            </a:r>
            <a:r>
              <a:rPr lang="en-IN" sz="1600" dirty="0">
                <a:solidFill>
                  <a:srgbClr val="222222"/>
                </a:solidFill>
                <a:latin typeface="Arial" panose="020B0604020202020204" pitchFamily="34" charset="0"/>
              </a:rPr>
              <a:t> an optional </a:t>
            </a:r>
            <a:r>
              <a:rPr lang="en-IN" sz="1600" dirty="0" err="1">
                <a:solidFill>
                  <a:srgbClr val="222222"/>
                </a:solidFill>
                <a:latin typeface="Arial" panose="020B0604020202020204" pitchFamily="34" charset="0"/>
              </a:rPr>
              <a:t>attribute,which</a:t>
            </a:r>
            <a:r>
              <a:rPr lang="en-IN" sz="1600" dirty="0">
                <a:solidFill>
                  <a:srgbClr val="222222"/>
                </a:solidFill>
                <a:latin typeface="Arial" panose="020B0604020202020204" pitchFamily="34" charset="0"/>
              </a:rPr>
              <a:t> specifies the type of the class.</a:t>
            </a:r>
          </a:p>
          <a:p>
            <a:pPr marL="285750" indent="-285750">
              <a:buFont typeface="Wingdings" panose="05000000000000000000" pitchFamily="2" charset="2"/>
              <a:buChar char="§"/>
            </a:pPr>
            <a:r>
              <a:rPr lang="en-IN" sz="1600" b="1" dirty="0" err="1">
                <a:solidFill>
                  <a:srgbClr val="222222"/>
                </a:solidFill>
                <a:latin typeface="Arial" panose="020B0604020202020204" pitchFamily="34" charset="0"/>
              </a:rPr>
              <a:t>class:</a:t>
            </a:r>
            <a:r>
              <a:rPr lang="en-IN" sz="1600" dirty="0" err="1">
                <a:solidFill>
                  <a:srgbClr val="222222"/>
                </a:solidFill>
                <a:latin typeface="Arial" panose="020B0604020202020204" pitchFamily="34" charset="0"/>
              </a:rPr>
              <a:t>is</a:t>
            </a:r>
            <a:r>
              <a:rPr lang="en-IN" sz="1600" dirty="0">
                <a:solidFill>
                  <a:srgbClr val="222222"/>
                </a:solidFill>
                <a:latin typeface="Arial" panose="020B0604020202020204" pitchFamily="34" charset="0"/>
              </a:rPr>
              <a:t> the class name of the bean.</a:t>
            </a:r>
          </a:p>
          <a:p>
            <a:pPr marL="285750" indent="-285750">
              <a:buFont typeface="Wingdings" panose="05000000000000000000" pitchFamily="2" charset="2"/>
              <a:buChar char="§"/>
            </a:pPr>
            <a:r>
              <a:rPr lang="en-IN" sz="1600" b="1" dirty="0" err="1">
                <a:solidFill>
                  <a:srgbClr val="222222"/>
                </a:solidFill>
                <a:latin typeface="Arial" panose="020B0604020202020204" pitchFamily="34" charset="0"/>
              </a:rPr>
              <a:t>beanName</a:t>
            </a:r>
            <a:r>
              <a:rPr lang="en-IN" sz="1600" b="1" dirty="0">
                <a:solidFill>
                  <a:srgbClr val="222222"/>
                </a:solidFill>
                <a:latin typeface="Arial" panose="020B0604020202020204" pitchFamily="34" charset="0"/>
              </a:rPr>
              <a:t>: </a:t>
            </a:r>
            <a:r>
              <a:rPr lang="en-IN" sz="1600" dirty="0">
                <a:solidFill>
                  <a:srgbClr val="222222"/>
                </a:solidFill>
                <a:latin typeface="Arial" panose="020B0604020202020204" pitchFamily="34" charset="0"/>
              </a:rPr>
              <a:t>Is the name of bean as supplied to the instantiate() method in </a:t>
            </a:r>
            <a:r>
              <a:rPr lang="en-IN" sz="1600" dirty="0" err="1">
                <a:solidFill>
                  <a:srgbClr val="222222"/>
                </a:solidFill>
                <a:latin typeface="Arial" panose="020B0604020202020204" pitchFamily="34" charset="0"/>
              </a:rPr>
              <a:t>java.beans.Beans</a:t>
            </a:r>
            <a:r>
              <a:rPr lang="en-IN" sz="1600" dirty="0">
                <a:solidFill>
                  <a:srgbClr val="222222"/>
                </a:solidFill>
                <a:latin typeface="Arial" panose="020B0604020202020204" pitchFamily="34" charset="0"/>
              </a:rPr>
              <a:t> class.</a:t>
            </a:r>
          </a:p>
          <a:p>
            <a:pPr marL="285750" indent="-285750">
              <a:buFont typeface="Wingdings" panose="05000000000000000000" pitchFamily="2" charset="2"/>
              <a:buChar char="§"/>
            </a:pPr>
            <a:r>
              <a:rPr lang="en-IN" sz="1600" b="1" dirty="0" err="1">
                <a:solidFill>
                  <a:srgbClr val="222222"/>
                </a:solidFill>
                <a:latin typeface="Arial" panose="020B0604020202020204" pitchFamily="34" charset="0"/>
              </a:rPr>
              <a:t>scope:</a:t>
            </a:r>
            <a:r>
              <a:rPr lang="en-IN" sz="1600" dirty="0" err="1">
                <a:solidFill>
                  <a:srgbClr val="222222"/>
                </a:solidFill>
                <a:latin typeface="Arial" panose="020B0604020202020204" pitchFamily="34" charset="0"/>
              </a:rPr>
              <a:t>Indicates</a:t>
            </a:r>
            <a:r>
              <a:rPr lang="en-IN" sz="1600" dirty="0">
                <a:solidFill>
                  <a:srgbClr val="222222"/>
                </a:solidFill>
                <a:latin typeface="Arial" panose="020B0604020202020204" pitchFamily="34" charset="0"/>
              </a:rPr>
              <a:t> the context in which the bean should be made </a:t>
            </a:r>
            <a:r>
              <a:rPr lang="en-IN" sz="1600" dirty="0" err="1">
                <a:solidFill>
                  <a:srgbClr val="222222"/>
                </a:solidFill>
                <a:latin typeface="Arial" panose="020B0604020202020204" pitchFamily="34" charset="0"/>
              </a:rPr>
              <a:t>available.There</a:t>
            </a:r>
            <a:r>
              <a:rPr lang="en-IN" sz="1600" dirty="0">
                <a:solidFill>
                  <a:srgbClr val="222222"/>
                </a:solidFill>
                <a:latin typeface="Arial" panose="020B0604020202020204" pitchFamily="34" charset="0"/>
              </a:rPr>
              <a:t> are four types of scope available.</a:t>
            </a:r>
          </a:p>
          <a:p>
            <a:endParaRPr lang="en-IN" sz="1600" b="1" dirty="0"/>
          </a:p>
          <a:p>
            <a:endParaRPr lang="en-IN" sz="1600" b="0" i="0" u="none" strike="noStrike" dirty="0">
              <a:solidFill>
                <a:srgbClr val="222222"/>
              </a:solidFill>
              <a:effectLst/>
            </a:endParaRPr>
          </a:p>
        </p:txBody>
      </p:sp>
    </p:spTree>
    <p:extLst>
      <p:ext uri="{BB962C8B-B14F-4D97-AF65-F5344CB8AC3E}">
        <p14:creationId xmlns:p14="http://schemas.microsoft.com/office/powerpoint/2010/main" val="217462718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4598</TotalTime>
  <Words>1245</Words>
  <Application>Microsoft Office PowerPoint</Application>
  <PresentationFormat>Widescreen</PresentationFormat>
  <Paragraphs>312</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vt:lpstr>
      <vt:lpstr>Wingdings</vt:lpstr>
      <vt:lpstr>Theme1 new</vt:lpstr>
      <vt:lpstr>Action Elements</vt:lpstr>
      <vt:lpstr> Action Elements </vt:lpstr>
      <vt:lpstr>jsp: forward</vt:lpstr>
      <vt:lpstr>jsp: forward Example Duration : 10 min</vt:lpstr>
      <vt:lpstr>jsp: forward Example Duration : 10 min</vt:lpstr>
      <vt:lpstr>JSP:include</vt:lpstr>
      <vt:lpstr>JSP:include Example Duration:10 mins</vt:lpstr>
      <vt:lpstr>Java Bean class</vt:lpstr>
      <vt:lpstr>jsp: useBean Example Duration :20 min</vt:lpstr>
      <vt:lpstr>set &amp; get Property(Example contd..)</vt:lpstr>
      <vt:lpstr>Displaying applet in JSP</vt:lpstr>
      <vt:lpstr>Displaying applet in JSP Example Duration: 15mins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dc:creator>manisha shah</dc:creator>
  <cp:lastModifiedBy>manisha shah</cp:lastModifiedBy>
  <cp:revision>665</cp:revision>
  <dcterms:created xsi:type="dcterms:W3CDTF">2019-04-14T13:04:31Z</dcterms:created>
  <dcterms:modified xsi:type="dcterms:W3CDTF">2019-07-30T18:33:16Z</dcterms:modified>
</cp:coreProperties>
</file>