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286" r:id="rId3"/>
    <p:sldId id="299" r:id="rId4"/>
    <p:sldId id="321" r:id="rId5"/>
    <p:sldId id="322" r:id="rId6"/>
    <p:sldId id="323" r:id="rId7"/>
    <p:sldId id="327" r:id="rId8"/>
    <p:sldId id="328" r:id="rId9"/>
    <p:sldId id="329" r:id="rId10"/>
    <p:sldId id="330" r:id="rId11"/>
    <p:sldId id="331" r:id="rId12"/>
    <p:sldId id="332" r:id="rId13"/>
    <p:sldId id="324" r:id="rId14"/>
    <p:sldId id="325" r:id="rId15"/>
    <p:sldId id="326" r:id="rId16"/>
    <p:sldId id="333" r:id="rId17"/>
    <p:sldId id="334" r:id="rId18"/>
    <p:sldId id="335" r:id="rId19"/>
    <p:sldId id="336"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46"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5C47D-6E7A-40E3-9BF1-FE1B5E6AF784}" type="datetimeFigureOut">
              <a:rPr lang="en-IN" smtClean="0"/>
              <a:t>31-05-2019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4DFF-0047-44CF-B3EB-16181272A434}" type="slidenum">
              <a:rPr lang="en-IN" smtClean="0"/>
              <a:t>‹#›</a:t>
            </a:fld>
            <a:endParaRPr lang="en-IN"/>
          </a:p>
        </p:txBody>
      </p:sp>
    </p:spTree>
    <p:extLst>
      <p:ext uri="{BB962C8B-B14F-4D97-AF65-F5344CB8AC3E}">
        <p14:creationId xmlns:p14="http://schemas.microsoft.com/office/powerpoint/2010/main" val="22780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ournaldev.com/2038/jsp-implicit-objec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582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77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821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235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951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Note that these implicit objects are different from </a:t>
            </a:r>
            <a:r>
              <a:rPr lang="en-IN" sz="1200" b="1" i="0" u="none" strike="noStrike" kern="1200" dirty="0">
                <a:solidFill>
                  <a:schemeClr val="tx1"/>
                </a:solidFill>
                <a:effectLst/>
                <a:latin typeface="+mn-lt"/>
                <a:ea typeface="+mn-ea"/>
                <a:cs typeface="+mn-cs"/>
                <a:hlinkClick r:id="rId3" tooltip="JSP Implicit Objects with Examples">
                  <a:extLst>
                    <a:ext uri="{A12FA001-AC4F-418D-AE19-62706E023703}">
                      <ahyp:hlinkClr xmlns:ahyp="http://schemas.microsoft.com/office/drawing/2018/hyperlinkcolor" val="tx"/>
                    </a:ext>
                  </a:extLst>
                </a:hlinkClick>
              </a:rPr>
              <a:t>JSP implicit objects</a:t>
            </a:r>
            <a:r>
              <a:rPr lang="en-IN" sz="1200" b="0" i="0" kern="1200" dirty="0">
                <a:solidFill>
                  <a:schemeClr val="tx1"/>
                </a:solidFill>
                <a:effectLst/>
                <a:latin typeface="+mn-lt"/>
                <a:ea typeface="+mn-ea"/>
                <a:cs typeface="+mn-cs"/>
              </a:rPr>
              <a:t> and can be used only with JSP EL.</a:t>
            </a:r>
          </a:p>
          <a:p>
            <a:br>
              <a:rPr lang="en-IN" dirty="0"/>
            </a:br>
            <a:endParaRPr lang="en-IN" dirty="0"/>
          </a:p>
        </p:txBody>
      </p:sp>
      <p:sp>
        <p:nvSpPr>
          <p:cNvPr id="4" name="Slide Number Placeholder 3"/>
          <p:cNvSpPr>
            <a:spLocks noGrp="1"/>
          </p:cNvSpPr>
          <p:nvPr>
            <p:ph type="sldNum" sz="quarter" idx="5"/>
          </p:nvPr>
        </p:nvSpPr>
        <p:spPr/>
        <p:txBody>
          <a:bodyPr/>
          <a:lstStyle/>
          <a:p>
            <a:fld id="{D9634DFF-0047-44CF-B3EB-16181272A434}" type="slidenum">
              <a:rPr lang="en-IN" smtClean="0"/>
              <a:t>7</a:t>
            </a:fld>
            <a:endParaRPr lang="en-IN"/>
          </a:p>
        </p:txBody>
      </p:sp>
    </p:spTree>
    <p:extLst>
      <p:ext uri="{BB962C8B-B14F-4D97-AF65-F5344CB8AC3E}">
        <p14:creationId xmlns:p14="http://schemas.microsoft.com/office/powerpoint/2010/main" val="401012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852F8-A54B-449A-BBD1-1C8558730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58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427451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5270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125438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r>
              <a:rPr lang="en-US"/>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5/31/2019</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274283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5/31/2019</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349650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5/31/2019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11301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5/31/2019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869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12192000" cy="6896746"/>
          </a:xfrm>
          <a:prstGeom prst="rect">
            <a:avLst/>
          </a:prstGeom>
        </p:spPr>
      </p:pic>
      <p:sp>
        <p:nvSpPr>
          <p:cNvPr id="2" name="Title 1"/>
          <p:cNvSpPr>
            <a:spLocks noGrp="1"/>
          </p:cNvSpPr>
          <p:nvPr>
            <p:ph type="title"/>
          </p:nvPr>
        </p:nvSpPr>
        <p:spPr>
          <a:xfrm>
            <a:off x="2641600" y="76200"/>
            <a:ext cx="92456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3779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4177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54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5124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73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1620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136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02800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5/31/2019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769600" y="57150"/>
            <a:ext cx="1235573" cy="742950"/>
          </a:xfrm>
          <a:prstGeom prst="rect">
            <a:avLst/>
          </a:prstGeom>
        </p:spPr>
      </p:pic>
    </p:spTree>
    <p:extLst>
      <p:ext uri="{BB962C8B-B14F-4D97-AF65-F5344CB8AC3E}">
        <p14:creationId xmlns:p14="http://schemas.microsoft.com/office/powerpoint/2010/main" val="302051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p:spPr>
        <p:txBody>
          <a:bodyPr>
            <a:normAutofit/>
          </a:bodyPr>
          <a:lstStyle/>
          <a:p>
            <a:r>
              <a:rPr lang="en-IN" dirty="0"/>
              <a:t>Expression Language </a:t>
            </a:r>
            <a:endParaRPr lang="en-US" b="1" dirty="0"/>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EEE-9093-4DC9-A01C-E862752F5B8F}"/>
              </a:ext>
            </a:extLst>
          </p:cNvPr>
          <p:cNvSpPr>
            <a:spLocks noGrp="1"/>
          </p:cNvSpPr>
          <p:nvPr>
            <p:ph type="title"/>
          </p:nvPr>
        </p:nvSpPr>
        <p:spPr/>
        <p:txBody>
          <a:bodyPr/>
          <a:lstStyle/>
          <a:p>
            <a:r>
              <a:rPr lang="en-IN" dirty="0"/>
              <a:t>JSP EL Object</a:t>
            </a:r>
          </a:p>
        </p:txBody>
      </p:sp>
      <p:sp>
        <p:nvSpPr>
          <p:cNvPr id="4" name="Rectangle 3">
            <a:extLst>
              <a:ext uri="{FF2B5EF4-FFF2-40B4-BE49-F238E27FC236}">
                <a16:creationId xmlns:a16="http://schemas.microsoft.com/office/drawing/2014/main" id="{9CAD7F02-FCE9-44FD-A8A5-A8AFAB5BE753}"/>
              </a:ext>
            </a:extLst>
          </p:cNvPr>
          <p:cNvSpPr/>
          <p:nvPr/>
        </p:nvSpPr>
        <p:spPr>
          <a:xfrm>
            <a:off x="157655" y="898634"/>
            <a:ext cx="11729545" cy="923330"/>
          </a:xfrm>
          <a:prstGeom prst="rect">
            <a:avLst/>
          </a:prstGeom>
        </p:spPr>
        <p:txBody>
          <a:bodyPr wrap="square">
            <a:spAutoFit/>
          </a:bodyPr>
          <a:lstStyle/>
          <a:p>
            <a:r>
              <a:rPr lang="en-IN" b="1" dirty="0">
                <a:solidFill>
                  <a:srgbClr val="000000"/>
                </a:solidFill>
                <a:latin typeface="Raleway"/>
              </a:rPr>
              <a:t>JSP Expression Language – JSP EL Operator Precedence</a:t>
            </a:r>
          </a:p>
          <a:p>
            <a:r>
              <a:rPr lang="en-IN" dirty="0">
                <a:solidFill>
                  <a:srgbClr val="000000"/>
                </a:solidFill>
                <a:latin typeface="Raleway"/>
              </a:rPr>
              <a:t>JSP EL expressions are evaluated from left to right. JSP EL Operator precedence is listed in below table from highest to lowest.</a:t>
            </a:r>
            <a:endParaRPr lang="en-IN" dirty="0"/>
          </a:p>
        </p:txBody>
      </p:sp>
      <p:graphicFrame>
        <p:nvGraphicFramePr>
          <p:cNvPr id="5" name="Table 4">
            <a:extLst>
              <a:ext uri="{FF2B5EF4-FFF2-40B4-BE49-F238E27FC236}">
                <a16:creationId xmlns:a16="http://schemas.microsoft.com/office/drawing/2014/main" id="{D452190F-E8CC-40D7-9957-24377FAD362B}"/>
              </a:ext>
            </a:extLst>
          </p:cNvPr>
          <p:cNvGraphicFramePr>
            <a:graphicFrameLocks noGrp="1"/>
          </p:cNvGraphicFramePr>
          <p:nvPr>
            <p:extLst>
              <p:ext uri="{D42A27DB-BD31-4B8C-83A1-F6EECF244321}">
                <p14:modId xmlns:p14="http://schemas.microsoft.com/office/powerpoint/2010/main" val="2102558068"/>
              </p:ext>
            </p:extLst>
          </p:nvPr>
        </p:nvGraphicFramePr>
        <p:xfrm>
          <a:off x="1239527" y="2004636"/>
          <a:ext cx="9712945" cy="4537148"/>
        </p:xfrm>
        <a:graphic>
          <a:graphicData uri="http://schemas.openxmlformats.org/drawingml/2006/table">
            <a:tbl>
              <a:tblPr/>
              <a:tblGrid>
                <a:gridCol w="9712945">
                  <a:extLst>
                    <a:ext uri="{9D8B030D-6E8A-4147-A177-3AD203B41FA5}">
                      <a16:colId xmlns:a16="http://schemas.microsoft.com/office/drawing/2014/main" val="2149509551"/>
                    </a:ext>
                  </a:extLst>
                </a:gridCol>
              </a:tblGrid>
              <a:tr h="411451">
                <a:tc>
                  <a:txBody>
                    <a:bodyPr/>
                    <a:lstStyle/>
                    <a:p>
                      <a:pPr algn="l" latinLnBrk="0"/>
                      <a:r>
                        <a:rPr lang="en-IN" sz="1600" b="0" cap="all">
                          <a:solidFill>
                            <a:srgbClr val="FFFFFF"/>
                          </a:solidFill>
                          <a:effectLst/>
                          <a:latin typeface="Arial" panose="020B0604020202020204" pitchFamily="34" charset="0"/>
                        </a:rPr>
                        <a:t>JSP EL OPERATOR PRECEDENCE FROM HIGHEST TO LOWEST</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extLst>
                  <a:ext uri="{0D108BD9-81ED-4DB2-BD59-A6C34878D82A}">
                    <a16:rowId xmlns:a16="http://schemas.microsoft.com/office/drawing/2014/main" val="3123877718"/>
                  </a:ext>
                </a:extLst>
              </a:tr>
              <a:tr h="411451">
                <a:tc>
                  <a:txBody>
                    <a:bodyPr/>
                    <a:lstStyle/>
                    <a:p>
                      <a:pPr algn="l" latinLnBrk="0"/>
                      <a:r>
                        <a:rPr lang="en-IN" sz="1600">
                          <a:solidFill>
                            <a:srgbClr val="444444"/>
                          </a:solidFill>
                          <a:effectLst/>
                          <a:latin typeface="Arial" panose="020B0604020202020204" pitchFamily="34" charset="0"/>
                        </a:rPr>
                        <a:t>[ ] .</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162734093"/>
                  </a:ext>
                </a:extLst>
              </a:tr>
              <a:tr h="411451">
                <a:tc>
                  <a:txBody>
                    <a:bodyPr/>
                    <a:lstStyle/>
                    <a:p>
                      <a:pPr algn="l" latinLnBrk="0"/>
                      <a:r>
                        <a:rPr lang="en-IN" sz="1600">
                          <a:solidFill>
                            <a:srgbClr val="444444"/>
                          </a:solidFill>
                          <a:effectLst/>
                          <a:latin typeface="Arial" panose="020B0604020202020204" pitchFamily="34" charset="0"/>
                        </a:rPr>
                        <a:t>() – Used to change the precedence of operators.</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2573586872"/>
                  </a:ext>
                </a:extLst>
              </a:tr>
              <a:tr h="411451">
                <a:tc>
                  <a:txBody>
                    <a:bodyPr/>
                    <a:lstStyle/>
                    <a:p>
                      <a:pPr algn="l" latinLnBrk="0"/>
                      <a:r>
                        <a:rPr lang="en-IN" sz="1600">
                          <a:solidFill>
                            <a:srgbClr val="444444"/>
                          </a:solidFill>
                          <a:effectLst/>
                          <a:latin typeface="Arial" panose="020B0604020202020204" pitchFamily="34" charset="0"/>
                        </a:rPr>
                        <a:t>– (unary) not ! empty</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358502719"/>
                  </a:ext>
                </a:extLst>
              </a:tr>
              <a:tr h="411451">
                <a:tc>
                  <a:txBody>
                    <a:bodyPr/>
                    <a:lstStyle/>
                    <a:p>
                      <a:pPr algn="l" latinLnBrk="0"/>
                      <a:r>
                        <a:rPr lang="en-IN" sz="1600">
                          <a:solidFill>
                            <a:srgbClr val="444444"/>
                          </a:solidFill>
                          <a:effectLst/>
                          <a:latin typeface="Arial" panose="020B0604020202020204" pitchFamily="34" charset="0"/>
                        </a:rPr>
                        <a:t>* / div % mod</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359479214"/>
                  </a:ext>
                </a:extLst>
              </a:tr>
              <a:tr h="411451">
                <a:tc>
                  <a:txBody>
                    <a:bodyPr/>
                    <a:lstStyle/>
                    <a:p>
                      <a:pPr algn="l" latinLnBrk="0"/>
                      <a:r>
                        <a:rPr lang="en-IN" sz="1600" dirty="0">
                          <a:solidFill>
                            <a:srgbClr val="444444"/>
                          </a:solidFill>
                          <a:effectLst/>
                          <a:latin typeface="Arial" panose="020B0604020202020204" pitchFamily="34" charset="0"/>
                        </a:rPr>
                        <a:t>+ – (binary)</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817949000"/>
                  </a:ext>
                </a:extLst>
              </a:tr>
              <a:tr h="411451">
                <a:tc>
                  <a:txBody>
                    <a:bodyPr/>
                    <a:lstStyle/>
                    <a:p>
                      <a:pPr algn="l" latinLnBrk="0"/>
                      <a:r>
                        <a:rPr lang="en-IN" sz="1600">
                          <a:solidFill>
                            <a:srgbClr val="444444"/>
                          </a:solidFill>
                          <a:effectLst/>
                          <a:latin typeface="Arial" panose="020B0604020202020204" pitchFamily="34" charset="0"/>
                        </a:rPr>
                        <a:t>&lt; &gt; &lt;= &gt;= lt gt le ge</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4019080527"/>
                  </a:ext>
                </a:extLst>
              </a:tr>
              <a:tr h="411451">
                <a:tc>
                  <a:txBody>
                    <a:bodyPr/>
                    <a:lstStyle/>
                    <a:p>
                      <a:pPr algn="l" latinLnBrk="0"/>
                      <a:r>
                        <a:rPr lang="en-IN" sz="1600" dirty="0">
                          <a:solidFill>
                            <a:srgbClr val="444444"/>
                          </a:solidFill>
                          <a:effectLst/>
                          <a:latin typeface="Arial" panose="020B0604020202020204" pitchFamily="34" charset="0"/>
                        </a:rPr>
                        <a:t>== != </a:t>
                      </a:r>
                      <a:r>
                        <a:rPr lang="en-IN" sz="1600" dirty="0" err="1">
                          <a:solidFill>
                            <a:srgbClr val="444444"/>
                          </a:solidFill>
                          <a:effectLst/>
                          <a:latin typeface="Arial" panose="020B0604020202020204" pitchFamily="34" charset="0"/>
                        </a:rPr>
                        <a:t>eq</a:t>
                      </a:r>
                      <a:r>
                        <a:rPr lang="en-IN" sz="1600" dirty="0">
                          <a:solidFill>
                            <a:srgbClr val="444444"/>
                          </a:solidFill>
                          <a:effectLst/>
                          <a:latin typeface="Arial" panose="020B0604020202020204" pitchFamily="34" charset="0"/>
                        </a:rPr>
                        <a:t> ne</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631385013"/>
                  </a:ext>
                </a:extLst>
              </a:tr>
              <a:tr h="411451">
                <a:tc>
                  <a:txBody>
                    <a:bodyPr/>
                    <a:lstStyle/>
                    <a:p>
                      <a:pPr algn="l" latinLnBrk="0"/>
                      <a:r>
                        <a:rPr lang="en-IN" sz="1600">
                          <a:solidFill>
                            <a:srgbClr val="444444"/>
                          </a:solidFill>
                          <a:effectLst/>
                          <a:latin typeface="Arial" panose="020B0604020202020204" pitchFamily="34" charset="0"/>
                        </a:rPr>
                        <a:t>&amp;&amp; and</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2433757941"/>
                  </a:ext>
                </a:extLst>
              </a:tr>
              <a:tr h="411451">
                <a:tc>
                  <a:txBody>
                    <a:bodyPr/>
                    <a:lstStyle/>
                    <a:p>
                      <a:pPr algn="l" latinLnBrk="0"/>
                      <a:r>
                        <a:rPr lang="en-IN" sz="1600">
                          <a:solidFill>
                            <a:srgbClr val="444444"/>
                          </a:solidFill>
                          <a:effectLst/>
                          <a:latin typeface="Arial" panose="020B0604020202020204" pitchFamily="34" charset="0"/>
                        </a:rPr>
                        <a:t>|| or</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425969331"/>
                  </a:ext>
                </a:extLst>
              </a:tr>
              <a:tr h="411451">
                <a:tc>
                  <a:txBody>
                    <a:bodyPr/>
                    <a:lstStyle/>
                    <a:p>
                      <a:pPr algn="l" latinLnBrk="0"/>
                      <a:r>
                        <a:rPr lang="en-IN" sz="1600" dirty="0">
                          <a:solidFill>
                            <a:srgbClr val="444444"/>
                          </a:solidFill>
                          <a:effectLst/>
                          <a:latin typeface="Arial" panose="020B0604020202020204" pitchFamily="34" charset="0"/>
                        </a:rPr>
                        <a:t>? :</a:t>
                      </a:r>
                    </a:p>
                  </a:txBody>
                  <a:tcPr marL="42157" marR="42157" marT="84314" marB="8431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509403932"/>
                  </a:ext>
                </a:extLst>
              </a:tr>
            </a:tbl>
          </a:graphicData>
        </a:graphic>
      </p:graphicFrame>
    </p:spTree>
    <p:extLst>
      <p:ext uri="{BB962C8B-B14F-4D97-AF65-F5344CB8AC3E}">
        <p14:creationId xmlns:p14="http://schemas.microsoft.com/office/powerpoint/2010/main" val="11454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EEE-9093-4DC9-A01C-E862752F5B8F}"/>
              </a:ext>
            </a:extLst>
          </p:cNvPr>
          <p:cNvSpPr>
            <a:spLocks noGrp="1"/>
          </p:cNvSpPr>
          <p:nvPr>
            <p:ph type="title"/>
          </p:nvPr>
        </p:nvSpPr>
        <p:spPr/>
        <p:txBody>
          <a:bodyPr/>
          <a:lstStyle/>
          <a:p>
            <a:r>
              <a:rPr lang="en-IN" dirty="0"/>
              <a:t>JSP EL Object</a:t>
            </a:r>
          </a:p>
        </p:txBody>
      </p:sp>
      <p:graphicFrame>
        <p:nvGraphicFramePr>
          <p:cNvPr id="3" name="Table 2">
            <a:extLst>
              <a:ext uri="{FF2B5EF4-FFF2-40B4-BE49-F238E27FC236}">
                <a16:creationId xmlns:a16="http://schemas.microsoft.com/office/drawing/2014/main" id="{95F86D61-8B44-43D1-8C05-108E7C27158F}"/>
              </a:ext>
            </a:extLst>
          </p:cNvPr>
          <p:cNvGraphicFramePr>
            <a:graphicFrameLocks noGrp="1"/>
          </p:cNvGraphicFramePr>
          <p:nvPr>
            <p:extLst>
              <p:ext uri="{D42A27DB-BD31-4B8C-83A1-F6EECF244321}">
                <p14:modId xmlns:p14="http://schemas.microsoft.com/office/powerpoint/2010/main" val="3383832605"/>
              </p:ext>
            </p:extLst>
          </p:nvPr>
        </p:nvGraphicFramePr>
        <p:xfrm>
          <a:off x="802685" y="2350808"/>
          <a:ext cx="10972800" cy="1394460"/>
        </p:xfrm>
        <a:graphic>
          <a:graphicData uri="http://schemas.openxmlformats.org/drawingml/2006/table">
            <a:tbl>
              <a:tblPr/>
              <a:tblGrid>
                <a:gridCol w="2194560">
                  <a:extLst>
                    <a:ext uri="{9D8B030D-6E8A-4147-A177-3AD203B41FA5}">
                      <a16:colId xmlns:a16="http://schemas.microsoft.com/office/drawing/2014/main" val="1558294809"/>
                    </a:ext>
                  </a:extLst>
                </a:gridCol>
                <a:gridCol w="2194560">
                  <a:extLst>
                    <a:ext uri="{9D8B030D-6E8A-4147-A177-3AD203B41FA5}">
                      <a16:colId xmlns:a16="http://schemas.microsoft.com/office/drawing/2014/main" val="543702537"/>
                    </a:ext>
                  </a:extLst>
                </a:gridCol>
                <a:gridCol w="2194560">
                  <a:extLst>
                    <a:ext uri="{9D8B030D-6E8A-4147-A177-3AD203B41FA5}">
                      <a16:colId xmlns:a16="http://schemas.microsoft.com/office/drawing/2014/main" val="790150055"/>
                    </a:ext>
                  </a:extLst>
                </a:gridCol>
                <a:gridCol w="2194560">
                  <a:extLst>
                    <a:ext uri="{9D8B030D-6E8A-4147-A177-3AD203B41FA5}">
                      <a16:colId xmlns:a16="http://schemas.microsoft.com/office/drawing/2014/main" val="1662488278"/>
                    </a:ext>
                  </a:extLst>
                </a:gridCol>
                <a:gridCol w="2194560">
                  <a:extLst>
                    <a:ext uri="{9D8B030D-6E8A-4147-A177-3AD203B41FA5}">
                      <a16:colId xmlns:a16="http://schemas.microsoft.com/office/drawing/2014/main" val="1862026711"/>
                    </a:ext>
                  </a:extLst>
                </a:gridCol>
              </a:tblGrid>
              <a:tr h="0">
                <a:tc>
                  <a:txBody>
                    <a:bodyPr/>
                    <a:lstStyle/>
                    <a:p>
                      <a:pPr algn="l" latinLnBrk="0"/>
                      <a:r>
                        <a:rPr lang="en-IN" b="0" cap="all">
                          <a:solidFill>
                            <a:srgbClr val="FFFFFF"/>
                          </a:solidFill>
                          <a:effectLst/>
                          <a:latin typeface="Arial" panose="020B0604020202020204" pitchFamily="34" charset="0"/>
                        </a:rPr>
                        <a:t>AND</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b="0" cap="all">
                          <a:solidFill>
                            <a:srgbClr val="FFFFFF"/>
                          </a:solidFill>
                          <a:effectLst/>
                          <a:latin typeface="Arial" panose="020B0604020202020204" pitchFamily="34" charset="0"/>
                        </a:rPr>
                        <a:t>OR</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b="0" cap="all">
                          <a:solidFill>
                            <a:srgbClr val="FFFFFF"/>
                          </a:solidFill>
                          <a:effectLst/>
                          <a:latin typeface="Arial" panose="020B0604020202020204" pitchFamily="34" charset="0"/>
                        </a:rPr>
                        <a:t>NOT</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b="0" cap="all">
                          <a:solidFill>
                            <a:srgbClr val="FFFFFF"/>
                          </a:solidFill>
                          <a:effectLst/>
                          <a:latin typeface="Arial" panose="020B0604020202020204" pitchFamily="34" charset="0"/>
                        </a:rPr>
                        <a:t>EQ</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b="0" cap="all">
                          <a:solidFill>
                            <a:srgbClr val="FFFFFF"/>
                          </a:solidFill>
                          <a:effectLst/>
                          <a:latin typeface="Arial" panose="020B0604020202020204" pitchFamily="34" charset="0"/>
                        </a:rPr>
                        <a:t>NE</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extLst>
                  <a:ext uri="{0D108BD9-81ED-4DB2-BD59-A6C34878D82A}">
                    <a16:rowId xmlns:a16="http://schemas.microsoft.com/office/drawing/2014/main" val="1288917839"/>
                  </a:ext>
                </a:extLst>
              </a:tr>
              <a:tr h="0">
                <a:tc>
                  <a:txBody>
                    <a:bodyPr/>
                    <a:lstStyle/>
                    <a:p>
                      <a:pPr algn="l" latinLnBrk="0"/>
                      <a:r>
                        <a:rPr lang="en-IN">
                          <a:solidFill>
                            <a:srgbClr val="444444"/>
                          </a:solidFill>
                          <a:effectLst/>
                          <a:latin typeface="Arial" panose="020B0604020202020204" pitchFamily="34" charset="0"/>
                        </a:rPr>
                        <a:t>lt</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a:solidFill>
                            <a:srgbClr val="444444"/>
                          </a:solidFill>
                          <a:effectLst/>
                          <a:latin typeface="Arial" panose="020B0604020202020204" pitchFamily="34" charset="0"/>
                        </a:rPr>
                        <a:t>gt</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a:solidFill>
                            <a:srgbClr val="444444"/>
                          </a:solidFill>
                          <a:effectLst/>
                          <a:latin typeface="Arial" panose="020B0604020202020204" pitchFamily="34" charset="0"/>
                        </a:rPr>
                        <a:t>le</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a:solidFill>
                            <a:srgbClr val="444444"/>
                          </a:solidFill>
                          <a:effectLst/>
                          <a:latin typeface="Arial" panose="020B0604020202020204" pitchFamily="34" charset="0"/>
                        </a:rPr>
                        <a:t>ge</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a:solidFill>
                            <a:srgbClr val="444444"/>
                          </a:solidFill>
                          <a:effectLst/>
                          <a:latin typeface="Arial" panose="020B0604020202020204" pitchFamily="34" charset="0"/>
                        </a:rPr>
                        <a:t>true</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679916773"/>
                  </a:ext>
                </a:extLst>
              </a:tr>
              <a:tr h="0">
                <a:tc>
                  <a:txBody>
                    <a:bodyPr/>
                    <a:lstStyle/>
                    <a:p>
                      <a:pPr algn="l" latinLnBrk="0"/>
                      <a:r>
                        <a:rPr lang="en-IN">
                          <a:solidFill>
                            <a:srgbClr val="444444"/>
                          </a:solidFill>
                          <a:effectLst/>
                          <a:latin typeface="Arial" panose="020B0604020202020204" pitchFamily="34" charset="0"/>
                        </a:rPr>
                        <a:t>false</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a:solidFill>
                            <a:srgbClr val="444444"/>
                          </a:solidFill>
                          <a:effectLst/>
                          <a:latin typeface="Arial" panose="020B0604020202020204" pitchFamily="34" charset="0"/>
                        </a:rPr>
                        <a:t>null</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a:solidFill>
                            <a:srgbClr val="444444"/>
                          </a:solidFill>
                          <a:effectLst/>
                          <a:latin typeface="Arial" panose="020B0604020202020204" pitchFamily="34" charset="0"/>
                        </a:rPr>
                        <a:t>instanceof</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a:solidFill>
                            <a:srgbClr val="444444"/>
                          </a:solidFill>
                          <a:effectLst/>
                          <a:latin typeface="Arial" panose="020B0604020202020204" pitchFamily="34" charset="0"/>
                        </a:rPr>
                        <a:t>empty</a:t>
                      </a: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dirty="0" err="1">
                          <a:solidFill>
                            <a:srgbClr val="444444"/>
                          </a:solidFill>
                          <a:effectLst/>
                          <a:latin typeface="Arial" panose="020B0604020202020204" pitchFamily="34" charset="0"/>
                        </a:rPr>
                        <a:t>div,mod</a:t>
                      </a:r>
                      <a:endParaRPr lang="en-IN" dirty="0">
                        <a:solidFill>
                          <a:srgbClr val="444444"/>
                        </a:solidFill>
                        <a:effectLst/>
                        <a:latin typeface="Arial" panose="020B0604020202020204" pitchFamily="34" charset="0"/>
                      </a:endParaRPr>
                    </a:p>
                  </a:txBody>
                  <a:tcPr marL="47625" marR="47625"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626051679"/>
                  </a:ext>
                </a:extLst>
              </a:tr>
            </a:tbl>
          </a:graphicData>
        </a:graphic>
      </p:graphicFrame>
      <p:sp>
        <p:nvSpPr>
          <p:cNvPr id="7" name="Rectangle 6">
            <a:extLst>
              <a:ext uri="{FF2B5EF4-FFF2-40B4-BE49-F238E27FC236}">
                <a16:creationId xmlns:a16="http://schemas.microsoft.com/office/drawing/2014/main" id="{19D30F40-66EF-48DE-9725-E83C21CF9624}"/>
              </a:ext>
            </a:extLst>
          </p:cNvPr>
          <p:cNvSpPr/>
          <p:nvPr/>
        </p:nvSpPr>
        <p:spPr>
          <a:xfrm>
            <a:off x="802685" y="1103586"/>
            <a:ext cx="6197205" cy="373405"/>
          </a:xfrm>
          <a:prstGeom prst="rect">
            <a:avLst/>
          </a:prstGeom>
        </p:spPr>
        <p:txBody>
          <a:bodyPr wrap="square">
            <a:spAutoFit/>
          </a:bodyPr>
          <a:lstStyle/>
          <a:p>
            <a:pPr lvl="0" eaLnBrk="0" fontAlgn="base" hangingPunct="0">
              <a:spcBef>
                <a:spcPct val="0"/>
              </a:spcBef>
              <a:spcAft>
                <a:spcPct val="0"/>
              </a:spcAft>
            </a:pPr>
            <a:r>
              <a:rPr lang="en-US" altLang="en-US" b="1" dirty="0">
                <a:solidFill>
                  <a:srgbClr val="000000"/>
                </a:solidFill>
                <a:latin typeface="Raleway"/>
              </a:rPr>
              <a:t>JSP Expression Language – JSP EL Reserve Words</a:t>
            </a:r>
          </a:p>
        </p:txBody>
      </p:sp>
      <p:sp>
        <p:nvSpPr>
          <p:cNvPr id="8" name="Rectangle 7">
            <a:extLst>
              <a:ext uri="{FF2B5EF4-FFF2-40B4-BE49-F238E27FC236}">
                <a16:creationId xmlns:a16="http://schemas.microsoft.com/office/drawing/2014/main" id="{D045FC4D-91AB-494E-ACC6-922953F864AD}"/>
              </a:ext>
            </a:extLst>
          </p:cNvPr>
          <p:cNvSpPr/>
          <p:nvPr/>
        </p:nvSpPr>
        <p:spPr>
          <a:xfrm>
            <a:off x="2269556" y="4434419"/>
            <a:ext cx="9460667" cy="369332"/>
          </a:xfrm>
          <a:prstGeom prst="rect">
            <a:avLst/>
          </a:prstGeom>
        </p:spPr>
        <p:txBody>
          <a:bodyPr wrap="square">
            <a:spAutoFit/>
          </a:bodyPr>
          <a:lstStyle/>
          <a:p>
            <a:r>
              <a:rPr lang="en-IN" dirty="0"/>
              <a:t>Above are the reserved words, don’t use them as an identifier in JSPs.</a:t>
            </a:r>
          </a:p>
        </p:txBody>
      </p:sp>
    </p:spTree>
    <p:extLst>
      <p:ext uri="{BB962C8B-B14F-4D97-AF65-F5344CB8AC3E}">
        <p14:creationId xmlns:p14="http://schemas.microsoft.com/office/powerpoint/2010/main" val="91986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EEE-9093-4DC9-A01C-E862752F5B8F}"/>
              </a:ext>
            </a:extLst>
          </p:cNvPr>
          <p:cNvSpPr>
            <a:spLocks noGrp="1"/>
          </p:cNvSpPr>
          <p:nvPr>
            <p:ph type="title"/>
          </p:nvPr>
        </p:nvSpPr>
        <p:spPr/>
        <p:txBody>
          <a:bodyPr/>
          <a:lstStyle/>
          <a:p>
            <a:r>
              <a:rPr lang="en-IN" dirty="0"/>
              <a:t>JSP EL Object</a:t>
            </a:r>
          </a:p>
        </p:txBody>
      </p:sp>
      <p:sp>
        <p:nvSpPr>
          <p:cNvPr id="5" name="Rectangle 4">
            <a:extLst>
              <a:ext uri="{FF2B5EF4-FFF2-40B4-BE49-F238E27FC236}">
                <a16:creationId xmlns:a16="http://schemas.microsoft.com/office/drawing/2014/main" id="{ED9CD80F-8651-450E-A8E8-A9DFB2AA134A}"/>
              </a:ext>
            </a:extLst>
          </p:cNvPr>
          <p:cNvSpPr/>
          <p:nvPr/>
        </p:nvSpPr>
        <p:spPr>
          <a:xfrm>
            <a:off x="1" y="715962"/>
            <a:ext cx="12192000" cy="6217087"/>
          </a:xfrm>
          <a:prstGeom prst="rect">
            <a:avLst/>
          </a:prstGeom>
        </p:spPr>
        <p:txBody>
          <a:bodyPr wrap="square">
            <a:spAutoFit/>
          </a:bodyPr>
          <a:lstStyle/>
          <a:p>
            <a:r>
              <a:rPr lang="en-IN" sz="2000" b="1" dirty="0"/>
              <a:t>JSP Expression Language Important Points</a:t>
            </a:r>
          </a:p>
          <a:p>
            <a:pPr marL="342900" indent="-342900">
              <a:buFont typeface="+mj-lt"/>
              <a:buAutoNum type="arabicPeriod"/>
            </a:pPr>
            <a:r>
              <a:rPr lang="en-IN" dirty="0"/>
              <a:t>EL expressions are always within curly braces prefixed with $ sign, for example </a:t>
            </a:r>
            <a:r>
              <a:rPr lang="en-IN" b="1" dirty="0"/>
              <a:t>${expr}</a:t>
            </a:r>
          </a:p>
          <a:p>
            <a:pPr marL="342900" indent="-342900">
              <a:buFont typeface="+mj-lt"/>
              <a:buAutoNum type="arabicPeriod"/>
            </a:pPr>
            <a:endParaRPr lang="en-IN" b="1" dirty="0"/>
          </a:p>
          <a:p>
            <a:pPr marL="342900" indent="-342900">
              <a:buFont typeface="+mj-lt"/>
              <a:buAutoNum type="arabicPeriod"/>
            </a:pPr>
            <a:r>
              <a:rPr lang="en-IN" dirty="0"/>
              <a:t>We can disable EL expression in JSP by setting JSP page directive </a:t>
            </a:r>
            <a:r>
              <a:rPr lang="en-IN" dirty="0" err="1"/>
              <a:t>isELIgnored</a:t>
            </a:r>
            <a:r>
              <a:rPr lang="en-IN" dirty="0"/>
              <a:t> attribute value to TRUE.</a:t>
            </a:r>
          </a:p>
          <a:p>
            <a:pPr marL="342900" indent="-342900">
              <a:buFont typeface="+mj-lt"/>
              <a:buAutoNum type="arabicPeriod"/>
            </a:pPr>
            <a:endParaRPr lang="en-IN" dirty="0"/>
          </a:p>
          <a:p>
            <a:pPr marL="342900" indent="-342900">
              <a:buFont typeface="+mj-lt"/>
              <a:buAutoNum type="arabicPeriod"/>
            </a:pPr>
            <a:r>
              <a:rPr lang="en-IN" dirty="0"/>
              <a:t>JSP EL can be used to get attributes, header, cookies, </a:t>
            </a:r>
            <a:r>
              <a:rPr lang="en-IN" dirty="0" err="1"/>
              <a:t>init</a:t>
            </a:r>
            <a:r>
              <a:rPr lang="en-IN" dirty="0"/>
              <a:t> params etc, but we can’t set the values.</a:t>
            </a:r>
          </a:p>
          <a:p>
            <a:pPr marL="342900" indent="-342900">
              <a:buFont typeface="+mj-lt"/>
              <a:buAutoNum type="arabicPeriod"/>
            </a:pPr>
            <a:endParaRPr lang="en-IN" dirty="0"/>
          </a:p>
          <a:p>
            <a:pPr marL="342900" indent="-342900">
              <a:buFont typeface="+mj-lt"/>
              <a:buAutoNum type="arabicPeriod"/>
            </a:pPr>
            <a:r>
              <a:rPr lang="en-IN" dirty="0"/>
              <a:t>JSP EL implicit objects are different from JSP implicit objects except </a:t>
            </a:r>
            <a:r>
              <a:rPr lang="en-IN" dirty="0" err="1"/>
              <a:t>pageContext</a:t>
            </a:r>
            <a:r>
              <a:rPr lang="en-IN" dirty="0"/>
              <a:t>, don’t get confused.</a:t>
            </a:r>
          </a:p>
          <a:p>
            <a:pPr marL="342900" indent="-342900">
              <a:buFont typeface="+mj-lt"/>
              <a:buAutoNum type="arabicPeriod"/>
            </a:pPr>
            <a:endParaRPr lang="en-IN" dirty="0"/>
          </a:p>
          <a:p>
            <a:pPr marL="342900" indent="-342900">
              <a:buFont typeface="+mj-lt"/>
              <a:buAutoNum type="arabicPeriod"/>
            </a:pPr>
            <a:r>
              <a:rPr lang="en-IN" dirty="0"/>
              <a:t>JSP EL </a:t>
            </a:r>
            <a:r>
              <a:rPr lang="en-IN" dirty="0" err="1"/>
              <a:t>pageContext</a:t>
            </a:r>
            <a:r>
              <a:rPr lang="en-IN" dirty="0"/>
              <a:t> implicit object is provided to get additional properties from request, response etc, for example getting HTTP request method.</a:t>
            </a:r>
          </a:p>
          <a:p>
            <a:pPr marL="342900" indent="-342900">
              <a:buFont typeface="+mj-lt"/>
              <a:buAutoNum type="arabicPeriod"/>
            </a:pPr>
            <a:endParaRPr lang="en-IN" dirty="0"/>
          </a:p>
          <a:p>
            <a:pPr marL="342900" indent="-342900">
              <a:buFont typeface="+mj-lt"/>
              <a:buAutoNum type="arabicPeriod"/>
            </a:pPr>
            <a:r>
              <a:rPr lang="en-IN" dirty="0"/>
              <a:t>JSP EL is NULL friendly, if given attribute is not found or expression returns null, it doesn’t throw any exception. For arithmetic operations, EL treats null as 0 and for logical operations, EL treats null as false.</a:t>
            </a:r>
          </a:p>
          <a:p>
            <a:pPr marL="342900" indent="-342900">
              <a:buFont typeface="+mj-lt"/>
              <a:buAutoNum type="arabicPeriod"/>
            </a:pPr>
            <a:endParaRPr lang="en-IN" dirty="0"/>
          </a:p>
          <a:p>
            <a:pPr marL="342900" indent="-342900">
              <a:buFont typeface="+mj-lt"/>
              <a:buAutoNum type="arabicPeriod"/>
            </a:pPr>
            <a:r>
              <a:rPr lang="en-IN" dirty="0"/>
              <a:t>The [] operator is more powerful than dot operator because we can access list and array data too, it can be nested and argument to [] is evaluated when it’s not string literal.</a:t>
            </a:r>
          </a:p>
          <a:p>
            <a:pPr marL="342900" indent="-342900">
              <a:buFont typeface="+mj-lt"/>
              <a:buAutoNum type="arabicPeriod"/>
            </a:pPr>
            <a:endParaRPr lang="en-IN" dirty="0"/>
          </a:p>
          <a:p>
            <a:pPr marL="342900" indent="-342900">
              <a:buFont typeface="+mj-lt"/>
              <a:buAutoNum type="arabicPeriod"/>
            </a:pPr>
            <a:r>
              <a:rPr lang="en-IN" dirty="0"/>
              <a:t>If you are using Tomcat, the EL expressions are evaluated using </a:t>
            </a:r>
            <a:r>
              <a:rPr lang="en-IN" dirty="0" err="1"/>
              <a:t>org.apache.jasper.runtime.PageContextImpl.proprietaryEvaluate</a:t>
            </a:r>
            <a:r>
              <a:rPr lang="en-IN" dirty="0"/>
              <a:t>() method.</a:t>
            </a:r>
          </a:p>
          <a:p>
            <a:pPr marL="342900" indent="-342900">
              <a:buFont typeface="+mj-lt"/>
              <a:buAutoNum type="arabicPeriod"/>
            </a:pPr>
            <a:endParaRPr lang="en-IN" dirty="0"/>
          </a:p>
          <a:p>
            <a:pPr marL="342900" indent="-342900">
              <a:buFont typeface="+mj-lt"/>
              <a:buAutoNum type="arabicPeriod"/>
            </a:pPr>
            <a:r>
              <a:rPr lang="en-IN" dirty="0"/>
              <a:t>We can use EL functions to call method from a java class, more on this in custom tags post in near future.</a:t>
            </a:r>
          </a:p>
        </p:txBody>
      </p:sp>
    </p:spTree>
    <p:extLst>
      <p:ext uri="{BB962C8B-B14F-4D97-AF65-F5344CB8AC3E}">
        <p14:creationId xmlns:p14="http://schemas.microsoft.com/office/powerpoint/2010/main" val="256675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Duration:20 min</a:t>
            </a:r>
          </a:p>
        </p:txBody>
      </p:sp>
      <p:sp>
        <p:nvSpPr>
          <p:cNvPr id="3" name="Content Placeholder 2">
            <a:extLst>
              <a:ext uri="{FF2B5EF4-FFF2-40B4-BE49-F238E27FC236}">
                <a16:creationId xmlns:a16="http://schemas.microsoft.com/office/drawing/2014/main" id="{6D733A2D-5CAD-4FCE-B0DF-A99E9C23A4EB}"/>
              </a:ext>
            </a:extLst>
          </p:cNvPr>
          <p:cNvSpPr>
            <a:spLocks noGrp="1"/>
          </p:cNvSpPr>
          <p:nvPr>
            <p:ph idx="1"/>
          </p:nvPr>
        </p:nvSpPr>
        <p:spPr>
          <a:xfrm>
            <a:off x="609600" y="1072057"/>
            <a:ext cx="10972800" cy="835571"/>
          </a:xfrm>
        </p:spPr>
        <p:txBody>
          <a:bodyPr>
            <a:normAutofit/>
          </a:bodyPr>
          <a:lstStyle/>
          <a:p>
            <a:pPr marL="0" indent="0">
              <a:buNone/>
            </a:pPr>
            <a:r>
              <a:rPr lang="en-IN" sz="2000" b="0" dirty="0"/>
              <a:t>We sill see EL usage with a simple application. We will set some attributes in different scopes and use EL to retrieve them and show in JSP page. Our project structure will be like below image.</a:t>
            </a:r>
            <a:endParaRPr lang="en-IN" sz="2000" dirty="0"/>
          </a:p>
        </p:txBody>
      </p:sp>
      <p:pic>
        <p:nvPicPr>
          <p:cNvPr id="4" name="Picture 3">
            <a:extLst>
              <a:ext uri="{FF2B5EF4-FFF2-40B4-BE49-F238E27FC236}">
                <a16:creationId xmlns:a16="http://schemas.microsoft.com/office/drawing/2014/main" id="{0A0C8DCB-7A80-4A4F-A191-DC19D46F17E1}"/>
              </a:ext>
            </a:extLst>
          </p:cNvPr>
          <p:cNvPicPr>
            <a:picLocks noChangeAspect="1"/>
          </p:cNvPicPr>
          <p:nvPr/>
        </p:nvPicPr>
        <p:blipFill rotWithShape="1">
          <a:blip r:embed="rId2"/>
          <a:srcRect t="5265" r="76465" b="18146"/>
          <a:stretch/>
        </p:blipFill>
        <p:spPr>
          <a:xfrm>
            <a:off x="3499944" y="1907629"/>
            <a:ext cx="4430111" cy="4874172"/>
          </a:xfrm>
          <a:prstGeom prst="rect">
            <a:avLst/>
          </a:prstGeom>
        </p:spPr>
      </p:pic>
    </p:spTree>
    <p:extLst>
      <p:ext uri="{BB962C8B-B14F-4D97-AF65-F5344CB8AC3E}">
        <p14:creationId xmlns:p14="http://schemas.microsoft.com/office/powerpoint/2010/main" val="383777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a:t>
            </a:r>
            <a:r>
              <a:rPr lang="en-IN" dirty="0" err="1"/>
              <a:t>contd</a:t>
            </a:r>
            <a:r>
              <a:rPr lang="en-IN" dirty="0"/>
              <a:t>…</a:t>
            </a:r>
          </a:p>
        </p:txBody>
      </p:sp>
      <p:sp>
        <p:nvSpPr>
          <p:cNvPr id="5" name="Rectangle 1">
            <a:extLst>
              <a:ext uri="{FF2B5EF4-FFF2-40B4-BE49-F238E27FC236}">
                <a16:creationId xmlns:a16="http://schemas.microsoft.com/office/drawing/2014/main" id="{71C0E5AA-5B84-4C23-8DFE-76D0C8535247}"/>
              </a:ext>
            </a:extLst>
          </p:cNvPr>
          <p:cNvSpPr>
            <a:spLocks noGrp="1" noChangeArrowheads="1"/>
          </p:cNvSpPr>
          <p:nvPr>
            <p:ph idx="1"/>
          </p:nvPr>
        </p:nvSpPr>
        <p:spPr bwMode="auto">
          <a:xfrm>
            <a:off x="609600" y="978683"/>
            <a:ext cx="112776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0000"/>
                </a:solidFill>
              </a:rPr>
              <a:t>We </a:t>
            </a:r>
            <a:r>
              <a:rPr kumimoji="0" lang="en-US" altLang="en-US" sz="2000" b="0" i="0" u="none" strike="noStrike" cap="none" normalizeH="0" baseline="0" dirty="0">
                <a:ln>
                  <a:noFill/>
                </a:ln>
                <a:solidFill>
                  <a:srgbClr val="000000"/>
                </a:solidFill>
                <a:effectLst/>
              </a:rPr>
              <a:t>have defined some model classes that we will use – Person interface, Employee implementing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Person and Address used in Employee.</a:t>
            </a:r>
            <a:endParaRPr kumimoji="0" lang="en-US" altLang="en-US" sz="32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E2D4A4EA-3ABA-4BFF-84E0-B1780DE0AA3E}"/>
              </a:ext>
            </a:extLst>
          </p:cNvPr>
          <p:cNvSpPr/>
          <p:nvPr/>
        </p:nvSpPr>
        <p:spPr>
          <a:xfrm>
            <a:off x="304802" y="1686569"/>
            <a:ext cx="3354552" cy="5047536"/>
          </a:xfrm>
          <a:prstGeom prst="rect">
            <a:avLst/>
          </a:prstGeom>
        </p:spPr>
        <p:txBody>
          <a:bodyPr wrap="square">
            <a:spAutoFit/>
          </a:bodyPr>
          <a:lstStyle/>
          <a:p>
            <a:r>
              <a:rPr lang="en-IN" sz="1400" b="1" dirty="0">
                <a:latin typeface="Consolas" panose="020B0609020204030204" pitchFamily="49" charset="0"/>
              </a:rPr>
              <a:t>Address.java</a:t>
            </a:r>
          </a:p>
          <a:p>
            <a:endParaRPr lang="en-IN" sz="1400" b="1" dirty="0">
              <a:solidFill>
                <a:srgbClr val="7F0055"/>
              </a:solidFill>
              <a:latin typeface="Consolas" panose="020B0609020204030204" pitchFamily="49" charset="0"/>
            </a:endParaRPr>
          </a:p>
          <a:p>
            <a:r>
              <a:rPr lang="en-IN" sz="1400" b="1" dirty="0">
                <a:solidFill>
                  <a:srgbClr val="7F0055"/>
                </a:solidFill>
                <a:latin typeface="Consolas" panose="020B0609020204030204" pitchFamily="49" charset="0"/>
              </a:rPr>
              <a:t>package</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com.test.model</a:t>
            </a:r>
            <a:r>
              <a:rPr lang="en-IN" sz="1400" b="1"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Address {</a:t>
            </a:r>
          </a:p>
          <a:p>
            <a:endParaRPr lang="en-IN" sz="1400" dirty="0">
              <a:latin typeface="Consolas" panose="020B0609020204030204" pitchFamily="49" charset="0"/>
            </a:endParaRPr>
          </a:p>
          <a:p>
            <a:r>
              <a:rPr lang="en-IN" sz="1400" b="1" dirty="0">
                <a:solidFill>
                  <a:srgbClr val="7F0055"/>
                </a:solidFill>
                <a:latin typeface="Consolas" panose="020B0609020204030204" pitchFamily="49" charset="0"/>
              </a:rPr>
              <a:t>private</a:t>
            </a:r>
            <a:r>
              <a:rPr lang="en-IN" sz="1400" b="1" dirty="0">
                <a:solidFill>
                  <a:srgbClr val="000000"/>
                </a:solidFill>
                <a:latin typeface="Consolas" panose="020B0609020204030204" pitchFamily="49" charset="0"/>
              </a:rPr>
              <a:t> String </a:t>
            </a:r>
            <a:r>
              <a:rPr lang="en-IN" sz="1400" b="1" dirty="0">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Address() {</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String </a:t>
            </a:r>
            <a:r>
              <a:rPr lang="en-IN" sz="1400" b="1" dirty="0" err="1">
                <a:solidFill>
                  <a:srgbClr val="000000"/>
                </a:solidFill>
                <a:latin typeface="Consolas" panose="020B0609020204030204" pitchFamily="49" charset="0"/>
              </a:rPr>
              <a:t>getAddress</a:t>
            </a:r>
            <a:r>
              <a:rPr lang="en-IN" sz="1400" b="1" dirty="0">
                <a:solidFill>
                  <a:srgbClr val="000000"/>
                </a:solidFill>
                <a:latin typeface="Consolas" panose="020B0609020204030204" pitchFamily="49" charset="0"/>
              </a:rPr>
              <a:t>() {</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setAddress</a:t>
            </a:r>
            <a:r>
              <a:rPr lang="en-IN" sz="1400" b="1" dirty="0">
                <a:solidFill>
                  <a:srgbClr val="000000"/>
                </a:solidFill>
                <a:latin typeface="Consolas" panose="020B0609020204030204" pitchFamily="49" charset="0"/>
              </a:rPr>
              <a:t>(String </a:t>
            </a:r>
            <a:r>
              <a:rPr lang="en-IN" sz="1400" b="1" dirty="0">
                <a:solidFill>
                  <a:srgbClr val="6A3E3E"/>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b="1" dirty="0">
                <a:solidFill>
                  <a:srgbClr val="000000"/>
                </a:solidFill>
                <a:latin typeface="Consolas" panose="020B0609020204030204" pitchFamily="49" charset="0"/>
              </a:rPr>
              <a:t>{</a:t>
            </a:r>
          </a:p>
          <a:p>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String </a:t>
            </a:r>
            <a:r>
              <a:rPr lang="en-IN" sz="1400" b="1" dirty="0" err="1">
                <a:solidFill>
                  <a:srgbClr val="000000"/>
                </a:solidFill>
                <a:latin typeface="Consolas" panose="020B0609020204030204" pitchFamily="49" charset="0"/>
              </a:rPr>
              <a:t>toString</a:t>
            </a:r>
            <a:r>
              <a:rPr lang="en-IN" sz="1400" b="1"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2A00FF"/>
                </a:solidFill>
                <a:latin typeface="Consolas" panose="020B0609020204030204" pitchFamily="49" charset="0"/>
              </a:rPr>
              <a:t>"Address="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p:txBody>
      </p:sp>
      <p:sp>
        <p:nvSpPr>
          <p:cNvPr id="4" name="Rectangle 3">
            <a:extLst>
              <a:ext uri="{FF2B5EF4-FFF2-40B4-BE49-F238E27FC236}">
                <a16:creationId xmlns:a16="http://schemas.microsoft.com/office/drawing/2014/main" id="{AED252A8-54CF-44BC-B942-C7B8E0DFCEB9}"/>
              </a:ext>
            </a:extLst>
          </p:cNvPr>
          <p:cNvSpPr/>
          <p:nvPr/>
        </p:nvSpPr>
        <p:spPr>
          <a:xfrm>
            <a:off x="3659353" y="1686569"/>
            <a:ext cx="3605047" cy="5262981"/>
          </a:xfrm>
          <a:prstGeom prst="rect">
            <a:avLst/>
          </a:prstGeom>
        </p:spPr>
        <p:txBody>
          <a:bodyPr wrap="square">
            <a:spAutoFit/>
          </a:bodyPr>
          <a:lstStyle/>
          <a:p>
            <a:r>
              <a:rPr lang="en-IN" sz="1400" b="1" dirty="0">
                <a:latin typeface="Consolas" panose="020B0609020204030204" pitchFamily="49" charset="0"/>
              </a:rPr>
              <a:t>Employee.java</a:t>
            </a:r>
          </a:p>
          <a:p>
            <a:endParaRPr lang="en-IN" sz="1200" b="1" dirty="0">
              <a:latin typeface="Consolas" panose="020B0609020204030204" pitchFamily="49" charset="0"/>
            </a:endParaRPr>
          </a:p>
          <a:p>
            <a:r>
              <a:rPr lang="en-IN" sz="1200" b="1" dirty="0">
                <a:solidFill>
                  <a:srgbClr val="7F0055"/>
                </a:solidFill>
                <a:latin typeface="Consolas" panose="020B0609020204030204" pitchFamily="49" charset="0"/>
              </a:rPr>
              <a:t>package</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com.test.model</a:t>
            </a:r>
            <a:r>
              <a:rPr lang="en-IN" sz="1200" b="1" dirty="0">
                <a:solidFill>
                  <a:srgbClr val="000000"/>
                </a:solidFill>
                <a:latin typeface="Consolas" panose="020B0609020204030204" pitchFamily="49" charset="0"/>
              </a:rPr>
              <a:t>;</a:t>
            </a:r>
          </a:p>
          <a:p>
            <a:endParaRPr lang="en-IN" sz="1200" b="1" dirty="0">
              <a:solidFill>
                <a:srgbClr val="7F0055"/>
              </a:solidFill>
              <a:latin typeface="Consolas" panose="020B0609020204030204" pitchFamily="49" charset="0"/>
            </a:endParaRP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Employee </a:t>
            </a:r>
            <a:r>
              <a:rPr lang="en-IN" sz="1200" b="1" dirty="0">
                <a:solidFill>
                  <a:srgbClr val="7F0055"/>
                </a:solidFill>
                <a:latin typeface="Consolas" panose="020B0609020204030204" pitchFamily="49" charset="0"/>
              </a:rPr>
              <a:t>implements</a:t>
            </a:r>
            <a:r>
              <a:rPr lang="en-IN" sz="1200" b="1" dirty="0">
                <a:solidFill>
                  <a:srgbClr val="000000"/>
                </a:solidFill>
                <a:latin typeface="Consolas" panose="020B0609020204030204" pitchFamily="49" charset="0"/>
              </a:rPr>
              <a:t> Person {</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Address </a:t>
            </a:r>
            <a:r>
              <a:rPr lang="en-IN" sz="1200" b="1" dirty="0" err="1">
                <a:solidFill>
                  <a:srgbClr val="0000C0"/>
                </a:solidFill>
                <a:latin typeface="Consolas" panose="020B0609020204030204" pitchFamily="49" charset="0"/>
              </a:rPr>
              <a:t>address</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Employee() {</a:t>
            </a:r>
          </a:p>
          <a:p>
            <a:r>
              <a:rPr lang="en-IN" sz="1200"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646464"/>
                </a:solidFill>
                <a:latin typeface="Consolas" panose="020B0609020204030204" pitchFamily="49" charset="0"/>
              </a:rPr>
              <a:t>@Override</a:t>
            </a: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String </a:t>
            </a:r>
            <a:r>
              <a:rPr lang="en-IN" sz="1200" b="1" dirty="0" err="1">
                <a:solidFill>
                  <a:srgbClr val="000000"/>
                </a:solidFill>
                <a:latin typeface="Consolas" panose="020B0609020204030204" pitchFamily="49" charset="0"/>
              </a:rPr>
              <a:t>getName</a:t>
            </a:r>
            <a:r>
              <a:rPr lang="en-IN" sz="1200" b="1"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return</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646464"/>
                </a:solidFill>
                <a:latin typeface="Consolas" panose="020B0609020204030204" pitchFamily="49" charset="0"/>
              </a:rPr>
              <a:t>@Override</a:t>
            </a: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setName</a:t>
            </a:r>
            <a:r>
              <a:rPr lang="en-IN" sz="1200" b="1" dirty="0">
                <a:solidFill>
                  <a:srgbClr val="000000"/>
                </a:solidFill>
                <a:latin typeface="Consolas" panose="020B0609020204030204" pitchFamily="49" charset="0"/>
              </a:rPr>
              <a:t>(String </a:t>
            </a:r>
            <a:r>
              <a:rPr lang="en-IN" sz="1200" b="1" dirty="0">
                <a:solidFill>
                  <a:srgbClr val="6A3E3E"/>
                </a:solidFill>
                <a:latin typeface="Consolas" panose="020B0609020204030204" pitchFamily="49" charset="0"/>
              </a:rPr>
              <a:t>nm</a:t>
            </a:r>
            <a:r>
              <a:rPr lang="en-IN" sz="1200" b="1"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nm</a:t>
            </a:r>
            <a:r>
              <a:rPr lang="en-IN" sz="1200" b="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getId</a:t>
            </a:r>
            <a:r>
              <a:rPr lang="en-IN" sz="1200" b="1"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return</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a:t>
            </a:r>
            <a:endParaRPr lang="en-IN" sz="1200" dirty="0">
              <a:latin typeface="Consolas" panose="020B0609020204030204" pitchFamily="49" charset="0"/>
            </a:endParaRPr>
          </a:p>
        </p:txBody>
      </p:sp>
      <p:sp>
        <p:nvSpPr>
          <p:cNvPr id="6" name="Rectangle 5">
            <a:extLst>
              <a:ext uri="{FF2B5EF4-FFF2-40B4-BE49-F238E27FC236}">
                <a16:creationId xmlns:a16="http://schemas.microsoft.com/office/drawing/2014/main" id="{84ABA675-D3F9-43E0-B38C-8B368D3A36F9}"/>
              </a:ext>
            </a:extLst>
          </p:cNvPr>
          <p:cNvSpPr/>
          <p:nvPr/>
        </p:nvSpPr>
        <p:spPr>
          <a:xfrm>
            <a:off x="7453586" y="1743997"/>
            <a:ext cx="4244428" cy="4401205"/>
          </a:xfrm>
          <a:prstGeom prst="rect">
            <a:avLst/>
          </a:prstGeom>
        </p:spPr>
        <p:txBody>
          <a:bodyPr wrap="square">
            <a:spAutoFit/>
          </a:bodyPr>
          <a:lstStyle/>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setId</a:t>
            </a:r>
            <a:r>
              <a:rPr lang="en-IN" sz="1400" b="1" dirty="0">
                <a:solidFill>
                  <a:srgbClr val="000000"/>
                </a:solidFill>
                <a:latin typeface="Consolas" panose="020B0609020204030204" pitchFamily="49" charset="0"/>
              </a:rPr>
              <a:t>(</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id</a:t>
            </a:r>
            <a:r>
              <a:rPr lang="en-IN" sz="1400" b="1" dirty="0">
                <a:solidFill>
                  <a:srgbClr val="000000"/>
                </a:solidFill>
                <a:latin typeface="Consolas" panose="020B0609020204030204" pitchFamily="49" charset="0"/>
              </a:rPr>
              <a:t>) {</a:t>
            </a:r>
          </a:p>
          <a:p>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id</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id</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Address </a:t>
            </a:r>
            <a:r>
              <a:rPr lang="en-IN" sz="1400" b="1" dirty="0" err="1">
                <a:solidFill>
                  <a:srgbClr val="000000"/>
                </a:solidFill>
                <a:latin typeface="Consolas" panose="020B0609020204030204" pitchFamily="49" charset="0"/>
              </a:rPr>
              <a:t>getAddress</a:t>
            </a:r>
            <a:r>
              <a:rPr lang="en-IN" sz="1400" b="1" dirty="0">
                <a:solidFill>
                  <a:srgbClr val="000000"/>
                </a:solidFill>
                <a:latin typeface="Consolas" panose="020B0609020204030204" pitchFamily="49" charset="0"/>
              </a:rPr>
              <a:t>() {</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setAddress</a:t>
            </a:r>
            <a:r>
              <a:rPr lang="en-IN" sz="1400" b="1" dirty="0">
                <a:solidFill>
                  <a:srgbClr val="000000"/>
                </a:solidFill>
                <a:latin typeface="Consolas" panose="020B0609020204030204" pitchFamily="49" charset="0"/>
              </a:rPr>
              <a:t>(Address </a:t>
            </a:r>
            <a:r>
              <a:rPr lang="en-IN" sz="1400" b="1" dirty="0">
                <a:solidFill>
                  <a:srgbClr val="6A3E3E"/>
                </a:solidFill>
                <a:latin typeface="Consolas" panose="020B0609020204030204" pitchFamily="49" charset="0"/>
              </a:rPr>
              <a:t>address</a:t>
            </a:r>
            <a:r>
              <a:rPr lang="en-IN" sz="1400" b="1" dirty="0">
                <a:solidFill>
                  <a:srgbClr val="000000"/>
                </a:solidFill>
                <a:latin typeface="Consolas" panose="020B0609020204030204" pitchFamily="49" charset="0"/>
              </a:rPr>
              <a:t>) {</a:t>
            </a:r>
          </a:p>
          <a:p>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dirty="0">
                <a:solidFill>
                  <a:srgbClr val="646464"/>
                </a:solidFill>
                <a:latin typeface="Consolas" panose="020B0609020204030204" pitchFamily="49" charset="0"/>
              </a:rPr>
              <a:t>@Override</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String </a:t>
            </a:r>
            <a:r>
              <a:rPr lang="en-IN" sz="1400" b="1" dirty="0" err="1">
                <a:solidFill>
                  <a:srgbClr val="000000"/>
                </a:solidFill>
                <a:latin typeface="Consolas" panose="020B0609020204030204" pitchFamily="49" charset="0"/>
              </a:rPr>
              <a:t>toString</a:t>
            </a:r>
            <a:r>
              <a:rPr lang="en-IN" sz="1400" b="1"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2A00FF"/>
                </a:solidFill>
                <a:latin typeface="Consolas" panose="020B0609020204030204" pitchFamily="49" charset="0"/>
              </a:rPr>
              <a:t>"ID="</a:t>
            </a:r>
            <a:r>
              <a:rPr lang="en-IN" sz="1400" b="1" dirty="0">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id</a:t>
            </a:r>
            <a:r>
              <a:rPr lang="en-IN" sz="1400" b="1" dirty="0" err="1">
                <a:solidFill>
                  <a:srgbClr val="000000"/>
                </a:solidFill>
                <a:latin typeface="Consolas" panose="020B0609020204030204" pitchFamily="49" charset="0"/>
              </a:rPr>
              <a:t>+</a:t>
            </a:r>
            <a:r>
              <a:rPr lang="en-IN" sz="1400" b="1" dirty="0" err="1">
                <a:solidFill>
                  <a:srgbClr val="2A00FF"/>
                </a:solidFill>
                <a:latin typeface="Consolas" panose="020B0609020204030204" pitchFamily="49" charset="0"/>
              </a:rPr>
              <a:t>",Name</a:t>
            </a:r>
            <a:r>
              <a:rPr lang="en-IN" sz="1400" b="1" dirty="0">
                <a:solidFill>
                  <a:srgbClr val="2A00FF"/>
                </a:solidFill>
                <a:latin typeface="Consolas" panose="020B0609020204030204" pitchFamily="49" charset="0"/>
              </a:rPr>
              <a:t>="</a:t>
            </a:r>
            <a:r>
              <a:rPr lang="en-IN" sz="1400" b="1" dirty="0">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name</a:t>
            </a:r>
            <a:r>
              <a:rPr lang="en-IN" sz="1400" b="1" dirty="0" err="1">
                <a:solidFill>
                  <a:srgbClr val="000000"/>
                </a:solidFill>
                <a:latin typeface="Consolas" panose="020B0609020204030204" pitchFamily="49" charset="0"/>
              </a:rPr>
              <a:t>+</a:t>
            </a:r>
            <a:r>
              <a:rPr lang="en-IN" sz="1400" b="1" dirty="0" err="1">
                <a:solidFill>
                  <a:srgbClr val="2A00FF"/>
                </a:solidFill>
                <a:latin typeface="Consolas" panose="020B0609020204030204" pitchFamily="49" charset="0"/>
              </a:rPr>
              <a:t>",Address</a:t>
            </a:r>
            <a:r>
              <a:rPr lang="en-IN" sz="1400" b="1" dirty="0">
                <a:solidFill>
                  <a:srgbClr val="2A00FF"/>
                </a:solidFill>
                <a:latin typeface="Consolas" panose="020B0609020204030204" pitchFamily="49" charset="0"/>
              </a:rPr>
              <a:t>="</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address</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endParaRPr lang="en-IN" sz="1400" dirty="0">
              <a:latin typeface="Consolas" panose="020B0609020204030204" pitchFamily="49" charset="0"/>
            </a:endParaRPr>
          </a:p>
          <a:p>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31337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a:t>
            </a:r>
            <a:r>
              <a:rPr lang="en-IN" dirty="0" err="1"/>
              <a:t>contd</a:t>
            </a:r>
            <a:r>
              <a:rPr lang="en-IN" dirty="0"/>
              <a:t>…</a:t>
            </a:r>
          </a:p>
        </p:txBody>
      </p:sp>
      <p:sp>
        <p:nvSpPr>
          <p:cNvPr id="8" name="Rectangle 7">
            <a:extLst>
              <a:ext uri="{FF2B5EF4-FFF2-40B4-BE49-F238E27FC236}">
                <a16:creationId xmlns:a16="http://schemas.microsoft.com/office/drawing/2014/main" id="{CE2ABED3-80FC-43CF-B9EF-9B84552ED544}"/>
              </a:ext>
            </a:extLst>
          </p:cNvPr>
          <p:cNvSpPr/>
          <p:nvPr/>
        </p:nvSpPr>
        <p:spPr>
          <a:xfrm>
            <a:off x="346840" y="1355835"/>
            <a:ext cx="11682249" cy="4524315"/>
          </a:xfrm>
          <a:prstGeom prst="rect">
            <a:avLst/>
          </a:prstGeom>
        </p:spPr>
        <p:txBody>
          <a:bodyPr wrap="square">
            <a:spAutoFit/>
          </a:bodyPr>
          <a:lstStyle/>
          <a:p>
            <a:r>
              <a:rPr lang="en-IN" sz="1600" b="1" dirty="0"/>
              <a:t>Interface Person.java</a:t>
            </a:r>
          </a:p>
          <a:p>
            <a:endParaRPr lang="en-IN" sz="1600" b="1" dirty="0">
              <a:solidFill>
                <a:srgbClr val="7F0055"/>
              </a:solidFill>
            </a:endParaRPr>
          </a:p>
          <a:p>
            <a:r>
              <a:rPr lang="en-IN" sz="1600" b="1" dirty="0">
                <a:solidFill>
                  <a:srgbClr val="7F0055"/>
                </a:solidFill>
              </a:rPr>
              <a:t>package</a:t>
            </a:r>
            <a:r>
              <a:rPr lang="en-IN" sz="1600" b="1" dirty="0">
                <a:solidFill>
                  <a:srgbClr val="000000"/>
                </a:solidFill>
              </a:rPr>
              <a:t> </a:t>
            </a:r>
            <a:r>
              <a:rPr lang="en-IN" sz="1600" b="1" dirty="0" err="1">
                <a:solidFill>
                  <a:srgbClr val="000000"/>
                </a:solidFill>
              </a:rPr>
              <a:t>com.test.model</a:t>
            </a:r>
            <a:r>
              <a:rPr lang="en-IN" sz="1600" b="1" dirty="0">
                <a:solidFill>
                  <a:srgbClr val="000000"/>
                </a:solidFill>
              </a:rPr>
              <a:t>;</a:t>
            </a:r>
          </a:p>
          <a:p>
            <a:endParaRPr lang="en-IN" sz="1600" dirty="0"/>
          </a:p>
          <a:p>
            <a:r>
              <a:rPr lang="en-IN" sz="1600" b="1" dirty="0">
                <a:solidFill>
                  <a:srgbClr val="7F0055"/>
                </a:solidFill>
              </a:rPr>
              <a:t>public</a:t>
            </a:r>
            <a:r>
              <a:rPr lang="en-IN" sz="1600" b="1" dirty="0">
                <a:solidFill>
                  <a:srgbClr val="000000"/>
                </a:solidFill>
              </a:rPr>
              <a:t> </a:t>
            </a:r>
            <a:r>
              <a:rPr lang="en-IN" sz="1600" b="1" dirty="0">
                <a:solidFill>
                  <a:srgbClr val="7F0055"/>
                </a:solidFill>
              </a:rPr>
              <a:t>interface</a:t>
            </a:r>
            <a:r>
              <a:rPr lang="en-IN" sz="1600" b="1" dirty="0">
                <a:solidFill>
                  <a:srgbClr val="000000"/>
                </a:solidFill>
              </a:rPr>
              <a:t> Person {</a:t>
            </a:r>
          </a:p>
          <a:p>
            <a:endParaRPr lang="en-IN" sz="1600" dirty="0"/>
          </a:p>
          <a:p>
            <a:r>
              <a:rPr lang="en-IN" sz="1600" b="1" dirty="0">
                <a:solidFill>
                  <a:srgbClr val="7F0055"/>
                </a:solidFill>
              </a:rPr>
              <a:t>public</a:t>
            </a:r>
            <a:r>
              <a:rPr lang="en-IN" sz="1600" b="1" dirty="0">
                <a:solidFill>
                  <a:srgbClr val="000000"/>
                </a:solidFill>
              </a:rPr>
              <a:t> String </a:t>
            </a:r>
            <a:r>
              <a:rPr lang="en-IN" sz="1600" b="1" dirty="0" err="1">
                <a:solidFill>
                  <a:srgbClr val="000000"/>
                </a:solidFill>
              </a:rPr>
              <a:t>getName</a:t>
            </a:r>
            <a:r>
              <a:rPr lang="en-IN" sz="1600" b="1" dirty="0">
                <a:solidFill>
                  <a:srgbClr val="000000"/>
                </a:solidFill>
              </a:rPr>
              <a:t>();</a:t>
            </a:r>
          </a:p>
          <a:p>
            <a:r>
              <a:rPr lang="en-IN" sz="1600" b="1" dirty="0">
                <a:solidFill>
                  <a:srgbClr val="7F0055"/>
                </a:solidFill>
              </a:rPr>
              <a:t>public</a:t>
            </a:r>
            <a:r>
              <a:rPr lang="en-IN" sz="1600" b="1" dirty="0">
                <a:solidFill>
                  <a:srgbClr val="000000"/>
                </a:solidFill>
              </a:rPr>
              <a:t> </a:t>
            </a:r>
            <a:r>
              <a:rPr lang="en-IN" sz="1600" b="1" dirty="0">
                <a:solidFill>
                  <a:srgbClr val="7F0055"/>
                </a:solidFill>
              </a:rPr>
              <a:t>void</a:t>
            </a:r>
            <a:r>
              <a:rPr lang="en-IN" sz="1600" b="1" dirty="0">
                <a:solidFill>
                  <a:srgbClr val="000000"/>
                </a:solidFill>
              </a:rPr>
              <a:t> </a:t>
            </a:r>
            <a:r>
              <a:rPr lang="en-IN" sz="1600" b="1" dirty="0" err="1">
                <a:solidFill>
                  <a:srgbClr val="000000"/>
                </a:solidFill>
              </a:rPr>
              <a:t>setName</a:t>
            </a:r>
            <a:r>
              <a:rPr lang="en-IN" sz="1600" b="1" dirty="0">
                <a:solidFill>
                  <a:srgbClr val="000000"/>
                </a:solidFill>
              </a:rPr>
              <a:t>(String </a:t>
            </a:r>
            <a:r>
              <a:rPr lang="en-IN" sz="1600" b="1" dirty="0">
                <a:solidFill>
                  <a:srgbClr val="6A3E3E"/>
                </a:solidFill>
              </a:rPr>
              <a:t>nm</a:t>
            </a:r>
            <a:r>
              <a:rPr lang="en-IN" sz="1600" b="1" dirty="0">
                <a:solidFill>
                  <a:srgbClr val="000000"/>
                </a:solidFill>
              </a:rPr>
              <a:t>);</a:t>
            </a:r>
          </a:p>
          <a:p>
            <a:r>
              <a:rPr lang="en-IN" sz="1600" dirty="0">
                <a:solidFill>
                  <a:srgbClr val="000000"/>
                </a:solidFill>
              </a:rPr>
              <a:t>}}</a:t>
            </a:r>
          </a:p>
          <a:p>
            <a:endParaRPr lang="en-IN" sz="1600" dirty="0">
              <a:solidFill>
                <a:srgbClr val="000000"/>
              </a:solidFill>
            </a:endParaRPr>
          </a:p>
          <a:p>
            <a:endParaRPr lang="en-IN" sz="1600" dirty="0">
              <a:solidFill>
                <a:srgbClr val="000000"/>
              </a:solidFill>
            </a:endParaRPr>
          </a:p>
          <a:p>
            <a:r>
              <a:rPr lang="en-IN" sz="2000" dirty="0">
                <a:solidFill>
                  <a:srgbClr val="000000"/>
                </a:solidFill>
              </a:rPr>
              <a:t>Notice that Employee and Address are java beans with the no-</a:t>
            </a:r>
            <a:r>
              <a:rPr lang="en-IN" sz="2000" dirty="0" err="1">
                <a:solidFill>
                  <a:srgbClr val="000000"/>
                </a:solidFill>
              </a:rPr>
              <a:t>args</a:t>
            </a:r>
            <a:r>
              <a:rPr lang="en-IN" sz="2000" dirty="0">
                <a:solidFill>
                  <a:srgbClr val="000000"/>
                </a:solidFill>
              </a:rPr>
              <a:t> constructor and getter-setter methods for properties. I have also provided an implementation of </a:t>
            </a:r>
            <a:r>
              <a:rPr lang="en-IN" sz="2000" dirty="0" err="1">
                <a:solidFill>
                  <a:srgbClr val="000000"/>
                </a:solidFill>
              </a:rPr>
              <a:t>toString</a:t>
            </a:r>
            <a:r>
              <a:rPr lang="en-IN" sz="2000" dirty="0">
                <a:solidFill>
                  <a:srgbClr val="000000"/>
                </a:solidFill>
              </a:rPr>
              <a:t>() method that we will use in JSP page.</a:t>
            </a:r>
          </a:p>
          <a:p>
            <a:endParaRPr lang="en-IN" sz="2000" dirty="0">
              <a:solidFill>
                <a:srgbClr val="000000"/>
              </a:solidFill>
            </a:endParaRPr>
          </a:p>
          <a:p>
            <a:r>
              <a:rPr lang="en-IN" sz="2000" dirty="0">
                <a:solidFill>
                  <a:srgbClr val="000000"/>
                </a:solidFill>
              </a:rPr>
              <a:t>Now let’s see the code of a </a:t>
            </a:r>
            <a:r>
              <a:rPr lang="en-IN" sz="2000" dirty="0" err="1">
                <a:solidFill>
                  <a:srgbClr val="000000"/>
                </a:solidFill>
              </a:rPr>
              <a:t>HomeServlet</a:t>
            </a:r>
            <a:r>
              <a:rPr lang="en-IN" sz="2000" dirty="0">
                <a:solidFill>
                  <a:srgbClr val="000000"/>
                </a:solidFill>
              </a:rPr>
              <a:t> that will set some attributes.</a:t>
            </a:r>
            <a:endParaRPr lang="en-IN" sz="2400" dirty="0">
              <a:solidFill>
                <a:srgbClr val="000000"/>
              </a:solidFill>
            </a:endParaRPr>
          </a:p>
          <a:p>
            <a:endParaRPr lang="en-IN" sz="1600" dirty="0">
              <a:solidFill>
                <a:srgbClr val="000000"/>
              </a:solidFill>
            </a:endParaRPr>
          </a:p>
          <a:p>
            <a:endParaRPr lang="en-IN" sz="1600" dirty="0">
              <a:solidFill>
                <a:srgbClr val="000000"/>
              </a:solidFill>
            </a:endParaRPr>
          </a:p>
        </p:txBody>
      </p:sp>
    </p:spTree>
    <p:extLst>
      <p:ext uri="{BB962C8B-B14F-4D97-AF65-F5344CB8AC3E}">
        <p14:creationId xmlns:p14="http://schemas.microsoft.com/office/powerpoint/2010/main" val="326324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a:t>
            </a:r>
            <a:r>
              <a:rPr lang="en-IN" dirty="0" err="1"/>
              <a:t>contd</a:t>
            </a:r>
            <a:r>
              <a:rPr lang="en-IN" dirty="0"/>
              <a:t>…</a:t>
            </a:r>
          </a:p>
        </p:txBody>
      </p:sp>
      <p:sp>
        <p:nvSpPr>
          <p:cNvPr id="3" name="Rectangle 2">
            <a:extLst>
              <a:ext uri="{FF2B5EF4-FFF2-40B4-BE49-F238E27FC236}">
                <a16:creationId xmlns:a16="http://schemas.microsoft.com/office/drawing/2014/main" id="{3AFD5821-08CF-4208-B862-0F63C6603D0D}"/>
              </a:ext>
            </a:extLst>
          </p:cNvPr>
          <p:cNvSpPr/>
          <p:nvPr/>
        </p:nvSpPr>
        <p:spPr>
          <a:xfrm>
            <a:off x="241739" y="950014"/>
            <a:ext cx="4866289" cy="5755422"/>
          </a:xfrm>
          <a:prstGeom prst="rect">
            <a:avLst/>
          </a:prstGeom>
        </p:spPr>
        <p:txBody>
          <a:bodyPr wrap="square">
            <a:spAutoFit/>
          </a:bodyPr>
          <a:lstStyle/>
          <a:p>
            <a:r>
              <a:rPr lang="en-IN" b="1" dirty="0"/>
              <a:t>HomeServlet.java</a:t>
            </a:r>
          </a:p>
          <a:p>
            <a:endParaRPr lang="en-IN" sz="1400" dirty="0"/>
          </a:p>
          <a:p>
            <a:r>
              <a:rPr lang="en-IN" sz="1400" dirty="0"/>
              <a:t>package </a:t>
            </a:r>
            <a:r>
              <a:rPr lang="en-IN" sz="1400" dirty="0" err="1"/>
              <a:t>com.test.servlet</a:t>
            </a:r>
            <a:r>
              <a:rPr lang="en-IN" sz="1400" dirty="0"/>
              <a:t>;</a:t>
            </a:r>
          </a:p>
          <a:p>
            <a:endParaRPr lang="en-IN" sz="1400" dirty="0"/>
          </a:p>
          <a:p>
            <a:r>
              <a:rPr lang="en-IN" sz="1400" dirty="0"/>
              <a:t>import </a:t>
            </a:r>
            <a:r>
              <a:rPr lang="en-IN" sz="1400" dirty="0" err="1"/>
              <a:t>java.io.IOException</a:t>
            </a:r>
            <a:r>
              <a:rPr lang="en-IN" sz="1400" dirty="0"/>
              <a:t>;</a:t>
            </a:r>
          </a:p>
          <a:p>
            <a:r>
              <a:rPr lang="en-IN" sz="1400" dirty="0"/>
              <a:t>import </a:t>
            </a:r>
            <a:r>
              <a:rPr lang="en-IN" sz="1400" dirty="0" err="1"/>
              <a:t>javax.servlet.ServletException</a:t>
            </a:r>
            <a:r>
              <a:rPr lang="en-IN" sz="1400" dirty="0"/>
              <a:t>;</a:t>
            </a:r>
          </a:p>
          <a:p>
            <a:r>
              <a:rPr lang="en-IN" sz="1400" dirty="0"/>
              <a:t>import </a:t>
            </a:r>
            <a:r>
              <a:rPr lang="en-IN" sz="1400" dirty="0" err="1"/>
              <a:t>javax.servlet.annotation.WebServlet</a:t>
            </a:r>
            <a:r>
              <a:rPr lang="en-IN" sz="1400" dirty="0"/>
              <a:t>;</a:t>
            </a:r>
          </a:p>
          <a:p>
            <a:r>
              <a:rPr lang="en-IN" sz="1400" dirty="0"/>
              <a:t>import </a:t>
            </a:r>
            <a:r>
              <a:rPr lang="en-IN" sz="1400" dirty="0" err="1"/>
              <a:t>javax.servlet.http.HttpServlet</a:t>
            </a:r>
            <a:r>
              <a:rPr lang="en-IN" sz="1400" dirty="0"/>
              <a:t>;</a:t>
            </a:r>
          </a:p>
          <a:p>
            <a:r>
              <a:rPr lang="en-IN" sz="1400" dirty="0"/>
              <a:t>import </a:t>
            </a:r>
            <a:r>
              <a:rPr lang="en-IN" sz="1400" dirty="0" err="1"/>
              <a:t>javax.servlet.http.HttpServletRequest</a:t>
            </a:r>
            <a:r>
              <a:rPr lang="en-IN" sz="1400" dirty="0"/>
              <a:t>;</a:t>
            </a:r>
          </a:p>
          <a:p>
            <a:r>
              <a:rPr lang="en-IN" sz="1400" dirty="0"/>
              <a:t>import </a:t>
            </a:r>
            <a:r>
              <a:rPr lang="en-IN" sz="1400" dirty="0" err="1"/>
              <a:t>javax.servlet.http.HttpServletResponse</a:t>
            </a:r>
            <a:r>
              <a:rPr lang="en-IN" sz="1400" dirty="0"/>
              <a:t>;</a:t>
            </a:r>
          </a:p>
          <a:p>
            <a:endParaRPr lang="en-IN" sz="1400" dirty="0"/>
          </a:p>
          <a:p>
            <a:r>
              <a:rPr lang="en-IN" sz="1400" dirty="0"/>
              <a:t>import </a:t>
            </a:r>
            <a:r>
              <a:rPr lang="en-IN" sz="1400" dirty="0" err="1"/>
              <a:t>java.io.IOException</a:t>
            </a:r>
            <a:r>
              <a:rPr lang="en-IN" sz="1400" dirty="0"/>
              <a:t>;</a:t>
            </a:r>
          </a:p>
          <a:p>
            <a:endParaRPr lang="en-IN" sz="1400" dirty="0"/>
          </a:p>
          <a:p>
            <a:r>
              <a:rPr lang="en-IN" sz="1400" dirty="0"/>
              <a:t>import </a:t>
            </a:r>
            <a:r>
              <a:rPr lang="en-IN" sz="1400" dirty="0" err="1"/>
              <a:t>javax.servlet.RequestDispatcher</a:t>
            </a:r>
            <a:r>
              <a:rPr lang="en-IN" sz="1400" dirty="0"/>
              <a:t>;</a:t>
            </a:r>
          </a:p>
          <a:p>
            <a:r>
              <a:rPr lang="en-IN" sz="1400" dirty="0"/>
              <a:t>import </a:t>
            </a:r>
            <a:r>
              <a:rPr lang="en-IN" sz="1400" dirty="0" err="1"/>
              <a:t>javax.servlet.ServletException</a:t>
            </a:r>
            <a:r>
              <a:rPr lang="en-IN" sz="1400" dirty="0"/>
              <a:t>;</a:t>
            </a:r>
          </a:p>
          <a:p>
            <a:r>
              <a:rPr lang="en-IN" sz="1400" dirty="0"/>
              <a:t>import </a:t>
            </a:r>
            <a:r>
              <a:rPr lang="en-IN" sz="1400" dirty="0" err="1"/>
              <a:t>javax.servlet.annotation.WebServlet</a:t>
            </a:r>
            <a:r>
              <a:rPr lang="en-IN" sz="1400" dirty="0"/>
              <a:t>;</a:t>
            </a:r>
          </a:p>
          <a:p>
            <a:r>
              <a:rPr lang="en-IN" sz="1400" dirty="0"/>
              <a:t>import </a:t>
            </a:r>
            <a:r>
              <a:rPr lang="en-IN" sz="1400" dirty="0" err="1"/>
              <a:t>javax.servlet.http.Cookie</a:t>
            </a:r>
            <a:r>
              <a:rPr lang="en-IN" sz="1400" dirty="0"/>
              <a:t>;</a:t>
            </a:r>
          </a:p>
          <a:p>
            <a:r>
              <a:rPr lang="en-IN" sz="1400" dirty="0"/>
              <a:t>import </a:t>
            </a:r>
            <a:r>
              <a:rPr lang="en-IN" sz="1400" dirty="0" err="1"/>
              <a:t>javax.servlet.http.HttpServlet</a:t>
            </a:r>
            <a:r>
              <a:rPr lang="en-IN" sz="1400" dirty="0"/>
              <a:t>;</a:t>
            </a:r>
          </a:p>
          <a:p>
            <a:r>
              <a:rPr lang="en-IN" sz="1400" dirty="0"/>
              <a:t>import </a:t>
            </a:r>
            <a:r>
              <a:rPr lang="en-IN" sz="1400" dirty="0" err="1"/>
              <a:t>javax.servlet.http.HttpServletRequest</a:t>
            </a:r>
            <a:r>
              <a:rPr lang="en-IN" sz="1400" dirty="0"/>
              <a:t>;</a:t>
            </a:r>
          </a:p>
          <a:p>
            <a:r>
              <a:rPr lang="en-IN" sz="1400" dirty="0"/>
              <a:t>import </a:t>
            </a:r>
            <a:r>
              <a:rPr lang="en-IN" sz="1400" dirty="0" err="1"/>
              <a:t>javax.servlet.http.HttpServletResponse</a:t>
            </a:r>
            <a:r>
              <a:rPr lang="en-IN" sz="1400" dirty="0"/>
              <a:t>;</a:t>
            </a:r>
          </a:p>
          <a:p>
            <a:r>
              <a:rPr lang="en-IN" sz="1400" dirty="0"/>
              <a:t>import </a:t>
            </a:r>
            <a:r>
              <a:rPr lang="en-IN" sz="1400" dirty="0" err="1"/>
              <a:t>javax.servlet.http.HttpSession</a:t>
            </a:r>
            <a:r>
              <a:rPr lang="en-IN" sz="1400" dirty="0"/>
              <a:t>;</a:t>
            </a:r>
          </a:p>
          <a:p>
            <a:endParaRPr lang="en-IN" sz="1400" dirty="0"/>
          </a:p>
          <a:p>
            <a:r>
              <a:rPr lang="en-IN" sz="1400" dirty="0"/>
              <a:t>import </a:t>
            </a:r>
            <a:r>
              <a:rPr lang="en-IN" sz="1400" dirty="0" err="1"/>
              <a:t>com.test.model.Address</a:t>
            </a:r>
            <a:r>
              <a:rPr lang="en-IN" sz="1400" dirty="0"/>
              <a:t>;</a:t>
            </a:r>
          </a:p>
          <a:p>
            <a:r>
              <a:rPr lang="en-IN" sz="1400" dirty="0"/>
              <a:t>import </a:t>
            </a:r>
            <a:r>
              <a:rPr lang="en-IN" sz="1400" dirty="0" err="1"/>
              <a:t>com.test.model.Employee</a:t>
            </a:r>
            <a:r>
              <a:rPr lang="en-IN" sz="1400" dirty="0"/>
              <a:t>;</a:t>
            </a:r>
          </a:p>
          <a:p>
            <a:r>
              <a:rPr lang="en-IN" sz="1400" dirty="0"/>
              <a:t>import </a:t>
            </a:r>
            <a:r>
              <a:rPr lang="en-IN" sz="1400" dirty="0" err="1"/>
              <a:t>com.test.model.Person</a:t>
            </a:r>
            <a:r>
              <a:rPr lang="en-IN" sz="1400" dirty="0"/>
              <a:t>;</a:t>
            </a:r>
          </a:p>
          <a:p>
            <a:endParaRPr lang="en-IN" sz="1400" dirty="0"/>
          </a:p>
        </p:txBody>
      </p:sp>
      <p:sp>
        <p:nvSpPr>
          <p:cNvPr id="4" name="Rectangle 3">
            <a:extLst>
              <a:ext uri="{FF2B5EF4-FFF2-40B4-BE49-F238E27FC236}">
                <a16:creationId xmlns:a16="http://schemas.microsoft.com/office/drawing/2014/main" id="{1E6701DD-D0DF-4CB9-9177-DDF1C0458563}"/>
              </a:ext>
            </a:extLst>
          </p:cNvPr>
          <p:cNvSpPr/>
          <p:nvPr/>
        </p:nvSpPr>
        <p:spPr>
          <a:xfrm>
            <a:off x="5397062" y="1048690"/>
            <a:ext cx="6794938" cy="5478423"/>
          </a:xfrm>
          <a:prstGeom prst="rect">
            <a:avLst/>
          </a:prstGeom>
        </p:spPr>
        <p:txBody>
          <a:bodyPr wrap="square">
            <a:spAutoFit/>
          </a:bodyPr>
          <a:lstStyle/>
          <a:p>
            <a:r>
              <a:rPr lang="en-IN" sz="1400" dirty="0"/>
              <a:t>@</a:t>
            </a:r>
            <a:r>
              <a:rPr lang="en-IN" sz="1400" dirty="0" err="1"/>
              <a:t>WebServlet</a:t>
            </a:r>
            <a:r>
              <a:rPr lang="en-IN" sz="1400" dirty="0"/>
              <a:t>("/</a:t>
            </a:r>
            <a:r>
              <a:rPr lang="en-IN" sz="1400" dirty="0" err="1"/>
              <a:t>HomeServlet</a:t>
            </a:r>
            <a:r>
              <a:rPr lang="en-IN" sz="1400" dirty="0"/>
              <a:t>")</a:t>
            </a:r>
          </a:p>
          <a:p>
            <a:r>
              <a:rPr lang="en-IN" sz="1400" dirty="0"/>
              <a:t>public class </a:t>
            </a:r>
            <a:r>
              <a:rPr lang="en-IN" sz="1400" dirty="0" err="1"/>
              <a:t>HomeServlet</a:t>
            </a:r>
            <a:r>
              <a:rPr lang="en-IN" sz="1400" dirty="0"/>
              <a:t> extends </a:t>
            </a:r>
            <a:r>
              <a:rPr lang="en-IN" sz="1400" dirty="0" err="1"/>
              <a:t>HttpServlet</a:t>
            </a:r>
            <a:r>
              <a:rPr lang="en-IN" sz="1400" dirty="0"/>
              <a:t> {</a:t>
            </a:r>
          </a:p>
          <a:p>
            <a:r>
              <a:rPr lang="en-IN" sz="1400" dirty="0"/>
              <a:t>	private static final long </a:t>
            </a:r>
            <a:r>
              <a:rPr lang="en-IN" sz="1400" dirty="0" err="1"/>
              <a:t>serialVersionUID</a:t>
            </a:r>
            <a:r>
              <a:rPr lang="en-IN" sz="1400" dirty="0"/>
              <a:t> = 1L;</a:t>
            </a:r>
          </a:p>
          <a:p>
            <a:r>
              <a:rPr lang="en-IN" sz="1400" dirty="0"/>
              <a:t>       </a:t>
            </a:r>
          </a:p>
          <a:p>
            <a:r>
              <a:rPr lang="en-IN" sz="1400" dirty="0"/>
              <a:t>	protected void </a:t>
            </a:r>
            <a:r>
              <a:rPr lang="en-IN" sz="1400" dirty="0" err="1"/>
              <a:t>doGet</a:t>
            </a:r>
            <a:r>
              <a:rPr lang="en-IN" sz="1400" dirty="0"/>
              <a:t>(</a:t>
            </a:r>
            <a:r>
              <a:rPr lang="en-IN" sz="1400" dirty="0" err="1"/>
              <a:t>HttpServletRequest</a:t>
            </a:r>
            <a:r>
              <a:rPr lang="en-IN" sz="1400" dirty="0"/>
              <a:t> request, </a:t>
            </a:r>
            <a:r>
              <a:rPr lang="en-IN" sz="1400" dirty="0" err="1"/>
              <a:t>HttpServletResponse</a:t>
            </a:r>
            <a:r>
              <a:rPr lang="en-IN" sz="1400" dirty="0"/>
              <a:t> response) throws </a:t>
            </a:r>
            <a:r>
              <a:rPr lang="en-IN" sz="1400" dirty="0" err="1"/>
              <a:t>ServletException</a:t>
            </a:r>
            <a:r>
              <a:rPr lang="en-IN" sz="1400" dirty="0"/>
              <a:t>, </a:t>
            </a:r>
            <a:r>
              <a:rPr lang="en-IN" sz="1400" dirty="0" err="1"/>
              <a:t>IOException</a:t>
            </a:r>
            <a:r>
              <a:rPr lang="en-IN" sz="1400" dirty="0"/>
              <a:t> {</a:t>
            </a:r>
          </a:p>
          <a:p>
            <a:r>
              <a:rPr lang="en-IN" sz="1400" dirty="0"/>
              <a:t>		//Setting some attributes</a:t>
            </a:r>
          </a:p>
          <a:p>
            <a:r>
              <a:rPr lang="en-IN" sz="1400" dirty="0"/>
              <a:t>		Person </a:t>
            </a:r>
            <a:r>
              <a:rPr lang="en-IN" sz="1400" dirty="0" err="1"/>
              <a:t>person</a:t>
            </a:r>
            <a:r>
              <a:rPr lang="en-IN" sz="1400" dirty="0"/>
              <a:t> = new Employee();</a:t>
            </a:r>
          </a:p>
          <a:p>
            <a:r>
              <a:rPr lang="en-IN" sz="1400" dirty="0"/>
              <a:t>		</a:t>
            </a:r>
            <a:r>
              <a:rPr lang="en-IN" sz="1400" dirty="0" err="1"/>
              <a:t>person.setName</a:t>
            </a:r>
            <a:r>
              <a:rPr lang="en-IN" sz="1400" dirty="0"/>
              <a:t>("Nilesh");</a:t>
            </a:r>
          </a:p>
          <a:p>
            <a:r>
              <a:rPr lang="en-IN" sz="1400" dirty="0"/>
              <a:t>		</a:t>
            </a:r>
            <a:r>
              <a:rPr lang="en-IN" sz="1400" dirty="0" err="1"/>
              <a:t>request.setAttribute</a:t>
            </a:r>
            <a:r>
              <a:rPr lang="en-IN" sz="1400" dirty="0"/>
              <a:t>("person", person);</a:t>
            </a:r>
          </a:p>
          <a:p>
            <a:r>
              <a:rPr lang="en-IN" sz="1400" dirty="0"/>
              <a:t>		Employee emp = new Employee();</a:t>
            </a:r>
          </a:p>
          <a:p>
            <a:r>
              <a:rPr lang="en-IN" sz="1400" dirty="0"/>
              <a:t>		Address add = new Address();</a:t>
            </a:r>
          </a:p>
          <a:p>
            <a:r>
              <a:rPr lang="en-IN" sz="1400" dirty="0"/>
              <a:t>		</a:t>
            </a:r>
            <a:r>
              <a:rPr lang="en-IN" sz="1400" dirty="0" err="1"/>
              <a:t>add.setAddress</a:t>
            </a:r>
            <a:r>
              <a:rPr lang="en-IN" sz="1400" dirty="0"/>
              <a:t>("India");</a:t>
            </a:r>
          </a:p>
          <a:p>
            <a:r>
              <a:rPr lang="en-IN" sz="1400" dirty="0"/>
              <a:t>		</a:t>
            </a:r>
            <a:r>
              <a:rPr lang="en-IN" sz="1400" dirty="0" err="1"/>
              <a:t>emp.setAddress</a:t>
            </a:r>
            <a:r>
              <a:rPr lang="en-IN" sz="1400" dirty="0"/>
              <a:t>(add);</a:t>
            </a:r>
          </a:p>
          <a:p>
            <a:r>
              <a:rPr lang="en-IN" sz="1400" dirty="0"/>
              <a:t>		</a:t>
            </a:r>
            <a:r>
              <a:rPr lang="en-IN" sz="1400" dirty="0" err="1"/>
              <a:t>emp.setId</a:t>
            </a:r>
            <a:r>
              <a:rPr lang="en-IN" sz="1400" dirty="0"/>
              <a:t>(1);</a:t>
            </a:r>
          </a:p>
          <a:p>
            <a:r>
              <a:rPr lang="en-IN" sz="1400" dirty="0"/>
              <a:t>		</a:t>
            </a:r>
            <a:r>
              <a:rPr lang="en-IN" sz="1400" dirty="0" err="1"/>
              <a:t>emp.setName</a:t>
            </a:r>
            <a:r>
              <a:rPr lang="en-IN" sz="1400" dirty="0"/>
              <a:t>("Nilesh </a:t>
            </a:r>
            <a:r>
              <a:rPr lang="en-IN" sz="1400" dirty="0" err="1"/>
              <a:t>Rathi</a:t>
            </a:r>
            <a:r>
              <a:rPr lang="en-IN" sz="1400" dirty="0"/>
              <a:t>");</a:t>
            </a:r>
          </a:p>
          <a:p>
            <a:r>
              <a:rPr lang="en-IN" sz="1400" dirty="0"/>
              <a:t>		</a:t>
            </a:r>
            <a:r>
              <a:rPr lang="en-IN" sz="1400" dirty="0" err="1"/>
              <a:t>HttpSession</a:t>
            </a:r>
            <a:r>
              <a:rPr lang="en-IN" sz="1400" dirty="0"/>
              <a:t> session = </a:t>
            </a:r>
            <a:r>
              <a:rPr lang="en-IN" sz="1400" dirty="0" err="1"/>
              <a:t>request.getSession</a:t>
            </a:r>
            <a:r>
              <a:rPr lang="en-IN" sz="1400" dirty="0"/>
              <a:t>();</a:t>
            </a:r>
          </a:p>
          <a:p>
            <a:r>
              <a:rPr lang="en-IN" sz="1400" dirty="0"/>
              <a:t>		</a:t>
            </a:r>
            <a:r>
              <a:rPr lang="en-IN" sz="1400" dirty="0" err="1"/>
              <a:t>session.setAttribute</a:t>
            </a:r>
            <a:r>
              <a:rPr lang="en-IN" sz="1400" dirty="0"/>
              <a:t>("employee", emp);</a:t>
            </a:r>
          </a:p>
          <a:p>
            <a:r>
              <a:rPr lang="en-IN" sz="1400" dirty="0"/>
              <a:t>		</a:t>
            </a:r>
            <a:r>
              <a:rPr lang="en-IN" sz="1400" dirty="0" err="1"/>
              <a:t>response.addCookie</a:t>
            </a:r>
            <a:r>
              <a:rPr lang="en-IN" sz="1400" dirty="0"/>
              <a:t>(new Cookie("</a:t>
            </a:r>
            <a:r>
              <a:rPr lang="en-IN" sz="1400" dirty="0" err="1"/>
              <a:t>User.Cookie","Tomcat</a:t>
            </a:r>
            <a:r>
              <a:rPr lang="en-IN" sz="1400" dirty="0"/>
              <a:t> User"));</a:t>
            </a:r>
          </a:p>
          <a:p>
            <a:r>
              <a:rPr lang="en-IN" sz="1400" dirty="0"/>
              <a:t>		</a:t>
            </a:r>
            <a:r>
              <a:rPr lang="en-IN" sz="1400" dirty="0" err="1"/>
              <a:t>getServletContext</a:t>
            </a:r>
            <a:r>
              <a:rPr lang="en-IN" sz="1400" dirty="0"/>
              <a:t>().</a:t>
            </a:r>
            <a:r>
              <a:rPr lang="en-IN" sz="1400" dirty="0" err="1"/>
              <a:t>setAttribute</a:t>
            </a:r>
            <a:r>
              <a:rPr lang="en-IN" sz="1400" dirty="0"/>
              <a:t>("</a:t>
            </a:r>
            <a:r>
              <a:rPr lang="en-IN" sz="1400" dirty="0" err="1"/>
              <a:t>User.Cookie","Tomcat</a:t>
            </a:r>
            <a:r>
              <a:rPr lang="en-IN" sz="1400" dirty="0"/>
              <a:t> User");</a:t>
            </a:r>
          </a:p>
          <a:p>
            <a:r>
              <a:rPr lang="en-IN" sz="1400" dirty="0"/>
              <a:t>		</a:t>
            </a:r>
            <a:r>
              <a:rPr lang="en-IN" sz="1400" dirty="0" err="1"/>
              <a:t>RequestDispatcher</a:t>
            </a:r>
            <a:r>
              <a:rPr lang="en-IN" sz="1400" dirty="0"/>
              <a:t> </a:t>
            </a:r>
            <a:r>
              <a:rPr lang="en-IN" sz="1400" dirty="0" err="1"/>
              <a:t>rd</a:t>
            </a:r>
            <a:r>
              <a:rPr lang="en-IN" sz="1400" dirty="0"/>
              <a:t> = </a:t>
            </a:r>
            <a:r>
              <a:rPr lang="en-IN" sz="1400" dirty="0" err="1"/>
              <a:t>getServletContext</a:t>
            </a:r>
            <a:r>
              <a:rPr lang="en-IN" sz="1400" dirty="0"/>
              <a:t>().</a:t>
            </a:r>
            <a:r>
              <a:rPr lang="en-IN" sz="1400" dirty="0" err="1"/>
              <a:t>getRequestDispatcher</a:t>
            </a:r>
            <a:r>
              <a:rPr lang="en-IN" sz="1400" dirty="0"/>
              <a:t>("/</a:t>
            </a:r>
            <a:r>
              <a:rPr lang="en-IN" sz="1400" dirty="0" err="1"/>
              <a:t>Home.jsp</a:t>
            </a:r>
            <a:r>
              <a:rPr lang="en-IN" sz="1400" dirty="0"/>
              <a:t>");</a:t>
            </a:r>
          </a:p>
          <a:p>
            <a:r>
              <a:rPr lang="en-IN" sz="1400" dirty="0"/>
              <a:t>		</a:t>
            </a:r>
            <a:r>
              <a:rPr lang="en-IN" sz="1400" dirty="0" err="1"/>
              <a:t>rd.forward</a:t>
            </a:r>
            <a:r>
              <a:rPr lang="en-IN" sz="1400" dirty="0"/>
              <a:t>(request, response);</a:t>
            </a:r>
          </a:p>
          <a:p>
            <a:r>
              <a:rPr lang="en-IN" sz="1400" dirty="0"/>
              <a:t>	}</a:t>
            </a:r>
          </a:p>
          <a:p>
            <a:r>
              <a:rPr lang="en-IN" sz="1400" dirty="0"/>
              <a:t>}</a:t>
            </a:r>
          </a:p>
        </p:txBody>
      </p:sp>
    </p:spTree>
    <p:extLst>
      <p:ext uri="{BB962C8B-B14F-4D97-AF65-F5344CB8AC3E}">
        <p14:creationId xmlns:p14="http://schemas.microsoft.com/office/powerpoint/2010/main" val="31717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a:t>
            </a:r>
            <a:r>
              <a:rPr lang="en-IN" dirty="0" err="1"/>
              <a:t>contd</a:t>
            </a:r>
            <a:r>
              <a:rPr lang="en-IN" dirty="0"/>
              <a:t>…</a:t>
            </a:r>
          </a:p>
        </p:txBody>
      </p:sp>
      <p:sp>
        <p:nvSpPr>
          <p:cNvPr id="5" name="Rectangle 4">
            <a:extLst>
              <a:ext uri="{FF2B5EF4-FFF2-40B4-BE49-F238E27FC236}">
                <a16:creationId xmlns:a16="http://schemas.microsoft.com/office/drawing/2014/main" id="{5B1F43B1-9CB0-482D-97B2-11AB03F53635}"/>
              </a:ext>
            </a:extLst>
          </p:cNvPr>
          <p:cNvSpPr/>
          <p:nvPr/>
        </p:nvSpPr>
        <p:spPr>
          <a:xfrm>
            <a:off x="1008994" y="1766447"/>
            <a:ext cx="8339958" cy="3354765"/>
          </a:xfrm>
          <a:prstGeom prst="rect">
            <a:avLst/>
          </a:prstGeom>
        </p:spPr>
        <p:txBody>
          <a:bodyPr wrap="square">
            <a:spAutoFit/>
          </a:bodyPr>
          <a:lstStyle/>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xml </a:t>
            </a:r>
            <a:r>
              <a:rPr lang="en-IN" sz="1600" dirty="0">
                <a:solidFill>
                  <a:srgbClr val="7F007F"/>
                </a:solidFill>
                <a:latin typeface="Consolas" panose="020B0609020204030204" pitchFamily="49" charset="0"/>
              </a:rPr>
              <a:t>version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"1.0" </a:t>
            </a:r>
            <a:r>
              <a:rPr lang="en-IN" sz="1600" i="1" dirty="0">
                <a:solidFill>
                  <a:srgbClr val="7F007F"/>
                </a:solidFill>
                <a:latin typeface="Consolas" panose="020B0609020204030204" pitchFamily="49" charset="0"/>
              </a:rPr>
              <a:t>encoding</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"UTF-8"</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web-app </a:t>
            </a:r>
            <a:r>
              <a:rPr lang="en-IN" sz="1600" dirty="0" err="1">
                <a:solidFill>
                  <a:srgbClr val="7F007F"/>
                </a:solidFill>
                <a:latin typeface="Consolas" panose="020B0609020204030204" pitchFamily="49" charset="0"/>
              </a:rPr>
              <a:t>xmlns:xsi</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"http://www.w3.org/2001/XMLSchema-instance" </a:t>
            </a:r>
            <a:r>
              <a:rPr lang="en-IN" sz="1600" i="1" dirty="0" err="1">
                <a:solidFill>
                  <a:srgbClr val="7F007F"/>
                </a:solidFill>
                <a:latin typeface="Consolas" panose="020B0609020204030204" pitchFamily="49" charset="0"/>
              </a:rPr>
              <a:t>xmlns</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"http://xmlns.jcp.org/xml/ns/</a:t>
            </a:r>
            <a:r>
              <a:rPr lang="en-IN" sz="1600" i="1" dirty="0" err="1">
                <a:solidFill>
                  <a:srgbClr val="2A00FF"/>
                </a:solidFill>
                <a:latin typeface="Consolas" panose="020B0609020204030204" pitchFamily="49" charset="0"/>
              </a:rPr>
              <a:t>javaee</a:t>
            </a:r>
            <a:r>
              <a:rPr lang="en-IN" sz="1600" i="1" dirty="0">
                <a:solidFill>
                  <a:srgbClr val="2A00FF"/>
                </a:solidFill>
                <a:latin typeface="Consolas" panose="020B0609020204030204" pitchFamily="49" charset="0"/>
              </a:rPr>
              <a:t>" </a:t>
            </a:r>
            <a:r>
              <a:rPr lang="en-IN" sz="1600" i="1" dirty="0" err="1">
                <a:solidFill>
                  <a:srgbClr val="7F007F"/>
                </a:solidFill>
                <a:latin typeface="Consolas" panose="020B0609020204030204" pitchFamily="49" charset="0"/>
              </a:rPr>
              <a:t>xsi:schemaLocation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"http://xmlns.jcp.org/xml/ns/</a:t>
            </a:r>
            <a:r>
              <a:rPr lang="en-IN" sz="1600" i="1" dirty="0" err="1">
                <a:solidFill>
                  <a:srgbClr val="2A00FF"/>
                </a:solidFill>
                <a:latin typeface="Consolas" panose="020B0609020204030204" pitchFamily="49" charset="0"/>
              </a:rPr>
              <a:t>javaee</a:t>
            </a:r>
            <a:r>
              <a:rPr lang="en-IN" sz="1600" i="1" dirty="0">
                <a:solidFill>
                  <a:srgbClr val="2A00FF"/>
                </a:solidFill>
                <a:latin typeface="Consolas" panose="020B0609020204030204" pitchFamily="49" charset="0"/>
              </a:rPr>
              <a:t> http://xmlns.jcp.org/xml/ns/javaee/web-app_3_1.xsd" </a:t>
            </a:r>
            <a:r>
              <a:rPr lang="en-IN" sz="1600" i="1" dirty="0">
                <a:solidFill>
                  <a:srgbClr val="7F007F"/>
                </a:solidFill>
                <a:latin typeface="Consolas" panose="020B0609020204030204" pitchFamily="49" charset="0"/>
              </a:rPr>
              <a:t>id</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WebApp_ID</a:t>
            </a:r>
            <a:r>
              <a:rPr lang="en-IN" sz="1600" i="1" dirty="0">
                <a:solidFill>
                  <a:srgbClr val="2A00FF"/>
                </a:solidFill>
                <a:latin typeface="Consolas" panose="020B0609020204030204" pitchFamily="49" charset="0"/>
              </a:rPr>
              <a:t>" </a:t>
            </a:r>
            <a:r>
              <a:rPr lang="en-IN" sz="1600" i="1" dirty="0">
                <a:solidFill>
                  <a:srgbClr val="7F007F"/>
                </a:solidFill>
                <a:latin typeface="Consolas" panose="020B0609020204030204" pitchFamily="49" charset="0"/>
              </a:rPr>
              <a:t>version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"3.1"</a:t>
            </a:r>
            <a:r>
              <a:rPr lang="en-IN" sz="1600" i="1" dirty="0">
                <a:solidFill>
                  <a:srgbClr val="008080"/>
                </a:solidFill>
                <a:latin typeface="Consolas" panose="020B0609020204030204" pitchFamily="49" charset="0"/>
              </a:rPr>
              <a:t>&gt;</a:t>
            </a:r>
          </a:p>
          <a:p>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display-name</a:t>
            </a:r>
            <a:r>
              <a:rPr lang="en-IN" sz="1600" dirty="0">
                <a:solidFill>
                  <a:srgbClr val="008080"/>
                </a:solidFill>
                <a:latin typeface="Consolas" panose="020B0609020204030204" pitchFamily="49" charset="0"/>
              </a:rPr>
              <a:t>&gt;</a:t>
            </a:r>
            <a:r>
              <a:rPr lang="en-IN" sz="1600" dirty="0" err="1">
                <a:solidFill>
                  <a:srgbClr val="000000"/>
                </a:solidFill>
                <a:latin typeface="Consolas" panose="020B0609020204030204" pitchFamily="49" charset="0"/>
              </a:rPr>
              <a:t>JSPELExample</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display-name</a:t>
            </a:r>
            <a:r>
              <a:rPr lang="en-IN" sz="1600" dirty="0">
                <a:solidFill>
                  <a:srgbClr val="008080"/>
                </a:solidFill>
                <a:latin typeface="Consolas" panose="020B0609020204030204" pitchFamily="49" charset="0"/>
              </a:rPr>
              <a:t>&gt;</a:t>
            </a:r>
          </a:p>
          <a:p>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context-param</a:t>
            </a:r>
            <a:r>
              <a:rPr lang="en-IN" sz="1600" dirty="0">
                <a:solidFill>
                  <a:srgbClr val="008080"/>
                </a:solidFill>
                <a:latin typeface="Consolas" panose="020B0609020204030204" pitchFamily="49" charset="0"/>
              </a:rPr>
              <a:t>&gt;</a:t>
            </a:r>
          </a:p>
          <a:p>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param-name</a:t>
            </a:r>
            <a:r>
              <a:rPr lang="en-IN" sz="1600" dirty="0">
                <a:solidFill>
                  <a:srgbClr val="008080"/>
                </a:solidFill>
                <a:latin typeface="Consolas" panose="020B0609020204030204" pitchFamily="49" charset="0"/>
              </a:rPr>
              <a:t>&gt;</a:t>
            </a:r>
            <a:r>
              <a:rPr lang="en-IN" sz="1600" dirty="0" err="1">
                <a:solidFill>
                  <a:srgbClr val="000000"/>
                </a:solidFill>
                <a:latin typeface="Consolas" panose="020B0609020204030204" pitchFamily="49" charset="0"/>
              </a:rPr>
              <a:t>AppID</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param-name</a:t>
            </a:r>
            <a:r>
              <a:rPr lang="en-IN" sz="1600" dirty="0">
                <a:solidFill>
                  <a:srgbClr val="008080"/>
                </a:solidFill>
                <a:latin typeface="Consolas" panose="020B0609020204030204" pitchFamily="49" charset="0"/>
              </a:rPr>
              <a:t>&gt;</a:t>
            </a:r>
          </a:p>
          <a:p>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param-value</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123</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param-value</a:t>
            </a:r>
            <a:r>
              <a:rPr lang="en-IN" sz="1600" dirty="0">
                <a:solidFill>
                  <a:srgbClr val="008080"/>
                </a:solidFill>
                <a:latin typeface="Consolas" panose="020B0609020204030204" pitchFamily="49" charset="0"/>
              </a:rPr>
              <a:t>&gt;</a:t>
            </a:r>
          </a:p>
          <a:p>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context-param</a:t>
            </a:r>
            <a:r>
              <a:rPr lang="en-IN" sz="1600" dirty="0">
                <a:solidFill>
                  <a:srgbClr val="008080"/>
                </a:solidFill>
                <a:latin typeface="Consolas" panose="020B0609020204030204" pitchFamily="49" charset="0"/>
              </a:rPr>
              <a:t>&gt;</a:t>
            </a:r>
          </a:p>
          <a:p>
            <a:r>
              <a:rPr lang="en-IN" sz="1600" dirty="0">
                <a:solidFill>
                  <a:srgbClr val="000000"/>
                </a:solidFill>
                <a:latin typeface="Consolas" panose="020B0609020204030204" pitchFamily="49" charset="0"/>
              </a:rPr>
              <a:t>  </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web-app</a:t>
            </a:r>
            <a:r>
              <a:rPr lang="en-IN" sz="1600" dirty="0">
                <a:solidFill>
                  <a:srgbClr val="008080"/>
                </a:solidFill>
                <a:latin typeface="Consolas" panose="020B0609020204030204" pitchFamily="49" charset="0"/>
              </a:rPr>
              <a:t>&gt;</a:t>
            </a:r>
          </a:p>
        </p:txBody>
      </p:sp>
      <p:sp>
        <p:nvSpPr>
          <p:cNvPr id="7" name="Rectangle 6">
            <a:extLst>
              <a:ext uri="{FF2B5EF4-FFF2-40B4-BE49-F238E27FC236}">
                <a16:creationId xmlns:a16="http://schemas.microsoft.com/office/drawing/2014/main" id="{11DFB70E-D883-4324-8E3D-0ECD0906A253}"/>
              </a:ext>
            </a:extLst>
          </p:cNvPr>
          <p:cNvSpPr/>
          <p:nvPr/>
        </p:nvSpPr>
        <p:spPr>
          <a:xfrm>
            <a:off x="1008994" y="991309"/>
            <a:ext cx="9359462" cy="646331"/>
          </a:xfrm>
          <a:prstGeom prst="rect">
            <a:avLst/>
          </a:prstGeom>
        </p:spPr>
        <p:txBody>
          <a:bodyPr wrap="square">
            <a:spAutoFit/>
          </a:bodyPr>
          <a:lstStyle/>
          <a:p>
            <a:r>
              <a:rPr lang="en-IN" dirty="0"/>
              <a:t>Let’s define some context </a:t>
            </a:r>
            <a:r>
              <a:rPr lang="en-IN" dirty="0" err="1"/>
              <a:t>init</a:t>
            </a:r>
            <a:r>
              <a:rPr lang="en-IN" dirty="0"/>
              <a:t> params in the web.xml deployment descriptor.</a:t>
            </a:r>
          </a:p>
          <a:p>
            <a:endParaRPr lang="en-IN" dirty="0"/>
          </a:p>
        </p:txBody>
      </p:sp>
    </p:spTree>
    <p:extLst>
      <p:ext uri="{BB962C8B-B14F-4D97-AF65-F5344CB8AC3E}">
        <p14:creationId xmlns:p14="http://schemas.microsoft.com/office/powerpoint/2010/main" val="293673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a:t>
            </a:r>
            <a:r>
              <a:rPr lang="en-IN" dirty="0" err="1"/>
              <a:t>contd</a:t>
            </a:r>
            <a:r>
              <a:rPr lang="en-IN" dirty="0"/>
              <a:t>…</a:t>
            </a:r>
          </a:p>
        </p:txBody>
      </p:sp>
      <p:sp>
        <p:nvSpPr>
          <p:cNvPr id="3" name="Rectangle 2">
            <a:extLst>
              <a:ext uri="{FF2B5EF4-FFF2-40B4-BE49-F238E27FC236}">
                <a16:creationId xmlns:a16="http://schemas.microsoft.com/office/drawing/2014/main" id="{FA2F2BE8-2F93-4640-AAB4-23746DA573F6}"/>
              </a:ext>
            </a:extLst>
          </p:cNvPr>
          <p:cNvSpPr/>
          <p:nvPr/>
        </p:nvSpPr>
        <p:spPr>
          <a:xfrm>
            <a:off x="252248" y="882870"/>
            <a:ext cx="5538953" cy="5570756"/>
          </a:xfrm>
          <a:prstGeom prst="rect">
            <a:avLst/>
          </a:prstGeom>
        </p:spPr>
        <p:txBody>
          <a:bodyPr wrap="square">
            <a:spAutoFit/>
          </a:bodyPr>
          <a:lstStyle/>
          <a:p>
            <a:r>
              <a:rPr lang="en-IN" b="1" dirty="0" err="1"/>
              <a:t>Home.jsp</a:t>
            </a:r>
            <a:r>
              <a:rPr lang="en-IN" b="1" dirty="0"/>
              <a:t> page with EL objects</a:t>
            </a:r>
          </a:p>
          <a:p>
            <a:endParaRPr lang="en-IN" sz="1300" dirty="0">
              <a:solidFill>
                <a:srgbClr val="BF5F3F"/>
              </a:solidFill>
              <a:latin typeface="Consolas" panose="020B0609020204030204" pitchFamily="49" charset="0"/>
            </a:endParaRPr>
          </a:p>
          <a:p>
            <a:r>
              <a:rPr lang="en-IN" sz="1300" dirty="0">
                <a:solidFill>
                  <a:srgbClr val="BF5F3F"/>
                </a:solidFill>
                <a:latin typeface="Consolas" panose="020B0609020204030204" pitchFamily="49" charset="0"/>
              </a:rPr>
              <a:t>&lt;%@ </a:t>
            </a:r>
            <a:r>
              <a:rPr lang="en-IN" sz="1300" dirty="0">
                <a:solidFill>
                  <a:srgbClr val="3F7F7F"/>
                </a:solidFill>
                <a:latin typeface="Consolas" panose="020B0609020204030204" pitchFamily="49" charset="0"/>
              </a:rPr>
              <a:t>page </a:t>
            </a:r>
            <a:r>
              <a:rPr lang="en-IN" sz="1300" dirty="0">
                <a:solidFill>
                  <a:srgbClr val="7F007F"/>
                </a:solidFill>
                <a:latin typeface="Consolas" panose="020B0609020204030204" pitchFamily="49" charset="0"/>
              </a:rPr>
              <a:t>language</a:t>
            </a:r>
            <a:r>
              <a:rPr lang="en-IN" sz="1300"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"java" </a:t>
            </a:r>
            <a:r>
              <a:rPr lang="en-IN" sz="1300" i="1" dirty="0" err="1">
                <a:solidFill>
                  <a:srgbClr val="7F007F"/>
                </a:solidFill>
                <a:latin typeface="Consolas" panose="020B0609020204030204" pitchFamily="49" charset="0"/>
              </a:rPr>
              <a:t>contentType</a:t>
            </a:r>
            <a:r>
              <a:rPr lang="en-IN" sz="1300" i="1"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"text/html; charset=US-ASCII"</a:t>
            </a:r>
          </a:p>
          <a:p>
            <a:r>
              <a:rPr lang="en-IN" sz="1300" dirty="0">
                <a:latin typeface="Consolas" panose="020B0609020204030204" pitchFamily="49" charset="0"/>
              </a:rPr>
              <a:t>    </a:t>
            </a:r>
            <a:r>
              <a:rPr lang="en-IN" sz="1300" dirty="0" err="1">
                <a:solidFill>
                  <a:srgbClr val="7F007F"/>
                </a:solidFill>
                <a:latin typeface="Consolas" panose="020B0609020204030204" pitchFamily="49" charset="0"/>
              </a:rPr>
              <a:t>pageEncoding</a:t>
            </a:r>
            <a:r>
              <a:rPr lang="en-IN" sz="1300"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"US-ASCII" </a:t>
            </a:r>
            <a:r>
              <a:rPr lang="en-IN" sz="1300" i="1" dirty="0">
                <a:solidFill>
                  <a:srgbClr val="7F007F"/>
                </a:solidFill>
                <a:latin typeface="Consolas" panose="020B0609020204030204" pitchFamily="49" charset="0"/>
              </a:rPr>
              <a:t>import</a:t>
            </a:r>
            <a:r>
              <a:rPr lang="en-IN" sz="1300" i="1"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a:t>
            </a:r>
            <a:r>
              <a:rPr lang="en-IN" sz="1300" i="1" dirty="0" err="1">
                <a:solidFill>
                  <a:srgbClr val="2A00FF"/>
                </a:solidFill>
                <a:latin typeface="Consolas" panose="020B0609020204030204" pitchFamily="49" charset="0"/>
              </a:rPr>
              <a:t>java.util</a:t>
            </a:r>
            <a:r>
              <a:rPr lang="en-IN" sz="1300" i="1" dirty="0">
                <a:solidFill>
                  <a:srgbClr val="2A00FF"/>
                </a:solidFill>
                <a:latin typeface="Consolas" panose="020B0609020204030204" pitchFamily="49" charset="0"/>
              </a:rPr>
              <a:t>.*"</a:t>
            </a:r>
            <a:r>
              <a:rPr lang="en-IN" sz="1300" i="1" dirty="0">
                <a:solidFill>
                  <a:srgbClr val="BF5F3F"/>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DOCTYPE </a:t>
            </a:r>
            <a:r>
              <a:rPr lang="en-IN" sz="1300" dirty="0">
                <a:solidFill>
                  <a:srgbClr val="008080"/>
                </a:solidFill>
                <a:latin typeface="Consolas" panose="020B0609020204030204" pitchFamily="49" charset="0"/>
              </a:rPr>
              <a:t>html </a:t>
            </a:r>
            <a:r>
              <a:rPr lang="en-IN" sz="1300" dirty="0">
                <a:solidFill>
                  <a:srgbClr val="808080"/>
                </a:solidFill>
                <a:latin typeface="Consolas" panose="020B0609020204030204" pitchFamily="49" charset="0"/>
              </a:rPr>
              <a:t>PUBLIC </a:t>
            </a:r>
            <a:r>
              <a:rPr lang="en-IN" sz="1300" dirty="0">
                <a:solidFill>
                  <a:srgbClr val="008080"/>
                </a:solidFill>
                <a:latin typeface="Consolas" panose="020B0609020204030204" pitchFamily="49" charset="0"/>
              </a:rPr>
              <a:t>"-//W3C//DTD HTML 4.01 Transitional//EN" </a:t>
            </a:r>
            <a:r>
              <a:rPr lang="en-IN" sz="1300" dirty="0">
                <a:solidFill>
                  <a:srgbClr val="3F7F5F"/>
                </a:solidFill>
                <a:latin typeface="Consolas" panose="020B0609020204030204" pitchFamily="49" charset="0"/>
              </a:rPr>
              <a:t>"http://www.w3.org/TR/html4/loose.dtd"</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html</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head</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meta </a:t>
            </a:r>
            <a:r>
              <a:rPr lang="en-IN" sz="1300" dirty="0">
                <a:solidFill>
                  <a:srgbClr val="7F007F"/>
                </a:solidFill>
                <a:latin typeface="Consolas" panose="020B0609020204030204" pitchFamily="49" charset="0"/>
              </a:rPr>
              <a:t>http-</a:t>
            </a:r>
            <a:r>
              <a:rPr lang="en-IN" sz="1300" dirty="0" err="1">
                <a:solidFill>
                  <a:srgbClr val="7F007F"/>
                </a:solidFill>
                <a:latin typeface="Consolas" panose="020B0609020204030204" pitchFamily="49" charset="0"/>
              </a:rPr>
              <a:t>equiv</a:t>
            </a:r>
            <a:r>
              <a:rPr lang="en-IN" sz="1300"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"Content-Type" </a:t>
            </a:r>
            <a:r>
              <a:rPr lang="en-IN" sz="1300" i="1" dirty="0">
                <a:solidFill>
                  <a:srgbClr val="7F007F"/>
                </a:solidFill>
                <a:latin typeface="Consolas" panose="020B0609020204030204" pitchFamily="49" charset="0"/>
              </a:rPr>
              <a:t>content</a:t>
            </a:r>
            <a:r>
              <a:rPr lang="en-IN" sz="1300" i="1"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"text/html; charset=US-ASCII"</a:t>
            </a:r>
            <a:r>
              <a:rPr lang="en-IN" sz="1300" i="1"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title</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JSP EL Example Home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title</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head</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body</a:t>
            </a:r>
            <a:r>
              <a:rPr lang="en-IN" sz="1300" dirty="0">
                <a:solidFill>
                  <a:srgbClr val="008080"/>
                </a:solidFill>
                <a:latin typeface="Consolas" panose="020B0609020204030204" pitchFamily="49" charset="0"/>
              </a:rPr>
              <a:t>&gt;</a:t>
            </a:r>
          </a:p>
          <a:p>
            <a:r>
              <a:rPr lang="en-IN" sz="1300" dirty="0">
                <a:solidFill>
                  <a:srgbClr val="BF5F3F"/>
                </a:solidFill>
                <a:latin typeface="Consolas" panose="020B0609020204030204" pitchFamily="49" charset="0"/>
              </a:rPr>
              <a:t>&lt;%</a:t>
            </a:r>
            <a:r>
              <a:rPr lang="en-IN" sz="1300" dirty="0">
                <a:solidFill>
                  <a:srgbClr val="000000"/>
                </a:solidFill>
                <a:latin typeface="Consolas" panose="020B0609020204030204" pitchFamily="49" charset="0"/>
              </a:rPr>
              <a:t> List&lt;String&gt; names = </a:t>
            </a:r>
            <a:r>
              <a:rPr lang="en-IN" sz="1300" b="1" dirty="0">
                <a:solidFill>
                  <a:srgbClr val="7F0055"/>
                </a:solidFill>
                <a:latin typeface="Consolas" panose="020B0609020204030204" pitchFamily="49" charset="0"/>
              </a:rPr>
              <a:t>new</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ArrayList</a:t>
            </a:r>
            <a:r>
              <a:rPr lang="en-IN" sz="1300" b="1" dirty="0">
                <a:solidFill>
                  <a:srgbClr val="000000"/>
                </a:solidFill>
                <a:latin typeface="Consolas" panose="020B0609020204030204" pitchFamily="49" charset="0"/>
              </a:rPr>
              <a:t>&lt;String&gt;();</a:t>
            </a:r>
          </a:p>
          <a:p>
            <a:r>
              <a:rPr lang="en-IN" sz="1300" dirty="0" err="1">
                <a:solidFill>
                  <a:srgbClr val="000000"/>
                </a:solidFill>
                <a:latin typeface="Consolas" panose="020B0609020204030204" pitchFamily="49" charset="0"/>
              </a:rPr>
              <a:t>names.add</a:t>
            </a:r>
            <a:r>
              <a:rPr lang="en-IN" sz="1300" dirty="0">
                <a:solidFill>
                  <a:srgbClr val="000000"/>
                </a:solidFill>
                <a:latin typeface="Consolas" panose="020B0609020204030204" pitchFamily="49" charset="0"/>
              </a:rPr>
              <a:t>(</a:t>
            </a:r>
            <a:r>
              <a:rPr lang="en-IN" sz="1300" dirty="0">
                <a:solidFill>
                  <a:srgbClr val="2A00FF"/>
                </a:solidFill>
                <a:latin typeface="Consolas" panose="020B0609020204030204" pitchFamily="49" charset="0"/>
              </a:rPr>
              <a:t>"Nilesh"</a:t>
            </a:r>
            <a:r>
              <a:rPr lang="en-IN" sz="1300" dirty="0">
                <a:solidFill>
                  <a:srgbClr val="000000"/>
                </a:solidFill>
                <a:latin typeface="Consolas" panose="020B0609020204030204" pitchFamily="49" charset="0"/>
              </a:rPr>
              <a:t>);</a:t>
            </a:r>
            <a:r>
              <a:rPr lang="en-IN" sz="1300" dirty="0" err="1">
                <a:solidFill>
                  <a:srgbClr val="000000"/>
                </a:solidFill>
                <a:latin typeface="Consolas" panose="020B0609020204030204" pitchFamily="49" charset="0"/>
              </a:rPr>
              <a:t>names.add</a:t>
            </a:r>
            <a:r>
              <a:rPr lang="en-IN" sz="1300" dirty="0">
                <a:solidFill>
                  <a:srgbClr val="000000"/>
                </a:solidFill>
                <a:latin typeface="Consolas" panose="020B0609020204030204" pitchFamily="49" charset="0"/>
              </a:rPr>
              <a:t>(</a:t>
            </a:r>
            <a:r>
              <a:rPr lang="en-IN" sz="1300" dirty="0">
                <a:solidFill>
                  <a:srgbClr val="2A00FF"/>
                </a:solidFill>
                <a:latin typeface="Consolas" panose="020B0609020204030204" pitchFamily="49" charset="0"/>
              </a:rPr>
              <a:t>"Aman"</a:t>
            </a:r>
            <a:r>
              <a:rPr lang="en-IN" sz="1300" dirty="0">
                <a:solidFill>
                  <a:srgbClr val="000000"/>
                </a:solidFill>
                <a:latin typeface="Consolas" panose="020B0609020204030204" pitchFamily="49" charset="0"/>
              </a:rPr>
              <a:t>);</a:t>
            </a:r>
          </a:p>
          <a:p>
            <a:r>
              <a:rPr lang="en-IN" sz="1300" dirty="0" err="1">
                <a:solidFill>
                  <a:srgbClr val="000000"/>
                </a:solidFill>
                <a:latin typeface="Consolas" panose="020B0609020204030204" pitchFamily="49" charset="0"/>
              </a:rPr>
              <a:t>pageContext.setAttribute</a:t>
            </a:r>
            <a:r>
              <a:rPr lang="en-IN" sz="1300" dirty="0">
                <a:solidFill>
                  <a:srgbClr val="000000"/>
                </a:solidFill>
                <a:latin typeface="Consolas" panose="020B0609020204030204" pitchFamily="49" charset="0"/>
              </a:rPr>
              <a:t>(</a:t>
            </a:r>
            <a:r>
              <a:rPr lang="en-IN" sz="1300" dirty="0">
                <a:solidFill>
                  <a:srgbClr val="2A00FF"/>
                </a:solidFill>
                <a:latin typeface="Consolas" panose="020B0609020204030204" pitchFamily="49" charset="0"/>
              </a:rPr>
              <a:t>"names"</a:t>
            </a:r>
            <a:r>
              <a:rPr lang="en-IN" sz="1300" dirty="0">
                <a:solidFill>
                  <a:srgbClr val="000000"/>
                </a:solidFill>
                <a:latin typeface="Consolas" panose="020B0609020204030204" pitchFamily="49" charset="0"/>
              </a:rPr>
              <a:t>, names);</a:t>
            </a:r>
          </a:p>
          <a:p>
            <a:r>
              <a:rPr lang="en-IN" sz="1300" dirty="0">
                <a:solidFill>
                  <a:srgbClr val="BF5F3F"/>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Simple .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requestScope.person</a:t>
            </a:r>
            <a:r>
              <a:rPr lang="en-IN" sz="1300" dirty="0">
                <a:solidFill>
                  <a:srgbClr val="000000"/>
                </a:solidFill>
                <a:latin typeface="Consolas" panose="020B0609020204030204" pitchFamily="49" charset="0"/>
              </a:rPr>
              <a:t>}</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Simple . EL Example without scope: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${person}</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Simple []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applicationScope</a:t>
            </a:r>
            <a:r>
              <a:rPr lang="en-IN" sz="1300" dirty="0">
                <a:solidFill>
                  <a:srgbClr val="000000"/>
                </a:solidFill>
                <a:latin typeface="Consolas" panose="020B0609020204030204" pitchFamily="49" charset="0"/>
              </a:rPr>
              <a:t>["</a:t>
            </a:r>
            <a:r>
              <a:rPr lang="en-IN" sz="1300" dirty="0" err="1">
                <a:solidFill>
                  <a:srgbClr val="000000"/>
                </a:solidFill>
                <a:latin typeface="Consolas" panose="020B0609020204030204" pitchFamily="49" charset="0"/>
              </a:rPr>
              <a:t>User.Cookie</a:t>
            </a:r>
            <a:r>
              <a:rPr lang="en-IN" sz="1300" dirty="0">
                <a:solidFill>
                  <a:srgbClr val="000000"/>
                </a:solidFill>
                <a:latin typeface="Consolas" panose="020B0609020204030204" pitchFamily="49" charset="0"/>
              </a:rPr>
              <a:t>"]}</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p:txBody>
      </p:sp>
      <p:sp>
        <p:nvSpPr>
          <p:cNvPr id="4" name="Rectangle 3">
            <a:extLst>
              <a:ext uri="{FF2B5EF4-FFF2-40B4-BE49-F238E27FC236}">
                <a16:creationId xmlns:a16="http://schemas.microsoft.com/office/drawing/2014/main" id="{8A27A7D9-B7A3-4EA5-B376-74949D962C8A}"/>
              </a:ext>
            </a:extLst>
          </p:cNvPr>
          <p:cNvSpPr/>
          <p:nvPr/>
        </p:nvSpPr>
        <p:spPr>
          <a:xfrm>
            <a:off x="5791201" y="882870"/>
            <a:ext cx="6096000" cy="5693866"/>
          </a:xfrm>
          <a:prstGeom prst="rect">
            <a:avLst/>
          </a:prstGeom>
        </p:spPr>
        <p:txBody>
          <a:bodyPr>
            <a:spAutoFit/>
          </a:bodyPr>
          <a:lstStyle/>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Multiples .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sessionScope.employee.address.address</a:t>
            </a:r>
            <a:r>
              <a:rPr lang="en-IN" sz="1300" dirty="0">
                <a:solidFill>
                  <a:srgbClr val="000000"/>
                </a:solidFill>
                <a:latin typeface="Consolas" panose="020B0609020204030204" pitchFamily="49" charset="0"/>
              </a:rPr>
              <a:t>}</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List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${names[1]}</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Header information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${header["Accept-Encoding"]}</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Cookie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${cookie["</a:t>
            </a:r>
            <a:r>
              <a:rPr lang="en-IN" sz="1300" dirty="0" err="1">
                <a:solidFill>
                  <a:srgbClr val="000000"/>
                </a:solidFill>
                <a:latin typeface="Consolas" panose="020B0609020204030204" pitchFamily="49" charset="0"/>
              </a:rPr>
              <a:t>User.Cookie</a:t>
            </a:r>
            <a:r>
              <a:rPr lang="en-IN" sz="1300" dirty="0">
                <a:solidFill>
                  <a:srgbClr val="000000"/>
                </a:solidFill>
                <a:latin typeface="Consolas" panose="020B0609020204030204" pitchFamily="49" charset="0"/>
              </a:rPr>
              <a:t>"].value}</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err="1">
                <a:solidFill>
                  <a:srgbClr val="000000"/>
                </a:solidFill>
                <a:latin typeface="Consolas" panose="020B0609020204030204" pitchFamily="49" charset="0"/>
              </a:rPr>
              <a:t>pageContext</a:t>
            </a:r>
            <a:r>
              <a:rPr lang="en-IN" sz="1300" dirty="0">
                <a:solidFill>
                  <a:srgbClr val="000000"/>
                </a:solidFill>
                <a:latin typeface="Consolas" panose="020B0609020204030204" pitchFamily="49" charset="0"/>
              </a:rPr>
              <a:t>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HTTP Method is ${</a:t>
            </a:r>
            <a:r>
              <a:rPr lang="en-IN" sz="1300" dirty="0" err="1">
                <a:solidFill>
                  <a:srgbClr val="000000"/>
                </a:solidFill>
                <a:latin typeface="Consolas" panose="020B0609020204030204" pitchFamily="49" charset="0"/>
              </a:rPr>
              <a:t>pageContext.request.method</a:t>
            </a:r>
            <a:r>
              <a:rPr lang="en-IN" sz="1300" dirty="0">
                <a:solidFill>
                  <a:srgbClr val="000000"/>
                </a:solidFill>
                <a:latin typeface="Consolas" panose="020B0609020204030204" pitchFamily="49" charset="0"/>
              </a:rPr>
              <a:t>}</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Context </a:t>
            </a:r>
            <a:r>
              <a:rPr lang="en-IN" sz="1300" u="sng" dirty="0">
                <a:solidFill>
                  <a:srgbClr val="000000"/>
                </a:solidFill>
                <a:latin typeface="Consolas" panose="020B0609020204030204" pitchFamily="49" charset="0"/>
              </a:rPr>
              <a:t>param EL Example:</a:t>
            </a:r>
            <a:r>
              <a:rPr lang="en-IN" sz="1300" u="sng" dirty="0">
                <a:solidFill>
                  <a:srgbClr val="008080"/>
                </a:solidFill>
                <a:latin typeface="Consolas" panose="020B0609020204030204" pitchFamily="49" charset="0"/>
              </a:rPr>
              <a:t>&lt;/</a:t>
            </a:r>
            <a:r>
              <a:rPr lang="en-IN" sz="1300" u="sng" dirty="0">
                <a:solidFill>
                  <a:srgbClr val="3F7F7F"/>
                </a:solidFill>
                <a:latin typeface="Consolas" panose="020B0609020204030204" pitchFamily="49" charset="0"/>
              </a:rPr>
              <a:t>strong</a:t>
            </a:r>
            <a:r>
              <a:rPr lang="en-IN" sz="1300" u="sng" dirty="0">
                <a:solidFill>
                  <a:srgbClr val="008080"/>
                </a:solidFill>
                <a:latin typeface="Consolas" panose="020B0609020204030204" pitchFamily="49" charset="0"/>
              </a:rPr>
              <a:t>&gt;</a:t>
            </a:r>
            <a:r>
              <a:rPr lang="en-IN" sz="1300" u="sng" dirty="0">
                <a:solidFill>
                  <a:srgbClr val="000000"/>
                </a:solidFill>
                <a:latin typeface="Consolas" panose="020B0609020204030204" pitchFamily="49" charset="0"/>
              </a:rPr>
              <a:t> ${</a:t>
            </a:r>
            <a:r>
              <a:rPr lang="en-IN" sz="1300" u="sng" dirty="0" err="1">
                <a:solidFill>
                  <a:srgbClr val="000000"/>
                </a:solidFill>
                <a:latin typeface="Consolas" panose="020B0609020204030204" pitchFamily="49" charset="0"/>
              </a:rPr>
              <a:t>initParam.AppID</a:t>
            </a:r>
            <a:r>
              <a:rPr lang="en-IN" sz="1300" u="sng" dirty="0">
                <a:solidFill>
                  <a:srgbClr val="000000"/>
                </a:solidFill>
                <a:latin typeface="Consolas" panose="020B0609020204030204" pitchFamily="49" charset="0"/>
              </a:rPr>
              <a:t>}</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Arithmetic Operator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initParam.AppID</a:t>
            </a:r>
            <a:r>
              <a:rPr lang="en-IN" sz="1300" dirty="0">
                <a:solidFill>
                  <a:srgbClr val="000000"/>
                </a:solidFill>
                <a:latin typeface="Consolas" panose="020B0609020204030204" pitchFamily="49" charset="0"/>
              </a:rPr>
              <a:t> + 200}</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Relational Operator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initParam.AppID</a:t>
            </a:r>
            <a:r>
              <a:rPr lang="en-IN" sz="1300" dirty="0">
                <a:solidFill>
                  <a:srgbClr val="000000"/>
                </a:solidFill>
                <a:latin typeface="Consolas" panose="020B0609020204030204" pitchFamily="49" charset="0"/>
              </a:rPr>
              <a:t> &lt; 200}</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Arithmetic Operator EL Example:</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strong</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initParam.AppID</a:t>
            </a:r>
            <a:r>
              <a:rPr lang="en-IN" sz="1300" dirty="0">
                <a:solidFill>
                  <a:srgbClr val="000000"/>
                </a:solidFill>
                <a:latin typeface="Consolas" panose="020B0609020204030204" pitchFamily="49" charset="0"/>
              </a:rPr>
              <a:t> + 200}</a:t>
            </a:r>
          </a:p>
          <a:p>
            <a:r>
              <a:rPr lang="en-IN" sz="1300" dirty="0">
                <a:solidFill>
                  <a:srgbClr val="008080"/>
                </a:solidFill>
                <a:latin typeface="Consolas" panose="020B0609020204030204" pitchFamily="49" charset="0"/>
              </a:rPr>
              <a: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&gt;&lt;</a:t>
            </a:r>
            <a:r>
              <a:rPr lang="en-IN" sz="1300" dirty="0" err="1">
                <a:solidFill>
                  <a:srgbClr val="3F7F7F"/>
                </a:solidFill>
                <a:latin typeface="Consolas" panose="020B0609020204030204" pitchFamily="49" charset="0"/>
              </a:rPr>
              <a:t>br</a:t>
            </a:r>
            <a:r>
              <a:rPr lang="en-IN" sz="1300" dirty="0">
                <a:solidFill>
                  <a:srgbClr val="008080"/>
                </a:solidFill>
                <a:latin typeface="Consolas" panose="020B0609020204030204" pitchFamily="49" charset="0"/>
              </a:rPr>
              <a:t>&gt;</a:t>
            </a:r>
          </a:p>
          <a:p>
            <a:endParaRPr lang="en-IN" sz="1300" dirty="0">
              <a:latin typeface="Consolas" panose="020B0609020204030204" pitchFamily="49" charset="0"/>
            </a:endParaRP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body</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html</a:t>
            </a:r>
            <a:r>
              <a:rPr lang="en-IN" sz="13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353270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0372-8088-4EF3-8D88-E1D91A9F5D21}"/>
              </a:ext>
            </a:extLst>
          </p:cNvPr>
          <p:cNvSpPr>
            <a:spLocks noGrp="1"/>
          </p:cNvSpPr>
          <p:nvPr>
            <p:ph type="title"/>
          </p:nvPr>
        </p:nvSpPr>
        <p:spPr/>
        <p:txBody>
          <a:bodyPr>
            <a:normAutofit/>
          </a:bodyPr>
          <a:lstStyle/>
          <a:p>
            <a:r>
              <a:rPr lang="en-IN" dirty="0"/>
              <a:t>JSP EL Example </a:t>
            </a:r>
            <a:r>
              <a:rPr lang="en-IN" dirty="0" err="1"/>
              <a:t>contd</a:t>
            </a:r>
            <a:r>
              <a:rPr lang="en-IN" dirty="0"/>
              <a:t>…</a:t>
            </a:r>
          </a:p>
        </p:txBody>
      </p:sp>
      <p:sp>
        <p:nvSpPr>
          <p:cNvPr id="5" name="TextBox 4">
            <a:extLst>
              <a:ext uri="{FF2B5EF4-FFF2-40B4-BE49-F238E27FC236}">
                <a16:creationId xmlns:a16="http://schemas.microsoft.com/office/drawing/2014/main" id="{82CA7E4A-9F88-4AFD-AA59-B24ADC1B8897}"/>
              </a:ext>
            </a:extLst>
          </p:cNvPr>
          <p:cNvSpPr txBox="1"/>
          <p:nvPr/>
        </p:nvSpPr>
        <p:spPr>
          <a:xfrm>
            <a:off x="283779" y="1008993"/>
            <a:ext cx="11603421" cy="369332"/>
          </a:xfrm>
          <a:prstGeom prst="rect">
            <a:avLst/>
          </a:prstGeom>
          <a:noFill/>
        </p:spPr>
        <p:txBody>
          <a:bodyPr wrap="square" rtlCol="0">
            <a:spAutoFit/>
          </a:bodyPr>
          <a:lstStyle/>
          <a:p>
            <a:r>
              <a:rPr lang="en-IN" dirty="0"/>
              <a:t>After running the </a:t>
            </a:r>
            <a:r>
              <a:rPr lang="en-IN" dirty="0" err="1"/>
              <a:t>HomeServlet</a:t>
            </a:r>
            <a:r>
              <a:rPr lang="en-IN" dirty="0"/>
              <a:t> on browser we see the following screen </a:t>
            </a:r>
          </a:p>
        </p:txBody>
      </p:sp>
      <p:pic>
        <p:nvPicPr>
          <p:cNvPr id="6" name="Picture 5">
            <a:extLst>
              <a:ext uri="{FF2B5EF4-FFF2-40B4-BE49-F238E27FC236}">
                <a16:creationId xmlns:a16="http://schemas.microsoft.com/office/drawing/2014/main" id="{098B0870-7B68-454A-9B67-10FEC89CCFDD}"/>
              </a:ext>
            </a:extLst>
          </p:cNvPr>
          <p:cNvPicPr>
            <a:picLocks noChangeAspect="1"/>
          </p:cNvPicPr>
          <p:nvPr/>
        </p:nvPicPr>
        <p:blipFill rotWithShape="1">
          <a:blip r:embed="rId2"/>
          <a:srcRect l="20689" t="7335" r="21667" b="20446"/>
          <a:stretch/>
        </p:blipFill>
        <p:spPr>
          <a:xfrm>
            <a:off x="1734206" y="1671356"/>
            <a:ext cx="7027917" cy="4950372"/>
          </a:xfrm>
          <a:prstGeom prst="rect">
            <a:avLst/>
          </a:prstGeom>
        </p:spPr>
      </p:pic>
    </p:spTree>
    <p:extLst>
      <p:ext uri="{BB962C8B-B14F-4D97-AF65-F5344CB8AC3E}">
        <p14:creationId xmlns:p14="http://schemas.microsoft.com/office/powerpoint/2010/main" val="159495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IN" dirty="0"/>
              <a:t>Action Elements</a:t>
            </a:r>
            <a:br>
              <a:rPr lang="en-IN" dirty="0"/>
            </a:br>
            <a:endParaRPr lang="en-US" dirty="0"/>
          </a:p>
        </p:txBody>
      </p:sp>
      <p:sp>
        <p:nvSpPr>
          <p:cNvPr id="3" name="Content Placeholder 2"/>
          <p:cNvSpPr>
            <a:spLocks noGrp="1"/>
          </p:cNvSpPr>
          <p:nvPr>
            <p:ph idx="1"/>
          </p:nvPr>
        </p:nvSpPr>
        <p:spPr>
          <a:xfrm>
            <a:off x="315310" y="1150883"/>
            <a:ext cx="11267090" cy="4975282"/>
          </a:xfrm>
        </p:spPr>
        <p:txBody>
          <a:bodyPr>
            <a:normAutofit/>
          </a:bodyPr>
          <a:lstStyle/>
          <a:p>
            <a:pPr marL="0" indent="0">
              <a:buNone/>
            </a:pPr>
            <a:r>
              <a:rPr lang="en-IN" sz="2000" dirty="0"/>
              <a:t>In this module we will see below  topics</a:t>
            </a:r>
          </a:p>
          <a:p>
            <a:r>
              <a:rPr lang="en-IN" sz="2400" dirty="0"/>
              <a:t>Expression Language</a:t>
            </a:r>
            <a:r>
              <a:rPr lang="en-IN" sz="3600" dirty="0"/>
              <a:t> </a:t>
            </a:r>
          </a:p>
          <a:p>
            <a:endParaRPr lang="sv-SE" sz="2400" dirty="0"/>
          </a:p>
          <a:p>
            <a:endParaRPr lang="sv-SE" sz="2000" dirty="0"/>
          </a:p>
          <a:p>
            <a:endParaRPr lang="sv-SE" sz="2000" dirty="0"/>
          </a:p>
          <a:p>
            <a:pPr marL="0" indent="0">
              <a:buNone/>
            </a:pPr>
            <a:endParaRPr lang="en-IN" sz="2000" dirty="0"/>
          </a:p>
          <a:p>
            <a:pPr marL="0" indent="0">
              <a:buNone/>
            </a:pPr>
            <a:endParaRPr lang="en-IN" sz="2000" dirty="0"/>
          </a:p>
          <a:p>
            <a:pPr marL="0" indent="0">
              <a:buNone/>
            </a:pPr>
            <a:endParaRPr lang="en-US" sz="2000" dirty="0"/>
          </a:p>
        </p:txBody>
      </p:sp>
    </p:spTree>
    <p:extLst>
      <p:ext uri="{BB962C8B-B14F-4D97-AF65-F5344CB8AC3E}">
        <p14:creationId xmlns:p14="http://schemas.microsoft.com/office/powerpoint/2010/main" val="9267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a:solidFill>
                  <a:prstClr val="black">
                    <a:tint val="75000"/>
                  </a:prstClr>
                </a:solidFill>
                <a:latin typeface="Calibri"/>
              </a:rPr>
              <a:pPr/>
              <a:t>20</a:t>
            </a:fld>
            <a:endParaRPr lang="en-US">
              <a:solidFill>
                <a:prstClr val="black">
                  <a:tint val="75000"/>
                </a:prstClr>
              </a:solidFill>
              <a:latin typeface="Calibri"/>
            </a:endParaRPr>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Expression Language </a:t>
            </a:r>
            <a:endParaRPr lang="en-US" dirty="0"/>
          </a:p>
        </p:txBody>
      </p:sp>
      <p:sp>
        <p:nvSpPr>
          <p:cNvPr id="3" name="Content Placeholder 2"/>
          <p:cNvSpPr>
            <a:spLocks noGrp="1"/>
          </p:cNvSpPr>
          <p:nvPr>
            <p:ph idx="1"/>
          </p:nvPr>
        </p:nvSpPr>
        <p:spPr>
          <a:xfrm>
            <a:off x="0" y="961697"/>
            <a:ext cx="12015537" cy="5896303"/>
          </a:xfrm>
        </p:spPr>
        <p:txBody>
          <a:bodyPr>
            <a:normAutofit fontScale="92500" lnSpcReduction="20000"/>
          </a:bodyPr>
          <a:lstStyle/>
          <a:p>
            <a:pPr marL="0" indent="0">
              <a:buNone/>
            </a:pPr>
            <a:r>
              <a:rPr lang="en-IN" sz="2000" b="0" dirty="0"/>
              <a:t>Expression language (EL) has been introduced in JSP 2.0. The main focus of EL is to simplify the process of accessing data from bean properties and from implicit objects. EL includes arithmetic, relational and logical operators too.</a:t>
            </a:r>
          </a:p>
          <a:p>
            <a:pPr marL="0" indent="0">
              <a:buNone/>
            </a:pPr>
            <a:r>
              <a:rPr lang="en-IN" sz="2000" dirty="0"/>
              <a:t>Syntax of EL:</a:t>
            </a:r>
            <a:endParaRPr lang="en-IN" sz="2000" b="0" dirty="0"/>
          </a:p>
          <a:p>
            <a:pPr marL="0" indent="0">
              <a:buNone/>
            </a:pPr>
            <a:r>
              <a:rPr lang="en-IN" sz="2000" dirty="0"/>
              <a:t>${expression}</a:t>
            </a:r>
          </a:p>
          <a:p>
            <a:pPr marL="0" indent="0">
              <a:buNone/>
            </a:pPr>
            <a:r>
              <a:rPr lang="en-IN" sz="2000" b="0" dirty="0"/>
              <a:t>What ever is present inside braces gets evaluated at runtime and being sent to the output stream.</a:t>
            </a:r>
          </a:p>
          <a:p>
            <a:pPr marL="0" indent="0">
              <a:buNone/>
            </a:pPr>
            <a:endParaRPr lang="en-IN" sz="2000" b="0" dirty="0"/>
          </a:p>
          <a:p>
            <a:pPr marL="0" indent="0">
              <a:buNone/>
            </a:pPr>
            <a:r>
              <a:rPr lang="en-IN" sz="1900" dirty="0"/>
              <a:t>EL predefined variables:</a:t>
            </a:r>
          </a:p>
          <a:p>
            <a:pPr marL="0" indent="0">
              <a:buNone/>
            </a:pPr>
            <a:endParaRPr lang="en-IN" sz="2600" b="0" dirty="0"/>
          </a:p>
          <a:p>
            <a:pPr marL="0" indent="0">
              <a:buNone/>
            </a:pPr>
            <a:r>
              <a:rPr lang="en-IN" sz="1900" b="0" dirty="0"/>
              <a:t>Similar to implicit objects in JSP we have predefined variables in EL. In the above examples we have used param and applicationScope, they are also the part of these variables.</a:t>
            </a:r>
          </a:p>
          <a:p>
            <a:pPr marL="0" indent="0">
              <a:buNone/>
            </a:pPr>
            <a:endParaRPr lang="en-IN" sz="1900" b="0" dirty="0"/>
          </a:p>
          <a:p>
            <a:pPr marL="0" indent="0">
              <a:buNone/>
            </a:pPr>
            <a:r>
              <a:rPr lang="en-IN" sz="1900" dirty="0"/>
              <a:t>pageScope</a:t>
            </a:r>
            <a:r>
              <a:rPr lang="en-IN" sz="1900" b="0" dirty="0"/>
              <a:t>: It helps in getting the attribute stored in Page scope.</a:t>
            </a:r>
            <a:br>
              <a:rPr lang="en-IN" sz="1900" b="0" dirty="0"/>
            </a:br>
            <a:r>
              <a:rPr lang="en-IN" sz="1900" dirty="0"/>
              <a:t>pageContext</a:t>
            </a:r>
            <a:r>
              <a:rPr lang="en-IN" sz="1900" b="0" dirty="0"/>
              <a:t>: Same as JSP </a:t>
            </a:r>
            <a:r>
              <a:rPr lang="en-IN" sz="1900" dirty="0"/>
              <a:t>PageContext object</a:t>
            </a:r>
            <a:r>
              <a:rPr lang="en-IN" sz="1900" b="0" dirty="0"/>
              <a:t>.</a:t>
            </a:r>
            <a:br>
              <a:rPr lang="en-IN" sz="1900" b="0" dirty="0"/>
            </a:br>
            <a:r>
              <a:rPr lang="en-IN" sz="1900" dirty="0"/>
              <a:t>sessionScope</a:t>
            </a:r>
            <a:r>
              <a:rPr lang="en-IN" sz="1900" b="0" dirty="0"/>
              <a:t>: Fetches attributes from session scope, set by </a:t>
            </a:r>
            <a:r>
              <a:rPr lang="en-IN" sz="1900" dirty="0"/>
              <a:t>session object</a:t>
            </a:r>
            <a:r>
              <a:rPr lang="en-IN" sz="1900" b="0" dirty="0"/>
              <a:t>.</a:t>
            </a:r>
            <a:br>
              <a:rPr lang="en-IN" sz="1900" b="0" dirty="0"/>
            </a:br>
            <a:r>
              <a:rPr lang="en-IN" sz="1900" dirty="0"/>
              <a:t>requestScope</a:t>
            </a:r>
            <a:r>
              <a:rPr lang="en-IN" sz="1900" b="0" dirty="0"/>
              <a:t>: It used for getting the attributes from request scope. The attribute which are set by </a:t>
            </a:r>
            <a:r>
              <a:rPr lang="en-IN" sz="1900" dirty="0"/>
              <a:t>request implicit object</a:t>
            </a:r>
            <a:r>
              <a:rPr lang="en-IN" sz="1900" b="0" dirty="0"/>
              <a:t>.</a:t>
            </a:r>
            <a:br>
              <a:rPr lang="en-IN" sz="1900" b="0" dirty="0"/>
            </a:br>
            <a:r>
              <a:rPr lang="en-IN" sz="1900" dirty="0"/>
              <a:t>param</a:t>
            </a:r>
            <a:r>
              <a:rPr lang="en-IN" sz="1900" b="0" dirty="0"/>
              <a:t>: Similar to </a:t>
            </a:r>
            <a:r>
              <a:rPr lang="en-IN" sz="1900" dirty="0"/>
              <a:t>ServletRequest.getParameter</a:t>
            </a:r>
            <a:r>
              <a:rPr lang="en-IN" sz="1900" b="0" dirty="0"/>
              <a:t>. Refer Example 2.</a:t>
            </a:r>
            <a:br>
              <a:rPr lang="en-IN" sz="1900" b="0" dirty="0"/>
            </a:br>
            <a:r>
              <a:rPr lang="en-IN" sz="1900" dirty="0"/>
              <a:t>applicationScope</a:t>
            </a:r>
            <a:r>
              <a:rPr lang="en-IN" sz="1900" b="0" dirty="0"/>
              <a:t>: Used for getting </a:t>
            </a:r>
            <a:r>
              <a:rPr lang="en-IN" sz="1900" dirty="0"/>
              <a:t>Applicaton</a:t>
            </a:r>
            <a:r>
              <a:rPr lang="en-IN" sz="1900" b="0" dirty="0"/>
              <a:t> level attributes. Same what we see in Example 3.</a:t>
            </a:r>
            <a:br>
              <a:rPr lang="en-IN" sz="1900" b="0" dirty="0"/>
            </a:br>
            <a:r>
              <a:rPr lang="en-IN" sz="1900" dirty="0"/>
              <a:t>header</a:t>
            </a:r>
            <a:r>
              <a:rPr lang="en-IN" sz="1900" b="0" dirty="0"/>
              <a:t>: It helps in getting HTTP request headers as Strings.</a:t>
            </a:r>
            <a:br>
              <a:rPr lang="en-IN" sz="1900" b="0" dirty="0"/>
            </a:br>
            <a:r>
              <a:rPr lang="en-IN" sz="1900" dirty="0"/>
              <a:t>headerValues</a:t>
            </a:r>
            <a:r>
              <a:rPr lang="en-IN" sz="1900" b="0" dirty="0"/>
              <a:t>: Used for fetching all the HTTP request headers.</a:t>
            </a:r>
            <a:br>
              <a:rPr lang="en-IN" sz="1900" b="0" dirty="0"/>
            </a:br>
            <a:r>
              <a:rPr lang="en-IN" sz="1900" dirty="0"/>
              <a:t>initParam</a:t>
            </a:r>
            <a:r>
              <a:rPr lang="en-IN" sz="1900" b="0" dirty="0"/>
              <a:t>: It links to context initialization parameters.</a:t>
            </a:r>
            <a:br>
              <a:rPr lang="en-IN" sz="1900" b="0" dirty="0"/>
            </a:br>
            <a:r>
              <a:rPr lang="en-IN" sz="1900" dirty="0"/>
              <a:t>paramValues</a:t>
            </a:r>
            <a:r>
              <a:rPr lang="en-IN" sz="1900" b="0" dirty="0"/>
              <a:t>: Same as ServletRequest.getParmeterValues.</a:t>
            </a:r>
            <a:br>
              <a:rPr lang="en-IN" sz="1900" b="0" dirty="0"/>
            </a:br>
            <a:r>
              <a:rPr lang="en-IN" sz="1900" dirty="0"/>
              <a:t>cookie</a:t>
            </a:r>
            <a:r>
              <a:rPr lang="en-IN" sz="1900" b="0" dirty="0"/>
              <a:t>: It maps to Cookie object.</a:t>
            </a:r>
          </a:p>
        </p:txBody>
      </p:sp>
    </p:spTree>
    <p:extLst>
      <p:ext uri="{BB962C8B-B14F-4D97-AF65-F5344CB8AC3E}">
        <p14:creationId xmlns:p14="http://schemas.microsoft.com/office/powerpoint/2010/main" val="2058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Expression Language  Example Duration: 5 min</a:t>
            </a:r>
            <a:endParaRPr lang="en-US" dirty="0"/>
          </a:p>
        </p:txBody>
      </p:sp>
      <p:sp>
        <p:nvSpPr>
          <p:cNvPr id="3" name="Content Placeholder 2"/>
          <p:cNvSpPr>
            <a:spLocks noGrp="1"/>
          </p:cNvSpPr>
          <p:nvPr>
            <p:ph idx="1"/>
          </p:nvPr>
        </p:nvSpPr>
        <p:spPr>
          <a:xfrm>
            <a:off x="0" y="961697"/>
            <a:ext cx="5785945" cy="5896303"/>
          </a:xfrm>
        </p:spPr>
        <p:txBody>
          <a:bodyPr>
            <a:normAutofit/>
          </a:bodyPr>
          <a:lstStyle/>
          <a:p>
            <a:pPr marL="0" indent="0">
              <a:buNone/>
            </a:pPr>
            <a:r>
              <a:rPr lang="en-IN" sz="1800" b="0" dirty="0"/>
              <a:t>In this example we are evaluating the expressions with the help of EL.</a:t>
            </a:r>
          </a:p>
          <a:p>
            <a:pPr marL="0" indent="0">
              <a:buNone/>
            </a:pPr>
            <a:r>
              <a:rPr lang="en-IN" sz="1900" dirty="0"/>
              <a:t>ELEx1.jsp</a:t>
            </a:r>
          </a:p>
          <a:p>
            <a:pPr marL="0" indent="0">
              <a:buNone/>
            </a:pPr>
            <a:r>
              <a:rPr lang="en-IN" sz="1900" b="0" dirty="0"/>
              <a:t>&lt;html&gt; </a:t>
            </a:r>
          </a:p>
          <a:p>
            <a:pPr marL="0" indent="0">
              <a:buNone/>
            </a:pPr>
            <a:r>
              <a:rPr lang="en-IN" sz="1900" b="0" dirty="0"/>
              <a:t>&lt;head&gt;</a:t>
            </a:r>
          </a:p>
          <a:p>
            <a:pPr marL="0" indent="0">
              <a:buNone/>
            </a:pPr>
            <a:r>
              <a:rPr lang="en-IN" sz="1900" b="0" dirty="0"/>
              <a:t> &lt;title&gt;Expression language example1&lt;/title&gt;</a:t>
            </a:r>
          </a:p>
          <a:p>
            <a:pPr marL="0" indent="0">
              <a:buNone/>
            </a:pPr>
            <a:r>
              <a:rPr lang="en-IN" sz="1900" b="0" dirty="0"/>
              <a:t>&lt;/head&gt;</a:t>
            </a:r>
          </a:p>
          <a:p>
            <a:pPr marL="0" indent="0">
              <a:buNone/>
            </a:pPr>
            <a:r>
              <a:rPr lang="en-IN" sz="1900" b="0" dirty="0"/>
              <a:t>&lt;body&gt; </a:t>
            </a:r>
          </a:p>
          <a:p>
            <a:pPr marL="0" indent="0">
              <a:buNone/>
            </a:pPr>
            <a:r>
              <a:rPr lang="en-IN" sz="1900" b="0" dirty="0"/>
              <a:t>${5&lt;2}</a:t>
            </a:r>
          </a:p>
          <a:p>
            <a:pPr marL="0" indent="0">
              <a:buNone/>
            </a:pPr>
            <a:r>
              <a:rPr lang="en-IN" sz="1900" b="0" dirty="0"/>
              <a:t>${13+29+43}</a:t>
            </a:r>
          </a:p>
          <a:p>
            <a:pPr marL="0" indent="0">
              <a:buNone/>
            </a:pPr>
            <a:r>
              <a:rPr lang="en-IN" sz="1900" b="0" dirty="0"/>
              <a:t>&lt;/body&gt; </a:t>
            </a:r>
          </a:p>
          <a:p>
            <a:pPr marL="0" indent="0">
              <a:buNone/>
            </a:pPr>
            <a:r>
              <a:rPr lang="en-IN" sz="1900" b="0" dirty="0"/>
              <a:t>&lt;/html&gt;</a:t>
            </a:r>
          </a:p>
          <a:p>
            <a:pPr marL="0" indent="0">
              <a:buNone/>
            </a:pPr>
            <a:endParaRPr lang="en-IN" sz="1900" b="0" dirty="0"/>
          </a:p>
          <a:p>
            <a:pPr marL="0" indent="0">
              <a:buNone/>
            </a:pPr>
            <a:r>
              <a:rPr lang="en-IN" sz="1900" b="0" dirty="0"/>
              <a:t>After running on browser we get following as output</a:t>
            </a:r>
          </a:p>
          <a:p>
            <a:pPr marL="0" indent="0">
              <a:buNone/>
            </a:pPr>
            <a:endParaRPr lang="en-IN" sz="1900" b="0" dirty="0"/>
          </a:p>
        </p:txBody>
      </p:sp>
      <p:pic>
        <p:nvPicPr>
          <p:cNvPr id="5" name="Picture 4">
            <a:extLst>
              <a:ext uri="{FF2B5EF4-FFF2-40B4-BE49-F238E27FC236}">
                <a16:creationId xmlns:a16="http://schemas.microsoft.com/office/drawing/2014/main" id="{CA47B2B7-219B-4F31-91A7-C4B4BEA11F0A}"/>
              </a:ext>
            </a:extLst>
          </p:cNvPr>
          <p:cNvPicPr>
            <a:picLocks noChangeAspect="1"/>
          </p:cNvPicPr>
          <p:nvPr/>
        </p:nvPicPr>
        <p:blipFill rotWithShape="1">
          <a:blip r:embed="rId3"/>
          <a:srcRect l="25201" t="9636" r="24497" b="51955"/>
          <a:stretch/>
        </p:blipFill>
        <p:spPr>
          <a:xfrm>
            <a:off x="5896304" y="1277007"/>
            <a:ext cx="5990896" cy="2632841"/>
          </a:xfrm>
          <a:prstGeom prst="rect">
            <a:avLst/>
          </a:prstGeom>
        </p:spPr>
      </p:pic>
    </p:spTree>
    <p:extLst>
      <p:ext uri="{BB962C8B-B14F-4D97-AF65-F5344CB8AC3E}">
        <p14:creationId xmlns:p14="http://schemas.microsoft.com/office/powerpoint/2010/main" val="262785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Expression Language  Example Duration: 15 min</a:t>
            </a:r>
            <a:endParaRPr lang="en-US" dirty="0"/>
          </a:p>
        </p:txBody>
      </p:sp>
      <p:sp>
        <p:nvSpPr>
          <p:cNvPr id="3" name="Content Placeholder 2"/>
          <p:cNvSpPr>
            <a:spLocks noGrp="1"/>
          </p:cNvSpPr>
          <p:nvPr>
            <p:ph idx="1"/>
          </p:nvPr>
        </p:nvSpPr>
        <p:spPr>
          <a:xfrm>
            <a:off x="1" y="961697"/>
            <a:ext cx="5628290" cy="5896303"/>
          </a:xfrm>
        </p:spPr>
        <p:txBody>
          <a:bodyPr>
            <a:normAutofit fontScale="85000" lnSpcReduction="20000"/>
          </a:bodyPr>
          <a:lstStyle/>
          <a:p>
            <a:pPr marL="0" indent="0">
              <a:buNone/>
            </a:pPr>
            <a:r>
              <a:rPr lang="en-IN" sz="2000" dirty="0"/>
              <a:t>Fetching value using param variable of expression language</a:t>
            </a:r>
            <a:br>
              <a:rPr lang="en-IN" sz="2400" dirty="0"/>
            </a:br>
            <a:endParaRPr lang="en-IN" sz="2400" b="0" dirty="0"/>
          </a:p>
          <a:p>
            <a:pPr marL="0" indent="0">
              <a:buNone/>
            </a:pPr>
            <a:r>
              <a:rPr lang="en-IN" sz="1900" dirty="0"/>
              <a:t>In this example we will prompt user to enter name and roll number. The other JSP page is fetching the entered details using param variable of EL.</a:t>
            </a:r>
          </a:p>
          <a:p>
            <a:pPr marL="0" indent="0">
              <a:buNone/>
            </a:pPr>
            <a:endParaRPr lang="en-IN" sz="1900" dirty="0"/>
          </a:p>
          <a:p>
            <a:pPr marL="0" indent="0">
              <a:buNone/>
            </a:pPr>
            <a:r>
              <a:rPr lang="en-IN" sz="1900" dirty="0"/>
              <a:t>form1.jsp</a:t>
            </a:r>
          </a:p>
          <a:p>
            <a:pPr marL="0" indent="0">
              <a:buNone/>
            </a:pPr>
            <a:endParaRPr lang="en-IN" sz="1900" dirty="0"/>
          </a:p>
          <a:p>
            <a:pPr marL="0" indent="0">
              <a:buNone/>
            </a:pPr>
            <a:r>
              <a:rPr lang="en-IN" sz="1900" b="0" dirty="0"/>
              <a:t>&lt;html&gt; </a:t>
            </a:r>
          </a:p>
          <a:p>
            <a:pPr marL="0" indent="0">
              <a:buNone/>
            </a:pPr>
            <a:r>
              <a:rPr lang="en-IN" sz="1900" b="0" dirty="0"/>
              <a:t>&lt;head&gt;</a:t>
            </a:r>
          </a:p>
          <a:p>
            <a:pPr marL="0" indent="0">
              <a:buNone/>
            </a:pPr>
            <a:r>
              <a:rPr lang="en-IN" sz="1900" b="0" dirty="0"/>
              <a:t> &lt;title&gt;Expression language example2&lt;/title&gt;</a:t>
            </a:r>
          </a:p>
          <a:p>
            <a:pPr marL="0" indent="0">
              <a:buNone/>
            </a:pPr>
            <a:r>
              <a:rPr lang="en-IN" sz="1900" b="0" dirty="0"/>
              <a:t>&lt;/head&gt;</a:t>
            </a:r>
          </a:p>
          <a:p>
            <a:pPr marL="0" indent="0">
              <a:buNone/>
            </a:pPr>
            <a:r>
              <a:rPr lang="en-IN" sz="1900" b="0" dirty="0"/>
              <a:t>&lt;body&gt; </a:t>
            </a:r>
          </a:p>
          <a:p>
            <a:pPr marL="0" indent="0">
              <a:buNone/>
            </a:pPr>
            <a:r>
              <a:rPr lang="en-IN" sz="1900" b="0" dirty="0"/>
              <a:t>&lt;form action=“</a:t>
            </a:r>
            <a:r>
              <a:rPr lang="en-IN" sz="1900" b="0" dirty="0" err="1"/>
              <a:t>login.jsp</a:t>
            </a:r>
            <a:r>
              <a:rPr lang="en-IN" sz="1900" b="0" dirty="0"/>
              <a:t>"&gt; </a:t>
            </a:r>
          </a:p>
          <a:p>
            <a:pPr marL="0" indent="0">
              <a:buNone/>
            </a:pPr>
            <a:r>
              <a:rPr lang="en-IN" sz="1900" b="0" dirty="0"/>
              <a:t>Student Name: &lt;input type="text" name="</a:t>
            </a:r>
            <a:r>
              <a:rPr lang="en-IN" sz="1900" b="0" dirty="0" err="1"/>
              <a:t>stuname</a:t>
            </a:r>
            <a:r>
              <a:rPr lang="en-IN" sz="1900" b="0" dirty="0"/>
              <a:t>" /&gt;&lt;</a:t>
            </a:r>
            <a:r>
              <a:rPr lang="en-IN" sz="1900" b="0" dirty="0" err="1"/>
              <a:t>br</a:t>
            </a:r>
            <a:r>
              <a:rPr lang="en-IN" sz="1900" b="0" dirty="0"/>
              <a:t>&gt;</a:t>
            </a:r>
          </a:p>
          <a:p>
            <a:pPr marL="0" indent="0">
              <a:buNone/>
            </a:pPr>
            <a:r>
              <a:rPr lang="en-IN" sz="1900" b="0" dirty="0"/>
              <a:t>Student </a:t>
            </a:r>
            <a:r>
              <a:rPr lang="en-IN" sz="1900" b="0" dirty="0" err="1"/>
              <a:t>RollNum</a:t>
            </a:r>
            <a:r>
              <a:rPr lang="en-IN" sz="1900" b="0" dirty="0"/>
              <a:t>:&lt;input type="text" name="</a:t>
            </a:r>
            <a:r>
              <a:rPr lang="en-IN" sz="1900" b="0" dirty="0" err="1"/>
              <a:t>rollno</a:t>
            </a:r>
            <a:r>
              <a:rPr lang="en-IN" sz="1900" b="0" dirty="0"/>
              <a:t>" /&gt;&lt;</a:t>
            </a:r>
            <a:r>
              <a:rPr lang="en-IN" sz="1900" b="0" dirty="0" err="1"/>
              <a:t>br</a:t>
            </a:r>
            <a:r>
              <a:rPr lang="en-IN" sz="1900" b="0" dirty="0"/>
              <a:t>&gt;</a:t>
            </a:r>
          </a:p>
          <a:p>
            <a:pPr marL="0" indent="0">
              <a:buNone/>
            </a:pPr>
            <a:r>
              <a:rPr lang="en-IN" sz="1900" b="0" dirty="0"/>
              <a:t>&lt;input type="submit" value="Submit Details!!"/&gt; </a:t>
            </a:r>
          </a:p>
          <a:p>
            <a:pPr marL="0" indent="0">
              <a:buNone/>
            </a:pPr>
            <a:r>
              <a:rPr lang="en-IN" sz="1900" b="0" dirty="0"/>
              <a:t>&lt;/form&gt; </a:t>
            </a:r>
          </a:p>
          <a:p>
            <a:pPr marL="0" indent="0">
              <a:buNone/>
            </a:pPr>
            <a:r>
              <a:rPr lang="en-IN" sz="1900" b="0" dirty="0"/>
              <a:t>&lt;/body&gt; </a:t>
            </a:r>
          </a:p>
          <a:p>
            <a:pPr marL="0" indent="0">
              <a:buNone/>
            </a:pPr>
            <a:r>
              <a:rPr lang="en-IN" sz="1900" b="0" dirty="0"/>
              <a:t>&lt;/html&gt;</a:t>
            </a:r>
          </a:p>
          <a:p>
            <a:pPr marL="0" indent="0">
              <a:buNone/>
            </a:pPr>
            <a:endParaRPr lang="en-IN" sz="1900" b="0" dirty="0"/>
          </a:p>
          <a:p>
            <a:pPr marL="0" indent="0">
              <a:buNone/>
            </a:pPr>
            <a:endParaRPr lang="en-IN" sz="1900" b="0" dirty="0"/>
          </a:p>
          <a:p>
            <a:pPr marL="0" indent="0">
              <a:buNone/>
            </a:pPr>
            <a:r>
              <a:rPr lang="en-IN" sz="1900" b="0" dirty="0"/>
              <a:t>After running on browser we get following as output</a:t>
            </a:r>
          </a:p>
          <a:p>
            <a:pPr marL="0" indent="0">
              <a:buNone/>
            </a:pPr>
            <a:endParaRPr lang="en-IN" sz="1900" b="0" dirty="0"/>
          </a:p>
        </p:txBody>
      </p:sp>
      <p:sp>
        <p:nvSpPr>
          <p:cNvPr id="4" name="Rectangle 3">
            <a:extLst>
              <a:ext uri="{FF2B5EF4-FFF2-40B4-BE49-F238E27FC236}">
                <a16:creationId xmlns:a16="http://schemas.microsoft.com/office/drawing/2014/main" id="{FA8DB85D-FDFF-48BB-A3BE-C712E3D2B286}"/>
              </a:ext>
            </a:extLst>
          </p:cNvPr>
          <p:cNvSpPr/>
          <p:nvPr/>
        </p:nvSpPr>
        <p:spPr>
          <a:xfrm>
            <a:off x="5875283" y="961697"/>
            <a:ext cx="6316717" cy="2339102"/>
          </a:xfrm>
          <a:prstGeom prst="rect">
            <a:avLst/>
          </a:prstGeom>
        </p:spPr>
        <p:txBody>
          <a:bodyPr wrap="square">
            <a:spAutoFit/>
          </a:bodyPr>
          <a:lstStyle/>
          <a:p>
            <a:r>
              <a:rPr lang="en-IN" sz="1600" dirty="0"/>
              <a:t>&lt;html&gt;</a:t>
            </a:r>
          </a:p>
          <a:p>
            <a:r>
              <a:rPr lang="en-IN" sz="1600" dirty="0"/>
              <a:t>&lt;head&gt;</a:t>
            </a:r>
          </a:p>
          <a:p>
            <a:r>
              <a:rPr lang="en-IN" sz="1600" dirty="0"/>
              <a:t>&lt;title&gt;Display Page&lt;/title&gt;</a:t>
            </a:r>
          </a:p>
          <a:p>
            <a:r>
              <a:rPr lang="en-IN" sz="1600" dirty="0"/>
              <a:t>&lt;/head&gt;</a:t>
            </a:r>
          </a:p>
          <a:p>
            <a:r>
              <a:rPr lang="en-IN" sz="1600" dirty="0"/>
              <a:t>&lt;body&gt;</a:t>
            </a:r>
          </a:p>
          <a:p>
            <a:r>
              <a:rPr lang="en-IN" sz="1600" dirty="0"/>
              <a:t> Student name is ${ </a:t>
            </a:r>
            <a:r>
              <a:rPr lang="en-IN" sz="1600" dirty="0" err="1"/>
              <a:t>param.stuname</a:t>
            </a:r>
            <a:r>
              <a:rPr lang="en-IN" sz="1600" dirty="0"/>
              <a:t> } &lt;</a:t>
            </a:r>
            <a:r>
              <a:rPr lang="en-IN" sz="1600" dirty="0" err="1"/>
              <a:t>br</a:t>
            </a:r>
            <a:r>
              <a:rPr lang="en-IN" sz="1600" dirty="0"/>
              <a:t>&gt;</a:t>
            </a:r>
          </a:p>
          <a:p>
            <a:r>
              <a:rPr lang="en-IN" sz="1600" dirty="0"/>
              <a:t> Student Roll No is ${ </a:t>
            </a:r>
            <a:r>
              <a:rPr lang="en-IN" sz="1600" dirty="0" err="1"/>
              <a:t>param.rollno</a:t>
            </a:r>
            <a:r>
              <a:rPr lang="en-IN" sz="1600" dirty="0"/>
              <a:t> }</a:t>
            </a:r>
          </a:p>
          <a:p>
            <a:r>
              <a:rPr lang="en-IN" sz="1600" dirty="0"/>
              <a:t>&lt;/body&gt;</a:t>
            </a:r>
          </a:p>
          <a:p>
            <a:r>
              <a:rPr lang="en-IN" sz="1600" dirty="0"/>
              <a:t>&lt;/html&gt;</a:t>
            </a:r>
          </a:p>
        </p:txBody>
      </p:sp>
      <p:pic>
        <p:nvPicPr>
          <p:cNvPr id="6" name="Picture 5">
            <a:extLst>
              <a:ext uri="{FF2B5EF4-FFF2-40B4-BE49-F238E27FC236}">
                <a16:creationId xmlns:a16="http://schemas.microsoft.com/office/drawing/2014/main" id="{9F1E0EE4-BA1E-47E7-8539-224FDE75F1FA}"/>
              </a:ext>
            </a:extLst>
          </p:cNvPr>
          <p:cNvPicPr>
            <a:picLocks noChangeAspect="1"/>
          </p:cNvPicPr>
          <p:nvPr/>
        </p:nvPicPr>
        <p:blipFill rotWithShape="1">
          <a:blip r:embed="rId3"/>
          <a:srcRect l="24052" t="3655" r="28492" b="68745"/>
          <a:stretch/>
        </p:blipFill>
        <p:spPr>
          <a:xfrm>
            <a:off x="5785945" y="3300799"/>
            <a:ext cx="5785945" cy="1891862"/>
          </a:xfrm>
          <a:prstGeom prst="rect">
            <a:avLst/>
          </a:prstGeom>
        </p:spPr>
      </p:pic>
      <p:pic>
        <p:nvPicPr>
          <p:cNvPr id="7" name="Picture 6">
            <a:extLst>
              <a:ext uri="{FF2B5EF4-FFF2-40B4-BE49-F238E27FC236}">
                <a16:creationId xmlns:a16="http://schemas.microsoft.com/office/drawing/2014/main" id="{B5984E16-D94E-4CCD-8C29-E689E974FFCB}"/>
              </a:ext>
            </a:extLst>
          </p:cNvPr>
          <p:cNvPicPr>
            <a:picLocks noChangeAspect="1"/>
          </p:cNvPicPr>
          <p:nvPr/>
        </p:nvPicPr>
        <p:blipFill rotWithShape="1">
          <a:blip r:embed="rId4"/>
          <a:srcRect l="25345" t="10420" r="24167" b="68515"/>
          <a:stretch/>
        </p:blipFill>
        <p:spPr>
          <a:xfrm>
            <a:off x="5785945" y="5337886"/>
            <a:ext cx="6155559" cy="1443914"/>
          </a:xfrm>
          <a:prstGeom prst="rect">
            <a:avLst/>
          </a:prstGeom>
        </p:spPr>
      </p:pic>
    </p:spTree>
    <p:extLst>
      <p:ext uri="{BB962C8B-B14F-4D97-AF65-F5344CB8AC3E}">
        <p14:creationId xmlns:p14="http://schemas.microsoft.com/office/powerpoint/2010/main" val="85874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Expression Language  Example Duration: 15 min</a:t>
            </a:r>
            <a:endParaRPr lang="en-US" dirty="0"/>
          </a:p>
        </p:txBody>
      </p:sp>
      <p:sp>
        <p:nvSpPr>
          <p:cNvPr id="3" name="Content Placeholder 2"/>
          <p:cNvSpPr>
            <a:spLocks noGrp="1"/>
          </p:cNvSpPr>
          <p:nvPr>
            <p:ph idx="1"/>
          </p:nvPr>
        </p:nvSpPr>
        <p:spPr>
          <a:xfrm>
            <a:off x="1" y="961697"/>
            <a:ext cx="5628290" cy="5896303"/>
          </a:xfrm>
        </p:spPr>
        <p:txBody>
          <a:bodyPr>
            <a:normAutofit fontScale="92500" lnSpcReduction="20000"/>
          </a:bodyPr>
          <a:lstStyle/>
          <a:p>
            <a:pPr marL="0" indent="0">
              <a:buNone/>
            </a:pPr>
            <a:r>
              <a:rPr lang="en-IN" dirty="0"/>
              <a:t>Getting values from application object.</a:t>
            </a:r>
          </a:p>
          <a:p>
            <a:pPr marL="0" indent="0">
              <a:buNone/>
            </a:pPr>
            <a:endParaRPr lang="en-IN" sz="1700" b="0" dirty="0"/>
          </a:p>
          <a:p>
            <a:pPr marL="0" indent="0">
              <a:buNone/>
            </a:pPr>
            <a:r>
              <a:rPr lang="en-IN" sz="1700" b="0" dirty="0"/>
              <a:t>In this example we have set the attributes using application implicit object and on the display page we have got those attributes using </a:t>
            </a:r>
            <a:r>
              <a:rPr lang="en-IN" sz="1700" dirty="0"/>
              <a:t>applicationScope</a:t>
            </a:r>
            <a:r>
              <a:rPr lang="en-IN" sz="1700" b="0" dirty="0"/>
              <a:t> of Expression language.</a:t>
            </a:r>
            <a:endParaRPr lang="en-IN" b="0" dirty="0"/>
          </a:p>
          <a:p>
            <a:pPr marL="0" indent="0">
              <a:buNone/>
            </a:pPr>
            <a:endParaRPr lang="en-IN" dirty="0"/>
          </a:p>
          <a:p>
            <a:pPr marL="0" indent="0">
              <a:buNone/>
            </a:pPr>
            <a:r>
              <a:rPr lang="en-IN" dirty="0" err="1"/>
              <a:t>index.jsp</a:t>
            </a:r>
            <a:endParaRPr lang="en-IN" dirty="0"/>
          </a:p>
          <a:p>
            <a:pPr marL="0" indent="0">
              <a:buNone/>
            </a:pPr>
            <a:r>
              <a:rPr lang="en-IN" sz="2000" dirty="0"/>
              <a:t>&lt;html&gt;</a:t>
            </a:r>
          </a:p>
          <a:p>
            <a:pPr marL="0" indent="0">
              <a:buNone/>
            </a:pPr>
            <a:r>
              <a:rPr lang="en-IN" sz="2000" dirty="0"/>
              <a:t> &lt;head&gt;</a:t>
            </a:r>
          </a:p>
          <a:p>
            <a:pPr marL="0" indent="0">
              <a:buNone/>
            </a:pPr>
            <a:r>
              <a:rPr lang="en-IN" sz="2000" dirty="0"/>
              <a:t> &lt;title&gt;EL example3&lt;/title&gt;</a:t>
            </a:r>
          </a:p>
          <a:p>
            <a:pPr marL="0" indent="0">
              <a:buNone/>
            </a:pPr>
            <a:r>
              <a:rPr lang="en-IN" sz="2000" dirty="0"/>
              <a:t> &lt;/head&gt;</a:t>
            </a:r>
          </a:p>
          <a:p>
            <a:pPr marL="0" indent="0">
              <a:buNone/>
            </a:pPr>
            <a:r>
              <a:rPr lang="en-IN" sz="2000" dirty="0"/>
              <a:t> &lt;body&gt;</a:t>
            </a:r>
          </a:p>
          <a:p>
            <a:pPr marL="0" indent="0">
              <a:buNone/>
            </a:pPr>
            <a:r>
              <a:rPr lang="en-IN" sz="2000" dirty="0"/>
              <a:t> &lt;%</a:t>
            </a:r>
          </a:p>
          <a:p>
            <a:pPr marL="0" indent="0">
              <a:buNone/>
            </a:pPr>
            <a:r>
              <a:rPr lang="en-IN" sz="2000" dirty="0"/>
              <a:t> </a:t>
            </a:r>
            <a:r>
              <a:rPr lang="en-IN" sz="2000" dirty="0" err="1"/>
              <a:t>application.setAttribute</a:t>
            </a:r>
            <a:r>
              <a:rPr lang="en-IN" sz="2000" dirty="0"/>
              <a:t>("author", “</a:t>
            </a:r>
            <a:r>
              <a:rPr lang="en-IN" sz="2000" dirty="0" err="1"/>
              <a:t>Balaguruswamy</a:t>
            </a:r>
            <a:r>
              <a:rPr lang="en-IN" sz="2000" dirty="0"/>
              <a:t>");</a:t>
            </a:r>
          </a:p>
          <a:p>
            <a:pPr marL="0" indent="0">
              <a:buNone/>
            </a:pPr>
            <a:r>
              <a:rPr lang="en-IN" sz="2000" dirty="0"/>
              <a:t> </a:t>
            </a:r>
            <a:r>
              <a:rPr lang="en-IN" sz="2000" dirty="0" err="1"/>
              <a:t>application.setAttribute</a:t>
            </a:r>
            <a:r>
              <a:rPr lang="en-IN" sz="2000" dirty="0"/>
              <a:t>(“publisher", “IBH”);</a:t>
            </a:r>
          </a:p>
          <a:p>
            <a:pPr marL="0" indent="0">
              <a:buNone/>
            </a:pPr>
            <a:r>
              <a:rPr lang="en-IN" sz="2000" dirty="0"/>
              <a:t> %&gt;</a:t>
            </a:r>
          </a:p>
          <a:p>
            <a:pPr marL="0" indent="0">
              <a:buNone/>
            </a:pPr>
            <a:r>
              <a:rPr lang="en-IN" sz="2000" dirty="0"/>
              <a:t> &lt;a </a:t>
            </a:r>
            <a:r>
              <a:rPr lang="en-IN" sz="2000" dirty="0" err="1"/>
              <a:t>href</a:t>
            </a:r>
            <a:r>
              <a:rPr lang="en-IN" sz="2000" dirty="0"/>
              <a:t>=“</a:t>
            </a:r>
            <a:r>
              <a:rPr lang="en-IN" sz="2000" dirty="0" err="1"/>
              <a:t>authordisplay.jsp</a:t>
            </a:r>
            <a:r>
              <a:rPr lang="en-IN" sz="2000" dirty="0"/>
              <a:t>"&gt;Click&lt;/a&gt;</a:t>
            </a:r>
          </a:p>
          <a:p>
            <a:pPr marL="0" indent="0">
              <a:buNone/>
            </a:pPr>
            <a:r>
              <a:rPr lang="en-IN" sz="2000" dirty="0"/>
              <a:t> &lt;/body&gt;</a:t>
            </a:r>
          </a:p>
          <a:p>
            <a:pPr marL="0" indent="0">
              <a:buNone/>
            </a:pPr>
            <a:r>
              <a:rPr lang="en-IN" sz="2000" dirty="0"/>
              <a:t> &lt;/html&gt;</a:t>
            </a:r>
          </a:p>
          <a:p>
            <a:pPr marL="0" indent="0">
              <a:buNone/>
            </a:pPr>
            <a:br>
              <a:rPr lang="en-IN" sz="2000" dirty="0"/>
            </a:br>
            <a:r>
              <a:rPr lang="en-IN" sz="2000" dirty="0"/>
              <a:t>We will see the below output</a:t>
            </a:r>
            <a:endParaRPr lang="en-IN" sz="1900" b="0" dirty="0"/>
          </a:p>
        </p:txBody>
      </p:sp>
      <p:sp>
        <p:nvSpPr>
          <p:cNvPr id="4" name="Rectangle 3">
            <a:extLst>
              <a:ext uri="{FF2B5EF4-FFF2-40B4-BE49-F238E27FC236}">
                <a16:creationId xmlns:a16="http://schemas.microsoft.com/office/drawing/2014/main" id="{FA8DB85D-FDFF-48BB-A3BE-C712E3D2B286}"/>
              </a:ext>
            </a:extLst>
          </p:cNvPr>
          <p:cNvSpPr/>
          <p:nvPr/>
        </p:nvSpPr>
        <p:spPr>
          <a:xfrm>
            <a:off x="5875283" y="961697"/>
            <a:ext cx="6316717" cy="2831544"/>
          </a:xfrm>
          <a:prstGeom prst="rect">
            <a:avLst/>
          </a:prstGeom>
        </p:spPr>
        <p:txBody>
          <a:bodyPr wrap="square">
            <a:spAutoFit/>
          </a:bodyPr>
          <a:lstStyle/>
          <a:p>
            <a:r>
              <a:rPr lang="en-IN" dirty="0"/>
              <a:t>&lt;html&gt;</a:t>
            </a:r>
          </a:p>
          <a:p>
            <a:r>
              <a:rPr lang="en-IN" dirty="0"/>
              <a:t> &lt;head&gt;</a:t>
            </a:r>
          </a:p>
          <a:p>
            <a:r>
              <a:rPr lang="en-IN" dirty="0"/>
              <a:t> &lt;title&gt;Display Page&lt;/title&gt;</a:t>
            </a:r>
          </a:p>
          <a:p>
            <a:r>
              <a:rPr lang="en-IN" dirty="0"/>
              <a:t> &lt;/head&gt;</a:t>
            </a:r>
          </a:p>
          <a:p>
            <a:r>
              <a:rPr lang="en-IN" dirty="0"/>
              <a:t> &lt;body&gt;</a:t>
            </a:r>
          </a:p>
          <a:p>
            <a:r>
              <a:rPr lang="en-IN" dirty="0"/>
              <a:t> ${</a:t>
            </a:r>
            <a:r>
              <a:rPr lang="en-IN" dirty="0" err="1"/>
              <a:t>applicationScope.author</a:t>
            </a:r>
            <a:r>
              <a:rPr lang="en-IN" dirty="0"/>
              <a:t>}&lt;</a:t>
            </a:r>
            <a:r>
              <a:rPr lang="en-IN" dirty="0" err="1"/>
              <a:t>br</a:t>
            </a:r>
            <a:r>
              <a:rPr lang="en-IN" dirty="0"/>
              <a:t>&gt;</a:t>
            </a:r>
          </a:p>
          <a:p>
            <a:r>
              <a:rPr lang="en-IN" dirty="0"/>
              <a:t> ${</a:t>
            </a:r>
            <a:r>
              <a:rPr lang="en-IN" dirty="0" err="1"/>
              <a:t>applicationScope.publisher</a:t>
            </a:r>
            <a:r>
              <a:rPr lang="en-IN" dirty="0"/>
              <a:t>}</a:t>
            </a:r>
          </a:p>
          <a:p>
            <a:r>
              <a:rPr lang="en-IN" dirty="0"/>
              <a:t> &lt;/body&gt;</a:t>
            </a:r>
          </a:p>
          <a:p>
            <a:r>
              <a:rPr lang="en-IN" dirty="0"/>
              <a:t> &lt;/html&gt;</a:t>
            </a:r>
          </a:p>
          <a:p>
            <a:endParaRPr lang="en-IN" sz="1600" dirty="0"/>
          </a:p>
        </p:txBody>
      </p:sp>
      <p:pic>
        <p:nvPicPr>
          <p:cNvPr id="5" name="Picture 4">
            <a:extLst>
              <a:ext uri="{FF2B5EF4-FFF2-40B4-BE49-F238E27FC236}">
                <a16:creationId xmlns:a16="http://schemas.microsoft.com/office/drawing/2014/main" id="{A2751737-563C-46DB-B5A4-68690FAC6FF4}"/>
              </a:ext>
            </a:extLst>
          </p:cNvPr>
          <p:cNvPicPr>
            <a:picLocks noChangeAspect="1"/>
          </p:cNvPicPr>
          <p:nvPr/>
        </p:nvPicPr>
        <p:blipFill rotWithShape="1">
          <a:blip r:embed="rId3"/>
          <a:srcRect l="24698" t="4115" r="25517" b="70125"/>
          <a:stretch/>
        </p:blipFill>
        <p:spPr>
          <a:xfrm>
            <a:off x="5751788" y="3622821"/>
            <a:ext cx="6069724" cy="1765737"/>
          </a:xfrm>
          <a:prstGeom prst="rect">
            <a:avLst/>
          </a:prstGeom>
        </p:spPr>
      </p:pic>
      <p:pic>
        <p:nvPicPr>
          <p:cNvPr id="8" name="Picture 7">
            <a:extLst>
              <a:ext uri="{FF2B5EF4-FFF2-40B4-BE49-F238E27FC236}">
                <a16:creationId xmlns:a16="http://schemas.microsoft.com/office/drawing/2014/main" id="{3060CC10-7236-4AA2-9942-FC7252F0139F}"/>
              </a:ext>
            </a:extLst>
          </p:cNvPr>
          <p:cNvPicPr>
            <a:picLocks noChangeAspect="1"/>
          </p:cNvPicPr>
          <p:nvPr/>
        </p:nvPicPr>
        <p:blipFill rotWithShape="1">
          <a:blip r:embed="rId4"/>
          <a:srcRect l="24569" t="10420" r="19311" b="70355"/>
          <a:stretch/>
        </p:blipFill>
        <p:spPr>
          <a:xfrm>
            <a:off x="5770181" y="5464010"/>
            <a:ext cx="6316716" cy="1317790"/>
          </a:xfrm>
          <a:prstGeom prst="rect">
            <a:avLst/>
          </a:prstGeom>
        </p:spPr>
      </p:pic>
    </p:spTree>
    <p:extLst>
      <p:ext uri="{BB962C8B-B14F-4D97-AF65-F5344CB8AC3E}">
        <p14:creationId xmlns:p14="http://schemas.microsoft.com/office/powerpoint/2010/main" val="258683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EEE-9093-4DC9-A01C-E862752F5B8F}"/>
              </a:ext>
            </a:extLst>
          </p:cNvPr>
          <p:cNvSpPr>
            <a:spLocks noGrp="1"/>
          </p:cNvSpPr>
          <p:nvPr>
            <p:ph type="title"/>
          </p:nvPr>
        </p:nvSpPr>
        <p:spPr>
          <a:xfrm>
            <a:off x="2667875" y="0"/>
            <a:ext cx="9245600" cy="639762"/>
          </a:xfrm>
        </p:spPr>
        <p:txBody>
          <a:bodyPr/>
          <a:lstStyle/>
          <a:p>
            <a:r>
              <a:rPr lang="en-IN" dirty="0"/>
              <a:t>JSP EL Object</a:t>
            </a:r>
          </a:p>
        </p:txBody>
      </p:sp>
      <p:sp>
        <p:nvSpPr>
          <p:cNvPr id="4" name="Rectangle 3">
            <a:extLst>
              <a:ext uri="{FF2B5EF4-FFF2-40B4-BE49-F238E27FC236}">
                <a16:creationId xmlns:a16="http://schemas.microsoft.com/office/drawing/2014/main" id="{5C3C784E-6680-440A-8DCD-04057293FF1F}"/>
              </a:ext>
            </a:extLst>
          </p:cNvPr>
          <p:cNvSpPr/>
          <p:nvPr/>
        </p:nvSpPr>
        <p:spPr>
          <a:xfrm>
            <a:off x="157656" y="794160"/>
            <a:ext cx="12034344" cy="923330"/>
          </a:xfrm>
          <a:prstGeom prst="rect">
            <a:avLst/>
          </a:prstGeom>
        </p:spPr>
        <p:txBody>
          <a:bodyPr wrap="square">
            <a:spAutoFit/>
          </a:bodyPr>
          <a:lstStyle/>
          <a:p>
            <a:r>
              <a:rPr lang="en-IN" b="1" dirty="0">
                <a:solidFill>
                  <a:srgbClr val="000000"/>
                </a:solidFill>
                <a:latin typeface="Raleway"/>
              </a:rPr>
              <a:t>JSP EL Implicit Objects</a:t>
            </a:r>
          </a:p>
          <a:p>
            <a:r>
              <a:rPr lang="en-IN" dirty="0"/>
              <a:t>JSP Expression Language provides many implicit objects that we can use to get attributes from different scopes and parameter values. The list is given below.</a:t>
            </a:r>
          </a:p>
        </p:txBody>
      </p:sp>
      <p:graphicFrame>
        <p:nvGraphicFramePr>
          <p:cNvPr id="5" name="Table 4">
            <a:extLst>
              <a:ext uri="{FF2B5EF4-FFF2-40B4-BE49-F238E27FC236}">
                <a16:creationId xmlns:a16="http://schemas.microsoft.com/office/drawing/2014/main" id="{9E87EEAC-7E60-467E-AAFB-D393A04480FA}"/>
              </a:ext>
            </a:extLst>
          </p:cNvPr>
          <p:cNvGraphicFramePr>
            <a:graphicFrameLocks noGrp="1"/>
          </p:cNvGraphicFramePr>
          <p:nvPr>
            <p:extLst>
              <p:ext uri="{D42A27DB-BD31-4B8C-83A1-F6EECF244321}">
                <p14:modId xmlns:p14="http://schemas.microsoft.com/office/powerpoint/2010/main" val="1243838486"/>
              </p:ext>
            </p:extLst>
          </p:nvPr>
        </p:nvGraphicFramePr>
        <p:xfrm>
          <a:off x="662152" y="1717490"/>
          <a:ext cx="10957035" cy="5143745"/>
        </p:xfrm>
        <a:graphic>
          <a:graphicData uri="http://schemas.openxmlformats.org/drawingml/2006/table">
            <a:tbl>
              <a:tblPr/>
              <a:tblGrid>
                <a:gridCol w="3652345">
                  <a:extLst>
                    <a:ext uri="{9D8B030D-6E8A-4147-A177-3AD203B41FA5}">
                      <a16:colId xmlns:a16="http://schemas.microsoft.com/office/drawing/2014/main" val="694574553"/>
                    </a:ext>
                  </a:extLst>
                </a:gridCol>
                <a:gridCol w="3652345">
                  <a:extLst>
                    <a:ext uri="{9D8B030D-6E8A-4147-A177-3AD203B41FA5}">
                      <a16:colId xmlns:a16="http://schemas.microsoft.com/office/drawing/2014/main" val="8069510"/>
                    </a:ext>
                  </a:extLst>
                </a:gridCol>
                <a:gridCol w="3652345">
                  <a:extLst>
                    <a:ext uri="{9D8B030D-6E8A-4147-A177-3AD203B41FA5}">
                      <a16:colId xmlns:a16="http://schemas.microsoft.com/office/drawing/2014/main" val="3453117742"/>
                    </a:ext>
                  </a:extLst>
                </a:gridCol>
              </a:tblGrid>
              <a:tr h="251769">
                <a:tc>
                  <a:txBody>
                    <a:bodyPr/>
                    <a:lstStyle/>
                    <a:p>
                      <a:pPr algn="l" latinLnBrk="0"/>
                      <a:r>
                        <a:rPr lang="en-IN" sz="1100" b="0" cap="all">
                          <a:solidFill>
                            <a:srgbClr val="FFFFFF"/>
                          </a:solidFill>
                          <a:effectLst/>
                          <a:latin typeface="Arial" panose="020B0604020202020204" pitchFamily="34" charset="0"/>
                        </a:rPr>
                        <a:t>JSP EL IMPLICIT OBJECTS</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sz="1100" b="0" cap="all">
                          <a:solidFill>
                            <a:srgbClr val="FFFFFF"/>
                          </a:solidFill>
                          <a:effectLst/>
                          <a:latin typeface="Arial" panose="020B0604020202020204" pitchFamily="34" charset="0"/>
                        </a:rPr>
                        <a:t>TYPE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sz="1100" b="0" cap="all">
                          <a:solidFill>
                            <a:srgbClr val="FFFFFF"/>
                          </a:solidFill>
                          <a:effectLst/>
                          <a:latin typeface="Arial" panose="020B0604020202020204" pitchFamily="34" charset="0"/>
                        </a:rPr>
                        <a:t>DESCRIPTION</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extLst>
                  <a:ext uri="{0D108BD9-81ED-4DB2-BD59-A6C34878D82A}">
                    <a16:rowId xmlns:a16="http://schemas.microsoft.com/office/drawing/2014/main" val="1210948616"/>
                  </a:ext>
                </a:extLst>
              </a:tr>
              <a:tr h="416744">
                <a:tc>
                  <a:txBody>
                    <a:bodyPr/>
                    <a:lstStyle/>
                    <a:p>
                      <a:pPr algn="l" latinLnBrk="0"/>
                      <a:r>
                        <a:rPr lang="en-IN" sz="1100">
                          <a:solidFill>
                            <a:srgbClr val="444444"/>
                          </a:solidFill>
                          <a:effectLst/>
                          <a:latin typeface="Arial" panose="020B0604020202020204" pitchFamily="34" charset="0"/>
                        </a:rPr>
                        <a:t>pageScope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A map that contains the attributes set with page scope.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558564547"/>
                  </a:ext>
                </a:extLst>
              </a:tr>
              <a:tr h="416744">
                <a:tc>
                  <a:txBody>
                    <a:bodyPr/>
                    <a:lstStyle/>
                    <a:p>
                      <a:pPr algn="l" latinLnBrk="0"/>
                      <a:r>
                        <a:rPr lang="en-IN" sz="1100">
                          <a:solidFill>
                            <a:srgbClr val="444444"/>
                          </a:solidFill>
                          <a:effectLst/>
                          <a:latin typeface="Arial" panose="020B0604020202020204" pitchFamily="34" charset="0"/>
                        </a:rPr>
                        <a:t>requestScope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Used to get the attribute value with request scope.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2415024059"/>
                  </a:ext>
                </a:extLst>
              </a:tr>
              <a:tr h="416744">
                <a:tc>
                  <a:txBody>
                    <a:bodyPr/>
                    <a:lstStyle/>
                    <a:p>
                      <a:pPr algn="l" latinLnBrk="0"/>
                      <a:r>
                        <a:rPr lang="en-IN" sz="1100" dirty="0" err="1">
                          <a:solidFill>
                            <a:srgbClr val="444444"/>
                          </a:solidFill>
                          <a:effectLst/>
                          <a:latin typeface="Arial" panose="020B0604020202020204" pitchFamily="34" charset="0"/>
                        </a:rPr>
                        <a:t>sessionScope</a:t>
                      </a:r>
                      <a:endParaRPr lang="en-IN" sz="1100" dirty="0">
                        <a:solidFill>
                          <a:srgbClr val="444444"/>
                        </a:solidFill>
                        <a:effectLst/>
                        <a:latin typeface="Arial" panose="020B0604020202020204" pitchFamily="34" charset="0"/>
                      </a:endParaRP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Used to get the attribute value with session scope.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612445935"/>
                  </a:ext>
                </a:extLst>
              </a:tr>
              <a:tr h="416744">
                <a:tc>
                  <a:txBody>
                    <a:bodyPr/>
                    <a:lstStyle/>
                    <a:p>
                      <a:pPr algn="l" latinLnBrk="0"/>
                      <a:r>
                        <a:rPr lang="en-IN" sz="1100" dirty="0" err="1">
                          <a:solidFill>
                            <a:srgbClr val="444444"/>
                          </a:solidFill>
                          <a:effectLst/>
                          <a:latin typeface="Arial" panose="020B0604020202020204" pitchFamily="34" charset="0"/>
                        </a:rPr>
                        <a:t>applicationScope</a:t>
                      </a:r>
                      <a:endParaRPr lang="en-IN" sz="1100" dirty="0">
                        <a:solidFill>
                          <a:srgbClr val="444444"/>
                        </a:solidFill>
                        <a:effectLst/>
                        <a:latin typeface="Arial" panose="020B0604020202020204" pitchFamily="34" charset="0"/>
                      </a:endParaRP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Used to get the attributes value from application scope.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762538236"/>
                  </a:ext>
                </a:extLst>
              </a:tr>
              <a:tr h="416744">
                <a:tc>
                  <a:txBody>
                    <a:bodyPr/>
                    <a:lstStyle/>
                    <a:p>
                      <a:pPr algn="l" latinLnBrk="0"/>
                      <a:r>
                        <a:rPr lang="en-IN" sz="1100">
                          <a:solidFill>
                            <a:srgbClr val="444444"/>
                          </a:solidFill>
                          <a:effectLst/>
                          <a:latin typeface="Arial" panose="020B0604020202020204" pitchFamily="34" charset="0"/>
                        </a:rPr>
                        <a:t>param</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Used to get the request parameter value, returns a single value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71237443"/>
                  </a:ext>
                </a:extLst>
              </a:tr>
              <a:tr h="586734">
                <a:tc>
                  <a:txBody>
                    <a:bodyPr/>
                    <a:lstStyle/>
                    <a:p>
                      <a:pPr algn="l" latinLnBrk="0"/>
                      <a:r>
                        <a:rPr lang="en-IN" sz="1100" dirty="0" err="1">
                          <a:solidFill>
                            <a:srgbClr val="444444"/>
                          </a:solidFill>
                          <a:effectLst/>
                          <a:latin typeface="Arial" panose="020B0604020202020204" pitchFamily="34" charset="0"/>
                        </a:rPr>
                        <a:t>paramValues</a:t>
                      </a:r>
                      <a:endParaRPr lang="en-IN" sz="1100" dirty="0">
                        <a:solidFill>
                          <a:srgbClr val="444444"/>
                        </a:solidFill>
                        <a:effectLst/>
                        <a:latin typeface="Arial" panose="020B0604020202020204" pitchFamily="34" charset="0"/>
                      </a:endParaRP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dirty="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Used to get the request param values in an array, useful when request parameter contain multiple values.</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4213028078"/>
                  </a:ext>
                </a:extLst>
              </a:tr>
              <a:tr h="336765">
                <a:tc>
                  <a:txBody>
                    <a:bodyPr/>
                    <a:lstStyle/>
                    <a:p>
                      <a:pPr algn="l" latinLnBrk="0"/>
                      <a:r>
                        <a:rPr lang="en-IN" sz="1100">
                          <a:solidFill>
                            <a:srgbClr val="444444"/>
                          </a:solidFill>
                          <a:effectLst/>
                          <a:latin typeface="Arial" panose="020B0604020202020204" pitchFamily="34" charset="0"/>
                        </a:rPr>
                        <a:t>header</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dirty="0">
                          <a:solidFill>
                            <a:srgbClr val="444444"/>
                          </a:solidFill>
                          <a:effectLst/>
                          <a:latin typeface="Arial" panose="020B0604020202020204" pitchFamily="34" charset="0"/>
                        </a:rPr>
                        <a:t>Used to get request header information.</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093297219"/>
                  </a:ext>
                </a:extLst>
              </a:tr>
              <a:tr h="336765">
                <a:tc>
                  <a:txBody>
                    <a:bodyPr/>
                    <a:lstStyle/>
                    <a:p>
                      <a:pPr algn="l" latinLnBrk="0"/>
                      <a:r>
                        <a:rPr lang="en-IN" sz="1100">
                          <a:solidFill>
                            <a:srgbClr val="444444"/>
                          </a:solidFill>
                          <a:effectLst/>
                          <a:latin typeface="Arial" panose="020B0604020202020204" pitchFamily="34" charset="0"/>
                        </a:rPr>
                        <a:t>headerValues</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Used to get header values in an array.</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369778417"/>
                  </a:ext>
                </a:extLst>
              </a:tr>
              <a:tr h="336765">
                <a:tc>
                  <a:txBody>
                    <a:bodyPr/>
                    <a:lstStyle/>
                    <a:p>
                      <a:pPr algn="l" latinLnBrk="0"/>
                      <a:r>
                        <a:rPr lang="en-IN" sz="1100">
                          <a:solidFill>
                            <a:srgbClr val="444444"/>
                          </a:solidFill>
                          <a:effectLst/>
                          <a:latin typeface="Arial" panose="020B0604020202020204" pitchFamily="34" charset="0"/>
                        </a:rPr>
                        <a:t>cookie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Used to get the cookie value in the JSP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566117922"/>
                  </a:ext>
                </a:extLst>
              </a:tr>
              <a:tr h="461750">
                <a:tc>
                  <a:txBody>
                    <a:bodyPr/>
                    <a:lstStyle/>
                    <a:p>
                      <a:pPr algn="l" latinLnBrk="0"/>
                      <a:r>
                        <a:rPr lang="en-IN" sz="1100">
                          <a:solidFill>
                            <a:srgbClr val="444444"/>
                          </a:solidFill>
                          <a:effectLst/>
                          <a:latin typeface="Arial" panose="020B0604020202020204" pitchFamily="34" charset="0"/>
                        </a:rPr>
                        <a:t>initParam</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Map</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100">
                          <a:solidFill>
                            <a:srgbClr val="444444"/>
                          </a:solidFill>
                          <a:effectLst/>
                          <a:latin typeface="Arial" panose="020B0604020202020204" pitchFamily="34" charset="0"/>
                        </a:rPr>
                        <a:t>Used to get the context init params, we can’t use it for servlet init params</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329341355"/>
                  </a:ext>
                </a:extLst>
              </a:tr>
              <a:tr h="746694">
                <a:tc>
                  <a:txBody>
                    <a:bodyPr/>
                    <a:lstStyle/>
                    <a:p>
                      <a:pPr algn="l" latinLnBrk="0"/>
                      <a:r>
                        <a:rPr lang="en-IN" sz="1100">
                          <a:solidFill>
                            <a:srgbClr val="444444"/>
                          </a:solidFill>
                          <a:effectLst/>
                          <a:latin typeface="Arial" panose="020B0604020202020204" pitchFamily="34" charset="0"/>
                        </a:rPr>
                        <a:t>pageContext</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a:solidFill>
                            <a:srgbClr val="444444"/>
                          </a:solidFill>
                          <a:effectLst/>
                          <a:latin typeface="Arial" panose="020B0604020202020204" pitchFamily="34" charset="0"/>
                        </a:rPr>
                        <a:t>pageContext</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100" dirty="0">
                          <a:solidFill>
                            <a:srgbClr val="444444"/>
                          </a:solidFill>
                          <a:effectLst/>
                          <a:latin typeface="Arial" panose="020B0604020202020204" pitchFamily="34" charset="0"/>
                        </a:rPr>
                        <a:t>Same as JSP implicit </a:t>
                      </a:r>
                      <a:r>
                        <a:rPr lang="en-IN" sz="1100" dirty="0" err="1">
                          <a:solidFill>
                            <a:srgbClr val="444444"/>
                          </a:solidFill>
                          <a:effectLst/>
                          <a:latin typeface="Arial" panose="020B0604020202020204" pitchFamily="34" charset="0"/>
                        </a:rPr>
                        <a:t>pageContext</a:t>
                      </a:r>
                      <a:r>
                        <a:rPr lang="en-IN" sz="1100" dirty="0">
                          <a:solidFill>
                            <a:srgbClr val="444444"/>
                          </a:solidFill>
                          <a:effectLst/>
                          <a:latin typeface="Arial" panose="020B0604020202020204" pitchFamily="34" charset="0"/>
                        </a:rPr>
                        <a:t> object, used to get the request, session references etc. example usage is getting request HTTP Method name.</a:t>
                      </a:r>
                    </a:p>
                  </a:txBody>
                  <a:tcPr marL="21047" marR="21047" marT="42094" marB="42094"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4213089966"/>
                  </a:ext>
                </a:extLst>
              </a:tr>
            </a:tbl>
          </a:graphicData>
        </a:graphic>
      </p:graphicFrame>
    </p:spTree>
    <p:extLst>
      <p:ext uri="{BB962C8B-B14F-4D97-AF65-F5344CB8AC3E}">
        <p14:creationId xmlns:p14="http://schemas.microsoft.com/office/powerpoint/2010/main" val="402500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EEE-9093-4DC9-A01C-E862752F5B8F}"/>
              </a:ext>
            </a:extLst>
          </p:cNvPr>
          <p:cNvSpPr>
            <a:spLocks noGrp="1"/>
          </p:cNvSpPr>
          <p:nvPr>
            <p:ph type="title"/>
          </p:nvPr>
        </p:nvSpPr>
        <p:spPr/>
        <p:txBody>
          <a:bodyPr/>
          <a:lstStyle/>
          <a:p>
            <a:r>
              <a:rPr lang="en-IN" dirty="0"/>
              <a:t>JSP EL Object</a:t>
            </a:r>
          </a:p>
        </p:txBody>
      </p:sp>
      <p:sp>
        <p:nvSpPr>
          <p:cNvPr id="3" name="Rectangle 2">
            <a:extLst>
              <a:ext uri="{FF2B5EF4-FFF2-40B4-BE49-F238E27FC236}">
                <a16:creationId xmlns:a16="http://schemas.microsoft.com/office/drawing/2014/main" id="{64CC1E2F-2588-4099-8D15-8575CFF7950B}"/>
              </a:ext>
            </a:extLst>
          </p:cNvPr>
          <p:cNvSpPr/>
          <p:nvPr/>
        </p:nvSpPr>
        <p:spPr>
          <a:xfrm>
            <a:off x="204952" y="1008993"/>
            <a:ext cx="11839903" cy="5167339"/>
          </a:xfrm>
          <a:prstGeom prst="rect">
            <a:avLst/>
          </a:prstGeom>
        </p:spPr>
        <p:txBody>
          <a:bodyPr wrap="square">
            <a:spAutoFit/>
          </a:bodyPr>
          <a:lstStyle/>
          <a:p>
            <a:r>
              <a:rPr lang="en-IN" b="1" dirty="0">
                <a:solidFill>
                  <a:srgbClr val="000000"/>
                </a:solidFill>
                <a:latin typeface="Raleway"/>
              </a:rPr>
              <a:t>JSP Expression Language – JSP EL Operators</a:t>
            </a:r>
          </a:p>
          <a:p>
            <a:r>
              <a:rPr lang="en-IN" dirty="0">
                <a:solidFill>
                  <a:srgbClr val="000000"/>
                </a:solidFill>
                <a:latin typeface="Raleway"/>
              </a:rPr>
              <a:t>Let’s understand at EL Operators and understand how they are interpreted and how to use them.</a:t>
            </a:r>
          </a:p>
          <a:p>
            <a:endParaRPr lang="en-IN" dirty="0">
              <a:solidFill>
                <a:srgbClr val="000000"/>
              </a:solidFill>
              <a:latin typeface="Raleway"/>
            </a:endParaRPr>
          </a:p>
          <a:p>
            <a:r>
              <a:rPr lang="en-IN" dirty="0"/>
              <a:t>1.</a:t>
            </a:r>
            <a:r>
              <a:rPr lang="en-IN" b="1" dirty="0"/>
              <a:t>ELProperty Access Operator or Dot (.) Operator</a:t>
            </a:r>
          </a:p>
          <a:p>
            <a:r>
              <a:rPr lang="en-IN" dirty="0"/>
              <a:t>JSP EL Dot operator is used to get the attribute values.</a:t>
            </a:r>
          </a:p>
          <a:p>
            <a:endParaRPr lang="en-IN" dirty="0"/>
          </a:p>
          <a:p>
            <a:r>
              <a:rPr lang="en-IN" b="1" dirty="0"/>
              <a:t>${</a:t>
            </a:r>
            <a:r>
              <a:rPr lang="en-IN" b="1" dirty="0" err="1"/>
              <a:t>firstObj.secondObj</a:t>
            </a:r>
            <a:r>
              <a:rPr lang="en-IN" b="1" dirty="0"/>
              <a:t>}</a:t>
            </a:r>
          </a:p>
          <a:p>
            <a:endParaRPr lang="en-IN" dirty="0"/>
          </a:p>
          <a:p>
            <a:r>
              <a:rPr lang="en-IN" dirty="0"/>
              <a:t>In the above expression, </a:t>
            </a:r>
            <a:r>
              <a:rPr lang="en-IN" dirty="0" err="1"/>
              <a:t>firstObj</a:t>
            </a:r>
            <a:r>
              <a:rPr lang="en-IN" dirty="0"/>
              <a:t> can be EL implicit object or an attribute in page, request, session or application scope. For example,</a:t>
            </a:r>
          </a:p>
          <a:p>
            <a:endParaRPr lang="en-IN" dirty="0"/>
          </a:p>
          <a:p>
            <a:r>
              <a:rPr lang="en-IN" b="1" dirty="0"/>
              <a:t>${</a:t>
            </a:r>
            <a:r>
              <a:rPr lang="en-IN" b="1" dirty="0" err="1"/>
              <a:t>requestScope.employee.address</a:t>
            </a:r>
            <a:r>
              <a:rPr lang="en-IN" b="1" dirty="0"/>
              <a:t>}</a:t>
            </a:r>
          </a:p>
          <a:p>
            <a:endParaRPr lang="en-IN" dirty="0"/>
          </a:p>
          <a:p>
            <a:r>
              <a:rPr lang="en-IN" dirty="0"/>
              <a:t>Note that except the last part of the EL, all the objects should be either Map or Java Bean, so in above example, </a:t>
            </a:r>
            <a:r>
              <a:rPr lang="en-IN" dirty="0" err="1"/>
              <a:t>requestScope</a:t>
            </a:r>
            <a:r>
              <a:rPr lang="en-IN" dirty="0"/>
              <a:t> is a Map and employee should be a Java Bean or Map. If the scope is not provided, the JSP EL looks into page, request, session and application scope to find the named attribute.</a:t>
            </a:r>
          </a:p>
          <a:p>
            <a:endParaRPr lang="en-IN" dirty="0"/>
          </a:p>
          <a:p>
            <a:endParaRPr lang="en-IN" dirty="0"/>
          </a:p>
        </p:txBody>
      </p:sp>
    </p:spTree>
    <p:extLst>
      <p:ext uri="{BB962C8B-B14F-4D97-AF65-F5344CB8AC3E}">
        <p14:creationId xmlns:p14="http://schemas.microsoft.com/office/powerpoint/2010/main" val="82430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EEE-9093-4DC9-A01C-E862752F5B8F}"/>
              </a:ext>
            </a:extLst>
          </p:cNvPr>
          <p:cNvSpPr>
            <a:spLocks noGrp="1"/>
          </p:cNvSpPr>
          <p:nvPr>
            <p:ph type="title"/>
          </p:nvPr>
        </p:nvSpPr>
        <p:spPr/>
        <p:txBody>
          <a:bodyPr/>
          <a:lstStyle/>
          <a:p>
            <a:r>
              <a:rPr lang="en-IN" dirty="0"/>
              <a:t>JSP EL Object</a:t>
            </a:r>
          </a:p>
        </p:txBody>
      </p:sp>
      <p:sp>
        <p:nvSpPr>
          <p:cNvPr id="3" name="Rectangle 2">
            <a:extLst>
              <a:ext uri="{FF2B5EF4-FFF2-40B4-BE49-F238E27FC236}">
                <a16:creationId xmlns:a16="http://schemas.microsoft.com/office/drawing/2014/main" id="{64CC1E2F-2588-4099-8D15-8575CFF7950B}"/>
              </a:ext>
            </a:extLst>
          </p:cNvPr>
          <p:cNvSpPr/>
          <p:nvPr/>
        </p:nvSpPr>
        <p:spPr>
          <a:xfrm>
            <a:off x="204952" y="1008993"/>
            <a:ext cx="11839903" cy="5632311"/>
          </a:xfrm>
          <a:prstGeom prst="rect">
            <a:avLst/>
          </a:prstGeom>
        </p:spPr>
        <p:txBody>
          <a:bodyPr wrap="square">
            <a:spAutoFit/>
          </a:bodyPr>
          <a:lstStyle/>
          <a:p>
            <a:r>
              <a:rPr lang="en-IN" b="1" dirty="0"/>
              <a:t>2. JSP EL [] Operator or Collection Access Operator</a:t>
            </a:r>
          </a:p>
          <a:p>
            <a:endParaRPr lang="en-IN" b="1" dirty="0"/>
          </a:p>
          <a:p>
            <a:r>
              <a:rPr lang="en-IN" dirty="0"/>
              <a:t>The [] operator is more powerful than the dot operator. We can use it to get data from List and Array too.</a:t>
            </a:r>
          </a:p>
          <a:p>
            <a:r>
              <a:rPr lang="en-IN" dirty="0"/>
              <a:t>Some examples;</a:t>
            </a:r>
          </a:p>
          <a:p>
            <a:r>
              <a:rPr lang="en-IN" b="1" dirty="0"/>
              <a:t>${</a:t>
            </a:r>
            <a:r>
              <a:rPr lang="en-IN" b="1" dirty="0" err="1"/>
              <a:t>myList</a:t>
            </a:r>
            <a:r>
              <a:rPr lang="en-IN" b="1" dirty="0"/>
              <a:t>[1]} and ${</a:t>
            </a:r>
            <a:r>
              <a:rPr lang="en-IN" b="1" dirty="0" err="1"/>
              <a:t>myList</a:t>
            </a:r>
            <a:r>
              <a:rPr lang="en-IN" b="1" dirty="0"/>
              <a:t>[“1”]}</a:t>
            </a:r>
            <a:r>
              <a:rPr lang="en-IN" dirty="0"/>
              <a:t> are same, we can provide List or Array index as String literal also.</a:t>
            </a:r>
          </a:p>
          <a:p>
            <a:r>
              <a:rPr lang="en-IN" b="1" dirty="0"/>
              <a:t>${</a:t>
            </a:r>
            <a:r>
              <a:rPr lang="en-IN" b="1" dirty="0" err="1"/>
              <a:t>myMap</a:t>
            </a:r>
            <a:r>
              <a:rPr lang="en-IN" b="1" dirty="0"/>
              <a:t>[expr]}</a:t>
            </a:r>
            <a:r>
              <a:rPr lang="en-IN" dirty="0"/>
              <a:t> – if the parameter inside [] is not String, it’s evaluated as an EL.</a:t>
            </a:r>
          </a:p>
          <a:p>
            <a:r>
              <a:rPr lang="en-IN" b="1" dirty="0"/>
              <a:t>${</a:t>
            </a:r>
            <a:r>
              <a:rPr lang="en-IN" b="1" dirty="0" err="1"/>
              <a:t>myMap</a:t>
            </a:r>
            <a:r>
              <a:rPr lang="en-IN" b="1" dirty="0"/>
              <a:t>[</a:t>
            </a:r>
            <a:r>
              <a:rPr lang="en-IN" b="1" dirty="0" err="1"/>
              <a:t>myList</a:t>
            </a:r>
            <a:r>
              <a:rPr lang="en-IN" b="1" dirty="0"/>
              <a:t>[1]]}</a:t>
            </a:r>
            <a:r>
              <a:rPr lang="en-IN" dirty="0"/>
              <a:t> – [] can be nested.</a:t>
            </a:r>
          </a:p>
          <a:p>
            <a:r>
              <a:rPr lang="en-IN" b="1" dirty="0"/>
              <a:t>${</a:t>
            </a:r>
            <a:r>
              <a:rPr lang="en-IN" b="1" dirty="0" err="1"/>
              <a:t>requestScope</a:t>
            </a:r>
            <a:r>
              <a:rPr lang="en-IN" b="1" dirty="0"/>
              <a:t>[“</a:t>
            </a:r>
            <a:r>
              <a:rPr lang="en-IN" b="1" dirty="0" err="1"/>
              <a:t>foo.bar</a:t>
            </a:r>
            <a:r>
              <a:rPr lang="en-IN" b="1" dirty="0"/>
              <a:t>”]}</a:t>
            </a:r>
            <a:r>
              <a:rPr lang="en-IN" dirty="0"/>
              <a:t> – we can’t use dot operator when attribute names have dots.</a:t>
            </a:r>
          </a:p>
          <a:p>
            <a:endParaRPr lang="en-IN" dirty="0"/>
          </a:p>
          <a:p>
            <a:r>
              <a:rPr lang="en-IN" b="1" dirty="0"/>
              <a:t>3. JSP EL Arithmetic Operators</a:t>
            </a:r>
          </a:p>
          <a:p>
            <a:endParaRPr lang="en-IN" dirty="0"/>
          </a:p>
          <a:p>
            <a:r>
              <a:rPr lang="en-IN" dirty="0"/>
              <a:t>Arithmetic operators are provided for simple calculations in EL expressions. They are +, -, *, / or div, % or mod.</a:t>
            </a:r>
          </a:p>
          <a:p>
            <a:endParaRPr lang="en-IN" b="1" dirty="0"/>
          </a:p>
          <a:p>
            <a:r>
              <a:rPr lang="en-IN" b="1" dirty="0"/>
              <a:t>4. JSP EL Logical Operators</a:t>
            </a:r>
          </a:p>
          <a:p>
            <a:endParaRPr lang="en-IN" dirty="0"/>
          </a:p>
          <a:p>
            <a:r>
              <a:rPr lang="en-IN" dirty="0"/>
              <a:t>They are &amp;&amp; (and), || (or) and ! (not).</a:t>
            </a:r>
          </a:p>
          <a:p>
            <a:endParaRPr lang="en-IN" b="1" dirty="0"/>
          </a:p>
          <a:p>
            <a:r>
              <a:rPr lang="en-IN" b="1" dirty="0"/>
              <a:t>5. JSP EL Relational Operators</a:t>
            </a:r>
          </a:p>
          <a:p>
            <a:endParaRPr lang="en-IN" dirty="0"/>
          </a:p>
          <a:p>
            <a:r>
              <a:rPr lang="en-IN" dirty="0"/>
              <a:t>They are == (</a:t>
            </a:r>
            <a:r>
              <a:rPr lang="en-IN" dirty="0" err="1"/>
              <a:t>eq</a:t>
            </a:r>
            <a:r>
              <a:rPr lang="en-IN" dirty="0"/>
              <a:t>), != (ne), &lt; (</a:t>
            </a:r>
            <a:r>
              <a:rPr lang="en-IN" dirty="0" err="1"/>
              <a:t>lt</a:t>
            </a:r>
            <a:r>
              <a:rPr lang="en-IN" dirty="0"/>
              <a:t>), &gt; (</a:t>
            </a:r>
            <a:r>
              <a:rPr lang="en-IN" dirty="0" err="1"/>
              <a:t>gt</a:t>
            </a:r>
            <a:r>
              <a:rPr lang="en-IN" dirty="0"/>
              <a:t>), &lt;= (le) and &gt;= (</a:t>
            </a:r>
            <a:r>
              <a:rPr lang="en-IN" dirty="0" err="1"/>
              <a:t>ge</a:t>
            </a:r>
            <a:r>
              <a:rPr lang="en-IN" dirty="0"/>
              <a:t>).</a:t>
            </a:r>
          </a:p>
        </p:txBody>
      </p:sp>
    </p:spTree>
    <p:extLst>
      <p:ext uri="{BB962C8B-B14F-4D97-AF65-F5344CB8AC3E}">
        <p14:creationId xmlns:p14="http://schemas.microsoft.com/office/powerpoint/2010/main" val="2916176650"/>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4628</TotalTime>
  <Words>2381</Words>
  <Application>Microsoft Office PowerPoint</Application>
  <PresentationFormat>Widescreen</PresentationFormat>
  <Paragraphs>418</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Raleway</vt:lpstr>
      <vt:lpstr>Theme1 new</vt:lpstr>
      <vt:lpstr>Expression Language </vt:lpstr>
      <vt:lpstr> Action Elements </vt:lpstr>
      <vt:lpstr>Expression Language </vt:lpstr>
      <vt:lpstr>Expression Language  Example Duration: 5 min</vt:lpstr>
      <vt:lpstr>Expression Language  Example Duration: 15 min</vt:lpstr>
      <vt:lpstr>Expression Language  Example Duration: 15 min</vt:lpstr>
      <vt:lpstr>JSP EL Object</vt:lpstr>
      <vt:lpstr>JSP EL Object</vt:lpstr>
      <vt:lpstr>JSP EL Object</vt:lpstr>
      <vt:lpstr>JSP EL Object</vt:lpstr>
      <vt:lpstr>JSP EL Object</vt:lpstr>
      <vt:lpstr>JSP EL Object</vt:lpstr>
      <vt:lpstr>JSP EL Example Duration:20 min</vt:lpstr>
      <vt:lpstr>JSP EL Example contd…</vt:lpstr>
      <vt:lpstr>JSP EL Example contd…</vt:lpstr>
      <vt:lpstr>JSP EL Example contd…</vt:lpstr>
      <vt:lpstr>JSP EL Example contd…</vt:lpstr>
      <vt:lpstr>JSP EL Example contd…</vt:lpstr>
      <vt:lpstr>JSP EL Example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dc:creator>manisha shah</dc:creator>
  <cp:lastModifiedBy>manisha shah</cp:lastModifiedBy>
  <cp:revision>757</cp:revision>
  <dcterms:created xsi:type="dcterms:W3CDTF">2019-04-14T13:04:31Z</dcterms:created>
  <dcterms:modified xsi:type="dcterms:W3CDTF">2019-05-31T05:42:06Z</dcterms:modified>
</cp:coreProperties>
</file>