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3"/>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6d798cb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76d798cb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4" name="Shape 14"/>
        <p:cNvGrpSpPr/>
        <p:nvPr/>
      </p:nvGrpSpPr>
      <p:grpSpPr>
        <a:xfrm>
          <a:off x="0" y="0"/>
          <a:ext cx="0" cy="0"/>
          <a:chOff x="0" y="0"/>
          <a:chExt cx="0" cy="0"/>
        </a:xfrm>
      </p:grpSpPr>
      <p:sp>
        <p:nvSpPr>
          <p:cNvPr id="15" name="Google Shape;15;p2"/>
          <p:cNvSpPr/>
          <p:nvPr/>
        </p:nvSpPr>
        <p:spPr>
          <a:xfrm>
            <a:off x="0" y="5971032"/>
            <a:ext cx="12192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2"/>
          <p:cNvSpPr/>
          <p:nvPr/>
        </p:nvSpPr>
        <p:spPr>
          <a:xfrm>
            <a:off x="-12192" y="6053328"/>
            <a:ext cx="2999232"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2"/>
          <p:cNvSpPr/>
          <p:nvPr/>
        </p:nvSpPr>
        <p:spPr>
          <a:xfrm>
            <a:off x="3145536" y="6044184"/>
            <a:ext cx="90464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 name="Google Shape;18;p2"/>
          <p:cNvSpPr txBox="1"/>
          <p:nvPr>
            <p:ph type="ctrTitle"/>
          </p:nvPr>
        </p:nvSpPr>
        <p:spPr>
          <a:xfrm>
            <a:off x="3149600" y="4038600"/>
            <a:ext cx="8636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3149600" y="6050037"/>
            <a:ext cx="89408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0" name="Google Shape;20;p2"/>
          <p:cNvSpPr txBox="1"/>
          <p:nvPr>
            <p:ph idx="10" type="dt"/>
          </p:nvPr>
        </p:nvSpPr>
        <p:spPr>
          <a:xfrm>
            <a:off x="101600" y="6068699"/>
            <a:ext cx="27432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2780524" y="236539"/>
            <a:ext cx="782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668000" y="228600"/>
            <a:ext cx="11176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8" name="Shape 88"/>
        <p:cNvGrpSpPr/>
        <p:nvPr/>
      </p:nvGrpSpPr>
      <p:grpSpPr>
        <a:xfrm>
          <a:off x="0" y="0"/>
          <a:ext cx="0" cy="0"/>
          <a:chOff x="0" y="0"/>
          <a:chExt cx="0" cy="0"/>
        </a:xfrm>
      </p:grpSpPr>
      <p:sp>
        <p:nvSpPr>
          <p:cNvPr id="89" name="Google Shape;89;p12"/>
          <p:cNvSpPr txBox="1"/>
          <p:nvPr>
            <p:ph idx="1" type="body"/>
          </p:nvPr>
        </p:nvSpPr>
        <p:spPr>
          <a:xfrm>
            <a:off x="2133600" y="5486400"/>
            <a:ext cx="97536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12"/>
          <p:cNvSpPr/>
          <p:nvPr/>
        </p:nvSpPr>
        <p:spPr>
          <a:xfrm>
            <a:off x="-12192" y="4572000"/>
            <a:ext cx="12192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1" name="Google Shape;91;p12"/>
          <p:cNvSpPr/>
          <p:nvPr/>
        </p:nvSpPr>
        <p:spPr>
          <a:xfrm>
            <a:off x="-12192" y="4663440"/>
            <a:ext cx="195072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2" name="Google Shape;92;p12"/>
          <p:cNvSpPr/>
          <p:nvPr/>
        </p:nvSpPr>
        <p:spPr>
          <a:xfrm>
            <a:off x="2060448" y="4654296"/>
            <a:ext cx="10131552"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3" name="Google Shape;93;p12"/>
          <p:cNvSpPr txBox="1"/>
          <p:nvPr>
            <p:ph type="title"/>
          </p:nvPr>
        </p:nvSpPr>
        <p:spPr>
          <a:xfrm>
            <a:off x="2133600" y="4648200"/>
            <a:ext cx="9753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2"/>
          <p:cNvSpPr/>
          <p:nvPr/>
        </p:nvSpPr>
        <p:spPr>
          <a:xfrm>
            <a:off x="1930400" y="0"/>
            <a:ext cx="134112"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5" name="Google Shape;95;p12"/>
          <p:cNvSpPr txBox="1"/>
          <p:nvPr>
            <p:ph idx="10" type="dt"/>
          </p:nvPr>
        </p:nvSpPr>
        <p:spPr>
          <a:xfrm>
            <a:off x="83312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0" y="4667249"/>
            <a:ext cx="19304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97" name="Google Shape;97;p12"/>
          <p:cNvSpPr txBox="1"/>
          <p:nvPr>
            <p:ph idx="11" type="ftr"/>
          </p:nvPr>
        </p:nvSpPr>
        <p:spPr>
          <a:xfrm>
            <a:off x="2133600" y="6248207"/>
            <a:ext cx="6096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p:nvPr>
            <p:ph idx="2" type="pic"/>
          </p:nvPr>
        </p:nvSpPr>
        <p:spPr>
          <a:xfrm>
            <a:off x="2080768" y="0"/>
            <a:ext cx="10111232" cy="4568952"/>
          </a:xfrm>
          <a:prstGeom prst="rect">
            <a:avLst/>
          </a:prstGeom>
          <a:solidFill>
            <a:srgbClr val="DCE5EE"/>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13"/>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3"/>
          <p:cNvSpPr txBox="1"/>
          <p:nvPr>
            <p:ph idx="1" type="body"/>
          </p:nvPr>
        </p:nvSpPr>
        <p:spPr>
          <a:xfrm rot="5400000">
            <a:off x="3989324" y="-1572260"/>
            <a:ext cx="4526280" cy="108712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3"/>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105" name="Shape 105"/>
        <p:cNvGrpSpPr/>
        <p:nvPr/>
      </p:nvGrpSpPr>
      <p:grpSpPr>
        <a:xfrm>
          <a:off x="0" y="0"/>
          <a:ext cx="0" cy="0"/>
          <a:chOff x="0" y="0"/>
          <a:chExt cx="0" cy="0"/>
        </a:xfrm>
      </p:grpSpPr>
      <p:sp>
        <p:nvSpPr>
          <p:cNvPr id="106" name="Google Shape;106;p14"/>
          <p:cNvSpPr txBox="1"/>
          <p:nvPr>
            <p:ph type="title"/>
          </p:nvPr>
        </p:nvSpPr>
        <p:spPr>
          <a:xfrm rot="5400000">
            <a:off x="7350919" y="1996282"/>
            <a:ext cx="5516563"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4"/>
          <p:cNvSpPr txBox="1"/>
          <p:nvPr>
            <p:ph idx="1" type="body"/>
          </p:nvPr>
        </p:nvSpPr>
        <p:spPr>
          <a:xfrm rot="5400000">
            <a:off x="1559718" y="-340518"/>
            <a:ext cx="5516564" cy="7416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8" name="Google Shape;108;p14"/>
          <p:cNvSpPr txBox="1"/>
          <p:nvPr>
            <p:ph idx="10" type="dt"/>
          </p:nvPr>
        </p:nvSpPr>
        <p:spPr>
          <a:xfrm>
            <a:off x="8737600" y="6248403"/>
            <a:ext cx="2946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609602" y="6248208"/>
            <a:ext cx="74313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p:nvPr/>
        </p:nvSpPr>
        <p:spPr>
          <a:xfrm>
            <a:off x="8128424" y="0"/>
            <a:ext cx="426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1" name="Google Shape;111;p14"/>
          <p:cNvSpPr/>
          <p:nvPr/>
        </p:nvSpPr>
        <p:spPr>
          <a:xfrm>
            <a:off x="8189384" y="609600"/>
            <a:ext cx="3048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2" name="Google Shape;112;p14"/>
          <p:cNvSpPr/>
          <p:nvPr/>
        </p:nvSpPr>
        <p:spPr>
          <a:xfrm>
            <a:off x="8189384" y="0"/>
            <a:ext cx="3048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3" name="Google Shape;113;p14"/>
          <p:cNvSpPr txBox="1"/>
          <p:nvPr>
            <p:ph idx="12" type="sldNum"/>
          </p:nvPr>
        </p:nvSpPr>
        <p:spPr>
          <a:xfrm rot="5400000">
            <a:off x="8075084" y="103716"/>
            <a:ext cx="533400" cy="32596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5" name="Shape 125"/>
        <p:cNvGrpSpPr/>
        <p:nvPr/>
      </p:nvGrpSpPr>
      <p:grpSpPr>
        <a:xfrm>
          <a:off x="0" y="0"/>
          <a:ext cx="0" cy="0"/>
          <a:chOff x="0" y="0"/>
          <a:chExt cx="0" cy="0"/>
        </a:xfrm>
      </p:grpSpPr>
      <p:sp>
        <p:nvSpPr>
          <p:cNvPr id="126" name="Google Shape;12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1" name="Shape 131"/>
        <p:cNvGrpSpPr/>
        <p:nvPr/>
      </p:nvGrpSpPr>
      <p:grpSpPr>
        <a:xfrm>
          <a:off x="0" y="0"/>
          <a:ext cx="0" cy="0"/>
          <a:chOff x="0" y="0"/>
          <a:chExt cx="0" cy="0"/>
        </a:xfrm>
      </p:grpSpPr>
      <p:sp>
        <p:nvSpPr>
          <p:cNvPr id="132" name="Google Shape;13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4" name="Google Shape;1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0" name="Google Shape;14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3" name="Google Shape;153;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5" name="Google Shape;155;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9" name="Shape 159"/>
        <p:cNvGrpSpPr/>
        <p:nvPr/>
      </p:nvGrpSpPr>
      <p:grpSpPr>
        <a:xfrm>
          <a:off x="0" y="0"/>
          <a:ext cx="0" cy="0"/>
          <a:chOff x="0" y="0"/>
          <a:chExt cx="0" cy="0"/>
        </a:xfrm>
      </p:grpSpPr>
      <p:sp>
        <p:nvSpPr>
          <p:cNvPr id="160" name="Google Shape;16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4"/>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7" name="Google Shape;37;p4"/>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3" name="Shape 163"/>
        <p:cNvGrpSpPr/>
        <p:nvPr/>
      </p:nvGrpSpPr>
      <p:grpSpPr>
        <a:xfrm>
          <a:off x="0" y="0"/>
          <a:ext cx="0" cy="0"/>
          <a:chOff x="0" y="0"/>
          <a:chExt cx="0" cy="0"/>
        </a:xfrm>
      </p:grpSpPr>
      <p:sp>
        <p:nvSpPr>
          <p:cNvPr id="164" name="Google Shape;164;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6" name="Google Shape;166;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7" name="Google Shape;16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0" name="Shape 170"/>
        <p:cNvGrpSpPr/>
        <p:nvPr/>
      </p:nvGrpSpPr>
      <p:grpSpPr>
        <a:xfrm>
          <a:off x="0" y="0"/>
          <a:ext cx="0" cy="0"/>
          <a:chOff x="0" y="0"/>
          <a:chExt cx="0" cy="0"/>
        </a:xfrm>
      </p:grpSpPr>
      <p:sp>
        <p:nvSpPr>
          <p:cNvPr id="171" name="Google Shape;17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4"/>
          <p:cNvSpPr/>
          <p:nvPr>
            <p:ph idx="2" type="pic"/>
          </p:nvPr>
        </p:nvSpPr>
        <p:spPr>
          <a:xfrm>
            <a:off x="5183188" y="987425"/>
            <a:ext cx="6172200" cy="4873625"/>
          </a:xfrm>
          <a:prstGeom prst="rect">
            <a:avLst/>
          </a:prstGeom>
          <a:noFill/>
          <a:ln>
            <a:noFill/>
          </a:ln>
        </p:spPr>
      </p:sp>
      <p:sp>
        <p:nvSpPr>
          <p:cNvPr id="173" name="Google Shape;173;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4" name="Google Shape;17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7" name="Shape 177"/>
        <p:cNvGrpSpPr/>
        <p:nvPr/>
      </p:nvGrpSpPr>
      <p:grpSpPr>
        <a:xfrm>
          <a:off x="0" y="0"/>
          <a:ext cx="0" cy="0"/>
          <a:chOff x="0" y="0"/>
          <a:chExt cx="0" cy="0"/>
        </a:xfrm>
      </p:grpSpPr>
      <p:sp>
        <p:nvSpPr>
          <p:cNvPr id="178" name="Google Shape;17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3" name="Shape 183"/>
        <p:cNvGrpSpPr/>
        <p:nvPr/>
      </p:nvGrpSpPr>
      <p:grpSpPr>
        <a:xfrm>
          <a:off x="0" y="0"/>
          <a:ext cx="0" cy="0"/>
          <a:chOff x="0" y="0"/>
          <a:chExt cx="0" cy="0"/>
        </a:xfrm>
      </p:grpSpPr>
      <p:sp>
        <p:nvSpPr>
          <p:cNvPr id="184" name="Google Shape;184;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812800" y="1589567"/>
            <a:ext cx="51816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5"/>
          <p:cNvSpPr txBox="1"/>
          <p:nvPr>
            <p:ph idx="2" type="body"/>
          </p:nvPr>
        </p:nvSpPr>
        <p:spPr>
          <a:xfrm>
            <a:off x="6459868" y="1589567"/>
            <a:ext cx="51816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5"/>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5"/>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45" name="Shape 45"/>
        <p:cNvGrpSpPr/>
        <p:nvPr/>
      </p:nvGrpSpPr>
      <p:grpSpPr>
        <a:xfrm>
          <a:off x="0" y="0"/>
          <a:ext cx="0" cy="0"/>
          <a:chOff x="0" y="0"/>
          <a:chExt cx="0" cy="0"/>
        </a:xfrm>
      </p:grpSpPr>
      <p:sp>
        <p:nvSpPr>
          <p:cNvPr id="46" name="Google Shape;46;p6"/>
          <p:cNvSpPr/>
          <p:nvPr/>
        </p:nvSpPr>
        <p:spPr>
          <a:xfrm>
            <a:off x="0" y="5971032"/>
            <a:ext cx="12192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7" name="Google Shape;47;p6"/>
          <p:cNvSpPr/>
          <p:nvPr/>
        </p:nvSpPr>
        <p:spPr>
          <a:xfrm>
            <a:off x="-12192" y="6053328"/>
            <a:ext cx="2999232"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8" name="Google Shape;48;p6"/>
          <p:cNvSpPr/>
          <p:nvPr/>
        </p:nvSpPr>
        <p:spPr>
          <a:xfrm>
            <a:off x="3145536" y="6044184"/>
            <a:ext cx="90464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9" name="Google Shape;49;p6"/>
          <p:cNvSpPr txBox="1"/>
          <p:nvPr>
            <p:ph type="ctrTitle"/>
          </p:nvPr>
        </p:nvSpPr>
        <p:spPr>
          <a:xfrm>
            <a:off x="3149600" y="4038600"/>
            <a:ext cx="8636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subTitle"/>
          </p:nvPr>
        </p:nvSpPr>
        <p:spPr>
          <a:xfrm>
            <a:off x="3149600" y="6050037"/>
            <a:ext cx="89408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1" name="Google Shape;51;p6"/>
          <p:cNvSpPr txBox="1"/>
          <p:nvPr>
            <p:ph idx="10" type="dt"/>
          </p:nvPr>
        </p:nvSpPr>
        <p:spPr>
          <a:xfrm>
            <a:off x="101600" y="6068699"/>
            <a:ext cx="27432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780524" y="236539"/>
            <a:ext cx="782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10668000" y="228600"/>
            <a:ext cx="11176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4" name="Shape 54"/>
        <p:cNvGrpSpPr/>
        <p:nvPr/>
      </p:nvGrpSpPr>
      <p:grpSpPr>
        <a:xfrm>
          <a:off x="0" y="0"/>
          <a:ext cx="0" cy="0"/>
          <a:chOff x="0" y="0"/>
          <a:chExt cx="0" cy="0"/>
        </a:xfrm>
      </p:grpSpPr>
      <p:sp>
        <p:nvSpPr>
          <p:cNvPr id="55" name="Google Shape;55;p7"/>
          <p:cNvSpPr txBox="1"/>
          <p:nvPr>
            <p:ph idx="1" type="body"/>
          </p:nvPr>
        </p:nvSpPr>
        <p:spPr>
          <a:xfrm>
            <a:off x="1828801" y="2743200"/>
            <a:ext cx="9497484"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7"/>
          <p:cNvSpPr/>
          <p:nvPr/>
        </p:nvSpPr>
        <p:spPr>
          <a:xfrm>
            <a:off x="0" y="1524000"/>
            <a:ext cx="12192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7" name="Google Shape;57;p7"/>
          <p:cNvSpPr/>
          <p:nvPr/>
        </p:nvSpPr>
        <p:spPr>
          <a:xfrm>
            <a:off x="0" y="1600200"/>
            <a:ext cx="17272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8" name="Google Shape;58;p7"/>
          <p:cNvSpPr/>
          <p:nvPr/>
        </p:nvSpPr>
        <p:spPr>
          <a:xfrm>
            <a:off x="1828800" y="1600200"/>
            <a:ext cx="103632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9" name="Google Shape;59;p7"/>
          <p:cNvSpPr txBox="1"/>
          <p:nvPr>
            <p:ph type="title"/>
          </p:nvPr>
        </p:nvSpPr>
        <p:spPr>
          <a:xfrm>
            <a:off x="1828800" y="1600200"/>
            <a:ext cx="1016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0" y="1752600"/>
            <a:ext cx="17272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7"/>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8"/>
          <p:cNvSpPr txBox="1"/>
          <p:nvPr>
            <p:ph type="title"/>
          </p:nvPr>
        </p:nvSpPr>
        <p:spPr>
          <a:xfrm>
            <a:off x="711200" y="273050"/>
            <a:ext cx="10871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8"/>
          <p:cNvSpPr txBox="1"/>
          <p:nvPr>
            <p:ph idx="1" type="body"/>
          </p:nvPr>
        </p:nvSpPr>
        <p:spPr>
          <a:xfrm>
            <a:off x="812800" y="2438400"/>
            <a:ext cx="51816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2" type="body"/>
          </p:nvPr>
        </p:nvSpPr>
        <p:spPr>
          <a:xfrm>
            <a:off x="6400800" y="2438400"/>
            <a:ext cx="51816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8"/>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9" name="Google Shape;69;p8"/>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3" type="body"/>
          </p:nvPr>
        </p:nvSpPr>
        <p:spPr>
          <a:xfrm>
            <a:off x="812800" y="1752600"/>
            <a:ext cx="51816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8"/>
          <p:cNvSpPr txBox="1"/>
          <p:nvPr>
            <p:ph idx="4" type="body"/>
          </p:nvPr>
        </p:nvSpPr>
        <p:spPr>
          <a:xfrm>
            <a:off x="6400800" y="1752600"/>
            <a:ext cx="51816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9"/>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7" name="Shape 77"/>
        <p:cNvGrpSpPr/>
        <p:nvPr/>
      </p:nvGrpSpPr>
      <p:grpSpPr>
        <a:xfrm>
          <a:off x="0" y="0"/>
          <a:ext cx="0" cy="0"/>
          <a:chOff x="0" y="0"/>
          <a:chExt cx="0" cy="0"/>
        </a:xfrm>
      </p:grpSpPr>
      <p:sp>
        <p:nvSpPr>
          <p:cNvPr id="78" name="Google Shape;78;p10"/>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0" y="6248400"/>
            <a:ext cx="711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11"/>
          <p:cNvSpPr txBox="1"/>
          <p:nvPr>
            <p:ph type="title"/>
          </p:nvPr>
        </p:nvSpPr>
        <p:spPr>
          <a:xfrm>
            <a:off x="812800" y="273050"/>
            <a:ext cx="107696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11"/>
          <p:cNvSpPr txBox="1"/>
          <p:nvPr>
            <p:ph idx="1" type="body"/>
          </p:nvPr>
        </p:nvSpPr>
        <p:spPr>
          <a:xfrm>
            <a:off x="812800" y="1752600"/>
            <a:ext cx="21336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11"/>
          <p:cNvSpPr txBox="1"/>
          <p:nvPr>
            <p:ph idx="2" type="body"/>
          </p:nvPr>
        </p:nvSpPr>
        <p:spPr>
          <a:xfrm>
            <a:off x="3149600" y="1752600"/>
            <a:ext cx="85344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4.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400"/>
              <a:buFont typeface="Twentieth Century"/>
              <a:buNone/>
              <a:defRPr b="0" i="0" sz="4400" u="none" cap="none" strike="noStrike">
                <a:solidFill>
                  <a:schemeClr val="lt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16864" y="1600200"/>
            <a:ext cx="108712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0" name="Google Shape;10;p1"/>
          <p:cNvSpPr/>
          <p:nvPr/>
        </p:nvSpPr>
        <p:spPr>
          <a:xfrm>
            <a:off x="0" y="1234440"/>
            <a:ext cx="12192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 name="Google Shape;11;p1"/>
          <p:cNvSpPr/>
          <p:nvPr/>
        </p:nvSpPr>
        <p:spPr>
          <a:xfrm>
            <a:off x="0" y="1280160"/>
            <a:ext cx="7112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 name="Google Shape;12;p1"/>
          <p:cNvSpPr/>
          <p:nvPr/>
        </p:nvSpPr>
        <p:spPr>
          <a:xfrm>
            <a:off x="787400" y="1280160"/>
            <a:ext cx="1140460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 name="Google Shape;13;p1"/>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
          <p:cNvSpPr txBox="1"/>
          <p:nvPr>
            <p:ph idx="1" type="body"/>
          </p:nvPr>
        </p:nvSpPr>
        <p:spPr>
          <a:xfrm>
            <a:off x="816864" y="1600200"/>
            <a:ext cx="108712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6" name="Google Shape;26;p3"/>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7" name="Google Shape;27;p3"/>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p:nvPr/>
        </p:nvSpPr>
        <p:spPr>
          <a:xfrm>
            <a:off x="0" y="1234440"/>
            <a:ext cx="12192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9" name="Google Shape;29;p3"/>
          <p:cNvSpPr/>
          <p:nvPr/>
        </p:nvSpPr>
        <p:spPr>
          <a:xfrm>
            <a:off x="0" y="1280160"/>
            <a:ext cx="7112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 name="Google Shape;30;p3"/>
          <p:cNvSpPr/>
          <p:nvPr/>
        </p:nvSpPr>
        <p:spPr>
          <a:xfrm>
            <a:off x="787400" y="1280160"/>
            <a:ext cx="1140460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 name="Google Shape;31;p3"/>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sz="1400" u="none">
                <a:solidFill>
                  <a:srgbClr val="FFFFFF"/>
                </a:solidFill>
                <a:latin typeface="Twentieth Century"/>
                <a:ea typeface="Twentieth Century"/>
                <a:cs typeface="Twentieth Century"/>
                <a:sym typeface="Twentieth Century"/>
              </a:defRPr>
            </a:lvl1pPr>
            <a:lvl2pPr indent="0" lvl="1" marL="0" marR="0" rtl="0" algn="ctr">
              <a:spcBef>
                <a:spcPts val="0"/>
              </a:spcBef>
              <a:buNone/>
              <a:defRPr b="1" sz="1400" u="none">
                <a:solidFill>
                  <a:srgbClr val="FFFFFF"/>
                </a:solidFill>
                <a:latin typeface="Twentieth Century"/>
                <a:ea typeface="Twentieth Century"/>
                <a:cs typeface="Twentieth Century"/>
                <a:sym typeface="Twentieth Century"/>
              </a:defRPr>
            </a:lvl2pPr>
            <a:lvl3pPr indent="0" lvl="2" marL="0" marR="0" rtl="0" algn="ctr">
              <a:spcBef>
                <a:spcPts val="0"/>
              </a:spcBef>
              <a:buNone/>
              <a:defRPr b="1" sz="1400" u="none">
                <a:solidFill>
                  <a:srgbClr val="FFFFFF"/>
                </a:solidFill>
                <a:latin typeface="Twentieth Century"/>
                <a:ea typeface="Twentieth Century"/>
                <a:cs typeface="Twentieth Century"/>
                <a:sym typeface="Twentieth Century"/>
              </a:defRPr>
            </a:lvl3pPr>
            <a:lvl4pPr indent="0" lvl="3" marL="0" marR="0" rtl="0" algn="ctr">
              <a:spcBef>
                <a:spcPts val="0"/>
              </a:spcBef>
              <a:buNone/>
              <a:defRPr b="1" sz="1400" u="none">
                <a:solidFill>
                  <a:srgbClr val="FFFFFF"/>
                </a:solidFill>
                <a:latin typeface="Twentieth Century"/>
                <a:ea typeface="Twentieth Century"/>
                <a:cs typeface="Twentieth Century"/>
                <a:sym typeface="Twentieth Century"/>
              </a:defRPr>
            </a:lvl4pPr>
            <a:lvl5pPr indent="0" lvl="4" marL="0" marR="0" rtl="0" algn="ctr">
              <a:spcBef>
                <a:spcPts val="0"/>
              </a:spcBef>
              <a:buNone/>
              <a:defRPr b="1" sz="1400" u="none">
                <a:solidFill>
                  <a:srgbClr val="FFFFFF"/>
                </a:solidFill>
                <a:latin typeface="Twentieth Century"/>
                <a:ea typeface="Twentieth Century"/>
                <a:cs typeface="Twentieth Century"/>
                <a:sym typeface="Twentieth Century"/>
              </a:defRPr>
            </a:lvl5pPr>
            <a:lvl6pPr indent="0" lvl="5" marL="0" marR="0" rtl="0" algn="ctr">
              <a:spcBef>
                <a:spcPts val="0"/>
              </a:spcBef>
              <a:buNone/>
              <a:defRPr b="1" sz="1400" u="none">
                <a:solidFill>
                  <a:srgbClr val="FFFFFF"/>
                </a:solidFill>
                <a:latin typeface="Twentieth Century"/>
                <a:ea typeface="Twentieth Century"/>
                <a:cs typeface="Twentieth Century"/>
                <a:sym typeface="Twentieth Century"/>
              </a:defRPr>
            </a:lvl6pPr>
            <a:lvl7pPr indent="0" lvl="6" marL="0" marR="0" rtl="0" algn="ctr">
              <a:spcBef>
                <a:spcPts val="0"/>
              </a:spcBef>
              <a:buNone/>
              <a:defRPr b="1" sz="1400" u="none">
                <a:solidFill>
                  <a:srgbClr val="FFFFFF"/>
                </a:solidFill>
                <a:latin typeface="Twentieth Century"/>
                <a:ea typeface="Twentieth Century"/>
                <a:cs typeface="Twentieth Century"/>
                <a:sym typeface="Twentieth Century"/>
              </a:defRPr>
            </a:lvl7pPr>
            <a:lvl8pPr indent="0" lvl="7" marL="0" marR="0" rtl="0" algn="ctr">
              <a:spcBef>
                <a:spcPts val="0"/>
              </a:spcBef>
              <a:buNone/>
              <a:defRPr b="1" sz="1400" u="none">
                <a:solidFill>
                  <a:srgbClr val="FFFFFF"/>
                </a:solidFill>
                <a:latin typeface="Twentieth Century"/>
                <a:ea typeface="Twentieth Century"/>
                <a:cs typeface="Twentieth Century"/>
                <a:sym typeface="Twentieth Century"/>
              </a:defRPr>
            </a:lvl8pPr>
            <a:lvl9pPr indent="0" lvl="8" marL="0" marR="0" rtl="0" algn="ctr">
              <a:spcBef>
                <a:spcPts val="0"/>
              </a:spcBef>
              <a:buNone/>
              <a:defRPr b="1"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6" name="Google Shape;11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7" name="Google Shape;11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9" name="Google Shape;11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folio.org/" TargetMode="External"/><Relationship Id="rId4" Type="http://schemas.openxmlformats.org/officeDocument/2006/relationships/hyperlink" Target="https://americanlibrariesmagazine.org/2016/04/22/ebsco-kuali-open-source-projec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gif"/><Relationship Id="rId5" Type="http://schemas.openxmlformats.org/officeDocument/2006/relationships/image" Target="../media/image13.png"/><Relationship Id="rId6" Type="http://schemas.openxmlformats.org/officeDocument/2006/relationships/hyperlink" Target="http://www.flickr.com/photos/carrick/61952845/" TargetMode="External"/><Relationship Id="rId7" Type="http://schemas.openxmlformats.org/officeDocument/2006/relationships/hyperlink" Target="http://www.javaworld.com/javaworld/jw-10-2001/jw-1019-jxta.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ctrTitle"/>
          </p:nvPr>
        </p:nvSpPr>
        <p:spPr>
          <a:xfrm>
            <a:off x="2057400" y="533400"/>
            <a:ext cx="7924800" cy="137088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2"/>
              </a:buClr>
              <a:buSzPts val="4400"/>
              <a:buFont typeface="Twentieth Century"/>
              <a:buNone/>
            </a:pPr>
            <a:r>
              <a:rPr b="1" lang="en-US" cap="none"/>
              <a:t>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Who uses Microservices</a:t>
            </a:r>
            <a:endParaRPr/>
          </a:p>
        </p:txBody>
      </p:sp>
      <p:sp>
        <p:nvSpPr>
          <p:cNvPr id="256" name="Google Shape;256;p36"/>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Uber</a:t>
            </a:r>
            <a:endParaRPr/>
          </a:p>
          <a:p>
            <a:pPr indent="-320040" lvl="0" marL="320040" rtl="0" algn="l">
              <a:spcBef>
                <a:spcPts val="700"/>
              </a:spcBef>
              <a:spcAft>
                <a:spcPts val="0"/>
              </a:spcAft>
              <a:buSzPts val="1740"/>
              <a:buChar char="◻"/>
            </a:pPr>
            <a:r>
              <a:rPr lang="en-US"/>
              <a:t>Netflix</a:t>
            </a:r>
            <a:endParaRPr/>
          </a:p>
          <a:p>
            <a:pPr indent="-320040" lvl="0" marL="320040" rtl="0" algn="l">
              <a:spcBef>
                <a:spcPts val="700"/>
              </a:spcBef>
              <a:spcAft>
                <a:spcPts val="0"/>
              </a:spcAft>
              <a:buSzPts val="1740"/>
              <a:buChar char="◻"/>
            </a:pPr>
            <a:r>
              <a:rPr lang="en-US"/>
              <a:t>Amazon</a:t>
            </a:r>
            <a:endParaRPr/>
          </a:p>
          <a:p>
            <a:pPr indent="-320040" lvl="0" marL="320040" rtl="0" algn="l">
              <a:spcBef>
                <a:spcPts val="700"/>
              </a:spcBef>
              <a:spcAft>
                <a:spcPts val="0"/>
              </a:spcAft>
              <a:buSzPts val="1740"/>
              <a:buChar char="◻"/>
            </a:pPr>
            <a:r>
              <a:rPr lang="en-US"/>
              <a:t>Ebay</a:t>
            </a:r>
            <a:endParaRPr/>
          </a:p>
          <a:p>
            <a:pPr indent="-320040" lvl="0" marL="320040" rtl="0" algn="l">
              <a:spcBef>
                <a:spcPts val="700"/>
              </a:spcBef>
              <a:spcAft>
                <a:spcPts val="0"/>
              </a:spcAft>
              <a:buSzPts val="1740"/>
              <a:buChar char="◻"/>
            </a:pPr>
            <a:r>
              <a:rPr lang="en-US"/>
              <a:t>Twitter</a:t>
            </a:r>
            <a:endParaRPr/>
          </a:p>
          <a:p>
            <a:pPr indent="-320040" lvl="0" marL="320040" rtl="0" algn="l">
              <a:spcBef>
                <a:spcPts val="700"/>
              </a:spcBef>
              <a:spcAft>
                <a:spcPts val="0"/>
              </a:spcAft>
              <a:buSzPts val="1740"/>
              <a:buChar char="◻"/>
            </a:pPr>
            <a:r>
              <a:rPr lang="en-US"/>
              <a:t>PayPal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Alternative approach: Monolithic software</a:t>
            </a:r>
            <a:endParaRPr/>
          </a:p>
        </p:txBody>
      </p:sp>
      <p:sp>
        <p:nvSpPr>
          <p:cNvPr id="262" name="Google Shape;262;p37"/>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Consolidated executable application </a:t>
            </a:r>
            <a:endParaRPr/>
          </a:p>
          <a:p>
            <a:pPr indent="-274320" lvl="1" marL="640080" rtl="0" algn="l">
              <a:spcBef>
                <a:spcPts val="550"/>
              </a:spcBef>
              <a:spcAft>
                <a:spcPts val="0"/>
              </a:spcAft>
              <a:buSzPts val="1820"/>
              <a:buChar char="🞑"/>
            </a:pPr>
            <a:r>
              <a:rPr lang="en-US"/>
              <a:t>Plus supporting libraries  and  modules</a:t>
            </a:r>
            <a:endParaRPr/>
          </a:p>
          <a:p>
            <a:pPr indent="-320040" lvl="0" marL="320040" rtl="0" algn="l">
              <a:spcBef>
                <a:spcPts val="700"/>
              </a:spcBef>
              <a:spcAft>
                <a:spcPts val="0"/>
              </a:spcAft>
              <a:buSzPts val="1740"/>
              <a:buChar char="◻"/>
            </a:pPr>
            <a:r>
              <a:rPr lang="en-US"/>
              <a:t>Can be massively distributed across computing clusters</a:t>
            </a:r>
            <a:endParaRPr/>
          </a:p>
          <a:p>
            <a:pPr indent="-320040" lvl="0" marL="320040" rtl="0" algn="l">
              <a:spcBef>
                <a:spcPts val="700"/>
              </a:spcBef>
              <a:spcAft>
                <a:spcPts val="0"/>
              </a:spcAft>
              <a:buSzPts val="1740"/>
              <a:buChar char="◻"/>
            </a:pPr>
            <a:r>
              <a:rPr lang="en-US"/>
              <a:t>Entire application based on a uniform technology stack:</a:t>
            </a:r>
            <a:endParaRPr/>
          </a:p>
          <a:p>
            <a:pPr indent="-274320" lvl="1" marL="640080" rtl="0" algn="l">
              <a:spcBef>
                <a:spcPts val="550"/>
              </a:spcBef>
              <a:spcAft>
                <a:spcPts val="0"/>
              </a:spcAft>
              <a:buSzPts val="1820"/>
              <a:buChar char="🞑"/>
            </a:pPr>
            <a:r>
              <a:rPr lang="en-US"/>
              <a:t>Server platform</a:t>
            </a:r>
            <a:endParaRPr/>
          </a:p>
          <a:p>
            <a:pPr indent="-274320" lvl="1" marL="640080" rtl="0" algn="l">
              <a:spcBef>
                <a:spcPts val="550"/>
              </a:spcBef>
              <a:spcAft>
                <a:spcPts val="0"/>
              </a:spcAft>
              <a:buSzPts val="1820"/>
              <a:buChar char="🞑"/>
            </a:pPr>
            <a:r>
              <a:rPr lang="en-US"/>
              <a:t>Operating system</a:t>
            </a:r>
            <a:endParaRPr/>
          </a:p>
          <a:p>
            <a:pPr indent="-274320" lvl="1" marL="640080" rtl="0" algn="l">
              <a:spcBef>
                <a:spcPts val="550"/>
              </a:spcBef>
              <a:spcAft>
                <a:spcPts val="0"/>
              </a:spcAft>
              <a:buSzPts val="1820"/>
              <a:buChar char="🞑"/>
            </a:pPr>
            <a:r>
              <a:rPr lang="en-US"/>
              <a:t>Programming  language</a:t>
            </a:r>
            <a:endParaRPr/>
          </a:p>
          <a:p>
            <a:pPr indent="-274320" lvl="1" marL="640080" rtl="0" algn="l">
              <a:spcBef>
                <a:spcPts val="550"/>
              </a:spcBef>
              <a:spcAft>
                <a:spcPts val="0"/>
              </a:spcAft>
              <a:buSzPts val="1820"/>
              <a:buChar char="🞑"/>
            </a:pPr>
            <a:r>
              <a:rPr lang="en-US"/>
              <a:t>Database layer</a:t>
            </a:r>
            <a:endParaRPr/>
          </a:p>
          <a:p>
            <a:pPr indent="-320040" lvl="0" marL="320040" rtl="0" algn="l">
              <a:spcBef>
                <a:spcPts val="700"/>
              </a:spcBef>
              <a:spcAft>
                <a:spcPts val="0"/>
              </a:spcAft>
              <a:buSzPts val="1740"/>
              <a:buChar char="◻"/>
            </a:pPr>
            <a:r>
              <a:rPr lang="en-US"/>
              <a:t>Enhancements mean recompilation of entire application</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p:nvPr/>
        </p:nvSpPr>
        <p:spPr>
          <a:xfrm>
            <a:off x="144629" y="1480456"/>
            <a:ext cx="10372645" cy="5225143"/>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p:txBody>
      </p:sp>
      <p:sp>
        <p:nvSpPr>
          <p:cNvPr id="268" name="Google Shape;268;p38"/>
          <p:cNvSpPr/>
          <p:nvPr/>
        </p:nvSpPr>
        <p:spPr>
          <a:xfrm>
            <a:off x="852990" y="5257216"/>
            <a:ext cx="9227181" cy="1355685"/>
          </a:xfrm>
          <a:prstGeom prst="flowChartMagneticDisk">
            <a:avLst/>
          </a:prstGeom>
          <a:solidFill>
            <a:srgbClr val="D8E2F3"/>
          </a:solidFill>
          <a:ln cap="flat" cmpd="sng" w="28575">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8"/>
          <p:cNvSpPr/>
          <p:nvPr/>
        </p:nvSpPr>
        <p:spPr>
          <a:xfrm>
            <a:off x="852989" y="1686315"/>
            <a:ext cx="9074779" cy="581548"/>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262626"/>
                </a:solidFill>
                <a:latin typeface="Calibri"/>
                <a:ea typeface="Calibri"/>
                <a:cs typeface="Calibri"/>
                <a:sym typeface="Calibri"/>
              </a:rPr>
              <a:t>Web service</a:t>
            </a:r>
            <a:endParaRPr/>
          </a:p>
        </p:txBody>
      </p:sp>
      <p:sp>
        <p:nvSpPr>
          <p:cNvPr id="270" name="Google Shape;270;p38"/>
          <p:cNvSpPr/>
          <p:nvPr/>
        </p:nvSpPr>
        <p:spPr>
          <a:xfrm>
            <a:off x="852989" y="4846474"/>
            <a:ext cx="9074781" cy="313041"/>
          </a:xfrm>
          <a:prstGeom prst="roundRect">
            <a:avLst>
              <a:gd fmla="val 16667" name="adj"/>
            </a:avLst>
          </a:prstGeom>
          <a:solidFill>
            <a:srgbClr val="FBE4D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262626"/>
                </a:solidFill>
                <a:latin typeface="Calibri"/>
                <a:ea typeface="Calibri"/>
                <a:cs typeface="Calibri"/>
                <a:sym typeface="Calibri"/>
              </a:rPr>
              <a:t>Run time libraries</a:t>
            </a:r>
            <a:endParaRPr/>
          </a:p>
        </p:txBody>
      </p:sp>
      <p:sp>
        <p:nvSpPr>
          <p:cNvPr id="271" name="Google Shape;271;p38"/>
          <p:cNvSpPr/>
          <p:nvPr/>
        </p:nvSpPr>
        <p:spPr>
          <a:xfrm>
            <a:off x="794268" y="3519803"/>
            <a:ext cx="9133501" cy="1227823"/>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262626"/>
                </a:solidFill>
                <a:latin typeface="Calibri"/>
                <a:ea typeface="Calibri"/>
                <a:cs typeface="Calibri"/>
                <a:sym typeface="Calibri"/>
              </a:rPr>
              <a:t>Application software </a:t>
            </a:r>
            <a:br>
              <a:rPr lang="en-US" sz="2800">
                <a:solidFill>
                  <a:srgbClr val="262626"/>
                </a:solidFill>
                <a:latin typeface="Calibri"/>
                <a:ea typeface="Calibri"/>
                <a:cs typeface="Calibri"/>
                <a:sym typeface="Calibri"/>
              </a:rPr>
            </a:br>
            <a:r>
              <a:rPr lang="en-US" sz="2800">
                <a:solidFill>
                  <a:srgbClr val="262626"/>
                </a:solidFill>
                <a:latin typeface="Calibri"/>
                <a:ea typeface="Calibri"/>
                <a:cs typeface="Calibri"/>
                <a:sym typeface="Calibri"/>
              </a:rPr>
              <a:t>Business Logic</a:t>
            </a:r>
            <a:endParaRPr/>
          </a:p>
        </p:txBody>
      </p:sp>
      <p:sp>
        <p:nvSpPr>
          <p:cNvPr id="272" name="Google Shape;272;p38"/>
          <p:cNvSpPr/>
          <p:nvPr/>
        </p:nvSpPr>
        <p:spPr>
          <a:xfrm>
            <a:off x="1154526" y="568234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73" name="Google Shape;273;p38"/>
          <p:cNvSpPr/>
          <p:nvPr/>
        </p:nvSpPr>
        <p:spPr>
          <a:xfrm>
            <a:off x="1154526" y="611473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74" name="Google Shape;274;p38"/>
          <p:cNvSpPr/>
          <p:nvPr/>
        </p:nvSpPr>
        <p:spPr>
          <a:xfrm>
            <a:off x="2245505" y="5717468"/>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75" name="Google Shape;275;p38"/>
          <p:cNvSpPr/>
          <p:nvPr/>
        </p:nvSpPr>
        <p:spPr>
          <a:xfrm>
            <a:off x="2245505" y="6149854"/>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76" name="Google Shape;276;p38"/>
          <p:cNvSpPr/>
          <p:nvPr/>
        </p:nvSpPr>
        <p:spPr>
          <a:xfrm>
            <a:off x="3336484" y="572835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77" name="Google Shape;277;p38"/>
          <p:cNvSpPr/>
          <p:nvPr/>
        </p:nvSpPr>
        <p:spPr>
          <a:xfrm>
            <a:off x="3336484" y="616074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78" name="Google Shape;278;p38"/>
          <p:cNvSpPr/>
          <p:nvPr/>
        </p:nvSpPr>
        <p:spPr>
          <a:xfrm>
            <a:off x="4485716" y="572835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79" name="Google Shape;279;p38"/>
          <p:cNvSpPr/>
          <p:nvPr/>
        </p:nvSpPr>
        <p:spPr>
          <a:xfrm>
            <a:off x="4485716" y="616074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0" name="Google Shape;280;p38"/>
          <p:cNvSpPr/>
          <p:nvPr/>
        </p:nvSpPr>
        <p:spPr>
          <a:xfrm>
            <a:off x="5519697" y="575259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1" name="Google Shape;281;p38"/>
          <p:cNvSpPr/>
          <p:nvPr/>
        </p:nvSpPr>
        <p:spPr>
          <a:xfrm>
            <a:off x="5519697" y="6184978"/>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2" name="Google Shape;282;p38"/>
          <p:cNvSpPr/>
          <p:nvPr/>
        </p:nvSpPr>
        <p:spPr>
          <a:xfrm>
            <a:off x="6668929" y="572835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3" name="Google Shape;283;p38"/>
          <p:cNvSpPr/>
          <p:nvPr/>
        </p:nvSpPr>
        <p:spPr>
          <a:xfrm>
            <a:off x="6668929" y="616074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4" name="Google Shape;284;p38"/>
          <p:cNvSpPr/>
          <p:nvPr/>
        </p:nvSpPr>
        <p:spPr>
          <a:xfrm>
            <a:off x="7695601" y="569498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5" name="Google Shape;285;p38"/>
          <p:cNvSpPr/>
          <p:nvPr/>
        </p:nvSpPr>
        <p:spPr>
          <a:xfrm>
            <a:off x="7695601" y="612737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6" name="Google Shape;286;p38"/>
          <p:cNvSpPr/>
          <p:nvPr/>
        </p:nvSpPr>
        <p:spPr>
          <a:xfrm>
            <a:off x="8722273" y="568234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7" name="Google Shape;287;p38"/>
          <p:cNvSpPr/>
          <p:nvPr/>
        </p:nvSpPr>
        <p:spPr>
          <a:xfrm>
            <a:off x="8722273" y="611473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288" name="Google Shape;288;p38"/>
          <p:cNvSpPr txBox="1"/>
          <p:nvPr/>
        </p:nvSpPr>
        <p:spPr>
          <a:xfrm>
            <a:off x="4615961" y="5298862"/>
            <a:ext cx="17704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Database Engine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38"/>
          <p:cNvSpPr/>
          <p:nvPr/>
        </p:nvSpPr>
        <p:spPr>
          <a:xfrm>
            <a:off x="794269" y="2450858"/>
            <a:ext cx="6756404" cy="911031"/>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262626"/>
                </a:solidFill>
                <a:latin typeface="Calibri"/>
                <a:ea typeface="Calibri"/>
                <a:cs typeface="Calibri"/>
                <a:sym typeface="Calibri"/>
              </a:rPr>
              <a:t>Presentation Layer </a:t>
            </a:r>
            <a:endParaRPr/>
          </a:p>
        </p:txBody>
      </p:sp>
      <p:pic>
        <p:nvPicPr>
          <p:cNvPr descr="Image result for clip art web browser" id="290" name="Google Shape;290;p38"/>
          <p:cNvPicPr preferRelativeResize="0"/>
          <p:nvPr/>
        </p:nvPicPr>
        <p:blipFill rotWithShape="1">
          <a:blip r:embed="rId3">
            <a:alphaModFix/>
          </a:blip>
          <a:srcRect b="0" l="0" r="0" t="0"/>
          <a:stretch/>
        </p:blipFill>
        <p:spPr>
          <a:xfrm>
            <a:off x="1595397" y="548916"/>
            <a:ext cx="973398" cy="852540"/>
          </a:xfrm>
          <a:prstGeom prst="rect">
            <a:avLst/>
          </a:prstGeom>
          <a:noFill/>
          <a:ln>
            <a:noFill/>
          </a:ln>
        </p:spPr>
      </p:pic>
      <p:pic>
        <p:nvPicPr>
          <p:cNvPr descr="Image result for clip art web browser" id="291" name="Google Shape;291;p38"/>
          <p:cNvPicPr preferRelativeResize="0"/>
          <p:nvPr/>
        </p:nvPicPr>
        <p:blipFill rotWithShape="1">
          <a:blip r:embed="rId3">
            <a:alphaModFix/>
          </a:blip>
          <a:srcRect b="0" l="0" r="0" t="0"/>
          <a:stretch/>
        </p:blipFill>
        <p:spPr>
          <a:xfrm>
            <a:off x="2849785" y="548916"/>
            <a:ext cx="973398" cy="852540"/>
          </a:xfrm>
          <a:prstGeom prst="rect">
            <a:avLst/>
          </a:prstGeom>
          <a:noFill/>
          <a:ln>
            <a:noFill/>
          </a:ln>
        </p:spPr>
      </p:pic>
      <p:pic>
        <p:nvPicPr>
          <p:cNvPr descr="Image result for clip art web browser" id="292" name="Google Shape;292;p38"/>
          <p:cNvPicPr preferRelativeResize="0"/>
          <p:nvPr/>
        </p:nvPicPr>
        <p:blipFill rotWithShape="1">
          <a:blip r:embed="rId3">
            <a:alphaModFix/>
          </a:blip>
          <a:srcRect b="0" l="0" r="0" t="0"/>
          <a:stretch/>
        </p:blipFill>
        <p:spPr>
          <a:xfrm>
            <a:off x="4104173" y="548916"/>
            <a:ext cx="973398" cy="852540"/>
          </a:xfrm>
          <a:prstGeom prst="rect">
            <a:avLst/>
          </a:prstGeom>
          <a:noFill/>
          <a:ln>
            <a:noFill/>
          </a:ln>
        </p:spPr>
      </p:pic>
      <p:pic>
        <p:nvPicPr>
          <p:cNvPr descr="Image result for clip art  cloud server" id="293" name="Google Shape;293;p38"/>
          <p:cNvPicPr preferRelativeResize="0"/>
          <p:nvPr/>
        </p:nvPicPr>
        <p:blipFill rotWithShape="1">
          <a:blip r:embed="rId4">
            <a:alphaModFix/>
          </a:blip>
          <a:srcRect b="0" l="0" r="0" t="0"/>
          <a:stretch/>
        </p:blipFill>
        <p:spPr>
          <a:xfrm>
            <a:off x="8318122" y="432835"/>
            <a:ext cx="808301" cy="808301"/>
          </a:xfrm>
          <a:prstGeom prst="rect">
            <a:avLst/>
          </a:prstGeom>
          <a:noFill/>
          <a:ln>
            <a:noFill/>
          </a:ln>
        </p:spPr>
      </p:pic>
      <p:sp>
        <p:nvSpPr>
          <p:cNvPr id="294" name="Google Shape;294;p38"/>
          <p:cNvSpPr txBox="1"/>
          <p:nvPr/>
        </p:nvSpPr>
        <p:spPr>
          <a:xfrm>
            <a:off x="464595" y="700612"/>
            <a:ext cx="11117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Interfaces</a:t>
            </a:r>
            <a:endParaRPr/>
          </a:p>
        </p:txBody>
      </p:sp>
      <p:sp>
        <p:nvSpPr>
          <p:cNvPr id="295" name="Google Shape;295;p38"/>
          <p:cNvSpPr txBox="1"/>
          <p:nvPr/>
        </p:nvSpPr>
        <p:spPr>
          <a:xfrm>
            <a:off x="9163144" y="368625"/>
            <a:ext cx="201805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Scripts/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Third Party Systems</a:t>
            </a:r>
            <a:endParaRPr/>
          </a:p>
        </p:txBody>
      </p:sp>
      <p:cxnSp>
        <p:nvCxnSpPr>
          <p:cNvPr id="296" name="Google Shape;296;p38"/>
          <p:cNvCxnSpPr/>
          <p:nvPr/>
        </p:nvCxnSpPr>
        <p:spPr>
          <a:xfrm>
            <a:off x="8425543" y="1346943"/>
            <a:ext cx="0" cy="630146"/>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297" name="Google Shape;297;p38"/>
          <p:cNvCxnSpPr/>
          <p:nvPr/>
        </p:nvCxnSpPr>
        <p:spPr>
          <a:xfrm>
            <a:off x="8700502" y="1297813"/>
            <a:ext cx="0" cy="679276"/>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298" name="Google Shape;298;p38"/>
          <p:cNvCxnSpPr/>
          <p:nvPr/>
        </p:nvCxnSpPr>
        <p:spPr>
          <a:xfrm>
            <a:off x="8981494" y="1346943"/>
            <a:ext cx="0" cy="630146"/>
          </a:xfrm>
          <a:prstGeom prst="straightConnector1">
            <a:avLst/>
          </a:prstGeom>
          <a:noFill/>
          <a:ln cap="flat" cmpd="sng" w="38100">
            <a:solidFill>
              <a:schemeClr val="accent1"/>
            </a:solidFill>
            <a:prstDash val="solid"/>
            <a:miter lim="800000"/>
            <a:headEnd len="med" w="med" type="diamond"/>
            <a:tailEnd len="med" w="med" type="diamond"/>
          </a:ln>
        </p:spPr>
      </p:cxnSp>
      <p:sp>
        <p:nvSpPr>
          <p:cNvPr id="299" name="Google Shape;299;p38"/>
          <p:cNvSpPr txBox="1"/>
          <p:nvPr/>
        </p:nvSpPr>
        <p:spPr>
          <a:xfrm>
            <a:off x="9078527" y="1092478"/>
            <a:ext cx="134171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API endpoints</a:t>
            </a:r>
            <a:endParaRPr/>
          </a:p>
        </p:txBody>
      </p:sp>
      <p:cxnSp>
        <p:nvCxnSpPr>
          <p:cNvPr id="300" name="Google Shape;300;p38"/>
          <p:cNvCxnSpPr/>
          <p:nvPr/>
        </p:nvCxnSpPr>
        <p:spPr>
          <a:xfrm>
            <a:off x="8425543" y="2107598"/>
            <a:ext cx="15738" cy="1604431"/>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301" name="Google Shape;301;p38"/>
          <p:cNvCxnSpPr/>
          <p:nvPr/>
        </p:nvCxnSpPr>
        <p:spPr>
          <a:xfrm>
            <a:off x="8700502" y="2107598"/>
            <a:ext cx="21771" cy="1604431"/>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302" name="Google Shape;302;p38"/>
          <p:cNvCxnSpPr/>
          <p:nvPr/>
        </p:nvCxnSpPr>
        <p:spPr>
          <a:xfrm>
            <a:off x="8981494" y="2107598"/>
            <a:ext cx="0" cy="1604431"/>
          </a:xfrm>
          <a:prstGeom prst="straightConnector1">
            <a:avLst/>
          </a:prstGeom>
          <a:noFill/>
          <a:ln cap="flat" cmpd="sng" w="38100">
            <a:solidFill>
              <a:schemeClr val="accent1"/>
            </a:solidFill>
            <a:prstDash val="solid"/>
            <a:miter lim="800000"/>
            <a:headEnd len="med" w="med" type="diamond"/>
            <a:tailEnd len="med" w="med" type="diamond"/>
          </a:ln>
        </p:spPr>
      </p:cxnSp>
      <p:sp>
        <p:nvSpPr>
          <p:cNvPr id="303" name="Google Shape;303;p38"/>
          <p:cNvSpPr txBox="1"/>
          <p:nvPr/>
        </p:nvSpPr>
        <p:spPr>
          <a:xfrm>
            <a:off x="2568795" y="-13804"/>
            <a:ext cx="625536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Monolithic Application Conceptual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Services-oriented Architecture</a:t>
            </a:r>
            <a:endParaRPr/>
          </a:p>
        </p:txBody>
      </p:sp>
      <p:sp>
        <p:nvSpPr>
          <p:cNvPr id="309" name="Google Shape;309;p39"/>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Longstanding approach to business  application development</a:t>
            </a:r>
            <a:endParaRPr/>
          </a:p>
          <a:p>
            <a:pPr indent="-320040" lvl="0" marL="320040" rtl="0" algn="l">
              <a:spcBef>
                <a:spcPts val="700"/>
              </a:spcBef>
              <a:spcAft>
                <a:spcPts val="0"/>
              </a:spcAft>
              <a:buSzPts val="1740"/>
              <a:buChar char="◻"/>
            </a:pPr>
            <a:r>
              <a:rPr lang="en-US"/>
              <a:t>Monolithic application  based on reusable services</a:t>
            </a:r>
            <a:endParaRPr/>
          </a:p>
          <a:p>
            <a:pPr indent="-320040" lvl="0" marL="320040" rtl="0" algn="l">
              <a:spcBef>
                <a:spcPts val="700"/>
              </a:spcBef>
              <a:spcAft>
                <a:spcPts val="0"/>
              </a:spcAft>
              <a:buSzPts val="1740"/>
              <a:buChar char="◻"/>
            </a:pPr>
            <a:r>
              <a:rPr lang="en-US"/>
              <a:t>Complex applications rely on an enterprise service bus to manage communications among services, database connectivity, event triggers, etc</a:t>
            </a:r>
            <a:endParaRPr/>
          </a:p>
          <a:p>
            <a:pPr indent="-320040" lvl="0" marL="320040" rtl="0" algn="l">
              <a:spcBef>
                <a:spcPts val="700"/>
              </a:spcBef>
              <a:spcAft>
                <a:spcPts val="0"/>
              </a:spcAft>
              <a:buSzPts val="1740"/>
              <a:buChar char="◻"/>
            </a:pPr>
            <a:r>
              <a:rPr lang="en-US"/>
              <a:t>Single uniform technology platform</a:t>
            </a:r>
            <a:endParaRPr/>
          </a:p>
          <a:p>
            <a:pPr indent="-320040" lvl="0" marL="320040" rtl="0" algn="l">
              <a:spcBef>
                <a:spcPts val="700"/>
              </a:spcBef>
              <a:spcAft>
                <a:spcPts val="0"/>
              </a:spcAft>
              <a:buSzPts val="1740"/>
              <a:buChar char="◻"/>
            </a:pPr>
            <a:r>
              <a:rPr lang="en-US"/>
              <a:t>Code assembled into a monolithic package</a:t>
            </a:r>
            <a:endParaRPr/>
          </a:p>
          <a:p>
            <a:pPr indent="-320040" lvl="0" marL="320040" rtl="0" algn="l">
              <a:spcBef>
                <a:spcPts val="700"/>
              </a:spcBef>
              <a:spcAft>
                <a:spcPts val="0"/>
              </a:spcAft>
              <a:buSzPts val="1740"/>
              <a:buChar char="◻"/>
            </a:pPr>
            <a:r>
              <a:rPr lang="en-US"/>
              <a:t>Scales to very high performance through clustered deployment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SOA development issues</a:t>
            </a:r>
            <a:endParaRPr/>
          </a:p>
        </p:txBody>
      </p:sp>
      <p:sp>
        <p:nvSpPr>
          <p:cNvPr id="315" name="Google Shape;315;p40"/>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Services are closely interrelated throughout the application</a:t>
            </a:r>
            <a:endParaRPr/>
          </a:p>
          <a:p>
            <a:pPr indent="-320040" lvl="0" marL="320040" rtl="0" algn="l">
              <a:spcBef>
                <a:spcPts val="700"/>
              </a:spcBef>
              <a:spcAft>
                <a:spcPts val="0"/>
              </a:spcAft>
              <a:buSzPts val="1740"/>
              <a:buChar char="◻"/>
            </a:pPr>
            <a:r>
              <a:rPr lang="en-US"/>
              <a:t>Developers must understand all aspects of the application</a:t>
            </a:r>
            <a:endParaRPr/>
          </a:p>
          <a:p>
            <a:pPr indent="-320040" lvl="0" marL="320040" rtl="0" algn="l">
              <a:spcBef>
                <a:spcPts val="700"/>
              </a:spcBef>
              <a:spcAft>
                <a:spcPts val="0"/>
              </a:spcAft>
              <a:buSzPts val="1740"/>
              <a:buChar char="◻"/>
            </a:pPr>
            <a:r>
              <a:rPr lang="en-US"/>
              <a:t>Single technology stack </a:t>
            </a:r>
            <a:endParaRPr/>
          </a:p>
          <a:p>
            <a:pPr indent="-320040" lvl="0" marL="320040" rtl="0" algn="l">
              <a:spcBef>
                <a:spcPts val="700"/>
              </a:spcBef>
              <a:spcAft>
                <a:spcPts val="0"/>
              </a:spcAft>
              <a:buSzPts val="1740"/>
              <a:buChar char="◻"/>
            </a:pPr>
            <a:r>
              <a:rPr lang="en-US"/>
              <a:t>Small changes require full recompilation</a:t>
            </a:r>
            <a:endParaRPr/>
          </a:p>
          <a:p>
            <a:pPr indent="-320040" lvl="0" marL="320040" rtl="0" algn="l">
              <a:spcBef>
                <a:spcPts val="700"/>
              </a:spcBef>
              <a:spcAft>
                <a:spcPts val="0"/>
              </a:spcAft>
              <a:buSzPts val="1740"/>
              <a:buChar char="◻"/>
            </a:pPr>
            <a:r>
              <a:rPr lang="en-US"/>
              <a:t>Complex applications can hit hardware or OS limits</a:t>
            </a:r>
            <a:endParaRPr/>
          </a:p>
          <a:p>
            <a:pPr indent="-320040" lvl="0" marL="320040" rtl="0" algn="l">
              <a:spcBef>
                <a:spcPts val="700"/>
              </a:spcBef>
              <a:spcAft>
                <a:spcPts val="0"/>
              </a:spcAft>
              <a:buSzPts val="1740"/>
              <a:buChar char="◻"/>
            </a:pPr>
            <a:r>
              <a:rPr lang="en-US"/>
              <a:t>Centralized development pattern</a:t>
            </a:r>
            <a:endParaRPr/>
          </a:p>
          <a:p>
            <a:pPr indent="-320040" lvl="0" marL="320040" rtl="0" algn="l">
              <a:spcBef>
                <a:spcPts val="700"/>
              </a:spcBef>
              <a:spcAft>
                <a:spcPts val="0"/>
              </a:spcAft>
              <a:buSzPts val="1740"/>
              <a:buChar char="◻"/>
            </a:pPr>
            <a:r>
              <a:rPr lang="en-US"/>
              <a:t>Operations separated from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p:nvPr/>
        </p:nvSpPr>
        <p:spPr>
          <a:xfrm>
            <a:off x="144629" y="1480456"/>
            <a:ext cx="10372645" cy="5225143"/>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p:txBody>
      </p:sp>
      <p:sp>
        <p:nvSpPr>
          <p:cNvPr id="321" name="Google Shape;321;p41"/>
          <p:cNvSpPr/>
          <p:nvPr/>
        </p:nvSpPr>
        <p:spPr>
          <a:xfrm>
            <a:off x="852990" y="5257216"/>
            <a:ext cx="9227181" cy="1355685"/>
          </a:xfrm>
          <a:prstGeom prst="flowChartMagneticDisk">
            <a:avLst/>
          </a:prstGeom>
          <a:solidFill>
            <a:srgbClr val="D8E2F3"/>
          </a:solidFill>
          <a:ln cap="flat" cmpd="sng" w="28575">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41"/>
          <p:cNvSpPr/>
          <p:nvPr/>
        </p:nvSpPr>
        <p:spPr>
          <a:xfrm>
            <a:off x="852989" y="1686315"/>
            <a:ext cx="9074779" cy="581548"/>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262626"/>
                </a:solidFill>
                <a:latin typeface="Calibri"/>
                <a:ea typeface="Calibri"/>
                <a:cs typeface="Calibri"/>
                <a:sym typeface="Calibri"/>
              </a:rPr>
              <a:t>Web service</a:t>
            </a:r>
            <a:endParaRPr/>
          </a:p>
        </p:txBody>
      </p:sp>
      <p:sp>
        <p:nvSpPr>
          <p:cNvPr id="323" name="Google Shape;323;p41"/>
          <p:cNvSpPr/>
          <p:nvPr/>
        </p:nvSpPr>
        <p:spPr>
          <a:xfrm>
            <a:off x="852989" y="4755456"/>
            <a:ext cx="9074781" cy="404060"/>
          </a:xfrm>
          <a:prstGeom prst="roundRect">
            <a:avLst>
              <a:gd fmla="val 16667" name="adj"/>
            </a:avLst>
          </a:prstGeom>
          <a:solidFill>
            <a:srgbClr val="FBE4D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262626"/>
                </a:solidFill>
                <a:latin typeface="Calibri"/>
                <a:ea typeface="Calibri"/>
                <a:cs typeface="Calibri"/>
                <a:sym typeface="Calibri"/>
              </a:rPr>
              <a:t>Enterprise Service Bus</a:t>
            </a:r>
            <a:endParaRPr/>
          </a:p>
        </p:txBody>
      </p:sp>
      <p:sp>
        <p:nvSpPr>
          <p:cNvPr id="324" name="Google Shape;324;p41"/>
          <p:cNvSpPr/>
          <p:nvPr/>
        </p:nvSpPr>
        <p:spPr>
          <a:xfrm>
            <a:off x="794268" y="3192857"/>
            <a:ext cx="9133501" cy="1506255"/>
          </a:xfrm>
          <a:prstGeom prst="roundRect">
            <a:avLst>
              <a:gd fmla="val 16667" name="adj"/>
            </a:avLst>
          </a:prstGeom>
          <a:solidFill>
            <a:srgbClr val="FFD966"/>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262626"/>
                </a:solidFill>
                <a:latin typeface="Calibri"/>
                <a:ea typeface="Calibri"/>
                <a:cs typeface="Calibri"/>
                <a:sym typeface="Calibri"/>
              </a:rPr>
              <a:t>Application software Business Logic</a:t>
            </a:r>
            <a:endParaRPr/>
          </a:p>
        </p:txBody>
      </p:sp>
      <p:sp>
        <p:nvSpPr>
          <p:cNvPr id="325" name="Google Shape;325;p41"/>
          <p:cNvSpPr/>
          <p:nvPr/>
        </p:nvSpPr>
        <p:spPr>
          <a:xfrm>
            <a:off x="1154526" y="568234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26" name="Google Shape;326;p41"/>
          <p:cNvSpPr/>
          <p:nvPr/>
        </p:nvSpPr>
        <p:spPr>
          <a:xfrm>
            <a:off x="1154526" y="611473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27" name="Google Shape;327;p41"/>
          <p:cNvSpPr/>
          <p:nvPr/>
        </p:nvSpPr>
        <p:spPr>
          <a:xfrm>
            <a:off x="2245505" y="5717468"/>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28" name="Google Shape;328;p41"/>
          <p:cNvSpPr/>
          <p:nvPr/>
        </p:nvSpPr>
        <p:spPr>
          <a:xfrm>
            <a:off x="2245505" y="6149854"/>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29" name="Google Shape;329;p41"/>
          <p:cNvSpPr/>
          <p:nvPr/>
        </p:nvSpPr>
        <p:spPr>
          <a:xfrm>
            <a:off x="3336484" y="572835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0" name="Google Shape;330;p41"/>
          <p:cNvSpPr/>
          <p:nvPr/>
        </p:nvSpPr>
        <p:spPr>
          <a:xfrm>
            <a:off x="3336484" y="616074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1" name="Google Shape;331;p41"/>
          <p:cNvSpPr/>
          <p:nvPr/>
        </p:nvSpPr>
        <p:spPr>
          <a:xfrm>
            <a:off x="4485716" y="572835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2" name="Google Shape;332;p41"/>
          <p:cNvSpPr/>
          <p:nvPr/>
        </p:nvSpPr>
        <p:spPr>
          <a:xfrm>
            <a:off x="4485716" y="616074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3" name="Google Shape;333;p41"/>
          <p:cNvSpPr/>
          <p:nvPr/>
        </p:nvSpPr>
        <p:spPr>
          <a:xfrm>
            <a:off x="5519697" y="575259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4" name="Google Shape;334;p41"/>
          <p:cNvSpPr/>
          <p:nvPr/>
        </p:nvSpPr>
        <p:spPr>
          <a:xfrm>
            <a:off x="5519697" y="6184978"/>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5" name="Google Shape;335;p41"/>
          <p:cNvSpPr/>
          <p:nvPr/>
        </p:nvSpPr>
        <p:spPr>
          <a:xfrm>
            <a:off x="6668929" y="572835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6" name="Google Shape;336;p41"/>
          <p:cNvSpPr/>
          <p:nvPr/>
        </p:nvSpPr>
        <p:spPr>
          <a:xfrm>
            <a:off x="6668929" y="616074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7" name="Google Shape;337;p41"/>
          <p:cNvSpPr/>
          <p:nvPr/>
        </p:nvSpPr>
        <p:spPr>
          <a:xfrm>
            <a:off x="7695601" y="569498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8" name="Google Shape;338;p41"/>
          <p:cNvSpPr/>
          <p:nvPr/>
        </p:nvSpPr>
        <p:spPr>
          <a:xfrm>
            <a:off x="7695601" y="612737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39" name="Google Shape;339;p41"/>
          <p:cNvSpPr/>
          <p:nvPr/>
        </p:nvSpPr>
        <p:spPr>
          <a:xfrm>
            <a:off x="8722273" y="5682346"/>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40" name="Google Shape;340;p41"/>
          <p:cNvSpPr/>
          <p:nvPr/>
        </p:nvSpPr>
        <p:spPr>
          <a:xfrm>
            <a:off x="8722273" y="6114732"/>
            <a:ext cx="881743" cy="315685"/>
          </a:xfrm>
          <a:prstGeom prst="flowChartMagneticDisk">
            <a:avLst/>
          </a:prstGeom>
          <a:solidFill>
            <a:srgbClr val="FFF2CC"/>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Table</a:t>
            </a:r>
            <a:endParaRPr/>
          </a:p>
        </p:txBody>
      </p:sp>
      <p:sp>
        <p:nvSpPr>
          <p:cNvPr id="341" name="Google Shape;341;p41"/>
          <p:cNvSpPr txBox="1"/>
          <p:nvPr/>
        </p:nvSpPr>
        <p:spPr>
          <a:xfrm>
            <a:off x="4615961" y="5298862"/>
            <a:ext cx="17704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Database Engine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41"/>
          <p:cNvSpPr/>
          <p:nvPr/>
        </p:nvSpPr>
        <p:spPr>
          <a:xfrm>
            <a:off x="794269" y="2450858"/>
            <a:ext cx="6756404" cy="559355"/>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262626"/>
                </a:solidFill>
                <a:latin typeface="Calibri"/>
                <a:ea typeface="Calibri"/>
                <a:cs typeface="Calibri"/>
                <a:sym typeface="Calibri"/>
              </a:rPr>
              <a:t>Presentation Layer </a:t>
            </a:r>
            <a:endParaRPr/>
          </a:p>
        </p:txBody>
      </p:sp>
      <p:pic>
        <p:nvPicPr>
          <p:cNvPr descr="Image result for clip art web browser" id="343" name="Google Shape;343;p41"/>
          <p:cNvPicPr preferRelativeResize="0"/>
          <p:nvPr/>
        </p:nvPicPr>
        <p:blipFill rotWithShape="1">
          <a:blip r:embed="rId3">
            <a:alphaModFix/>
          </a:blip>
          <a:srcRect b="0" l="0" r="0" t="0"/>
          <a:stretch/>
        </p:blipFill>
        <p:spPr>
          <a:xfrm>
            <a:off x="1595397" y="548916"/>
            <a:ext cx="973398" cy="852540"/>
          </a:xfrm>
          <a:prstGeom prst="rect">
            <a:avLst/>
          </a:prstGeom>
          <a:noFill/>
          <a:ln>
            <a:noFill/>
          </a:ln>
        </p:spPr>
      </p:pic>
      <p:pic>
        <p:nvPicPr>
          <p:cNvPr descr="Image result for clip art web browser" id="344" name="Google Shape;344;p41"/>
          <p:cNvPicPr preferRelativeResize="0"/>
          <p:nvPr/>
        </p:nvPicPr>
        <p:blipFill rotWithShape="1">
          <a:blip r:embed="rId3">
            <a:alphaModFix/>
          </a:blip>
          <a:srcRect b="0" l="0" r="0" t="0"/>
          <a:stretch/>
        </p:blipFill>
        <p:spPr>
          <a:xfrm>
            <a:off x="2849785" y="548916"/>
            <a:ext cx="973398" cy="852540"/>
          </a:xfrm>
          <a:prstGeom prst="rect">
            <a:avLst/>
          </a:prstGeom>
          <a:noFill/>
          <a:ln>
            <a:noFill/>
          </a:ln>
        </p:spPr>
      </p:pic>
      <p:pic>
        <p:nvPicPr>
          <p:cNvPr descr="Image result for clip art web browser" id="345" name="Google Shape;345;p41"/>
          <p:cNvPicPr preferRelativeResize="0"/>
          <p:nvPr/>
        </p:nvPicPr>
        <p:blipFill rotWithShape="1">
          <a:blip r:embed="rId3">
            <a:alphaModFix/>
          </a:blip>
          <a:srcRect b="0" l="0" r="0" t="0"/>
          <a:stretch/>
        </p:blipFill>
        <p:spPr>
          <a:xfrm>
            <a:off x="4104173" y="548916"/>
            <a:ext cx="973398" cy="852540"/>
          </a:xfrm>
          <a:prstGeom prst="rect">
            <a:avLst/>
          </a:prstGeom>
          <a:noFill/>
          <a:ln>
            <a:noFill/>
          </a:ln>
        </p:spPr>
      </p:pic>
      <p:pic>
        <p:nvPicPr>
          <p:cNvPr descr="Image result for clip art  cloud server" id="346" name="Google Shape;346;p41"/>
          <p:cNvPicPr preferRelativeResize="0"/>
          <p:nvPr/>
        </p:nvPicPr>
        <p:blipFill rotWithShape="1">
          <a:blip r:embed="rId4">
            <a:alphaModFix/>
          </a:blip>
          <a:srcRect b="0" l="0" r="0" t="0"/>
          <a:stretch/>
        </p:blipFill>
        <p:spPr>
          <a:xfrm>
            <a:off x="8318122" y="432835"/>
            <a:ext cx="808301" cy="808301"/>
          </a:xfrm>
          <a:prstGeom prst="rect">
            <a:avLst/>
          </a:prstGeom>
          <a:noFill/>
          <a:ln>
            <a:noFill/>
          </a:ln>
        </p:spPr>
      </p:pic>
      <p:sp>
        <p:nvSpPr>
          <p:cNvPr id="347" name="Google Shape;347;p41"/>
          <p:cNvSpPr txBox="1"/>
          <p:nvPr/>
        </p:nvSpPr>
        <p:spPr>
          <a:xfrm>
            <a:off x="464595" y="700612"/>
            <a:ext cx="11117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Interfaces</a:t>
            </a:r>
            <a:endParaRPr/>
          </a:p>
        </p:txBody>
      </p:sp>
      <p:sp>
        <p:nvSpPr>
          <p:cNvPr id="348" name="Google Shape;348;p41"/>
          <p:cNvSpPr txBox="1"/>
          <p:nvPr/>
        </p:nvSpPr>
        <p:spPr>
          <a:xfrm>
            <a:off x="9163144" y="368625"/>
            <a:ext cx="201805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Scripts/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Third Party Systems</a:t>
            </a:r>
            <a:endParaRPr/>
          </a:p>
        </p:txBody>
      </p:sp>
      <p:cxnSp>
        <p:nvCxnSpPr>
          <p:cNvPr id="349" name="Google Shape;349;p41"/>
          <p:cNvCxnSpPr/>
          <p:nvPr/>
        </p:nvCxnSpPr>
        <p:spPr>
          <a:xfrm>
            <a:off x="8425543" y="1346943"/>
            <a:ext cx="0" cy="630146"/>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350" name="Google Shape;350;p41"/>
          <p:cNvCxnSpPr/>
          <p:nvPr/>
        </p:nvCxnSpPr>
        <p:spPr>
          <a:xfrm>
            <a:off x="8700502" y="1297813"/>
            <a:ext cx="0" cy="679276"/>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351" name="Google Shape;351;p41"/>
          <p:cNvCxnSpPr/>
          <p:nvPr/>
        </p:nvCxnSpPr>
        <p:spPr>
          <a:xfrm>
            <a:off x="8981494" y="1346943"/>
            <a:ext cx="0" cy="630146"/>
          </a:xfrm>
          <a:prstGeom prst="straightConnector1">
            <a:avLst/>
          </a:prstGeom>
          <a:noFill/>
          <a:ln cap="flat" cmpd="sng" w="38100">
            <a:solidFill>
              <a:schemeClr val="accent1"/>
            </a:solidFill>
            <a:prstDash val="solid"/>
            <a:miter lim="800000"/>
            <a:headEnd len="med" w="med" type="diamond"/>
            <a:tailEnd len="med" w="med" type="diamond"/>
          </a:ln>
        </p:spPr>
      </p:cxnSp>
      <p:sp>
        <p:nvSpPr>
          <p:cNvPr id="352" name="Google Shape;352;p41"/>
          <p:cNvSpPr txBox="1"/>
          <p:nvPr/>
        </p:nvSpPr>
        <p:spPr>
          <a:xfrm>
            <a:off x="9078527" y="1092478"/>
            <a:ext cx="134171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API endpoints</a:t>
            </a:r>
            <a:endParaRPr/>
          </a:p>
        </p:txBody>
      </p:sp>
      <p:cxnSp>
        <p:nvCxnSpPr>
          <p:cNvPr id="353" name="Google Shape;353;p41"/>
          <p:cNvCxnSpPr/>
          <p:nvPr/>
        </p:nvCxnSpPr>
        <p:spPr>
          <a:xfrm flipH="1">
            <a:off x="7109800" y="2107598"/>
            <a:ext cx="1315743" cy="1635067"/>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354" name="Google Shape;354;p41"/>
          <p:cNvCxnSpPr/>
          <p:nvPr/>
        </p:nvCxnSpPr>
        <p:spPr>
          <a:xfrm flipH="1">
            <a:off x="7834540" y="2107598"/>
            <a:ext cx="865962" cy="1604431"/>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355" name="Google Shape;355;p41"/>
          <p:cNvCxnSpPr/>
          <p:nvPr/>
        </p:nvCxnSpPr>
        <p:spPr>
          <a:xfrm flipH="1">
            <a:off x="8497590" y="2107598"/>
            <a:ext cx="483904" cy="1604431"/>
          </a:xfrm>
          <a:prstGeom prst="straightConnector1">
            <a:avLst/>
          </a:prstGeom>
          <a:noFill/>
          <a:ln cap="flat" cmpd="sng" w="38100">
            <a:solidFill>
              <a:schemeClr val="accent1"/>
            </a:solidFill>
            <a:prstDash val="solid"/>
            <a:miter lim="800000"/>
            <a:headEnd len="med" w="med" type="diamond"/>
            <a:tailEnd len="med" w="med" type="diamond"/>
          </a:ln>
        </p:spPr>
      </p:cxnSp>
      <p:sp>
        <p:nvSpPr>
          <p:cNvPr id="356" name="Google Shape;356;p41"/>
          <p:cNvSpPr txBox="1"/>
          <p:nvPr/>
        </p:nvSpPr>
        <p:spPr>
          <a:xfrm>
            <a:off x="2568795" y="-13804"/>
            <a:ext cx="68853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Monolithic Application: Enterprise SOA Model</a:t>
            </a:r>
            <a:endParaRPr/>
          </a:p>
        </p:txBody>
      </p:sp>
      <p:sp>
        <p:nvSpPr>
          <p:cNvPr id="357" name="Google Shape;357;p41"/>
          <p:cNvSpPr/>
          <p:nvPr/>
        </p:nvSpPr>
        <p:spPr>
          <a:xfrm>
            <a:off x="1034143" y="3791029"/>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41"/>
          <p:cNvSpPr/>
          <p:nvPr/>
        </p:nvSpPr>
        <p:spPr>
          <a:xfrm>
            <a:off x="1034143" y="4238994"/>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41"/>
          <p:cNvSpPr/>
          <p:nvPr/>
        </p:nvSpPr>
        <p:spPr>
          <a:xfrm>
            <a:off x="1817915" y="3774631"/>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41"/>
          <p:cNvSpPr/>
          <p:nvPr/>
        </p:nvSpPr>
        <p:spPr>
          <a:xfrm>
            <a:off x="1817915" y="4222596"/>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41"/>
          <p:cNvSpPr/>
          <p:nvPr/>
        </p:nvSpPr>
        <p:spPr>
          <a:xfrm>
            <a:off x="2568795" y="3782553"/>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41"/>
          <p:cNvSpPr/>
          <p:nvPr/>
        </p:nvSpPr>
        <p:spPr>
          <a:xfrm>
            <a:off x="2568795" y="4230518"/>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41"/>
          <p:cNvSpPr/>
          <p:nvPr/>
        </p:nvSpPr>
        <p:spPr>
          <a:xfrm>
            <a:off x="3382718" y="3769626"/>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41"/>
          <p:cNvSpPr/>
          <p:nvPr/>
        </p:nvSpPr>
        <p:spPr>
          <a:xfrm>
            <a:off x="3382718" y="4217591"/>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41"/>
          <p:cNvSpPr/>
          <p:nvPr/>
        </p:nvSpPr>
        <p:spPr>
          <a:xfrm>
            <a:off x="4218227" y="3769626"/>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 name="Google Shape;366;p41"/>
          <p:cNvSpPr/>
          <p:nvPr/>
        </p:nvSpPr>
        <p:spPr>
          <a:xfrm>
            <a:off x="4218227" y="4217591"/>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41"/>
          <p:cNvSpPr/>
          <p:nvPr/>
        </p:nvSpPr>
        <p:spPr>
          <a:xfrm>
            <a:off x="5040887" y="3769626"/>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41"/>
          <p:cNvSpPr/>
          <p:nvPr/>
        </p:nvSpPr>
        <p:spPr>
          <a:xfrm>
            <a:off x="5040887" y="4217591"/>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41"/>
          <p:cNvSpPr/>
          <p:nvPr/>
        </p:nvSpPr>
        <p:spPr>
          <a:xfrm>
            <a:off x="5772532" y="3782553"/>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41"/>
          <p:cNvSpPr/>
          <p:nvPr/>
        </p:nvSpPr>
        <p:spPr>
          <a:xfrm>
            <a:off x="5772532" y="4230518"/>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41"/>
          <p:cNvSpPr/>
          <p:nvPr/>
        </p:nvSpPr>
        <p:spPr>
          <a:xfrm>
            <a:off x="6586455" y="3782553"/>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41"/>
          <p:cNvSpPr/>
          <p:nvPr/>
        </p:nvSpPr>
        <p:spPr>
          <a:xfrm>
            <a:off x="6586455" y="4230518"/>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41"/>
          <p:cNvSpPr/>
          <p:nvPr/>
        </p:nvSpPr>
        <p:spPr>
          <a:xfrm>
            <a:off x="7421964" y="3804289"/>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 name="Google Shape;374;p41"/>
          <p:cNvSpPr/>
          <p:nvPr/>
        </p:nvSpPr>
        <p:spPr>
          <a:xfrm>
            <a:off x="7421964" y="4252254"/>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41"/>
          <p:cNvSpPr/>
          <p:nvPr/>
        </p:nvSpPr>
        <p:spPr>
          <a:xfrm>
            <a:off x="8162346" y="3761453"/>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41"/>
          <p:cNvSpPr/>
          <p:nvPr/>
        </p:nvSpPr>
        <p:spPr>
          <a:xfrm>
            <a:off x="8171019" y="4252254"/>
            <a:ext cx="653143" cy="374730"/>
          </a:xfrm>
          <a:prstGeom prst="roundRect">
            <a:avLst>
              <a:gd fmla="val 16667" name="adj"/>
            </a:avLst>
          </a:prstGeom>
          <a:solidFill>
            <a:srgbClr val="DDEAF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41"/>
          <p:cNvSpPr txBox="1"/>
          <p:nvPr/>
        </p:nvSpPr>
        <p:spPr>
          <a:xfrm>
            <a:off x="8904716" y="3741784"/>
            <a:ext cx="1090362"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Reusable</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Composable</a:t>
            </a:r>
            <a:br>
              <a:rPr lang="en-US" sz="1400">
                <a:solidFill>
                  <a:schemeClr val="dk1"/>
                </a:solidFill>
                <a:latin typeface="Calibri"/>
                <a:ea typeface="Calibri"/>
                <a:cs typeface="Calibri"/>
                <a:sym typeface="Calibri"/>
              </a:rPr>
            </a:br>
            <a:r>
              <a:rPr lang="en-US" sz="1400">
                <a:solidFill>
                  <a:schemeClr val="dk1"/>
                </a:solidFill>
                <a:latin typeface="Calibri"/>
                <a:ea typeface="Calibri"/>
                <a:cs typeface="Calibri"/>
                <a:sym typeface="Calibri"/>
              </a:rPr>
              <a:t>Services</a:t>
            </a:r>
            <a:endParaRPr/>
          </a:p>
        </p:txBody>
      </p:sp>
      <p:sp>
        <p:nvSpPr>
          <p:cNvPr id="378" name="Google Shape;378;p41"/>
          <p:cNvSpPr txBox="1"/>
          <p:nvPr/>
        </p:nvSpPr>
        <p:spPr>
          <a:xfrm>
            <a:off x="8730101" y="3730687"/>
            <a:ext cx="3626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2"/>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Building a microservice</a:t>
            </a:r>
            <a:endParaRPr/>
          </a:p>
        </p:txBody>
      </p:sp>
      <p:sp>
        <p:nvSpPr>
          <p:cNvPr id="384" name="Google Shape;384;p42"/>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lang="en-US"/>
              <a:t>Small unit of  functionality</a:t>
            </a:r>
            <a:endParaRPr/>
          </a:p>
          <a:p>
            <a:pPr indent="-320040" lvl="0" marL="320040" rtl="0" algn="l">
              <a:spcBef>
                <a:spcPts val="700"/>
              </a:spcBef>
              <a:spcAft>
                <a:spcPts val="0"/>
              </a:spcAft>
              <a:buSzPts val="1740"/>
              <a:buChar char="◻"/>
            </a:pPr>
            <a:r>
              <a:rPr lang="en-US"/>
              <a:t>Complete and independent  technology stack</a:t>
            </a:r>
            <a:endParaRPr/>
          </a:p>
          <a:p>
            <a:pPr indent="-320040" lvl="0" marL="320040" rtl="0" algn="l">
              <a:spcBef>
                <a:spcPts val="700"/>
              </a:spcBef>
              <a:spcAft>
                <a:spcPts val="0"/>
              </a:spcAft>
              <a:buSzPts val="1740"/>
              <a:buChar char="◻"/>
            </a:pPr>
            <a:r>
              <a:rPr lang="en-US"/>
              <a:t>Separate data stores</a:t>
            </a:r>
            <a:endParaRPr/>
          </a:p>
          <a:p>
            <a:pPr indent="-274320" lvl="1" marL="640080" rtl="0" algn="l">
              <a:spcBef>
                <a:spcPts val="550"/>
              </a:spcBef>
              <a:spcAft>
                <a:spcPts val="0"/>
              </a:spcAft>
              <a:buSzPts val="1820"/>
              <a:buChar char="🞑"/>
            </a:pPr>
            <a:r>
              <a:rPr lang="en-US"/>
              <a:t>Synchronization  with other  services as needed through persistence layers</a:t>
            </a:r>
            <a:endParaRPr/>
          </a:p>
          <a:p>
            <a:pPr indent="-320040" lvl="0" marL="320040" rtl="0" algn="l">
              <a:spcBef>
                <a:spcPts val="700"/>
              </a:spcBef>
              <a:spcAft>
                <a:spcPts val="0"/>
              </a:spcAft>
              <a:buSzPts val="1740"/>
              <a:buChar char="◻"/>
            </a:pPr>
            <a:r>
              <a:rPr lang="en-US"/>
              <a:t>Invoked through API Request / Response</a:t>
            </a:r>
            <a:endParaRPr/>
          </a:p>
          <a:p>
            <a:pPr indent="-320040" lvl="0" marL="320040" rtl="0" algn="l">
              <a:spcBef>
                <a:spcPts val="700"/>
              </a:spcBef>
              <a:spcAft>
                <a:spcPts val="0"/>
              </a:spcAft>
              <a:buSzPts val="1740"/>
              <a:buChar char="◻"/>
            </a:pPr>
            <a:r>
              <a:rPr lang="en-US"/>
              <a:t>Usually: REST, HTTP, JSON</a:t>
            </a:r>
            <a:endParaRPr/>
          </a:p>
          <a:p>
            <a:pPr indent="-320040" lvl="0" marL="320040" rtl="0" algn="l">
              <a:spcBef>
                <a:spcPts val="700"/>
              </a:spcBef>
              <a:spcAft>
                <a:spcPts val="0"/>
              </a:spcAft>
              <a:buSzPts val="1740"/>
              <a:buChar char="◻"/>
            </a:pPr>
            <a:r>
              <a:rPr lang="en-US"/>
              <a:t>Self-contained components</a:t>
            </a:r>
            <a:endParaRPr/>
          </a:p>
          <a:p>
            <a:pPr indent="-320040" lvl="0" marL="320040" rtl="0" algn="l">
              <a:spcBef>
                <a:spcPts val="700"/>
              </a:spcBef>
              <a:spcAft>
                <a:spcPts val="0"/>
              </a:spcAft>
              <a:buSzPts val="1740"/>
              <a:buChar char="◻"/>
            </a:pPr>
            <a:r>
              <a:rPr lang="en-US"/>
              <a:t>Inner workings not exposed externally</a:t>
            </a:r>
            <a:endParaRPr/>
          </a:p>
          <a:p>
            <a:pPr indent="-274320" lvl="1" marL="640080" rtl="0" algn="l">
              <a:spcBef>
                <a:spcPts val="550"/>
              </a:spcBef>
              <a:spcAft>
                <a:spcPts val="0"/>
              </a:spcAft>
              <a:buSzPts val="1820"/>
              <a:buChar char="🞑"/>
            </a:pPr>
            <a:r>
              <a:rPr lang="en-US"/>
              <a:t>Developers have free reign  to select tech components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3"/>
          <p:cNvSpPr txBox="1"/>
          <p:nvPr>
            <p:ph type="title"/>
          </p:nvPr>
        </p:nvSpPr>
        <p:spPr>
          <a:xfrm>
            <a:off x="701040" y="15481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Microservice conceptual model</a:t>
            </a:r>
            <a:endParaRPr/>
          </a:p>
        </p:txBody>
      </p:sp>
      <p:grpSp>
        <p:nvGrpSpPr>
          <p:cNvPr id="390" name="Google Shape;390;p43"/>
          <p:cNvGrpSpPr/>
          <p:nvPr/>
        </p:nvGrpSpPr>
        <p:grpSpPr>
          <a:xfrm>
            <a:off x="2362200" y="1569857"/>
            <a:ext cx="3733799" cy="5133330"/>
            <a:chOff x="2980944" y="1846082"/>
            <a:chExt cx="1674725" cy="4782930"/>
          </a:xfrm>
        </p:grpSpPr>
        <p:sp>
          <p:nvSpPr>
            <p:cNvPr id="391" name="Google Shape;391;p43"/>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43"/>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Microservice</a:t>
              </a:r>
              <a:endParaRPr sz="1800">
                <a:solidFill>
                  <a:schemeClr val="dk1"/>
                </a:solidFill>
                <a:latin typeface="Calibri"/>
                <a:ea typeface="Calibri"/>
                <a:cs typeface="Calibri"/>
                <a:sym typeface="Calibri"/>
              </a:endParaRPr>
            </a:p>
          </p:txBody>
        </p:sp>
        <p:sp>
          <p:nvSpPr>
            <p:cNvPr id="393" name="Google Shape;393;p43"/>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C55A11"/>
                  </a:solidFill>
                  <a:latin typeface="Calibri"/>
                  <a:ea typeface="Calibri"/>
                  <a:cs typeface="Calibri"/>
                  <a:sym typeface="Calibri"/>
                </a:rPr>
                <a:t>Data Store</a:t>
              </a:r>
              <a:endParaRPr/>
            </a:p>
          </p:txBody>
        </p:sp>
        <p:sp>
          <p:nvSpPr>
            <p:cNvPr id="394" name="Google Shape;394;p43"/>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43"/>
            <p:cNvSpPr/>
            <p:nvPr/>
          </p:nvSpPr>
          <p:spPr>
            <a:xfrm>
              <a:off x="4151376" y="2125980"/>
              <a:ext cx="137160" cy="283464"/>
            </a:xfrm>
            <a:prstGeom prst="up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43"/>
            <p:cNvSpPr/>
            <p:nvPr/>
          </p:nvSpPr>
          <p:spPr>
            <a:xfrm>
              <a:off x="3319272" y="2125980"/>
              <a:ext cx="128016" cy="283464"/>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Google Shape;397;p43"/>
            <p:cNvSpPr txBox="1"/>
            <p:nvPr/>
          </p:nvSpPr>
          <p:spPr>
            <a:xfrm>
              <a:off x="3090672" y="1846082"/>
              <a:ext cx="536861" cy="4301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Request</a:t>
              </a:r>
              <a:endParaRPr sz="1100">
                <a:solidFill>
                  <a:schemeClr val="dk1"/>
                </a:solidFill>
                <a:latin typeface="Calibri"/>
                <a:ea typeface="Calibri"/>
                <a:cs typeface="Calibri"/>
                <a:sym typeface="Calibri"/>
              </a:endParaRPr>
            </a:p>
          </p:txBody>
        </p:sp>
        <p:sp>
          <p:nvSpPr>
            <p:cNvPr id="398" name="Google Shape;398;p43"/>
            <p:cNvSpPr txBox="1"/>
            <p:nvPr/>
          </p:nvSpPr>
          <p:spPr>
            <a:xfrm>
              <a:off x="3922776" y="1855729"/>
              <a:ext cx="530188" cy="3727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Response</a:t>
              </a:r>
              <a:endParaRPr sz="1100">
                <a:solidFill>
                  <a:schemeClr val="dk1"/>
                </a:solidFill>
                <a:latin typeface="Calibri"/>
                <a:ea typeface="Calibri"/>
                <a:cs typeface="Calibri"/>
                <a:sym typeface="Calibri"/>
              </a:endParaRPr>
            </a:p>
          </p:txBody>
        </p:sp>
        <p:sp>
          <p:nvSpPr>
            <p:cNvPr id="399" name="Google Shape;399;p43"/>
            <p:cNvSpPr txBox="1"/>
            <p:nvPr/>
          </p:nvSpPr>
          <p:spPr>
            <a:xfrm>
              <a:off x="3345375" y="2260908"/>
              <a:ext cx="944489" cy="2580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REST / HTTPS</a:t>
              </a:r>
              <a:endParaRPr/>
            </a:p>
          </p:txBody>
        </p:sp>
        <p:sp>
          <p:nvSpPr>
            <p:cNvPr id="400" name="Google Shape;400;p43"/>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62626"/>
                  </a:solidFill>
                  <a:latin typeface="Calibri"/>
                  <a:ea typeface="Calibri"/>
                  <a:cs typeface="Calibri"/>
                  <a:sym typeface="Calibri"/>
                </a:rPr>
                <a:t>Web service</a:t>
              </a:r>
              <a:endParaRPr/>
            </a:p>
          </p:txBody>
        </p:sp>
        <p:sp>
          <p:nvSpPr>
            <p:cNvPr id="401" name="Google Shape;401;p43"/>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262626"/>
                  </a:solidFill>
                  <a:latin typeface="Calibri"/>
                  <a:ea typeface="Calibri"/>
                  <a:cs typeface="Calibri"/>
                  <a:sym typeface="Calibri"/>
                </a:rPr>
                <a:t>Run time libraries</a:t>
              </a:r>
              <a:endParaRPr/>
            </a:p>
          </p:txBody>
        </p:sp>
        <p:sp>
          <p:nvSpPr>
            <p:cNvPr id="402" name="Google Shape;402;p43"/>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262626"/>
                  </a:solidFill>
                  <a:latin typeface="Calibri"/>
                  <a:ea typeface="Calibri"/>
                  <a:cs typeface="Calibri"/>
                  <a:sym typeface="Calibri"/>
                </a:rPr>
                <a:t>Application </a:t>
              </a:r>
              <a:br>
                <a:rPr lang="en-US" sz="2400">
                  <a:solidFill>
                    <a:srgbClr val="262626"/>
                  </a:solidFill>
                  <a:latin typeface="Calibri"/>
                  <a:ea typeface="Calibri"/>
                  <a:cs typeface="Calibri"/>
                  <a:sym typeface="Calibri"/>
                </a:rPr>
              </a:br>
              <a:r>
                <a:rPr lang="en-US" sz="2400">
                  <a:solidFill>
                    <a:srgbClr val="262626"/>
                  </a:solidFill>
                  <a:latin typeface="Calibri"/>
                  <a:ea typeface="Calibri"/>
                  <a:cs typeface="Calibri"/>
                  <a:sym typeface="Calibri"/>
                </a:rPr>
                <a:t>software</a:t>
              </a:r>
              <a:endParaRPr/>
            </a:p>
          </p:txBody>
        </p:sp>
        <p:sp>
          <p:nvSpPr>
            <p:cNvPr id="403" name="Google Shape;403;p43"/>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262626"/>
                  </a:solidFill>
                  <a:latin typeface="Calibri"/>
                  <a:ea typeface="Calibri"/>
                  <a:cs typeface="Calibri"/>
                  <a:sym typeface="Calibri"/>
                </a:rPr>
                <a:t>Service components</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Assembling an application</a:t>
            </a:r>
            <a:endParaRPr/>
          </a:p>
        </p:txBody>
      </p:sp>
      <p:sp>
        <p:nvSpPr>
          <p:cNvPr id="409" name="Google Shape;409;p44"/>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fontScale="92500" lnSpcReduction="20000"/>
          </a:bodyPr>
          <a:lstStyle/>
          <a:p>
            <a:pPr indent="-320059" lvl="0" marL="320040" rtl="0" algn="l">
              <a:spcBef>
                <a:spcPts val="0"/>
              </a:spcBef>
              <a:spcAft>
                <a:spcPts val="0"/>
              </a:spcAft>
              <a:buSzPct val="59999"/>
              <a:buChar char="◻"/>
            </a:pPr>
            <a:r>
              <a:rPr lang="en-US"/>
              <a:t>Each microservice performs a small limited task</a:t>
            </a:r>
            <a:endParaRPr/>
          </a:p>
          <a:p>
            <a:pPr indent="-274320" lvl="1" marL="640080" rtl="0" algn="l">
              <a:spcBef>
                <a:spcPts val="550"/>
              </a:spcBef>
              <a:spcAft>
                <a:spcPts val="0"/>
              </a:spcAft>
              <a:buSzPct val="70000"/>
              <a:buChar char="🞑"/>
            </a:pPr>
            <a:r>
              <a:rPr lang="en-US"/>
              <a:t>Not intended to be standalone applications</a:t>
            </a:r>
            <a:endParaRPr/>
          </a:p>
          <a:p>
            <a:pPr indent="-320059" lvl="0" marL="320040" rtl="0" algn="l">
              <a:spcBef>
                <a:spcPts val="700"/>
              </a:spcBef>
              <a:spcAft>
                <a:spcPts val="0"/>
              </a:spcAft>
              <a:buSzPct val="59999"/>
              <a:buChar char="◻"/>
            </a:pPr>
            <a:r>
              <a:rPr lang="en-US"/>
              <a:t>Surrounded by specialized infrastructure</a:t>
            </a:r>
            <a:endParaRPr/>
          </a:p>
          <a:p>
            <a:pPr indent="-320059" lvl="0" marL="320040" rtl="0" algn="l">
              <a:spcBef>
                <a:spcPts val="700"/>
              </a:spcBef>
              <a:spcAft>
                <a:spcPts val="0"/>
              </a:spcAft>
              <a:buSzPct val="59999"/>
              <a:buChar char="◻"/>
            </a:pPr>
            <a:r>
              <a:rPr lang="en-US"/>
              <a:t>Manage communications</a:t>
            </a:r>
            <a:endParaRPr/>
          </a:p>
          <a:p>
            <a:pPr indent="-320059" lvl="0" marL="320040" rtl="0" algn="l">
              <a:spcBef>
                <a:spcPts val="700"/>
              </a:spcBef>
              <a:spcAft>
                <a:spcPts val="0"/>
              </a:spcAft>
              <a:buSzPct val="59999"/>
              <a:buChar char="◻"/>
            </a:pPr>
            <a:r>
              <a:rPr lang="en-US"/>
              <a:t>Orchestrate services into complex chains of tasks</a:t>
            </a:r>
            <a:endParaRPr/>
          </a:p>
          <a:p>
            <a:pPr indent="-320059" lvl="0" marL="320040" rtl="0" algn="l">
              <a:spcBef>
                <a:spcPts val="700"/>
              </a:spcBef>
              <a:spcAft>
                <a:spcPts val="0"/>
              </a:spcAft>
              <a:buSzPct val="59999"/>
              <a:buChar char="◻"/>
            </a:pPr>
            <a:r>
              <a:rPr lang="en-US"/>
              <a:t>Load balancing</a:t>
            </a:r>
            <a:endParaRPr/>
          </a:p>
          <a:p>
            <a:pPr indent="-320059" lvl="0" marL="320040" rtl="0" algn="l">
              <a:spcBef>
                <a:spcPts val="700"/>
              </a:spcBef>
              <a:spcAft>
                <a:spcPts val="0"/>
              </a:spcAft>
              <a:buSzPct val="59999"/>
              <a:buChar char="◻"/>
            </a:pPr>
            <a:r>
              <a:rPr lang="en-US"/>
              <a:t>API Gateway</a:t>
            </a:r>
            <a:endParaRPr/>
          </a:p>
          <a:p>
            <a:pPr indent="-320059" lvl="0" marL="320040" rtl="0" algn="l">
              <a:spcBef>
                <a:spcPts val="700"/>
              </a:spcBef>
              <a:spcAft>
                <a:spcPts val="0"/>
              </a:spcAft>
              <a:buSzPct val="59999"/>
              <a:buChar char="◻"/>
            </a:pPr>
            <a:r>
              <a:rPr lang="en-US"/>
              <a:t>User Interface layer</a:t>
            </a:r>
            <a:endParaRPr/>
          </a:p>
          <a:p>
            <a:pPr indent="-320059" lvl="0" marL="320040" rtl="0" algn="l">
              <a:spcBef>
                <a:spcPts val="700"/>
              </a:spcBef>
              <a:spcAft>
                <a:spcPts val="0"/>
              </a:spcAft>
              <a:buSzPct val="59999"/>
              <a:buChar char="◻"/>
            </a:pPr>
            <a:r>
              <a:rPr lang="en-US"/>
              <a:t>Externally exposed APIs</a:t>
            </a:r>
            <a:endParaRPr/>
          </a:p>
          <a:p>
            <a:pPr indent="-320059" lvl="0" marL="320040" rtl="0" algn="l">
              <a:spcBef>
                <a:spcPts val="700"/>
              </a:spcBef>
              <a:spcAft>
                <a:spcPts val="0"/>
              </a:spcAft>
              <a:buSzPct val="59999"/>
              <a:buChar char="◻"/>
            </a:pPr>
            <a:r>
              <a:rPr lang="en-US"/>
              <a:t>Multiple instances of any microservice launched as needed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p:nvPr/>
        </p:nvSpPr>
        <p:spPr>
          <a:xfrm>
            <a:off x="143672" y="1487709"/>
            <a:ext cx="10372645" cy="5225143"/>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p:txBody>
      </p:sp>
      <p:pic>
        <p:nvPicPr>
          <p:cNvPr descr="Image result for clip art web browser" id="415" name="Google Shape;415;p45"/>
          <p:cNvPicPr preferRelativeResize="0"/>
          <p:nvPr/>
        </p:nvPicPr>
        <p:blipFill rotWithShape="1">
          <a:blip r:embed="rId3">
            <a:alphaModFix/>
          </a:blip>
          <a:srcRect b="0" l="0" r="0" t="0"/>
          <a:stretch/>
        </p:blipFill>
        <p:spPr>
          <a:xfrm>
            <a:off x="1595397" y="548916"/>
            <a:ext cx="973398" cy="852540"/>
          </a:xfrm>
          <a:prstGeom prst="rect">
            <a:avLst/>
          </a:prstGeom>
          <a:noFill/>
          <a:ln>
            <a:noFill/>
          </a:ln>
        </p:spPr>
      </p:pic>
      <p:pic>
        <p:nvPicPr>
          <p:cNvPr descr="Image result for clip art web browser" id="416" name="Google Shape;416;p45"/>
          <p:cNvPicPr preferRelativeResize="0"/>
          <p:nvPr/>
        </p:nvPicPr>
        <p:blipFill rotWithShape="1">
          <a:blip r:embed="rId3">
            <a:alphaModFix/>
          </a:blip>
          <a:srcRect b="0" l="0" r="0" t="0"/>
          <a:stretch/>
        </p:blipFill>
        <p:spPr>
          <a:xfrm>
            <a:off x="2849785" y="548916"/>
            <a:ext cx="973398" cy="852540"/>
          </a:xfrm>
          <a:prstGeom prst="rect">
            <a:avLst/>
          </a:prstGeom>
          <a:noFill/>
          <a:ln>
            <a:noFill/>
          </a:ln>
        </p:spPr>
      </p:pic>
      <p:pic>
        <p:nvPicPr>
          <p:cNvPr descr="Image result for clip art web browser" id="417" name="Google Shape;417;p45"/>
          <p:cNvPicPr preferRelativeResize="0"/>
          <p:nvPr/>
        </p:nvPicPr>
        <p:blipFill rotWithShape="1">
          <a:blip r:embed="rId3">
            <a:alphaModFix/>
          </a:blip>
          <a:srcRect b="0" l="0" r="0" t="0"/>
          <a:stretch/>
        </p:blipFill>
        <p:spPr>
          <a:xfrm>
            <a:off x="4104173" y="548916"/>
            <a:ext cx="973398" cy="852540"/>
          </a:xfrm>
          <a:prstGeom prst="rect">
            <a:avLst/>
          </a:prstGeom>
          <a:noFill/>
          <a:ln>
            <a:noFill/>
          </a:ln>
        </p:spPr>
      </p:pic>
      <p:pic>
        <p:nvPicPr>
          <p:cNvPr descr="Image result for clip art  cloud server" id="418" name="Google Shape;418;p45"/>
          <p:cNvPicPr preferRelativeResize="0"/>
          <p:nvPr/>
        </p:nvPicPr>
        <p:blipFill rotWithShape="1">
          <a:blip r:embed="rId4">
            <a:alphaModFix/>
          </a:blip>
          <a:srcRect b="0" l="0" r="0" t="0"/>
          <a:stretch/>
        </p:blipFill>
        <p:spPr>
          <a:xfrm>
            <a:off x="8318122" y="432835"/>
            <a:ext cx="808301" cy="808301"/>
          </a:xfrm>
          <a:prstGeom prst="rect">
            <a:avLst/>
          </a:prstGeom>
          <a:noFill/>
          <a:ln>
            <a:noFill/>
          </a:ln>
        </p:spPr>
      </p:pic>
      <p:sp>
        <p:nvSpPr>
          <p:cNvPr id="419" name="Google Shape;419;p45"/>
          <p:cNvSpPr txBox="1"/>
          <p:nvPr/>
        </p:nvSpPr>
        <p:spPr>
          <a:xfrm>
            <a:off x="464595" y="700612"/>
            <a:ext cx="1111715"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User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Interfaces</a:t>
            </a:r>
            <a:endParaRPr/>
          </a:p>
        </p:txBody>
      </p:sp>
      <p:sp>
        <p:nvSpPr>
          <p:cNvPr id="420" name="Google Shape;420;p45"/>
          <p:cNvSpPr txBox="1"/>
          <p:nvPr/>
        </p:nvSpPr>
        <p:spPr>
          <a:xfrm>
            <a:off x="9163144" y="368625"/>
            <a:ext cx="2018053"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Scripts/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Third Party Systems</a:t>
            </a:r>
            <a:endParaRPr/>
          </a:p>
        </p:txBody>
      </p:sp>
      <p:cxnSp>
        <p:nvCxnSpPr>
          <p:cNvPr id="421" name="Google Shape;421;p45"/>
          <p:cNvCxnSpPr/>
          <p:nvPr/>
        </p:nvCxnSpPr>
        <p:spPr>
          <a:xfrm>
            <a:off x="8425543" y="1346943"/>
            <a:ext cx="0" cy="630146"/>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422" name="Google Shape;422;p45"/>
          <p:cNvCxnSpPr/>
          <p:nvPr/>
        </p:nvCxnSpPr>
        <p:spPr>
          <a:xfrm>
            <a:off x="8700502" y="1297813"/>
            <a:ext cx="0" cy="679276"/>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423" name="Google Shape;423;p45"/>
          <p:cNvCxnSpPr/>
          <p:nvPr/>
        </p:nvCxnSpPr>
        <p:spPr>
          <a:xfrm>
            <a:off x="8981494" y="1346943"/>
            <a:ext cx="0" cy="630146"/>
          </a:xfrm>
          <a:prstGeom prst="straightConnector1">
            <a:avLst/>
          </a:prstGeom>
          <a:noFill/>
          <a:ln cap="flat" cmpd="sng" w="38100">
            <a:solidFill>
              <a:schemeClr val="accent1"/>
            </a:solidFill>
            <a:prstDash val="solid"/>
            <a:miter lim="800000"/>
            <a:headEnd len="med" w="med" type="diamond"/>
            <a:tailEnd len="med" w="med" type="diamond"/>
          </a:ln>
        </p:spPr>
      </p:cxnSp>
      <p:sp>
        <p:nvSpPr>
          <p:cNvPr id="424" name="Google Shape;424;p45"/>
          <p:cNvSpPr txBox="1"/>
          <p:nvPr/>
        </p:nvSpPr>
        <p:spPr>
          <a:xfrm>
            <a:off x="9078527" y="1092478"/>
            <a:ext cx="1341714"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API endpoints</a:t>
            </a:r>
            <a:endParaRPr/>
          </a:p>
        </p:txBody>
      </p:sp>
      <p:cxnSp>
        <p:nvCxnSpPr>
          <p:cNvPr id="425" name="Google Shape;425;p45"/>
          <p:cNvCxnSpPr/>
          <p:nvPr/>
        </p:nvCxnSpPr>
        <p:spPr>
          <a:xfrm>
            <a:off x="9023049" y="2115226"/>
            <a:ext cx="726335" cy="874991"/>
          </a:xfrm>
          <a:prstGeom prst="straightConnector1">
            <a:avLst/>
          </a:prstGeom>
          <a:noFill/>
          <a:ln cap="flat" cmpd="sng" w="38100">
            <a:solidFill>
              <a:schemeClr val="accent1"/>
            </a:solidFill>
            <a:prstDash val="solid"/>
            <a:miter lim="800000"/>
            <a:headEnd len="med" w="med" type="diamond"/>
            <a:tailEnd len="med" w="med" type="diamond"/>
          </a:ln>
        </p:spPr>
      </p:cxnSp>
      <p:sp>
        <p:nvSpPr>
          <p:cNvPr id="426" name="Google Shape;426;p45"/>
          <p:cNvSpPr txBox="1"/>
          <p:nvPr/>
        </p:nvSpPr>
        <p:spPr>
          <a:xfrm>
            <a:off x="2568795" y="-13804"/>
            <a:ext cx="49064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Microservices-based Application</a:t>
            </a:r>
            <a:endParaRPr/>
          </a:p>
        </p:txBody>
      </p:sp>
      <p:sp>
        <p:nvSpPr>
          <p:cNvPr id="427" name="Google Shape;427;p45"/>
          <p:cNvSpPr/>
          <p:nvPr/>
        </p:nvSpPr>
        <p:spPr>
          <a:xfrm>
            <a:off x="549214" y="5897880"/>
            <a:ext cx="9573194" cy="607942"/>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Persistence / System</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 Layer</a:t>
            </a:r>
            <a:endParaRPr/>
          </a:p>
        </p:txBody>
      </p:sp>
      <p:pic>
        <p:nvPicPr>
          <p:cNvPr id="428" name="Google Shape;428;p45"/>
          <p:cNvPicPr preferRelativeResize="0"/>
          <p:nvPr/>
        </p:nvPicPr>
        <p:blipFill rotWithShape="1">
          <a:blip r:embed="rId5">
            <a:alphaModFix/>
          </a:blip>
          <a:srcRect b="0" l="0" r="0" t="0"/>
          <a:stretch/>
        </p:blipFill>
        <p:spPr>
          <a:xfrm>
            <a:off x="728929" y="5927588"/>
            <a:ext cx="1355904" cy="551554"/>
          </a:xfrm>
          <a:prstGeom prst="rect">
            <a:avLst/>
          </a:prstGeom>
          <a:noFill/>
          <a:ln>
            <a:noFill/>
          </a:ln>
        </p:spPr>
      </p:pic>
      <p:pic>
        <p:nvPicPr>
          <p:cNvPr id="429" name="Google Shape;429;p45"/>
          <p:cNvPicPr preferRelativeResize="0"/>
          <p:nvPr/>
        </p:nvPicPr>
        <p:blipFill rotWithShape="1">
          <a:blip r:embed="rId5">
            <a:alphaModFix/>
          </a:blip>
          <a:srcRect b="0" l="0" r="0" t="0"/>
          <a:stretch/>
        </p:blipFill>
        <p:spPr>
          <a:xfrm>
            <a:off x="2264548" y="5954268"/>
            <a:ext cx="1355904" cy="551554"/>
          </a:xfrm>
          <a:prstGeom prst="rect">
            <a:avLst/>
          </a:prstGeom>
          <a:noFill/>
          <a:ln>
            <a:noFill/>
          </a:ln>
        </p:spPr>
      </p:pic>
      <p:pic>
        <p:nvPicPr>
          <p:cNvPr id="430" name="Google Shape;430;p45"/>
          <p:cNvPicPr preferRelativeResize="0"/>
          <p:nvPr/>
        </p:nvPicPr>
        <p:blipFill rotWithShape="1">
          <a:blip r:embed="rId5">
            <a:alphaModFix/>
          </a:blip>
          <a:srcRect b="0" l="0" r="0" t="0"/>
          <a:stretch/>
        </p:blipFill>
        <p:spPr>
          <a:xfrm>
            <a:off x="6411767" y="5954268"/>
            <a:ext cx="1355904" cy="551554"/>
          </a:xfrm>
          <a:prstGeom prst="rect">
            <a:avLst/>
          </a:prstGeom>
          <a:noFill/>
          <a:ln>
            <a:noFill/>
          </a:ln>
        </p:spPr>
      </p:pic>
      <p:pic>
        <p:nvPicPr>
          <p:cNvPr id="431" name="Google Shape;431;p45"/>
          <p:cNvPicPr preferRelativeResize="0"/>
          <p:nvPr/>
        </p:nvPicPr>
        <p:blipFill rotWithShape="1">
          <a:blip r:embed="rId5">
            <a:alphaModFix/>
          </a:blip>
          <a:srcRect b="0" l="0" r="0" t="0"/>
          <a:stretch/>
        </p:blipFill>
        <p:spPr>
          <a:xfrm>
            <a:off x="8098237" y="5954268"/>
            <a:ext cx="1355904" cy="551554"/>
          </a:xfrm>
          <a:prstGeom prst="rect">
            <a:avLst/>
          </a:prstGeom>
          <a:noFill/>
          <a:ln>
            <a:noFill/>
          </a:ln>
        </p:spPr>
      </p:pic>
      <p:sp>
        <p:nvSpPr>
          <p:cNvPr id="432" name="Google Shape;432;p45"/>
          <p:cNvSpPr/>
          <p:nvPr/>
        </p:nvSpPr>
        <p:spPr>
          <a:xfrm>
            <a:off x="906884" y="1565036"/>
            <a:ext cx="6756404" cy="559355"/>
          </a:xfrm>
          <a:prstGeom prst="roundRect">
            <a:avLst>
              <a:gd fmla="val 16667" name="adj"/>
            </a:avLst>
          </a:prstGeom>
          <a:solidFill>
            <a:schemeClr val="accent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262626"/>
                </a:solidFill>
                <a:latin typeface="Calibri"/>
                <a:ea typeface="Calibri"/>
                <a:cs typeface="Calibri"/>
                <a:sym typeface="Calibri"/>
              </a:rPr>
              <a:t>Presentation Layer / UI Toolkit </a:t>
            </a:r>
            <a:endParaRPr/>
          </a:p>
        </p:txBody>
      </p:sp>
      <p:sp>
        <p:nvSpPr>
          <p:cNvPr id="433" name="Google Shape;433;p45"/>
          <p:cNvSpPr/>
          <p:nvPr/>
        </p:nvSpPr>
        <p:spPr>
          <a:xfrm>
            <a:off x="1880252" y="2222640"/>
            <a:ext cx="5679329" cy="649224"/>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API Gateway</a:t>
            </a:r>
            <a:endParaRPr/>
          </a:p>
        </p:txBody>
      </p:sp>
      <p:grpSp>
        <p:nvGrpSpPr>
          <p:cNvPr id="434" name="Google Shape;434;p45"/>
          <p:cNvGrpSpPr/>
          <p:nvPr/>
        </p:nvGrpSpPr>
        <p:grpSpPr>
          <a:xfrm>
            <a:off x="459941" y="3817228"/>
            <a:ext cx="693769" cy="1874697"/>
            <a:chOff x="2980944" y="2486780"/>
            <a:chExt cx="1674725" cy="4142232"/>
          </a:xfrm>
        </p:grpSpPr>
        <p:sp>
          <p:nvSpPr>
            <p:cNvPr id="435" name="Google Shape;435;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36" name="Google Shape;436;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437" name="Google Shape;437;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438" name="Google Shape;438;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39" name="Google Shape;439;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440" name="Google Shape;440;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441" name="Google Shape;441;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442" name="Google Shape;442;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443" name="Google Shape;443;p45"/>
          <p:cNvGrpSpPr/>
          <p:nvPr/>
        </p:nvGrpSpPr>
        <p:grpSpPr>
          <a:xfrm>
            <a:off x="1494060" y="3382452"/>
            <a:ext cx="693769" cy="1874697"/>
            <a:chOff x="2980944" y="2486780"/>
            <a:chExt cx="1674725" cy="4142232"/>
          </a:xfrm>
        </p:grpSpPr>
        <p:sp>
          <p:nvSpPr>
            <p:cNvPr id="444" name="Google Shape;444;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45" name="Google Shape;445;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446" name="Google Shape;446;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447" name="Google Shape;447;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48" name="Google Shape;448;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449" name="Google Shape;449;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450" name="Google Shape;450;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451" name="Google Shape;451;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452" name="Google Shape;452;p45"/>
          <p:cNvGrpSpPr/>
          <p:nvPr/>
        </p:nvGrpSpPr>
        <p:grpSpPr>
          <a:xfrm>
            <a:off x="2498432" y="3828462"/>
            <a:ext cx="693769" cy="1874697"/>
            <a:chOff x="2980944" y="2486780"/>
            <a:chExt cx="1674725" cy="4142232"/>
          </a:xfrm>
        </p:grpSpPr>
        <p:sp>
          <p:nvSpPr>
            <p:cNvPr id="453" name="Google Shape;453;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54" name="Google Shape;454;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455" name="Google Shape;455;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456" name="Google Shape;456;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57" name="Google Shape;457;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458" name="Google Shape;458;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459" name="Google Shape;459;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460" name="Google Shape;460;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461" name="Google Shape;461;p45"/>
          <p:cNvGrpSpPr/>
          <p:nvPr/>
        </p:nvGrpSpPr>
        <p:grpSpPr>
          <a:xfrm>
            <a:off x="3651918" y="3432589"/>
            <a:ext cx="693769" cy="1874697"/>
            <a:chOff x="2980944" y="2486780"/>
            <a:chExt cx="1674725" cy="4142232"/>
          </a:xfrm>
        </p:grpSpPr>
        <p:sp>
          <p:nvSpPr>
            <p:cNvPr id="462" name="Google Shape;462;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63" name="Google Shape;463;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464" name="Google Shape;464;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465" name="Google Shape;465;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66" name="Google Shape;466;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467" name="Google Shape;467;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468" name="Google Shape;468;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469" name="Google Shape;469;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470" name="Google Shape;470;p45"/>
          <p:cNvGrpSpPr/>
          <p:nvPr/>
        </p:nvGrpSpPr>
        <p:grpSpPr>
          <a:xfrm>
            <a:off x="4636226" y="3920205"/>
            <a:ext cx="693769" cy="1874697"/>
            <a:chOff x="2980944" y="2486780"/>
            <a:chExt cx="1674725" cy="4142232"/>
          </a:xfrm>
        </p:grpSpPr>
        <p:sp>
          <p:nvSpPr>
            <p:cNvPr id="471" name="Google Shape;471;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72" name="Google Shape;472;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473" name="Google Shape;473;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474" name="Google Shape;474;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75" name="Google Shape;475;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476" name="Google Shape;476;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477" name="Google Shape;477;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478" name="Google Shape;478;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479" name="Google Shape;479;p45"/>
          <p:cNvGrpSpPr/>
          <p:nvPr/>
        </p:nvGrpSpPr>
        <p:grpSpPr>
          <a:xfrm>
            <a:off x="5606836" y="3382451"/>
            <a:ext cx="693769" cy="1874697"/>
            <a:chOff x="2980944" y="2486780"/>
            <a:chExt cx="1674725" cy="4142232"/>
          </a:xfrm>
        </p:grpSpPr>
        <p:sp>
          <p:nvSpPr>
            <p:cNvPr id="480" name="Google Shape;480;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81" name="Google Shape;481;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482" name="Google Shape;482;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483" name="Google Shape;483;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84" name="Google Shape;484;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485" name="Google Shape;485;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486" name="Google Shape;486;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487" name="Google Shape;487;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488" name="Google Shape;488;p45"/>
          <p:cNvGrpSpPr/>
          <p:nvPr/>
        </p:nvGrpSpPr>
        <p:grpSpPr>
          <a:xfrm>
            <a:off x="6536866" y="3872238"/>
            <a:ext cx="693769" cy="1874697"/>
            <a:chOff x="2980944" y="2486780"/>
            <a:chExt cx="1674725" cy="4142232"/>
          </a:xfrm>
        </p:grpSpPr>
        <p:sp>
          <p:nvSpPr>
            <p:cNvPr id="489" name="Google Shape;489;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90" name="Google Shape;490;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491" name="Google Shape;491;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492" name="Google Shape;492;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93" name="Google Shape;493;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494" name="Google Shape;494;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495" name="Google Shape;495;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496" name="Google Shape;496;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497" name="Google Shape;497;p45"/>
          <p:cNvGrpSpPr/>
          <p:nvPr/>
        </p:nvGrpSpPr>
        <p:grpSpPr>
          <a:xfrm>
            <a:off x="7403308" y="3776356"/>
            <a:ext cx="693769" cy="1874697"/>
            <a:chOff x="2980944" y="2486780"/>
            <a:chExt cx="1674725" cy="4142232"/>
          </a:xfrm>
        </p:grpSpPr>
        <p:sp>
          <p:nvSpPr>
            <p:cNvPr id="498" name="Google Shape;498;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499" name="Google Shape;499;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500" name="Google Shape;500;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501" name="Google Shape;501;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502" name="Google Shape;502;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503" name="Google Shape;503;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504" name="Google Shape;504;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505" name="Google Shape;505;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506" name="Google Shape;506;p45"/>
          <p:cNvGrpSpPr/>
          <p:nvPr/>
        </p:nvGrpSpPr>
        <p:grpSpPr>
          <a:xfrm>
            <a:off x="8431576" y="3522536"/>
            <a:ext cx="693769" cy="1874697"/>
            <a:chOff x="2980944" y="2486780"/>
            <a:chExt cx="1674725" cy="4142232"/>
          </a:xfrm>
        </p:grpSpPr>
        <p:sp>
          <p:nvSpPr>
            <p:cNvPr id="507" name="Google Shape;507;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508" name="Google Shape;508;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509" name="Google Shape;509;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510" name="Google Shape;510;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511" name="Google Shape;511;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512" name="Google Shape;512;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513" name="Google Shape;513;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514" name="Google Shape;514;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grpSp>
        <p:nvGrpSpPr>
          <p:cNvPr id="515" name="Google Shape;515;p45"/>
          <p:cNvGrpSpPr/>
          <p:nvPr/>
        </p:nvGrpSpPr>
        <p:grpSpPr>
          <a:xfrm>
            <a:off x="9340882" y="3093519"/>
            <a:ext cx="693769" cy="1874697"/>
            <a:chOff x="2980944" y="2486780"/>
            <a:chExt cx="1674725" cy="4142232"/>
          </a:xfrm>
        </p:grpSpPr>
        <p:sp>
          <p:nvSpPr>
            <p:cNvPr id="516" name="Google Shape;516;p45"/>
            <p:cNvSpPr/>
            <p:nvPr/>
          </p:nvSpPr>
          <p:spPr>
            <a:xfrm>
              <a:off x="2980944" y="2486780"/>
              <a:ext cx="1674725" cy="4142232"/>
            </a:xfrm>
            <a:prstGeom prst="roundRect">
              <a:avLst>
                <a:gd fmla="val 16667" name="adj"/>
              </a:avLst>
            </a:prstGeom>
            <a:solidFill>
              <a:srgbClr val="F2F2F2"/>
            </a:solidFill>
            <a:ln cap="flat" cmpd="sng" w="571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517" name="Google Shape;517;p45"/>
            <p:cNvSpPr/>
            <p:nvPr/>
          </p:nvSpPr>
          <p:spPr>
            <a:xfrm>
              <a:off x="3127248" y="2644956"/>
              <a:ext cx="1380744" cy="2749227"/>
            </a:xfrm>
            <a:prstGeom prst="rect">
              <a:avLst/>
            </a:prstGeom>
            <a:solidFill>
              <a:schemeClr val="lt1"/>
            </a:solidFill>
            <a:ln cap="flat" cmpd="sng" w="317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chemeClr val="dk1"/>
                  </a:solidFill>
                  <a:latin typeface="Calibri"/>
                  <a:ea typeface="Calibri"/>
                  <a:cs typeface="Calibri"/>
                  <a:sym typeface="Calibri"/>
                </a:rPr>
                <a:t>Microservice</a:t>
              </a:r>
              <a:endParaRPr/>
            </a:p>
          </p:txBody>
        </p:sp>
        <p:sp>
          <p:nvSpPr>
            <p:cNvPr id="518" name="Google Shape;518;p45"/>
            <p:cNvSpPr/>
            <p:nvPr/>
          </p:nvSpPr>
          <p:spPr>
            <a:xfrm>
              <a:off x="3090672" y="5760720"/>
              <a:ext cx="1417320" cy="512064"/>
            </a:xfrm>
            <a:prstGeom prst="flowChartMagneticDisk">
              <a:avLst/>
            </a:prstGeom>
            <a:solidFill>
              <a:srgbClr val="DDEAF6"/>
            </a:solid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C55A11"/>
                  </a:solidFill>
                  <a:latin typeface="Calibri"/>
                  <a:ea typeface="Calibri"/>
                  <a:cs typeface="Calibri"/>
                  <a:sym typeface="Calibri"/>
                </a:rPr>
                <a:t>Data Store</a:t>
              </a:r>
              <a:endParaRPr/>
            </a:p>
          </p:txBody>
        </p:sp>
        <p:sp>
          <p:nvSpPr>
            <p:cNvPr id="519" name="Google Shape;519;p45"/>
            <p:cNvSpPr/>
            <p:nvPr/>
          </p:nvSpPr>
          <p:spPr>
            <a:xfrm>
              <a:off x="3712464" y="5385816"/>
              <a:ext cx="210312" cy="374904"/>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0">
                <a:solidFill>
                  <a:schemeClr val="lt1"/>
                </a:solidFill>
                <a:latin typeface="Calibri"/>
                <a:ea typeface="Calibri"/>
                <a:cs typeface="Calibri"/>
                <a:sym typeface="Calibri"/>
              </a:endParaRPr>
            </a:p>
          </p:txBody>
        </p:sp>
        <p:sp>
          <p:nvSpPr>
            <p:cNvPr id="520" name="Google Shape;520;p45"/>
            <p:cNvSpPr/>
            <p:nvPr/>
          </p:nvSpPr>
          <p:spPr>
            <a:xfrm>
              <a:off x="3278123" y="2788532"/>
              <a:ext cx="1078992"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Web service</a:t>
              </a:r>
              <a:endParaRPr/>
            </a:p>
          </p:txBody>
        </p:sp>
        <p:sp>
          <p:nvSpPr>
            <p:cNvPr id="521" name="Google Shape;521;p45"/>
            <p:cNvSpPr/>
            <p:nvPr/>
          </p:nvSpPr>
          <p:spPr>
            <a:xfrm>
              <a:off x="3193541" y="5072245"/>
              <a:ext cx="1248156" cy="260604"/>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00">
                  <a:solidFill>
                    <a:srgbClr val="262626"/>
                  </a:solidFill>
                  <a:latin typeface="Calibri"/>
                  <a:ea typeface="Calibri"/>
                  <a:cs typeface="Calibri"/>
                  <a:sym typeface="Calibri"/>
                </a:rPr>
                <a:t>Run time libraries</a:t>
              </a:r>
              <a:endParaRPr/>
            </a:p>
          </p:txBody>
        </p:sp>
        <p:sp>
          <p:nvSpPr>
            <p:cNvPr id="522" name="Google Shape;522;p45"/>
            <p:cNvSpPr/>
            <p:nvPr/>
          </p:nvSpPr>
          <p:spPr>
            <a:xfrm>
              <a:off x="3193541" y="4206240"/>
              <a:ext cx="1248156" cy="827533"/>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262626"/>
                  </a:solidFill>
                  <a:latin typeface="Calibri"/>
                  <a:ea typeface="Calibri"/>
                  <a:cs typeface="Calibri"/>
                  <a:sym typeface="Calibri"/>
                </a:rPr>
                <a:t>Application </a:t>
              </a:r>
              <a:br>
                <a:rPr lang="en-US" sz="500">
                  <a:solidFill>
                    <a:srgbClr val="262626"/>
                  </a:solidFill>
                  <a:latin typeface="Calibri"/>
                  <a:ea typeface="Calibri"/>
                  <a:cs typeface="Calibri"/>
                  <a:sym typeface="Calibri"/>
                </a:rPr>
              </a:br>
              <a:r>
                <a:rPr lang="en-US" sz="500">
                  <a:solidFill>
                    <a:srgbClr val="262626"/>
                  </a:solidFill>
                  <a:latin typeface="Calibri"/>
                  <a:ea typeface="Calibri"/>
                  <a:cs typeface="Calibri"/>
                  <a:sym typeface="Calibri"/>
                </a:rPr>
                <a:t>software</a:t>
              </a:r>
              <a:endParaRPr/>
            </a:p>
          </p:txBody>
        </p:sp>
        <p:sp>
          <p:nvSpPr>
            <p:cNvPr id="523" name="Google Shape;523;p45"/>
            <p:cNvSpPr/>
            <p:nvPr/>
          </p:nvSpPr>
          <p:spPr>
            <a:xfrm>
              <a:off x="3278123" y="3166807"/>
              <a:ext cx="1078992" cy="331161"/>
            </a:xfrm>
            <a:prstGeom prst="roundRect">
              <a:avLst>
                <a:gd fmla="val 16667" name="adj"/>
              </a:avLst>
            </a:prstGeom>
            <a:solidFill>
              <a:srgbClr val="F2F2F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262626"/>
                  </a:solidFill>
                  <a:latin typeface="Calibri"/>
                  <a:ea typeface="Calibri"/>
                  <a:cs typeface="Calibri"/>
                  <a:sym typeface="Calibri"/>
                </a:rPr>
                <a:t>Service components</a:t>
              </a:r>
              <a:endParaRPr/>
            </a:p>
          </p:txBody>
        </p:sp>
      </p:grpSp>
      <p:sp>
        <p:nvSpPr>
          <p:cNvPr id="524" name="Google Shape;524;p45"/>
          <p:cNvSpPr/>
          <p:nvPr/>
        </p:nvSpPr>
        <p:spPr>
          <a:xfrm rot="3366623">
            <a:off x="1465749" y="2376673"/>
            <a:ext cx="84054" cy="1785847"/>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25" name="Google Shape;525;p45"/>
          <p:cNvCxnSpPr/>
          <p:nvPr/>
        </p:nvCxnSpPr>
        <p:spPr>
          <a:xfrm flipH="1">
            <a:off x="7431930" y="2107597"/>
            <a:ext cx="993614" cy="263621"/>
          </a:xfrm>
          <a:prstGeom prst="straightConnector1">
            <a:avLst/>
          </a:prstGeom>
          <a:noFill/>
          <a:ln cap="flat" cmpd="sng" w="38100">
            <a:solidFill>
              <a:schemeClr val="accent1"/>
            </a:solidFill>
            <a:prstDash val="solid"/>
            <a:miter lim="800000"/>
            <a:headEnd len="med" w="med" type="diamond"/>
            <a:tailEnd len="med" w="med" type="diamond"/>
          </a:ln>
        </p:spPr>
      </p:cxnSp>
      <p:cxnSp>
        <p:nvCxnSpPr>
          <p:cNvPr id="526" name="Google Shape;526;p45"/>
          <p:cNvCxnSpPr/>
          <p:nvPr/>
        </p:nvCxnSpPr>
        <p:spPr>
          <a:xfrm flipH="1">
            <a:off x="7395819" y="2107598"/>
            <a:ext cx="1304683" cy="432255"/>
          </a:xfrm>
          <a:prstGeom prst="straightConnector1">
            <a:avLst/>
          </a:prstGeom>
          <a:noFill/>
          <a:ln cap="flat" cmpd="sng" w="38100">
            <a:solidFill>
              <a:schemeClr val="accent1"/>
            </a:solidFill>
            <a:prstDash val="solid"/>
            <a:miter lim="800000"/>
            <a:headEnd len="med" w="med" type="diamond"/>
            <a:tailEnd len="med" w="med" type="diamond"/>
          </a:ln>
        </p:spPr>
      </p:cxnSp>
      <p:sp>
        <p:nvSpPr>
          <p:cNvPr id="527" name="Google Shape;527;p45"/>
          <p:cNvSpPr/>
          <p:nvPr/>
        </p:nvSpPr>
        <p:spPr>
          <a:xfrm flipH="1" rot="3148984">
            <a:off x="2292309" y="2608422"/>
            <a:ext cx="85156" cy="868922"/>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45"/>
          <p:cNvSpPr/>
          <p:nvPr/>
        </p:nvSpPr>
        <p:spPr>
          <a:xfrm flipH="1" rot="845988">
            <a:off x="2865789" y="2725518"/>
            <a:ext cx="86551" cy="1060633"/>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9" name="Google Shape;529;p45"/>
          <p:cNvSpPr/>
          <p:nvPr/>
        </p:nvSpPr>
        <p:spPr>
          <a:xfrm flipH="1" rot="228302">
            <a:off x="3964412" y="2774104"/>
            <a:ext cx="48967" cy="572770"/>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p45"/>
          <p:cNvSpPr/>
          <p:nvPr/>
        </p:nvSpPr>
        <p:spPr>
          <a:xfrm flipH="1">
            <a:off x="4935105" y="2830998"/>
            <a:ext cx="45719" cy="101694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 name="Google Shape;531;p45"/>
          <p:cNvSpPr/>
          <p:nvPr/>
        </p:nvSpPr>
        <p:spPr>
          <a:xfrm flipH="1" rot="-1788572">
            <a:off x="5565274" y="2762086"/>
            <a:ext cx="48967" cy="572770"/>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 name="Google Shape;532;p45"/>
          <p:cNvSpPr/>
          <p:nvPr/>
        </p:nvSpPr>
        <p:spPr>
          <a:xfrm rot="-2254925">
            <a:off x="6422922" y="2625322"/>
            <a:ext cx="71346" cy="137049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45"/>
          <p:cNvSpPr/>
          <p:nvPr/>
        </p:nvSpPr>
        <p:spPr>
          <a:xfrm rot="-2697054">
            <a:off x="7168405" y="2597951"/>
            <a:ext cx="71346" cy="1370495"/>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 name="Google Shape;534;p45"/>
          <p:cNvSpPr/>
          <p:nvPr/>
        </p:nvSpPr>
        <p:spPr>
          <a:xfrm flipH="1" rot="-3585001">
            <a:off x="7687998" y="2333552"/>
            <a:ext cx="59800" cy="1808438"/>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 name="Google Shape;535;p45"/>
          <p:cNvSpPr/>
          <p:nvPr/>
        </p:nvSpPr>
        <p:spPr>
          <a:xfrm rot="-4845451">
            <a:off x="8381016" y="1888312"/>
            <a:ext cx="46511" cy="2035827"/>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 name="Google Shape;536;p45"/>
          <p:cNvSpPr/>
          <p:nvPr/>
        </p:nvSpPr>
        <p:spPr>
          <a:xfrm rot="-2698976">
            <a:off x="4535235" y="3418225"/>
            <a:ext cx="53320" cy="559967"/>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45"/>
          <p:cNvSpPr/>
          <p:nvPr/>
        </p:nvSpPr>
        <p:spPr>
          <a:xfrm rot="3863324">
            <a:off x="5286432" y="3437949"/>
            <a:ext cx="53320" cy="559967"/>
          </a:xfrm>
          <a:prstGeom prst="up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ctrTitle"/>
          </p:nvPr>
        </p:nvSpPr>
        <p:spPr>
          <a:xfrm>
            <a:off x="3149600" y="4038600"/>
            <a:ext cx="8636100" cy="1828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Monolithic Application architecture</a:t>
            </a:r>
            <a:endParaRPr/>
          </a:p>
        </p:txBody>
      </p:sp>
      <p:sp>
        <p:nvSpPr>
          <p:cNvPr id="199" name="Google Shape;199;p28"/>
          <p:cNvSpPr txBox="1"/>
          <p:nvPr>
            <p:ph idx="1" type="subTitle"/>
          </p:nvPr>
        </p:nvSpPr>
        <p:spPr>
          <a:xfrm>
            <a:off x="3149600" y="6050037"/>
            <a:ext cx="8940900" cy="685800"/>
          </a:xfrm>
          <a:prstGeom prst="rect">
            <a:avLst/>
          </a:prstGeom>
        </p:spPr>
        <p:txBody>
          <a:bodyPr anchorCtr="0" anchor="ctr" bIns="45700" lIns="91425" spcFirstLastPara="1" rIns="91425" wrap="square" tIns="45700">
            <a:normAutofit/>
          </a:bodyPr>
          <a:lstStyle/>
          <a:p>
            <a:pPr indent="0" lvl="0" marL="0" rtl="0" algn="l">
              <a:spcBef>
                <a:spcPts val="700"/>
              </a:spcBef>
              <a:spcAft>
                <a:spcPts val="0"/>
              </a:spcAft>
              <a:buNone/>
            </a:pPr>
            <a:r>
              <a:t/>
            </a:r>
            <a:endParaRPr/>
          </a:p>
        </p:txBody>
      </p:sp>
      <p:pic>
        <p:nvPicPr>
          <p:cNvPr id="200" name="Google Shape;200;p28"/>
          <p:cNvPicPr preferRelativeResize="0"/>
          <p:nvPr/>
        </p:nvPicPr>
        <p:blipFill>
          <a:blip r:embed="rId3">
            <a:alphaModFix/>
          </a:blip>
          <a:stretch>
            <a:fillRect/>
          </a:stretch>
        </p:blipFill>
        <p:spPr>
          <a:xfrm>
            <a:off x="1005300" y="900875"/>
            <a:ext cx="6639603" cy="3733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6"/>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Beyond Virtual Machines to Containers</a:t>
            </a:r>
            <a:endParaRPr/>
          </a:p>
        </p:txBody>
      </p:sp>
      <p:sp>
        <p:nvSpPr>
          <p:cNvPr id="543" name="Google Shape;543;p46"/>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Virtual machines are a common technology for optimizing use of computing hardware</a:t>
            </a:r>
            <a:endParaRPr/>
          </a:p>
          <a:p>
            <a:pPr indent="-320040" lvl="0" marL="320040" rtl="0" algn="l">
              <a:spcBef>
                <a:spcPts val="700"/>
              </a:spcBef>
              <a:spcAft>
                <a:spcPts val="0"/>
              </a:spcAft>
              <a:buSzPts val="1740"/>
              <a:buChar char="◻"/>
            </a:pPr>
            <a:r>
              <a:rPr lang="en-US"/>
              <a:t>Most applications use a small portion of computing and  storage capacity</a:t>
            </a:r>
            <a:endParaRPr/>
          </a:p>
          <a:p>
            <a:pPr indent="-320040" lvl="0" marL="320040" rtl="0" algn="l">
              <a:spcBef>
                <a:spcPts val="700"/>
              </a:spcBef>
              <a:spcAft>
                <a:spcPts val="0"/>
              </a:spcAft>
              <a:buSzPts val="1740"/>
              <a:buChar char="◻"/>
            </a:pPr>
            <a:r>
              <a:rPr lang="en-US"/>
              <a:t>VM managers enable multiple instances of operating environments to co-exist on each physical server</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7"/>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Virtual Machine Environment</a:t>
            </a:r>
            <a:endParaRPr/>
          </a:p>
        </p:txBody>
      </p:sp>
      <p:sp>
        <p:nvSpPr>
          <p:cNvPr id="549" name="Google Shape;549;p47"/>
          <p:cNvSpPr txBox="1"/>
          <p:nvPr>
            <p:ph idx="1" type="body"/>
          </p:nvPr>
        </p:nvSpPr>
        <p:spPr>
          <a:xfrm>
            <a:off x="838200" y="1825624"/>
            <a:ext cx="5181600" cy="5032375"/>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sp>
        <p:nvSpPr>
          <p:cNvPr id="550" name="Google Shape;550;p47"/>
          <p:cNvSpPr txBox="1"/>
          <p:nvPr>
            <p:ph idx="2" type="body"/>
          </p:nvPr>
        </p:nvSpPr>
        <p:spPr>
          <a:xfrm>
            <a:off x="6459868" y="1589567"/>
            <a:ext cx="51816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Multiple Virtual Machines can share a single physical server</a:t>
            </a:r>
            <a:endParaRPr/>
          </a:p>
          <a:p>
            <a:pPr indent="-320040" lvl="0" marL="320040" rtl="0" algn="l">
              <a:spcBef>
                <a:spcPts val="700"/>
              </a:spcBef>
              <a:spcAft>
                <a:spcPts val="0"/>
              </a:spcAft>
              <a:buSzPts val="1740"/>
              <a:buChar char="◻"/>
            </a:pPr>
            <a:r>
              <a:rPr lang="en-US"/>
              <a:t>VMs allocated via a Virtual Machine Monitor or Hypervisor</a:t>
            </a:r>
            <a:endParaRPr/>
          </a:p>
          <a:p>
            <a:pPr indent="-320040" lvl="0" marL="320040" rtl="0" algn="l">
              <a:spcBef>
                <a:spcPts val="700"/>
              </a:spcBef>
              <a:spcAft>
                <a:spcPts val="0"/>
              </a:spcAft>
              <a:buSzPts val="1740"/>
              <a:buChar char="◻"/>
            </a:pPr>
            <a:r>
              <a:rPr lang="en-US"/>
              <a:t>Each VM contains its own operating system, code libraries, applications, web services, and other components</a:t>
            </a:r>
            <a:endParaRPr/>
          </a:p>
          <a:p>
            <a:pPr indent="-320040" lvl="0" marL="320040" rtl="0" algn="l">
              <a:spcBef>
                <a:spcPts val="700"/>
              </a:spcBef>
              <a:spcAft>
                <a:spcPts val="0"/>
              </a:spcAft>
              <a:buSzPts val="1740"/>
              <a:buChar char="◻"/>
            </a:pPr>
            <a:r>
              <a:rPr lang="en-US"/>
              <a:t>Each VM independent: can host any OS, libraries, apps</a:t>
            </a:r>
            <a:endParaRPr/>
          </a:p>
        </p:txBody>
      </p:sp>
      <p:sp>
        <p:nvSpPr>
          <p:cNvPr id="551" name="Google Shape;551;p47"/>
          <p:cNvSpPr/>
          <p:nvPr/>
        </p:nvSpPr>
        <p:spPr>
          <a:xfrm>
            <a:off x="1152144" y="1837944"/>
            <a:ext cx="4023360" cy="4901184"/>
          </a:xfrm>
          <a:prstGeom prst="roundRect">
            <a:avLst>
              <a:gd fmla="val 16667" name="adj"/>
            </a:avLst>
          </a:prstGeom>
          <a:solidFill>
            <a:schemeClr val="lt1"/>
          </a:solidFill>
          <a:ln cap="flat" cmpd="sng" w="28575">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2" name="Google Shape;552;p47"/>
          <p:cNvSpPr/>
          <p:nvPr/>
        </p:nvSpPr>
        <p:spPr>
          <a:xfrm>
            <a:off x="1289304" y="5868732"/>
            <a:ext cx="3749040" cy="658368"/>
          </a:xfrm>
          <a:prstGeom prst="roundRect">
            <a:avLst>
              <a:gd fmla="val 16667" name="adj"/>
            </a:avLst>
          </a:prstGeom>
          <a:solidFill>
            <a:srgbClr val="7F7F7F"/>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Server Hardware</a:t>
            </a:r>
            <a:endParaRPr/>
          </a:p>
        </p:txBody>
      </p:sp>
      <p:sp>
        <p:nvSpPr>
          <p:cNvPr id="553" name="Google Shape;553;p47"/>
          <p:cNvSpPr/>
          <p:nvPr/>
        </p:nvSpPr>
        <p:spPr>
          <a:xfrm>
            <a:off x="1289304" y="5221224"/>
            <a:ext cx="3749040" cy="557308"/>
          </a:xfrm>
          <a:prstGeom prst="roundRect">
            <a:avLst>
              <a:gd fmla="val 16667" name="adj"/>
            </a:avLst>
          </a:prstGeom>
          <a:solidFill>
            <a:srgbClr val="B29C93"/>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Host</a:t>
            </a:r>
            <a:r>
              <a:rPr lang="en-US" sz="1800">
                <a:solidFill>
                  <a:schemeClr val="lt1"/>
                </a:solidFill>
                <a:latin typeface="Twentieth Century"/>
                <a:ea typeface="Twentieth Century"/>
                <a:cs typeface="Twentieth Century"/>
                <a:sym typeface="Twentieth Century"/>
              </a:rPr>
              <a:t> </a:t>
            </a:r>
            <a:r>
              <a:rPr lang="en-US" sz="1800">
                <a:solidFill>
                  <a:schemeClr val="dk1"/>
                </a:solidFill>
                <a:latin typeface="Twentieth Century"/>
                <a:ea typeface="Twentieth Century"/>
                <a:cs typeface="Twentieth Century"/>
                <a:sym typeface="Twentieth Century"/>
              </a:rPr>
              <a:t>operating system</a:t>
            </a:r>
            <a:endParaRPr/>
          </a:p>
        </p:txBody>
      </p:sp>
      <p:sp>
        <p:nvSpPr>
          <p:cNvPr id="554" name="Google Shape;554;p47"/>
          <p:cNvSpPr/>
          <p:nvPr/>
        </p:nvSpPr>
        <p:spPr>
          <a:xfrm>
            <a:off x="1289304" y="4938712"/>
            <a:ext cx="3749040" cy="208884"/>
          </a:xfrm>
          <a:prstGeom prst="roundRect">
            <a:avLst>
              <a:gd fmla="val 16667" name="adj"/>
            </a:avLst>
          </a:prstGeom>
          <a:solidFill>
            <a:schemeClr val="accent4"/>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Virtual Machine Monitor</a:t>
            </a:r>
            <a:endParaRPr/>
          </a:p>
        </p:txBody>
      </p:sp>
      <p:sp>
        <p:nvSpPr>
          <p:cNvPr id="555" name="Google Shape;555;p47"/>
          <p:cNvSpPr/>
          <p:nvPr/>
        </p:nvSpPr>
        <p:spPr>
          <a:xfrm>
            <a:off x="1193292" y="2487168"/>
            <a:ext cx="804672" cy="240582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6" name="Google Shape;556;p47"/>
          <p:cNvSpPr/>
          <p:nvPr/>
        </p:nvSpPr>
        <p:spPr>
          <a:xfrm>
            <a:off x="1289304" y="4037076"/>
            <a:ext cx="612648" cy="773620"/>
          </a:xfrm>
          <a:prstGeom prst="roundRect">
            <a:avLst>
              <a:gd fmla="val 16667" name="adj"/>
            </a:avLst>
          </a:prstGeom>
          <a:solidFill>
            <a:srgbClr val="B29C93"/>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Guest OS</a:t>
            </a:r>
            <a:endParaRPr/>
          </a:p>
        </p:txBody>
      </p:sp>
      <p:sp>
        <p:nvSpPr>
          <p:cNvPr id="557" name="Google Shape;557;p47"/>
          <p:cNvSpPr/>
          <p:nvPr/>
        </p:nvSpPr>
        <p:spPr>
          <a:xfrm>
            <a:off x="1289304" y="3535108"/>
            <a:ext cx="612648" cy="479108"/>
          </a:xfrm>
          <a:prstGeom prst="roundRect">
            <a:avLst>
              <a:gd fmla="val 16667" name="adj"/>
            </a:avLst>
          </a:prstGeom>
          <a:solidFill>
            <a:schemeClr val="l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Twentieth Century"/>
                <a:ea typeface="Twentieth Century"/>
                <a:cs typeface="Twentieth Century"/>
                <a:sym typeface="Twentieth Century"/>
              </a:rPr>
              <a:t>Code libraries</a:t>
            </a:r>
            <a:endParaRPr/>
          </a:p>
        </p:txBody>
      </p:sp>
      <p:sp>
        <p:nvSpPr>
          <p:cNvPr id="558" name="Google Shape;558;p47"/>
          <p:cNvSpPr/>
          <p:nvPr/>
        </p:nvSpPr>
        <p:spPr>
          <a:xfrm>
            <a:off x="1289304" y="2617852"/>
            <a:ext cx="612648" cy="869632"/>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Apps</a:t>
            </a:r>
            <a:endParaRPr/>
          </a:p>
        </p:txBody>
      </p:sp>
      <p:sp>
        <p:nvSpPr>
          <p:cNvPr id="559" name="Google Shape;559;p47"/>
          <p:cNvSpPr/>
          <p:nvPr/>
        </p:nvSpPr>
        <p:spPr>
          <a:xfrm>
            <a:off x="2208276" y="2487168"/>
            <a:ext cx="804672" cy="240582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0" name="Google Shape;560;p47"/>
          <p:cNvSpPr/>
          <p:nvPr/>
        </p:nvSpPr>
        <p:spPr>
          <a:xfrm>
            <a:off x="2304288" y="4037076"/>
            <a:ext cx="612648" cy="773620"/>
          </a:xfrm>
          <a:prstGeom prst="roundRect">
            <a:avLst>
              <a:gd fmla="val 16667" name="adj"/>
            </a:avLst>
          </a:prstGeom>
          <a:solidFill>
            <a:srgbClr val="B85B22"/>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Guest OS</a:t>
            </a:r>
            <a:endParaRPr/>
          </a:p>
        </p:txBody>
      </p:sp>
      <p:sp>
        <p:nvSpPr>
          <p:cNvPr id="561" name="Google Shape;561;p47"/>
          <p:cNvSpPr/>
          <p:nvPr/>
        </p:nvSpPr>
        <p:spPr>
          <a:xfrm>
            <a:off x="2304288" y="3535108"/>
            <a:ext cx="612648" cy="479108"/>
          </a:xfrm>
          <a:prstGeom prst="roundRect">
            <a:avLst>
              <a:gd fmla="val 16667" name="adj"/>
            </a:avLst>
          </a:prstGeom>
          <a:solidFill>
            <a:schemeClr val="l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Twentieth Century"/>
                <a:ea typeface="Twentieth Century"/>
                <a:cs typeface="Twentieth Century"/>
                <a:sym typeface="Twentieth Century"/>
              </a:rPr>
              <a:t>Code libraries</a:t>
            </a:r>
            <a:endParaRPr/>
          </a:p>
        </p:txBody>
      </p:sp>
      <p:sp>
        <p:nvSpPr>
          <p:cNvPr id="562" name="Google Shape;562;p47"/>
          <p:cNvSpPr/>
          <p:nvPr/>
        </p:nvSpPr>
        <p:spPr>
          <a:xfrm>
            <a:off x="2304288" y="2617852"/>
            <a:ext cx="612648" cy="869632"/>
          </a:xfrm>
          <a:prstGeom prst="roundRect">
            <a:avLst>
              <a:gd fmla="val 16667" name="adj"/>
            </a:avLst>
          </a:prstGeom>
          <a:solidFill>
            <a:srgbClr val="E4ECEB"/>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Apps</a:t>
            </a:r>
            <a:endParaRPr/>
          </a:p>
        </p:txBody>
      </p:sp>
      <p:sp>
        <p:nvSpPr>
          <p:cNvPr id="563" name="Google Shape;563;p47"/>
          <p:cNvSpPr/>
          <p:nvPr/>
        </p:nvSpPr>
        <p:spPr>
          <a:xfrm>
            <a:off x="3214116" y="2487168"/>
            <a:ext cx="804672" cy="240582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4" name="Google Shape;564;p47"/>
          <p:cNvSpPr/>
          <p:nvPr/>
        </p:nvSpPr>
        <p:spPr>
          <a:xfrm>
            <a:off x="3310128" y="4037076"/>
            <a:ext cx="612648" cy="773620"/>
          </a:xfrm>
          <a:prstGeom prst="roundRect">
            <a:avLst>
              <a:gd fmla="val 16667" name="adj"/>
            </a:avLst>
          </a:prstGeom>
          <a:solidFill>
            <a:srgbClr val="B29C93"/>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Guest OS</a:t>
            </a:r>
            <a:endParaRPr/>
          </a:p>
        </p:txBody>
      </p:sp>
      <p:sp>
        <p:nvSpPr>
          <p:cNvPr id="565" name="Google Shape;565;p47"/>
          <p:cNvSpPr/>
          <p:nvPr/>
        </p:nvSpPr>
        <p:spPr>
          <a:xfrm>
            <a:off x="3310128" y="3535108"/>
            <a:ext cx="612648" cy="479108"/>
          </a:xfrm>
          <a:prstGeom prst="roundRect">
            <a:avLst>
              <a:gd fmla="val 16667" name="adj"/>
            </a:avLst>
          </a:prstGeom>
          <a:solidFill>
            <a:schemeClr val="l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Twentieth Century"/>
                <a:ea typeface="Twentieth Century"/>
                <a:cs typeface="Twentieth Century"/>
                <a:sym typeface="Twentieth Century"/>
              </a:rPr>
              <a:t>Code libraries</a:t>
            </a:r>
            <a:endParaRPr/>
          </a:p>
        </p:txBody>
      </p:sp>
      <p:sp>
        <p:nvSpPr>
          <p:cNvPr id="566" name="Google Shape;566;p47"/>
          <p:cNvSpPr/>
          <p:nvPr/>
        </p:nvSpPr>
        <p:spPr>
          <a:xfrm>
            <a:off x="3310128" y="2617852"/>
            <a:ext cx="612648" cy="869632"/>
          </a:xfrm>
          <a:prstGeom prst="roundRect">
            <a:avLst>
              <a:gd fmla="val 16667" name="adj"/>
            </a:avLst>
          </a:prstGeom>
          <a:solidFill>
            <a:schemeClr val="lt2"/>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Apps</a:t>
            </a:r>
            <a:endParaRPr/>
          </a:p>
        </p:txBody>
      </p:sp>
      <p:sp>
        <p:nvSpPr>
          <p:cNvPr id="567" name="Google Shape;567;p47"/>
          <p:cNvSpPr/>
          <p:nvPr/>
        </p:nvSpPr>
        <p:spPr>
          <a:xfrm>
            <a:off x="4219956" y="2487168"/>
            <a:ext cx="804672" cy="240582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8" name="Google Shape;568;p47"/>
          <p:cNvSpPr/>
          <p:nvPr/>
        </p:nvSpPr>
        <p:spPr>
          <a:xfrm>
            <a:off x="4315968" y="4037076"/>
            <a:ext cx="612648" cy="773620"/>
          </a:xfrm>
          <a:prstGeom prst="roundRect">
            <a:avLst>
              <a:gd fmla="val 16667" name="adj"/>
            </a:avLst>
          </a:prstGeom>
          <a:solidFill>
            <a:srgbClr val="B29C93"/>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Guest OS</a:t>
            </a:r>
            <a:endParaRPr/>
          </a:p>
        </p:txBody>
      </p:sp>
      <p:sp>
        <p:nvSpPr>
          <p:cNvPr id="569" name="Google Shape;569;p47"/>
          <p:cNvSpPr/>
          <p:nvPr/>
        </p:nvSpPr>
        <p:spPr>
          <a:xfrm>
            <a:off x="4315968" y="3535108"/>
            <a:ext cx="612648" cy="479108"/>
          </a:xfrm>
          <a:prstGeom prst="roundRect">
            <a:avLst>
              <a:gd fmla="val 16667" name="adj"/>
            </a:avLst>
          </a:prstGeom>
          <a:solidFill>
            <a:schemeClr val="lt1"/>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Twentieth Century"/>
                <a:ea typeface="Twentieth Century"/>
                <a:cs typeface="Twentieth Century"/>
                <a:sym typeface="Twentieth Century"/>
              </a:rPr>
              <a:t>Code libraries</a:t>
            </a:r>
            <a:endParaRPr/>
          </a:p>
        </p:txBody>
      </p:sp>
      <p:sp>
        <p:nvSpPr>
          <p:cNvPr id="570" name="Google Shape;570;p47"/>
          <p:cNvSpPr/>
          <p:nvPr/>
        </p:nvSpPr>
        <p:spPr>
          <a:xfrm>
            <a:off x="4315968" y="2617852"/>
            <a:ext cx="612648" cy="869632"/>
          </a:xfrm>
          <a:prstGeom prst="roundRect">
            <a:avLst>
              <a:gd fmla="val 16667" name="adj"/>
            </a:avLst>
          </a:prstGeom>
          <a:solidFill>
            <a:srgbClr val="F8E5D9"/>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Apps</a:t>
            </a:r>
            <a:endParaRPr/>
          </a:p>
        </p:txBody>
      </p:sp>
      <p:sp>
        <p:nvSpPr>
          <p:cNvPr id="571" name="Google Shape;571;p47"/>
          <p:cNvSpPr txBox="1"/>
          <p:nvPr/>
        </p:nvSpPr>
        <p:spPr>
          <a:xfrm>
            <a:off x="1289304" y="2240386"/>
            <a:ext cx="5357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wentieth Century"/>
                <a:ea typeface="Twentieth Century"/>
                <a:cs typeface="Twentieth Century"/>
                <a:sym typeface="Twentieth Century"/>
              </a:rPr>
              <a:t>VM-1</a:t>
            </a:r>
            <a:endParaRPr/>
          </a:p>
        </p:txBody>
      </p:sp>
      <p:sp>
        <p:nvSpPr>
          <p:cNvPr id="572" name="Google Shape;572;p47"/>
          <p:cNvSpPr txBox="1"/>
          <p:nvPr/>
        </p:nvSpPr>
        <p:spPr>
          <a:xfrm>
            <a:off x="2342750" y="2240386"/>
            <a:ext cx="5357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wentieth Century"/>
                <a:ea typeface="Twentieth Century"/>
                <a:cs typeface="Twentieth Century"/>
                <a:sym typeface="Twentieth Century"/>
              </a:rPr>
              <a:t>VM-2</a:t>
            </a:r>
            <a:endParaRPr/>
          </a:p>
        </p:txBody>
      </p:sp>
      <p:sp>
        <p:nvSpPr>
          <p:cNvPr id="573" name="Google Shape;573;p47"/>
          <p:cNvSpPr txBox="1"/>
          <p:nvPr/>
        </p:nvSpPr>
        <p:spPr>
          <a:xfrm>
            <a:off x="3316148" y="2240386"/>
            <a:ext cx="5357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wentieth Century"/>
                <a:ea typeface="Twentieth Century"/>
                <a:cs typeface="Twentieth Century"/>
                <a:sym typeface="Twentieth Century"/>
              </a:rPr>
              <a:t>VM-3</a:t>
            </a:r>
            <a:endParaRPr/>
          </a:p>
        </p:txBody>
      </p:sp>
      <p:sp>
        <p:nvSpPr>
          <p:cNvPr id="574" name="Google Shape;574;p47"/>
          <p:cNvSpPr txBox="1"/>
          <p:nvPr/>
        </p:nvSpPr>
        <p:spPr>
          <a:xfrm>
            <a:off x="4332732" y="2240386"/>
            <a:ext cx="53572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wentieth Century"/>
                <a:ea typeface="Twentieth Century"/>
                <a:cs typeface="Twentieth Century"/>
                <a:sym typeface="Twentieth Century"/>
              </a:rPr>
              <a:t>VM-4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8"/>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Containers</a:t>
            </a:r>
            <a:endParaRPr/>
          </a:p>
        </p:txBody>
      </p:sp>
      <p:sp>
        <p:nvSpPr>
          <p:cNvPr id="580" name="Google Shape;580;p48"/>
          <p:cNvSpPr txBox="1"/>
          <p:nvPr>
            <p:ph idx="1" type="body"/>
          </p:nvPr>
        </p:nvSpPr>
        <p:spPr>
          <a:xfrm>
            <a:off x="838200" y="1825624"/>
            <a:ext cx="5181600" cy="5032375"/>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sp>
        <p:nvSpPr>
          <p:cNvPr id="581" name="Google Shape;581;p48"/>
          <p:cNvSpPr txBox="1"/>
          <p:nvPr>
            <p:ph idx="2" type="body"/>
          </p:nvPr>
        </p:nvSpPr>
        <p:spPr>
          <a:xfrm>
            <a:off x="6459868" y="1589567"/>
            <a:ext cx="5181600" cy="4572000"/>
          </a:xfrm>
          <a:prstGeom prst="rect">
            <a:avLst/>
          </a:prstGeom>
          <a:noFill/>
          <a:ln>
            <a:noFill/>
          </a:ln>
        </p:spPr>
        <p:txBody>
          <a:bodyPr anchorCtr="0" anchor="t" bIns="45700" lIns="91425" spcFirstLastPara="1" rIns="91425" wrap="square" tIns="45700">
            <a:normAutofit fontScale="70000" lnSpcReduction="20000"/>
          </a:bodyPr>
          <a:lstStyle/>
          <a:p>
            <a:pPr indent="-320040" lvl="0" marL="320040" rtl="0" algn="l">
              <a:spcBef>
                <a:spcPts val="0"/>
              </a:spcBef>
              <a:spcAft>
                <a:spcPts val="0"/>
              </a:spcAft>
              <a:buSzPct val="59999"/>
              <a:buChar char="◻"/>
            </a:pPr>
            <a:r>
              <a:rPr lang="en-US"/>
              <a:t>Server hardware provides OS Kernel to any container</a:t>
            </a:r>
            <a:endParaRPr/>
          </a:p>
          <a:p>
            <a:pPr indent="-320040" lvl="0" marL="320040" rtl="0" algn="l">
              <a:spcBef>
                <a:spcPts val="700"/>
              </a:spcBef>
              <a:spcAft>
                <a:spcPts val="0"/>
              </a:spcAft>
              <a:buSzPct val="59999"/>
              <a:buChar char="◻"/>
            </a:pPr>
            <a:r>
              <a:rPr lang="en-US"/>
              <a:t>Code libraries and binaries, memory, disk storage, and other resources residing on the server can be provisioned to any container</a:t>
            </a:r>
            <a:endParaRPr/>
          </a:p>
          <a:p>
            <a:pPr indent="-320040" lvl="0" marL="320040" rtl="0" algn="l">
              <a:spcBef>
                <a:spcPts val="700"/>
              </a:spcBef>
              <a:spcAft>
                <a:spcPts val="0"/>
              </a:spcAft>
              <a:buSzPct val="59999"/>
              <a:buChar char="◻"/>
            </a:pPr>
            <a:r>
              <a:rPr lang="en-US"/>
              <a:t>Containers can be rapidly deployed based on pre-defined configuration sets</a:t>
            </a:r>
            <a:endParaRPr/>
          </a:p>
          <a:p>
            <a:pPr indent="-320040" lvl="0" marL="320040" rtl="0" algn="l">
              <a:spcBef>
                <a:spcPts val="700"/>
              </a:spcBef>
              <a:spcAft>
                <a:spcPts val="0"/>
              </a:spcAft>
              <a:buSzPct val="59999"/>
              <a:buChar char="◻"/>
            </a:pPr>
            <a:r>
              <a:rPr lang="en-US"/>
              <a:t>Containers require fewer resources: do not run an entire copy of OS and support services</a:t>
            </a:r>
            <a:endParaRPr/>
          </a:p>
          <a:p>
            <a:pPr indent="-320040" lvl="0" marL="320040" rtl="0" algn="l">
              <a:spcBef>
                <a:spcPts val="700"/>
              </a:spcBef>
              <a:spcAft>
                <a:spcPts val="0"/>
              </a:spcAft>
              <a:buSzPct val="59999"/>
              <a:buChar char="◻"/>
            </a:pPr>
            <a:r>
              <a:rPr lang="en-US"/>
              <a:t>Containers can differ or replicate</a:t>
            </a:r>
            <a:endParaRPr/>
          </a:p>
          <a:p>
            <a:pPr indent="-274320" lvl="1" marL="640080" rtl="0" algn="l">
              <a:spcBef>
                <a:spcPts val="550"/>
              </a:spcBef>
              <a:spcAft>
                <a:spcPts val="0"/>
              </a:spcAft>
              <a:buSzPct val="70000"/>
              <a:buChar char="🞑"/>
            </a:pPr>
            <a:r>
              <a:rPr lang="en-US"/>
              <a:t>High demand microservices may require many instances</a:t>
            </a:r>
            <a:endParaRPr/>
          </a:p>
          <a:p>
            <a:pPr indent="-320040" lvl="0" marL="320040" rtl="0" algn="l">
              <a:spcBef>
                <a:spcPts val="700"/>
              </a:spcBef>
              <a:spcAft>
                <a:spcPts val="0"/>
              </a:spcAft>
              <a:buSzPct val="59999"/>
              <a:buChar char="◻"/>
            </a:pPr>
            <a:r>
              <a:rPr lang="en-US"/>
              <a:t>Containers share resources but are designed to be rigidly independent</a:t>
            </a:r>
            <a:endParaRPr/>
          </a:p>
          <a:p>
            <a:pPr indent="-320040" lvl="0" marL="320040" rtl="0" algn="l">
              <a:spcBef>
                <a:spcPts val="700"/>
              </a:spcBef>
              <a:spcAft>
                <a:spcPts val="0"/>
              </a:spcAft>
              <a:buSzPct val="59999"/>
              <a:buChar char="◻"/>
            </a:pPr>
            <a:r>
              <a:rPr lang="en-US"/>
              <a:t>Container engine ensures against resource collisions</a:t>
            </a:r>
            <a:endParaRPr/>
          </a:p>
        </p:txBody>
      </p:sp>
      <p:sp>
        <p:nvSpPr>
          <p:cNvPr id="582" name="Google Shape;582;p48"/>
          <p:cNvSpPr/>
          <p:nvPr/>
        </p:nvSpPr>
        <p:spPr>
          <a:xfrm>
            <a:off x="1152144" y="1837944"/>
            <a:ext cx="4023360" cy="4901184"/>
          </a:xfrm>
          <a:prstGeom prst="roundRect">
            <a:avLst>
              <a:gd fmla="val 16667" name="adj"/>
            </a:avLst>
          </a:prstGeom>
          <a:solidFill>
            <a:schemeClr val="lt1"/>
          </a:solidFill>
          <a:ln cap="flat" cmpd="sng" w="28575">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83" name="Google Shape;583;p48"/>
          <p:cNvSpPr/>
          <p:nvPr/>
        </p:nvSpPr>
        <p:spPr>
          <a:xfrm>
            <a:off x="1289304" y="5868732"/>
            <a:ext cx="3749040" cy="658368"/>
          </a:xfrm>
          <a:prstGeom prst="roundRect">
            <a:avLst>
              <a:gd fmla="val 16667" name="adj"/>
            </a:avLst>
          </a:prstGeom>
          <a:solidFill>
            <a:srgbClr val="7F7F7F"/>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Server Hardware</a:t>
            </a:r>
            <a:endParaRPr/>
          </a:p>
        </p:txBody>
      </p:sp>
      <p:sp>
        <p:nvSpPr>
          <p:cNvPr id="584" name="Google Shape;584;p48"/>
          <p:cNvSpPr/>
          <p:nvPr/>
        </p:nvSpPr>
        <p:spPr>
          <a:xfrm>
            <a:off x="1289304" y="5221224"/>
            <a:ext cx="3749040" cy="557308"/>
          </a:xfrm>
          <a:prstGeom prst="roundRect">
            <a:avLst>
              <a:gd fmla="val 16667" name="adj"/>
            </a:avLst>
          </a:prstGeom>
          <a:solidFill>
            <a:srgbClr val="B29C93"/>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Host</a:t>
            </a:r>
            <a:r>
              <a:rPr lang="en-US" sz="1800">
                <a:solidFill>
                  <a:schemeClr val="lt1"/>
                </a:solidFill>
                <a:latin typeface="Twentieth Century"/>
                <a:ea typeface="Twentieth Century"/>
                <a:cs typeface="Twentieth Century"/>
                <a:sym typeface="Twentieth Century"/>
              </a:rPr>
              <a:t> </a:t>
            </a:r>
            <a:r>
              <a:rPr lang="en-US" sz="1800">
                <a:solidFill>
                  <a:schemeClr val="dk1"/>
                </a:solidFill>
                <a:latin typeface="Twentieth Century"/>
                <a:ea typeface="Twentieth Century"/>
                <a:cs typeface="Twentieth Century"/>
                <a:sym typeface="Twentieth Century"/>
              </a:rPr>
              <a:t>operating system</a:t>
            </a:r>
            <a:endParaRPr/>
          </a:p>
        </p:txBody>
      </p:sp>
      <p:sp>
        <p:nvSpPr>
          <p:cNvPr id="585" name="Google Shape;585;p48"/>
          <p:cNvSpPr/>
          <p:nvPr/>
        </p:nvSpPr>
        <p:spPr>
          <a:xfrm>
            <a:off x="1289304" y="4938712"/>
            <a:ext cx="3749040" cy="208884"/>
          </a:xfrm>
          <a:prstGeom prst="roundRect">
            <a:avLst>
              <a:gd fmla="val 16667" name="adj"/>
            </a:avLst>
          </a:prstGeom>
          <a:solidFill>
            <a:schemeClr val="accent4"/>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Container Engine (eg: Docker)</a:t>
            </a:r>
            <a:endParaRPr/>
          </a:p>
        </p:txBody>
      </p:sp>
      <p:sp>
        <p:nvSpPr>
          <p:cNvPr id="586" name="Google Shape;586;p48"/>
          <p:cNvSpPr/>
          <p:nvPr/>
        </p:nvSpPr>
        <p:spPr>
          <a:xfrm>
            <a:off x="1193292"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87" name="Google Shape;587;p48"/>
          <p:cNvSpPr/>
          <p:nvPr/>
        </p:nvSpPr>
        <p:spPr>
          <a:xfrm>
            <a:off x="1243584"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588" name="Google Shape;588;p48"/>
          <p:cNvSpPr/>
          <p:nvPr/>
        </p:nvSpPr>
        <p:spPr>
          <a:xfrm>
            <a:off x="1734312"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89" name="Google Shape;589;p48"/>
          <p:cNvSpPr/>
          <p:nvPr/>
        </p:nvSpPr>
        <p:spPr>
          <a:xfrm>
            <a:off x="1784604"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590" name="Google Shape;590;p48"/>
          <p:cNvSpPr/>
          <p:nvPr/>
        </p:nvSpPr>
        <p:spPr>
          <a:xfrm>
            <a:off x="2286762"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91" name="Google Shape;591;p48"/>
          <p:cNvSpPr/>
          <p:nvPr/>
        </p:nvSpPr>
        <p:spPr>
          <a:xfrm>
            <a:off x="2337054"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592" name="Google Shape;592;p48"/>
          <p:cNvSpPr/>
          <p:nvPr/>
        </p:nvSpPr>
        <p:spPr>
          <a:xfrm>
            <a:off x="2761869"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93" name="Google Shape;593;p48"/>
          <p:cNvSpPr/>
          <p:nvPr/>
        </p:nvSpPr>
        <p:spPr>
          <a:xfrm>
            <a:off x="2812161"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594" name="Google Shape;594;p48"/>
          <p:cNvSpPr/>
          <p:nvPr/>
        </p:nvSpPr>
        <p:spPr>
          <a:xfrm>
            <a:off x="3252597"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95" name="Google Shape;595;p48"/>
          <p:cNvSpPr/>
          <p:nvPr/>
        </p:nvSpPr>
        <p:spPr>
          <a:xfrm>
            <a:off x="3302889"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596" name="Google Shape;596;p48"/>
          <p:cNvSpPr/>
          <p:nvPr/>
        </p:nvSpPr>
        <p:spPr>
          <a:xfrm>
            <a:off x="3685032"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97" name="Google Shape;597;p48"/>
          <p:cNvSpPr/>
          <p:nvPr/>
        </p:nvSpPr>
        <p:spPr>
          <a:xfrm>
            <a:off x="3735324"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598" name="Google Shape;598;p48"/>
          <p:cNvSpPr/>
          <p:nvPr/>
        </p:nvSpPr>
        <p:spPr>
          <a:xfrm>
            <a:off x="4217670"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99" name="Google Shape;599;p48"/>
          <p:cNvSpPr/>
          <p:nvPr/>
        </p:nvSpPr>
        <p:spPr>
          <a:xfrm>
            <a:off x="4267962"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600" name="Google Shape;600;p48"/>
          <p:cNvSpPr/>
          <p:nvPr/>
        </p:nvSpPr>
        <p:spPr>
          <a:xfrm>
            <a:off x="4668774" y="2487168"/>
            <a:ext cx="388620" cy="2406444"/>
          </a:xfrm>
          <a:prstGeom prst="roundRect">
            <a:avLst>
              <a:gd fmla="val 16667" name="adj"/>
            </a:avLst>
          </a:prstGeom>
          <a:solidFill>
            <a:schemeClr val="lt1"/>
          </a:solidFill>
          <a:ln cap="flat" cmpd="sng" w="28575">
            <a:solidFill>
              <a:srgbClr val="B85B2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601" name="Google Shape;601;p48"/>
          <p:cNvSpPr/>
          <p:nvPr/>
        </p:nvSpPr>
        <p:spPr>
          <a:xfrm>
            <a:off x="4719066" y="2562485"/>
            <a:ext cx="274320" cy="2053663"/>
          </a:xfrm>
          <a:prstGeom prst="roundRect">
            <a:avLst>
              <a:gd fmla="val 16667" name="adj"/>
            </a:avLst>
          </a:prstGeom>
          <a:solidFill>
            <a:srgbClr val="E9E7E7"/>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dk1"/>
                </a:solidFill>
                <a:latin typeface="Twentieth Century"/>
                <a:ea typeface="Twentieth Century"/>
                <a:cs typeface="Twentieth Century"/>
                <a:sym typeface="Twentieth Century"/>
              </a:rPr>
              <a:t>microservice</a:t>
            </a:r>
            <a:endParaRPr/>
          </a:p>
        </p:txBody>
      </p:sp>
      <p:sp>
        <p:nvSpPr>
          <p:cNvPr id="602" name="Google Shape;602;p48"/>
          <p:cNvSpPr/>
          <p:nvPr/>
        </p:nvSpPr>
        <p:spPr>
          <a:xfrm>
            <a:off x="1295400" y="4654296"/>
            <a:ext cx="2718816" cy="201168"/>
          </a:xfrm>
          <a:prstGeom prst="roundRect">
            <a:avLst>
              <a:gd fmla="val 16667" name="adj"/>
            </a:avLst>
          </a:prstGeom>
          <a:solidFill>
            <a:srgbClr val="F1CBB4"/>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Twentieth Century"/>
                <a:ea typeface="Twentieth Century"/>
                <a:cs typeface="Twentieth Century"/>
                <a:sym typeface="Twentieth Century"/>
              </a:rPr>
              <a:t>Binaries / Libraries set A</a:t>
            </a:r>
            <a:endParaRPr/>
          </a:p>
        </p:txBody>
      </p:sp>
      <p:sp>
        <p:nvSpPr>
          <p:cNvPr id="603" name="Google Shape;603;p48"/>
          <p:cNvSpPr/>
          <p:nvPr/>
        </p:nvSpPr>
        <p:spPr>
          <a:xfrm>
            <a:off x="4073652" y="4654296"/>
            <a:ext cx="909828" cy="239316"/>
          </a:xfrm>
          <a:prstGeom prst="roundRect">
            <a:avLst>
              <a:gd fmla="val 16667" name="adj"/>
            </a:avLst>
          </a:prstGeom>
          <a:solidFill>
            <a:srgbClr val="F7EFDC"/>
          </a:solidFill>
          <a:ln cap="flat" cmpd="sng" w="19050">
            <a:solidFill>
              <a:srgbClr val="6C84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dk1"/>
                </a:solidFill>
                <a:latin typeface="Twentieth Century"/>
                <a:ea typeface="Twentieth Century"/>
                <a:cs typeface="Twentieth Century"/>
                <a:sym typeface="Twentieth Century"/>
              </a:rPr>
              <a:t>Bins / Libs 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9"/>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API Gateway</a:t>
            </a:r>
            <a:endParaRPr/>
          </a:p>
        </p:txBody>
      </p:sp>
      <p:sp>
        <p:nvSpPr>
          <p:cNvPr id="609" name="Google Shape;609;p49"/>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fontScale="92500" lnSpcReduction="20000"/>
          </a:bodyPr>
          <a:lstStyle/>
          <a:p>
            <a:pPr indent="-320059" lvl="0" marL="320040" rtl="0" algn="l">
              <a:spcBef>
                <a:spcPts val="0"/>
              </a:spcBef>
              <a:spcAft>
                <a:spcPts val="0"/>
              </a:spcAft>
              <a:buSzPct val="59999"/>
              <a:buChar char="◻"/>
            </a:pPr>
            <a:r>
              <a:rPr lang="en-US"/>
              <a:t>Requests to microservices usually not made directly from external agents</a:t>
            </a:r>
            <a:endParaRPr/>
          </a:p>
          <a:p>
            <a:pPr indent="-320059" lvl="0" marL="320040" rtl="0" algn="l">
              <a:spcBef>
                <a:spcPts val="700"/>
              </a:spcBef>
              <a:spcAft>
                <a:spcPts val="0"/>
              </a:spcAft>
              <a:buSzPct val="59999"/>
              <a:buChar char="◻"/>
            </a:pPr>
            <a:r>
              <a:rPr lang="en-US"/>
              <a:t>Need a layer to manage access to Microservices to enable flexible deployment</a:t>
            </a:r>
            <a:endParaRPr/>
          </a:p>
          <a:p>
            <a:pPr indent="-320059" lvl="0" marL="320040" rtl="0" algn="l">
              <a:spcBef>
                <a:spcPts val="700"/>
              </a:spcBef>
              <a:spcAft>
                <a:spcPts val="0"/>
              </a:spcAft>
              <a:buSzPct val="59999"/>
              <a:buChar char="◻"/>
            </a:pPr>
            <a:r>
              <a:rPr lang="en-US"/>
              <a:t>Multiple microservices may be required to perform a complex task</a:t>
            </a:r>
            <a:endParaRPr/>
          </a:p>
          <a:p>
            <a:pPr indent="-320059" lvl="0" marL="320040" rtl="0" algn="l">
              <a:spcBef>
                <a:spcPts val="700"/>
              </a:spcBef>
              <a:spcAft>
                <a:spcPts val="0"/>
              </a:spcAft>
              <a:buSzPct val="59999"/>
              <a:buChar char="◻"/>
            </a:pPr>
            <a:r>
              <a:rPr lang="en-US"/>
              <a:t>Usually many instances of each microservice</a:t>
            </a:r>
            <a:endParaRPr/>
          </a:p>
          <a:p>
            <a:pPr indent="-320059" lvl="0" marL="320040" rtl="0" algn="l">
              <a:spcBef>
                <a:spcPts val="700"/>
              </a:spcBef>
              <a:spcAft>
                <a:spcPts val="0"/>
              </a:spcAft>
              <a:buSzPct val="59999"/>
              <a:buChar char="◻"/>
            </a:pPr>
            <a:r>
              <a:rPr lang="en-US"/>
              <a:t>API Gateways provide a single entry point for all requests into the application.</a:t>
            </a:r>
            <a:endParaRPr/>
          </a:p>
          <a:p>
            <a:pPr indent="-320059" lvl="0" marL="320040" rtl="0" algn="l">
              <a:spcBef>
                <a:spcPts val="700"/>
              </a:spcBef>
              <a:spcAft>
                <a:spcPts val="0"/>
              </a:spcAft>
              <a:buSzPct val="59999"/>
              <a:buChar char="◻"/>
            </a:pPr>
            <a:r>
              <a:rPr lang="en-US"/>
              <a:t>Developers do not need to know physical address of each service (nothing should be hardwired)</a:t>
            </a:r>
            <a:endParaRPr/>
          </a:p>
          <a:p>
            <a:pPr indent="-320059" lvl="0" marL="320040" rtl="0" algn="l">
              <a:spcBef>
                <a:spcPts val="700"/>
              </a:spcBef>
              <a:spcAft>
                <a:spcPts val="0"/>
              </a:spcAft>
              <a:buSzPct val="59999"/>
              <a:buChar char="◻"/>
            </a:pPr>
            <a:r>
              <a:rPr lang="en-US"/>
              <a:t>Manage authentication, protocol conversions, communications, routing, load balancing</a:t>
            </a:r>
            <a:endParaRPr/>
          </a:p>
          <a:p>
            <a:pPr indent="-217855" lvl="0" marL="320040" rtl="0" algn="l">
              <a:spcBef>
                <a:spcPts val="700"/>
              </a:spcBef>
              <a:spcAft>
                <a:spcPts val="0"/>
              </a:spcAft>
              <a:buSzPct val="59999"/>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0"/>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DevOps</a:t>
            </a:r>
            <a:endParaRPr/>
          </a:p>
        </p:txBody>
      </p:sp>
      <p:sp>
        <p:nvSpPr>
          <p:cNvPr id="615" name="Google Shape;615;p50"/>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Merges development with operations</a:t>
            </a:r>
            <a:endParaRPr/>
          </a:p>
          <a:p>
            <a:pPr indent="-320040" lvl="0" marL="320040" rtl="0" algn="l">
              <a:spcBef>
                <a:spcPts val="700"/>
              </a:spcBef>
              <a:spcAft>
                <a:spcPts val="0"/>
              </a:spcAft>
              <a:buSzPts val="1740"/>
              <a:buChar char="◻"/>
            </a:pPr>
            <a:r>
              <a:rPr lang="en-US"/>
              <a:t>A single team takes responsibility for development, deployment, operations, and maintenance of a microservice</a:t>
            </a:r>
            <a:endParaRPr/>
          </a:p>
          <a:p>
            <a:pPr indent="-320040" lvl="0" marL="320040" rtl="0" algn="l">
              <a:spcBef>
                <a:spcPts val="700"/>
              </a:spcBef>
              <a:spcAft>
                <a:spcPts val="0"/>
              </a:spcAft>
              <a:buSzPts val="1740"/>
              <a:buChar char="◻"/>
            </a:pPr>
            <a:r>
              <a:rPr lang="en-US"/>
              <a:t>Make independent technology decisions</a:t>
            </a:r>
            <a:endParaRPr/>
          </a:p>
          <a:p>
            <a:pPr indent="-274320" lvl="1" marL="640080" rtl="0" algn="l">
              <a:spcBef>
                <a:spcPts val="550"/>
              </a:spcBef>
              <a:spcAft>
                <a:spcPts val="0"/>
              </a:spcAft>
              <a:buSzPts val="1820"/>
              <a:buChar char="🞑"/>
            </a:pPr>
            <a:r>
              <a:rPr lang="en-US"/>
              <a:t>Programming language</a:t>
            </a:r>
            <a:endParaRPr/>
          </a:p>
          <a:p>
            <a:pPr indent="-274320" lvl="1" marL="640080" rtl="0" algn="l">
              <a:spcBef>
                <a:spcPts val="550"/>
              </a:spcBef>
              <a:spcAft>
                <a:spcPts val="0"/>
              </a:spcAft>
              <a:buSzPts val="1820"/>
              <a:buChar char="🞑"/>
            </a:pPr>
            <a:r>
              <a:rPr lang="en-US"/>
              <a:t>Databases</a:t>
            </a:r>
            <a:endParaRPr/>
          </a:p>
          <a:p>
            <a:pPr indent="-274320" lvl="1" marL="640080" rtl="0" algn="l">
              <a:spcBef>
                <a:spcPts val="550"/>
              </a:spcBef>
              <a:spcAft>
                <a:spcPts val="0"/>
              </a:spcAft>
              <a:buSzPts val="1820"/>
              <a:buChar char="🞑"/>
            </a:pPr>
            <a:r>
              <a:rPr lang="en-US"/>
              <a:t>(probably limited to contain technical overhead for the organization)</a:t>
            </a:r>
            <a:endParaRPr/>
          </a:p>
          <a:p>
            <a:pPr indent="-320040" lvl="0" marL="320040" rtl="0" algn="l">
              <a:spcBef>
                <a:spcPts val="700"/>
              </a:spcBef>
              <a:spcAft>
                <a:spcPts val="0"/>
              </a:spcAft>
              <a:buSzPts val="1740"/>
              <a:buChar char="◻"/>
            </a:pPr>
            <a:r>
              <a:rPr lang="en-US"/>
              <a:t>No need to understand all aspects of the  application</a:t>
            </a:r>
            <a:endParaRPr/>
          </a:p>
          <a:p>
            <a:pPr indent="-209550" lvl="0" marL="320040" rtl="0" algn="l">
              <a:spcBef>
                <a:spcPts val="700"/>
              </a:spcBef>
              <a:spcAft>
                <a:spcPts val="0"/>
              </a:spcAft>
              <a:buSzPts val="1740"/>
              <a:buNone/>
            </a:pPr>
            <a:r>
              <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1"/>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Contracts</a:t>
            </a:r>
            <a:endParaRPr/>
          </a:p>
        </p:txBody>
      </p:sp>
      <p:sp>
        <p:nvSpPr>
          <p:cNvPr id="621" name="Google Shape;621;p51"/>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lang="en-US"/>
              <a:t>Any given microservice will not  necessarily be aware of all the ways in which it is consumed</a:t>
            </a:r>
            <a:endParaRPr/>
          </a:p>
          <a:p>
            <a:pPr indent="-320040" lvl="0" marL="320040" rtl="0" algn="l">
              <a:spcBef>
                <a:spcPts val="700"/>
              </a:spcBef>
              <a:spcAft>
                <a:spcPts val="0"/>
              </a:spcAft>
              <a:buSzPts val="1740"/>
              <a:buChar char="◻"/>
            </a:pPr>
            <a:r>
              <a:rPr lang="en-US"/>
              <a:t>Microservices must be persistent to avoid failures in the broader application / ecosystem</a:t>
            </a:r>
            <a:endParaRPr/>
          </a:p>
          <a:p>
            <a:pPr indent="-320040" lvl="0" marL="320040" rtl="0" algn="l">
              <a:spcBef>
                <a:spcPts val="700"/>
              </a:spcBef>
              <a:spcAft>
                <a:spcPts val="0"/>
              </a:spcAft>
              <a:buSzPts val="1740"/>
              <a:buChar char="◻"/>
            </a:pPr>
            <a:r>
              <a:rPr lang="en-US"/>
              <a:t>Agreement to provide specific requests/responses</a:t>
            </a:r>
            <a:endParaRPr/>
          </a:p>
          <a:p>
            <a:pPr indent="-320040" lvl="0" marL="320040" rtl="0" algn="l">
              <a:spcBef>
                <a:spcPts val="700"/>
              </a:spcBef>
              <a:spcAft>
                <a:spcPts val="0"/>
              </a:spcAft>
              <a:buSzPts val="1740"/>
              <a:buChar char="◻"/>
            </a:pPr>
            <a:r>
              <a:rPr lang="en-US"/>
              <a:t>Versioning is an essential characteristic</a:t>
            </a:r>
            <a:endParaRPr/>
          </a:p>
          <a:p>
            <a:pPr indent="-320040" lvl="0" marL="320040" rtl="0" algn="l">
              <a:spcBef>
                <a:spcPts val="700"/>
              </a:spcBef>
              <a:spcAft>
                <a:spcPts val="0"/>
              </a:spcAft>
              <a:buSzPts val="1740"/>
              <a:buChar char="◻"/>
            </a:pPr>
            <a:r>
              <a:rPr lang="en-US"/>
              <a:t>Any deprecation must be (technically) negotiated and propagated through the microservice ecosystem</a:t>
            </a:r>
            <a:endParaRPr/>
          </a:p>
          <a:p>
            <a:pPr indent="-320040" lvl="0" marL="320040" rtl="0" algn="l">
              <a:spcBef>
                <a:spcPts val="700"/>
              </a:spcBef>
              <a:spcAft>
                <a:spcPts val="0"/>
              </a:spcAft>
              <a:buSzPts val="1740"/>
              <a:buChar char="◻"/>
            </a:pPr>
            <a:r>
              <a:rPr lang="en-US"/>
              <a:t>Functionality cannot be withdrawn until it is no longer required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2"/>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Docker</a:t>
            </a:r>
            <a:endParaRPr/>
          </a:p>
        </p:txBody>
      </p:sp>
      <p:sp>
        <p:nvSpPr>
          <p:cNvPr id="627" name="Google Shape;627;p52"/>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Leading technical environment for the management of containers</a:t>
            </a:r>
            <a:endParaRPr/>
          </a:p>
          <a:p>
            <a:pPr indent="-320040" lvl="0" marL="320040" rtl="0" algn="l">
              <a:spcBef>
                <a:spcPts val="700"/>
              </a:spcBef>
              <a:spcAft>
                <a:spcPts val="0"/>
              </a:spcAft>
              <a:buSzPts val="1740"/>
              <a:buChar char="◻"/>
            </a:pPr>
            <a:r>
              <a:rPr lang="en-US"/>
              <a:t>Supported in most infrastructure environments</a:t>
            </a:r>
            <a:endParaRPr/>
          </a:p>
          <a:p>
            <a:pPr indent="-274320" lvl="1" marL="640080" rtl="0" algn="l">
              <a:spcBef>
                <a:spcPts val="550"/>
              </a:spcBef>
              <a:spcAft>
                <a:spcPts val="0"/>
              </a:spcAft>
              <a:buSzPts val="1820"/>
              <a:buChar char="🞑"/>
            </a:pPr>
            <a:r>
              <a:rPr lang="en-US"/>
              <a:t>Amazon Web Services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53"/>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Containers</a:t>
            </a:r>
            <a:endParaRPr/>
          </a:p>
        </p:txBody>
      </p:sp>
      <p:sp>
        <p:nvSpPr>
          <p:cNvPr id="633" name="Google Shape;633;p53"/>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Allocate computing resources in even smaller increments than Virtual Machines</a:t>
            </a:r>
            <a:endParaRPr/>
          </a:p>
          <a:p>
            <a:pPr indent="-320040" lvl="0" marL="320040" rtl="0" algn="l">
              <a:spcBef>
                <a:spcPts val="700"/>
              </a:spcBef>
              <a:spcAft>
                <a:spcPts val="0"/>
              </a:spcAft>
              <a:buSzPts val="1740"/>
              <a:buChar char="◻"/>
            </a:pPr>
            <a:r>
              <a:rPr lang="en-US"/>
              <a:t>Share low-level components</a:t>
            </a:r>
            <a:endParaRPr/>
          </a:p>
          <a:p>
            <a:pPr indent="-320040" lvl="0" marL="320040" rtl="0" algn="l">
              <a:spcBef>
                <a:spcPts val="700"/>
              </a:spcBef>
              <a:spcAft>
                <a:spcPts val="0"/>
              </a:spcAft>
              <a:buSzPts val="1740"/>
              <a:buChar char="◻"/>
            </a:pPr>
            <a:r>
              <a:rPr lang="en-US"/>
              <a:t>Self-contained pre-configured operating environment</a:t>
            </a:r>
            <a:endParaRPr/>
          </a:p>
          <a:p>
            <a:pPr indent="-320040" lvl="0" marL="320040" rtl="0" algn="l">
              <a:spcBef>
                <a:spcPts val="700"/>
              </a:spcBef>
              <a:spcAft>
                <a:spcPts val="0"/>
              </a:spcAft>
              <a:buSzPts val="1740"/>
              <a:buChar char="◻"/>
            </a:pPr>
            <a:r>
              <a:rPr lang="en-US"/>
              <a:t>Container management environments provide fast and easy approach to deploy microservices or  other computing components</a:t>
            </a:r>
            <a:endParaRPr/>
          </a:p>
          <a:p>
            <a:pPr indent="-320040" lvl="0" marL="320040" rtl="0" algn="l">
              <a:spcBef>
                <a:spcPts val="700"/>
              </a:spcBef>
              <a:spcAft>
                <a:spcPts val="0"/>
              </a:spcAft>
              <a:buSzPts val="1740"/>
              <a:buChar char="◻"/>
            </a:pPr>
            <a:r>
              <a:rPr lang="en-US"/>
              <a:t>Used in all types of computing environments, but especially well suited to microservices.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4"/>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Container orchestration</a:t>
            </a:r>
            <a:endParaRPr/>
          </a:p>
        </p:txBody>
      </p:sp>
      <p:sp>
        <p:nvSpPr>
          <p:cNvPr id="639" name="Google Shape;639;p54"/>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In a complex environment tools are needed to manage the deployment of containers</a:t>
            </a:r>
            <a:endParaRPr/>
          </a:p>
          <a:p>
            <a:pPr indent="-320040" lvl="0" marL="320040" rtl="0" algn="l">
              <a:spcBef>
                <a:spcPts val="700"/>
              </a:spcBef>
              <a:spcAft>
                <a:spcPts val="0"/>
              </a:spcAft>
              <a:buSzPts val="1740"/>
              <a:buChar char="◻"/>
            </a:pPr>
            <a:r>
              <a:rPr lang="en-US"/>
              <a:t>Components need to be allocated and deallocated dynamically based on load and demand</a:t>
            </a:r>
            <a:endParaRPr/>
          </a:p>
          <a:p>
            <a:pPr indent="-320040" lvl="0" marL="320040" rtl="0" algn="l">
              <a:spcBef>
                <a:spcPts val="700"/>
              </a:spcBef>
              <a:spcAft>
                <a:spcPts val="0"/>
              </a:spcAft>
              <a:buSzPts val="1740"/>
              <a:buChar char="◻"/>
            </a:pPr>
            <a:r>
              <a:rPr lang="en-US"/>
              <a:t>Examples:</a:t>
            </a:r>
            <a:endParaRPr/>
          </a:p>
          <a:p>
            <a:pPr indent="-274320" lvl="1" marL="640080" rtl="0" algn="l">
              <a:spcBef>
                <a:spcPts val="550"/>
              </a:spcBef>
              <a:spcAft>
                <a:spcPts val="0"/>
              </a:spcAft>
              <a:buSzPts val="1820"/>
              <a:buChar char="🞑"/>
            </a:pPr>
            <a:r>
              <a:rPr lang="en-US"/>
              <a:t>Docker Swarm</a:t>
            </a:r>
            <a:endParaRPr/>
          </a:p>
          <a:p>
            <a:pPr indent="-274320" lvl="1" marL="640080" rtl="0" algn="l">
              <a:spcBef>
                <a:spcPts val="550"/>
              </a:spcBef>
              <a:spcAft>
                <a:spcPts val="0"/>
              </a:spcAft>
              <a:buSzPts val="1820"/>
              <a:buChar char="🞑"/>
            </a:pPr>
            <a:r>
              <a:rPr lang="en-US"/>
              <a:t>Kubernentes (developed by Google)</a:t>
            </a:r>
            <a:endParaRPr/>
          </a:p>
          <a:p>
            <a:pPr indent="-274320" lvl="1" marL="640080" rtl="0" algn="l">
              <a:spcBef>
                <a:spcPts val="550"/>
              </a:spcBef>
              <a:spcAft>
                <a:spcPts val="0"/>
              </a:spcAft>
              <a:buSzPts val="1820"/>
              <a:buChar char="🞑"/>
            </a:pPr>
            <a:r>
              <a:rPr lang="en-US"/>
              <a:t>Apache Mesos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5"/>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Benefits of Microservices</a:t>
            </a:r>
            <a:endParaRPr/>
          </a:p>
        </p:txBody>
      </p:sp>
      <p:sp>
        <p:nvSpPr>
          <p:cNvPr id="645" name="Google Shape;645;p55"/>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Rapid development</a:t>
            </a:r>
            <a:endParaRPr/>
          </a:p>
          <a:p>
            <a:pPr indent="-320040" lvl="0" marL="320040" rtl="0" algn="l">
              <a:spcBef>
                <a:spcPts val="700"/>
              </a:spcBef>
              <a:spcAft>
                <a:spcPts val="0"/>
              </a:spcAft>
              <a:buSzPts val="1740"/>
              <a:buChar char="◻"/>
            </a:pPr>
            <a:r>
              <a:rPr lang="en-US"/>
              <a:t>Quick path to MVP (minimal viable product)</a:t>
            </a:r>
            <a:endParaRPr/>
          </a:p>
          <a:p>
            <a:pPr indent="-320040" lvl="0" marL="320040" rtl="0" algn="l">
              <a:spcBef>
                <a:spcPts val="700"/>
              </a:spcBef>
              <a:spcAft>
                <a:spcPts val="0"/>
              </a:spcAft>
              <a:buSzPts val="1740"/>
              <a:buChar char="◻"/>
            </a:pPr>
            <a:r>
              <a:rPr lang="en-US"/>
              <a:t>Distributed teams </a:t>
            </a:r>
            <a:endParaRPr/>
          </a:p>
          <a:p>
            <a:pPr indent="-320040" lvl="0" marL="320040" rtl="0" algn="l">
              <a:spcBef>
                <a:spcPts val="700"/>
              </a:spcBef>
              <a:spcAft>
                <a:spcPts val="0"/>
              </a:spcAft>
              <a:buSzPts val="1740"/>
              <a:buChar char="◻"/>
            </a:pPr>
            <a:r>
              <a:rPr lang="en-US"/>
              <a:t>Modularity</a:t>
            </a:r>
            <a:endParaRPr/>
          </a:p>
          <a:p>
            <a:pPr indent="-320040" lvl="0" marL="320040" rtl="0" algn="l">
              <a:spcBef>
                <a:spcPts val="700"/>
              </a:spcBef>
              <a:spcAft>
                <a:spcPts val="0"/>
              </a:spcAft>
              <a:buSzPts val="1740"/>
              <a:buChar char="◻"/>
            </a:pPr>
            <a:r>
              <a:rPr lang="en-US"/>
              <a:t>Scalability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a:t>
            </a:r>
            <a:endParaRPr/>
          </a:p>
        </p:txBody>
      </p:sp>
      <p:sp>
        <p:nvSpPr>
          <p:cNvPr id="206" name="Google Shape;206;p29"/>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Get an introduction to the microservices architecture and how it differs from the monolithic style of software development. Microservices have emerged as the preferred approach for complex business applications deployed at massive scale. This architecture has increasingly been incorporated into new applications for libraries. Breeding provides perspective on how this style of software development and deployment will increasingly enter the library sphere.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6"/>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Evolving from the Monolith to Microservices</a:t>
            </a:r>
            <a:endParaRPr/>
          </a:p>
        </p:txBody>
      </p:sp>
      <p:sp>
        <p:nvSpPr>
          <p:cNvPr id="651" name="Google Shape;651;p56"/>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Many organizations eventually press the limits of applications built with SOA monolithic style</a:t>
            </a:r>
            <a:endParaRPr/>
          </a:p>
          <a:p>
            <a:pPr indent="-320040" lvl="0" marL="320040" rtl="0" algn="l">
              <a:spcBef>
                <a:spcPts val="700"/>
              </a:spcBef>
              <a:spcAft>
                <a:spcPts val="0"/>
              </a:spcAft>
              <a:buSzPts val="1740"/>
              <a:buChar char="◻"/>
            </a:pPr>
            <a:r>
              <a:rPr lang="en-US"/>
              <a:t>Gradually offload selected tasks to microservices</a:t>
            </a:r>
            <a:endParaRPr/>
          </a:p>
          <a:p>
            <a:pPr indent="-320040" lvl="0" marL="320040" rtl="0" algn="l">
              <a:spcBef>
                <a:spcPts val="700"/>
              </a:spcBef>
              <a:spcAft>
                <a:spcPts val="0"/>
              </a:spcAft>
              <a:buSzPts val="1740"/>
              <a:buChar char="◻"/>
            </a:pPr>
            <a:r>
              <a:rPr lang="en-US"/>
              <a:t>Full-fledged migration to microservices can be long and expensive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7"/>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State of the Art</a:t>
            </a:r>
            <a:endParaRPr/>
          </a:p>
        </p:txBody>
      </p:sp>
      <p:sp>
        <p:nvSpPr>
          <p:cNvPr id="657" name="Google Shape;657;p57"/>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Business environments based on monolithic style remain viable</a:t>
            </a:r>
            <a:endParaRPr/>
          </a:p>
          <a:p>
            <a:pPr indent="-320040" lvl="0" marL="320040" rtl="0" algn="l">
              <a:spcBef>
                <a:spcPts val="700"/>
              </a:spcBef>
              <a:spcAft>
                <a:spcPts val="0"/>
              </a:spcAft>
              <a:buSzPts val="1740"/>
              <a:buChar char="◻"/>
            </a:pPr>
            <a:r>
              <a:rPr lang="en-US"/>
              <a:t>Trend to base new large-scale web applications on microservices</a:t>
            </a:r>
            <a:endParaRPr/>
          </a:p>
          <a:p>
            <a:pPr indent="-320040" lvl="0" marL="320040" rtl="0" algn="l">
              <a:spcBef>
                <a:spcPts val="700"/>
              </a:spcBef>
              <a:spcAft>
                <a:spcPts val="0"/>
              </a:spcAft>
              <a:buSzPts val="1740"/>
              <a:buChar char="◻"/>
            </a:pPr>
            <a:r>
              <a:rPr lang="en-US"/>
              <a:t>Well accepted, modern approach among tech giants </a:t>
            </a:r>
            <a:endParaRPr/>
          </a:p>
          <a:p>
            <a:pPr indent="-320040" lvl="0" marL="320040" rtl="0" algn="l">
              <a:spcBef>
                <a:spcPts val="700"/>
              </a:spcBef>
              <a:spcAft>
                <a:spcPts val="0"/>
              </a:spcAft>
              <a:buSzPts val="1740"/>
              <a:buChar char="◻"/>
            </a:pPr>
            <a:r>
              <a:rPr lang="en-US"/>
              <a:t>A technical style that  supports a level of scale not previously possible</a:t>
            </a:r>
            <a:endParaRPr/>
          </a:p>
          <a:p>
            <a:pPr indent="-320040" lvl="0" marL="320040" rtl="0" algn="l">
              <a:spcBef>
                <a:spcPts val="700"/>
              </a:spcBef>
              <a:spcAft>
                <a:spcPts val="0"/>
              </a:spcAft>
              <a:buSzPts val="1740"/>
              <a:buChar char="◻"/>
            </a:pPr>
            <a:r>
              <a:rPr lang="en-US"/>
              <a:t>Beginning to gain acceptance for  mid-scale development projects.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8"/>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Library Context: FOLIO</a:t>
            </a:r>
            <a:endParaRPr/>
          </a:p>
        </p:txBody>
      </p:sp>
      <p:sp>
        <p:nvSpPr>
          <p:cNvPr id="663" name="Google Shape;663;p58"/>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New open source library services  platform based on the microservices architecture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9"/>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FOLIO</a:t>
            </a:r>
            <a:endParaRPr/>
          </a:p>
        </p:txBody>
      </p:sp>
      <p:sp>
        <p:nvSpPr>
          <p:cNvPr id="669" name="Google Shape;669;p59"/>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Open source library services platform</a:t>
            </a:r>
            <a:endParaRPr/>
          </a:p>
          <a:p>
            <a:pPr indent="-320040" lvl="0" marL="320040" rtl="0" algn="l">
              <a:spcBef>
                <a:spcPts val="700"/>
              </a:spcBef>
              <a:spcAft>
                <a:spcPts val="0"/>
              </a:spcAft>
              <a:buSzPts val="1740"/>
              <a:buChar char="◻"/>
            </a:pPr>
            <a:r>
              <a:rPr lang="en-US"/>
              <a:t>Designed for multitenancy</a:t>
            </a:r>
            <a:endParaRPr/>
          </a:p>
          <a:p>
            <a:pPr indent="-320040" lvl="0" marL="320040" rtl="0" algn="l">
              <a:spcBef>
                <a:spcPts val="700"/>
              </a:spcBef>
              <a:spcAft>
                <a:spcPts val="0"/>
              </a:spcAft>
              <a:buSzPts val="1740"/>
              <a:buChar char="◻"/>
            </a:pPr>
            <a:r>
              <a:rPr lang="en-US"/>
              <a:t>Based on Microservices architecture</a:t>
            </a:r>
            <a:endParaRPr/>
          </a:p>
          <a:p>
            <a:pPr indent="-320040" lvl="0" marL="320040" rtl="0" algn="l">
              <a:spcBef>
                <a:spcPts val="700"/>
              </a:spcBef>
              <a:spcAft>
                <a:spcPts val="0"/>
              </a:spcAft>
              <a:buSzPts val="1740"/>
              <a:buChar char="◻"/>
            </a:pPr>
            <a:r>
              <a:rPr lang="en-US"/>
              <a:t>Designed for multiple deployments</a:t>
            </a:r>
            <a:endParaRPr/>
          </a:p>
          <a:p>
            <a:pPr indent="-320040" lvl="0" marL="320040" rtl="0" algn="l">
              <a:spcBef>
                <a:spcPts val="700"/>
              </a:spcBef>
              <a:spcAft>
                <a:spcPts val="0"/>
              </a:spcAft>
              <a:buSzPts val="1740"/>
              <a:buChar char="◻"/>
            </a:pPr>
            <a:r>
              <a:rPr lang="en-US"/>
              <a:t>In development phase: expect first libraries to go into production in 2018</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0"/>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EBSCO Supports new Open Source Project</a:t>
            </a:r>
            <a:endParaRPr/>
          </a:p>
        </p:txBody>
      </p:sp>
      <p:sp>
        <p:nvSpPr>
          <p:cNvPr id="675" name="Google Shape;675;p60"/>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FOLIO</a:t>
            </a:r>
            <a:endParaRPr/>
          </a:p>
          <a:p>
            <a:pPr indent="-274320" lvl="1" marL="640080" rtl="0" algn="l">
              <a:spcBef>
                <a:spcPts val="550"/>
              </a:spcBef>
              <a:spcAft>
                <a:spcPts val="0"/>
              </a:spcAft>
              <a:buSzPts val="1820"/>
              <a:buChar char="🞑"/>
            </a:pPr>
            <a:r>
              <a:rPr lang="en-US"/>
              <a:t>the Future of the Library is Open</a:t>
            </a:r>
            <a:endParaRPr/>
          </a:p>
          <a:p>
            <a:pPr indent="-320040" lvl="0" marL="320040" rtl="0" algn="l">
              <a:spcBef>
                <a:spcPts val="700"/>
              </a:spcBef>
              <a:spcAft>
                <a:spcPts val="0"/>
              </a:spcAft>
              <a:buSzPts val="1740"/>
              <a:buChar char="◻"/>
            </a:pPr>
            <a:r>
              <a:rPr lang="en-US" u="sng">
                <a:solidFill>
                  <a:schemeClr val="hlink"/>
                </a:solidFill>
                <a:hlinkClick r:id="rId3"/>
              </a:rPr>
              <a:t>https://www.folio.org/</a:t>
            </a:r>
            <a:endParaRPr/>
          </a:p>
          <a:p>
            <a:pPr indent="-320040" lvl="0" marL="320040" rtl="0" algn="l">
              <a:spcBef>
                <a:spcPts val="700"/>
              </a:spcBef>
              <a:spcAft>
                <a:spcPts val="0"/>
              </a:spcAft>
              <a:buSzPts val="1740"/>
              <a:buChar char="◻"/>
            </a:pPr>
            <a:r>
              <a:rPr lang="en-US"/>
              <a:t>A community collaboration to develop an open source Library Services Platform designed for innovation.</a:t>
            </a:r>
            <a:endParaRPr/>
          </a:p>
          <a:p>
            <a:pPr indent="-320040" lvl="0" marL="320040" rtl="0" algn="l">
              <a:spcBef>
                <a:spcPts val="700"/>
              </a:spcBef>
              <a:spcAft>
                <a:spcPts val="0"/>
              </a:spcAft>
              <a:buSzPts val="1740"/>
              <a:buChar char="◻"/>
            </a:pPr>
            <a:r>
              <a:rPr lang="en-US"/>
              <a:t>American Libraries feature:</a:t>
            </a:r>
            <a:endParaRPr/>
          </a:p>
          <a:p>
            <a:pPr indent="-274320" lvl="1" marL="640080" rtl="0" algn="l">
              <a:spcBef>
                <a:spcPts val="550"/>
              </a:spcBef>
              <a:spcAft>
                <a:spcPts val="0"/>
              </a:spcAft>
              <a:buSzPts val="1820"/>
              <a:buChar char="🞑"/>
            </a:pPr>
            <a:r>
              <a:rPr lang="en-US" u="sng">
                <a:solidFill>
                  <a:schemeClr val="hlink"/>
                </a:solidFill>
                <a:hlinkClick r:id="rId4"/>
              </a:rPr>
              <a:t>https://americanlibrariesmagazine.org/2016/04/22/ebsco-kuali-open-source-project/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1"/>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FOLIO background</a:t>
            </a:r>
            <a:endParaRPr/>
          </a:p>
        </p:txBody>
      </p:sp>
      <p:sp>
        <p:nvSpPr>
          <p:cNvPr id="681" name="Google Shape;681;p61"/>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Initially oriented to academic libraries</a:t>
            </a:r>
            <a:endParaRPr/>
          </a:p>
          <a:p>
            <a:pPr indent="-320040" lvl="0" marL="320040" rtl="0" algn="l">
              <a:spcBef>
                <a:spcPts val="700"/>
              </a:spcBef>
              <a:spcAft>
                <a:spcPts val="0"/>
              </a:spcAft>
              <a:buSzPts val="1740"/>
              <a:buChar char="◻"/>
            </a:pPr>
            <a:r>
              <a:rPr lang="en-US"/>
              <a:t>Academic libraries interested in Library Services Platform </a:t>
            </a:r>
            <a:endParaRPr/>
          </a:p>
          <a:p>
            <a:pPr indent="-320040" lvl="0" marL="320040" rtl="0" algn="l">
              <a:spcBef>
                <a:spcPts val="700"/>
              </a:spcBef>
              <a:spcAft>
                <a:spcPts val="0"/>
              </a:spcAft>
              <a:buSzPts val="1740"/>
              <a:buChar char="◻"/>
            </a:pPr>
            <a:r>
              <a:rPr lang="en-US"/>
              <a:t>Narrow options (Ex Libris Alma, OCLC WorldShare Management Services)</a:t>
            </a:r>
            <a:endParaRPr/>
          </a:p>
          <a:p>
            <a:pPr indent="-320040" lvl="0" marL="320040" rtl="0" algn="l">
              <a:spcBef>
                <a:spcPts val="700"/>
              </a:spcBef>
              <a:spcAft>
                <a:spcPts val="0"/>
              </a:spcAft>
              <a:buSzPts val="1740"/>
              <a:buChar char="◻"/>
            </a:pPr>
            <a:r>
              <a:rPr lang="en-US"/>
              <a:t>Unbundle Discovery from Resource Management</a:t>
            </a:r>
            <a:endParaRPr/>
          </a:p>
          <a:p>
            <a:pPr indent="-274320" lvl="1" marL="640080" rtl="0" algn="l">
              <a:spcBef>
                <a:spcPts val="550"/>
              </a:spcBef>
              <a:spcAft>
                <a:spcPts val="0"/>
              </a:spcAft>
              <a:buSzPts val="1820"/>
              <a:buChar char="🞑"/>
            </a:pPr>
            <a:r>
              <a:rPr lang="en-US"/>
              <a:t>Choice for patron-facing services</a:t>
            </a:r>
            <a:endParaRPr/>
          </a:p>
          <a:p>
            <a:pPr indent="-320040" lvl="0" marL="320040" rtl="0" algn="l">
              <a:spcBef>
                <a:spcPts val="700"/>
              </a:spcBef>
              <a:spcAft>
                <a:spcPts val="0"/>
              </a:spcAft>
              <a:buSzPts val="1740"/>
              <a:buChar char="◻"/>
            </a:pPr>
            <a:r>
              <a:rPr lang="en-US"/>
              <a:t>Alternative functional approach based on apps and modules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2"/>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Technology</a:t>
            </a:r>
            <a:endParaRPr/>
          </a:p>
        </p:txBody>
      </p:sp>
      <p:sp>
        <p:nvSpPr>
          <p:cNvPr id="687" name="Google Shape;687;p62"/>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Microservices architecture</a:t>
            </a:r>
            <a:endParaRPr/>
          </a:p>
          <a:p>
            <a:pPr indent="-320040" lvl="0" marL="320040" rtl="0" algn="l">
              <a:spcBef>
                <a:spcPts val="700"/>
              </a:spcBef>
              <a:spcAft>
                <a:spcPts val="0"/>
              </a:spcAft>
              <a:buSzPts val="1740"/>
              <a:buChar char="◻"/>
            </a:pPr>
            <a:r>
              <a:rPr lang="en-US"/>
              <a:t>Modular</a:t>
            </a:r>
            <a:endParaRPr/>
          </a:p>
          <a:p>
            <a:pPr indent="-320040" lvl="0" marL="320040" rtl="0" algn="l">
              <a:spcBef>
                <a:spcPts val="700"/>
              </a:spcBef>
              <a:spcAft>
                <a:spcPts val="0"/>
              </a:spcAft>
              <a:buSzPts val="1740"/>
              <a:buChar char="◻"/>
            </a:pPr>
            <a:r>
              <a:rPr lang="en-US"/>
              <a:t>Enables choice for discovery</a:t>
            </a:r>
            <a:endParaRPr/>
          </a:p>
          <a:p>
            <a:pPr indent="-320040" lvl="0" marL="320040" rtl="0" algn="l">
              <a:spcBef>
                <a:spcPts val="700"/>
              </a:spcBef>
              <a:spcAft>
                <a:spcPts val="0"/>
              </a:spcAft>
              <a:buSzPts val="1740"/>
              <a:buChar char="◻"/>
            </a:pPr>
            <a:r>
              <a:rPr lang="en-US"/>
              <a:t>Pluggable modules</a:t>
            </a:r>
            <a:endParaRPr/>
          </a:p>
          <a:p>
            <a:pPr indent="-320040" lvl="0" marL="320040" rtl="0" algn="l">
              <a:spcBef>
                <a:spcPts val="700"/>
              </a:spcBef>
              <a:spcAft>
                <a:spcPts val="0"/>
              </a:spcAft>
              <a:buSzPts val="1740"/>
              <a:buChar char="◻"/>
            </a:pPr>
            <a:r>
              <a:rPr lang="en-US"/>
              <a:t>Not monolithic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Fundamental technology shift</a:t>
            </a:r>
            <a:endParaRPr/>
          </a:p>
        </p:txBody>
      </p:sp>
      <p:sp>
        <p:nvSpPr>
          <p:cNvPr id="212" name="Google Shape;212;p30"/>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Mainframe computing</a:t>
            </a:r>
            <a:endParaRPr/>
          </a:p>
          <a:p>
            <a:pPr indent="-320040" lvl="0" marL="320040" rtl="0" algn="l">
              <a:spcBef>
                <a:spcPts val="700"/>
              </a:spcBef>
              <a:spcAft>
                <a:spcPts val="0"/>
              </a:spcAft>
              <a:buSzPts val="1740"/>
              <a:buChar char="◻"/>
            </a:pPr>
            <a:r>
              <a:rPr lang="en-US"/>
              <a:t>Client/Server</a:t>
            </a:r>
            <a:endParaRPr/>
          </a:p>
          <a:p>
            <a:pPr indent="-320040" lvl="0" marL="320040" rtl="0" algn="l">
              <a:spcBef>
                <a:spcPts val="700"/>
              </a:spcBef>
              <a:spcAft>
                <a:spcPts val="0"/>
              </a:spcAft>
              <a:buSzPts val="1740"/>
              <a:buChar char="◻"/>
            </a:pPr>
            <a:r>
              <a:rPr lang="en-US"/>
              <a:t>Cloud Computing</a:t>
            </a:r>
            <a:endParaRPr/>
          </a:p>
        </p:txBody>
      </p:sp>
      <p:pic>
        <p:nvPicPr>
          <p:cNvPr id="213" name="Google Shape;213;p30"/>
          <p:cNvPicPr preferRelativeResize="0"/>
          <p:nvPr/>
        </p:nvPicPr>
        <p:blipFill rotWithShape="1">
          <a:blip r:embed="rId3">
            <a:alphaModFix/>
          </a:blip>
          <a:srcRect b="0" l="0" r="0" t="0"/>
          <a:stretch/>
        </p:blipFill>
        <p:spPr>
          <a:xfrm>
            <a:off x="1752601" y="3681412"/>
            <a:ext cx="2153367" cy="1576388"/>
          </a:xfrm>
          <a:prstGeom prst="rect">
            <a:avLst/>
          </a:prstGeom>
          <a:noFill/>
          <a:ln>
            <a:noFill/>
          </a:ln>
        </p:spPr>
      </p:pic>
      <p:pic>
        <p:nvPicPr>
          <p:cNvPr descr="http://www.javaworld.com/javaworld/jw-10-2001/images/jw-1019-jxta1.gif" id="214" name="Google Shape;214;p30"/>
          <p:cNvPicPr preferRelativeResize="0"/>
          <p:nvPr/>
        </p:nvPicPr>
        <p:blipFill rotWithShape="1">
          <a:blip r:embed="rId4">
            <a:alphaModFix/>
          </a:blip>
          <a:srcRect b="0" l="0" r="0" t="0"/>
          <a:stretch/>
        </p:blipFill>
        <p:spPr>
          <a:xfrm>
            <a:off x="5128500" y="3986426"/>
            <a:ext cx="2545201" cy="1491189"/>
          </a:xfrm>
          <a:prstGeom prst="rect">
            <a:avLst/>
          </a:prstGeom>
          <a:noFill/>
          <a:ln>
            <a:noFill/>
          </a:ln>
        </p:spPr>
      </p:pic>
      <p:pic>
        <p:nvPicPr>
          <p:cNvPr descr="http://www.princeton.edu/~ddix/images/cloud%20computing.png" id="215" name="Google Shape;215;p30"/>
          <p:cNvPicPr preferRelativeResize="0"/>
          <p:nvPr/>
        </p:nvPicPr>
        <p:blipFill rotWithShape="1">
          <a:blip r:embed="rId5">
            <a:alphaModFix/>
          </a:blip>
          <a:srcRect b="0" l="0" r="0" t="0"/>
          <a:stretch/>
        </p:blipFill>
        <p:spPr>
          <a:xfrm>
            <a:off x="7772701" y="2142806"/>
            <a:ext cx="2655683" cy="2048195"/>
          </a:xfrm>
          <a:prstGeom prst="rect">
            <a:avLst/>
          </a:prstGeom>
          <a:noFill/>
          <a:ln>
            <a:noFill/>
          </a:ln>
        </p:spPr>
      </p:pic>
      <p:cxnSp>
        <p:nvCxnSpPr>
          <p:cNvPr id="216" name="Google Shape;216;p30"/>
          <p:cNvCxnSpPr/>
          <p:nvPr/>
        </p:nvCxnSpPr>
        <p:spPr>
          <a:xfrm>
            <a:off x="4267200" y="4543476"/>
            <a:ext cx="838200" cy="104724"/>
          </a:xfrm>
          <a:prstGeom prst="straightConnector1">
            <a:avLst/>
          </a:prstGeom>
          <a:noFill/>
          <a:ln cap="flat" cmpd="dbl" w="47625">
            <a:solidFill>
              <a:schemeClr val="dk1"/>
            </a:solidFill>
            <a:prstDash val="solid"/>
            <a:round/>
            <a:headEnd len="sm" w="sm" type="none"/>
            <a:tailEnd len="med" w="med" type="stealth"/>
          </a:ln>
          <a:effectLst>
            <a:outerShdw blurRad="38100" rotWithShape="0" dir="5400000" dist="30000">
              <a:srgbClr val="000000">
                <a:alpha val="44705"/>
              </a:srgbClr>
            </a:outerShdw>
          </a:effectLst>
        </p:spPr>
      </p:cxnSp>
      <p:cxnSp>
        <p:nvCxnSpPr>
          <p:cNvPr id="217" name="Google Shape;217;p30"/>
          <p:cNvCxnSpPr/>
          <p:nvPr/>
        </p:nvCxnSpPr>
        <p:spPr>
          <a:xfrm flipH="1" rot="10800000">
            <a:off x="7101961" y="3986426"/>
            <a:ext cx="609600" cy="439629"/>
          </a:xfrm>
          <a:prstGeom prst="straightConnector1">
            <a:avLst/>
          </a:prstGeom>
          <a:noFill/>
          <a:ln cap="flat" cmpd="dbl" w="47625">
            <a:solidFill>
              <a:schemeClr val="dk1"/>
            </a:solidFill>
            <a:prstDash val="solid"/>
            <a:round/>
            <a:headEnd len="sm" w="sm" type="none"/>
            <a:tailEnd len="med" w="med" type="stealth"/>
          </a:ln>
          <a:effectLst>
            <a:outerShdw blurRad="38100" rotWithShape="0" dir="5400000" dist="30000">
              <a:srgbClr val="000000">
                <a:alpha val="44705"/>
              </a:srgbClr>
            </a:outerShdw>
          </a:effectLst>
        </p:spPr>
      </p:cxnSp>
      <p:sp>
        <p:nvSpPr>
          <p:cNvPr id="218" name="Google Shape;218;p30"/>
          <p:cNvSpPr txBox="1"/>
          <p:nvPr/>
        </p:nvSpPr>
        <p:spPr>
          <a:xfrm>
            <a:off x="1790700" y="5512763"/>
            <a:ext cx="4953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Twentieth Century"/>
                <a:ea typeface="Twentieth Century"/>
                <a:cs typeface="Twentieth Century"/>
                <a:sym typeface="Twentieth Century"/>
                <a:hlinkClick r:id="rId6"/>
              </a:rPr>
              <a:t>http://www.flickr.com/photos/carrick/61952845/</a:t>
            </a:r>
            <a:endParaRPr sz="1800">
              <a:solidFill>
                <a:schemeClr val="dk1"/>
              </a:solidFill>
              <a:latin typeface="Twentieth Century"/>
              <a:ea typeface="Twentieth Century"/>
              <a:cs typeface="Twentieth Century"/>
              <a:sym typeface="Twentieth Century"/>
            </a:endParaRPr>
          </a:p>
        </p:txBody>
      </p:sp>
      <p:sp>
        <p:nvSpPr>
          <p:cNvPr id="219" name="Google Shape;219;p30"/>
          <p:cNvSpPr txBox="1"/>
          <p:nvPr/>
        </p:nvSpPr>
        <p:spPr>
          <a:xfrm>
            <a:off x="1752601" y="5882095"/>
            <a:ext cx="68118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http://soacloudcomputing.blogspot.com/2008/10/cloud-computing.html</a:t>
            </a:r>
            <a:endParaRPr/>
          </a:p>
        </p:txBody>
      </p:sp>
      <p:sp>
        <p:nvSpPr>
          <p:cNvPr id="220" name="Google Shape;220;p30"/>
          <p:cNvSpPr txBox="1"/>
          <p:nvPr/>
        </p:nvSpPr>
        <p:spPr>
          <a:xfrm>
            <a:off x="1770103" y="6322814"/>
            <a:ext cx="66842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hlink"/>
                </a:solidFill>
                <a:latin typeface="Twentieth Century"/>
                <a:ea typeface="Twentieth Century"/>
                <a:cs typeface="Twentieth Century"/>
                <a:sym typeface="Twentieth Century"/>
                <a:hlinkClick r:id="rId7"/>
              </a:rPr>
              <a:t>http://www.javaworld.com/javaworld/jw-10-2001/jw-1019-jxta.html</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Microservices</a:t>
            </a:r>
            <a:endParaRPr/>
          </a:p>
        </p:txBody>
      </p:sp>
      <p:sp>
        <p:nvSpPr>
          <p:cNvPr id="226" name="Google Shape;226;p31"/>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Current prevailing approach for large scale globally distributed applications</a:t>
            </a:r>
            <a:endParaRPr/>
          </a:p>
          <a:p>
            <a:pPr indent="-320040" lvl="0" marL="320040" rtl="0" algn="l">
              <a:spcBef>
                <a:spcPts val="700"/>
              </a:spcBef>
              <a:spcAft>
                <a:spcPts val="0"/>
              </a:spcAft>
              <a:buSzPts val="1740"/>
              <a:buChar char="◻"/>
            </a:pPr>
            <a:r>
              <a:rPr lang="en-US"/>
              <a:t>Common choice for new development projects for business software</a:t>
            </a:r>
            <a:endParaRPr/>
          </a:p>
          <a:p>
            <a:pPr indent="-320040" lvl="0" marL="320040" rtl="0" algn="l">
              <a:spcBef>
                <a:spcPts val="700"/>
              </a:spcBef>
              <a:spcAft>
                <a:spcPts val="0"/>
              </a:spcAft>
              <a:buSzPts val="1740"/>
              <a:buChar char="◻"/>
            </a:pPr>
            <a:r>
              <a:rPr lang="en-US"/>
              <a:t>Many organizations are also evolving existing  monolithic applications to Microservices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What are microservices?</a:t>
            </a:r>
            <a:endParaRPr/>
          </a:p>
        </p:txBody>
      </p:sp>
      <p:sp>
        <p:nvSpPr>
          <p:cNvPr id="232" name="Google Shape;232;p32"/>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A model of technical architecture</a:t>
            </a:r>
            <a:endParaRPr/>
          </a:p>
          <a:p>
            <a:pPr indent="-274320" lvl="1" marL="640080" rtl="0" algn="l">
              <a:spcBef>
                <a:spcPts val="550"/>
              </a:spcBef>
              <a:spcAft>
                <a:spcPts val="0"/>
              </a:spcAft>
              <a:buSzPts val="1820"/>
              <a:buChar char="🞑"/>
            </a:pPr>
            <a:r>
              <a:rPr lang="en-US"/>
              <a:t>Small independent functional applications</a:t>
            </a:r>
            <a:endParaRPr/>
          </a:p>
          <a:p>
            <a:pPr indent="-274320" lvl="1" marL="640080" rtl="0" algn="l">
              <a:spcBef>
                <a:spcPts val="550"/>
              </a:spcBef>
              <a:spcAft>
                <a:spcPts val="0"/>
              </a:spcAft>
              <a:buSzPts val="1820"/>
              <a:buChar char="🞑"/>
            </a:pPr>
            <a:r>
              <a:rPr lang="en-US"/>
              <a:t>Each microservices built on appropriate technical  components</a:t>
            </a:r>
            <a:endParaRPr/>
          </a:p>
          <a:p>
            <a:pPr indent="-320040" lvl="0" marL="320040" rtl="0" algn="l">
              <a:spcBef>
                <a:spcPts val="700"/>
              </a:spcBef>
              <a:spcAft>
                <a:spcPts val="0"/>
              </a:spcAft>
              <a:buSzPts val="1740"/>
              <a:buChar char="◻"/>
            </a:pPr>
            <a:r>
              <a:rPr lang="en-US"/>
              <a:t>A software development pattern</a:t>
            </a:r>
            <a:endParaRPr/>
          </a:p>
          <a:p>
            <a:pPr indent="-274320" lvl="1" marL="640080" rtl="0" algn="l">
              <a:spcBef>
                <a:spcPts val="550"/>
              </a:spcBef>
              <a:spcAft>
                <a:spcPts val="0"/>
              </a:spcAft>
              <a:buSzPts val="1820"/>
              <a:buChar char="🞑"/>
            </a:pPr>
            <a:r>
              <a:rPr lang="en-US"/>
              <a:t>Decentralization  of technical components</a:t>
            </a:r>
            <a:endParaRPr/>
          </a:p>
          <a:p>
            <a:pPr indent="-274320" lvl="1" marL="640080" rtl="0" algn="l">
              <a:spcBef>
                <a:spcPts val="550"/>
              </a:spcBef>
              <a:spcAft>
                <a:spcPts val="0"/>
              </a:spcAft>
              <a:buSzPts val="1820"/>
              <a:buChar char="🞑"/>
            </a:pPr>
            <a:r>
              <a:rPr lang="en-US"/>
              <a:t>Distributed programming / DevOps teams</a:t>
            </a:r>
            <a:endParaRPr/>
          </a:p>
          <a:p>
            <a:pPr indent="-274320" lvl="1" marL="640080" rtl="0" algn="l">
              <a:spcBef>
                <a:spcPts val="550"/>
              </a:spcBef>
              <a:spcAft>
                <a:spcPts val="0"/>
              </a:spcAft>
              <a:buSzPts val="1820"/>
              <a:buChar char="🞑"/>
            </a:pPr>
            <a:r>
              <a:rPr lang="en-US"/>
              <a:t>Responsibility to deploy, operate, and  maintain services</a:t>
            </a:r>
            <a:endParaRPr/>
          </a:p>
          <a:p>
            <a:pPr indent="-158750" lvl="1" marL="640080" rtl="0" algn="l">
              <a:spcBef>
                <a:spcPts val="550"/>
              </a:spcBef>
              <a:spcAft>
                <a:spcPts val="0"/>
              </a:spcAft>
              <a:buSzPts val="182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From apps to systems</a:t>
            </a:r>
            <a:endParaRPr/>
          </a:p>
        </p:txBody>
      </p:sp>
      <p:sp>
        <p:nvSpPr>
          <p:cNvPr id="238" name="Google Shape;238;p33"/>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Many microservices are assembled to create a complex business application</a:t>
            </a:r>
            <a:endParaRPr/>
          </a:p>
          <a:p>
            <a:pPr indent="-320040" lvl="0" marL="320040" rtl="0" algn="l">
              <a:spcBef>
                <a:spcPts val="700"/>
              </a:spcBef>
              <a:spcAft>
                <a:spcPts val="0"/>
              </a:spcAft>
              <a:buSzPts val="1740"/>
              <a:buChar char="◻"/>
            </a:pPr>
            <a:r>
              <a:rPr lang="en-US"/>
              <a:t>Separate independent components</a:t>
            </a:r>
            <a:endParaRPr/>
          </a:p>
          <a:p>
            <a:pPr indent="-320040" lvl="0" marL="320040" rtl="0" algn="l">
              <a:spcBef>
                <a:spcPts val="700"/>
              </a:spcBef>
              <a:spcAft>
                <a:spcPts val="0"/>
              </a:spcAft>
              <a:buSzPts val="1740"/>
              <a:buChar char="◻"/>
            </a:pPr>
            <a:r>
              <a:rPr lang="en-US"/>
              <a:t>Brought together via middleware or API gateway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Software Development Styles</a:t>
            </a:r>
            <a:endParaRPr/>
          </a:p>
        </p:txBody>
      </p:sp>
      <p:sp>
        <p:nvSpPr>
          <p:cNvPr id="244" name="Google Shape;244;p34"/>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lang="en-US"/>
              <a:t>Monolithic Applications</a:t>
            </a:r>
            <a:endParaRPr/>
          </a:p>
          <a:p>
            <a:pPr indent="-274320" lvl="1" marL="640080" rtl="0" algn="l">
              <a:spcBef>
                <a:spcPts val="550"/>
              </a:spcBef>
              <a:spcAft>
                <a:spcPts val="0"/>
              </a:spcAft>
              <a:buSzPts val="1820"/>
              <a:buChar char="🞑"/>
            </a:pPr>
            <a:r>
              <a:rPr lang="en-US"/>
              <a:t>Codebase of application deployed as a single bundle of executables and libraries on a unified platform</a:t>
            </a:r>
            <a:endParaRPr/>
          </a:p>
          <a:p>
            <a:pPr indent="-320040" lvl="0" marL="320040" rtl="0" algn="l">
              <a:spcBef>
                <a:spcPts val="700"/>
              </a:spcBef>
              <a:spcAft>
                <a:spcPts val="0"/>
              </a:spcAft>
              <a:buSzPts val="1740"/>
              <a:buChar char="◻"/>
            </a:pPr>
            <a:r>
              <a:rPr lang="en-US"/>
              <a:t>Microservices Architecture</a:t>
            </a:r>
            <a:endParaRPr/>
          </a:p>
          <a:p>
            <a:pPr indent="-274320" lvl="1" marL="640080" rtl="0" algn="l">
              <a:spcBef>
                <a:spcPts val="550"/>
              </a:spcBef>
              <a:spcAft>
                <a:spcPts val="0"/>
              </a:spcAft>
              <a:buSzPts val="1820"/>
              <a:buChar char="🞑"/>
            </a:pPr>
            <a:r>
              <a:rPr lang="en-US"/>
              <a:t>Multiple independent software components orchestrated to form a unified application</a:t>
            </a:r>
            <a:endParaRPr/>
          </a:p>
          <a:p>
            <a:pPr indent="-274320" lvl="1" marL="640080" rtl="0" algn="l">
              <a:spcBef>
                <a:spcPts val="550"/>
              </a:spcBef>
              <a:spcAft>
                <a:spcPts val="0"/>
              </a:spcAft>
              <a:buSzPts val="1820"/>
              <a:buChar char="🞑"/>
            </a:pPr>
            <a:r>
              <a:rPr lang="en-US"/>
              <a:t>Common infrastructure:</a:t>
            </a:r>
            <a:endParaRPr/>
          </a:p>
          <a:p>
            <a:pPr indent="-228600" lvl="2" marL="914400" rtl="0" algn="l">
              <a:spcBef>
                <a:spcPts val="500"/>
              </a:spcBef>
              <a:spcAft>
                <a:spcPts val="0"/>
              </a:spcAft>
              <a:buSzPts val="1725"/>
              <a:buChar char="■"/>
            </a:pPr>
            <a:r>
              <a:rPr lang="en-US"/>
              <a:t>User interface toolkit</a:t>
            </a:r>
            <a:endParaRPr/>
          </a:p>
          <a:p>
            <a:pPr indent="-228600" lvl="2" marL="914400" rtl="0" algn="l">
              <a:spcBef>
                <a:spcPts val="500"/>
              </a:spcBef>
              <a:spcAft>
                <a:spcPts val="0"/>
              </a:spcAft>
              <a:buSzPts val="1725"/>
              <a:buChar char="■"/>
            </a:pPr>
            <a:r>
              <a:rPr lang="en-US"/>
              <a:t>API Gateway</a:t>
            </a:r>
            <a:endParaRPr/>
          </a:p>
          <a:p>
            <a:pPr indent="-228600" lvl="2" marL="914400" rtl="0" algn="l">
              <a:spcBef>
                <a:spcPts val="500"/>
              </a:spcBef>
              <a:spcAft>
                <a:spcPts val="0"/>
              </a:spcAft>
              <a:buSzPts val="1725"/>
              <a:buChar char="■"/>
            </a:pPr>
            <a:r>
              <a:rPr lang="en-US"/>
              <a:t>Persistence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An internal architecture</a:t>
            </a:r>
            <a:endParaRPr/>
          </a:p>
        </p:txBody>
      </p:sp>
      <p:sp>
        <p:nvSpPr>
          <p:cNvPr id="250" name="Google Shape;250;p35"/>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Not necessarily apparent  to users whether the application is based on microservices</a:t>
            </a:r>
            <a:endParaRPr/>
          </a:p>
          <a:p>
            <a:pPr indent="-320040" lvl="0" marL="320040" rtl="0" algn="l">
              <a:spcBef>
                <a:spcPts val="700"/>
              </a:spcBef>
              <a:spcAft>
                <a:spcPts val="0"/>
              </a:spcAft>
              <a:buSzPts val="1740"/>
              <a:buChar char="◻"/>
            </a:pPr>
            <a:r>
              <a:rPr lang="en-US"/>
              <a:t>Needed for fast performance, high availability, extreme transaction loads</a:t>
            </a:r>
            <a:endParaRPr/>
          </a:p>
          <a:p>
            <a:pPr indent="-320040" lvl="0" marL="320040" rtl="0" algn="l">
              <a:spcBef>
                <a:spcPts val="700"/>
              </a:spcBef>
              <a:spcAft>
                <a:spcPts val="0"/>
              </a:spcAft>
              <a:buSzPts val="1740"/>
              <a:buChar char="◻"/>
            </a:pPr>
            <a:r>
              <a:rPr lang="en-US"/>
              <a:t>Decentralized architecture does not  imply fragmented user experience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