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FE0652-8750-4D67-8104-C4C36B85E05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96324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0652-8750-4D67-8104-C4C36B85E05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246669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0652-8750-4D67-8104-C4C36B85E05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166345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0652-8750-4D67-8104-C4C36B85E05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222859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E0652-8750-4D67-8104-C4C36B85E059}"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349187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FE0652-8750-4D67-8104-C4C36B85E059}"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273043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FE0652-8750-4D67-8104-C4C36B85E059}"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33159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FE0652-8750-4D67-8104-C4C36B85E059}"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223236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E0652-8750-4D67-8104-C4C36B85E059}"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344920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E0652-8750-4D67-8104-C4C36B85E059}"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363472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E0652-8750-4D67-8104-C4C36B85E059}"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E2A3-EC8A-4CED-B375-ED8E7E0AEC22}" type="slidenum">
              <a:rPr lang="en-US" smtClean="0"/>
              <a:t>‹#›</a:t>
            </a:fld>
            <a:endParaRPr lang="en-US"/>
          </a:p>
        </p:txBody>
      </p:sp>
    </p:spTree>
    <p:extLst>
      <p:ext uri="{BB962C8B-B14F-4D97-AF65-F5344CB8AC3E}">
        <p14:creationId xmlns:p14="http://schemas.microsoft.com/office/powerpoint/2010/main" val="36539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E0652-8750-4D67-8104-C4C36B85E059}" type="datetimeFigureOut">
              <a:rPr lang="en-US" smtClean="0"/>
              <a:t>12/20/2021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E2A3-EC8A-4CED-B375-ED8E7E0AEC22}" type="slidenum">
              <a:rPr lang="en-US" smtClean="0"/>
              <a:t>‹#›</a:t>
            </a:fld>
            <a:endParaRPr lang="en-US"/>
          </a:p>
        </p:txBody>
      </p:sp>
    </p:spTree>
    <p:extLst>
      <p:ext uri="{BB962C8B-B14F-4D97-AF65-F5344CB8AC3E}">
        <p14:creationId xmlns:p14="http://schemas.microsoft.com/office/powerpoint/2010/main" val="1833321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Mule soft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961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1"/>
            <a:ext cx="8382000" cy="1477328"/>
          </a:xfrm>
          <a:prstGeom prst="rect">
            <a:avLst/>
          </a:prstGeom>
        </p:spPr>
        <p:txBody>
          <a:bodyPr wrap="square">
            <a:spAutoFit/>
          </a:bodyPr>
          <a:lstStyle/>
          <a:p>
            <a:r>
              <a:rPr lang="en-US" dirty="0" smtClean="0"/>
              <a:t>MIME types used to transform the data</a:t>
            </a:r>
          </a:p>
          <a:p>
            <a:r>
              <a:rPr lang="en-US" dirty="0" smtClean="0"/>
              <a:t>The anatomy of a </a:t>
            </a:r>
            <a:r>
              <a:rPr lang="en-US" dirty="0" err="1" smtClean="0"/>
              <a:t>DataWeave</a:t>
            </a:r>
            <a:r>
              <a:rPr lang="en-US" dirty="0" smtClean="0"/>
              <a:t> script</a:t>
            </a:r>
          </a:p>
          <a:p>
            <a:r>
              <a:rPr lang="en-US" dirty="0" err="1" smtClean="0"/>
              <a:t>DataWeave’s</a:t>
            </a:r>
            <a:r>
              <a:rPr lang="en-US" dirty="0" smtClean="0"/>
              <a:t> data types</a:t>
            </a:r>
          </a:p>
          <a:p>
            <a:endParaRPr lang="en-US" dirty="0"/>
          </a:p>
          <a:p>
            <a:endParaRPr lang="en-US" dirty="0"/>
          </a:p>
        </p:txBody>
      </p:sp>
    </p:spTree>
    <p:extLst>
      <p:ext uri="{BB962C8B-B14F-4D97-AF65-F5344CB8AC3E}">
        <p14:creationId xmlns:p14="http://schemas.microsoft.com/office/powerpoint/2010/main" val="3540991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1"/>
            <a:ext cx="7772400" cy="1477328"/>
          </a:xfrm>
          <a:prstGeom prst="rect">
            <a:avLst/>
          </a:prstGeom>
        </p:spPr>
        <p:txBody>
          <a:bodyPr wrap="square">
            <a:spAutoFit/>
          </a:bodyPr>
          <a:lstStyle/>
          <a:p>
            <a:r>
              <a:rPr lang="en-US" dirty="0" smtClean="0"/>
              <a:t>What is </a:t>
            </a:r>
            <a:r>
              <a:rPr lang="en-US" dirty="0" err="1" smtClean="0"/>
              <a:t>DataWeave</a:t>
            </a:r>
            <a:r>
              <a:rPr lang="en-US" dirty="0" smtClean="0"/>
              <a:t>?</a:t>
            </a:r>
          </a:p>
          <a:p>
            <a:r>
              <a:rPr lang="en-US" dirty="0" err="1" smtClean="0"/>
              <a:t>DataWeave</a:t>
            </a:r>
            <a:r>
              <a:rPr lang="en-US" dirty="0" smtClean="0"/>
              <a:t> is a functional programming language designed for transforming data. It is </a:t>
            </a:r>
            <a:r>
              <a:rPr lang="en-US" dirty="0" err="1" smtClean="0"/>
              <a:t>MuleSoft’s</a:t>
            </a:r>
            <a:r>
              <a:rPr lang="en-US" dirty="0" smtClean="0"/>
              <a:t> primary language for data transformation, as well as the expression language used to configure components and connectors. However, </a:t>
            </a:r>
            <a:r>
              <a:rPr lang="en-US" dirty="0" err="1" smtClean="0"/>
              <a:t>DataWeave</a:t>
            </a:r>
            <a:r>
              <a:rPr lang="en-US" dirty="0" smtClean="0"/>
              <a:t> is also available in other contexts, like as a command-line tool.</a:t>
            </a:r>
            <a:endParaRPr lang="en-US" dirty="0"/>
          </a:p>
        </p:txBody>
      </p:sp>
    </p:spTree>
    <p:extLst>
      <p:ext uri="{BB962C8B-B14F-4D97-AF65-F5344CB8AC3E}">
        <p14:creationId xmlns:p14="http://schemas.microsoft.com/office/powerpoint/2010/main" val="252086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7391400" cy="2585323"/>
          </a:xfrm>
          <a:prstGeom prst="rect">
            <a:avLst/>
          </a:prstGeom>
        </p:spPr>
        <p:txBody>
          <a:bodyPr wrap="square">
            <a:spAutoFit/>
          </a:bodyPr>
          <a:lstStyle/>
          <a:p>
            <a:r>
              <a:rPr lang="en-US" dirty="0" err="1" smtClean="0"/>
              <a:t>DataWeave</a:t>
            </a:r>
            <a:r>
              <a:rPr lang="en-US" dirty="0" smtClean="0"/>
              <a:t> allows users to easily perform a common use case for integration developers: read and parse data from one format, transform it, and write it out as a different format. For example, a </a:t>
            </a:r>
            <a:r>
              <a:rPr lang="en-US" dirty="0" err="1" smtClean="0"/>
              <a:t>DataWeave</a:t>
            </a:r>
            <a:r>
              <a:rPr lang="en-US" dirty="0" smtClean="0"/>
              <a:t> script could take in a simple CSV file and transform it into an array of complex JSON objects. It could take in XML and write the data out to a flat file format. </a:t>
            </a:r>
            <a:r>
              <a:rPr lang="en-US" dirty="0" err="1" smtClean="0"/>
              <a:t>DataWeave</a:t>
            </a:r>
            <a:r>
              <a:rPr lang="en-US" dirty="0" smtClean="0"/>
              <a:t> allows the developer to focus on the transformation logic instead of worrying about the specifics of reading, parsing, and writing specific data formats in a </a:t>
            </a:r>
            <a:r>
              <a:rPr lang="en-US" dirty="0" err="1" smtClean="0"/>
              <a:t>performant</a:t>
            </a:r>
            <a:r>
              <a:rPr lang="en-US" dirty="0" smtClean="0"/>
              <a:t> way.</a:t>
            </a:r>
          </a:p>
          <a:p>
            <a:endParaRPr lang="en-US" dirty="0"/>
          </a:p>
        </p:txBody>
      </p:sp>
    </p:spTree>
    <p:extLst>
      <p:ext uri="{BB962C8B-B14F-4D97-AF65-F5344CB8AC3E}">
        <p14:creationId xmlns:p14="http://schemas.microsoft.com/office/powerpoint/2010/main" val="3938230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371601"/>
            <a:ext cx="7315200" cy="1754326"/>
          </a:xfrm>
          <a:prstGeom prst="rect">
            <a:avLst/>
          </a:prstGeom>
        </p:spPr>
        <p:txBody>
          <a:bodyPr wrap="square">
            <a:spAutoFit/>
          </a:bodyPr>
          <a:lstStyle/>
          <a:p>
            <a:r>
              <a:rPr lang="en-US" dirty="0" smtClean="0"/>
              <a:t>When </a:t>
            </a:r>
            <a:r>
              <a:rPr lang="en-US" dirty="0" err="1" smtClean="0"/>
              <a:t>DataWeave</a:t>
            </a:r>
            <a:r>
              <a:rPr lang="en-US" dirty="0" smtClean="0"/>
              <a:t> receives data, it puts it through the reader. The reader’s job is to parse the input data into a canonical model. It then passes that model to the </a:t>
            </a:r>
            <a:r>
              <a:rPr lang="en-US" dirty="0" err="1" smtClean="0"/>
              <a:t>DataWeave</a:t>
            </a:r>
            <a:r>
              <a:rPr lang="en-US" dirty="0" smtClean="0"/>
              <a:t> script where it is used to generate the output, which is another canonical model. That last canonical model is passed into a writer. The writer is responsible for serializing the canonical model into the desired output data format.</a:t>
            </a:r>
            <a:endParaRPr lang="en-US" dirty="0"/>
          </a:p>
        </p:txBody>
      </p:sp>
    </p:spTree>
    <p:extLst>
      <p:ext uri="{BB962C8B-B14F-4D97-AF65-F5344CB8AC3E}">
        <p14:creationId xmlns:p14="http://schemas.microsoft.com/office/powerpoint/2010/main" val="1891486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143000"/>
            <a:ext cx="7391400" cy="4247317"/>
          </a:xfrm>
          <a:prstGeom prst="rect">
            <a:avLst/>
          </a:prstGeom>
        </p:spPr>
        <p:txBody>
          <a:bodyPr wrap="square">
            <a:spAutoFit/>
          </a:bodyPr>
          <a:lstStyle/>
          <a:p>
            <a:r>
              <a:rPr lang="en-US" dirty="0" smtClean="0"/>
              <a:t>MIME Types</a:t>
            </a:r>
          </a:p>
          <a:p>
            <a:r>
              <a:rPr lang="en-US" dirty="0" smtClean="0"/>
              <a:t>While </a:t>
            </a:r>
            <a:r>
              <a:rPr lang="en-US" dirty="0" err="1" smtClean="0"/>
              <a:t>DataWeave</a:t>
            </a:r>
            <a:r>
              <a:rPr lang="en-US" dirty="0" smtClean="0"/>
              <a:t> can handle itself when it comes to parsing and serializing data, it does need to be told what data to expect. This is done by specifying MIME types for the inputs and output. MIME types specify the data format of a particular document, file, or piece of data. We use them to inform </a:t>
            </a:r>
            <a:r>
              <a:rPr lang="en-US" dirty="0" err="1" smtClean="0"/>
              <a:t>DataWeave</a:t>
            </a:r>
            <a:r>
              <a:rPr lang="en-US" dirty="0" smtClean="0"/>
              <a:t> what data format to read and write. There are many MIME types, but </a:t>
            </a:r>
            <a:r>
              <a:rPr lang="en-US" dirty="0" err="1" smtClean="0"/>
              <a:t>DataWeave</a:t>
            </a:r>
            <a:r>
              <a:rPr lang="en-US" dirty="0" smtClean="0"/>
              <a:t> only uses a subset of them that make sense for its data transformation domain. </a:t>
            </a:r>
          </a:p>
          <a:p>
            <a:endParaRPr lang="en-US" dirty="0"/>
          </a:p>
          <a:p>
            <a:r>
              <a:rPr lang="en-US" dirty="0" smtClean="0"/>
              <a:t>Of that subset, there are only 3 we will concern ourselves with for this</a:t>
            </a:r>
          </a:p>
          <a:p>
            <a:endParaRPr lang="en-US" dirty="0"/>
          </a:p>
          <a:p>
            <a:endParaRPr lang="en-US" dirty="0" smtClean="0"/>
          </a:p>
          <a:p>
            <a:r>
              <a:rPr lang="fr-FR" dirty="0" smtClean="0"/>
              <a:t>application/</a:t>
            </a:r>
            <a:r>
              <a:rPr lang="fr-FR" dirty="0" err="1" smtClean="0"/>
              <a:t>xml</a:t>
            </a:r>
            <a:r>
              <a:rPr lang="fr-FR" dirty="0" smtClean="0"/>
              <a:t> - XML</a:t>
            </a:r>
          </a:p>
          <a:p>
            <a:r>
              <a:rPr lang="fr-FR" dirty="0" smtClean="0"/>
              <a:t>application/</a:t>
            </a:r>
            <a:r>
              <a:rPr lang="fr-FR" dirty="0" err="1" smtClean="0"/>
              <a:t>json</a:t>
            </a:r>
            <a:r>
              <a:rPr lang="fr-FR" dirty="0" smtClean="0"/>
              <a:t> - JSON</a:t>
            </a:r>
          </a:p>
          <a:p>
            <a:r>
              <a:rPr lang="fr-FR" dirty="0" smtClean="0"/>
              <a:t>application/csv - CSV</a:t>
            </a:r>
            <a:endParaRPr lang="en-US" dirty="0"/>
          </a:p>
        </p:txBody>
      </p:sp>
    </p:spTree>
    <p:extLst>
      <p:ext uri="{BB962C8B-B14F-4D97-AF65-F5344CB8AC3E}">
        <p14:creationId xmlns:p14="http://schemas.microsoft.com/office/powerpoint/2010/main" val="3702566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58091"/>
            <a:ext cx="5105400" cy="5355312"/>
          </a:xfrm>
          <a:prstGeom prst="rect">
            <a:avLst/>
          </a:prstGeom>
        </p:spPr>
        <p:txBody>
          <a:bodyPr wrap="square">
            <a:spAutoFit/>
          </a:bodyPr>
          <a:lstStyle/>
          <a:p>
            <a:r>
              <a:rPr lang="en-US" dirty="0" smtClean="0"/>
              <a:t>Here’s an example that takes in an array of JSON objects and transforms it into a CSV without a header.</a:t>
            </a:r>
          </a:p>
          <a:p>
            <a:endParaRPr lang="en-US" dirty="0"/>
          </a:p>
          <a:p>
            <a:r>
              <a:rPr lang="en-US" dirty="0" smtClean="0"/>
              <a:t>Input payload</a:t>
            </a:r>
          </a:p>
          <a:p>
            <a:endParaRPr lang="en-US" dirty="0" smtClean="0"/>
          </a:p>
          <a:p>
            <a:r>
              <a:rPr lang="en-US" dirty="0" smtClean="0"/>
              <a:t>[</a:t>
            </a:r>
          </a:p>
          <a:p>
            <a:r>
              <a:rPr lang="en-US" dirty="0" smtClean="0"/>
              <a:t>  {</a:t>
            </a:r>
          </a:p>
          <a:p>
            <a:r>
              <a:rPr lang="en-US" dirty="0" smtClean="0"/>
              <a:t>    "</a:t>
            </a:r>
            <a:r>
              <a:rPr lang="en-US" dirty="0" err="1" smtClean="0"/>
              <a:t>firstName</a:t>
            </a:r>
            <a:r>
              <a:rPr lang="en-US" dirty="0" smtClean="0"/>
              <a:t>": "John",</a:t>
            </a:r>
          </a:p>
          <a:p>
            <a:r>
              <a:rPr lang="en-US" dirty="0" smtClean="0"/>
              <a:t>    "</a:t>
            </a:r>
            <a:r>
              <a:rPr lang="en-US" dirty="0" err="1" smtClean="0"/>
              <a:t>lastName</a:t>
            </a:r>
            <a:r>
              <a:rPr lang="en-US" dirty="0" smtClean="0"/>
              <a:t>": "Smith",</a:t>
            </a:r>
          </a:p>
          <a:p>
            <a:r>
              <a:rPr lang="en-US" dirty="0" smtClean="0"/>
              <a:t>    "age": 45</a:t>
            </a:r>
          </a:p>
          <a:p>
            <a:r>
              <a:rPr lang="en-US" dirty="0" smtClean="0"/>
              <a:t>  },</a:t>
            </a:r>
          </a:p>
          <a:p>
            <a:r>
              <a:rPr lang="en-US" dirty="0" smtClean="0"/>
              <a:t>  {</a:t>
            </a:r>
          </a:p>
          <a:p>
            <a:r>
              <a:rPr lang="en-US" dirty="0" smtClean="0"/>
              <a:t>    "</a:t>
            </a:r>
            <a:r>
              <a:rPr lang="en-US" dirty="0" err="1" smtClean="0"/>
              <a:t>firstName</a:t>
            </a:r>
            <a:r>
              <a:rPr lang="en-US" dirty="0" smtClean="0"/>
              <a:t>": "Jane",</a:t>
            </a:r>
          </a:p>
          <a:p>
            <a:r>
              <a:rPr lang="en-US" dirty="0" smtClean="0"/>
              <a:t>    "</a:t>
            </a:r>
            <a:r>
              <a:rPr lang="en-US" dirty="0" err="1" smtClean="0"/>
              <a:t>lastName</a:t>
            </a:r>
            <a:r>
              <a:rPr lang="en-US" dirty="0" smtClean="0"/>
              <a:t>": "Doe",</a:t>
            </a:r>
          </a:p>
          <a:p>
            <a:r>
              <a:rPr lang="en-US" dirty="0" smtClean="0"/>
              <a:t>    "age": 34</a:t>
            </a:r>
          </a:p>
          <a:p>
            <a:r>
              <a:rPr lang="en-US" dirty="0" smtClean="0"/>
              <a:t>  }</a:t>
            </a:r>
          </a:p>
          <a:p>
            <a:r>
              <a:rPr lang="en-US" dirty="0" smtClean="0"/>
              <a:t>]</a:t>
            </a:r>
          </a:p>
          <a:p>
            <a:endParaRPr lang="en-US" dirty="0"/>
          </a:p>
        </p:txBody>
      </p:sp>
      <p:sp>
        <p:nvSpPr>
          <p:cNvPr id="3" name="Rectangle 2"/>
          <p:cNvSpPr/>
          <p:nvPr/>
        </p:nvSpPr>
        <p:spPr>
          <a:xfrm>
            <a:off x="4724400" y="1828800"/>
            <a:ext cx="3848100" cy="3139321"/>
          </a:xfrm>
          <a:prstGeom prst="rect">
            <a:avLst/>
          </a:prstGeom>
        </p:spPr>
        <p:txBody>
          <a:bodyPr wrap="square">
            <a:spAutoFit/>
          </a:bodyPr>
          <a:lstStyle/>
          <a:p>
            <a:r>
              <a:rPr lang="en-US" dirty="0" smtClean="0"/>
              <a:t>%</a:t>
            </a:r>
            <a:r>
              <a:rPr lang="en-US" dirty="0" err="1" smtClean="0"/>
              <a:t>dw</a:t>
            </a:r>
            <a:r>
              <a:rPr lang="en-US" dirty="0" smtClean="0"/>
              <a:t> 2.0</a:t>
            </a:r>
          </a:p>
          <a:p>
            <a:r>
              <a:rPr lang="en-US" dirty="0" smtClean="0"/>
              <a:t>input payload application/</a:t>
            </a:r>
            <a:r>
              <a:rPr lang="en-US" dirty="0" err="1" smtClean="0"/>
              <a:t>json</a:t>
            </a:r>
            <a:endParaRPr lang="en-US" dirty="0" smtClean="0"/>
          </a:p>
          <a:p>
            <a:r>
              <a:rPr lang="en-US" dirty="0" smtClean="0"/>
              <a:t>output application/</a:t>
            </a:r>
            <a:r>
              <a:rPr lang="en-US" dirty="0" err="1" smtClean="0"/>
              <a:t>csv</a:t>
            </a:r>
            <a:r>
              <a:rPr lang="en-US" dirty="0" smtClean="0"/>
              <a:t> header = false</a:t>
            </a:r>
          </a:p>
          <a:p>
            <a:r>
              <a:rPr lang="en-US" dirty="0" smtClean="0"/>
              <a:t>---</a:t>
            </a:r>
          </a:p>
          <a:p>
            <a:r>
              <a:rPr lang="en-US" dirty="0" smtClean="0"/>
              <a:t>payload</a:t>
            </a:r>
          </a:p>
          <a:p>
            <a:r>
              <a:rPr lang="en-US" dirty="0" smtClean="0"/>
              <a:t>Output</a:t>
            </a:r>
          </a:p>
          <a:p>
            <a:endParaRPr lang="en-US" dirty="0" smtClean="0"/>
          </a:p>
          <a:p>
            <a:endParaRPr lang="en-US" dirty="0" smtClean="0"/>
          </a:p>
          <a:p>
            <a:r>
              <a:rPr lang="en-US" dirty="0" smtClean="0"/>
              <a:t>============================</a:t>
            </a:r>
          </a:p>
          <a:p>
            <a:r>
              <a:rPr lang="en-US" dirty="0" smtClean="0"/>
              <a:t>John,Smith,45</a:t>
            </a:r>
          </a:p>
          <a:p>
            <a:r>
              <a:rPr lang="en-US" dirty="0" smtClean="0"/>
              <a:t>Jane,Doe,34</a:t>
            </a:r>
            <a:endParaRPr lang="en-US" dirty="0"/>
          </a:p>
        </p:txBody>
      </p:sp>
    </p:spTree>
    <p:extLst>
      <p:ext uri="{BB962C8B-B14F-4D97-AF65-F5344CB8AC3E}">
        <p14:creationId xmlns:p14="http://schemas.microsoft.com/office/powerpoint/2010/main" val="250687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1"/>
            <a:ext cx="6934200" cy="923330"/>
          </a:xfrm>
          <a:prstGeom prst="rect">
            <a:avLst/>
          </a:prstGeom>
        </p:spPr>
        <p:txBody>
          <a:bodyPr wrap="square">
            <a:spAutoFit/>
          </a:bodyPr>
          <a:lstStyle/>
          <a:p>
            <a:r>
              <a:rPr lang="en-US" dirty="0" smtClean="0"/>
              <a:t>We will use an output MIME type of application/</a:t>
            </a:r>
            <a:r>
              <a:rPr lang="en-US" dirty="0" err="1" smtClean="0"/>
              <a:t>json</a:t>
            </a:r>
            <a:r>
              <a:rPr lang="en-US" dirty="0" smtClean="0"/>
              <a:t> for most cases. Other MIME types will be used to shed light on certain language features that may seem odd or not very useable otherwise</a:t>
            </a:r>
            <a:endParaRPr lang="en-US" dirty="0"/>
          </a:p>
        </p:txBody>
      </p:sp>
    </p:spTree>
    <p:extLst>
      <p:ext uri="{BB962C8B-B14F-4D97-AF65-F5344CB8AC3E}">
        <p14:creationId xmlns:p14="http://schemas.microsoft.com/office/powerpoint/2010/main" val="114899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97346"/>
            <a:ext cx="7696200" cy="4247317"/>
          </a:xfrm>
          <a:prstGeom prst="rect">
            <a:avLst/>
          </a:prstGeom>
        </p:spPr>
        <p:txBody>
          <a:bodyPr wrap="square">
            <a:spAutoFit/>
          </a:bodyPr>
          <a:lstStyle/>
          <a:p>
            <a:r>
              <a:rPr lang="en-US" dirty="0" smtClean="0"/>
              <a:t>Script Anatomy</a:t>
            </a:r>
          </a:p>
          <a:p>
            <a:r>
              <a:rPr lang="en-US" dirty="0" smtClean="0"/>
              <a:t>Let’s go over the anatomy of a </a:t>
            </a:r>
            <a:r>
              <a:rPr lang="en-US" dirty="0" err="1" smtClean="0"/>
              <a:t>DataWeave</a:t>
            </a:r>
            <a:r>
              <a:rPr lang="en-US" dirty="0" smtClean="0"/>
              <a:t> script using the code from the last example:</a:t>
            </a:r>
          </a:p>
          <a:p>
            <a:endParaRPr lang="en-US" dirty="0" smtClean="0"/>
          </a:p>
          <a:p>
            <a:endParaRPr lang="en-US" dirty="0" smtClean="0"/>
          </a:p>
          <a:p>
            <a:r>
              <a:rPr lang="en-US" dirty="0" smtClean="0"/>
              <a:t>%</a:t>
            </a:r>
            <a:r>
              <a:rPr lang="en-US" dirty="0" err="1" smtClean="0"/>
              <a:t>dw</a:t>
            </a:r>
            <a:r>
              <a:rPr lang="en-US" dirty="0" smtClean="0"/>
              <a:t> 2.0</a:t>
            </a:r>
          </a:p>
          <a:p>
            <a:r>
              <a:rPr lang="en-US" smtClean="0"/>
              <a:t>%input </a:t>
            </a:r>
            <a:r>
              <a:rPr lang="en-US" dirty="0" smtClean="0"/>
              <a:t>payload application/</a:t>
            </a:r>
            <a:r>
              <a:rPr lang="en-US" dirty="0" err="1" smtClean="0"/>
              <a:t>json</a:t>
            </a:r>
            <a:endParaRPr lang="en-US" dirty="0" smtClean="0"/>
          </a:p>
          <a:p>
            <a:r>
              <a:rPr lang="en-US" dirty="0" smtClean="0"/>
              <a:t>%output application/</a:t>
            </a:r>
            <a:r>
              <a:rPr lang="en-US" dirty="0" err="1" smtClean="0"/>
              <a:t>csv</a:t>
            </a:r>
            <a:r>
              <a:rPr lang="en-US" dirty="0" smtClean="0"/>
              <a:t> header=false</a:t>
            </a:r>
          </a:p>
          <a:p>
            <a:r>
              <a:rPr lang="en-US" dirty="0" smtClean="0"/>
              <a:t>---</a:t>
            </a:r>
          </a:p>
          <a:p>
            <a:r>
              <a:rPr lang="en-US" dirty="0" smtClean="0"/>
              <a:t>payload</a:t>
            </a:r>
          </a:p>
          <a:p>
            <a:r>
              <a:rPr lang="en-US" dirty="0" smtClean="0"/>
              <a:t>The first three lines of the script contain directives. The first directive, which is in every </a:t>
            </a:r>
            <a:r>
              <a:rPr lang="en-US" dirty="0" err="1" smtClean="0"/>
              <a:t>DataWeave</a:t>
            </a:r>
            <a:r>
              <a:rPr lang="en-US" dirty="0" smtClean="0"/>
              <a:t> file, defines which version the script is using. You can think of this more as a necessary formality, as other factors will determine which </a:t>
            </a:r>
            <a:r>
              <a:rPr lang="en-US" dirty="0" err="1" smtClean="0"/>
              <a:t>DataWeave</a:t>
            </a:r>
            <a:r>
              <a:rPr lang="en-US" dirty="0" smtClean="0"/>
              <a:t> version is used to run your script (e.g., the Mule Runtime).</a:t>
            </a:r>
          </a:p>
          <a:p>
            <a:endParaRPr lang="en-US" dirty="0"/>
          </a:p>
        </p:txBody>
      </p:sp>
    </p:spTree>
    <p:extLst>
      <p:ext uri="{BB962C8B-B14F-4D97-AF65-F5344CB8AC3E}">
        <p14:creationId xmlns:p14="http://schemas.microsoft.com/office/powerpoint/2010/main" val="2791113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166843"/>
            <a:ext cx="7010400" cy="3693319"/>
          </a:xfrm>
          <a:prstGeom prst="rect">
            <a:avLst/>
          </a:prstGeom>
        </p:spPr>
        <p:txBody>
          <a:bodyPr wrap="square">
            <a:spAutoFit/>
          </a:bodyPr>
          <a:lstStyle/>
          <a:p>
            <a:r>
              <a:rPr lang="en-US" dirty="0" smtClean="0"/>
              <a:t>(M) If you’re in a Mule 3 project, you will always use %</a:t>
            </a:r>
            <a:r>
              <a:rPr lang="en-US" dirty="0" err="1" smtClean="0"/>
              <a:t>dw</a:t>
            </a:r>
            <a:r>
              <a:rPr lang="en-US" dirty="0" smtClean="0"/>
              <a:t> 1.0. If you’re in a Mule 4 project, you will always use %</a:t>
            </a:r>
            <a:r>
              <a:rPr lang="en-US" dirty="0" err="1" smtClean="0"/>
              <a:t>dw</a:t>
            </a:r>
            <a:r>
              <a:rPr lang="en-US" dirty="0" smtClean="0"/>
              <a:t> 2.0.</a:t>
            </a:r>
          </a:p>
          <a:p>
            <a:endParaRPr lang="en-US" dirty="0" smtClean="0"/>
          </a:p>
          <a:p>
            <a:r>
              <a:rPr lang="en-US" dirty="0" smtClean="0"/>
              <a:t>The second and third lines contain the input and output directives. They each have their own form:</a:t>
            </a:r>
          </a:p>
          <a:p>
            <a:endParaRPr lang="en-US" dirty="0" smtClean="0"/>
          </a:p>
          <a:p>
            <a:endParaRPr lang="en-US" dirty="0" smtClean="0"/>
          </a:p>
          <a:p>
            <a:r>
              <a:rPr lang="en-US" dirty="0" smtClean="0"/>
              <a:t>input &lt;</a:t>
            </a:r>
            <a:r>
              <a:rPr lang="en-US" dirty="0" err="1" smtClean="0"/>
              <a:t>var_name</a:t>
            </a:r>
            <a:r>
              <a:rPr lang="en-US" dirty="0" smtClean="0"/>
              <a:t>&gt; &lt;</a:t>
            </a:r>
            <a:r>
              <a:rPr lang="en-US" dirty="0" err="1" smtClean="0"/>
              <a:t>mime_type</a:t>
            </a:r>
            <a:r>
              <a:rPr lang="en-US" dirty="0" smtClean="0"/>
              <a:t>&gt; [&lt;</a:t>
            </a:r>
            <a:r>
              <a:rPr lang="en-US" dirty="0" err="1" smtClean="0"/>
              <a:t>reader_properties</a:t>
            </a:r>
            <a:r>
              <a:rPr lang="en-US" dirty="0" smtClean="0"/>
              <a:t>&gt;]</a:t>
            </a:r>
          </a:p>
          <a:p>
            <a:r>
              <a:rPr lang="en-US" dirty="0" smtClean="0"/>
              <a:t>output &lt;</a:t>
            </a:r>
            <a:r>
              <a:rPr lang="en-US" dirty="0" err="1" smtClean="0"/>
              <a:t>mime_type</a:t>
            </a:r>
            <a:r>
              <a:rPr lang="en-US" dirty="0" smtClean="0"/>
              <a:t>&gt; [&lt;</a:t>
            </a:r>
            <a:r>
              <a:rPr lang="en-US" dirty="0" err="1" smtClean="0"/>
              <a:t>writer_properties</a:t>
            </a:r>
            <a:r>
              <a:rPr lang="en-US" dirty="0" smtClean="0"/>
              <a:t>&gt;]</a:t>
            </a:r>
          </a:p>
          <a:p>
            <a:endParaRPr lang="en-US" dirty="0" smtClean="0"/>
          </a:p>
          <a:p>
            <a:r>
              <a:rPr lang="en-US" dirty="0" smtClean="0"/>
              <a:t>(M) If you’re in a Mule 4 project, you won’t be using the input directive at all. Instead, set the MIME type and any reader properties on your message source (e.g., HTTP Listener).</a:t>
            </a:r>
            <a:endParaRPr lang="en-US" dirty="0"/>
          </a:p>
        </p:txBody>
      </p:sp>
    </p:spTree>
    <p:extLst>
      <p:ext uri="{BB962C8B-B14F-4D97-AF65-F5344CB8AC3E}">
        <p14:creationId xmlns:p14="http://schemas.microsoft.com/office/powerpoint/2010/main" val="86255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1"/>
            <a:ext cx="8077200" cy="3139321"/>
          </a:xfrm>
          <a:prstGeom prst="rect">
            <a:avLst/>
          </a:prstGeom>
        </p:spPr>
        <p:txBody>
          <a:bodyPr wrap="square">
            <a:spAutoFit/>
          </a:bodyPr>
          <a:lstStyle/>
          <a:p>
            <a:r>
              <a:rPr lang="en-US" dirty="0" smtClean="0"/>
              <a:t>After the first three lines of the script, there is a line only containing three dashes. This is to separate your declarations from your script output logic. </a:t>
            </a:r>
            <a:endParaRPr lang="en-US" dirty="0"/>
          </a:p>
          <a:p>
            <a:endParaRPr lang="en-US" dirty="0" smtClean="0"/>
          </a:p>
          <a:p>
            <a:r>
              <a:rPr lang="en-US" dirty="0" smtClean="0"/>
              <a:t>The last line of the script is the output section. In Mule projects, payload refers to a predefined variable that corresponds to the payload of the Mule Event as it hits a </a:t>
            </a:r>
            <a:r>
              <a:rPr lang="en-US" dirty="0" err="1" smtClean="0"/>
              <a:t>DataWeave</a:t>
            </a:r>
            <a:r>
              <a:rPr lang="en-US" dirty="0" smtClean="0"/>
              <a:t> script. Whatever the output section evaluates to, is what gets sent to the writer and is ultimately serialized into the specified output format.</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1808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467600" cy="646331"/>
          </a:xfrm>
          <a:prstGeom prst="rect">
            <a:avLst/>
          </a:prstGeom>
        </p:spPr>
        <p:txBody>
          <a:bodyPr wrap="square">
            <a:spAutoFit/>
          </a:bodyPr>
          <a:lstStyle/>
          <a:p>
            <a:r>
              <a:rPr lang="en-US" dirty="0"/>
              <a:t>One of the major changes in Mule 4 is the introduction of </a:t>
            </a:r>
            <a:r>
              <a:rPr lang="en-US" dirty="0" err="1"/>
              <a:t>DataWeave</a:t>
            </a:r>
            <a:r>
              <a:rPr lang="en-US" dirty="0"/>
              <a:t> as our primary expression language.</a:t>
            </a:r>
          </a:p>
        </p:txBody>
      </p:sp>
      <p:sp>
        <p:nvSpPr>
          <p:cNvPr id="3" name="Rectangle 2"/>
          <p:cNvSpPr/>
          <p:nvPr/>
        </p:nvSpPr>
        <p:spPr>
          <a:xfrm>
            <a:off x="852055" y="1828800"/>
            <a:ext cx="7467600" cy="3416320"/>
          </a:xfrm>
          <a:prstGeom prst="rect">
            <a:avLst/>
          </a:prstGeom>
        </p:spPr>
        <p:txBody>
          <a:bodyPr wrap="square">
            <a:spAutoFit/>
          </a:bodyPr>
          <a:lstStyle/>
          <a:p>
            <a:r>
              <a:rPr lang="en-US" b="1" dirty="0"/>
              <a:t>Why We Chose </a:t>
            </a:r>
            <a:r>
              <a:rPr lang="en-US" b="1" dirty="0" err="1"/>
              <a:t>DataWeave</a:t>
            </a:r>
            <a:r>
              <a:rPr lang="en-US" b="1" dirty="0"/>
              <a:t> </a:t>
            </a:r>
          </a:p>
          <a:p>
            <a:r>
              <a:rPr lang="en-US" dirty="0"/>
              <a:t>Let us start with an example. </a:t>
            </a:r>
            <a:r>
              <a:rPr lang="en-US" dirty="0" smtClean="0"/>
              <a:t>If we </a:t>
            </a:r>
            <a:r>
              <a:rPr lang="en-US" dirty="0"/>
              <a:t>decided to create a Slack app to check the status of our tests on Jenkins. This meant </a:t>
            </a:r>
            <a:r>
              <a:rPr lang="en-US" dirty="0" smtClean="0"/>
              <a:t>we </a:t>
            </a:r>
            <a:r>
              <a:rPr lang="en-US" dirty="0"/>
              <a:t>had to integrate Slack and Jenkins APIs to create a personalized experience for our team – exactly what </a:t>
            </a:r>
            <a:r>
              <a:rPr lang="en-US" dirty="0" err="1"/>
              <a:t>MuleSoft</a:t>
            </a:r>
            <a:r>
              <a:rPr lang="en-US" dirty="0"/>
              <a:t> is all about. </a:t>
            </a:r>
          </a:p>
          <a:p>
            <a:r>
              <a:rPr lang="en-US" dirty="0"/>
              <a:t>First, </a:t>
            </a:r>
            <a:r>
              <a:rPr lang="en-US" dirty="0" smtClean="0"/>
              <a:t>we </a:t>
            </a:r>
            <a:r>
              <a:rPr lang="en-US" dirty="0"/>
              <a:t>used an HTTP listener to receive Slack commands, and a choice router that decides which action should be taken based on the input; in this case, </a:t>
            </a:r>
            <a:r>
              <a:rPr lang="en-US" dirty="0" smtClean="0"/>
              <a:t>we </a:t>
            </a:r>
            <a:r>
              <a:rPr lang="en-US" dirty="0"/>
              <a:t>either retrieve the test status or explain how to use the command.</a:t>
            </a:r>
          </a:p>
          <a:p>
            <a:r>
              <a:rPr lang="en-US" dirty="0"/>
              <a:t>Then, </a:t>
            </a:r>
            <a:r>
              <a:rPr lang="en-US" dirty="0" smtClean="0"/>
              <a:t>we </a:t>
            </a:r>
            <a:r>
              <a:rPr lang="en-US" dirty="0"/>
              <a:t>created my main logic to retrieve the test data from Jenkins, returning XML data that I transformed to JSON, as required by Slack’s API.</a:t>
            </a:r>
          </a:p>
          <a:p>
            <a:r>
              <a:rPr lang="en-US" dirty="0" smtClean="0"/>
              <a:t/>
            </a:r>
            <a:br>
              <a:rPr lang="en-US" dirty="0" smtClean="0"/>
            </a:br>
            <a:endParaRPr lang="en-US" dirty="0"/>
          </a:p>
        </p:txBody>
      </p:sp>
    </p:spTree>
    <p:extLst>
      <p:ext uri="{BB962C8B-B14F-4D97-AF65-F5344CB8AC3E}">
        <p14:creationId xmlns:p14="http://schemas.microsoft.com/office/powerpoint/2010/main" val="1826472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799"/>
            <a:ext cx="8610600" cy="5078313"/>
          </a:xfrm>
          <a:prstGeom prst="rect">
            <a:avLst/>
          </a:prstGeom>
        </p:spPr>
        <p:txBody>
          <a:bodyPr wrap="square">
            <a:spAutoFit/>
          </a:bodyPr>
          <a:lstStyle/>
          <a:p>
            <a:r>
              <a:rPr lang="en-US" dirty="0" smtClean="0"/>
              <a:t>Data Types</a:t>
            </a:r>
          </a:p>
          <a:p>
            <a:r>
              <a:rPr lang="en-US" dirty="0" smtClean="0"/>
              <a:t>This section will focus on how you can create data with </a:t>
            </a:r>
            <a:r>
              <a:rPr lang="en-US" dirty="0" err="1" smtClean="0"/>
              <a:t>DataWeave</a:t>
            </a:r>
            <a:r>
              <a:rPr lang="en-US" dirty="0" smtClean="0"/>
              <a:t> and the different data types the language supports.</a:t>
            </a:r>
          </a:p>
          <a:p>
            <a:endParaRPr lang="en-US" dirty="0" smtClean="0"/>
          </a:p>
          <a:p>
            <a:r>
              <a:rPr lang="en-US" dirty="0" smtClean="0"/>
              <a:t>You can check the type of a value by using the function </a:t>
            </a:r>
            <a:r>
              <a:rPr lang="en-US" dirty="0" err="1" smtClean="0"/>
              <a:t>typeOf</a:t>
            </a:r>
            <a:r>
              <a:rPr lang="en-US" dirty="0" smtClean="0"/>
              <a:t>.</a:t>
            </a:r>
          </a:p>
          <a:p>
            <a:endParaRPr lang="en-US" dirty="0" smtClean="0"/>
          </a:p>
          <a:p>
            <a:r>
              <a:rPr lang="en-US" dirty="0" smtClean="0"/>
              <a:t>Script</a:t>
            </a:r>
          </a:p>
          <a:p>
            <a:endParaRPr lang="en-US" dirty="0" smtClean="0"/>
          </a:p>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err="1" smtClean="0"/>
              <a:t>typeOf</a:t>
            </a:r>
            <a:r>
              <a:rPr lang="en-US" dirty="0" smtClean="0"/>
              <a:t>(1.0)</a:t>
            </a:r>
          </a:p>
          <a:p>
            <a:r>
              <a:rPr lang="en-US" dirty="0" smtClean="0"/>
              <a:t>Output</a:t>
            </a:r>
          </a:p>
          <a:p>
            <a:endParaRPr lang="en-US" dirty="0" smtClean="0"/>
          </a:p>
          <a:p>
            <a:endParaRPr lang="en-US" dirty="0" smtClean="0"/>
          </a:p>
          <a:p>
            <a:endParaRPr lang="en-US" dirty="0" smtClean="0"/>
          </a:p>
          <a:p>
            <a:r>
              <a:rPr lang="en-US" dirty="0" smtClean="0"/>
              <a:t>"Number"</a:t>
            </a:r>
          </a:p>
          <a:p>
            <a:r>
              <a:rPr lang="en-US" dirty="0" smtClean="0"/>
              <a:t>String</a:t>
            </a:r>
            <a:endParaRPr lang="en-US" dirty="0"/>
          </a:p>
        </p:txBody>
      </p:sp>
    </p:spTree>
    <p:extLst>
      <p:ext uri="{BB962C8B-B14F-4D97-AF65-F5344CB8AC3E}">
        <p14:creationId xmlns:p14="http://schemas.microsoft.com/office/powerpoint/2010/main" val="281909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5632311"/>
          </a:xfrm>
          <a:prstGeom prst="rect">
            <a:avLst/>
          </a:prstGeom>
        </p:spPr>
        <p:txBody>
          <a:bodyPr wrap="square">
            <a:spAutoFit/>
          </a:bodyPr>
          <a:lstStyle/>
          <a:p>
            <a:r>
              <a:rPr lang="en-US" dirty="0" smtClean="0"/>
              <a:t>Like most programming languages, </a:t>
            </a:r>
            <a:r>
              <a:rPr lang="en-US" dirty="0" err="1" smtClean="0"/>
              <a:t>DataWeave</a:t>
            </a:r>
            <a:r>
              <a:rPr lang="en-US" dirty="0" smtClean="0"/>
              <a:t> does not need input data to generate output. For example, the following script takes no input, it just outputs the String "Hello".</a:t>
            </a:r>
          </a:p>
          <a:p>
            <a:endParaRPr lang="en-US" dirty="0" smtClean="0"/>
          </a:p>
          <a:p>
            <a:r>
              <a:rPr lang="en-US" dirty="0" smtClean="0"/>
              <a:t>Script</a:t>
            </a:r>
          </a:p>
          <a:p>
            <a:endParaRPr lang="en-US" dirty="0" smtClean="0"/>
          </a:p>
          <a:p>
            <a:endParaRPr lang="en-US" dirty="0" smtClean="0"/>
          </a:p>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smtClean="0"/>
              <a:t>"Hello"</a:t>
            </a:r>
          </a:p>
          <a:p>
            <a:r>
              <a:rPr lang="en-US" dirty="0" smtClean="0"/>
              <a:t>Output</a:t>
            </a:r>
          </a:p>
          <a:p>
            <a:endParaRPr lang="en-US" dirty="0" smtClean="0"/>
          </a:p>
          <a:p>
            <a:endParaRPr lang="en-US" dirty="0" smtClean="0"/>
          </a:p>
          <a:p>
            <a:endParaRPr lang="en-US" dirty="0" smtClean="0"/>
          </a:p>
          <a:p>
            <a:r>
              <a:rPr lang="en-US" dirty="0" smtClean="0"/>
              <a:t>"Hello"</a:t>
            </a:r>
          </a:p>
          <a:p>
            <a:r>
              <a:rPr lang="en-US" dirty="0" smtClean="0"/>
              <a:t>Number</a:t>
            </a:r>
          </a:p>
          <a:p>
            <a:r>
              <a:rPr lang="en-US" dirty="0" err="1" smtClean="0"/>
              <a:t>DataWeave</a:t>
            </a:r>
            <a:r>
              <a:rPr lang="en-US" dirty="0" smtClean="0"/>
              <a:t> also supports numbers with the Number type. The Number type supports both integer and floating-point numbers.</a:t>
            </a:r>
          </a:p>
          <a:p>
            <a:endParaRPr lang="en-US" dirty="0" smtClean="0"/>
          </a:p>
          <a:p>
            <a:endParaRPr lang="en-US" dirty="0"/>
          </a:p>
        </p:txBody>
      </p:sp>
    </p:spTree>
    <p:extLst>
      <p:ext uri="{BB962C8B-B14F-4D97-AF65-F5344CB8AC3E}">
        <p14:creationId xmlns:p14="http://schemas.microsoft.com/office/powerpoint/2010/main" val="323676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620000" cy="3416320"/>
          </a:xfrm>
          <a:prstGeom prst="rect">
            <a:avLst/>
          </a:prstGeom>
        </p:spPr>
        <p:txBody>
          <a:bodyPr wrap="square">
            <a:spAutoFit/>
          </a:bodyPr>
          <a:lstStyle/>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endParaRPr lang="en-US" dirty="0" smtClean="0"/>
          </a:p>
          <a:p>
            <a:r>
              <a:rPr lang="en-US" dirty="0" smtClean="0"/>
              <a:t>Output</a:t>
            </a:r>
          </a:p>
          <a:p>
            <a:endParaRPr lang="en-US" dirty="0" smtClean="0"/>
          </a:p>
          <a:p>
            <a:endParaRPr lang="en-US" dirty="0" smtClean="0"/>
          </a:p>
          <a:p>
            <a:r>
              <a:rPr lang="en-US" dirty="0" smtClean="0"/>
              <a:t>Boolean</a:t>
            </a:r>
          </a:p>
          <a:p>
            <a:r>
              <a:rPr lang="en-US" dirty="0" smtClean="0"/>
              <a:t>The last simple type we’ll cover in this tutorial is the Boolean type. The Boolean type only has two values: true and false. Booleans are valuable when it comes to conditional logic (e.g., if something is true, do this, if it’s false, do this instead) which we will cover in the next section.</a:t>
            </a:r>
            <a:endParaRPr lang="en-US" dirty="0"/>
          </a:p>
        </p:txBody>
      </p:sp>
    </p:spTree>
    <p:extLst>
      <p:ext uri="{BB962C8B-B14F-4D97-AF65-F5344CB8AC3E}">
        <p14:creationId xmlns:p14="http://schemas.microsoft.com/office/powerpoint/2010/main" val="218321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4"/>
            <a:ext cx="4572000" cy="3970318"/>
          </a:xfrm>
          <a:prstGeom prst="rect">
            <a:avLst/>
          </a:prstGeom>
        </p:spPr>
        <p:txBody>
          <a:bodyPr>
            <a:spAutoFit/>
          </a:bodyPr>
          <a:lstStyle/>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smtClean="0"/>
              <a:t>{</a:t>
            </a:r>
          </a:p>
          <a:p>
            <a:r>
              <a:rPr lang="en-US" dirty="0" smtClean="0"/>
              <a:t>  "true": true,</a:t>
            </a:r>
          </a:p>
          <a:p>
            <a:r>
              <a:rPr lang="en-US" dirty="0" smtClean="0"/>
              <a:t>  "false": false</a:t>
            </a:r>
          </a:p>
          <a:p>
            <a:r>
              <a:rPr lang="en-US" dirty="0" smtClean="0"/>
              <a:t>}</a:t>
            </a:r>
          </a:p>
          <a:p>
            <a:r>
              <a:rPr lang="en-US" dirty="0" smtClean="0"/>
              <a:t>Output</a:t>
            </a:r>
          </a:p>
          <a:p>
            <a:endParaRPr lang="en-US" dirty="0" smtClean="0"/>
          </a:p>
          <a:p>
            <a:endParaRPr lang="en-US" dirty="0" smtClean="0"/>
          </a:p>
          <a:p>
            <a:r>
              <a:rPr lang="en-US" dirty="0" smtClean="0"/>
              <a:t>{</a:t>
            </a:r>
          </a:p>
          <a:p>
            <a:r>
              <a:rPr lang="en-US" dirty="0" smtClean="0"/>
              <a:t>  "true": true,</a:t>
            </a:r>
          </a:p>
          <a:p>
            <a:r>
              <a:rPr lang="en-US" dirty="0" smtClean="0"/>
              <a:t>  "false": false</a:t>
            </a:r>
          </a:p>
          <a:p>
            <a:r>
              <a:rPr lang="en-US" dirty="0" smtClean="0"/>
              <a:t>}</a:t>
            </a:r>
            <a:endParaRPr lang="en-US" dirty="0"/>
          </a:p>
        </p:txBody>
      </p:sp>
    </p:spTree>
    <p:extLst>
      <p:ext uri="{BB962C8B-B14F-4D97-AF65-F5344CB8AC3E}">
        <p14:creationId xmlns:p14="http://schemas.microsoft.com/office/powerpoint/2010/main" val="243498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74345"/>
            <a:ext cx="5867400" cy="6186309"/>
          </a:xfrm>
          <a:prstGeom prst="rect">
            <a:avLst/>
          </a:prstGeom>
        </p:spPr>
        <p:txBody>
          <a:bodyPr wrap="square">
            <a:spAutoFit/>
          </a:bodyPr>
          <a:lstStyle/>
          <a:p>
            <a:r>
              <a:rPr lang="en-US" dirty="0" smtClean="0"/>
              <a:t>Array</a:t>
            </a:r>
          </a:p>
          <a:p>
            <a:r>
              <a:rPr lang="en-US" dirty="0" smtClean="0"/>
              <a:t>In addition to Strings, Numbers, and Booleans, </a:t>
            </a:r>
            <a:r>
              <a:rPr lang="en-US" dirty="0" err="1" smtClean="0"/>
              <a:t>DataWeave</a:t>
            </a:r>
            <a:r>
              <a:rPr lang="en-US" dirty="0" smtClean="0"/>
              <a:t> also supports collections with Arrays and Objects. Arrays are an ordered series of values where the values can be of any type.</a:t>
            </a:r>
          </a:p>
          <a:p>
            <a:endParaRPr lang="en-US" dirty="0" smtClean="0"/>
          </a:p>
          <a:p>
            <a:r>
              <a:rPr lang="en-US" dirty="0" smtClean="0"/>
              <a:t>Script</a:t>
            </a:r>
          </a:p>
          <a:p>
            <a:endParaRPr lang="en-US" dirty="0" smtClean="0"/>
          </a:p>
          <a:p>
            <a:endParaRPr lang="en-US" dirty="0" smtClean="0"/>
          </a:p>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smtClean="0"/>
              <a:t>["1", 2, "3", 4, "five"]</a:t>
            </a:r>
          </a:p>
          <a:p>
            <a:r>
              <a:rPr lang="en-US" dirty="0" smtClean="0"/>
              <a:t>Output</a:t>
            </a:r>
          </a:p>
          <a:p>
            <a:r>
              <a:rPr lang="en-US" dirty="0" smtClean="0"/>
              <a:t>[</a:t>
            </a:r>
          </a:p>
          <a:p>
            <a:r>
              <a:rPr lang="en-US" dirty="0" smtClean="0"/>
              <a:t>  "1",</a:t>
            </a:r>
          </a:p>
          <a:p>
            <a:r>
              <a:rPr lang="en-US" dirty="0" smtClean="0"/>
              <a:t>  2,</a:t>
            </a:r>
          </a:p>
          <a:p>
            <a:r>
              <a:rPr lang="en-US" dirty="0" smtClean="0"/>
              <a:t>  "3",</a:t>
            </a:r>
          </a:p>
          <a:p>
            <a:r>
              <a:rPr lang="en-US" dirty="0" smtClean="0"/>
              <a:t>  4,</a:t>
            </a:r>
          </a:p>
          <a:p>
            <a:r>
              <a:rPr lang="en-US" dirty="0" smtClean="0"/>
              <a:t>  "five"</a:t>
            </a:r>
          </a:p>
          <a:p>
            <a:r>
              <a:rPr lang="en-US" dirty="0" smtClean="0"/>
              <a:t>]</a:t>
            </a:r>
          </a:p>
          <a:p>
            <a:endParaRPr lang="en-US" dirty="0"/>
          </a:p>
        </p:txBody>
      </p:sp>
    </p:spTree>
    <p:extLst>
      <p:ext uri="{BB962C8B-B14F-4D97-AF65-F5344CB8AC3E}">
        <p14:creationId xmlns:p14="http://schemas.microsoft.com/office/powerpoint/2010/main" val="266560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5638800" cy="5909310"/>
          </a:xfrm>
          <a:prstGeom prst="rect">
            <a:avLst/>
          </a:prstGeom>
        </p:spPr>
        <p:txBody>
          <a:bodyPr wrap="square">
            <a:spAutoFit/>
          </a:bodyPr>
          <a:lstStyle/>
          <a:p>
            <a:r>
              <a:rPr lang="en-US" dirty="0" smtClean="0"/>
              <a:t>Object</a:t>
            </a:r>
          </a:p>
          <a:p>
            <a:r>
              <a:rPr lang="en-US" dirty="0" smtClean="0"/>
              <a:t>Objects are a series of key-value mappings, where the value can be of any type.</a:t>
            </a:r>
          </a:p>
          <a:p>
            <a:endParaRPr lang="en-US" dirty="0" smtClean="0"/>
          </a:p>
          <a:p>
            <a:r>
              <a:rPr lang="en-US" dirty="0" smtClean="0"/>
              <a:t>Script</a:t>
            </a:r>
          </a:p>
          <a:p>
            <a:endParaRPr lang="en-US" dirty="0" smtClean="0"/>
          </a:p>
          <a:p>
            <a:endParaRPr lang="en-US" dirty="0" smtClean="0"/>
          </a:p>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smtClean="0"/>
              <a:t>{</a:t>
            </a:r>
          </a:p>
          <a:p>
            <a:r>
              <a:rPr lang="en-US" dirty="0" smtClean="0"/>
              <a:t>  one: 1,</a:t>
            </a:r>
          </a:p>
          <a:p>
            <a:r>
              <a:rPr lang="en-US" dirty="0" smtClean="0"/>
              <a:t>  two: "2"</a:t>
            </a:r>
          </a:p>
          <a:p>
            <a:r>
              <a:rPr lang="en-US" dirty="0" smtClean="0"/>
              <a:t>}</a:t>
            </a:r>
          </a:p>
          <a:p>
            <a:r>
              <a:rPr lang="en-US" dirty="0" smtClean="0"/>
              <a:t>Output</a:t>
            </a:r>
          </a:p>
          <a:p>
            <a:endParaRPr lang="en-US" dirty="0" smtClean="0"/>
          </a:p>
          <a:p>
            <a:endParaRPr lang="en-US" dirty="0" smtClean="0"/>
          </a:p>
          <a:p>
            <a:r>
              <a:rPr lang="en-US" dirty="0" smtClean="0"/>
              <a:t>{</a:t>
            </a:r>
          </a:p>
          <a:p>
            <a:r>
              <a:rPr lang="en-US" dirty="0" smtClean="0"/>
              <a:t>  "one": 1,</a:t>
            </a:r>
          </a:p>
          <a:p>
            <a:r>
              <a:rPr lang="en-US" dirty="0" smtClean="0"/>
              <a:t>  "two": "2"</a:t>
            </a:r>
          </a:p>
          <a:p>
            <a:r>
              <a:rPr lang="en-US" dirty="0" smtClean="0"/>
              <a:t>}</a:t>
            </a:r>
            <a:endParaRPr lang="en-US" dirty="0"/>
          </a:p>
        </p:txBody>
      </p:sp>
    </p:spTree>
    <p:extLst>
      <p:ext uri="{BB962C8B-B14F-4D97-AF65-F5344CB8AC3E}">
        <p14:creationId xmlns:p14="http://schemas.microsoft.com/office/powerpoint/2010/main" val="2019222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533400"/>
            <a:ext cx="5181600" cy="5078313"/>
          </a:xfrm>
          <a:prstGeom prst="rect">
            <a:avLst/>
          </a:prstGeom>
        </p:spPr>
        <p:txBody>
          <a:bodyPr wrap="square">
            <a:spAutoFit/>
          </a:bodyPr>
          <a:lstStyle/>
          <a:p>
            <a:r>
              <a:rPr lang="en-US" dirty="0" err="1" smtClean="0"/>
              <a:t>DataWeave</a:t>
            </a:r>
            <a:r>
              <a:rPr lang="en-US" dirty="0" smtClean="0"/>
              <a:t> allows repeated keys on Objects as well.</a:t>
            </a:r>
          </a:p>
          <a:p>
            <a:endParaRPr lang="en-US" dirty="0" smtClean="0"/>
          </a:p>
          <a:p>
            <a:r>
              <a:rPr lang="en-US" dirty="0" smtClean="0"/>
              <a:t>Script</a:t>
            </a:r>
          </a:p>
          <a:p>
            <a:endParaRPr lang="en-US" dirty="0" smtClean="0"/>
          </a:p>
          <a:p>
            <a:endParaRPr lang="en-US" dirty="0" smtClean="0"/>
          </a:p>
          <a:p>
            <a:r>
              <a:rPr lang="en-US" dirty="0" smtClean="0"/>
              <a:t>%</a:t>
            </a:r>
            <a:r>
              <a:rPr lang="en-US" dirty="0" err="1" smtClean="0"/>
              <a:t>dw</a:t>
            </a:r>
            <a:r>
              <a:rPr lang="en-US" dirty="0" smtClean="0"/>
              <a:t> 2.0</a:t>
            </a:r>
          </a:p>
          <a:p>
            <a:r>
              <a:rPr lang="en-US" dirty="0" smtClean="0"/>
              <a:t>output application/</a:t>
            </a:r>
            <a:r>
              <a:rPr lang="en-US" dirty="0" err="1" smtClean="0"/>
              <a:t>json</a:t>
            </a:r>
            <a:endParaRPr lang="en-US" dirty="0" smtClean="0"/>
          </a:p>
          <a:p>
            <a:r>
              <a:rPr lang="en-US" dirty="0" smtClean="0"/>
              <a:t>---</a:t>
            </a:r>
          </a:p>
          <a:p>
            <a:r>
              <a:rPr lang="en-US" dirty="0" smtClean="0"/>
              <a:t>{</a:t>
            </a:r>
          </a:p>
          <a:p>
            <a:r>
              <a:rPr lang="en-US" dirty="0" smtClean="0"/>
              <a:t>  number: 1,</a:t>
            </a:r>
          </a:p>
          <a:p>
            <a:r>
              <a:rPr lang="en-US" dirty="0" smtClean="0"/>
              <a:t>  number: 2</a:t>
            </a:r>
          </a:p>
          <a:p>
            <a:r>
              <a:rPr lang="en-US" dirty="0" smtClean="0"/>
              <a:t>}</a:t>
            </a:r>
          </a:p>
          <a:p>
            <a:r>
              <a:rPr lang="en-US" dirty="0" smtClean="0"/>
              <a:t>Output</a:t>
            </a:r>
          </a:p>
          <a:p>
            <a:endParaRPr lang="en-US" dirty="0" smtClean="0"/>
          </a:p>
          <a:p>
            <a:r>
              <a:rPr lang="en-US" dirty="0" smtClean="0"/>
              <a:t>{</a:t>
            </a:r>
          </a:p>
          <a:p>
            <a:r>
              <a:rPr lang="en-US" dirty="0" smtClean="0"/>
              <a:t>  "number": 1,</a:t>
            </a:r>
          </a:p>
          <a:p>
            <a:r>
              <a:rPr lang="en-US" dirty="0" smtClean="0"/>
              <a:t>  "number": 2</a:t>
            </a:r>
          </a:p>
          <a:p>
            <a:r>
              <a:rPr lang="en-US" dirty="0" smtClean="0"/>
              <a:t>}</a:t>
            </a:r>
            <a:endParaRPr lang="en-US" dirty="0"/>
          </a:p>
        </p:txBody>
      </p:sp>
    </p:spTree>
    <p:extLst>
      <p:ext uri="{BB962C8B-B14F-4D97-AF65-F5344CB8AC3E}">
        <p14:creationId xmlns:p14="http://schemas.microsoft.com/office/powerpoint/2010/main" val="261794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923330"/>
          </a:xfrm>
          <a:prstGeom prst="rect">
            <a:avLst/>
          </a:prstGeom>
        </p:spPr>
        <p:txBody>
          <a:bodyPr>
            <a:spAutoFit/>
          </a:bodyPr>
          <a:lstStyle/>
          <a:p>
            <a:r>
              <a:rPr lang="en-US" smtClean="0"/>
              <a:t>MIME types used to transform the data</a:t>
            </a:r>
          </a:p>
          <a:p>
            <a:r>
              <a:rPr lang="en-US" dirty="0" smtClean="0"/>
              <a:t>The anatomy of a </a:t>
            </a:r>
            <a:r>
              <a:rPr lang="en-US" dirty="0" err="1" smtClean="0"/>
              <a:t>DataWeave</a:t>
            </a:r>
            <a:r>
              <a:rPr lang="en-US" dirty="0" smtClean="0"/>
              <a:t> script</a:t>
            </a:r>
          </a:p>
          <a:p>
            <a:r>
              <a:rPr lang="en-US" dirty="0" err="1" smtClean="0"/>
              <a:t>DataWeave’s</a:t>
            </a:r>
            <a:r>
              <a:rPr lang="en-US" dirty="0" smtClean="0"/>
              <a:t> data types to create data</a:t>
            </a:r>
            <a:endParaRPr lang="en-US" dirty="0"/>
          </a:p>
        </p:txBody>
      </p:sp>
    </p:spTree>
    <p:extLst>
      <p:ext uri="{BB962C8B-B14F-4D97-AF65-F5344CB8AC3E}">
        <p14:creationId xmlns:p14="http://schemas.microsoft.com/office/powerpoint/2010/main" val="2904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titl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7772400" cy="642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45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titl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1"/>
            <a:ext cx="8610600" cy="669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2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7239000" cy="1477328"/>
          </a:xfrm>
          <a:prstGeom prst="rect">
            <a:avLst/>
          </a:prstGeom>
        </p:spPr>
        <p:txBody>
          <a:bodyPr wrap="square">
            <a:spAutoFit/>
          </a:bodyPr>
          <a:lstStyle/>
          <a:p>
            <a:r>
              <a:rPr lang="en-US" dirty="0"/>
              <a:t>all </a:t>
            </a:r>
            <a:r>
              <a:rPr lang="en-US" dirty="0" smtClean="0"/>
              <a:t>out </a:t>
            </a:r>
            <a:r>
              <a:rPr lang="en-US" dirty="0"/>
              <a:t>routing logic required MEL and all </a:t>
            </a:r>
            <a:r>
              <a:rPr lang="en-US" dirty="0" smtClean="0"/>
              <a:t>our transformation </a:t>
            </a:r>
            <a:r>
              <a:rPr lang="en-US" dirty="0"/>
              <a:t>logic required </a:t>
            </a:r>
            <a:r>
              <a:rPr lang="en-US" dirty="0" err="1"/>
              <a:t>DataWeave</a:t>
            </a:r>
            <a:r>
              <a:rPr lang="en-US" dirty="0"/>
              <a:t>. </a:t>
            </a:r>
            <a:r>
              <a:rPr lang="en-US" dirty="0" smtClean="0"/>
              <a:t>Why </a:t>
            </a:r>
            <a:r>
              <a:rPr lang="en-US" dirty="0"/>
              <a:t>was </a:t>
            </a:r>
            <a:r>
              <a:rPr lang="en-US" dirty="0" smtClean="0"/>
              <a:t>we </a:t>
            </a:r>
            <a:r>
              <a:rPr lang="en-US" dirty="0"/>
              <a:t>forced to use and learn </a:t>
            </a:r>
            <a:r>
              <a:rPr lang="en-US" i="1" dirty="0"/>
              <a:t>two</a:t>
            </a:r>
            <a:r>
              <a:rPr lang="en-US" dirty="0"/>
              <a:t> languages when </a:t>
            </a:r>
            <a:r>
              <a:rPr lang="en-US" dirty="0" err="1"/>
              <a:t>DataWeave</a:t>
            </a:r>
            <a:r>
              <a:rPr lang="en-US" dirty="0"/>
              <a:t> is powerful enough to handle all of it?</a:t>
            </a:r>
          </a:p>
          <a:p>
            <a:r>
              <a:rPr lang="en-US" dirty="0" smtClean="0"/>
              <a:t/>
            </a:r>
            <a:br>
              <a:rPr lang="en-US" dirty="0" smtClean="0"/>
            </a:br>
            <a:endParaRPr lang="en-US" dirty="0"/>
          </a:p>
        </p:txBody>
      </p:sp>
    </p:spTree>
    <p:extLst>
      <p:ext uri="{BB962C8B-B14F-4D97-AF65-F5344CB8AC3E}">
        <p14:creationId xmlns:p14="http://schemas.microsoft.com/office/powerpoint/2010/main" val="81406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7294305"/>
          </a:xfrm>
          <a:prstGeom prst="rect">
            <a:avLst/>
          </a:prstGeom>
        </p:spPr>
        <p:txBody>
          <a:bodyPr wrap="square">
            <a:spAutoFit/>
          </a:bodyPr>
          <a:lstStyle/>
          <a:p>
            <a:r>
              <a:rPr lang="en-US" dirty="0"/>
              <a:t>Well, the answer to that is just </a:t>
            </a:r>
            <a:r>
              <a:rPr lang="en-US" i="1" dirty="0"/>
              <a:t>timing</a:t>
            </a:r>
            <a:r>
              <a:rPr lang="en-US" dirty="0"/>
              <a:t>. When MEL was introduced, Mule was very Java-oriented. Up to that point, there were a variety of evaluators to handle different inputs, like Groovy and JSON. As a result, MEL was created to build a consistent experience when dealing with these expressions.</a:t>
            </a:r>
          </a:p>
          <a:p>
            <a:r>
              <a:rPr lang="en-US" dirty="0"/>
              <a:t>On the other hand, transformations were considered separate; for the most part, only transformers and </a:t>
            </a:r>
            <a:r>
              <a:rPr lang="en-US" dirty="0" err="1"/>
              <a:t>DataMapper</a:t>
            </a:r>
            <a:r>
              <a:rPr lang="en-US" dirty="0"/>
              <a:t> were used at the time. Yet, our customers still needed to handle more complex transformations with high performance, which is why we introduced </a:t>
            </a:r>
            <a:r>
              <a:rPr lang="en-US" dirty="0" err="1"/>
              <a:t>DataWeave</a:t>
            </a:r>
            <a:r>
              <a:rPr lang="en-US" dirty="0"/>
              <a:t> in 2015.</a:t>
            </a:r>
          </a:p>
          <a:p>
            <a:r>
              <a:rPr lang="en-US" dirty="0"/>
              <a:t>With a highly performing transformation engine and rich querying capabilities, </a:t>
            </a:r>
            <a:r>
              <a:rPr lang="en-US" dirty="0" err="1"/>
              <a:t>DataWeave</a:t>
            </a:r>
            <a:r>
              <a:rPr lang="en-US" dirty="0"/>
              <a:t> became a hit. So, there we were, with two languages inside our platform, and one so powerful that the other featured a function to call it: </a:t>
            </a:r>
            <a:r>
              <a:rPr lang="en-US" dirty="0" err="1"/>
              <a:t>dw</a:t>
            </a:r>
            <a:r>
              <a:rPr lang="en-US" dirty="0"/>
              <a:t>().</a:t>
            </a:r>
          </a:p>
          <a:p>
            <a:r>
              <a:rPr lang="en-US" dirty="0"/>
              <a:t>So we asked ourselves: “wouldn’t it make more sense to just have one experience for building expressions, querying, and transforming data?” Using </a:t>
            </a:r>
            <a:r>
              <a:rPr lang="en-US" dirty="0" err="1"/>
              <a:t>DataWeave</a:t>
            </a:r>
            <a:r>
              <a:rPr lang="en-US" dirty="0"/>
              <a:t> would mean leveraging all of its power:</a:t>
            </a:r>
          </a:p>
          <a:p>
            <a:r>
              <a:rPr lang="en-US" dirty="0"/>
              <a:t>In Mule 3, you have to transform everything to Java objects to evaluate any expressions </a:t>
            </a:r>
            <a:r>
              <a:rPr lang="en-US" i="1" dirty="0"/>
              <a:t>(e.g. when routing payloads or logging data)</a:t>
            </a:r>
            <a:r>
              <a:rPr lang="en-US" dirty="0"/>
              <a:t>. You also have to learn the specifics of each transformer. But, with </a:t>
            </a:r>
            <a:r>
              <a:rPr lang="en-US" dirty="0" err="1"/>
              <a:t>DataWeave</a:t>
            </a:r>
            <a:r>
              <a:rPr lang="en-US" dirty="0"/>
              <a:t> as the expression language, you could simply query the data directly and forget about those transformations.</a:t>
            </a:r>
          </a:p>
          <a:p>
            <a:r>
              <a:rPr lang="en-US" dirty="0"/>
              <a:t>With </a:t>
            </a:r>
            <a:r>
              <a:rPr lang="en-US" dirty="0" err="1"/>
              <a:t>DataWeave</a:t>
            </a:r>
            <a:r>
              <a:rPr lang="en-US" dirty="0"/>
              <a:t>, our expressions could be focused on the structure of our data, rather than its format. This is because a Java array is the same as a JSON one in </a:t>
            </a:r>
            <a:r>
              <a:rPr lang="en-US" dirty="0" err="1"/>
              <a:t>DataWeave</a:t>
            </a:r>
            <a:r>
              <a:rPr lang="en-US" dirty="0"/>
              <a:t> – we don’t need different expressions to handle them.</a:t>
            </a:r>
          </a:p>
          <a:p>
            <a:r>
              <a:rPr lang="en-US" dirty="0"/>
              <a:t>Access to binary data could be done </a:t>
            </a:r>
            <a:r>
              <a:rPr lang="en-US" i="1" dirty="0"/>
              <a:t>anywhere</a:t>
            </a:r>
            <a:r>
              <a:rPr lang="en-US" dirty="0"/>
              <a:t> you need it and, thanks to some exceptional streaming improvements, you can get larger than memory, random, and repeatable access!</a:t>
            </a:r>
          </a:p>
          <a:p>
            <a:r>
              <a:rPr lang="en-US" dirty="0" smtClean="0"/>
              <a:t/>
            </a:r>
            <a:br>
              <a:rPr lang="en-US" dirty="0" smtClean="0"/>
            </a:br>
            <a:endParaRPr lang="en-US" dirty="0"/>
          </a:p>
        </p:txBody>
      </p:sp>
    </p:spTree>
    <p:extLst>
      <p:ext uri="{BB962C8B-B14F-4D97-AF65-F5344CB8AC3E}">
        <p14:creationId xmlns:p14="http://schemas.microsoft.com/office/powerpoint/2010/main" val="391809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649353"/>
            <a:ext cx="5394169" cy="8415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79331" rIns="91440" bIns="4443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222635"/>
                </a:solidFill>
                <a:effectLst/>
                <a:latin typeface="Helvetica Neue"/>
                <a:cs typeface="Arial" pitchFamily="34" charset="0"/>
              </a:rPr>
              <a:t>How </a:t>
            </a:r>
            <a:r>
              <a:rPr kumimoji="0" lang="en-US" sz="2200" b="1" i="0" u="none" strike="noStrike" cap="none" normalizeH="0" baseline="0" dirty="0" err="1" smtClean="0">
                <a:ln>
                  <a:noFill/>
                </a:ln>
                <a:solidFill>
                  <a:srgbClr val="222635"/>
                </a:solidFill>
                <a:effectLst/>
                <a:latin typeface="Helvetica Neue"/>
                <a:cs typeface="Arial" pitchFamily="34" charset="0"/>
              </a:rPr>
              <a:t>DataWeave</a:t>
            </a:r>
            <a:r>
              <a:rPr kumimoji="0" lang="en-US" sz="2200" b="1" i="0" u="none" strike="noStrike" cap="none" normalizeH="0" baseline="0" dirty="0" smtClean="0">
                <a:ln>
                  <a:noFill/>
                </a:ln>
                <a:solidFill>
                  <a:srgbClr val="222635"/>
                </a:solidFill>
                <a:effectLst/>
                <a:latin typeface="Helvetica Neue"/>
                <a:cs typeface="Arial" pitchFamily="34" charset="0"/>
              </a:rPr>
              <a:t> Revolutionizes Mule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28600" y="1859340"/>
            <a:ext cx="8534400" cy="2862322"/>
          </a:xfrm>
          <a:prstGeom prst="rect">
            <a:avLst/>
          </a:prstGeom>
        </p:spPr>
        <p:txBody>
          <a:bodyPr wrap="square">
            <a:spAutoFit/>
          </a:bodyPr>
          <a:lstStyle/>
          <a:p>
            <a:r>
              <a:rPr lang="en-US" dirty="0" err="1" smtClean="0"/>
              <a:t>DataWeave</a:t>
            </a:r>
            <a:r>
              <a:rPr lang="en-US" dirty="0" smtClean="0"/>
              <a:t> now provides a service that is used by the Mule Runtime engine to evaluate expressions. The runtime, in turn, gives </a:t>
            </a:r>
            <a:r>
              <a:rPr lang="en-US" dirty="0" err="1" smtClean="0"/>
              <a:t>DataWeave</a:t>
            </a:r>
            <a:r>
              <a:rPr lang="en-US" dirty="0" smtClean="0"/>
              <a:t> all data regarding the current execution, including payload, variables, expected output, and metadata. This enables </a:t>
            </a:r>
            <a:r>
              <a:rPr lang="en-US" dirty="0" err="1" smtClean="0"/>
              <a:t>DataWeave</a:t>
            </a:r>
            <a:r>
              <a:rPr lang="en-US" dirty="0" smtClean="0"/>
              <a:t> to know, for example, whether a String or a Map is required, how to handle each variable, whether to coerce a type, etc. Then, one can write expressions as in the example below:</a:t>
            </a:r>
          </a:p>
          <a:p>
            <a:endParaRPr lang="en-US" dirty="0"/>
          </a:p>
          <a:p>
            <a:r>
              <a:rPr lang="en-US" dirty="0" smtClean="0"/>
              <a:t>#[payload ++ </a:t>
            </a:r>
            <a:r>
              <a:rPr lang="en-US" dirty="0" err="1" smtClean="0"/>
              <a:t>variables.myStatus</a:t>
            </a:r>
            <a:r>
              <a:rPr lang="en-US" dirty="0" smtClean="0"/>
              <a:t>] #[</a:t>
            </a:r>
            <a:r>
              <a:rPr lang="en-US" dirty="0" err="1" smtClean="0"/>
              <a:t>attributes.statusCode</a:t>
            </a:r>
            <a:r>
              <a:rPr lang="en-US" dirty="0" smtClean="0"/>
              <a:t>]</a:t>
            </a:r>
          </a:p>
          <a:p>
            <a:endParaRPr lang="en-US" dirty="0"/>
          </a:p>
          <a:p>
            <a:endParaRPr lang="en-US" dirty="0"/>
          </a:p>
        </p:txBody>
      </p:sp>
    </p:spTree>
    <p:extLst>
      <p:ext uri="{BB962C8B-B14F-4D97-AF65-F5344CB8AC3E}">
        <p14:creationId xmlns:p14="http://schemas.microsoft.com/office/powerpoint/2010/main" val="2249851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85800"/>
            <a:ext cx="4572000" cy="1477328"/>
          </a:xfrm>
          <a:prstGeom prst="rect">
            <a:avLst/>
          </a:prstGeom>
        </p:spPr>
        <p:txBody>
          <a:bodyPr>
            <a:spAutoFit/>
          </a:bodyPr>
          <a:lstStyle/>
          <a:p>
            <a:r>
              <a:rPr lang="en-US" dirty="0"/>
              <a:t>In this example, the payload, variables, and attributes keywords will be interpreted as such.</a:t>
            </a:r>
          </a:p>
          <a:p>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2200"/>
            <a:ext cx="7620000" cy="3914651"/>
          </a:xfrm>
          <a:prstGeom prst="rect">
            <a:avLst/>
          </a:prstGeom>
        </p:spPr>
      </p:pic>
    </p:spTree>
    <p:extLst>
      <p:ext uri="{BB962C8B-B14F-4D97-AF65-F5344CB8AC3E}">
        <p14:creationId xmlns:p14="http://schemas.microsoft.com/office/powerpoint/2010/main" val="349279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066800"/>
            <a:ext cx="5867400" cy="3139321"/>
          </a:xfrm>
          <a:prstGeom prst="rect">
            <a:avLst/>
          </a:prstGeom>
        </p:spPr>
        <p:txBody>
          <a:bodyPr wrap="square">
            <a:spAutoFit/>
          </a:bodyPr>
          <a:lstStyle/>
          <a:p>
            <a:r>
              <a:rPr lang="en-US" dirty="0" smtClean="0"/>
              <a:t>In the example below, we use a JSON payload to set an HTTP request’s headers, taking that existing map of headers and adding one to it with the expression:</a:t>
            </a:r>
          </a:p>
          <a:p>
            <a:endParaRPr lang="en-US" dirty="0" smtClean="0"/>
          </a:p>
          <a:p>
            <a:r>
              <a:rPr lang="en-US" dirty="0" smtClean="0"/>
              <a:t>1</a:t>
            </a:r>
          </a:p>
          <a:p>
            <a:r>
              <a:rPr lang="en-US" dirty="0" smtClean="0"/>
              <a:t>#[output application/java --- payload ++ { host : 'httpbin.org' }]</a:t>
            </a:r>
          </a:p>
          <a:p>
            <a:r>
              <a:rPr lang="en-US" dirty="0" smtClean="0"/>
              <a:t>The backend will answer with the received headers, which contain the values sent to our HTTP listener as body and the host one we added.</a:t>
            </a:r>
          </a:p>
          <a:p>
            <a:endParaRPr lang="en-US" dirty="0"/>
          </a:p>
        </p:txBody>
      </p:sp>
    </p:spTree>
    <p:extLst>
      <p:ext uri="{BB962C8B-B14F-4D97-AF65-F5344CB8AC3E}">
        <p14:creationId xmlns:p14="http://schemas.microsoft.com/office/powerpoint/2010/main" val="1972846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1337</Words>
  <Application>Microsoft Office PowerPoint</Application>
  <PresentationFormat>On-screen Show (4:3)</PresentationFormat>
  <Paragraphs>211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Mule soft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Mule soft</dc:title>
  <dc:creator>Samsung</dc:creator>
  <cp:lastModifiedBy>Samsung</cp:lastModifiedBy>
  <cp:revision>7</cp:revision>
  <dcterms:created xsi:type="dcterms:W3CDTF">2021-12-20T02:44:04Z</dcterms:created>
  <dcterms:modified xsi:type="dcterms:W3CDTF">2021-12-20T05:18:22Z</dcterms:modified>
</cp:coreProperties>
</file>