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0" r:id="rId15"/>
    <p:sldId id="269"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1pPr>
    <a:lvl2pPr marL="0" marR="0" indent="4572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2pPr>
    <a:lvl3pPr marL="0" marR="0" indent="9144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3pPr>
    <a:lvl4pPr marL="0" marR="0" indent="13716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4pPr>
    <a:lvl5pPr marL="0" marR="0" indent="18288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5pPr>
    <a:lvl6pPr marL="0" marR="0" indent="22860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6pPr>
    <a:lvl7pPr marL="0" marR="0" indent="27432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7pPr>
    <a:lvl8pPr marL="0" marR="0" indent="32004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8pPr>
    <a:lvl9pPr marL="0" marR="0" indent="36576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4A4A4B"/>
      </a:tcTxStyle>
      <a:tcStyle>
        <a:tcBdr>
          <a:left>
            <a:ln w="12700" cap="flat">
              <a:noFill/>
              <a:miter lim="400000"/>
            </a:ln>
          </a:left>
          <a:right>
            <a:ln w="254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Col>
    <a:la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25400" cap="flat">
              <a:solidFill>
                <a:srgbClr val="4A4A4B"/>
              </a:solidFill>
              <a:prstDash val="solid"/>
              <a:miter lim="400000"/>
            </a:ln>
          </a:top>
          <a:bottom>
            <a:ln w="12700" cap="flat">
              <a:noFill/>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lastRow>
    <a:fir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noFill/>
              <a:miter lim="400000"/>
            </a:ln>
          </a:top>
          <a:bottom>
            <a:ln w="254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12700" cap="flat">
              <a:solidFill>
                <a:schemeClr val="accent1">
                  <a:hueOff val="420094"/>
                  <a:satOff val="-1465"/>
                  <a:lumOff val="-19139"/>
                </a:schemeClr>
              </a:solidFill>
              <a:prstDash val="solid"/>
              <a:miter lim="400000"/>
            </a:ln>
          </a:top>
          <a:bottom>
            <a:ln w="12700" cap="flat">
              <a:solidFill>
                <a:schemeClr val="accent1">
                  <a:hueOff val="420094"/>
                  <a:satOff val="-1465"/>
                  <a:lumOff val="-19139"/>
                </a:schemeClr>
              </a:solidFill>
              <a:prstDash val="solid"/>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FFFFFF"/>
      </a:tcTxStyle>
      <a:tcStyle>
        <a:tcBdr>
          <a:left>
            <a:ln w="12700" cap="flat">
              <a:noFill/>
              <a:miter lim="400000"/>
            </a:ln>
          </a:left>
          <a:right>
            <a:ln w="25400" cap="flat">
              <a:solidFill>
                <a:schemeClr val="accent1">
                  <a:hueOff val="420094"/>
                  <a:satOff val="-1465"/>
                  <a:lumOff val="-19139"/>
                </a:scheme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0EBE0"/>
              </a:solidFill>
              <a:prstDash val="solid"/>
              <a:miter lim="400000"/>
            </a:ln>
          </a:insideV>
        </a:tcBdr>
        <a:fill>
          <a:solidFill>
            <a:srgbClr val="54BAE0"/>
          </a:solidFill>
        </a:fill>
      </a:tcStyle>
    </a:firstCol>
    <a:lastRow>
      <a:tcTxStyle b="off" i="off">
        <a:font>
          <a:latin typeface="Avenir Next Medium"/>
          <a:ea typeface="Avenir Next Medium"/>
          <a:cs typeface="Avenir Next Medium"/>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25400" cap="flat">
              <a:solidFill>
                <a:schemeClr val="accent1">
                  <a:hueOff val="420094"/>
                  <a:satOff val="-1465"/>
                  <a:lumOff val="-19139"/>
                </a:schemeClr>
              </a:solidFill>
              <a:prstDash val="solid"/>
              <a:miter lim="400000"/>
            </a:ln>
          </a:top>
          <a:bottom>
            <a:ln w="12700" cap="flat">
              <a:noFill/>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F0EBE0"/>
              </a:solidFill>
              <a:prstDash val="solid"/>
              <a:miter lim="400000"/>
            </a:ln>
          </a:left>
          <a:right>
            <a:ln w="12700" cap="flat">
              <a:solidFill>
                <a:srgbClr val="F0EBE0"/>
              </a:solidFill>
              <a:prstDash val="solid"/>
              <a:miter lim="400000"/>
            </a:ln>
          </a:right>
          <a:top>
            <a:ln w="12700" cap="flat">
              <a:noFill/>
              <a:miter lim="400000"/>
            </a:ln>
          </a:top>
          <a:bottom>
            <a:ln w="25400" cap="flat">
              <a:solidFill>
                <a:schemeClr val="accent1">
                  <a:hueOff val="420094"/>
                  <a:satOff val="-1465"/>
                  <a:lumOff val="-19139"/>
                </a:schemeClr>
              </a:solidFill>
              <a:prstDash val="solid"/>
              <a:miter lim="400000"/>
            </a:ln>
          </a:bottom>
          <a:insideH>
            <a:ln w="12700" cap="flat">
              <a:solidFill>
                <a:srgbClr val="F0EBE0"/>
              </a:solidFill>
              <a:prstDash val="solid"/>
              <a:miter lim="400000"/>
            </a:ln>
          </a:insideH>
          <a:insideV>
            <a:ln w="12700" cap="flat">
              <a:solidFill>
                <a:srgbClr val="F0EBE0"/>
              </a:solidFill>
              <a:prstDash val="solid"/>
              <a:miter lim="400000"/>
            </a:ln>
          </a:insideV>
        </a:tcBdr>
        <a:fill>
          <a:solidFill>
            <a:srgbClr val="54BAE0"/>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0EBE0"/>
          </a:solidFill>
        </a:fill>
      </a:tcStyle>
    </a:wholeTbl>
    <a:band2H>
      <a:tcTxStyle/>
      <a:tcStyle>
        <a:tcBdr/>
        <a:fill>
          <a:solidFill>
            <a:srgbClr val="D9D5CA"/>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C6DFB5"/>
          </a:solidFill>
        </a:fill>
      </a:tcStyle>
    </a:firstCol>
    <a:lastRow>
      <a:tcTxStyle b="off" i="off">
        <a:font>
          <a:latin typeface="Avenir Next Medium"/>
          <a:ea typeface="Avenir Next Medium"/>
          <a:cs typeface="Avenir Next Medium"/>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noFill/>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noFill/>
              <a:miter lim="400000"/>
            </a:ln>
          </a:top>
          <a:bottom>
            <a:ln w="254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57A797"/>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0EBE0"/>
          </a:solidFill>
        </a:fill>
      </a:tcStyle>
    </a:wholeTbl>
    <a:band2H>
      <a:tcTxStyle/>
      <a:tcStyle>
        <a:tcBdr/>
        <a:fill>
          <a:solidFill>
            <a:srgbClr val="E4E1D8"/>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DAD7D3"/>
          </a:solidFill>
        </a:fill>
      </a:tcStyle>
    </a:firstCol>
    <a:lastRow>
      <a:tcTxStyle b="off" i="off">
        <a:font>
          <a:latin typeface="Avenir Next Medium"/>
          <a:ea typeface="Avenir Next Medium"/>
          <a:cs typeface="Avenir Next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noFill/>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noFill/>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6">
              <a:hueOff val="-134388"/>
            </a:schemeClr>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FEBE1"/>
          </a:solid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noFill/>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noFill/>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5413C"/>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noFill/>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lastRow>
    <a:fir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noFill/>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25" autoAdjust="0"/>
  </p:normalViewPr>
  <p:slideViewPr>
    <p:cSldViewPr>
      <p:cViewPr>
        <p:scale>
          <a:sx n="26" d="100"/>
          <a:sy n="26" d="100"/>
        </p:scale>
        <p:origin x="-1380" y="-40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793019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dirty="0" err="1" smtClean="0">
                <a:effectLst/>
                <a:latin typeface="Helvetica Neue"/>
                <a:ea typeface="Helvetica Neue"/>
                <a:cs typeface="Helvetica Neue"/>
                <a:sym typeface="Helvetica Neue"/>
              </a:rPr>
              <a:t>GraphQL</a:t>
            </a:r>
            <a:r>
              <a:rPr lang="en-US" sz="2200" b="0" i="0" dirty="0" smtClean="0">
                <a:effectLst/>
                <a:latin typeface="Helvetica Neue"/>
                <a:ea typeface="Helvetica Neue"/>
                <a:cs typeface="Helvetica Neue"/>
                <a:sym typeface="Helvetica Neue"/>
              </a:rPr>
              <a:t> is a query language designed to build client application by providing an intuitive and flexible syntax for describing their data requirement. Yep, that is the most perfect definition and little bit jargon too. Let me explain that in better and easier </a:t>
            </a:r>
            <a:r>
              <a:rPr lang="en-US" sz="2200" b="0" i="0" dirty="0" err="1" smtClean="0">
                <a:effectLst/>
                <a:latin typeface="Helvetica Neue"/>
                <a:ea typeface="Helvetica Neue"/>
                <a:cs typeface="Helvetica Neue"/>
                <a:sym typeface="Helvetica Neue"/>
              </a:rPr>
              <a:t>syntax.Often</a:t>
            </a:r>
            <a:r>
              <a:rPr lang="en-US" sz="2200" b="0" i="0" dirty="0" smtClean="0">
                <a:effectLst/>
                <a:latin typeface="Helvetica Neue"/>
                <a:ea typeface="Helvetica Neue"/>
                <a:cs typeface="Helvetica Neue"/>
                <a:sym typeface="Helvetica Neue"/>
              </a:rPr>
              <a:t> endpoints without IDs just return everything and end points with ID returns full information about 1 resource. The biggest issue is you are either under fetching or over fetching information. Imagine you are over fetching 100s of IDs and making 100 API calls and then filtering just 5 values form it. It is expensive on servers. </a:t>
            </a:r>
            <a:r>
              <a:rPr lang="en-US" sz="2200" b="0" i="0" smtClean="0">
                <a:effectLst/>
                <a:latin typeface="Helvetica Neue"/>
                <a:ea typeface="Helvetica Neue"/>
                <a:cs typeface="Helvetica Neue"/>
                <a:sym typeface="Helvetica Neue"/>
              </a:rPr>
              <a:t>Servers like cricket information and Facebook. </a:t>
            </a:r>
            <a:r>
              <a:rPr lang="en-US" smtClean="0"/>
              <a:t/>
            </a:r>
            <a:br>
              <a:rPr lang="en-US" smtClean="0"/>
            </a:br>
            <a:endParaRPr lang="en-IN" dirty="0"/>
          </a:p>
        </p:txBody>
      </p:sp>
    </p:spTree>
    <p:extLst>
      <p:ext uri="{BB962C8B-B14F-4D97-AF65-F5344CB8AC3E}">
        <p14:creationId xmlns:p14="http://schemas.microsoft.com/office/powerpoint/2010/main" val="406508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3" name="Author and Date"/>
          <p:cNvSpPr txBox="1">
            <a:spLocks noGrp="1"/>
          </p:cNvSpPr>
          <p:nvPr>
            <p:ph type="body" sz="quarter" idx="21" hasCustomPrompt="1"/>
          </p:nvPr>
        </p:nvSpPr>
        <p:spPr>
          <a:xfrm>
            <a:off x="1727200" y="1003300"/>
            <a:ext cx="20929600" cy="482600"/>
          </a:xfrm>
          <a:prstGeom prst="rect">
            <a:avLst/>
          </a:prstGeom>
        </p:spPr>
        <p:txBody>
          <a:bodyPr anchor="ctr"/>
          <a:lstStyle>
            <a:lvl1pPr defTabSz="685800">
              <a:lnSpc>
                <a:spcPct val="100000"/>
              </a:lnSpc>
              <a:defRPr sz="2000" b="1" cap="all" spc="0">
                <a:solidFill>
                  <a:srgbClr val="227AAF"/>
                </a:solidFill>
              </a:defRPr>
            </a:lvl1pPr>
          </a:lstStyle>
          <a:p>
            <a:r>
              <a:t>Author and Date</a:t>
            </a:r>
          </a:p>
        </p:txBody>
      </p:sp>
      <p:sp>
        <p:nvSpPr>
          <p:cNvPr id="14" name="Presentation Title"/>
          <p:cNvSpPr txBox="1">
            <a:spLocks noGrp="1"/>
          </p:cNvSpPr>
          <p:nvPr>
            <p:ph type="title" hasCustomPrompt="1"/>
          </p:nvPr>
        </p:nvSpPr>
        <p:spPr>
          <a:prstGeom prst="rect">
            <a:avLst/>
          </a:prstGeom>
        </p:spPr>
        <p:txBody>
          <a:bodyPr/>
          <a:lstStyle/>
          <a:p>
            <a:r>
              <a:t>Presentation Title</a:t>
            </a:r>
          </a:p>
        </p:txBody>
      </p:sp>
      <p:sp>
        <p:nvSpPr>
          <p:cNvPr id="15"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08" name="Body Level One…"/>
          <p:cNvSpPr txBox="1">
            <a:spLocks noGrp="1"/>
          </p:cNvSpPr>
          <p:nvPr>
            <p:ph type="body" sz="quarter" idx="1" hasCustomPrompt="1"/>
          </p:nvPr>
        </p:nvSpPr>
        <p:spPr>
          <a:xfrm>
            <a:off x="1727200" y="5281886"/>
            <a:ext cx="20929600" cy="3136901"/>
          </a:xfrm>
          <a:prstGeom prst="rect">
            <a:avLst/>
          </a:prstGeom>
        </p:spPr>
        <p:txBody>
          <a:bodyPr anchor="ctr"/>
          <a:lstStyle>
            <a:lvl1pPr>
              <a:lnSpc>
                <a:spcPct val="80000"/>
              </a:lnSpc>
              <a:defRPr sz="8600" spc="-86">
                <a:solidFill>
                  <a:srgbClr val="4A4A4A"/>
                </a:solidFill>
                <a:latin typeface="Publico Headline Roman"/>
                <a:ea typeface="Publico Headline Roman"/>
                <a:cs typeface="Publico Headline Roman"/>
                <a:sym typeface="Publico Headline Roman"/>
              </a:defRPr>
            </a:lvl1pPr>
            <a:lvl2pPr>
              <a:lnSpc>
                <a:spcPct val="80000"/>
              </a:lnSpc>
              <a:defRPr sz="8600" spc="-86">
                <a:solidFill>
                  <a:srgbClr val="4A4A4A"/>
                </a:solidFill>
                <a:latin typeface="Publico Headline Roman"/>
                <a:ea typeface="Publico Headline Roman"/>
                <a:cs typeface="Publico Headline Roman"/>
                <a:sym typeface="Publico Headline Roman"/>
              </a:defRPr>
            </a:lvl2pPr>
            <a:lvl3pPr>
              <a:lnSpc>
                <a:spcPct val="80000"/>
              </a:lnSpc>
              <a:defRPr sz="8600" spc="-86">
                <a:solidFill>
                  <a:srgbClr val="4A4A4A"/>
                </a:solidFill>
                <a:latin typeface="Publico Headline Roman"/>
                <a:ea typeface="Publico Headline Roman"/>
                <a:cs typeface="Publico Headline Roman"/>
                <a:sym typeface="Publico Headline Roman"/>
              </a:defRPr>
            </a:lvl3pPr>
            <a:lvl4pPr>
              <a:lnSpc>
                <a:spcPct val="80000"/>
              </a:lnSpc>
              <a:defRPr sz="8600" spc="-86">
                <a:solidFill>
                  <a:srgbClr val="4A4A4A"/>
                </a:solidFill>
                <a:latin typeface="Publico Headline Roman"/>
                <a:ea typeface="Publico Headline Roman"/>
                <a:cs typeface="Publico Headline Roman"/>
                <a:sym typeface="Publico Headline Roman"/>
              </a:defRPr>
            </a:lvl4pPr>
            <a:lvl5pPr>
              <a:lnSpc>
                <a:spcPct val="80000"/>
              </a:lnSpc>
              <a:defRPr sz="8600" spc="-86">
                <a:solidFill>
                  <a:srgbClr val="4A4A4A"/>
                </a:solidFill>
                <a:latin typeface="Publico Headline Roman"/>
                <a:ea typeface="Publico Headline Roman"/>
                <a:cs typeface="Publico Headline Roman"/>
                <a:sym typeface="Publico Headline Roman"/>
              </a:defRPr>
            </a:lvl5pPr>
          </a:lstStyle>
          <a:p>
            <a:r>
              <a:t>Statement</a:t>
            </a:r>
          </a:p>
          <a:p>
            <a:pPr lvl="1"/>
            <a:endParaRPr/>
          </a:p>
          <a:p>
            <a:pPr lvl="2"/>
            <a:endParaRPr/>
          </a:p>
          <a:p>
            <a:pPr lvl="3"/>
            <a:endParaRPr/>
          </a:p>
          <a:p>
            <a:pPr lvl="4"/>
            <a:endParaRPr/>
          </a:p>
        </p:txBody>
      </p:sp>
      <p:sp>
        <p:nvSpPr>
          <p:cNvPr id="109"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ig Fact">
    <p:bg>
      <p:bgPr>
        <a:solidFill>
          <a:srgbClr val="227AAF"/>
        </a:solidFill>
        <a:effectLst/>
      </p:bgPr>
    </p:bg>
    <p:spTree>
      <p:nvGrpSpPr>
        <p:cNvPr id="1" name=""/>
        <p:cNvGrpSpPr/>
        <p:nvPr/>
      </p:nvGrpSpPr>
      <p:grpSpPr>
        <a:xfrm>
          <a:off x="0" y="0"/>
          <a:ext cx="0" cy="0"/>
          <a:chOff x="0" y="0"/>
          <a:chExt cx="0" cy="0"/>
        </a:xfrm>
      </p:grpSpPr>
      <p:sp>
        <p:nvSpPr>
          <p:cNvPr id="116" name="Fact information"/>
          <p:cNvSpPr txBox="1">
            <a:spLocks noGrp="1"/>
          </p:cNvSpPr>
          <p:nvPr>
            <p:ph type="body" sz="quarter" idx="21" hasCustomPrompt="1"/>
          </p:nvPr>
        </p:nvSpPr>
        <p:spPr>
          <a:xfrm>
            <a:off x="1727200" y="8611966"/>
            <a:ext cx="20929600" cy="908813"/>
          </a:xfrm>
          <a:prstGeom prst="rect">
            <a:avLst/>
          </a:prstGeom>
        </p:spPr>
        <p:txBody>
          <a:bodyPr/>
          <a:lstStyle>
            <a:lvl1pPr>
              <a:spcBef>
                <a:spcPts val="2000"/>
              </a:spcBef>
              <a:defRPr>
                <a:solidFill>
                  <a:srgbClr val="F0EBE0"/>
                </a:solidFill>
              </a:defRPr>
            </a:lvl1pPr>
          </a:lstStyle>
          <a:p>
            <a:r>
              <a:t>Fact information</a:t>
            </a:r>
          </a:p>
        </p:txBody>
      </p:sp>
      <p:sp>
        <p:nvSpPr>
          <p:cNvPr id="117" name="Line"/>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118" name="Line"/>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119" name="Body Level One…"/>
          <p:cNvSpPr txBox="1">
            <a:spLocks noGrp="1"/>
          </p:cNvSpPr>
          <p:nvPr>
            <p:ph type="body" idx="1" hasCustomPrompt="1"/>
          </p:nvPr>
        </p:nvSpPr>
        <p:spPr>
          <a:xfrm>
            <a:off x="1727200" y="1098623"/>
            <a:ext cx="20929600" cy="7461177"/>
          </a:xfrm>
          <a:prstGeom prst="rect">
            <a:avLst/>
          </a:prstGeom>
        </p:spPr>
        <p:txBody>
          <a:bodyPr anchor="b"/>
          <a:lstStyle>
            <a:lvl1pPr>
              <a:lnSpc>
                <a:spcPct val="70000"/>
              </a:lnSpc>
              <a:defRPr sz="30000" b="1" spc="-300">
                <a:solidFill>
                  <a:srgbClr val="FFFFFF"/>
                </a:solidFill>
                <a:latin typeface="Publico Headline Roman"/>
                <a:ea typeface="Publico Headline Roman"/>
                <a:cs typeface="Publico Headline Roman"/>
                <a:sym typeface="Publico Headline Roman"/>
              </a:defRPr>
            </a:lvl1pPr>
            <a:lvl2pPr>
              <a:lnSpc>
                <a:spcPct val="70000"/>
              </a:lnSpc>
              <a:defRPr sz="30000" b="1" spc="-300">
                <a:solidFill>
                  <a:srgbClr val="FFFFFF"/>
                </a:solidFill>
                <a:latin typeface="Publico Headline Roman"/>
                <a:ea typeface="Publico Headline Roman"/>
                <a:cs typeface="Publico Headline Roman"/>
                <a:sym typeface="Publico Headline Roman"/>
              </a:defRPr>
            </a:lvl2pPr>
            <a:lvl3pPr>
              <a:lnSpc>
                <a:spcPct val="70000"/>
              </a:lnSpc>
              <a:defRPr sz="30000" b="1" spc="-300">
                <a:solidFill>
                  <a:srgbClr val="FFFFFF"/>
                </a:solidFill>
                <a:latin typeface="Publico Headline Roman"/>
                <a:ea typeface="Publico Headline Roman"/>
                <a:cs typeface="Publico Headline Roman"/>
                <a:sym typeface="Publico Headline Roman"/>
              </a:defRPr>
            </a:lvl3pPr>
            <a:lvl4pPr>
              <a:lnSpc>
                <a:spcPct val="70000"/>
              </a:lnSpc>
              <a:defRPr sz="30000" b="1" spc="-300">
                <a:solidFill>
                  <a:srgbClr val="FFFFFF"/>
                </a:solidFill>
                <a:latin typeface="Publico Headline Roman"/>
                <a:ea typeface="Publico Headline Roman"/>
                <a:cs typeface="Publico Headline Roman"/>
                <a:sym typeface="Publico Headline Roman"/>
              </a:defRPr>
            </a:lvl4pPr>
            <a:lvl5pPr>
              <a:lnSpc>
                <a:spcPct val="70000"/>
              </a:lnSpc>
              <a:defRPr sz="30000" b="1" spc="-300">
                <a:solidFill>
                  <a:srgbClr val="FFFFFF"/>
                </a:solidFill>
                <a:latin typeface="Publico Headline Roman"/>
                <a:ea typeface="Publico Headline Roman"/>
                <a:cs typeface="Publico Headline Roman"/>
                <a:sym typeface="Publico Headline Roman"/>
              </a:defRPr>
            </a:lvl5pPr>
          </a:lstStyle>
          <a:p>
            <a:r>
              <a:t>100%</a:t>
            </a:r>
          </a:p>
          <a:p>
            <a:pPr lvl="1"/>
            <a:endParaRPr/>
          </a:p>
          <a:p>
            <a:pPr lvl="2"/>
            <a:endParaRPr/>
          </a:p>
          <a:p>
            <a:pPr lvl="3"/>
            <a:endParaRPr/>
          </a:p>
          <a:p>
            <a:pPr lvl="4"/>
            <a:endParaRPr/>
          </a:p>
        </p:txBody>
      </p:sp>
      <p:sp>
        <p:nvSpPr>
          <p:cNvPr id="120" name="Slide Number"/>
          <p:cNvSpPr txBox="1">
            <a:spLocks noGrp="1"/>
          </p:cNvSpPr>
          <p:nvPr>
            <p:ph type="sldNum" sz="quarter" idx="2"/>
          </p:nvPr>
        </p:nvSpPr>
        <p:spPr>
          <a:xfrm>
            <a:off x="12001500" y="13030199"/>
            <a:ext cx="386335" cy="419101"/>
          </a:xfrm>
          <a:prstGeom prst="rect">
            <a:avLst/>
          </a:prstGeom>
        </p:spPr>
        <p:txBody>
          <a:bodyPr/>
          <a:lstStyle>
            <a:lvl1pPr>
              <a:defRPr>
                <a:solidFill>
                  <a:srgbClr val="F0EBE0"/>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27" name="Image"/>
          <p:cNvSpPr>
            <a:spLocks noGrp="1"/>
          </p:cNvSpPr>
          <p:nvPr>
            <p:ph type="pic" idx="21"/>
          </p:nvPr>
        </p:nvSpPr>
        <p:spPr>
          <a:xfrm>
            <a:off x="-25400" y="-5359400"/>
            <a:ext cx="24422100" cy="24422100"/>
          </a:xfrm>
          <a:prstGeom prst="rect">
            <a:avLst/>
          </a:prstGeom>
        </p:spPr>
        <p:txBody>
          <a:bodyPr lIns="91439" tIns="45719" rIns="91439" bIns="45719">
            <a:noAutofit/>
          </a:bodyPr>
          <a:lstStyle/>
          <a:p>
            <a:endParaRPr/>
          </a:p>
        </p:txBody>
      </p:sp>
      <p:sp>
        <p:nvSpPr>
          <p:cNvPr id="128" name="Body Level One…"/>
          <p:cNvSpPr txBox="1">
            <a:spLocks noGrp="1"/>
          </p:cNvSpPr>
          <p:nvPr>
            <p:ph type="body" sz="quarter" idx="1" hasCustomPrompt="1"/>
          </p:nvPr>
        </p:nvSpPr>
        <p:spPr>
          <a:xfrm>
            <a:off x="1409700" y="2119884"/>
            <a:ext cx="10775585" cy="1936416"/>
          </a:xfrm>
          <a:prstGeom prst="rect">
            <a:avLst/>
          </a:prstGeom>
        </p:spPr>
        <p:txBody>
          <a:bodyPr/>
          <a:lstStyle>
            <a:lvl1pPr>
              <a:defRPr sz="5800" spc="-58">
                <a:solidFill>
                  <a:srgbClr val="247AB0"/>
                </a:solidFill>
                <a:latin typeface="Publico Headline Roman"/>
                <a:ea typeface="Publico Headline Roman"/>
                <a:cs typeface="Publico Headline Roman"/>
                <a:sym typeface="Publico Headline Roman"/>
              </a:defRPr>
            </a:lvl1pPr>
            <a:lvl2pPr>
              <a:defRPr sz="5800" spc="-58">
                <a:solidFill>
                  <a:srgbClr val="247AB0"/>
                </a:solidFill>
                <a:latin typeface="Publico Headline Roman"/>
                <a:ea typeface="Publico Headline Roman"/>
                <a:cs typeface="Publico Headline Roman"/>
                <a:sym typeface="Publico Headline Roman"/>
              </a:defRPr>
            </a:lvl2pPr>
            <a:lvl3pPr>
              <a:defRPr sz="5800" spc="-58">
                <a:solidFill>
                  <a:srgbClr val="247AB0"/>
                </a:solidFill>
                <a:latin typeface="Publico Headline Roman"/>
                <a:ea typeface="Publico Headline Roman"/>
                <a:cs typeface="Publico Headline Roman"/>
                <a:sym typeface="Publico Headline Roman"/>
              </a:defRPr>
            </a:lvl3pPr>
            <a:lvl4pPr>
              <a:defRPr sz="5800" spc="-58">
                <a:solidFill>
                  <a:srgbClr val="247AB0"/>
                </a:solidFill>
                <a:latin typeface="Publico Headline Roman"/>
                <a:ea typeface="Publico Headline Roman"/>
                <a:cs typeface="Publico Headline Roman"/>
                <a:sym typeface="Publico Headline Roman"/>
              </a:defRPr>
            </a:lvl4pPr>
            <a:lvl5pPr>
              <a:defRPr sz="5800" spc="-58">
                <a:solidFill>
                  <a:srgbClr val="247AB0"/>
                </a:solidFill>
                <a:latin typeface="Publico Headline Roman"/>
                <a:ea typeface="Publico Headline Roman"/>
                <a:cs typeface="Publico Headline Roman"/>
                <a:sym typeface="Publico Headline Roman"/>
              </a:defRPr>
            </a:lvl5pPr>
          </a:lstStyle>
          <a:p>
            <a:r>
              <a:t>“Notable Quote”</a:t>
            </a:r>
          </a:p>
          <a:p>
            <a:pPr lvl="1"/>
            <a:endParaRPr/>
          </a:p>
          <a:p>
            <a:pPr lvl="2"/>
            <a:endParaRPr/>
          </a:p>
          <a:p>
            <a:pPr lvl="3"/>
            <a:endParaRPr/>
          </a:p>
          <a:p>
            <a:pPr lvl="4"/>
            <a:endParaRPr/>
          </a:p>
        </p:txBody>
      </p:sp>
      <p:sp>
        <p:nvSpPr>
          <p:cNvPr id="129" name="Line"/>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130" name="Line"/>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131" name="Attribution"/>
          <p:cNvSpPr txBox="1">
            <a:spLocks noGrp="1"/>
          </p:cNvSpPr>
          <p:nvPr>
            <p:ph type="body" sz="quarter" idx="22" hasCustomPrompt="1"/>
          </p:nvPr>
        </p:nvSpPr>
        <p:spPr>
          <a:xfrm>
            <a:off x="1409700" y="4051453"/>
            <a:ext cx="10775585" cy="543053"/>
          </a:xfrm>
          <a:prstGeom prst="rect">
            <a:avLst/>
          </a:prstGeom>
        </p:spPr>
        <p:txBody>
          <a:bodyPr anchor="ctr"/>
          <a:lstStyle>
            <a:lvl1pPr defTabSz="12700">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spc="0">
                <a:solidFill>
                  <a:srgbClr val="227AAF"/>
                </a:solidFill>
                <a:latin typeface="Publico Text Semibold"/>
                <a:ea typeface="Publico Text Semibold"/>
                <a:cs typeface="Publico Text Semibold"/>
                <a:sym typeface="Publico Text Semibold"/>
              </a:defRPr>
            </a:lvl1pPr>
          </a:lstStyle>
          <a:p>
            <a:r>
              <a:t>Attribution</a:t>
            </a:r>
          </a:p>
        </p:txBody>
      </p:sp>
      <p:sp>
        <p:nvSpPr>
          <p:cNvPr id="13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39" name="Image"/>
          <p:cNvSpPr>
            <a:spLocks noGrp="1"/>
          </p:cNvSpPr>
          <p:nvPr>
            <p:ph type="pic" sz="quarter" idx="21"/>
          </p:nvPr>
        </p:nvSpPr>
        <p:spPr>
          <a:xfrm>
            <a:off x="14727242" y="5618197"/>
            <a:ext cx="7877462" cy="7877463"/>
          </a:xfrm>
          <a:prstGeom prst="rect">
            <a:avLst/>
          </a:prstGeom>
        </p:spPr>
        <p:txBody>
          <a:bodyPr lIns="91439" tIns="45719" rIns="91439" bIns="45719">
            <a:noAutofit/>
          </a:bodyPr>
          <a:lstStyle/>
          <a:p>
            <a:endParaRPr/>
          </a:p>
        </p:txBody>
      </p:sp>
      <p:sp>
        <p:nvSpPr>
          <p:cNvPr id="140" name="609701706_939x626.jpg"/>
          <p:cNvSpPr>
            <a:spLocks noGrp="1"/>
          </p:cNvSpPr>
          <p:nvPr>
            <p:ph type="pic" sz="quarter" idx="22"/>
          </p:nvPr>
        </p:nvSpPr>
        <p:spPr>
          <a:xfrm>
            <a:off x="14700215" y="1511300"/>
            <a:ext cx="7943851" cy="5295900"/>
          </a:xfrm>
          <a:prstGeom prst="rect">
            <a:avLst/>
          </a:prstGeom>
        </p:spPr>
        <p:txBody>
          <a:bodyPr lIns="91439" tIns="45719" rIns="91439" bIns="45719">
            <a:noAutofit/>
          </a:bodyPr>
          <a:lstStyle/>
          <a:p>
            <a:endParaRPr/>
          </a:p>
        </p:txBody>
      </p:sp>
      <p:sp>
        <p:nvSpPr>
          <p:cNvPr id="141" name="139465515_1890x1620.jpg"/>
          <p:cNvSpPr>
            <a:spLocks noGrp="1"/>
          </p:cNvSpPr>
          <p:nvPr>
            <p:ph type="pic" idx="23"/>
          </p:nvPr>
        </p:nvSpPr>
        <p:spPr>
          <a:xfrm>
            <a:off x="1778000" y="1346200"/>
            <a:ext cx="12852400" cy="11016343"/>
          </a:xfrm>
          <a:prstGeom prst="rect">
            <a:avLst/>
          </a:prstGeom>
        </p:spPr>
        <p:txBody>
          <a:bodyPr lIns="91439" tIns="45719" rIns="91439" bIns="45719">
            <a:noAutofit/>
          </a:bodyPr>
          <a:lstStyle/>
          <a:p>
            <a:endParaRPr/>
          </a:p>
        </p:txBody>
      </p:sp>
      <p:sp>
        <p:nvSpPr>
          <p:cNvPr id="14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49" name="Image"/>
          <p:cNvSpPr>
            <a:spLocks noGrp="1"/>
          </p:cNvSpPr>
          <p:nvPr>
            <p:ph type="pic" idx="21"/>
          </p:nvPr>
        </p:nvSpPr>
        <p:spPr>
          <a:xfrm>
            <a:off x="1727200" y="-1422400"/>
            <a:ext cx="21310600" cy="15989300"/>
          </a:xfrm>
          <a:prstGeom prst="rect">
            <a:avLst/>
          </a:prstGeom>
        </p:spPr>
        <p:txBody>
          <a:bodyPr lIns="91439" tIns="45719" rIns="91439" bIns="45719">
            <a:noAutofit/>
          </a:bodyPr>
          <a:lstStyle/>
          <a:p>
            <a:endParaRPr/>
          </a:p>
        </p:txBody>
      </p:sp>
      <p:sp>
        <p:nvSpPr>
          <p:cNvPr id="150"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3" name="178465776_2880x1920.jpg"/>
          <p:cNvSpPr>
            <a:spLocks noGrp="1"/>
          </p:cNvSpPr>
          <p:nvPr>
            <p:ph type="pic" idx="21"/>
          </p:nvPr>
        </p:nvSpPr>
        <p:spPr>
          <a:xfrm>
            <a:off x="-1" y="-2527300"/>
            <a:ext cx="24384001" cy="16256000"/>
          </a:xfrm>
          <a:prstGeom prst="rect">
            <a:avLst/>
          </a:prstGeom>
        </p:spPr>
        <p:txBody>
          <a:bodyPr lIns="91439" tIns="45719" rIns="91439" bIns="45719">
            <a:noAutofit/>
          </a:bodyPr>
          <a:lstStyle/>
          <a:p>
            <a:endParaRPr/>
          </a:p>
        </p:txBody>
      </p:sp>
      <p:sp>
        <p:nvSpPr>
          <p:cNvPr id="24" name="Body Level One…"/>
          <p:cNvSpPr txBox="1">
            <a:spLocks noGrp="1"/>
          </p:cNvSpPr>
          <p:nvPr>
            <p:ph type="body" sz="quarter" idx="1" hasCustomPrompt="1"/>
          </p:nvPr>
        </p:nvSpPr>
        <p:spPr>
          <a:xfrm>
            <a:off x="1727200" y="10718800"/>
            <a:ext cx="20929600" cy="2025650"/>
          </a:xfrm>
          <a:prstGeom prst="rect">
            <a:avLst/>
          </a:prstGeom>
        </p:spPr>
        <p:txBody>
          <a:bodyPr/>
          <a:lstStyle>
            <a:lvl1pPr>
              <a:spcBef>
                <a:spcPts val="2000"/>
              </a:spcBef>
              <a:defRPr>
                <a:solidFill>
                  <a:srgbClr val="F0EBE0"/>
                </a:solidFill>
              </a:defRPr>
            </a:lvl1pPr>
            <a:lvl2pPr>
              <a:spcBef>
                <a:spcPts val="2000"/>
              </a:spcBef>
              <a:defRPr>
                <a:solidFill>
                  <a:srgbClr val="F0EBE0"/>
                </a:solidFill>
              </a:defRPr>
            </a:lvl2pPr>
            <a:lvl3pPr indent="0">
              <a:spcBef>
                <a:spcPts val="2000"/>
              </a:spcBef>
              <a:defRPr>
                <a:solidFill>
                  <a:srgbClr val="F0EBE0"/>
                </a:solidFill>
              </a:defRPr>
            </a:lvl3pPr>
            <a:lvl4pPr indent="0">
              <a:spcBef>
                <a:spcPts val="2000"/>
              </a:spcBef>
              <a:defRPr>
                <a:solidFill>
                  <a:srgbClr val="F0EBE0"/>
                </a:solidFill>
              </a:defRPr>
            </a:lvl4pPr>
            <a:lvl5pPr indent="0">
              <a:spcBef>
                <a:spcPts val="2000"/>
              </a:spcBef>
              <a:defRPr>
                <a:solidFill>
                  <a:srgbClr val="F0EBE0"/>
                </a:solidFill>
              </a:defRPr>
            </a:lvl5pPr>
          </a:lstStyle>
          <a:p>
            <a:r>
              <a:t>Presentation Subtitle</a:t>
            </a:r>
          </a:p>
          <a:p>
            <a:pPr lvl="1"/>
            <a:endParaRPr/>
          </a:p>
          <a:p>
            <a:pPr lvl="2"/>
            <a:endParaRPr/>
          </a:p>
          <a:p>
            <a:pPr lvl="3"/>
            <a:endParaRPr/>
          </a:p>
          <a:p>
            <a:pPr lvl="4"/>
            <a:endParaRPr/>
          </a:p>
        </p:txBody>
      </p:sp>
      <p:sp>
        <p:nvSpPr>
          <p:cNvPr id="25" name="Presentation Title"/>
          <p:cNvSpPr txBox="1">
            <a:spLocks noGrp="1"/>
          </p:cNvSpPr>
          <p:nvPr>
            <p:ph type="title" hasCustomPrompt="1"/>
          </p:nvPr>
        </p:nvSpPr>
        <p:spPr>
          <a:xfrm>
            <a:off x="1727200" y="7817246"/>
            <a:ext cx="20929600" cy="2799954"/>
          </a:xfrm>
          <a:prstGeom prst="rect">
            <a:avLst/>
          </a:prstGeom>
        </p:spPr>
        <p:txBody>
          <a:bodyPr/>
          <a:lstStyle>
            <a:lvl1pPr>
              <a:defRPr>
                <a:solidFill>
                  <a:srgbClr val="FFFFFF"/>
                </a:solidFill>
              </a:defRPr>
            </a:lvl1pPr>
          </a:lstStyle>
          <a:p>
            <a:r>
              <a:t>Presentation Title</a:t>
            </a:r>
          </a:p>
        </p:txBody>
      </p:sp>
      <p:sp>
        <p:nvSpPr>
          <p:cNvPr id="26" name="Author and Date"/>
          <p:cNvSpPr txBox="1">
            <a:spLocks noGrp="1"/>
          </p:cNvSpPr>
          <p:nvPr>
            <p:ph type="body" sz="quarter" idx="22" hasCustomPrompt="1"/>
          </p:nvPr>
        </p:nvSpPr>
        <p:spPr>
          <a:xfrm>
            <a:off x="1727200" y="1003300"/>
            <a:ext cx="20929600" cy="480060"/>
          </a:xfrm>
          <a:prstGeom prst="rect">
            <a:avLst/>
          </a:prstGeom>
        </p:spPr>
        <p:txBody>
          <a:bodyPr anchor="ctr"/>
          <a:lstStyle>
            <a:lvl1pPr defTabSz="685800">
              <a:lnSpc>
                <a:spcPct val="100000"/>
              </a:lnSpc>
              <a:defRPr sz="2000" b="1" cap="all" spc="0">
                <a:solidFill>
                  <a:srgbClr val="F0EBE0"/>
                </a:solidFill>
              </a:defRPr>
            </a:lvl1pPr>
          </a:lstStyle>
          <a:p>
            <a:r>
              <a:t>Author and Date</a:t>
            </a:r>
          </a:p>
        </p:txBody>
      </p:sp>
      <p:sp>
        <p:nvSpPr>
          <p:cNvPr id="27" name="Line"/>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28" name="Line"/>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29" name="Slide Number"/>
          <p:cNvSpPr txBox="1">
            <a:spLocks noGrp="1"/>
          </p:cNvSpPr>
          <p:nvPr>
            <p:ph type="sldNum" sz="quarter" idx="2"/>
          </p:nvPr>
        </p:nvSpPr>
        <p:spPr>
          <a:xfrm>
            <a:off x="12001500" y="13030199"/>
            <a:ext cx="386335" cy="419101"/>
          </a:xfrm>
          <a:prstGeom prst="rect">
            <a:avLst/>
          </a:prstGeom>
        </p:spPr>
        <p:txBody>
          <a:bodyPr/>
          <a:lstStyle>
            <a:lvl1pPr>
              <a:defRPr>
                <a:solidFill>
                  <a:srgbClr val="F0EBE0"/>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Photo Alt">
    <p:spTree>
      <p:nvGrpSpPr>
        <p:cNvPr id="1" name=""/>
        <p:cNvGrpSpPr/>
        <p:nvPr/>
      </p:nvGrpSpPr>
      <p:grpSpPr>
        <a:xfrm>
          <a:off x="0" y="0"/>
          <a:ext cx="0" cy="0"/>
          <a:chOff x="0" y="0"/>
          <a:chExt cx="0" cy="0"/>
        </a:xfrm>
      </p:grpSpPr>
      <p:sp>
        <p:nvSpPr>
          <p:cNvPr id="36" name="139465515_1890x1620.jpg"/>
          <p:cNvSpPr>
            <a:spLocks noGrp="1"/>
          </p:cNvSpPr>
          <p:nvPr>
            <p:ph type="pic" idx="21"/>
          </p:nvPr>
        </p:nvSpPr>
        <p:spPr>
          <a:xfrm>
            <a:off x="-3352800" y="0"/>
            <a:ext cx="16002000" cy="13716000"/>
          </a:xfrm>
          <a:prstGeom prst="rect">
            <a:avLst/>
          </a:prstGeom>
        </p:spPr>
        <p:txBody>
          <a:bodyPr lIns="91439" tIns="45719" rIns="91439" bIns="45719">
            <a:noAutofit/>
          </a:bodyPr>
          <a:lstStyle/>
          <a:p>
            <a:endParaRPr/>
          </a:p>
        </p:txBody>
      </p:sp>
      <p:sp>
        <p:nvSpPr>
          <p:cNvPr id="37" name="Slide Title"/>
          <p:cNvSpPr txBox="1">
            <a:spLocks noGrp="1"/>
          </p:cNvSpPr>
          <p:nvPr>
            <p:ph type="title" hasCustomPrompt="1"/>
          </p:nvPr>
        </p:nvSpPr>
        <p:spPr>
          <a:xfrm>
            <a:off x="13665200" y="4394200"/>
            <a:ext cx="9271000" cy="2540000"/>
          </a:xfrm>
          <a:prstGeom prst="rect">
            <a:avLst/>
          </a:prstGeom>
        </p:spPr>
        <p:txBody>
          <a:bodyPr anchor="t"/>
          <a:lstStyle>
            <a:lvl1pPr algn="l">
              <a:defRPr sz="8000" spc="-80"/>
            </a:lvl1pPr>
          </a:lstStyle>
          <a:p>
            <a:r>
              <a:t>Slide Title</a:t>
            </a:r>
          </a:p>
        </p:txBody>
      </p:sp>
      <p:sp>
        <p:nvSpPr>
          <p:cNvPr id="38" name="Body Level One…"/>
          <p:cNvSpPr txBox="1">
            <a:spLocks noGrp="1"/>
          </p:cNvSpPr>
          <p:nvPr>
            <p:ph type="body" sz="quarter" idx="1" hasCustomPrompt="1"/>
          </p:nvPr>
        </p:nvSpPr>
        <p:spPr>
          <a:xfrm>
            <a:off x="13665200" y="7010400"/>
            <a:ext cx="9271000" cy="2312637"/>
          </a:xfrm>
          <a:prstGeom prst="rect">
            <a:avLst/>
          </a:prstGeom>
        </p:spPr>
        <p:txBody>
          <a:bodyPr/>
          <a:lstStyle>
            <a:lvl1pPr algn="l">
              <a:lnSpc>
                <a:spcPct val="80000"/>
              </a:lnSpc>
            </a:lvl1pPr>
            <a:lvl2pPr algn="l">
              <a:lnSpc>
                <a:spcPct val="80000"/>
              </a:lnSpc>
            </a:lvl2pPr>
            <a:lvl3pPr algn="l">
              <a:lnSpc>
                <a:spcPct val="80000"/>
              </a:lnSpc>
            </a:lvl3pPr>
            <a:lvl4pPr algn="l">
              <a:lnSpc>
                <a:spcPct val="80000"/>
              </a:lnSpc>
            </a:lvl4pPr>
            <a:lvl5pPr algn="l">
              <a:lnSpc>
                <a:spcPct val="80000"/>
              </a:lnSpc>
            </a:lvl5pPr>
          </a:lstStyle>
          <a:p>
            <a:r>
              <a:t>Slide Subtitle</a:t>
            </a:r>
          </a:p>
          <a:p>
            <a:pPr lvl="1"/>
            <a:endParaRPr/>
          </a:p>
          <a:p>
            <a:pPr lvl="2"/>
            <a:endParaRPr/>
          </a:p>
          <a:p>
            <a:pPr lvl="3"/>
            <a:endParaRPr/>
          </a:p>
          <a:p>
            <a:pPr lvl="4"/>
            <a:endParaRPr/>
          </a:p>
        </p:txBody>
      </p:sp>
      <p:sp>
        <p:nvSpPr>
          <p:cNvPr id="39" name="Author and Date"/>
          <p:cNvSpPr txBox="1">
            <a:spLocks noGrp="1"/>
          </p:cNvSpPr>
          <p:nvPr>
            <p:ph type="body" sz="quarter" idx="22" hasCustomPrompt="1"/>
          </p:nvPr>
        </p:nvSpPr>
        <p:spPr>
          <a:xfrm>
            <a:off x="13665200" y="3746500"/>
            <a:ext cx="9271000" cy="482600"/>
          </a:xfrm>
          <a:prstGeom prst="rect">
            <a:avLst/>
          </a:prstGeom>
        </p:spPr>
        <p:txBody>
          <a:bodyPr anchor="ctr"/>
          <a:lstStyle>
            <a:lvl1pPr algn="l" defTabSz="685800">
              <a:lnSpc>
                <a:spcPct val="100000"/>
              </a:lnSpc>
              <a:defRPr sz="2000" b="1" cap="all" spc="0">
                <a:solidFill>
                  <a:srgbClr val="227AAF"/>
                </a:solidFill>
              </a:defRPr>
            </a:lvl1pPr>
          </a:lstStyle>
          <a:p>
            <a:r>
              <a:t>Author and Date</a:t>
            </a:r>
          </a:p>
        </p:txBody>
      </p:sp>
      <p:sp>
        <p:nvSpPr>
          <p:cNvPr id="40" name="Line"/>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41" name="Line"/>
          <p:cNvSpPr/>
          <p:nvPr/>
        </p:nvSpPr>
        <p:spPr>
          <a:xfrm>
            <a:off x="13665200" y="95250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4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9" name="Slide Title"/>
          <p:cNvSpPr txBox="1">
            <a:spLocks noGrp="1"/>
          </p:cNvSpPr>
          <p:nvPr>
            <p:ph type="title" hasCustomPrompt="1"/>
          </p:nvPr>
        </p:nvSpPr>
        <p:spPr>
          <a:xfrm>
            <a:off x="1727200" y="1739900"/>
            <a:ext cx="20929600" cy="3225356"/>
          </a:xfrm>
          <a:prstGeom prst="rect">
            <a:avLst/>
          </a:prstGeom>
        </p:spPr>
        <p:txBody>
          <a:bodyPr anchor="t"/>
          <a:lstStyle/>
          <a:p>
            <a:r>
              <a:t>Slide Title</a:t>
            </a:r>
          </a:p>
        </p:txBody>
      </p:sp>
      <p:sp>
        <p:nvSpPr>
          <p:cNvPr id="50" name="Author and Date"/>
          <p:cNvSpPr txBox="1">
            <a:spLocks noGrp="1"/>
          </p:cNvSpPr>
          <p:nvPr>
            <p:ph type="body" sz="quarter" idx="21" hasCustomPrompt="1"/>
          </p:nvPr>
        </p:nvSpPr>
        <p:spPr>
          <a:xfrm>
            <a:off x="1727200" y="1003300"/>
            <a:ext cx="20929600" cy="482600"/>
          </a:xfrm>
          <a:prstGeom prst="rect">
            <a:avLst/>
          </a:prstGeom>
        </p:spPr>
        <p:txBody>
          <a:bodyPr anchor="ctr"/>
          <a:lstStyle>
            <a:lvl1pPr defTabSz="685800">
              <a:lnSpc>
                <a:spcPct val="100000"/>
              </a:lnSpc>
              <a:defRPr sz="2000" b="1" cap="all" spc="0">
                <a:solidFill>
                  <a:srgbClr val="227AAF"/>
                </a:solidFill>
              </a:defRPr>
            </a:lvl1pPr>
          </a:lstStyle>
          <a:p>
            <a:r>
              <a:t>Author and Date</a:t>
            </a:r>
          </a:p>
        </p:txBody>
      </p:sp>
      <p:sp>
        <p:nvSpPr>
          <p:cNvPr id="51" name="Body Level One…"/>
          <p:cNvSpPr txBox="1">
            <a:spLocks noGrp="1"/>
          </p:cNvSpPr>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5pPr>
          </a:lstStyle>
          <a:p>
            <a:r>
              <a:t>Slide bullet text</a:t>
            </a:r>
          </a:p>
          <a:p>
            <a:pPr lvl="1"/>
            <a:endParaRPr/>
          </a:p>
          <a:p>
            <a:pPr lvl="2"/>
            <a:endParaRPr/>
          </a:p>
          <a:p>
            <a:pPr lvl="3"/>
            <a:endParaRPr/>
          </a:p>
          <a:p>
            <a:pPr lvl="4"/>
            <a:endParaRPr/>
          </a:p>
        </p:txBody>
      </p:sp>
      <p:sp>
        <p:nvSpPr>
          <p:cNvPr id="5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9" name="Body Level One…"/>
          <p:cNvSpPr txBox="1">
            <a:spLocks noGrp="1"/>
          </p:cNvSpPr>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5pPr>
          </a:lstStyle>
          <a:p>
            <a:r>
              <a:t>Slide bullet text</a:t>
            </a:r>
          </a:p>
          <a:p>
            <a:pPr lvl="1"/>
            <a:endParaRPr/>
          </a:p>
          <a:p>
            <a:pPr lvl="2"/>
            <a:endParaRPr/>
          </a:p>
          <a:p>
            <a:pPr lvl="3"/>
            <a:endParaRPr/>
          </a:p>
          <a:p>
            <a:pPr lvl="4"/>
            <a:endParaRPr/>
          </a:p>
        </p:txBody>
      </p:sp>
      <p:sp>
        <p:nvSpPr>
          <p:cNvPr id="60"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7" name="Body Level One…"/>
          <p:cNvSpPr txBox="1">
            <a:spLocks noGrp="1"/>
          </p:cNvSpPr>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5pPr>
          </a:lstStyle>
          <a:p>
            <a:r>
              <a:t>Slide bullet text</a:t>
            </a:r>
          </a:p>
          <a:p>
            <a:pPr lvl="1"/>
            <a:endParaRPr/>
          </a:p>
          <a:p>
            <a:pPr lvl="2"/>
            <a:endParaRPr/>
          </a:p>
          <a:p>
            <a:pPr lvl="3"/>
            <a:endParaRPr/>
          </a:p>
          <a:p>
            <a:pPr lvl="4"/>
            <a:endParaRPr/>
          </a:p>
        </p:txBody>
      </p:sp>
      <p:sp>
        <p:nvSpPr>
          <p:cNvPr id="68" name="139465515_1890x1620.jpg"/>
          <p:cNvSpPr>
            <a:spLocks noGrp="1"/>
          </p:cNvSpPr>
          <p:nvPr>
            <p:ph type="pic" idx="21"/>
          </p:nvPr>
        </p:nvSpPr>
        <p:spPr>
          <a:xfrm>
            <a:off x="-3352800" y="0"/>
            <a:ext cx="16002000" cy="13716000"/>
          </a:xfrm>
          <a:prstGeom prst="rect">
            <a:avLst/>
          </a:prstGeom>
        </p:spPr>
        <p:txBody>
          <a:bodyPr lIns="91439" tIns="45719" rIns="91439" bIns="45719">
            <a:noAutofit/>
          </a:bodyPr>
          <a:lstStyle/>
          <a:p>
            <a:endParaRPr/>
          </a:p>
        </p:txBody>
      </p:sp>
      <p:sp>
        <p:nvSpPr>
          <p:cNvPr id="69" name="Slide Title"/>
          <p:cNvSpPr txBox="1">
            <a:spLocks noGrp="1"/>
          </p:cNvSpPr>
          <p:nvPr>
            <p:ph type="title" hasCustomPrompt="1"/>
          </p:nvPr>
        </p:nvSpPr>
        <p:spPr>
          <a:xfrm>
            <a:off x="13665200" y="4394200"/>
            <a:ext cx="9271000" cy="2540000"/>
          </a:xfrm>
          <a:prstGeom prst="rect">
            <a:avLst/>
          </a:prstGeom>
        </p:spPr>
        <p:txBody>
          <a:bodyPr anchor="t"/>
          <a:lstStyle>
            <a:lvl1pPr algn="l">
              <a:defRPr sz="8000" spc="-80"/>
            </a:lvl1pPr>
          </a:lstStyle>
          <a:p>
            <a:r>
              <a:t>Slide Title</a:t>
            </a:r>
          </a:p>
        </p:txBody>
      </p:sp>
      <p:sp>
        <p:nvSpPr>
          <p:cNvPr id="70" name="Author and Date"/>
          <p:cNvSpPr txBox="1">
            <a:spLocks noGrp="1"/>
          </p:cNvSpPr>
          <p:nvPr>
            <p:ph type="body" sz="quarter" idx="22" hasCustomPrompt="1"/>
          </p:nvPr>
        </p:nvSpPr>
        <p:spPr>
          <a:xfrm>
            <a:off x="13665200" y="3740611"/>
            <a:ext cx="9271000" cy="482601"/>
          </a:xfrm>
          <a:prstGeom prst="rect">
            <a:avLst/>
          </a:prstGeom>
        </p:spPr>
        <p:txBody>
          <a:bodyPr anchor="ctr"/>
          <a:lstStyle>
            <a:lvl1pPr algn="l" defTabSz="685800">
              <a:lnSpc>
                <a:spcPct val="100000"/>
              </a:lnSpc>
              <a:defRPr sz="2000" b="1" cap="all" spc="0">
                <a:solidFill>
                  <a:srgbClr val="227AAF"/>
                </a:solidFill>
              </a:defRPr>
            </a:lvl1pPr>
          </a:lstStyle>
          <a:p>
            <a:r>
              <a:t>Author and Date</a:t>
            </a:r>
          </a:p>
        </p:txBody>
      </p:sp>
      <p:sp>
        <p:nvSpPr>
          <p:cNvPr id="71" name="Line"/>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72" name="Line"/>
          <p:cNvSpPr/>
          <p:nvPr/>
        </p:nvSpPr>
        <p:spPr>
          <a:xfrm>
            <a:off x="13665200" y="70104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73"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
    <p:bg>
      <p:bgPr>
        <a:solidFill>
          <a:srgbClr val="227AAF"/>
        </a:solidFill>
        <a:effectLst/>
      </p:bgPr>
    </p:bg>
    <p:spTree>
      <p:nvGrpSpPr>
        <p:cNvPr id="1" name=""/>
        <p:cNvGrpSpPr/>
        <p:nvPr/>
      </p:nvGrpSpPr>
      <p:grpSpPr>
        <a:xfrm>
          <a:off x="0" y="0"/>
          <a:ext cx="0" cy="0"/>
          <a:chOff x="0" y="0"/>
          <a:chExt cx="0" cy="0"/>
        </a:xfrm>
      </p:grpSpPr>
      <p:sp>
        <p:nvSpPr>
          <p:cNvPr id="80" name="Section Title"/>
          <p:cNvSpPr txBox="1">
            <a:spLocks noGrp="1"/>
          </p:cNvSpPr>
          <p:nvPr>
            <p:ph type="title" hasCustomPrompt="1"/>
          </p:nvPr>
        </p:nvSpPr>
        <p:spPr>
          <a:xfrm>
            <a:off x="1727200" y="5410200"/>
            <a:ext cx="20929600" cy="2540000"/>
          </a:xfrm>
          <a:prstGeom prst="rect">
            <a:avLst/>
          </a:prstGeom>
        </p:spPr>
        <p:txBody>
          <a:bodyPr anchor="ctr"/>
          <a:lstStyle>
            <a:lvl1pPr algn="l">
              <a:defRPr>
                <a:solidFill>
                  <a:srgbClr val="FFFFFF"/>
                </a:solidFill>
              </a:defRPr>
            </a:lvl1pPr>
          </a:lstStyle>
          <a:p>
            <a:r>
              <a:t>Section Title</a:t>
            </a:r>
          </a:p>
        </p:txBody>
      </p:sp>
      <p:sp>
        <p:nvSpPr>
          <p:cNvPr id="81" name="Line"/>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82" name="Line"/>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83" name="Slide Number"/>
          <p:cNvSpPr txBox="1">
            <a:spLocks noGrp="1"/>
          </p:cNvSpPr>
          <p:nvPr>
            <p:ph type="sldNum" sz="quarter" idx="2"/>
          </p:nvPr>
        </p:nvSpPr>
        <p:spPr>
          <a:xfrm>
            <a:off x="12001500" y="13030199"/>
            <a:ext cx="386335" cy="419101"/>
          </a:xfrm>
          <a:prstGeom prst="rect">
            <a:avLst/>
          </a:prstGeom>
        </p:spPr>
        <p:txBody>
          <a:bodyPr/>
          <a:lstStyle>
            <a:lvl1pPr>
              <a:defRPr>
                <a:solidFill>
                  <a:srgbClr val="F0EBE0"/>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0" name="Slide Title"/>
          <p:cNvSpPr txBox="1">
            <a:spLocks noGrp="1"/>
          </p:cNvSpPr>
          <p:nvPr>
            <p:ph type="title" hasCustomPrompt="1"/>
          </p:nvPr>
        </p:nvSpPr>
        <p:spPr>
          <a:xfrm>
            <a:off x="1727200" y="1739900"/>
            <a:ext cx="20929600" cy="3229571"/>
          </a:xfrm>
          <a:prstGeom prst="rect">
            <a:avLst/>
          </a:prstGeom>
        </p:spPr>
        <p:txBody>
          <a:bodyPr anchor="t"/>
          <a:lstStyle/>
          <a:p>
            <a:r>
              <a:t>Slide Title</a:t>
            </a:r>
          </a:p>
        </p:txBody>
      </p:sp>
      <p:sp>
        <p:nvSpPr>
          <p:cNvPr id="91" name="Author and Date"/>
          <p:cNvSpPr txBox="1">
            <a:spLocks noGrp="1"/>
          </p:cNvSpPr>
          <p:nvPr>
            <p:ph type="body" sz="quarter" idx="21" hasCustomPrompt="1"/>
          </p:nvPr>
        </p:nvSpPr>
        <p:spPr>
          <a:xfrm>
            <a:off x="1727200" y="1003300"/>
            <a:ext cx="20929600" cy="482600"/>
          </a:xfrm>
          <a:prstGeom prst="rect">
            <a:avLst/>
          </a:prstGeom>
        </p:spPr>
        <p:txBody>
          <a:bodyPr anchor="ctr"/>
          <a:lstStyle>
            <a:lvl1pPr defTabSz="685800">
              <a:lnSpc>
                <a:spcPct val="100000"/>
              </a:lnSpc>
              <a:defRPr sz="2000" b="1" cap="all" spc="0">
                <a:solidFill>
                  <a:srgbClr val="227AAF"/>
                </a:solidFill>
              </a:defRPr>
            </a:lvl1pPr>
          </a:lstStyle>
          <a:p>
            <a:r>
              <a:t>Author and Date</a:t>
            </a:r>
          </a:p>
        </p:txBody>
      </p:sp>
      <p:sp>
        <p:nvSpPr>
          <p:cNvPr id="9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9" name="Agenda Title"/>
          <p:cNvSpPr txBox="1">
            <a:spLocks noGrp="1"/>
          </p:cNvSpPr>
          <p:nvPr>
            <p:ph type="title" hasCustomPrompt="1"/>
          </p:nvPr>
        </p:nvSpPr>
        <p:spPr>
          <a:xfrm>
            <a:off x="1727200" y="1739900"/>
            <a:ext cx="20929600" cy="3300115"/>
          </a:xfrm>
          <a:prstGeom prst="rect">
            <a:avLst/>
          </a:prstGeom>
        </p:spPr>
        <p:txBody>
          <a:bodyPr anchor="t"/>
          <a:lstStyle/>
          <a:p>
            <a:r>
              <a:t>Agenda Title</a:t>
            </a:r>
          </a:p>
        </p:txBody>
      </p:sp>
      <p:sp>
        <p:nvSpPr>
          <p:cNvPr id="100" name="Body Level One…"/>
          <p:cNvSpPr txBox="1">
            <a:spLocks noGrp="1"/>
          </p:cNvSpPr>
          <p:nvPr>
            <p:ph type="body" sz="half" idx="1" hasCustomPrompt="1"/>
          </p:nvPr>
        </p:nvSpPr>
        <p:spPr>
          <a:xfrm>
            <a:off x="1727200" y="5043258"/>
            <a:ext cx="20929600" cy="6172201"/>
          </a:xfrm>
          <a:prstGeom prst="rect">
            <a:avLst/>
          </a:prstGeom>
        </p:spPr>
        <p:txBody>
          <a:bodyPr/>
          <a:lstStyle>
            <a:lvl1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1pPr>
            <a:lvl2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2pPr>
            <a:lvl3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3pPr>
            <a:lvl4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4pPr>
            <a:lvl5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5pPr>
          </a:lstStyle>
          <a:p>
            <a:r>
              <a:t>Agenda Topics</a:t>
            </a:r>
          </a:p>
          <a:p>
            <a:pPr lvl="1"/>
            <a:endParaRPr/>
          </a:p>
          <a:p>
            <a:pPr lvl="2"/>
            <a:endParaRPr/>
          </a:p>
          <a:p>
            <a:pPr lvl="3"/>
            <a:endParaRPr/>
          </a:p>
          <a:p>
            <a:pPr lvl="4"/>
            <a:endParaRPr/>
          </a:p>
        </p:txBody>
      </p:sp>
      <p:sp>
        <p:nvSpPr>
          <p:cNvPr id="101"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BE0"/>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p:nvPr>
        </p:nvSpPr>
        <p:spPr>
          <a:xfrm>
            <a:off x="1727200" y="4428480"/>
            <a:ext cx="20929600" cy="27978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Presentation Title</a:t>
            </a:r>
          </a:p>
        </p:txBody>
      </p:sp>
      <p:sp>
        <p:nvSpPr>
          <p:cNvPr id="3" name="Line"/>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4" name="Line"/>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5" name="Body Level One…"/>
          <p:cNvSpPr txBox="1">
            <a:spLocks noGrp="1"/>
          </p:cNvSpPr>
          <p:nvPr>
            <p:ph type="body" idx="1"/>
          </p:nvPr>
        </p:nvSpPr>
        <p:spPr>
          <a:xfrm>
            <a:off x="1727200" y="7251700"/>
            <a:ext cx="20929600" cy="20382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Presentation Subtitle</a:t>
            </a:r>
          </a:p>
          <a:p>
            <a:pPr lvl="1"/>
            <a:endParaRPr/>
          </a:p>
          <a:p>
            <a:pPr lvl="2"/>
            <a:endParaRPr/>
          </a:p>
          <a:p>
            <a:pPr lvl="3"/>
            <a:endParaRPr/>
          </a:p>
          <a:p>
            <a:pPr lvl="4"/>
            <a:endParaRPr/>
          </a:p>
        </p:txBody>
      </p:sp>
      <p:sp>
        <p:nvSpPr>
          <p:cNvPr id="6" name="Slide Number"/>
          <p:cNvSpPr txBox="1">
            <a:spLocks noGrp="1"/>
          </p:cNvSpPr>
          <p:nvPr>
            <p:ph type="sldNum" sz="quarter" idx="2"/>
          </p:nvPr>
        </p:nvSpPr>
        <p:spPr>
          <a:xfrm>
            <a:off x="11998832" y="13030199"/>
            <a:ext cx="386335" cy="419101"/>
          </a:xfrm>
          <a:prstGeom prst="rect">
            <a:avLst/>
          </a:prstGeom>
          <a:ln w="12700">
            <a:miter lim="400000"/>
          </a:ln>
        </p:spPr>
        <p:txBody>
          <a:bodyPr wrap="none" lIns="50800" tIns="50800" rIns="50800" bIns="50800" anchor="b">
            <a:spAutoFit/>
          </a:bodyPr>
          <a:lstStyle>
            <a:lvl1pPr defTabSz="821531">
              <a:spcBef>
                <a:spcPts val="0"/>
              </a:spcBef>
              <a:defRPr sz="1800">
                <a:solidFill>
                  <a:srgbClr val="227AA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1pPr>
      <a:lvl2pPr marL="0" marR="0" indent="4572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2pPr>
      <a:lvl3pPr marL="0" marR="0" indent="9144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3pPr>
      <a:lvl4pPr marL="0" marR="0" indent="13716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4pPr>
      <a:lvl5pPr marL="0" marR="0" indent="18288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5pPr>
      <a:lvl6pPr marL="0" marR="0" indent="22860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6pPr>
      <a:lvl7pPr marL="0" marR="0" indent="27432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7pPr>
      <a:lvl8pPr marL="0" marR="0" indent="32004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8pPr>
      <a:lvl9pPr marL="0" marR="0" indent="36576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9pPr>
    </p:titleStyle>
    <p:bodyStyle>
      <a:lvl1pPr marL="0" marR="0" indent="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1pPr>
      <a:lvl2pPr marL="0" marR="0" indent="4572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2pPr>
      <a:lvl3pPr marL="0" marR="0" indent="9144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3pPr>
      <a:lvl4pPr marL="0" marR="0" indent="13716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4pPr>
      <a:lvl5pPr marL="0" marR="0" indent="18288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5pPr>
      <a:lvl6pPr marL="0" marR="0" indent="22860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6pPr>
      <a:lvl7pPr marL="0" marR="0" indent="27432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7pPr>
      <a:lvl8pPr marL="0" marR="0" indent="32004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8pPr>
      <a:lvl9pPr marL="0" marR="0" indent="36576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9pPr>
    </p:bodyStyle>
    <p:otherStyle>
      <a:lvl1pPr marL="0" marR="0" indent="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1pPr>
      <a:lvl2pPr marL="0" marR="0" indent="4572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2pPr>
      <a:lvl3pPr marL="0" marR="0" indent="9144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3pPr>
      <a:lvl4pPr marL="0" marR="0" indent="13716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4pPr>
      <a:lvl5pPr marL="0" marR="0" indent="18288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5pPr>
      <a:lvl6pPr marL="0" marR="0" indent="22860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6pPr>
      <a:lvl7pPr marL="0" marR="0" indent="27432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7pPr>
      <a:lvl8pPr marL="0" marR="0" indent="32004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8pPr>
      <a:lvl9pPr marL="0" marR="0" indent="36576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ltexsoft.com/blog/engineering/using-microservices-for-legacy-system-modernization/"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s://www.redhat.com/en/topics/middleware/what-is-ide" TargetMode="External"/><Relationship Id="rId2" Type="http://schemas.openxmlformats.org/officeDocument/2006/relationships/hyperlink" Target="https://www.redhat.com/en/topics/api/what-are-application-programming-interfaces" TargetMode="External"/><Relationship Id="rId1" Type="http://schemas.openxmlformats.org/officeDocument/2006/relationships/slideLayout" Target="../slideLayouts/slideLayout9.xml"/><Relationship Id="rId5" Type="http://schemas.openxmlformats.org/officeDocument/2006/relationships/hyperlink" Target="https://www.redhat.com/en/topics/integration/whats-the-difference-between-soap-rest" TargetMode="External"/><Relationship Id="rId4" Type="http://schemas.openxmlformats.org/officeDocument/2006/relationships/hyperlink" Target="https://github.com/graphql/graphiq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blog.apollographql.com/graphql-vs-rest-5d425123e34b" TargetMode="External"/><Relationship Id="rId2" Type="http://schemas.openxmlformats.org/officeDocument/2006/relationships/hyperlink" Target="https://medium.com/codingthesmartway-com-blog/rest-vs-graphql-418eac2e3083"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hyperlink" Target="https://www.altexsoft.com/whitepapers/legacy-system-modernization-how-to-transform-the-enterprise-for-digital-future/"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uthor and Date"/>
          <p:cNvSpPr txBox="1">
            <a:spLocks noGrp="1"/>
          </p:cNvSpPr>
          <p:nvPr>
            <p:ph type="body" idx="21"/>
          </p:nvPr>
        </p:nvSpPr>
        <p:spPr>
          <a:prstGeom prst="rect">
            <a:avLst/>
          </a:prstGeom>
        </p:spPr>
        <p:txBody>
          <a:bodyPr/>
          <a:lstStyle/>
          <a:p>
            <a:endParaRPr/>
          </a:p>
        </p:txBody>
      </p:sp>
      <p:sp>
        <p:nvSpPr>
          <p:cNvPr id="167" name="GraphQL"/>
          <p:cNvSpPr txBox="1">
            <a:spLocks noGrp="1"/>
          </p:cNvSpPr>
          <p:nvPr>
            <p:ph type="ctrTitle"/>
          </p:nvPr>
        </p:nvSpPr>
        <p:spPr>
          <a:xfrm>
            <a:off x="1727200" y="6146833"/>
            <a:ext cx="20929601" cy="2038284"/>
          </a:xfrm>
          <a:prstGeom prst="rect">
            <a:avLst/>
          </a:prstGeom>
        </p:spPr>
        <p:txBody>
          <a:bodyPr/>
          <a:lstStyle/>
          <a:p>
            <a:r>
              <a:t>GraphQL</a:t>
            </a:r>
          </a:p>
        </p:txBody>
      </p:sp>
      <p:sp>
        <p:nvSpPr>
          <p:cNvPr id="168" name="GraphQL is a query language (that's what the “QL” stands for) for APIs and a runtime for fulfilling those queries with your existing data"/>
          <p:cNvSpPr txBox="1">
            <a:spLocks noGrp="1"/>
          </p:cNvSpPr>
          <p:nvPr>
            <p:ph type="subTitle" sz="quarter" idx="1"/>
          </p:nvPr>
        </p:nvSpPr>
        <p:spPr>
          <a:xfrm>
            <a:off x="1727199" y="8223268"/>
            <a:ext cx="20929601" cy="2038285"/>
          </a:xfrm>
          <a:prstGeom prst="rect">
            <a:avLst/>
          </a:prstGeom>
        </p:spPr>
        <p:txBody>
          <a:bodyPr anchor="ctr"/>
          <a:lstStyle/>
          <a:p>
            <a:pPr defTabSz="457200">
              <a:lnSpc>
                <a:spcPct val="100000"/>
              </a:lnSpc>
              <a:defRPr sz="3100" spc="0">
                <a:solidFill>
                  <a:srgbClr val="202124"/>
                </a:solidFill>
                <a:latin typeface="Chalkboard"/>
                <a:ea typeface="Chalkboard"/>
                <a:cs typeface="Chalkboard"/>
                <a:sym typeface="Chalkboard"/>
              </a:defRPr>
            </a:pPr>
            <a:r>
              <a:rPr b="1"/>
              <a:t>GraphQL</a:t>
            </a:r>
            <a:r>
              <a:t> is a query language (that's what the “QL” stands for) for APIs and a runtime for fulfilling those queries with your existing data</a:t>
            </a:r>
          </a:p>
        </p:txBody>
      </p:sp>
      <p:sp>
        <p:nvSpPr>
          <p:cNvPr id="169" name="Slide Number"/>
          <p:cNvSpPr txBox="1">
            <a:spLocks noGrp="1"/>
          </p:cNvSpPr>
          <p:nvPr>
            <p:ph type="sldNum" sz="quarter" idx="4294967295"/>
          </p:nvPr>
        </p:nvSpPr>
        <p:spPr>
          <a:xfrm>
            <a:off x="12066841" y="13030199"/>
            <a:ext cx="250318" cy="4191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pic>
        <p:nvPicPr>
          <p:cNvPr id="170" name="Screenshot 2021-06-23 at 1.54.45 PM.png" descr="Screenshot 2021-06-23 at 1.54.45 PM.png"/>
          <p:cNvPicPr>
            <a:picLocks noChangeAspect="1"/>
          </p:cNvPicPr>
          <p:nvPr/>
        </p:nvPicPr>
        <p:blipFill>
          <a:blip r:embed="rId3">
            <a:extLst/>
          </a:blip>
          <a:stretch>
            <a:fillRect/>
          </a:stretch>
        </p:blipFill>
        <p:spPr>
          <a:xfrm>
            <a:off x="9851633" y="1946796"/>
            <a:ext cx="4680734" cy="4591859"/>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When migrating from a monolithic backend application to a microservice architecture, a GraphQL API can help handle communication between multiple microservices by merging them into one GraphQL schema. While each microservice defines its own GraphQL schem"/>
          <p:cNvSpPr txBox="1">
            <a:spLocks noGrp="1"/>
          </p:cNvSpPr>
          <p:nvPr>
            <p:ph type="body" sz="half" idx="1"/>
          </p:nvPr>
        </p:nvSpPr>
        <p:spPr>
          <a:xfrm>
            <a:off x="13671549" y="2132055"/>
            <a:ext cx="9271001" cy="10069629"/>
          </a:xfrm>
          <a:prstGeom prst="rect">
            <a:avLst/>
          </a:prstGeom>
        </p:spPr>
        <p:txBody>
          <a:bodyPr/>
          <a:lstStyle/>
          <a:p>
            <a:pPr marL="0" indent="0" defTabSz="443484">
              <a:lnSpc>
                <a:spcPct val="100000"/>
              </a:lnSpc>
              <a:spcBef>
                <a:spcPts val="0"/>
              </a:spcBef>
              <a:buSzTx/>
              <a:buNone/>
              <a:tabLst/>
              <a:defRPr sz="4753">
                <a:solidFill>
                  <a:srgbClr val="000000"/>
                </a:solidFill>
                <a:latin typeface="Chalkboard"/>
                <a:ea typeface="Chalkboard"/>
                <a:cs typeface="Chalkboard"/>
                <a:sym typeface="Chalkboard"/>
              </a:defRPr>
            </a:pPr>
            <a:r>
              <a:t>When migrating from a monolithic backend application to a </a:t>
            </a:r>
            <a:r>
              <a:rPr>
                <a:solidFill>
                  <a:srgbClr val="00C0EB"/>
                </a:solidFill>
                <a:hlinkClick r:id="rId2"/>
              </a:rPr>
              <a:t>microservice architecture</a:t>
            </a:r>
            <a:r>
              <a:t>, a GraphQL API can help handle communication between multiple microservices by merging them into one GraphQL schema. While each microservice defines its own GraphQL schema and has its own GraphQL endpoint, one GraphQL API gateway consolidates all schemas into one global schema.</a:t>
            </a:r>
          </a:p>
        </p:txBody>
      </p:sp>
      <p:pic>
        <p:nvPicPr>
          <p:cNvPr id="196" name="Graphql.png" descr="Graphql.png"/>
          <p:cNvPicPr>
            <a:picLocks noGrp="1" noChangeAspect="1"/>
          </p:cNvPicPr>
          <p:nvPr>
            <p:ph type="pic" idx="21"/>
          </p:nvPr>
        </p:nvPicPr>
        <p:blipFill>
          <a:blip r:embed="rId3">
            <a:extLst/>
          </a:blip>
          <a:srcRect t="7990" b="7990"/>
          <a:stretch>
            <a:fillRect/>
          </a:stretch>
        </p:blipFill>
        <p:spPr>
          <a:xfrm>
            <a:off x="0" y="0"/>
            <a:ext cx="12217400" cy="1371600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 name="Group"/>
          <p:cNvGrpSpPr/>
          <p:nvPr/>
        </p:nvGrpSpPr>
        <p:grpSpPr>
          <a:xfrm>
            <a:off x="8929376" y="797497"/>
            <a:ext cx="14736302" cy="11987882"/>
            <a:chOff x="0" y="0"/>
            <a:chExt cx="14736300" cy="11987880"/>
          </a:xfrm>
        </p:grpSpPr>
        <p:pic>
          <p:nvPicPr>
            <p:cNvPr id="198" name="Image 23-06-21 at 10.59 PM.jpg" descr="Image 23-06-21 at 10.59 PM.jpg"/>
            <p:cNvPicPr>
              <a:picLocks noChangeAspect="1"/>
            </p:cNvPicPr>
            <p:nvPr/>
          </p:nvPicPr>
          <p:blipFill>
            <a:blip r:embed="rId2">
              <a:extLst/>
            </a:blip>
            <a:stretch>
              <a:fillRect/>
            </a:stretch>
          </p:blipFill>
          <p:spPr>
            <a:xfrm>
              <a:off x="0" y="0"/>
              <a:ext cx="14736301" cy="11441781"/>
            </a:xfrm>
            <a:prstGeom prst="rect">
              <a:avLst/>
            </a:prstGeom>
            <a:ln w="12700" cap="flat">
              <a:noFill/>
              <a:miter lim="400000"/>
            </a:ln>
            <a:effectLst/>
          </p:spPr>
        </p:pic>
        <p:sp>
          <p:nvSpPr>
            <p:cNvPr id="199" name="Caption"/>
            <p:cNvSpPr/>
            <p:nvPr/>
          </p:nvSpPr>
          <p:spPr>
            <a:xfrm>
              <a:off x="0" y="11543380"/>
              <a:ext cx="14736301" cy="444501"/>
            </a:xfrm>
            <a:prstGeom prst="roundRect">
              <a:avLst>
                <a:gd name="adj" fmla="val 0"/>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solidFill>
                    <a:srgbClr val="53585F"/>
                  </a:solidFill>
                </a:defRPr>
              </a:lvl1pPr>
            </a:lstStyle>
            <a:p>
              <a:r>
                <a:t>Caption</a:t>
              </a:r>
            </a:p>
          </p:txBody>
        </p:sp>
      </p:grpSp>
      <p:sp>
        <p:nvSpPr>
          <p:cNvPr id="201" name="Fetching data with a single API call. The main difference between GraphQL and REST is that the latter is centered around individual endpoints, so to collect all needed data, a developer has to combine multiple endpoints. Whereas GraphQL focuses on the ta"/>
          <p:cNvSpPr txBox="1"/>
          <p:nvPr/>
        </p:nvSpPr>
        <p:spPr>
          <a:xfrm>
            <a:off x="580293" y="218561"/>
            <a:ext cx="7845990" cy="6928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lnSpc>
                <a:spcPts val="7200"/>
              </a:lnSpc>
              <a:spcBef>
                <a:spcPts val="2500"/>
              </a:spcBef>
              <a:defRPr sz="3600">
                <a:latin typeface="Chalkboard"/>
                <a:ea typeface="Chalkboard"/>
                <a:cs typeface="Chalkboard"/>
                <a:sym typeface="Chalkboard"/>
              </a:defRPr>
            </a:pPr>
            <a:r>
              <a:rPr b="1"/>
              <a:t>Fetching data with a single API call. </a:t>
            </a:r>
            <a:r>
              <a:t>The main difference between GraphQL and REST is that the latter is centered around individual endpoints, so to collect all needed data, a developer has to combine multiple endpoints. Whereas GraphQL focuses on the task itself, in this case, a developer can request the needed data with just one API call.</a:t>
            </a:r>
          </a:p>
        </p:txBody>
      </p:sp>
      <p:sp>
        <p:nvSpPr>
          <p:cNvPr id="202" name="No over- and under-fetching problems. REST responses are known for either containing too much data or not enough of it, creating the need for another request. GraphQL solves this efficiency problem by fetching the exact data in a single request."/>
          <p:cNvSpPr txBox="1"/>
          <p:nvPr/>
        </p:nvSpPr>
        <p:spPr>
          <a:xfrm>
            <a:off x="533454" y="6903833"/>
            <a:ext cx="7366952" cy="57851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lnSpc>
                <a:spcPts val="7200"/>
              </a:lnSpc>
              <a:spcBef>
                <a:spcPts val="2500"/>
              </a:spcBef>
              <a:defRPr sz="3600">
                <a:latin typeface="Chalkboard"/>
                <a:ea typeface="Chalkboard"/>
                <a:cs typeface="Chalkboard"/>
                <a:sym typeface="Chalkboard"/>
              </a:defRPr>
            </a:pPr>
            <a:r>
              <a:rPr b="1" dirty="0"/>
              <a:t>No over- and under-fetching problems. </a:t>
            </a:r>
            <a:r>
              <a:rPr dirty="0"/>
              <a:t>REST responses are known for either containing too much data or not enough of it, creating the need for another request. </a:t>
            </a:r>
            <a:r>
              <a:rPr dirty="0" err="1"/>
              <a:t>GraphQL</a:t>
            </a:r>
            <a:r>
              <a:rPr dirty="0"/>
              <a:t> solves this efficiency problem by fetching the exact data in a single request.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2848" y="5670496"/>
            <a:ext cx="21026336" cy="6017032"/>
          </a:xfrm>
          <a:prstGeom prst="rect">
            <a:avLst/>
          </a:prstGeom>
        </p:spPr>
        <p:txBody>
          <a:bodyPr wrap="square">
            <a:spAutoFit/>
          </a:bodyPr>
          <a:lstStyle/>
          <a:p>
            <a:pPr algn="l"/>
            <a:r>
              <a:rPr lang="en-US" sz="4000" b="1" dirty="0">
                <a:latin typeface="Arial" pitchFamily="34" charset="0"/>
                <a:cs typeface="Arial" pitchFamily="34" charset="0"/>
              </a:rPr>
              <a:t>Apollo </a:t>
            </a:r>
            <a:r>
              <a:rPr lang="en-US" sz="4000" b="1" dirty="0" err="1">
                <a:latin typeface="Arial" pitchFamily="34" charset="0"/>
                <a:cs typeface="Arial" pitchFamily="34" charset="0"/>
              </a:rPr>
              <a:t>vs</a:t>
            </a:r>
            <a:r>
              <a:rPr lang="en-US" sz="4000" b="1" dirty="0">
                <a:latin typeface="Arial" pitchFamily="34" charset="0"/>
                <a:cs typeface="Arial" pitchFamily="34" charset="0"/>
              </a:rPr>
              <a:t> </a:t>
            </a:r>
            <a:r>
              <a:rPr lang="en-US" sz="4000" b="1" dirty="0" err="1">
                <a:latin typeface="Arial" pitchFamily="34" charset="0"/>
                <a:cs typeface="Arial" pitchFamily="34" charset="0"/>
              </a:rPr>
              <a:t>Redux</a:t>
            </a:r>
            <a:r>
              <a:rPr lang="en-US" sz="4000" b="1" dirty="0">
                <a:latin typeface="Arial" pitchFamily="34" charset="0"/>
                <a:cs typeface="Arial" pitchFamily="34" charset="0"/>
              </a:rPr>
              <a:t>: What are the differences?</a:t>
            </a:r>
            <a:endParaRPr lang="en-US" sz="4000" dirty="0">
              <a:latin typeface="Arial" pitchFamily="34" charset="0"/>
              <a:cs typeface="Arial" pitchFamily="34" charset="0"/>
            </a:endParaRPr>
          </a:p>
          <a:p>
            <a:pPr algn="l"/>
            <a:r>
              <a:rPr lang="en-US" sz="4000" dirty="0">
                <a:latin typeface="Arial" pitchFamily="34" charset="0"/>
                <a:cs typeface="Arial" pitchFamily="34" charset="0"/>
              </a:rPr>
              <a:t>Developers describe </a:t>
            </a:r>
            <a:r>
              <a:rPr lang="en-US" sz="4000" b="1" dirty="0">
                <a:latin typeface="Arial" pitchFamily="34" charset="0"/>
                <a:cs typeface="Arial" pitchFamily="34" charset="0"/>
              </a:rPr>
              <a:t>Apollo</a:t>
            </a:r>
            <a:r>
              <a:rPr lang="en-US" sz="4000" dirty="0">
                <a:latin typeface="Arial" pitchFamily="34" charset="0"/>
                <a:cs typeface="Arial" pitchFamily="34" charset="0"/>
              </a:rPr>
              <a:t> as "</a:t>
            </a:r>
            <a:r>
              <a:rPr lang="en-US" sz="4000" i="1" dirty="0" err="1">
                <a:latin typeface="Arial" pitchFamily="34" charset="0"/>
                <a:cs typeface="Arial" pitchFamily="34" charset="0"/>
              </a:rPr>
              <a:t>GraphQL</a:t>
            </a:r>
            <a:r>
              <a:rPr lang="en-US" sz="4000" i="1" dirty="0">
                <a:latin typeface="Arial" pitchFamily="34" charset="0"/>
                <a:cs typeface="Arial" pitchFamily="34" charset="0"/>
              </a:rPr>
              <a:t> server for Express, Connect, </a:t>
            </a:r>
            <a:r>
              <a:rPr lang="en-US" sz="4000" i="1" dirty="0" err="1">
                <a:latin typeface="Arial" pitchFamily="34" charset="0"/>
                <a:cs typeface="Arial" pitchFamily="34" charset="0"/>
              </a:rPr>
              <a:t>Hapi</a:t>
            </a:r>
            <a:r>
              <a:rPr lang="en-US" sz="4000" i="1" dirty="0">
                <a:latin typeface="Arial" pitchFamily="34" charset="0"/>
                <a:cs typeface="Arial" pitchFamily="34" charset="0"/>
              </a:rPr>
              <a:t>, Koa and more</a:t>
            </a:r>
            <a:r>
              <a:rPr lang="en-US" sz="4000" dirty="0">
                <a:latin typeface="Arial" pitchFamily="34" charset="0"/>
                <a:cs typeface="Arial" pitchFamily="34" charset="0"/>
              </a:rPr>
              <a:t>". Build a universal </a:t>
            </a:r>
            <a:r>
              <a:rPr lang="en-US" sz="4000" dirty="0" err="1">
                <a:latin typeface="Arial" pitchFamily="34" charset="0"/>
                <a:cs typeface="Arial" pitchFamily="34" charset="0"/>
              </a:rPr>
              <a:t>GraphQL</a:t>
            </a:r>
            <a:r>
              <a:rPr lang="en-US" sz="4000" dirty="0">
                <a:latin typeface="Arial" pitchFamily="34" charset="0"/>
                <a:cs typeface="Arial" pitchFamily="34" charset="0"/>
              </a:rPr>
              <a:t> API on top of your existing REST APIs, so you can ship new application features fast without waiting on backend changes. On the other hand, </a:t>
            </a:r>
            <a:r>
              <a:rPr lang="en-US" sz="4000" b="1" dirty="0" err="1">
                <a:latin typeface="Arial" pitchFamily="34" charset="0"/>
                <a:cs typeface="Arial" pitchFamily="34" charset="0"/>
              </a:rPr>
              <a:t>Redux</a:t>
            </a:r>
            <a:r>
              <a:rPr lang="en-US" sz="4000" dirty="0">
                <a:latin typeface="Arial" pitchFamily="34" charset="0"/>
                <a:cs typeface="Arial" pitchFamily="34" charset="0"/>
              </a:rPr>
              <a:t> is detailed as "</a:t>
            </a:r>
            <a:r>
              <a:rPr lang="en-US" sz="4000" i="1" dirty="0">
                <a:latin typeface="Arial" pitchFamily="34" charset="0"/>
                <a:cs typeface="Arial" pitchFamily="34" charset="0"/>
              </a:rPr>
              <a:t>Predictable state container for JavaScript apps</a:t>
            </a:r>
            <a:r>
              <a:rPr lang="en-US" sz="4000" dirty="0">
                <a:latin typeface="Arial" pitchFamily="34" charset="0"/>
                <a:cs typeface="Arial" pitchFamily="34" charset="0"/>
              </a:rPr>
              <a:t>". </a:t>
            </a:r>
            <a:endParaRPr lang="en-US" sz="4000" dirty="0" smtClean="0">
              <a:latin typeface="Arial" pitchFamily="34" charset="0"/>
              <a:cs typeface="Arial" pitchFamily="34" charset="0"/>
            </a:endParaRPr>
          </a:p>
          <a:p>
            <a:pPr algn="l"/>
            <a:endParaRPr lang="en-US" sz="4000" dirty="0">
              <a:latin typeface="Arial" pitchFamily="34" charset="0"/>
              <a:cs typeface="Arial" pitchFamily="34" charset="0"/>
            </a:endParaRPr>
          </a:p>
          <a:p>
            <a:pPr algn="l"/>
            <a:r>
              <a:rPr lang="en-US" sz="4000" dirty="0" err="1" smtClean="0">
                <a:latin typeface="Arial" pitchFamily="34" charset="0"/>
                <a:cs typeface="Arial" pitchFamily="34" charset="0"/>
              </a:rPr>
              <a:t>Redux</a:t>
            </a:r>
            <a:r>
              <a:rPr lang="en-US" sz="4000" dirty="0" smtClean="0">
                <a:latin typeface="Arial" pitchFamily="34" charset="0"/>
                <a:cs typeface="Arial" pitchFamily="34" charset="0"/>
              </a:rPr>
              <a:t> </a:t>
            </a:r>
            <a:r>
              <a:rPr lang="en-US" sz="4000" dirty="0">
                <a:latin typeface="Arial" pitchFamily="34" charset="0"/>
                <a:cs typeface="Arial" pitchFamily="34" charset="0"/>
              </a:rPr>
              <a:t>helps you write applications that behave consistently, run in different environments (client, server, and native), and are easy to test. On top of that, it provides a great developer experience, such as live code editing combined with a time traveling debugger.</a:t>
            </a:r>
          </a:p>
        </p:txBody>
      </p:sp>
      <p:sp>
        <p:nvSpPr>
          <p:cNvPr id="3" name="Rectangle 2"/>
          <p:cNvSpPr/>
          <p:nvPr/>
        </p:nvSpPr>
        <p:spPr>
          <a:xfrm>
            <a:off x="4082775" y="2609528"/>
            <a:ext cx="14650164" cy="923330"/>
          </a:xfrm>
          <a:prstGeom prst="rect">
            <a:avLst/>
          </a:prstGeom>
        </p:spPr>
        <p:txBody>
          <a:bodyPr wrap="none">
            <a:spAutoFit/>
          </a:bodyPr>
          <a:lstStyle/>
          <a:p>
            <a:r>
              <a:rPr lang="en-US" sz="5400" b="1" dirty="0"/>
              <a:t>Apollo compared to Flux, </a:t>
            </a:r>
            <a:r>
              <a:rPr lang="en-US" sz="5400" b="1" dirty="0" err="1"/>
              <a:t>Redux</a:t>
            </a:r>
            <a:r>
              <a:rPr lang="en-US" sz="5400" b="1" dirty="0"/>
              <a:t>, and Relay </a:t>
            </a:r>
            <a:endParaRPr lang="en-IN" sz="5400" b="1" dirty="0"/>
          </a:p>
        </p:txBody>
      </p:sp>
      <p:sp>
        <p:nvSpPr>
          <p:cNvPr id="4" name="Rectangle 3"/>
          <p:cNvSpPr/>
          <p:nvPr/>
        </p:nvSpPr>
        <p:spPr>
          <a:xfrm>
            <a:off x="1822848" y="4218817"/>
            <a:ext cx="20738304" cy="2436564"/>
          </a:xfrm>
          <a:prstGeom prst="rect">
            <a:avLst/>
          </a:prstGeom>
        </p:spPr>
        <p:txBody>
          <a:bodyPr wrap="square">
            <a:spAutoFit/>
          </a:bodyPr>
          <a:lstStyle/>
          <a:p>
            <a:pPr algn="l"/>
            <a:r>
              <a:rPr lang="en-US" sz="3600" dirty="0"/>
              <a:t>Apollo and </a:t>
            </a:r>
            <a:r>
              <a:rPr lang="en-US" sz="3600" dirty="0" err="1"/>
              <a:t>Redux</a:t>
            </a:r>
            <a:r>
              <a:rPr lang="en-US" sz="3600" dirty="0"/>
              <a:t> are primarily classified as </a:t>
            </a:r>
            <a:r>
              <a:rPr lang="en-US" sz="3600" b="1" dirty="0"/>
              <a:t>"Platform as a Service"</a:t>
            </a:r>
            <a:r>
              <a:rPr lang="en-US" sz="3600" dirty="0"/>
              <a:t> and </a:t>
            </a:r>
            <a:r>
              <a:rPr lang="en-US" sz="3600" b="1" dirty="0"/>
              <a:t>"State Management Library"</a:t>
            </a:r>
            <a:r>
              <a:rPr lang="en-US" sz="3600" dirty="0"/>
              <a:t> tools respectively.</a:t>
            </a:r>
          </a:p>
          <a:p>
            <a:pPr algn="l"/>
            <a:r>
              <a:rPr lang="en-US" sz="3600" dirty="0"/>
              <a:t/>
            </a:r>
            <a:br>
              <a:rPr lang="en-US" sz="3600" dirty="0"/>
            </a:br>
            <a:endParaRPr lang="en-IN" sz="3600" dirty="0"/>
          </a:p>
        </p:txBody>
      </p:sp>
    </p:spTree>
    <p:extLst>
      <p:ext uri="{BB962C8B-B14F-4D97-AF65-F5344CB8AC3E}">
        <p14:creationId xmlns:p14="http://schemas.microsoft.com/office/powerpoint/2010/main" val="425547692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8712" y="2681536"/>
            <a:ext cx="22682520" cy="9535944"/>
          </a:xfrm>
          <a:prstGeom prst="rect">
            <a:avLst/>
          </a:prstGeom>
        </p:spPr>
        <p:txBody>
          <a:bodyPr wrap="square">
            <a:spAutoFit/>
          </a:bodyPr>
          <a:lstStyle/>
          <a:p>
            <a:pPr algn="l"/>
            <a:r>
              <a:rPr lang="en-US" sz="4400" dirty="0">
                <a:latin typeface="Arial" pitchFamily="34" charset="0"/>
                <a:cs typeface="Arial" pitchFamily="34" charset="0"/>
              </a:rPr>
              <a:t>When developing modern React applications, at some point you need to solve the problem of managing your client-side state. Modern applications can’t afford to wait for the server to react, can’t always </a:t>
            </a:r>
            <a:r>
              <a:rPr lang="en-US" sz="4400" dirty="0" err="1">
                <a:latin typeface="Arial" pitchFamily="34" charset="0"/>
                <a:cs typeface="Arial" pitchFamily="34" charset="0"/>
              </a:rPr>
              <a:t>refetch</a:t>
            </a:r>
            <a:r>
              <a:rPr lang="en-US" sz="4400" dirty="0">
                <a:latin typeface="Arial" pitchFamily="34" charset="0"/>
                <a:cs typeface="Arial" pitchFamily="34" charset="0"/>
              </a:rPr>
              <a:t> when changing pages – they need to be reactive and feel as if everything is happening as fast as possible. </a:t>
            </a:r>
            <a:endParaRPr lang="en-US" sz="4400" dirty="0" smtClean="0">
              <a:latin typeface="Arial" pitchFamily="34" charset="0"/>
              <a:cs typeface="Arial" pitchFamily="34" charset="0"/>
            </a:endParaRPr>
          </a:p>
          <a:p>
            <a:pPr algn="l"/>
            <a:endParaRPr lang="en-US" sz="4400" dirty="0">
              <a:latin typeface="Arial" pitchFamily="34" charset="0"/>
              <a:cs typeface="Arial" pitchFamily="34" charset="0"/>
            </a:endParaRPr>
          </a:p>
          <a:p>
            <a:pPr algn="l"/>
            <a:r>
              <a:rPr lang="en-US" sz="4400" dirty="0" smtClean="0">
                <a:latin typeface="Arial" pitchFamily="34" charset="0"/>
                <a:cs typeface="Arial" pitchFamily="34" charset="0"/>
              </a:rPr>
              <a:t>The </a:t>
            </a:r>
            <a:r>
              <a:rPr lang="en-US" sz="4400" dirty="0">
                <a:latin typeface="Arial" pitchFamily="34" charset="0"/>
                <a:cs typeface="Arial" pitchFamily="34" charset="0"/>
              </a:rPr>
              <a:t>state management layer of your application is responsible for this. You can also call it your caching layer or a model layer.</a:t>
            </a:r>
          </a:p>
          <a:p>
            <a:pPr algn="l"/>
            <a:r>
              <a:rPr lang="en-US" sz="4400" dirty="0" err="1">
                <a:latin typeface="Arial" pitchFamily="34" charset="0"/>
                <a:cs typeface="Arial" pitchFamily="34" charset="0"/>
              </a:rPr>
              <a:t>Redux</a:t>
            </a:r>
            <a:r>
              <a:rPr lang="en-US" sz="4400" dirty="0">
                <a:latin typeface="Arial" pitchFamily="34" charset="0"/>
                <a:cs typeface="Arial" pitchFamily="34" charset="0"/>
              </a:rPr>
              <a:t> and Relay are libraries for implementing this layer in your </a:t>
            </a:r>
            <a:r>
              <a:rPr lang="en-US" sz="4400" dirty="0" smtClean="0">
                <a:latin typeface="Arial" pitchFamily="34" charset="0"/>
                <a:cs typeface="Arial" pitchFamily="34" charset="0"/>
              </a:rPr>
              <a:t>application.</a:t>
            </a:r>
          </a:p>
          <a:p>
            <a:pPr algn="l"/>
            <a:endParaRPr lang="en-US" sz="4400" dirty="0">
              <a:latin typeface="Arial" pitchFamily="34" charset="0"/>
              <a:cs typeface="Arial" pitchFamily="34" charset="0"/>
            </a:endParaRPr>
          </a:p>
          <a:p>
            <a:pPr algn="l"/>
            <a:r>
              <a:rPr lang="en-US" sz="4400" b="1" dirty="0" err="1"/>
              <a:t>Instagram</a:t>
            </a:r>
            <a:r>
              <a:rPr lang="en-US" sz="4400" dirty="0"/>
              <a:t>, </a:t>
            </a:r>
            <a:r>
              <a:rPr lang="en-US" sz="4400" b="1" dirty="0"/>
              <a:t>Intuit</a:t>
            </a:r>
            <a:r>
              <a:rPr lang="en-US" sz="4400" dirty="0"/>
              <a:t>, and </a:t>
            </a:r>
            <a:r>
              <a:rPr lang="en-US" sz="4400" b="1" dirty="0" err="1"/>
              <a:t>OpenGov</a:t>
            </a:r>
            <a:r>
              <a:rPr lang="en-US" sz="4400" dirty="0"/>
              <a:t> are some of the popular companies that use </a:t>
            </a:r>
            <a:r>
              <a:rPr lang="en-US" sz="4400" dirty="0" err="1"/>
              <a:t>Redux</a:t>
            </a:r>
            <a:r>
              <a:rPr lang="en-US" sz="4400" dirty="0"/>
              <a:t>, whereas Apollo is used by </a:t>
            </a:r>
            <a:r>
              <a:rPr lang="en-US" sz="4400" b="1" dirty="0" err="1"/>
              <a:t>CircleCI</a:t>
            </a:r>
            <a:r>
              <a:rPr lang="en-US" sz="4400" dirty="0"/>
              <a:t>, </a:t>
            </a:r>
            <a:r>
              <a:rPr lang="en-US" sz="4400" b="1" dirty="0"/>
              <a:t>Swat.io</a:t>
            </a:r>
            <a:r>
              <a:rPr lang="en-US" sz="4400" dirty="0"/>
              <a:t>, and </a:t>
            </a:r>
            <a:r>
              <a:rPr lang="en-US" sz="4400" b="1" dirty="0" err="1"/>
              <a:t>Flexport</a:t>
            </a:r>
            <a:r>
              <a:rPr lang="en-US" sz="4400" dirty="0"/>
              <a:t>. </a:t>
            </a:r>
            <a:r>
              <a:rPr lang="en-US" sz="4400" dirty="0" err="1"/>
              <a:t>Redux</a:t>
            </a:r>
            <a:r>
              <a:rPr lang="en-US" sz="4400" dirty="0"/>
              <a:t> has a broader approval, being mentioned in </a:t>
            </a:r>
            <a:r>
              <a:rPr lang="en-US" sz="4400" b="1" dirty="0"/>
              <a:t>1036</a:t>
            </a:r>
            <a:r>
              <a:rPr lang="en-US" sz="4400" dirty="0"/>
              <a:t> company stacks &amp; </a:t>
            </a:r>
            <a:r>
              <a:rPr lang="en-US" sz="4400" b="1" dirty="0"/>
              <a:t>836</a:t>
            </a:r>
            <a:r>
              <a:rPr lang="en-US" sz="4400" dirty="0"/>
              <a:t> developers stacks; compared to Apollo, which is listed in </a:t>
            </a:r>
            <a:r>
              <a:rPr lang="en-US" sz="4400" b="1" dirty="0"/>
              <a:t>131</a:t>
            </a:r>
            <a:r>
              <a:rPr lang="en-US" sz="4400" dirty="0"/>
              <a:t> company stacks and </a:t>
            </a:r>
            <a:r>
              <a:rPr lang="en-US" sz="4400" b="1" dirty="0"/>
              <a:t>127</a:t>
            </a:r>
            <a:r>
              <a:rPr lang="en-US" sz="4400" dirty="0"/>
              <a:t> developer stacks.</a:t>
            </a:r>
            <a:endParaRPr lang="en-US" sz="4400" dirty="0">
              <a:latin typeface="Arial" pitchFamily="34" charset="0"/>
              <a:cs typeface="Arial" pitchFamily="34" charset="0"/>
            </a:endParaRPr>
          </a:p>
        </p:txBody>
      </p:sp>
      <p:sp>
        <p:nvSpPr>
          <p:cNvPr id="3" name="Rectangle 2"/>
          <p:cNvSpPr/>
          <p:nvPr/>
        </p:nvSpPr>
        <p:spPr>
          <a:xfrm>
            <a:off x="4775176" y="881336"/>
            <a:ext cx="13726836" cy="923330"/>
          </a:xfrm>
          <a:prstGeom prst="rect">
            <a:avLst/>
          </a:prstGeom>
        </p:spPr>
        <p:txBody>
          <a:bodyPr wrap="none">
            <a:spAutoFit/>
          </a:bodyPr>
          <a:lstStyle/>
          <a:p>
            <a:r>
              <a:rPr lang="en-US" sz="5400" dirty="0"/>
              <a:t>Apollo compared to Flux, </a:t>
            </a:r>
            <a:r>
              <a:rPr lang="en-US" sz="5400" dirty="0" err="1"/>
              <a:t>Redux</a:t>
            </a:r>
            <a:r>
              <a:rPr lang="en-US" sz="5400" dirty="0"/>
              <a:t>, and Relay </a:t>
            </a:r>
            <a:endParaRPr lang="en-IN" sz="5400" dirty="0"/>
          </a:p>
        </p:txBody>
      </p:sp>
    </p:spTree>
    <p:extLst>
      <p:ext uri="{BB962C8B-B14F-4D97-AF65-F5344CB8AC3E}">
        <p14:creationId xmlns:p14="http://schemas.microsoft.com/office/powerpoint/2010/main" val="170797278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6904" y="1817440"/>
            <a:ext cx="20810312" cy="3913892"/>
          </a:xfrm>
          <a:prstGeom prst="rect">
            <a:avLst/>
          </a:prstGeom>
        </p:spPr>
        <p:txBody>
          <a:bodyPr wrap="square">
            <a:spAutoFit/>
          </a:bodyPr>
          <a:lstStyle/>
          <a:p>
            <a:pPr algn="l"/>
            <a:r>
              <a:rPr lang="en-US" sz="4800" b="1" dirty="0"/>
              <a:t>What is </a:t>
            </a:r>
            <a:r>
              <a:rPr lang="en-US" sz="4800" b="1" dirty="0" err="1"/>
              <a:t>Redux</a:t>
            </a:r>
            <a:r>
              <a:rPr lang="en-US" sz="4800" b="1" dirty="0"/>
              <a:t>?</a:t>
            </a:r>
          </a:p>
          <a:p>
            <a:pPr algn="l"/>
            <a:r>
              <a:rPr lang="en-US" sz="4800" dirty="0"/>
              <a:t>It helps you write applications that behave consistently, run in different environments (client, server, and native), and are easy to test. t provides a great experience, such as live code editing combined with a time traveling debugger.</a:t>
            </a:r>
          </a:p>
        </p:txBody>
      </p:sp>
    </p:spTree>
    <p:extLst>
      <p:ext uri="{BB962C8B-B14F-4D97-AF65-F5344CB8AC3E}">
        <p14:creationId xmlns:p14="http://schemas.microsoft.com/office/powerpoint/2010/main" val="21444143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79432" y="1313384"/>
            <a:ext cx="10150010" cy="923330"/>
          </a:xfrm>
          <a:prstGeom prst="rect">
            <a:avLst/>
          </a:prstGeom>
        </p:spPr>
        <p:txBody>
          <a:bodyPr wrap="square">
            <a:spAutoFit/>
          </a:bodyPr>
          <a:lstStyle/>
          <a:p>
            <a:pPr lvl="0"/>
            <a:r>
              <a:rPr lang="en-US" sz="5400" b="1" dirty="0"/>
              <a:t>Benefits of </a:t>
            </a:r>
            <a:r>
              <a:rPr lang="en-US" sz="5400" b="1" dirty="0" err="1"/>
              <a:t>GraphQL</a:t>
            </a:r>
            <a:r>
              <a:rPr lang="en-US" sz="5400" b="1" dirty="0"/>
              <a:t> </a:t>
            </a:r>
            <a:endParaRPr lang="en-IN" sz="5400" b="1" dirty="0"/>
          </a:p>
        </p:txBody>
      </p:sp>
      <p:sp>
        <p:nvSpPr>
          <p:cNvPr id="3" name="Rectangle 2"/>
          <p:cNvSpPr/>
          <p:nvPr/>
        </p:nvSpPr>
        <p:spPr>
          <a:xfrm>
            <a:off x="2398912" y="3617640"/>
            <a:ext cx="21098344" cy="9428222"/>
          </a:xfrm>
          <a:prstGeom prst="rect">
            <a:avLst/>
          </a:prstGeom>
        </p:spPr>
        <p:txBody>
          <a:bodyPr wrap="square">
            <a:spAutoFit/>
          </a:bodyPr>
          <a:lstStyle/>
          <a:p>
            <a:pPr algn="l"/>
            <a:r>
              <a:rPr lang="en-US" sz="6000" b="1" dirty="0" err="1"/>
              <a:t>GraphQL</a:t>
            </a:r>
            <a:r>
              <a:rPr lang="en-US" sz="6000" b="1" dirty="0"/>
              <a:t> advantages</a:t>
            </a:r>
            <a:endParaRPr lang="en-US" sz="6000" dirty="0"/>
          </a:p>
          <a:p>
            <a:pPr algn="l"/>
            <a:r>
              <a:rPr lang="en-US" sz="6000" dirty="0"/>
              <a:t>Good fit for complex systems and </a:t>
            </a:r>
            <a:r>
              <a:rPr lang="en-US" sz="6000" dirty="0" err="1"/>
              <a:t>microservices</a:t>
            </a:r>
            <a:r>
              <a:rPr lang="en-US" sz="6000" dirty="0"/>
              <a:t>. ...</a:t>
            </a:r>
          </a:p>
          <a:p>
            <a:pPr algn="l"/>
            <a:r>
              <a:rPr lang="en-US" sz="6000" dirty="0"/>
              <a:t>Fetching data with a single API call. ...</a:t>
            </a:r>
          </a:p>
          <a:p>
            <a:pPr algn="l"/>
            <a:r>
              <a:rPr lang="en-US" sz="6000" dirty="0"/>
              <a:t>No over- and under-fetching problems. ...</a:t>
            </a:r>
          </a:p>
          <a:p>
            <a:pPr algn="l"/>
            <a:r>
              <a:rPr lang="en-US" sz="6000" dirty="0"/>
              <a:t>Tailoring requests to your needs. ...</a:t>
            </a:r>
          </a:p>
          <a:p>
            <a:pPr algn="l"/>
            <a:r>
              <a:rPr lang="en-US" sz="6000" dirty="0"/>
              <a:t>Validation and type checking out-of-the-box. ...</a:t>
            </a:r>
          </a:p>
          <a:p>
            <a:pPr algn="l"/>
            <a:r>
              <a:rPr lang="en-US" sz="6000" dirty="0" err="1"/>
              <a:t>Autogenerating</a:t>
            </a:r>
            <a:r>
              <a:rPr lang="en-US" sz="6000" dirty="0"/>
              <a:t> API documentation. ...</a:t>
            </a:r>
          </a:p>
          <a:p>
            <a:pPr algn="l"/>
            <a:r>
              <a:rPr lang="en-US" sz="6000" dirty="0"/>
              <a:t>API evolution without versioning. ...</a:t>
            </a:r>
          </a:p>
          <a:p>
            <a:pPr algn="l"/>
            <a:r>
              <a:rPr lang="en-US" sz="6000" dirty="0"/>
              <a:t>Code-sharing.</a:t>
            </a:r>
          </a:p>
        </p:txBody>
      </p:sp>
    </p:spTree>
    <p:extLst>
      <p:ext uri="{BB962C8B-B14F-4D97-AF65-F5344CB8AC3E}">
        <p14:creationId xmlns:p14="http://schemas.microsoft.com/office/powerpoint/2010/main" val="22193178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ction to GraphQL"/>
          <p:cNvSpPr txBox="1">
            <a:spLocks noGrp="1"/>
          </p:cNvSpPr>
          <p:nvPr>
            <p:ph type="title"/>
          </p:nvPr>
        </p:nvSpPr>
        <p:spPr>
          <a:xfrm>
            <a:off x="1727199" y="1563813"/>
            <a:ext cx="20929601" cy="2161929"/>
          </a:xfrm>
          <a:prstGeom prst="rect">
            <a:avLst/>
          </a:prstGeom>
        </p:spPr>
        <p:txBody>
          <a:bodyPr anchor="ctr"/>
          <a:lstStyle>
            <a:lvl1pPr defTabSz="457200">
              <a:lnSpc>
                <a:spcPts val="13700"/>
              </a:lnSpc>
              <a:defRPr sz="6800" spc="0">
                <a:solidFill>
                  <a:srgbClr val="202020"/>
                </a:solidFill>
                <a:latin typeface="Herculanum"/>
                <a:ea typeface="Herculanum"/>
                <a:cs typeface="Herculanum"/>
                <a:sym typeface="Herculanum"/>
              </a:defRPr>
            </a:lvl1pPr>
          </a:lstStyle>
          <a:p>
            <a:r>
              <a:t>Introduction to GraphQL</a:t>
            </a:r>
          </a:p>
        </p:txBody>
      </p:sp>
      <p:sp>
        <p:nvSpPr>
          <p:cNvPr id="173" name="GraphQL is a query language for your API, and a server-side runtime for executing queries using a type system you define for your data. GraphQL isn't tied to any specific database or storage engine and is instead backed by your existing code and data.…"/>
          <p:cNvSpPr txBox="1">
            <a:spLocks noGrp="1"/>
          </p:cNvSpPr>
          <p:nvPr>
            <p:ph type="body" idx="1"/>
          </p:nvPr>
        </p:nvSpPr>
        <p:spPr>
          <a:xfrm>
            <a:off x="1727199" y="3953390"/>
            <a:ext cx="21338009" cy="8161194"/>
          </a:xfrm>
          <a:prstGeom prst="rect">
            <a:avLst/>
          </a:prstGeom>
        </p:spPr>
        <p:txBody>
          <a:bodyPr/>
          <a:lstStyle/>
          <a:p>
            <a:pPr algn="ctr" defTabSz="362204">
              <a:lnSpc>
                <a:spcPct val="80000"/>
              </a:lnSpc>
              <a:spcBef>
                <a:spcPts val="0"/>
              </a:spcBef>
              <a:tabLst/>
              <a:defRPr sz="5332" spc="-53">
                <a:latin typeface="Chalkboard"/>
                <a:ea typeface="Chalkboard"/>
                <a:cs typeface="Chalkboard"/>
                <a:sym typeface="Chalkboard"/>
              </a:defRPr>
            </a:pPr>
            <a:r>
              <a:rPr dirty="0" err="1"/>
              <a:t>GraphQL</a:t>
            </a:r>
            <a:r>
              <a:rPr dirty="0"/>
              <a:t> is a query language for your API, and a server-side runtime for executing queries using a type system you define for your data. </a:t>
            </a:r>
            <a:r>
              <a:rPr dirty="0" err="1"/>
              <a:t>GraphQL</a:t>
            </a:r>
            <a:r>
              <a:rPr dirty="0"/>
              <a:t> isn't tied to any specific database or storage engine and is instead backed by your existing code and data.</a:t>
            </a:r>
          </a:p>
          <a:p>
            <a:pPr algn="ctr" defTabSz="362204">
              <a:lnSpc>
                <a:spcPct val="80000"/>
              </a:lnSpc>
              <a:spcBef>
                <a:spcPts val="0"/>
              </a:spcBef>
              <a:tabLst/>
              <a:defRPr sz="5332" spc="-53">
                <a:latin typeface="Chalkboard"/>
                <a:ea typeface="Chalkboard"/>
                <a:cs typeface="Chalkboard"/>
                <a:sym typeface="Chalkboard"/>
              </a:defRPr>
            </a:pPr>
            <a:endParaRPr dirty="0"/>
          </a:p>
          <a:p>
            <a:pPr algn="ctr" defTabSz="362204">
              <a:lnSpc>
                <a:spcPct val="80000"/>
              </a:lnSpc>
              <a:spcBef>
                <a:spcPts val="0"/>
              </a:spcBef>
              <a:tabLst/>
              <a:defRPr sz="5332" spc="-53">
                <a:latin typeface="Chalkboard"/>
                <a:ea typeface="Chalkboard"/>
                <a:cs typeface="Chalkboard"/>
                <a:sym typeface="Chalkboard"/>
              </a:defRPr>
            </a:pPr>
            <a:r>
              <a:rPr dirty="0"/>
              <a:t>A </a:t>
            </a:r>
            <a:r>
              <a:rPr dirty="0" err="1"/>
              <a:t>GraphQL</a:t>
            </a:r>
            <a:r>
              <a:rPr dirty="0"/>
              <a:t> service is created by defining types and fields on those types, then providing functions for each field on each type. For example, a </a:t>
            </a:r>
            <a:r>
              <a:rPr dirty="0" err="1"/>
              <a:t>GraphQL</a:t>
            </a:r>
            <a:r>
              <a:rPr dirty="0"/>
              <a:t> service that tells you who the logged in user is (</a:t>
            </a:r>
            <a:r>
              <a:rPr sz="930" spc="-9" dirty="0"/>
              <a:t>me</a:t>
            </a:r>
            <a:r>
              <a:rPr dirty="0"/>
              <a:t>) as well as that user's name might look like this:</a:t>
            </a:r>
          </a:p>
          <a:p>
            <a:pPr algn="ctr" defTabSz="362204">
              <a:lnSpc>
                <a:spcPct val="80000"/>
              </a:lnSpc>
              <a:spcBef>
                <a:spcPts val="0"/>
              </a:spcBef>
              <a:tabLst/>
              <a:defRPr sz="5332" spc="-53">
                <a:latin typeface="Chalkboard"/>
                <a:ea typeface="Chalkboard"/>
                <a:cs typeface="Chalkboard"/>
                <a:sym typeface="Chalkboard"/>
              </a:defRPr>
            </a:pPr>
            <a:r>
              <a:rPr dirty="0"/>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Screenshot 2021-06-23 at 8.45.05 PM.png" descr="Screenshot 2021-06-23 at 8.45.05 PM.png"/>
          <p:cNvPicPr>
            <a:picLocks noGrp="1"/>
          </p:cNvPicPr>
          <p:nvPr>
            <p:ph type="pic" idx="21"/>
          </p:nvPr>
        </p:nvPicPr>
        <p:blipFill>
          <a:blip r:embed="rId2">
            <a:extLst/>
          </a:blip>
          <a:srcRect l="1927" r="1927"/>
          <a:stretch>
            <a:fillRect/>
          </a:stretch>
        </p:blipFill>
        <p:spPr>
          <a:xfrm>
            <a:off x="1778000" y="1511300"/>
            <a:ext cx="20828000" cy="106934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After a GraphQL service is running (typically at a URL on a web service),…"/>
          <p:cNvSpPr txBox="1"/>
          <p:nvPr/>
        </p:nvSpPr>
        <p:spPr>
          <a:xfrm>
            <a:off x="2168256" y="186731"/>
            <a:ext cx="12162940" cy="2915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spcBef>
                <a:spcPts val="0"/>
              </a:spcBef>
              <a:defRPr sz="3000">
                <a:solidFill>
                  <a:srgbClr val="202020"/>
                </a:solidFill>
                <a:latin typeface="Chalkboard"/>
                <a:ea typeface="Chalkboard"/>
                <a:cs typeface="Chalkboard"/>
                <a:sym typeface="Chalkboard"/>
              </a:defRPr>
            </a:pPr>
            <a:r>
              <a:t>After a GraphQL service is running (typically at a URL on a web service),</a:t>
            </a:r>
          </a:p>
          <a:p>
            <a:pPr algn="l" defTabSz="457200">
              <a:spcBef>
                <a:spcPts val="0"/>
              </a:spcBef>
              <a:defRPr sz="3000">
                <a:solidFill>
                  <a:srgbClr val="202020"/>
                </a:solidFill>
                <a:latin typeface="Chalkboard"/>
                <a:ea typeface="Chalkboard"/>
                <a:cs typeface="Chalkboard"/>
                <a:sym typeface="Chalkboard"/>
              </a:defRPr>
            </a:pPr>
            <a:r>
              <a:t> it can receive GraphQL queries to validate and execute. </a:t>
            </a:r>
          </a:p>
          <a:p>
            <a:pPr algn="l" defTabSz="457200">
              <a:spcBef>
                <a:spcPts val="0"/>
              </a:spcBef>
              <a:defRPr sz="3000">
                <a:solidFill>
                  <a:srgbClr val="202020"/>
                </a:solidFill>
                <a:latin typeface="Chalkboard"/>
                <a:ea typeface="Chalkboard"/>
                <a:cs typeface="Chalkboard"/>
                <a:sym typeface="Chalkboard"/>
              </a:defRPr>
            </a:pPr>
            <a:r>
              <a:t>The service first checks a query to ensure it only refers to the types and fields defined,</a:t>
            </a:r>
          </a:p>
          <a:p>
            <a:pPr algn="l" defTabSz="457200">
              <a:spcBef>
                <a:spcPts val="0"/>
              </a:spcBef>
              <a:defRPr sz="3000">
                <a:solidFill>
                  <a:srgbClr val="202020"/>
                </a:solidFill>
                <a:latin typeface="Chalkboard"/>
                <a:ea typeface="Chalkboard"/>
                <a:cs typeface="Chalkboard"/>
                <a:sym typeface="Chalkboard"/>
              </a:defRPr>
            </a:pPr>
            <a:r>
              <a:t> and then runs the provided functions to produce a result.</a:t>
            </a:r>
          </a:p>
        </p:txBody>
      </p:sp>
      <p:pic>
        <p:nvPicPr>
          <p:cNvPr id="178" name="Image 23-06-21 at 8.51 PM.jpg" descr="Image 23-06-21 at 8.51 PM.jpg"/>
          <p:cNvPicPr>
            <a:picLocks noChangeAspect="1"/>
          </p:cNvPicPr>
          <p:nvPr/>
        </p:nvPicPr>
        <p:blipFill>
          <a:blip r:embed="rId2">
            <a:extLst/>
          </a:blip>
          <a:stretch>
            <a:fillRect/>
          </a:stretch>
        </p:blipFill>
        <p:spPr>
          <a:xfrm>
            <a:off x="2147506" y="3391508"/>
            <a:ext cx="19765574" cy="8576079"/>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What is GraphQL?"/>
          <p:cNvSpPr txBox="1">
            <a:spLocks noGrp="1"/>
          </p:cNvSpPr>
          <p:nvPr>
            <p:ph type="title"/>
          </p:nvPr>
        </p:nvSpPr>
        <p:spPr>
          <a:prstGeom prst="rect">
            <a:avLst/>
          </a:prstGeom>
        </p:spPr>
        <p:txBody>
          <a:bodyPr/>
          <a:lstStyle>
            <a:lvl1pPr>
              <a:defRPr>
                <a:latin typeface="Herculanum"/>
                <a:ea typeface="Herculanum"/>
                <a:cs typeface="Herculanum"/>
                <a:sym typeface="Herculanum"/>
              </a:defRPr>
            </a:lvl1pPr>
          </a:lstStyle>
          <a:p>
            <a:r>
              <a:t>What is GraphQL?</a:t>
            </a:r>
          </a:p>
        </p:txBody>
      </p:sp>
      <p:sp>
        <p:nvSpPr>
          <p:cNvPr id="181" name="GraphQL is a query language and server-side runtime for application programming interfaces (APIs) that prioritizes giving clients exactly the data they request and no more.…"/>
          <p:cNvSpPr txBox="1">
            <a:spLocks noGrp="1"/>
          </p:cNvSpPr>
          <p:nvPr>
            <p:ph type="body" idx="1"/>
          </p:nvPr>
        </p:nvSpPr>
        <p:spPr>
          <a:xfrm>
            <a:off x="1727198" y="3852586"/>
            <a:ext cx="21482025" cy="9054086"/>
          </a:xfrm>
          <a:prstGeom prst="rect">
            <a:avLst/>
          </a:prstGeom>
        </p:spPr>
        <p:txBody>
          <a:bodyPr>
            <a:normAutofit/>
          </a:bodyPr>
          <a:lstStyle/>
          <a:p>
            <a:pPr algn="just" defTabSz="292607">
              <a:lnSpc>
                <a:spcPts val="5900"/>
              </a:lnSpc>
              <a:spcBef>
                <a:spcPts val="0"/>
              </a:spcBef>
              <a:tabLst/>
              <a:defRPr sz="3775">
                <a:solidFill>
                  <a:srgbClr val="151515"/>
                </a:solidFill>
                <a:latin typeface="Chalkboard"/>
                <a:ea typeface="Chalkboard"/>
                <a:cs typeface="Chalkboard"/>
                <a:sym typeface="Chalkboard"/>
              </a:defRPr>
            </a:pPr>
            <a:r>
              <a:rPr dirty="0" err="1"/>
              <a:t>GraphQL</a:t>
            </a:r>
            <a:r>
              <a:rPr dirty="0"/>
              <a:t> is a query language and server-side runtime for </a:t>
            </a:r>
            <a:r>
              <a:rPr dirty="0">
                <a:solidFill>
                  <a:srgbClr val="0066CC"/>
                </a:solidFill>
                <a:hlinkClick r:id="rId2"/>
              </a:rPr>
              <a:t>application programming interfaces (APIs)</a:t>
            </a:r>
            <a:r>
              <a:rPr dirty="0"/>
              <a:t> that prioritizes giving clients exactly the data they request and no more.</a:t>
            </a:r>
          </a:p>
          <a:p>
            <a:pPr algn="just" defTabSz="292607">
              <a:lnSpc>
                <a:spcPts val="5900"/>
              </a:lnSpc>
              <a:spcBef>
                <a:spcPts val="0"/>
              </a:spcBef>
              <a:tabLst/>
              <a:defRPr sz="3775">
                <a:solidFill>
                  <a:srgbClr val="151515"/>
                </a:solidFill>
                <a:latin typeface="Chalkboard"/>
                <a:ea typeface="Chalkboard"/>
                <a:cs typeface="Chalkboard"/>
                <a:sym typeface="Chalkboard"/>
              </a:defRPr>
            </a:pPr>
            <a:r>
              <a:rPr dirty="0"/>
              <a:t> </a:t>
            </a:r>
          </a:p>
          <a:p>
            <a:pPr algn="just" defTabSz="292607">
              <a:lnSpc>
                <a:spcPts val="5900"/>
              </a:lnSpc>
              <a:spcBef>
                <a:spcPts val="0"/>
              </a:spcBef>
              <a:tabLst/>
              <a:defRPr sz="3775">
                <a:solidFill>
                  <a:srgbClr val="151515"/>
                </a:solidFill>
                <a:latin typeface="Chalkboard"/>
                <a:ea typeface="Chalkboard"/>
                <a:cs typeface="Chalkboard"/>
                <a:sym typeface="Chalkboard"/>
              </a:defRPr>
            </a:pPr>
            <a:r>
              <a:rPr dirty="0" err="1"/>
              <a:t>GraphQL</a:t>
            </a:r>
            <a:r>
              <a:rPr dirty="0"/>
              <a:t> is designed to make APIs fast, flexible, and developer-friendly. It can even be deployed within an </a:t>
            </a:r>
            <a:r>
              <a:rPr dirty="0">
                <a:solidFill>
                  <a:srgbClr val="0066CC"/>
                </a:solidFill>
                <a:hlinkClick r:id="rId3"/>
              </a:rPr>
              <a:t>integrated development environment (IDE)</a:t>
            </a:r>
            <a:r>
              <a:rPr dirty="0"/>
              <a:t> known as </a:t>
            </a:r>
            <a:r>
              <a:rPr dirty="0" err="1">
                <a:solidFill>
                  <a:srgbClr val="0066CC"/>
                </a:solidFill>
                <a:hlinkClick r:id="rId4"/>
              </a:rPr>
              <a:t>GraphiQL</a:t>
            </a:r>
            <a:r>
              <a:rPr dirty="0"/>
              <a:t>. As an alternative to </a:t>
            </a:r>
            <a:r>
              <a:rPr dirty="0">
                <a:solidFill>
                  <a:srgbClr val="0066CC"/>
                </a:solidFill>
                <a:hlinkClick r:id="rId5"/>
              </a:rPr>
              <a:t>REST</a:t>
            </a:r>
            <a:r>
              <a:rPr dirty="0"/>
              <a:t>, </a:t>
            </a:r>
            <a:r>
              <a:rPr dirty="0" err="1"/>
              <a:t>GraphQL</a:t>
            </a:r>
            <a:r>
              <a:rPr dirty="0"/>
              <a:t> lets developers construct requests that pull data from multiple data sources in a single API call.</a:t>
            </a:r>
          </a:p>
          <a:p>
            <a:pPr algn="just" defTabSz="292607">
              <a:lnSpc>
                <a:spcPts val="5900"/>
              </a:lnSpc>
              <a:spcBef>
                <a:spcPts val="0"/>
              </a:spcBef>
              <a:tabLst/>
              <a:defRPr sz="3775">
                <a:solidFill>
                  <a:srgbClr val="151515"/>
                </a:solidFill>
                <a:latin typeface="Chalkboard"/>
                <a:ea typeface="Chalkboard"/>
                <a:cs typeface="Chalkboard"/>
                <a:sym typeface="Chalkboard"/>
              </a:defRPr>
            </a:pPr>
            <a:r>
              <a:rPr dirty="0"/>
              <a:t> </a:t>
            </a:r>
          </a:p>
          <a:p>
            <a:pPr algn="just" defTabSz="292607">
              <a:lnSpc>
                <a:spcPts val="5900"/>
              </a:lnSpc>
              <a:spcBef>
                <a:spcPts val="0"/>
              </a:spcBef>
              <a:tabLst/>
              <a:defRPr sz="3775">
                <a:solidFill>
                  <a:srgbClr val="151515"/>
                </a:solidFill>
                <a:latin typeface="Chalkboard"/>
                <a:ea typeface="Chalkboard"/>
                <a:cs typeface="Chalkboard"/>
                <a:sym typeface="Chalkboard"/>
              </a:defRPr>
            </a:pPr>
            <a:r>
              <a:rPr dirty="0"/>
              <a:t>Additionally, </a:t>
            </a:r>
            <a:r>
              <a:rPr dirty="0" err="1"/>
              <a:t>GraphQL</a:t>
            </a:r>
            <a:r>
              <a:rPr dirty="0"/>
              <a:t> gives API maintainers the flexibility to add or deprecate fields without impacting existing queries. Developers can build APIs with whatever methods they prefer, and the </a:t>
            </a:r>
            <a:r>
              <a:rPr dirty="0" err="1"/>
              <a:t>GraphQL</a:t>
            </a:r>
            <a:r>
              <a:rPr dirty="0"/>
              <a:t> specification will ensure they function in predictable ways to clients.</a:t>
            </a:r>
          </a:p>
          <a:p>
            <a:pPr defTabSz="292607">
              <a:spcBef>
                <a:spcPts val="0"/>
              </a:spcBef>
              <a:tabLst/>
              <a:defRPr sz="1152">
                <a:solidFill>
                  <a:srgbClr val="151515"/>
                </a:solidFill>
                <a:latin typeface="Helvetica"/>
                <a:ea typeface="Helvetica"/>
                <a:cs typeface="Helvetica"/>
                <a:sym typeface="Helvetica"/>
              </a:defRPr>
            </a:pP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GraphQL compared to REST Services"/>
          <p:cNvSpPr txBox="1">
            <a:spLocks noGrp="1"/>
          </p:cNvSpPr>
          <p:nvPr>
            <p:ph type="title"/>
          </p:nvPr>
        </p:nvSpPr>
        <p:spPr>
          <a:xfrm>
            <a:off x="1727200" y="1730523"/>
            <a:ext cx="20929601" cy="3300116"/>
          </a:xfrm>
          <a:prstGeom prst="rect">
            <a:avLst/>
          </a:prstGeom>
        </p:spPr>
        <p:txBody>
          <a:bodyPr anchor="ctr"/>
          <a:lstStyle/>
          <a:p>
            <a:pPr marL="457200" indent="-317500" defTabSz="457200">
              <a:lnSpc>
                <a:spcPct val="100000"/>
              </a:lnSpc>
              <a:spcBef>
                <a:spcPts val="1400"/>
              </a:spcBef>
              <a:buClr>
                <a:srgbClr val="000000"/>
              </a:buClr>
              <a:buSzPct val="100000"/>
              <a:buFont typeface="Times New Roman"/>
              <a:buChar char="•"/>
              <a:defRPr sz="6666" spc="0">
                <a:solidFill>
                  <a:srgbClr val="000000"/>
                </a:solidFill>
                <a:latin typeface="Herculanum"/>
                <a:ea typeface="Herculanum"/>
                <a:cs typeface="Herculanum"/>
                <a:sym typeface="Herculanum"/>
              </a:defRPr>
            </a:pPr>
            <a:r>
              <a:t>GraphQL compared to REST Services </a:t>
            </a:r>
            <a:br/>
            <a:endParaRPr>
              <a:latin typeface="Times Roman"/>
              <a:ea typeface="Times Roman"/>
              <a:cs typeface="Times Roman"/>
              <a:sym typeface="Times Roman"/>
            </a:endParaRPr>
          </a:p>
        </p:txBody>
      </p:sp>
      <p:sp>
        <p:nvSpPr>
          <p:cNvPr id="184" name="A REST API is an architectural concept for network-based software. GraphQL, on the other hand, is a query language, a specification, and a set of tools that operates over a single endpoint using HTTP. In addition, over the last few years, REST has been u"/>
          <p:cNvSpPr txBox="1">
            <a:spLocks noGrp="1"/>
          </p:cNvSpPr>
          <p:nvPr>
            <p:ph type="body" idx="1"/>
          </p:nvPr>
        </p:nvSpPr>
        <p:spPr>
          <a:xfrm>
            <a:off x="1727199" y="3549411"/>
            <a:ext cx="20929601" cy="7545811"/>
          </a:xfrm>
          <a:prstGeom prst="rect">
            <a:avLst/>
          </a:prstGeom>
        </p:spPr>
        <p:txBody>
          <a:bodyPr/>
          <a:lstStyle/>
          <a:p>
            <a:r>
              <a:rPr dirty="0"/>
              <a:t>   </a:t>
            </a:r>
            <a:r>
              <a:rPr dirty="0">
                <a:latin typeface="Chalkboard"/>
                <a:ea typeface="Chalkboard"/>
                <a:cs typeface="Chalkboard"/>
                <a:sym typeface="Chalkboard"/>
              </a:rPr>
              <a:t>A REST API is an architectural concept for network-based software. </a:t>
            </a:r>
            <a:r>
              <a:rPr dirty="0" err="1">
                <a:latin typeface="Chalkboard"/>
                <a:ea typeface="Chalkboard"/>
                <a:cs typeface="Chalkboard"/>
                <a:sym typeface="Chalkboard"/>
              </a:rPr>
              <a:t>GraphQL</a:t>
            </a:r>
            <a:r>
              <a:rPr dirty="0">
                <a:latin typeface="Chalkboard"/>
                <a:ea typeface="Chalkboard"/>
                <a:cs typeface="Chalkboard"/>
                <a:sym typeface="Chalkboard"/>
              </a:rPr>
              <a:t>, on the other hand, is a query language, a specification, and a set of tools that operates over a single endpoint using HTTP. In addition, over the last few years, REST has been used to make new APIs, while the focus of </a:t>
            </a:r>
            <a:r>
              <a:rPr dirty="0" err="1">
                <a:latin typeface="Chalkboard"/>
                <a:ea typeface="Chalkboard"/>
                <a:cs typeface="Chalkboard"/>
                <a:sym typeface="Chalkboard"/>
              </a:rPr>
              <a:t>GraphQL</a:t>
            </a:r>
            <a:r>
              <a:rPr dirty="0">
                <a:latin typeface="Chalkboard"/>
                <a:ea typeface="Chalkboard"/>
                <a:cs typeface="Chalkboard"/>
                <a:sym typeface="Chalkboard"/>
              </a:rPr>
              <a:t> has been to optimize for performance and flexibility.</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Where GraphQL Has the Upper Hand Over REST APIs"/>
          <p:cNvSpPr txBox="1">
            <a:spLocks noGrp="1"/>
          </p:cNvSpPr>
          <p:nvPr>
            <p:ph type="title" idx="4294967295"/>
          </p:nvPr>
        </p:nvSpPr>
        <p:spPr>
          <a:xfrm>
            <a:off x="6811502" y="883288"/>
            <a:ext cx="10760996" cy="2540001"/>
          </a:xfrm>
          <a:prstGeom prst="rect">
            <a:avLst/>
          </a:prstGeom>
        </p:spPr>
        <p:txBody>
          <a:bodyPr anchor="t">
            <a:normAutofit fontScale="90000"/>
          </a:bodyPr>
          <a:lstStyle>
            <a:lvl1pPr defTabSz="388620">
              <a:lnSpc>
                <a:spcPts val="11400"/>
              </a:lnSpc>
              <a:spcBef>
                <a:spcPts val="1500"/>
              </a:spcBef>
              <a:defRPr sz="5814" spc="0">
                <a:solidFill>
                  <a:srgbClr val="022125"/>
                </a:solidFill>
                <a:latin typeface="Herculanum"/>
                <a:ea typeface="Herculanum"/>
                <a:cs typeface="Herculanum"/>
                <a:sym typeface="Herculanum"/>
              </a:defRPr>
            </a:lvl1pPr>
          </a:lstStyle>
          <a:p>
            <a:r>
              <a:rPr dirty="0"/>
              <a:t>Where </a:t>
            </a:r>
            <a:r>
              <a:rPr dirty="0" err="1"/>
              <a:t>GraphQL</a:t>
            </a:r>
            <a:r>
              <a:rPr dirty="0"/>
              <a:t> Has the Upper Hand Over REST APIs</a:t>
            </a:r>
          </a:p>
        </p:txBody>
      </p:sp>
      <p:sp>
        <p:nvSpPr>
          <p:cNvPr id="187" name="When using a REST API to fetch information, you’ll always get back a complete dataset. For example, if you wanted to request information from two objects, you’d need to perform two REST API requests. The advantage of REST APIs is its simplicity—you have "/>
          <p:cNvSpPr txBox="1">
            <a:spLocks noGrp="1"/>
          </p:cNvSpPr>
          <p:nvPr>
            <p:ph type="body" idx="4294967295"/>
          </p:nvPr>
        </p:nvSpPr>
        <p:spPr>
          <a:xfrm>
            <a:off x="2763752" y="3115905"/>
            <a:ext cx="18856496" cy="9393229"/>
          </a:xfrm>
          <a:prstGeom prst="rect">
            <a:avLst/>
          </a:prstGeom>
        </p:spPr>
        <p:txBody>
          <a:bodyPr>
            <a:normAutofit fontScale="92500"/>
          </a:bodyPr>
          <a:lstStyle/>
          <a:p>
            <a:pPr algn="l" defTabSz="457200">
              <a:lnSpc>
                <a:spcPts val="7200"/>
              </a:lnSpc>
              <a:spcBef>
                <a:spcPts val="3600"/>
              </a:spcBef>
              <a:defRPr sz="3680" spc="0">
                <a:solidFill>
                  <a:srgbClr val="5F7375"/>
                </a:solidFill>
                <a:latin typeface="Chalkboard"/>
                <a:ea typeface="Chalkboard"/>
                <a:cs typeface="Chalkboard"/>
                <a:sym typeface="Chalkboard"/>
              </a:defRPr>
            </a:pPr>
            <a:r>
              <a:rPr dirty="0"/>
              <a:t>When using a REST API to fetch information, you’ll always get back a complete dataset. For example, if you wanted to request information from two objects, you’d need to perform two REST API requests. The advantage of REST APIs is its simplicity—you have one endpoint that does one task, so it’s easy to understand and manipulate. In other words, if you have X endpoint, it provides X data.</a:t>
            </a:r>
          </a:p>
          <a:p>
            <a:pPr algn="l" defTabSz="457200">
              <a:lnSpc>
                <a:spcPct val="100000"/>
              </a:lnSpc>
              <a:defRPr sz="3600" spc="0">
                <a:solidFill>
                  <a:srgbClr val="5F7375"/>
                </a:solidFill>
                <a:latin typeface="Chalkboard"/>
                <a:ea typeface="Chalkboard"/>
                <a:cs typeface="Chalkboard"/>
                <a:sym typeface="Chalkboard"/>
              </a:defRPr>
            </a:pPr>
            <a:r>
              <a:rPr dirty="0"/>
              <a:t>Conversely, if you wanted to gather some information from a specific endpoint, you couldn’t limit the fields that the REST API returns; you’ll always get a complete data set. This phenomenon is referred to as </a:t>
            </a:r>
            <a:r>
              <a:rPr u="sng" dirty="0">
                <a:solidFill>
                  <a:srgbClr val="005781"/>
                </a:solidFill>
                <a:hlinkClick r:id="rId2"/>
              </a:rPr>
              <a:t>over fetching</a:t>
            </a:r>
            <a:r>
              <a:rPr dirty="0"/>
              <a:t>. </a:t>
            </a:r>
            <a:r>
              <a:rPr dirty="0" err="1"/>
              <a:t>GraphQL</a:t>
            </a:r>
            <a:r>
              <a:rPr dirty="0"/>
              <a:t> uses its query language to </a:t>
            </a:r>
            <a:r>
              <a:rPr u="sng" dirty="0">
                <a:solidFill>
                  <a:srgbClr val="005781"/>
                </a:solidFill>
                <a:hlinkClick r:id="rId3"/>
              </a:rPr>
              <a:t>tailor the request</a:t>
            </a:r>
            <a:r>
              <a:rPr dirty="0"/>
              <a:t> to exactly what you need, from multiple objects down to specific fields within each entity. </a:t>
            </a:r>
            <a:r>
              <a:rPr dirty="0" err="1"/>
              <a:t>GraphQL</a:t>
            </a:r>
            <a:r>
              <a:rPr dirty="0"/>
              <a:t> would take X endpoint, and it can do a lot with that information, but you have to tell it what you want first.</a:t>
            </a:r>
          </a:p>
          <a:p>
            <a:pPr algn="l" defTabSz="457200">
              <a:lnSpc>
                <a:spcPct val="100000"/>
              </a:lnSpc>
              <a:defRPr sz="3600" spc="0">
                <a:solidFill>
                  <a:srgbClr val="5F7375"/>
                </a:solidFill>
                <a:latin typeface="Chalkboard"/>
                <a:ea typeface="Chalkboard"/>
                <a:cs typeface="Chalkboard"/>
                <a:sym typeface="Chalkboard"/>
              </a:defRPr>
            </a:pPr>
            <a:endParaRPr dirty="0"/>
          </a:p>
          <a:p>
            <a:pPr algn="l" defTabSz="457200">
              <a:lnSpc>
                <a:spcPct val="100000"/>
              </a:lnSpc>
              <a:defRPr sz="1400" spc="0">
                <a:solidFill>
                  <a:srgbClr val="5F7375"/>
                </a:solidFill>
                <a:latin typeface="Helvetica"/>
                <a:ea typeface="Helvetica"/>
                <a:cs typeface="Helvetica"/>
                <a:sym typeface="Helvetica"/>
              </a:defRPr>
            </a:pPr>
            <a:r>
              <a:rPr dirty="0"/>
              <a:t>I</a:t>
            </a:r>
            <a:r>
              <a:rPr sz="3600" dirty="0">
                <a:latin typeface="Chalkboard"/>
                <a:ea typeface="Chalkboard"/>
                <a:cs typeface="Chalkboard"/>
                <a:sym typeface="Chalkboard"/>
              </a:rPr>
              <a:t>n essence, </a:t>
            </a:r>
            <a:r>
              <a:rPr sz="3600" dirty="0" err="1">
                <a:latin typeface="Chalkboard"/>
                <a:ea typeface="Chalkboard"/>
                <a:cs typeface="Chalkboard"/>
                <a:sym typeface="Chalkboard"/>
              </a:rPr>
              <a:t>GraphQL</a:t>
            </a:r>
            <a:r>
              <a:rPr sz="3600" dirty="0">
                <a:latin typeface="Chalkboard"/>
                <a:ea typeface="Chalkboard"/>
                <a:cs typeface="Chalkboard"/>
                <a:sym typeface="Chalkboard"/>
              </a:rPr>
              <a:t> is extremely powerful, once you know how to use it. Because you are only fetching the data that you require, you limit the amount of processing required. As you begin to look at automation, these savings really start to add up.</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Where REST APIs Beat Out GraphQL"/>
          <p:cNvSpPr txBox="1">
            <a:spLocks noGrp="1"/>
          </p:cNvSpPr>
          <p:nvPr>
            <p:ph type="title" idx="4294967295"/>
          </p:nvPr>
        </p:nvSpPr>
        <p:spPr>
          <a:xfrm>
            <a:off x="3420733" y="714957"/>
            <a:ext cx="17542534" cy="2540001"/>
          </a:xfrm>
          <a:prstGeom prst="rect">
            <a:avLst/>
          </a:prstGeom>
        </p:spPr>
        <p:txBody>
          <a:bodyPr anchor="ctr"/>
          <a:lstStyle/>
          <a:p>
            <a:pPr defTabSz="301752">
              <a:lnSpc>
                <a:spcPts val="9400"/>
              </a:lnSpc>
              <a:spcBef>
                <a:spcPts val="1100"/>
              </a:spcBef>
              <a:defRPr sz="4976" b="1" spc="0">
                <a:solidFill>
                  <a:srgbClr val="022125"/>
                </a:solidFill>
                <a:latin typeface="Helvetica"/>
                <a:ea typeface="Helvetica"/>
                <a:cs typeface="Helvetica"/>
                <a:sym typeface="Helvetica"/>
              </a:defRPr>
            </a:pPr>
            <a:r>
              <a:rPr b="0">
                <a:latin typeface="Herculanum"/>
                <a:ea typeface="Herculanum"/>
                <a:cs typeface="Herculanum"/>
                <a:sym typeface="Herculanum"/>
              </a:rPr>
              <a:t>Where REST APIs Beat Out GraphQL</a:t>
            </a:r>
            <a:r>
              <a:t/>
            </a:r>
            <a:br/>
            <a:endParaRPr/>
          </a:p>
        </p:txBody>
      </p:sp>
      <p:sp>
        <p:nvSpPr>
          <p:cNvPr id="190" name="REST has become the industry standard for companies deploying APIs. REST endpoints are mature and have been around for a while. Even “late-to-scene” OEMs have REST endpoints now, and if you have done any type of automation, you’re going to be familiar wi"/>
          <p:cNvSpPr txBox="1">
            <a:spLocks noGrp="1"/>
          </p:cNvSpPr>
          <p:nvPr>
            <p:ph type="body" idx="4294967295"/>
          </p:nvPr>
        </p:nvSpPr>
        <p:spPr>
          <a:xfrm>
            <a:off x="3752464" y="2404348"/>
            <a:ext cx="16879072" cy="8907304"/>
          </a:xfrm>
          <a:prstGeom prst="rect">
            <a:avLst/>
          </a:prstGeom>
        </p:spPr>
        <p:txBody>
          <a:bodyPr/>
          <a:lstStyle/>
          <a:p>
            <a:pPr algn="l" defTabSz="457200">
              <a:lnSpc>
                <a:spcPts val="7700"/>
              </a:lnSpc>
              <a:spcBef>
                <a:spcPts val="3600"/>
              </a:spcBef>
              <a:defRPr sz="4080" spc="0">
                <a:solidFill>
                  <a:srgbClr val="5F7375"/>
                </a:solidFill>
                <a:latin typeface="Chalkboard"/>
                <a:ea typeface="Chalkboard"/>
                <a:cs typeface="Chalkboard"/>
                <a:sym typeface="Chalkboard"/>
              </a:defRPr>
            </a:pPr>
            <a:r>
              <a:t>REST has become the industry standard for companies deploying APIs. REST endpoints are mature and have been around for a while. Even “late-to-scene” OEMs have REST endpoints now, and if you have done any type of automation, you’re going to be familiar with REST.</a:t>
            </a:r>
          </a:p>
          <a:p>
            <a:pPr algn="l" defTabSz="457200">
              <a:lnSpc>
                <a:spcPts val="7700"/>
              </a:lnSpc>
              <a:spcBef>
                <a:spcPts val="3600"/>
              </a:spcBef>
              <a:defRPr sz="4080" spc="0">
                <a:solidFill>
                  <a:srgbClr val="5F7375"/>
                </a:solidFill>
                <a:latin typeface="Chalkboard"/>
                <a:ea typeface="Chalkboard"/>
                <a:cs typeface="Chalkboard"/>
                <a:sym typeface="Chalkboard"/>
              </a:defRPr>
            </a:pPr>
            <a:r>
              <a:t>Similarly, API analytics are easier to obtain for REST, due to the limited amount of tooling for GraphQL. There is a promise of more insights in the near future, once tools that support GraphQL are made more widely available.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Benefits of Graphql"/>
          <p:cNvSpPr txBox="1">
            <a:spLocks noGrp="1"/>
          </p:cNvSpPr>
          <p:nvPr>
            <p:ph type="title"/>
          </p:nvPr>
        </p:nvSpPr>
        <p:spPr>
          <a:prstGeom prst="rect">
            <a:avLst/>
          </a:prstGeom>
        </p:spPr>
        <p:txBody>
          <a:bodyPr/>
          <a:lstStyle>
            <a:lvl1pPr>
              <a:defRPr>
                <a:latin typeface="Herculanum"/>
                <a:ea typeface="Herculanum"/>
                <a:cs typeface="Herculanum"/>
                <a:sym typeface="Herculanum"/>
              </a:defRPr>
            </a:lvl1pPr>
          </a:lstStyle>
          <a:p>
            <a:r>
              <a:t>Benefits of Graphql</a:t>
            </a:r>
          </a:p>
        </p:txBody>
      </p:sp>
      <p:sp>
        <p:nvSpPr>
          <p:cNvPr id="193" name="Being less “talkative” than REST makes GraphQL way faster, as you can cut down on your request by picking only the fields you want to query. The following list shows other major advantages of using a GraphQL API in an application instead of a REST API.…"/>
          <p:cNvSpPr txBox="1">
            <a:spLocks noGrp="1"/>
          </p:cNvSpPr>
          <p:nvPr>
            <p:ph type="body" idx="1"/>
          </p:nvPr>
        </p:nvSpPr>
        <p:spPr>
          <a:xfrm>
            <a:off x="1727199" y="3747339"/>
            <a:ext cx="20929602" cy="7468120"/>
          </a:xfrm>
          <a:prstGeom prst="rect">
            <a:avLst/>
          </a:prstGeom>
        </p:spPr>
        <p:txBody>
          <a:bodyPr>
            <a:normAutofit fontScale="77500" lnSpcReduction="20000"/>
          </a:bodyPr>
          <a:lstStyle/>
          <a:p>
            <a:pPr defTabSz="425195">
              <a:lnSpc>
                <a:spcPts val="7400"/>
              </a:lnSpc>
              <a:spcBef>
                <a:spcPts val="2300"/>
              </a:spcBef>
              <a:tabLst/>
              <a:defRPr sz="3999">
                <a:solidFill>
                  <a:srgbClr val="000000"/>
                </a:solidFill>
                <a:latin typeface="Chalkboard"/>
                <a:ea typeface="Chalkboard"/>
                <a:cs typeface="Chalkboard"/>
                <a:sym typeface="Chalkboard"/>
              </a:defRPr>
            </a:pPr>
            <a:r>
              <a:t>Being less “talkative” than REST makes GraphQL way faster, as you can cut down on your request by picking only the fields you want to query. The following list shows other major advantages of using a GraphQL API in an application instead of a REST API.</a:t>
            </a:r>
          </a:p>
          <a:p>
            <a:pPr defTabSz="425195">
              <a:lnSpc>
                <a:spcPts val="7400"/>
              </a:lnSpc>
              <a:spcBef>
                <a:spcPts val="2300"/>
              </a:spcBef>
              <a:tabLst/>
              <a:defRPr sz="3999">
                <a:solidFill>
                  <a:srgbClr val="000000"/>
                </a:solidFill>
                <a:latin typeface="Chalkboard"/>
                <a:ea typeface="Chalkboard"/>
                <a:cs typeface="Chalkboard"/>
                <a:sym typeface="Chalkboard"/>
              </a:defRPr>
            </a:pPr>
            <a:r>
              <a:rPr b="1"/>
              <a:t>Good fit for complex systems and microservices.</a:t>
            </a:r>
            <a:r>
              <a:t> By integrating multiple systems behind its API, GraphQL unifies them and hides their complexity. The GraphQL server is then responsible for fetching the data from the existing systems and packaging it up in the GraphQL response format. This is particularly relevant for </a:t>
            </a:r>
            <a:r>
              <a:rPr>
                <a:solidFill>
                  <a:srgbClr val="00C0EB"/>
                </a:solidFill>
                <a:hlinkClick r:id="rId2"/>
              </a:rPr>
              <a:t>legacy infrastructures</a:t>
            </a:r>
            <a:r>
              <a:t> or third-party APIs that have expanded over the years and now present a maintenance burden.</a:t>
            </a:r>
          </a:p>
          <a:p>
            <a:pPr defTabSz="425195">
              <a:lnSpc>
                <a:spcPts val="4600"/>
              </a:lnSpc>
              <a:spcBef>
                <a:spcPts val="2300"/>
              </a:spcBef>
              <a:tabLst/>
              <a:defRPr sz="1674">
                <a:solidFill>
                  <a:srgbClr val="000000"/>
                </a:solidFill>
                <a:latin typeface="Arial"/>
                <a:ea typeface="Arial"/>
                <a:cs typeface="Arial"/>
                <a:sym typeface="Arial"/>
              </a:defRPr>
            </a:pPr>
            <a:endParaRPr/>
          </a:p>
        </p:txBody>
      </p:sp>
    </p:spTree>
  </p:cSld>
  <p:clrMapOvr>
    <a:masterClrMapping/>
  </p:clrMapOvr>
  <p:transition spd="med"/>
</p:sld>
</file>

<file path=ppt/theme/theme1.xml><?xml version="1.0" encoding="utf-8"?>
<a:theme xmlns:a="http://schemas.openxmlformats.org/drawingml/2006/main" name="26_FeatureStory">
  <a:themeElements>
    <a:clrScheme name="26_FeatureStory">
      <a:dk1>
        <a:srgbClr val="000000"/>
      </a:dk1>
      <a:lt1>
        <a:srgbClr val="F0EBE0"/>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000" b="0" i="0" u="none" strike="noStrike" cap="all" spc="0" normalizeH="0" baseline="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6_FeatureStory">
  <a:themeElements>
    <a:clrScheme name="26_FeatureStory">
      <a:dk1>
        <a:srgbClr val="000000"/>
      </a:dk1>
      <a:lt1>
        <a:srgbClr val="FFFFFF"/>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000" b="0" i="0" u="none" strike="noStrike" cap="all" spc="0" normalizeH="0" baseline="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TotalTime>
  <Words>920</Words>
  <Application>Microsoft Office PowerPoint</Application>
  <PresentationFormat>Custom</PresentationFormat>
  <Paragraphs>62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26_FeatureStory</vt:lpstr>
      <vt:lpstr>GraphQL</vt:lpstr>
      <vt:lpstr>Introduction to GraphQL</vt:lpstr>
      <vt:lpstr>PowerPoint Presentation</vt:lpstr>
      <vt:lpstr>PowerPoint Presentation</vt:lpstr>
      <vt:lpstr>What is GraphQL?</vt:lpstr>
      <vt:lpstr>GraphQL compared to REST Services  </vt:lpstr>
      <vt:lpstr>Where GraphQL Has the Upper Hand Over REST APIs</vt:lpstr>
      <vt:lpstr>Where REST APIs Beat Out GraphQL </vt:lpstr>
      <vt:lpstr>Benefits of Graphql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ADMIN</dc:creator>
  <cp:lastModifiedBy>ADMIN</cp:lastModifiedBy>
  <cp:revision>11</cp:revision>
  <dcterms:modified xsi:type="dcterms:W3CDTF">2021-06-25T04:01:01Z</dcterms:modified>
</cp:coreProperties>
</file>