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91" r:id="rId2"/>
    <p:sldId id="286" r:id="rId3"/>
    <p:sldId id="321" r:id="rId4"/>
    <p:sldId id="328" r:id="rId5"/>
    <p:sldId id="329" r:id="rId6"/>
    <p:sldId id="322" r:id="rId7"/>
    <p:sldId id="323" r:id="rId8"/>
    <p:sldId id="324" r:id="rId9"/>
    <p:sldId id="325" r:id="rId10"/>
    <p:sldId id="326" r:id="rId11"/>
    <p:sldId id="337" r:id="rId12"/>
    <p:sldId id="338" r:id="rId13"/>
    <p:sldId id="358" r:id="rId14"/>
    <p:sldId id="339" r:id="rId15"/>
    <p:sldId id="340" r:id="rId16"/>
    <p:sldId id="359" r:id="rId17"/>
    <p:sldId id="341" r:id="rId18"/>
    <p:sldId id="360" r:id="rId19"/>
    <p:sldId id="342" r:id="rId20"/>
    <p:sldId id="345" r:id="rId21"/>
    <p:sldId id="346" r:id="rId22"/>
    <p:sldId id="347" r:id="rId23"/>
    <p:sldId id="292" r:id="rId24"/>
    <p:sldId id="293" r:id="rId25"/>
    <p:sldId id="294" r:id="rId26"/>
    <p:sldId id="295" r:id="rId27"/>
    <p:sldId id="299" r:id="rId28"/>
    <p:sldId id="300" r:id="rId29"/>
    <p:sldId id="301" r:id="rId30"/>
    <p:sldId id="302" r:id="rId31"/>
    <p:sldId id="355" r:id="rId32"/>
    <p:sldId id="357" r:id="rId33"/>
    <p:sldId id="356" r:id="rId34"/>
    <p:sldId id="303" r:id="rId35"/>
    <p:sldId id="304" r:id="rId36"/>
    <p:sldId id="349" r:id="rId37"/>
    <p:sldId id="350" r:id="rId38"/>
    <p:sldId id="351" r:id="rId39"/>
    <p:sldId id="352" r:id="rId40"/>
    <p:sldId id="353" r:id="rId41"/>
    <p:sldId id="305" r:id="rId42"/>
    <p:sldId id="306" r:id="rId43"/>
    <p:sldId id="307" r:id="rId44"/>
    <p:sldId id="308" r:id="rId45"/>
    <p:sldId id="309" r:id="rId46"/>
    <p:sldId id="310" r:id="rId47"/>
    <p:sldId id="312" r:id="rId48"/>
    <p:sldId id="313" r:id="rId49"/>
    <p:sldId id="314" r:id="rId50"/>
    <p:sldId id="315" r:id="rId51"/>
    <p:sldId id="316" r:id="rId52"/>
    <p:sldId id="317" r:id="rId53"/>
    <p:sldId id="318" r:id="rId54"/>
    <p:sldId id="319" r:id="rId55"/>
    <p:sldId id="348" r:id="rId56"/>
    <p:sldId id="32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15C20D-7C36-4873-8262-6C81D01295BC}">
          <p14:sldIdLst>
            <p14:sldId id="291"/>
            <p14:sldId id="286"/>
            <p14:sldId id="321"/>
            <p14:sldId id="328"/>
            <p14:sldId id="329"/>
            <p14:sldId id="322"/>
            <p14:sldId id="323"/>
            <p14:sldId id="324"/>
            <p14:sldId id="325"/>
            <p14:sldId id="326"/>
            <p14:sldId id="337"/>
            <p14:sldId id="338"/>
            <p14:sldId id="358"/>
            <p14:sldId id="339"/>
            <p14:sldId id="340"/>
            <p14:sldId id="359"/>
            <p14:sldId id="341"/>
            <p14:sldId id="360"/>
            <p14:sldId id="342"/>
            <p14:sldId id="345"/>
            <p14:sldId id="346"/>
            <p14:sldId id="347"/>
            <p14:sldId id="292"/>
            <p14:sldId id="293"/>
            <p14:sldId id="294"/>
            <p14:sldId id="295"/>
            <p14:sldId id="299"/>
            <p14:sldId id="300"/>
            <p14:sldId id="301"/>
            <p14:sldId id="302"/>
            <p14:sldId id="355"/>
            <p14:sldId id="357"/>
            <p14:sldId id="356"/>
            <p14:sldId id="303"/>
            <p14:sldId id="304"/>
            <p14:sldId id="349"/>
            <p14:sldId id="350"/>
            <p14:sldId id="351"/>
            <p14:sldId id="352"/>
            <p14:sldId id="353"/>
            <p14:sldId id="305"/>
            <p14:sldId id="306"/>
            <p14:sldId id="307"/>
            <p14:sldId id="308"/>
            <p14:sldId id="309"/>
            <p14:sldId id="310"/>
            <p14:sldId id="312"/>
            <p14:sldId id="313"/>
            <p14:sldId id="314"/>
            <p14:sldId id="315"/>
            <p14:sldId id="316"/>
            <p14:sldId id="317"/>
            <p14:sldId id="318"/>
            <p14:sldId id="319"/>
            <p14:sldId id="348"/>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9573" autoAdjust="0"/>
  </p:normalViewPr>
  <p:slideViewPr>
    <p:cSldViewPr>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8/12/2019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jboss.org/hibernate/orm/5.0/userguide/en-US/html/ch12.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jboss.org/hibernate/orm/4.2/manual/en-US/html/ch13"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a:t>
            </a:fld>
            <a:endParaRPr lang="en-US"/>
          </a:p>
        </p:txBody>
      </p:sp>
    </p:spTree>
    <p:extLst>
      <p:ext uri="{BB962C8B-B14F-4D97-AF65-F5344CB8AC3E}">
        <p14:creationId xmlns:p14="http://schemas.microsoft.com/office/powerpoint/2010/main" val="104582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t>
            </a:r>
            <a:r>
              <a:rPr lang="en-IN" sz="1200" b="1" i="0" kern="1200" dirty="0" err="1">
                <a:solidFill>
                  <a:schemeClr val="tx1"/>
                </a:solidFill>
                <a:effectLst/>
                <a:latin typeface="+mn-lt"/>
                <a:ea typeface="+mn-ea"/>
                <a:cs typeface="+mn-cs"/>
              </a:rPr>
              <a:t>GeneratedValue</a:t>
            </a:r>
            <a:r>
              <a:rPr lang="en-IN" sz="1200" b="0" i="0" kern="1200" dirty="0">
                <a:solidFill>
                  <a:schemeClr val="tx1"/>
                </a:solidFill>
                <a:effectLst/>
                <a:latin typeface="+mn-lt"/>
                <a:ea typeface="+mn-ea"/>
                <a:cs typeface="+mn-cs"/>
              </a:rPr>
              <a:t> will fetch the </a:t>
            </a:r>
            <a:r>
              <a:rPr lang="en-IN" sz="1200" b="1" i="0" kern="1200" dirty="0">
                <a:solidFill>
                  <a:schemeClr val="tx1"/>
                </a:solidFill>
                <a:effectLst/>
                <a:latin typeface="+mn-lt"/>
                <a:ea typeface="+mn-ea"/>
                <a:cs typeface="+mn-cs"/>
              </a:rPr>
              <a:t>generated value</a:t>
            </a:r>
            <a:r>
              <a:rPr lang="en-IN" sz="1200" b="0" i="0" kern="1200" dirty="0">
                <a:solidFill>
                  <a:schemeClr val="tx1"/>
                </a:solidFill>
                <a:effectLst/>
                <a:latin typeface="+mn-lt"/>
                <a:ea typeface="+mn-ea"/>
                <a:cs typeface="+mn-cs"/>
              </a:rPr>
              <a:t>.</a:t>
            </a:r>
            <a:br>
              <a:rPr lang="en-IN" dirty="0"/>
            </a:b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GenericGenerator</a:t>
            </a:r>
            <a:r>
              <a:rPr lang="en-IN" sz="1200" b="0" i="0" kern="1200" dirty="0">
                <a:solidFill>
                  <a:schemeClr val="tx1"/>
                </a:solidFill>
                <a:effectLst/>
                <a:latin typeface="+mn-lt"/>
                <a:ea typeface="+mn-ea"/>
                <a:cs typeface="+mn-cs"/>
              </a:rPr>
              <a:t> annotation enables to map a user defined sequence </a:t>
            </a:r>
            <a:r>
              <a:rPr lang="en-IN" sz="1200" b="1" i="0" kern="1200" dirty="0">
                <a:solidFill>
                  <a:schemeClr val="tx1"/>
                </a:solidFill>
                <a:effectLst/>
                <a:latin typeface="+mn-lt"/>
                <a:ea typeface="+mn-ea"/>
                <a:cs typeface="+mn-cs"/>
              </a:rPr>
              <a:t>generator</a:t>
            </a:r>
            <a:r>
              <a:rPr lang="en-IN" sz="1200" b="0" i="0" kern="1200" dirty="0">
                <a:solidFill>
                  <a:schemeClr val="tx1"/>
                </a:solidFill>
                <a:effectLst/>
                <a:latin typeface="+mn-lt"/>
                <a:ea typeface="+mn-ea"/>
                <a:cs typeface="+mn-cs"/>
              </a:rPr>
              <a:t> with our </a:t>
            </a:r>
            <a:r>
              <a:rPr lang="en-IN" sz="1200" b="1" i="0" kern="1200" dirty="0">
                <a:solidFill>
                  <a:schemeClr val="tx1"/>
                </a:solidFill>
                <a:effectLst/>
                <a:latin typeface="+mn-lt"/>
                <a:ea typeface="+mn-ea"/>
                <a:cs typeface="+mn-cs"/>
              </a:rPr>
              <a:t>hibernate</a:t>
            </a:r>
            <a:r>
              <a:rPr lang="en-IN" sz="1200" b="0" i="0" kern="1200" dirty="0">
                <a:solidFill>
                  <a:schemeClr val="tx1"/>
                </a:solidFill>
                <a:effectLst/>
                <a:latin typeface="+mn-lt"/>
                <a:ea typeface="+mn-ea"/>
                <a:cs typeface="+mn-cs"/>
              </a:rPr>
              <a:t> session of application.</a:t>
            </a:r>
          </a:p>
          <a:p>
            <a:pPr fontAlgn="base"/>
            <a:r>
              <a:rPr lang="en-IN" sz="1200" b="0" i="0" kern="1200" dirty="0">
                <a:solidFill>
                  <a:schemeClr val="tx1"/>
                </a:solidFill>
                <a:effectLst/>
                <a:latin typeface="+mn-lt"/>
                <a:ea typeface="+mn-ea"/>
                <a:cs typeface="+mn-cs"/>
              </a:rPr>
              <a:t>The @</a:t>
            </a:r>
            <a:r>
              <a:rPr lang="en-IN" sz="1200" b="0" i="0" kern="1200" dirty="0" err="1">
                <a:solidFill>
                  <a:schemeClr val="tx1"/>
                </a:solidFill>
                <a:effectLst/>
                <a:latin typeface="+mn-lt"/>
                <a:ea typeface="+mn-ea"/>
                <a:cs typeface="+mn-cs"/>
              </a:rPr>
              <a:t>GeneratedValue</a:t>
            </a:r>
            <a:r>
              <a:rPr lang="en-IN" sz="1200" b="0" i="0" kern="1200" dirty="0">
                <a:solidFill>
                  <a:schemeClr val="tx1"/>
                </a:solidFill>
                <a:effectLst/>
                <a:latin typeface="+mn-lt"/>
                <a:ea typeface="+mn-ea"/>
                <a:cs typeface="+mn-cs"/>
              </a:rPr>
              <a:t> annotation denotes that a column value, which must be annotated with @Id is generated. </a:t>
            </a:r>
          </a:p>
          <a:p>
            <a:pPr fontAlgn="base"/>
            <a:r>
              <a:rPr lang="en-IN" sz="1200" b="0" i="0" kern="1200" dirty="0">
                <a:solidFill>
                  <a:schemeClr val="tx1"/>
                </a:solidFill>
                <a:effectLst/>
                <a:latin typeface="+mn-lt"/>
                <a:ea typeface="+mn-ea"/>
                <a:cs typeface="+mn-cs"/>
              </a:rPr>
              <a:t>4 values for the strategy element on the @</a:t>
            </a:r>
            <a:r>
              <a:rPr lang="en-IN" sz="1200" b="0" i="0" kern="1200" dirty="0" err="1">
                <a:solidFill>
                  <a:schemeClr val="tx1"/>
                </a:solidFill>
                <a:effectLst/>
                <a:latin typeface="+mn-lt"/>
                <a:ea typeface="+mn-ea"/>
                <a:cs typeface="+mn-cs"/>
              </a:rPr>
              <a:t>GeneratedValue</a:t>
            </a:r>
            <a:r>
              <a:rPr lang="en-IN" sz="1200" b="0" i="0" kern="1200" dirty="0">
                <a:solidFill>
                  <a:schemeClr val="tx1"/>
                </a:solidFill>
                <a:effectLst/>
                <a:latin typeface="+mn-lt"/>
                <a:ea typeface="+mn-ea"/>
                <a:cs typeface="+mn-cs"/>
              </a:rPr>
              <a:t> annotation are: </a:t>
            </a:r>
          </a:p>
          <a:p>
            <a:pPr fontAlgn="base"/>
            <a:r>
              <a:rPr lang="en-IN" sz="1200" b="0" i="0" kern="1200" dirty="0">
                <a:solidFill>
                  <a:schemeClr val="tx1"/>
                </a:solidFill>
                <a:effectLst/>
                <a:latin typeface="+mn-lt"/>
                <a:ea typeface="+mn-ea"/>
                <a:cs typeface="+mn-cs"/>
              </a:rPr>
              <a:t>1)IDENTITY</a:t>
            </a:r>
          </a:p>
          <a:p>
            <a:pPr fontAlgn="base"/>
            <a:r>
              <a:rPr lang="en-IN" sz="1200" b="0" i="0" kern="1200" dirty="0">
                <a:solidFill>
                  <a:schemeClr val="tx1"/>
                </a:solidFill>
                <a:effectLst/>
                <a:latin typeface="+mn-lt"/>
                <a:ea typeface="+mn-ea"/>
                <a:cs typeface="+mn-cs"/>
              </a:rPr>
              <a:t>2)AUTO</a:t>
            </a:r>
          </a:p>
          <a:p>
            <a:pPr fontAlgn="base"/>
            <a:r>
              <a:rPr lang="en-IN" sz="1200" b="0" i="0" kern="1200" dirty="0">
                <a:solidFill>
                  <a:schemeClr val="tx1"/>
                </a:solidFill>
                <a:effectLst/>
                <a:latin typeface="+mn-lt"/>
                <a:ea typeface="+mn-ea"/>
                <a:cs typeface="+mn-cs"/>
              </a:rPr>
              <a:t>3)TABLE</a:t>
            </a:r>
          </a:p>
          <a:p>
            <a:pPr fontAlgn="base"/>
            <a:r>
              <a:rPr lang="en-IN" sz="1200" b="0" i="0" kern="1200" dirty="0">
                <a:solidFill>
                  <a:schemeClr val="tx1"/>
                </a:solidFill>
                <a:effectLst/>
                <a:latin typeface="+mn-lt"/>
                <a:ea typeface="+mn-ea"/>
                <a:cs typeface="+mn-cs"/>
              </a:rPr>
              <a:t>4)SEQUENCE.</a:t>
            </a:r>
          </a:p>
          <a:p>
            <a:endParaRPr lang="en-IN" sz="1200" b="0" i="0" kern="1200" dirty="0">
              <a:solidFill>
                <a:schemeClr val="tx1"/>
              </a:solidFill>
              <a:effectLst/>
              <a:latin typeface="+mn-lt"/>
              <a:ea typeface="+mn-ea"/>
              <a:cs typeface="+mn-cs"/>
            </a:endParaRPr>
          </a:p>
          <a:p>
            <a:br>
              <a:rPr lang="en-IN" sz="1200" b="0"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34</a:t>
            </a:fld>
            <a:endParaRPr lang="en-US"/>
          </a:p>
        </p:txBody>
      </p:sp>
    </p:spTree>
    <p:extLst>
      <p:ext uri="{BB962C8B-B14F-4D97-AF65-F5344CB8AC3E}">
        <p14:creationId xmlns:p14="http://schemas.microsoft.com/office/powerpoint/2010/main" val="375635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Employee class file will have properties i.e. attributes of Employee class corresponding to Employe table This example uses one to one mapping so we used @</a:t>
            </a:r>
            <a:r>
              <a:rPr lang="en-IN" dirty="0" err="1"/>
              <a:t>OneToOne</a:t>
            </a:r>
            <a:r>
              <a:rPr lang="en-IN" dirty="0"/>
              <a:t> annotation</a:t>
            </a:r>
          </a:p>
        </p:txBody>
      </p:sp>
      <p:sp>
        <p:nvSpPr>
          <p:cNvPr id="4" name="Slide Number Placeholder 3"/>
          <p:cNvSpPr>
            <a:spLocks noGrp="1"/>
          </p:cNvSpPr>
          <p:nvPr>
            <p:ph type="sldNum" sz="quarter" idx="5"/>
          </p:nvPr>
        </p:nvSpPr>
        <p:spPr/>
        <p:txBody>
          <a:bodyPr/>
          <a:lstStyle/>
          <a:p>
            <a:fld id="{4537AC76-B5B6-4D22-964E-8311652E7560}" type="slidenum">
              <a:rPr lang="en-US" smtClean="0"/>
              <a:t>35</a:t>
            </a:fld>
            <a:endParaRPr lang="en-US"/>
          </a:p>
        </p:txBody>
      </p:sp>
    </p:spTree>
    <p:extLst>
      <p:ext uri="{BB962C8B-B14F-4D97-AF65-F5344CB8AC3E}">
        <p14:creationId xmlns:p14="http://schemas.microsoft.com/office/powerpoint/2010/main" val="1320957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36</a:t>
            </a:fld>
            <a:endParaRPr lang="en-US"/>
          </a:p>
        </p:txBody>
      </p:sp>
    </p:spTree>
    <p:extLst>
      <p:ext uri="{BB962C8B-B14F-4D97-AF65-F5344CB8AC3E}">
        <p14:creationId xmlns:p14="http://schemas.microsoft.com/office/powerpoint/2010/main" val="45288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Note: For debugging we can disable second-level caching, set </a:t>
            </a:r>
            <a:r>
              <a:rPr lang="en-IN" sz="1200" b="0" i="1" kern="1200" dirty="0" err="1">
                <a:solidFill>
                  <a:schemeClr val="tx1"/>
                </a:solidFill>
                <a:effectLst/>
                <a:latin typeface="+mn-lt"/>
                <a:ea typeface="+mn-ea"/>
                <a:cs typeface="+mn-cs"/>
              </a:rPr>
              <a:t>hibernate.cache.use_second_level_cache</a:t>
            </a:r>
            <a:r>
              <a:rPr lang="en-IN" sz="1200" b="0" i="0" kern="1200" dirty="0">
                <a:solidFill>
                  <a:schemeClr val="tx1"/>
                </a:solidFill>
                <a:effectLst/>
                <a:latin typeface="+mn-lt"/>
                <a:ea typeface="+mn-ea"/>
                <a:cs typeface="+mn-cs"/>
              </a:rPr>
              <a:t> property to false.</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37</a:t>
            </a:fld>
            <a:endParaRPr lang="en-US"/>
          </a:p>
        </p:txBody>
      </p:sp>
    </p:spTree>
    <p:extLst>
      <p:ext uri="{BB962C8B-B14F-4D97-AF65-F5344CB8AC3E}">
        <p14:creationId xmlns:p14="http://schemas.microsoft.com/office/powerpoint/2010/main" val="364224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err="1"/>
              <a:t>SessionFactory</a:t>
            </a:r>
            <a:r>
              <a:rPr lang="en-IN" sz="1200" dirty="0"/>
              <a:t> </a:t>
            </a:r>
            <a:r>
              <a:rPr lang="en-IN" sz="1200" dirty="0" err="1"/>
              <a:t>sessionFactory</a:t>
            </a:r>
            <a:r>
              <a:rPr lang="en-IN" sz="1200" dirty="0"/>
              <a:t> = </a:t>
            </a:r>
            <a:r>
              <a:rPr lang="en-IN" sz="1200" dirty="0" err="1"/>
              <a:t>UtilityTest.</a:t>
            </a:r>
            <a:r>
              <a:rPr lang="en-IN" sz="1200" i="1" dirty="0" err="1"/>
              <a:t>getSessionFactory</a:t>
            </a:r>
            <a:r>
              <a:rPr lang="en-IN" sz="1200" i="1" dirty="0"/>
              <a:t>(); </a:t>
            </a:r>
            <a:endParaRPr lang="en-IN"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Session </a:t>
            </a:r>
            <a:r>
              <a:rPr lang="en-IN" sz="1200" dirty="0" err="1"/>
              <a:t>session</a:t>
            </a:r>
            <a:r>
              <a:rPr lang="en-IN" sz="1200" dirty="0"/>
              <a:t> = </a:t>
            </a:r>
            <a:r>
              <a:rPr lang="en-IN" sz="1200" dirty="0" err="1"/>
              <a:t>sessionFactory.openSession</a:t>
            </a:r>
            <a:r>
              <a:rPr lang="en-IN" sz="1200" dirty="0"/>
              <a:t>();</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Here we are reading hibernate.cfg.xml.</a:t>
            </a:r>
          </a:p>
          <a:p>
            <a:r>
              <a:rPr lang="en-IN" sz="1200" dirty="0"/>
              <a:t>evict() method will remove the employee object from the first level cache, If we try to load it, hibernate finds the object in the second level cache. </a:t>
            </a:r>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38</a:t>
            </a:fld>
            <a:endParaRPr lang="en-US"/>
          </a:p>
        </p:txBody>
      </p:sp>
    </p:spTree>
    <p:extLst>
      <p:ext uri="{BB962C8B-B14F-4D97-AF65-F5344CB8AC3E}">
        <p14:creationId xmlns:p14="http://schemas.microsoft.com/office/powerpoint/2010/main" val="5316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39</a:t>
            </a:fld>
            <a:endParaRPr lang="en-US"/>
          </a:p>
        </p:txBody>
      </p:sp>
    </p:spTree>
    <p:extLst>
      <p:ext uri="{BB962C8B-B14F-4D97-AF65-F5344CB8AC3E}">
        <p14:creationId xmlns:p14="http://schemas.microsoft.com/office/powerpoint/2010/main" val="168818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As we saw from output, at first statistics were disabled and later but we enabled it just to check our hibernate second level cache.</a:t>
            </a:r>
          </a:p>
          <a:p>
            <a:r>
              <a:rPr lang="en-IN" sz="1200" b="0" i="0" kern="1200" dirty="0">
                <a:solidFill>
                  <a:schemeClr val="tx1"/>
                </a:solidFill>
                <a:effectLst/>
                <a:latin typeface="+mn-lt"/>
                <a:ea typeface="+mn-ea"/>
                <a:cs typeface="+mn-cs"/>
              </a:rPr>
              <a:t>Query </a:t>
            </a:r>
            <a:r>
              <a:rPr lang="en-IN" sz="1200" b="1" i="0" kern="1200" dirty="0">
                <a:solidFill>
                  <a:schemeClr val="tx1"/>
                </a:solidFill>
                <a:effectLst/>
                <a:latin typeface="+mn-lt"/>
                <a:ea typeface="+mn-ea"/>
                <a:cs typeface="+mn-cs"/>
              </a:rPr>
              <a:t>Cache</a:t>
            </a:r>
            <a:r>
              <a:rPr lang="en-IN" sz="1200" b="0" i="0" kern="1200" dirty="0">
                <a:solidFill>
                  <a:schemeClr val="tx1"/>
                </a:solidFill>
                <a:effectLst/>
                <a:latin typeface="+mn-lt"/>
                <a:ea typeface="+mn-ea"/>
                <a:cs typeface="+mn-cs"/>
              </a:rPr>
              <a:t>. Query </a:t>
            </a:r>
            <a:r>
              <a:rPr lang="en-IN" sz="1200" b="1" i="0" kern="1200" dirty="0">
                <a:solidFill>
                  <a:schemeClr val="tx1"/>
                </a:solidFill>
                <a:effectLst/>
                <a:latin typeface="+mn-lt"/>
                <a:ea typeface="+mn-ea"/>
                <a:cs typeface="+mn-cs"/>
              </a:rPr>
              <a:t>Cache</a:t>
            </a:r>
            <a:r>
              <a:rPr lang="en-IN" sz="1200" b="0" i="0" kern="1200" dirty="0">
                <a:solidFill>
                  <a:schemeClr val="tx1"/>
                </a:solidFill>
                <a:effectLst/>
                <a:latin typeface="+mn-lt"/>
                <a:ea typeface="+mn-ea"/>
                <a:cs typeface="+mn-cs"/>
              </a:rPr>
              <a:t> is used to </a:t>
            </a:r>
            <a:r>
              <a:rPr lang="en-IN" sz="1200" b="1" i="0" kern="1200" dirty="0">
                <a:solidFill>
                  <a:schemeClr val="tx1"/>
                </a:solidFill>
                <a:effectLst/>
                <a:latin typeface="+mn-lt"/>
                <a:ea typeface="+mn-ea"/>
                <a:cs typeface="+mn-cs"/>
              </a:rPr>
              <a:t>cache</a:t>
            </a:r>
            <a:r>
              <a:rPr lang="en-IN" sz="1200" b="0" i="0" kern="1200" dirty="0">
                <a:solidFill>
                  <a:schemeClr val="tx1"/>
                </a:solidFill>
                <a:effectLst/>
                <a:latin typeface="+mn-lt"/>
                <a:ea typeface="+mn-ea"/>
                <a:cs typeface="+mn-cs"/>
              </a:rPr>
              <a:t> the results of a query.</a:t>
            </a:r>
          </a:p>
          <a:p>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Demo Explanation:</a:t>
            </a:r>
          </a:p>
          <a:p>
            <a:endParaRPr lang="en-IN" sz="1200" b="0" i="0" kern="1200" dirty="0">
              <a:solidFill>
                <a:schemeClr val="tx1"/>
              </a:solidFill>
              <a:effectLst/>
              <a:latin typeface="+mn-lt"/>
              <a:ea typeface="+mn-ea"/>
              <a:cs typeface="+mn-cs"/>
            </a:endParaRPr>
          </a:p>
          <a:p>
            <a:pPr marL="228600" indent="-228600">
              <a:buAutoNum type="arabicParenR"/>
            </a:pPr>
            <a:r>
              <a:rPr lang="en-IN" sz="1200" b="0" i="0" kern="1200" dirty="0">
                <a:solidFill>
                  <a:schemeClr val="tx1"/>
                </a:solidFill>
                <a:effectLst/>
                <a:latin typeface="+mn-lt"/>
                <a:ea typeface="+mn-ea"/>
                <a:cs typeface="+mn-cs"/>
              </a:rPr>
              <a:t>All counts are 0 at start</a:t>
            </a:r>
          </a:p>
          <a:p>
            <a:pPr marL="228600" indent="-228600">
              <a:buAutoNum type="arabicParenR"/>
            </a:pPr>
            <a:r>
              <a:rPr lang="en-IN" sz="1200" b="0" i="0" kern="1200" dirty="0">
                <a:solidFill>
                  <a:schemeClr val="tx1"/>
                </a:solidFill>
                <a:effectLst/>
                <a:latin typeface="+mn-lt"/>
                <a:ea typeface="+mn-ea"/>
                <a:cs typeface="+mn-cs"/>
              </a:rPr>
              <a:t>Employee id 111 firsts get loaded.</a:t>
            </a:r>
          </a:p>
          <a:p>
            <a:pPr marL="228600" indent="-228600">
              <a:buAutoNum type="arabicParenR"/>
            </a:pPr>
            <a:r>
              <a:rPr lang="en-IN" sz="1200" b="0" i="0" kern="1200" dirty="0">
                <a:solidFill>
                  <a:schemeClr val="tx1"/>
                </a:solidFill>
                <a:effectLst/>
                <a:latin typeface="+mn-lt"/>
                <a:ea typeface="+mn-ea"/>
                <a:cs typeface="+mn-cs"/>
              </a:rPr>
              <a:t>First Level caching gets scanned then move to Second Level</a:t>
            </a:r>
          </a:p>
          <a:p>
            <a:pPr marL="228600" indent="-228600">
              <a:buAutoNum type="arabicParenR"/>
            </a:pPr>
            <a:r>
              <a:rPr lang="en-IN" sz="1200" b="0" i="0" kern="1200" dirty="0">
                <a:solidFill>
                  <a:schemeClr val="tx1"/>
                </a:solidFill>
                <a:effectLst/>
                <a:latin typeface="+mn-lt"/>
                <a:ea typeface="+mn-ea"/>
                <a:cs typeface="+mn-cs"/>
              </a:rPr>
              <a:t>If no object in cache, DB fires query &amp; count becomes 1</a:t>
            </a:r>
          </a:p>
          <a:p>
            <a:pPr marL="228600" indent="-228600">
              <a:buAutoNum type="arabicParenR"/>
            </a:pPr>
            <a:r>
              <a:rPr lang="en-IN" sz="1200" b="0" i="0" kern="1200" dirty="0">
                <a:solidFill>
                  <a:schemeClr val="tx1"/>
                </a:solidFill>
                <a:effectLst/>
                <a:latin typeface="+mn-lt"/>
                <a:ea typeface="+mn-ea"/>
                <a:cs typeface="+mn-cs"/>
              </a:rPr>
              <a:t>The object once loaded gets saved in both 1</a:t>
            </a:r>
            <a:r>
              <a:rPr lang="en-IN" sz="1200" b="0" i="0" kern="1200" baseline="30000" dirty="0">
                <a:solidFill>
                  <a:schemeClr val="tx1"/>
                </a:solidFill>
                <a:effectLst/>
                <a:latin typeface="+mn-lt"/>
                <a:ea typeface="+mn-ea"/>
                <a:cs typeface="+mn-cs"/>
              </a:rPr>
              <a:t>st</a:t>
            </a:r>
            <a:r>
              <a:rPr lang="en-IN" sz="1200" b="0" i="0" kern="1200" dirty="0">
                <a:solidFill>
                  <a:schemeClr val="tx1"/>
                </a:solidFill>
                <a:effectLst/>
                <a:latin typeface="+mn-lt"/>
                <a:ea typeface="+mn-ea"/>
                <a:cs typeface="+mn-cs"/>
              </a:rPr>
              <a:t> &amp; 2</a:t>
            </a:r>
            <a:r>
              <a:rPr lang="en-IN" sz="1200" b="0" i="0" kern="1200" baseline="30000" dirty="0">
                <a:solidFill>
                  <a:schemeClr val="tx1"/>
                </a:solidFill>
                <a:effectLst/>
                <a:latin typeface="+mn-lt"/>
                <a:ea typeface="+mn-ea"/>
                <a:cs typeface="+mn-cs"/>
              </a:rPr>
              <a:t>nd</a:t>
            </a:r>
            <a:r>
              <a:rPr lang="en-IN" sz="1200" b="0" i="0" kern="1200" dirty="0">
                <a:solidFill>
                  <a:schemeClr val="tx1"/>
                </a:solidFill>
                <a:effectLst/>
                <a:latin typeface="+mn-lt"/>
                <a:ea typeface="+mn-ea"/>
                <a:cs typeface="+mn-cs"/>
              </a:rPr>
              <a:t> level cache.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IN" sz="1200" dirty="0"/>
              <a:t>Employee object also comprises of Address so we can find that put count is 2, so both the objects are saved into second level cache and count is increasing to 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t>Employee is 111 firsts get loaded &amp; present in 1st Level Cache. No DB query &amp; 2nd Level Cache Count remains same.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IN" sz="1200" dirty="0"/>
              <a:t>When loaded in another session, employee id 111 is found in 2</a:t>
            </a:r>
            <a:r>
              <a:rPr lang="en-IN" sz="1200" baseline="30000" dirty="0"/>
              <a:t>nd</a:t>
            </a:r>
            <a:r>
              <a:rPr lang="en-IN" sz="1200" dirty="0"/>
              <a:t> level cache as it is pertained across sessions in hibernate.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IN" sz="1200" dirty="0"/>
              <a:t>No DB query is triggered here.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IN" sz="1200" dirty="0"/>
              <a:t>Fetch count, miss count and put count variables value remains same whereas hit count increases from 2 to 4.</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IN" sz="1200" dirty="0"/>
              <a:t>When tried with another Employee id, database query is executed and fetch count increases to 2, miss count increases from 1 to 2 and put count gets increased from 2 to 4.</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IN" sz="1200" dirty="0"/>
          </a:p>
          <a:p>
            <a:pPr marL="228600" indent="-228600">
              <a:buAutoNum type="arabicParenR"/>
            </a:pPr>
            <a:endParaRPr lang="en-IN" sz="1200" b="0" i="0" kern="1200" dirty="0">
              <a:solidFill>
                <a:schemeClr val="tx1"/>
              </a:solidFill>
              <a:effectLst/>
              <a:latin typeface="+mn-lt"/>
              <a:ea typeface="+mn-ea"/>
              <a:cs typeface="+mn-cs"/>
            </a:endParaRPr>
          </a:p>
          <a:p>
            <a:pPr marL="228600" indent="-228600">
              <a:buAutoNum type="arabicParenR"/>
            </a:pPr>
            <a:endParaRPr lang="en-IN" sz="1200" b="0" i="0" kern="1200" dirty="0">
              <a:solidFill>
                <a:schemeClr val="tx1"/>
              </a:solidFill>
              <a:effectLst/>
              <a:latin typeface="+mn-lt"/>
              <a:ea typeface="+mn-ea"/>
              <a:cs typeface="+mn-cs"/>
            </a:endParaRPr>
          </a:p>
          <a:p>
            <a:pPr marL="228600" indent="-228600">
              <a:buAutoNum type="arabicParenR"/>
            </a:pPr>
            <a:endParaRPr lang="en-IN" sz="1200" b="0" i="0" kern="1200" dirty="0">
              <a:solidFill>
                <a:schemeClr val="tx1"/>
              </a:solidFill>
              <a:effectLst/>
              <a:latin typeface="+mn-lt"/>
              <a:ea typeface="+mn-ea"/>
              <a:cs typeface="+mn-cs"/>
            </a:endParaRPr>
          </a:p>
          <a:p>
            <a:pPr marL="228600" indent="-228600">
              <a:buAutoNum type="arabicParenR"/>
            </a:pPr>
            <a:endParaRPr lang="en-IN" sz="1200" b="0" i="0" kern="1200" dirty="0">
              <a:solidFill>
                <a:schemeClr val="tx1"/>
              </a:solidFill>
              <a:effectLst/>
              <a:latin typeface="+mn-lt"/>
              <a:ea typeface="+mn-ea"/>
              <a:cs typeface="+mn-cs"/>
            </a:endParaRPr>
          </a:p>
          <a:p>
            <a:pPr marL="228600" indent="-228600">
              <a:buAutoNum type="arabicParenR"/>
            </a:pPr>
            <a:endParaRPr lang="en-IN" sz="1200" b="0" i="0" kern="1200" dirty="0">
              <a:solidFill>
                <a:schemeClr val="tx1"/>
              </a:solidFill>
              <a:effectLst/>
              <a:latin typeface="+mn-lt"/>
              <a:ea typeface="+mn-ea"/>
              <a:cs typeface="+mn-cs"/>
            </a:endParaRPr>
          </a:p>
          <a:p>
            <a:pPr marL="228600" indent="-228600">
              <a:buAutoNum type="arabicParenR"/>
            </a:pP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br>
              <a:rPr lang="en-IN" sz="1200" b="0" i="0" kern="1200" dirty="0">
                <a:solidFill>
                  <a:schemeClr val="tx1"/>
                </a:solidFill>
                <a:effectLst/>
                <a:latin typeface="+mn-lt"/>
                <a:ea typeface="+mn-ea"/>
                <a:cs typeface="+mn-cs"/>
              </a:rPr>
            </a:b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40</a:t>
            </a:fld>
            <a:endParaRPr lang="en-US"/>
          </a:p>
        </p:txBody>
      </p:sp>
    </p:spTree>
    <p:extLst>
      <p:ext uri="{BB962C8B-B14F-4D97-AF65-F5344CB8AC3E}">
        <p14:creationId xmlns:p14="http://schemas.microsoft.com/office/powerpoint/2010/main" val="2256828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41</a:t>
            </a:fld>
            <a:endParaRPr lang="en-US"/>
          </a:p>
        </p:txBody>
      </p:sp>
    </p:spTree>
    <p:extLst>
      <p:ext uri="{BB962C8B-B14F-4D97-AF65-F5344CB8AC3E}">
        <p14:creationId xmlns:p14="http://schemas.microsoft.com/office/powerpoint/2010/main" val="2501433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45</a:t>
            </a:fld>
            <a:endParaRPr lang="en-US"/>
          </a:p>
        </p:txBody>
      </p:sp>
    </p:spTree>
    <p:extLst>
      <p:ext uri="{BB962C8B-B14F-4D97-AF65-F5344CB8AC3E}">
        <p14:creationId xmlns:p14="http://schemas.microsoft.com/office/powerpoint/2010/main" val="325149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a:t>
            </a:r>
            <a:r>
              <a:rPr lang="en-IN" dirty="0">
                <a:hlinkClick r:id="rId3"/>
              </a:rPr>
              <a:t>https://docs.jboss.org/hibernate/orm/5.0/userguide/en-US/html/ch12.html</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49</a:t>
            </a:fld>
            <a:endParaRPr lang="en-US"/>
          </a:p>
        </p:txBody>
      </p:sp>
    </p:spTree>
    <p:extLst>
      <p:ext uri="{BB962C8B-B14F-4D97-AF65-F5344CB8AC3E}">
        <p14:creationId xmlns:p14="http://schemas.microsoft.com/office/powerpoint/2010/main" val="407559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will implement some of the implementation in up coming Demos of Native SQL.</a:t>
            </a:r>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19530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50</a:t>
            </a:fld>
            <a:endParaRPr lang="en-US"/>
          </a:p>
        </p:txBody>
      </p:sp>
    </p:spTree>
    <p:extLst>
      <p:ext uri="{BB962C8B-B14F-4D97-AF65-F5344CB8AC3E}">
        <p14:creationId xmlns:p14="http://schemas.microsoft.com/office/powerpoint/2010/main" val="263773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a:t>
            </a:r>
            <a:r>
              <a:rPr lang="en-IN" sz="1200" b="0" i="0" u="none" strike="noStrike" kern="1200" dirty="0">
                <a:solidFill>
                  <a:schemeClr val="tx1"/>
                </a:solidFill>
                <a:effectLst/>
                <a:latin typeface="+mn-lt"/>
                <a:ea typeface="+mn-ea"/>
                <a:cs typeface="+mn-cs"/>
                <a:hlinkClick r:id="rId3"/>
              </a:rPr>
              <a:t>https://docs.jboss.org/hibernate/orm/4.2/manual/en-US/html/ch13</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54</a:t>
            </a:fld>
            <a:endParaRPr lang="en-US"/>
          </a:p>
        </p:txBody>
      </p:sp>
    </p:spTree>
    <p:extLst>
      <p:ext uri="{BB962C8B-B14F-4D97-AF65-F5344CB8AC3E}">
        <p14:creationId xmlns:p14="http://schemas.microsoft.com/office/powerpoint/2010/main" val="1552594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55</a:t>
            </a:fld>
            <a:endParaRPr lang="en-US"/>
          </a:p>
        </p:txBody>
      </p:sp>
    </p:spTree>
    <p:extLst>
      <p:ext uri="{BB962C8B-B14F-4D97-AF65-F5344CB8AC3E}">
        <p14:creationId xmlns:p14="http://schemas.microsoft.com/office/powerpoint/2010/main" val="229313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56</a:t>
            </a:fld>
            <a:endParaRPr lang="en-US"/>
          </a:p>
        </p:txBody>
      </p:sp>
    </p:spTree>
    <p:extLst>
      <p:ext uri="{BB962C8B-B14F-4D97-AF65-F5344CB8AC3E}">
        <p14:creationId xmlns:p14="http://schemas.microsoft.com/office/powerpoint/2010/main" val="97116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a:p>
        </p:txBody>
      </p:sp>
    </p:spTree>
    <p:extLst>
      <p:ext uri="{BB962C8B-B14F-4D97-AF65-F5344CB8AC3E}">
        <p14:creationId xmlns:p14="http://schemas.microsoft.com/office/powerpoint/2010/main" val="9559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0" dirty="0"/>
              <a:t>Note that </a:t>
            </a:r>
          </a:p>
          <a:p>
            <a:pPr marL="0" indent="0">
              <a:buNone/>
            </a:pPr>
            <a:r>
              <a:rPr lang="en-IN" dirty="0"/>
              <a:t>@Table</a:t>
            </a:r>
            <a:r>
              <a:rPr lang="en-IN" b="0" dirty="0"/>
              <a:t> annotation is optional and in absence of this annotation, unqualified class name is used as table name in database.</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a:p>
        </p:txBody>
      </p:sp>
    </p:spTree>
    <p:extLst>
      <p:ext uri="{BB962C8B-B14F-4D97-AF65-F5344CB8AC3E}">
        <p14:creationId xmlns:p14="http://schemas.microsoft.com/office/powerpoint/2010/main" val="51627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a:p>
        </p:txBody>
      </p:sp>
    </p:spTree>
    <p:extLst>
      <p:ext uri="{BB962C8B-B14F-4D97-AF65-F5344CB8AC3E}">
        <p14:creationId xmlns:p14="http://schemas.microsoft.com/office/powerpoint/2010/main" val="2676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30</a:t>
            </a:fld>
            <a:endParaRPr lang="en-US"/>
          </a:p>
        </p:txBody>
      </p:sp>
    </p:spTree>
    <p:extLst>
      <p:ext uri="{BB962C8B-B14F-4D97-AF65-F5344CB8AC3E}">
        <p14:creationId xmlns:p14="http://schemas.microsoft.com/office/powerpoint/2010/main" val="146658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31</a:t>
            </a:fld>
            <a:endParaRPr lang="en-US"/>
          </a:p>
        </p:txBody>
      </p:sp>
    </p:spTree>
    <p:extLst>
      <p:ext uri="{BB962C8B-B14F-4D97-AF65-F5344CB8AC3E}">
        <p14:creationId xmlns:p14="http://schemas.microsoft.com/office/powerpoint/2010/main" val="116303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32</a:t>
            </a:fld>
            <a:endParaRPr lang="en-US"/>
          </a:p>
        </p:txBody>
      </p:sp>
    </p:spTree>
    <p:extLst>
      <p:ext uri="{BB962C8B-B14F-4D97-AF65-F5344CB8AC3E}">
        <p14:creationId xmlns:p14="http://schemas.microsoft.com/office/powerpoint/2010/main" val="227384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33</a:t>
            </a:fld>
            <a:endParaRPr lang="en-US"/>
          </a:p>
        </p:txBody>
      </p:sp>
    </p:spTree>
    <p:extLst>
      <p:ext uri="{BB962C8B-B14F-4D97-AF65-F5344CB8AC3E}">
        <p14:creationId xmlns:p14="http://schemas.microsoft.com/office/powerpoint/2010/main" val="3042568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r>
              <a:rPr lang="en-US"/>
              <a:t>Click icon to add table</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8/12/2019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8/12/2019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8/12/2019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8/12/2019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US" dirty="0"/>
              <a:t>Programming Concept</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B64-6475-4BD0-93C1-31D2A39C0632}"/>
              </a:ext>
            </a:extLst>
          </p:cNvPr>
          <p:cNvSpPr>
            <a:spLocks noGrp="1"/>
          </p:cNvSpPr>
          <p:nvPr>
            <p:ph type="title"/>
          </p:nvPr>
        </p:nvSpPr>
        <p:spPr/>
        <p:txBody>
          <a:bodyPr/>
          <a:lstStyle/>
          <a:p>
            <a:r>
              <a:rPr lang="en-IN" dirty="0"/>
              <a:t>Hibernate Query Language(HQL) Cont..</a:t>
            </a:r>
          </a:p>
        </p:txBody>
      </p:sp>
      <p:sp>
        <p:nvSpPr>
          <p:cNvPr id="3" name="Content Placeholder 2">
            <a:extLst>
              <a:ext uri="{FF2B5EF4-FFF2-40B4-BE49-F238E27FC236}">
                <a16:creationId xmlns:a16="http://schemas.microsoft.com/office/drawing/2014/main" id="{9CFB2329-16A4-486D-8E4F-C77F104DFEE6}"/>
              </a:ext>
            </a:extLst>
          </p:cNvPr>
          <p:cNvSpPr>
            <a:spLocks noGrp="1"/>
          </p:cNvSpPr>
          <p:nvPr>
            <p:ph idx="1"/>
          </p:nvPr>
        </p:nvSpPr>
        <p:spPr/>
        <p:txBody>
          <a:bodyPr/>
          <a:lstStyle/>
          <a:p>
            <a:pPr marL="0" indent="0">
              <a:buNone/>
            </a:pPr>
            <a:r>
              <a:rPr lang="en-IN" dirty="0"/>
              <a:t>Select Statement</a:t>
            </a:r>
          </a:p>
          <a:p>
            <a:pPr marL="0" indent="0">
              <a:buNone/>
            </a:pPr>
            <a:r>
              <a:rPr lang="en-US" b="0" dirty="0"/>
              <a:t>Used for querying the database for classes &amp; their properties. </a:t>
            </a:r>
            <a:endParaRPr lang="en-IN" dirty="0"/>
          </a:p>
        </p:txBody>
      </p:sp>
      <p:sp>
        <p:nvSpPr>
          <p:cNvPr id="4" name="Rectangle 3">
            <a:extLst>
              <a:ext uri="{FF2B5EF4-FFF2-40B4-BE49-F238E27FC236}">
                <a16:creationId xmlns:a16="http://schemas.microsoft.com/office/drawing/2014/main" id="{BE6DB60E-34E1-4C88-8DF2-34DA96F77A4B}"/>
              </a:ext>
            </a:extLst>
          </p:cNvPr>
          <p:cNvSpPr/>
          <p:nvPr/>
        </p:nvSpPr>
        <p:spPr>
          <a:xfrm>
            <a:off x="472440" y="3063081"/>
            <a:ext cx="25146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INSERT</a:t>
            </a:r>
          </a:p>
          <a:p>
            <a:pPr algn="ctr"/>
            <a:r>
              <a:rPr lang="en-US" sz="1200" dirty="0"/>
              <a:t>   INTO path ( property [, ...])</a:t>
            </a:r>
          </a:p>
          <a:p>
            <a:pPr algn="ctr"/>
            <a:r>
              <a:rPr lang="en-US" sz="1200" dirty="0"/>
              <a:t>   select</a:t>
            </a:r>
            <a:endParaRPr lang="en-IN" sz="1200" dirty="0"/>
          </a:p>
        </p:txBody>
      </p:sp>
      <p:sp>
        <p:nvSpPr>
          <p:cNvPr id="5" name="TextBox 4">
            <a:extLst>
              <a:ext uri="{FF2B5EF4-FFF2-40B4-BE49-F238E27FC236}">
                <a16:creationId xmlns:a16="http://schemas.microsoft.com/office/drawing/2014/main" id="{9877E3A7-E3E6-4039-8E2C-0C39946CA9AA}"/>
              </a:ext>
            </a:extLst>
          </p:cNvPr>
          <p:cNvSpPr txBox="1"/>
          <p:nvPr/>
        </p:nvSpPr>
        <p:spPr>
          <a:xfrm>
            <a:off x="1196340" y="2714505"/>
            <a:ext cx="1295400" cy="369332"/>
          </a:xfrm>
          <a:prstGeom prst="rect">
            <a:avLst/>
          </a:prstGeom>
          <a:noFill/>
        </p:spPr>
        <p:txBody>
          <a:bodyPr wrap="square" rtlCol="0">
            <a:spAutoFit/>
          </a:bodyPr>
          <a:lstStyle/>
          <a:p>
            <a:r>
              <a:rPr lang="en-IN" b="1" dirty="0"/>
              <a:t>Syntax</a:t>
            </a:r>
          </a:p>
        </p:txBody>
      </p:sp>
      <p:sp>
        <p:nvSpPr>
          <p:cNvPr id="6" name="Rectangle 5">
            <a:extLst>
              <a:ext uri="{FF2B5EF4-FFF2-40B4-BE49-F238E27FC236}">
                <a16:creationId xmlns:a16="http://schemas.microsoft.com/office/drawing/2014/main" id="{475D9B4D-C2AD-48ED-A3DF-3A0662E8212F}"/>
              </a:ext>
            </a:extLst>
          </p:cNvPr>
          <p:cNvSpPr/>
          <p:nvPr/>
        </p:nvSpPr>
        <p:spPr>
          <a:xfrm>
            <a:off x="4930140" y="3236365"/>
            <a:ext cx="3429000" cy="13391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IN" sz="1200" dirty="0"/>
          </a:p>
        </p:txBody>
      </p:sp>
      <p:sp>
        <p:nvSpPr>
          <p:cNvPr id="7" name="TextBox 6">
            <a:extLst>
              <a:ext uri="{FF2B5EF4-FFF2-40B4-BE49-F238E27FC236}">
                <a16:creationId xmlns:a16="http://schemas.microsoft.com/office/drawing/2014/main" id="{915CE483-CDD6-4573-9F44-FD2EFDDC2DB9}"/>
              </a:ext>
            </a:extLst>
          </p:cNvPr>
          <p:cNvSpPr txBox="1"/>
          <p:nvPr/>
        </p:nvSpPr>
        <p:spPr>
          <a:xfrm>
            <a:off x="6210300" y="2382120"/>
            <a:ext cx="1295400" cy="369332"/>
          </a:xfrm>
          <a:prstGeom prst="rect">
            <a:avLst/>
          </a:prstGeom>
          <a:noFill/>
        </p:spPr>
        <p:txBody>
          <a:bodyPr wrap="square" rtlCol="0">
            <a:spAutoFit/>
          </a:bodyPr>
          <a:lstStyle/>
          <a:p>
            <a:r>
              <a:rPr lang="en-IN" b="1" dirty="0"/>
              <a:t>Example</a:t>
            </a:r>
          </a:p>
        </p:txBody>
      </p:sp>
      <p:sp>
        <p:nvSpPr>
          <p:cNvPr id="12" name="Rectangle 11">
            <a:extLst>
              <a:ext uri="{FF2B5EF4-FFF2-40B4-BE49-F238E27FC236}">
                <a16:creationId xmlns:a16="http://schemas.microsoft.com/office/drawing/2014/main" id="{7C2D1D88-098F-427D-BDE8-E05A211D54CD}"/>
              </a:ext>
            </a:extLst>
          </p:cNvPr>
          <p:cNvSpPr/>
          <p:nvPr/>
        </p:nvSpPr>
        <p:spPr>
          <a:xfrm>
            <a:off x="4979670" y="3429000"/>
            <a:ext cx="3329940" cy="830997"/>
          </a:xfrm>
          <a:prstGeom prst="rect">
            <a:avLst/>
          </a:prstGeom>
        </p:spPr>
        <p:txBody>
          <a:bodyPr wrap="square">
            <a:spAutoFit/>
          </a:bodyPr>
          <a:lstStyle/>
          <a:p>
            <a:r>
              <a:rPr lang="en-IN" sz="1200" dirty="0">
                <a:solidFill>
                  <a:schemeClr val="bg1"/>
                </a:solidFill>
              </a:rPr>
              <a:t>Query </a:t>
            </a:r>
            <a:r>
              <a:rPr lang="en-IN" sz="1200" dirty="0" err="1">
                <a:solidFill>
                  <a:schemeClr val="bg1"/>
                </a:solidFill>
              </a:rPr>
              <a:t>qr</a:t>
            </a:r>
            <a:r>
              <a:rPr lang="en-IN" sz="1200" dirty="0">
                <a:solidFill>
                  <a:schemeClr val="bg1"/>
                </a:solidFill>
              </a:rPr>
              <a:t> = </a:t>
            </a:r>
            <a:r>
              <a:rPr lang="en-IN" sz="1200" dirty="0" err="1">
                <a:solidFill>
                  <a:schemeClr val="bg1"/>
                </a:solidFill>
              </a:rPr>
              <a:t>session.createQuery</a:t>
            </a:r>
            <a:r>
              <a:rPr lang="en-IN" sz="1200" dirty="0">
                <a:solidFill>
                  <a:schemeClr val="bg1"/>
                </a:solidFill>
              </a:rPr>
              <a:t>("From Students where </a:t>
            </a:r>
            <a:r>
              <a:rPr lang="en-IN" sz="1200" dirty="0" err="1">
                <a:solidFill>
                  <a:schemeClr val="bg1"/>
                </a:solidFill>
              </a:rPr>
              <a:t>studentId</a:t>
            </a:r>
            <a:r>
              <a:rPr lang="en-IN" sz="1200" dirty="0">
                <a:solidFill>
                  <a:schemeClr val="bg1"/>
                </a:solidFill>
              </a:rPr>
              <a:t>= :id ");</a:t>
            </a:r>
          </a:p>
          <a:p>
            <a:r>
              <a:rPr lang="en-IN" sz="1200" dirty="0" err="1">
                <a:solidFill>
                  <a:schemeClr val="bg1"/>
                </a:solidFill>
              </a:rPr>
              <a:t>query.setParameter</a:t>
            </a:r>
            <a:r>
              <a:rPr lang="en-IN" sz="1200" dirty="0">
                <a:solidFill>
                  <a:schemeClr val="bg1"/>
                </a:solidFill>
              </a:rPr>
              <a:t>("id", “501");</a:t>
            </a:r>
          </a:p>
          <a:p>
            <a:r>
              <a:rPr lang="en-IN" sz="1200" dirty="0">
                <a:solidFill>
                  <a:schemeClr val="bg1"/>
                </a:solidFill>
              </a:rPr>
              <a:t>List </a:t>
            </a:r>
            <a:r>
              <a:rPr lang="en-IN" sz="1200" dirty="0" err="1">
                <a:solidFill>
                  <a:schemeClr val="bg1"/>
                </a:solidFill>
              </a:rPr>
              <a:t>list</a:t>
            </a:r>
            <a:r>
              <a:rPr lang="en-IN" sz="1200" dirty="0">
                <a:solidFill>
                  <a:schemeClr val="bg1"/>
                </a:solidFill>
              </a:rPr>
              <a:t> = </a:t>
            </a:r>
            <a:r>
              <a:rPr lang="en-IN" sz="1200" dirty="0" err="1">
                <a:solidFill>
                  <a:schemeClr val="bg1"/>
                </a:solidFill>
              </a:rPr>
              <a:t>query.list</a:t>
            </a:r>
            <a:r>
              <a:rPr lang="en-IN" sz="1200" dirty="0">
                <a:solidFill>
                  <a:schemeClr val="bg1"/>
                </a:solidFill>
              </a:rPr>
              <a:t>();</a:t>
            </a:r>
          </a:p>
        </p:txBody>
      </p:sp>
      <p:sp>
        <p:nvSpPr>
          <p:cNvPr id="13" name="Rectangle 12">
            <a:extLst>
              <a:ext uri="{FF2B5EF4-FFF2-40B4-BE49-F238E27FC236}">
                <a16:creationId xmlns:a16="http://schemas.microsoft.com/office/drawing/2014/main" id="{85FF661B-A881-45D7-B867-6B01FAF756E3}"/>
              </a:ext>
            </a:extLst>
          </p:cNvPr>
          <p:cNvSpPr/>
          <p:nvPr/>
        </p:nvSpPr>
        <p:spPr>
          <a:xfrm>
            <a:off x="4926330" y="2845426"/>
            <a:ext cx="4572000" cy="276999"/>
          </a:xfrm>
          <a:prstGeom prst="rect">
            <a:avLst/>
          </a:prstGeom>
        </p:spPr>
        <p:txBody>
          <a:bodyPr>
            <a:spAutoFit/>
          </a:bodyPr>
          <a:lstStyle/>
          <a:p>
            <a:r>
              <a:rPr lang="en-US" sz="1200" dirty="0">
                <a:solidFill>
                  <a:srgbClr val="222635"/>
                </a:solidFill>
                <a:latin typeface="Cambria" panose="02040503050406030204" pitchFamily="18" charset="0"/>
              </a:rPr>
              <a:t>Retrieve a student detail where student ID is 501.</a:t>
            </a:r>
            <a:endParaRPr lang="en-IN" sz="1200" dirty="0"/>
          </a:p>
        </p:txBody>
      </p:sp>
    </p:spTree>
    <p:extLst>
      <p:ext uri="{BB962C8B-B14F-4D97-AF65-F5344CB8AC3E}">
        <p14:creationId xmlns:p14="http://schemas.microsoft.com/office/powerpoint/2010/main" val="179537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Demo: Query Language Duration 10 Min</a:t>
            </a:r>
            <a:endParaRPr lang="en-US" dirty="0"/>
          </a:p>
        </p:txBody>
      </p:sp>
      <p:sp>
        <p:nvSpPr>
          <p:cNvPr id="5" name="Content Placeholder 2"/>
          <p:cNvSpPr txBox="1">
            <a:spLocks/>
          </p:cNvSpPr>
          <p:nvPr/>
        </p:nvSpPr>
        <p:spPr>
          <a:xfrm>
            <a:off x="666135" y="914400"/>
            <a:ext cx="8229600" cy="457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200" dirty="0"/>
              <a:t>Create Maven Project with Suitable Name add dependency as below</a:t>
            </a:r>
          </a:p>
        </p:txBody>
      </p:sp>
      <p:pic>
        <p:nvPicPr>
          <p:cNvPr id="3" name="Picture 2">
            <a:extLst>
              <a:ext uri="{FF2B5EF4-FFF2-40B4-BE49-F238E27FC236}">
                <a16:creationId xmlns:a16="http://schemas.microsoft.com/office/drawing/2014/main" id="{2AA11831-9E12-4E60-AFD3-5AB19BC21F8D}"/>
              </a:ext>
            </a:extLst>
          </p:cNvPr>
          <p:cNvPicPr>
            <a:picLocks noChangeAspect="1"/>
          </p:cNvPicPr>
          <p:nvPr/>
        </p:nvPicPr>
        <p:blipFill rotWithShape="1">
          <a:blip r:embed="rId2"/>
          <a:srcRect l="1666" t="9982" r="83785" b="17391"/>
          <a:stretch/>
        </p:blipFill>
        <p:spPr>
          <a:xfrm>
            <a:off x="914400" y="1981200"/>
            <a:ext cx="2590800" cy="3962400"/>
          </a:xfrm>
          <a:prstGeom prst="rect">
            <a:avLst/>
          </a:prstGeom>
        </p:spPr>
      </p:pic>
      <p:sp>
        <p:nvSpPr>
          <p:cNvPr id="6" name="Rectangle 5">
            <a:extLst>
              <a:ext uri="{FF2B5EF4-FFF2-40B4-BE49-F238E27FC236}">
                <a16:creationId xmlns:a16="http://schemas.microsoft.com/office/drawing/2014/main" id="{789A768E-66E1-47C8-976F-2CA916E0A4AF}"/>
              </a:ext>
            </a:extLst>
          </p:cNvPr>
          <p:cNvSpPr/>
          <p:nvPr/>
        </p:nvSpPr>
        <p:spPr>
          <a:xfrm>
            <a:off x="4038600" y="1330910"/>
            <a:ext cx="4820264" cy="5262979"/>
          </a:xfrm>
          <a:prstGeom prst="rect">
            <a:avLst/>
          </a:prstGeom>
        </p:spPr>
        <p:txBody>
          <a:bodyPr wrap="square">
            <a:spAutoFit/>
          </a:bodyPr>
          <a:lstStyle/>
          <a:p>
            <a:r>
              <a:rPr lang="en-IN" sz="1200" b="1" dirty="0">
                <a:latin typeface="Calibri" panose="020F0502020204030204" pitchFamily="34" charset="0"/>
                <a:cs typeface="Calibri" panose="020F0502020204030204" pitchFamily="34" charset="0"/>
              </a:rPr>
              <a:t>Pom.xml</a:t>
            </a:r>
          </a:p>
          <a:p>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project </a:t>
            </a:r>
            <a:r>
              <a:rPr lang="en-IN" sz="1200" dirty="0" err="1">
                <a:solidFill>
                  <a:srgbClr val="7F007F"/>
                </a:solidFill>
                <a:latin typeface="Calibri" panose="020F0502020204030204" pitchFamily="34" charset="0"/>
                <a:cs typeface="Calibri" panose="020F0502020204030204" pitchFamily="34" charset="0"/>
              </a:rPr>
              <a:t>xmlns</a:t>
            </a:r>
            <a:r>
              <a:rPr lang="en-IN" sz="1200" dirty="0">
                <a:solidFill>
                  <a:srgbClr val="000000"/>
                </a:solidFill>
                <a:latin typeface="Calibri" panose="020F0502020204030204" pitchFamily="34" charset="0"/>
                <a:cs typeface="Calibri" panose="020F0502020204030204" pitchFamily="34" charset="0"/>
              </a:rPr>
              <a:t>=</a:t>
            </a:r>
            <a:r>
              <a:rPr lang="en-IN" sz="1200" i="1" dirty="0">
                <a:solidFill>
                  <a:srgbClr val="2A00FF"/>
                </a:solidFill>
                <a:latin typeface="Calibri" panose="020F0502020204030204" pitchFamily="34" charset="0"/>
                <a:cs typeface="Calibri" panose="020F0502020204030204" pitchFamily="34" charset="0"/>
              </a:rPr>
              <a:t>"http://maven.apache.org/POM/4.0.0" </a:t>
            </a:r>
            <a:r>
              <a:rPr lang="en-IN" sz="1200" i="1" dirty="0" err="1">
                <a:solidFill>
                  <a:srgbClr val="7F007F"/>
                </a:solidFill>
                <a:latin typeface="Calibri" panose="020F0502020204030204" pitchFamily="34" charset="0"/>
                <a:cs typeface="Calibri" panose="020F0502020204030204" pitchFamily="34" charset="0"/>
              </a:rPr>
              <a:t>xmlns:xsi</a:t>
            </a:r>
            <a:r>
              <a:rPr lang="en-IN" sz="1200" i="1" dirty="0">
                <a:solidFill>
                  <a:srgbClr val="000000"/>
                </a:solidFill>
                <a:latin typeface="Calibri" panose="020F0502020204030204" pitchFamily="34" charset="0"/>
                <a:cs typeface="Calibri" panose="020F0502020204030204" pitchFamily="34" charset="0"/>
              </a:rPr>
              <a:t>=</a:t>
            </a:r>
            <a:r>
              <a:rPr lang="en-IN" sz="1200" i="1" dirty="0">
                <a:solidFill>
                  <a:srgbClr val="2A00FF"/>
                </a:solidFill>
                <a:latin typeface="Calibri" panose="020F0502020204030204" pitchFamily="34" charset="0"/>
                <a:cs typeface="Calibri" panose="020F0502020204030204" pitchFamily="34" charset="0"/>
              </a:rPr>
              <a:t>"http://www.w3.org/2001/XMLSchema-instance" </a:t>
            </a:r>
            <a:r>
              <a:rPr lang="en-IN" sz="1200" i="1" dirty="0" err="1">
                <a:solidFill>
                  <a:srgbClr val="7F007F"/>
                </a:solidFill>
                <a:latin typeface="Calibri" panose="020F0502020204030204" pitchFamily="34" charset="0"/>
                <a:cs typeface="Calibri" panose="020F0502020204030204" pitchFamily="34" charset="0"/>
              </a:rPr>
              <a:t>xsi:schemaLocation</a:t>
            </a:r>
            <a:r>
              <a:rPr lang="en-IN" sz="1200" i="1" dirty="0">
                <a:solidFill>
                  <a:srgbClr val="000000"/>
                </a:solidFill>
                <a:latin typeface="Calibri" panose="020F0502020204030204" pitchFamily="34" charset="0"/>
                <a:cs typeface="Calibri" panose="020F0502020204030204" pitchFamily="34" charset="0"/>
              </a:rPr>
              <a:t>=</a:t>
            </a:r>
            <a:r>
              <a:rPr lang="en-IN" sz="1200" i="1" dirty="0">
                <a:solidFill>
                  <a:srgbClr val="2A00FF"/>
                </a:solidFill>
                <a:latin typeface="Calibri" panose="020F0502020204030204" pitchFamily="34" charset="0"/>
                <a:cs typeface="Calibri" panose="020F0502020204030204" pitchFamily="34" charset="0"/>
              </a:rPr>
              <a:t>"http://maven.apache.org/POM/4.0.0 http://maven.apache.org/xsd/maven-4.0.0.xsd"</a:t>
            </a:r>
            <a:r>
              <a:rPr lang="en-IN" sz="1200" i="1"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modelVersion</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4.0.0</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modelVersion</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HibernateQuery</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Hb-query</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0.0.1-SNAPSHOT</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dependencies</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org.hibernate</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hibernate-core</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5.2.17.Final</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mysql</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mysql</a:t>
            </a:r>
            <a:r>
              <a:rPr lang="en-IN" sz="1200" dirty="0">
                <a:solidFill>
                  <a:srgbClr val="000000"/>
                </a:solidFill>
                <a:latin typeface="Calibri" panose="020F0502020204030204" pitchFamily="34" charset="0"/>
                <a:cs typeface="Calibri" panose="020F0502020204030204" pitchFamily="34" charset="0"/>
              </a:rPr>
              <a:t>-connector-java</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6.0.6</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javax.xml.bind</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groupId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r>
              <a:rPr lang="en-IN" sz="1200" dirty="0" err="1">
                <a:solidFill>
                  <a:srgbClr val="000000"/>
                </a:solidFill>
                <a:latin typeface="Calibri" panose="020F0502020204030204" pitchFamily="34" charset="0"/>
                <a:cs typeface="Calibri" panose="020F0502020204030204" pitchFamily="34" charset="0"/>
              </a:rPr>
              <a:t>jaxb-api</a:t>
            </a:r>
            <a:r>
              <a:rPr lang="en-IN" sz="1200" dirty="0">
                <a:solidFill>
                  <a:srgbClr val="008080"/>
                </a:solidFill>
                <a:latin typeface="Calibri" panose="020F0502020204030204" pitchFamily="34" charset="0"/>
                <a:cs typeface="Calibri" panose="020F0502020204030204" pitchFamily="34" charset="0"/>
              </a:rPr>
              <a:t>&lt;/</a:t>
            </a:r>
            <a:r>
              <a:rPr lang="en-IN" sz="1200" dirty="0" err="1">
                <a:solidFill>
                  <a:srgbClr val="3F7F7F"/>
                </a:solidFill>
                <a:latin typeface="Calibri" panose="020F0502020204030204" pitchFamily="34" charset="0"/>
                <a:cs typeface="Calibri" panose="020F0502020204030204" pitchFamily="34" charset="0"/>
              </a:rPr>
              <a:t>artifactId</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r>
              <a:rPr lang="en-IN" sz="1200" dirty="0">
                <a:solidFill>
                  <a:srgbClr val="000000"/>
                </a:solidFill>
                <a:latin typeface="Calibri" panose="020F0502020204030204" pitchFamily="34" charset="0"/>
                <a:cs typeface="Calibri" panose="020F0502020204030204" pitchFamily="34" charset="0"/>
              </a:rPr>
              <a:t>2.3.0</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version</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dependency</a:t>
            </a:r>
            <a:r>
              <a:rPr lang="en-IN" sz="1200" dirty="0">
                <a:solidFill>
                  <a:srgbClr val="008080"/>
                </a:solidFill>
                <a:latin typeface="Calibri" panose="020F0502020204030204" pitchFamily="34" charset="0"/>
                <a:cs typeface="Calibri" panose="020F0502020204030204" pitchFamily="34" charset="0"/>
              </a:rPr>
              <a:t>&gt;</a:t>
            </a:r>
          </a:p>
          <a:p>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dependencies</a:t>
            </a:r>
            <a:r>
              <a:rPr lang="en-IN" sz="1200" dirty="0">
                <a:solidFill>
                  <a:srgbClr val="008080"/>
                </a:solidFill>
                <a:latin typeface="Calibri" panose="020F0502020204030204" pitchFamily="34" charset="0"/>
                <a:cs typeface="Calibri" panose="020F0502020204030204" pitchFamily="34" charset="0"/>
              </a:rPr>
              <a:t>&gt;</a:t>
            </a:r>
          </a:p>
          <a:p>
            <a:endParaRPr lang="en-IN" sz="1200" dirty="0">
              <a:latin typeface="Calibri" panose="020F0502020204030204" pitchFamily="34" charset="0"/>
              <a:cs typeface="Calibri" panose="020F0502020204030204" pitchFamily="34" charset="0"/>
            </a:endParaRPr>
          </a:p>
          <a:p>
            <a:r>
              <a:rPr lang="en-IN" sz="1200" dirty="0">
                <a:solidFill>
                  <a:srgbClr val="008080"/>
                </a:solidFill>
                <a:latin typeface="Calibri" panose="020F0502020204030204" pitchFamily="34" charset="0"/>
                <a:cs typeface="Calibri" panose="020F0502020204030204" pitchFamily="34" charset="0"/>
              </a:rPr>
              <a:t>&lt;/</a:t>
            </a:r>
            <a:r>
              <a:rPr lang="en-IN" sz="1200" dirty="0">
                <a:solidFill>
                  <a:srgbClr val="3F7F7F"/>
                </a:solidFill>
                <a:latin typeface="Calibri" panose="020F0502020204030204" pitchFamily="34" charset="0"/>
                <a:cs typeface="Calibri" panose="020F0502020204030204" pitchFamily="34" charset="0"/>
              </a:rPr>
              <a:t>project</a:t>
            </a:r>
            <a:r>
              <a:rPr lang="en-IN" sz="1200" dirty="0">
                <a:solidFill>
                  <a:srgbClr val="008080"/>
                </a:solidFill>
                <a:latin typeface="Calibri" panose="020F0502020204030204" pitchFamily="34" charset="0"/>
                <a:cs typeface="Calibri" panose="020F0502020204030204" pitchFamily="34" charset="0"/>
              </a:rPr>
              <a:t>&gt;</a:t>
            </a:r>
            <a:endParaRPr lang="en-IN" sz="1200" dirty="0">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EDD25044-13B7-4F0C-AA14-E31184A151A5}"/>
              </a:ext>
            </a:extLst>
          </p:cNvPr>
          <p:cNvSpPr/>
          <p:nvPr/>
        </p:nvSpPr>
        <p:spPr>
          <a:xfrm>
            <a:off x="4267200" y="3276600"/>
            <a:ext cx="2590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777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TextBox 2">
            <a:extLst>
              <a:ext uri="{FF2B5EF4-FFF2-40B4-BE49-F238E27FC236}">
                <a16:creationId xmlns:a16="http://schemas.microsoft.com/office/drawing/2014/main" id="{9517F5E0-4757-426A-9D56-BE25471833AE}"/>
              </a:ext>
            </a:extLst>
          </p:cNvPr>
          <p:cNvSpPr txBox="1"/>
          <p:nvPr/>
        </p:nvSpPr>
        <p:spPr>
          <a:xfrm>
            <a:off x="304800" y="990600"/>
            <a:ext cx="8458200" cy="5078313"/>
          </a:xfrm>
          <a:prstGeom prst="rect">
            <a:avLst/>
          </a:prstGeom>
          <a:noFill/>
        </p:spPr>
        <p:txBody>
          <a:bodyPr wrap="square" rtlCol="0">
            <a:spAutoFit/>
          </a:bodyPr>
          <a:lstStyle/>
          <a:p>
            <a:r>
              <a:rPr lang="en-IN" b="1" dirty="0"/>
              <a:t>Create table Employee and Department in </a:t>
            </a:r>
            <a:r>
              <a:rPr lang="en-IN" b="1" dirty="0" err="1"/>
              <a:t>mysql</a:t>
            </a:r>
            <a:r>
              <a:rPr lang="en-IN" b="1" dirty="0"/>
              <a:t> and insert some values.</a:t>
            </a:r>
          </a:p>
          <a:p>
            <a:endParaRPr lang="en-IN" dirty="0"/>
          </a:p>
          <a:p>
            <a:r>
              <a:rPr lang="en-IN" dirty="0"/>
              <a:t>create table DEPARTMENT(	DPT_ID int not null primary key,     NAME varchar(100) not null);</a:t>
            </a:r>
          </a:p>
          <a:p>
            <a:endParaRPr lang="en-IN" dirty="0"/>
          </a:p>
          <a:p>
            <a:r>
              <a:rPr lang="en-IN" dirty="0"/>
              <a:t>create table EMPLOYEE(	EMP_ID int not null primary key,    NAME varchar(100) not null,    DESIGNATION varchar(100),    DPT_ID int,    foreign key (DPT_ID) references DEPARTMENT(DPT_ID));</a:t>
            </a:r>
          </a:p>
          <a:p>
            <a:r>
              <a:rPr lang="en-IN" dirty="0"/>
              <a:t>insert into DEPARTMENT(DPT_ID,NAME) values(1,'Quality Analysis’);</a:t>
            </a:r>
          </a:p>
          <a:p>
            <a:r>
              <a:rPr lang="en-IN" dirty="0"/>
              <a:t>insert into DEPARTMENT(DPT_ID,NAME) values(2,'Finance’);</a:t>
            </a:r>
          </a:p>
          <a:p>
            <a:r>
              <a:rPr lang="en-IN" dirty="0"/>
              <a:t>insert into EMPLOYEE(EMP_ID,NAME,DESIGNATION,DPT_ID) values(1,'Rushabh','Quality Analyst',1);</a:t>
            </a:r>
          </a:p>
          <a:p>
            <a:r>
              <a:rPr lang="en-IN" dirty="0"/>
              <a:t>insert into EMPLOYEE(EMP_ID,NAME,DESIGNATION,DPT_ID) values(2,'Sandeep','Team Lead',1);</a:t>
            </a:r>
          </a:p>
          <a:p>
            <a:r>
              <a:rPr lang="en-IN" dirty="0"/>
              <a:t>insert into EMPLOYEE(EMP_ID,NAME,DESIGNATION,DPT_ID) values(3,'John','Sales Manager',2);</a:t>
            </a:r>
          </a:p>
          <a:p>
            <a:r>
              <a:rPr lang="en-IN" dirty="0"/>
              <a:t>insert into EMPLOYEE(EMP_ID,NAME,DESIGNATION,DPT_ID) values(4,'Richa','HR Manager',2);</a:t>
            </a:r>
          </a:p>
        </p:txBody>
      </p:sp>
    </p:spTree>
    <p:extLst>
      <p:ext uri="{BB962C8B-B14F-4D97-AF65-F5344CB8AC3E}">
        <p14:creationId xmlns:p14="http://schemas.microsoft.com/office/powerpoint/2010/main" val="268015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Picture 3">
            <a:extLst>
              <a:ext uri="{FF2B5EF4-FFF2-40B4-BE49-F238E27FC236}">
                <a16:creationId xmlns:a16="http://schemas.microsoft.com/office/drawing/2014/main" id="{02B2600A-A3FA-4AD8-8526-A154E2E4BCD1}"/>
              </a:ext>
            </a:extLst>
          </p:cNvPr>
          <p:cNvPicPr>
            <a:picLocks noChangeAspect="1"/>
          </p:cNvPicPr>
          <p:nvPr/>
        </p:nvPicPr>
        <p:blipFill rotWithShape="1">
          <a:blip r:embed="rId2"/>
          <a:srcRect l="21666" t="15910" r="40833" b="21838"/>
          <a:stretch/>
        </p:blipFill>
        <p:spPr>
          <a:xfrm>
            <a:off x="609600" y="1828799"/>
            <a:ext cx="3429000" cy="3200401"/>
          </a:xfrm>
          <a:prstGeom prst="rect">
            <a:avLst/>
          </a:prstGeom>
        </p:spPr>
      </p:pic>
      <p:pic>
        <p:nvPicPr>
          <p:cNvPr id="5" name="Picture 4">
            <a:extLst>
              <a:ext uri="{FF2B5EF4-FFF2-40B4-BE49-F238E27FC236}">
                <a16:creationId xmlns:a16="http://schemas.microsoft.com/office/drawing/2014/main" id="{6A6576D3-3D9D-4462-A1FC-EA09DD06B8F3}"/>
              </a:ext>
            </a:extLst>
          </p:cNvPr>
          <p:cNvPicPr>
            <a:picLocks noChangeAspect="1"/>
          </p:cNvPicPr>
          <p:nvPr/>
        </p:nvPicPr>
        <p:blipFill rotWithShape="1">
          <a:blip r:embed="rId3"/>
          <a:srcRect l="20833" t="12945" r="46666" b="29249"/>
          <a:stretch/>
        </p:blipFill>
        <p:spPr>
          <a:xfrm>
            <a:off x="4876800" y="1791928"/>
            <a:ext cx="2971800" cy="2971801"/>
          </a:xfrm>
          <a:prstGeom prst="rect">
            <a:avLst/>
          </a:prstGeom>
        </p:spPr>
      </p:pic>
      <p:sp>
        <p:nvSpPr>
          <p:cNvPr id="6" name="TextBox 5">
            <a:extLst>
              <a:ext uri="{FF2B5EF4-FFF2-40B4-BE49-F238E27FC236}">
                <a16:creationId xmlns:a16="http://schemas.microsoft.com/office/drawing/2014/main" id="{7DAC0CF8-F50E-4992-8F76-880BE5CBF300}"/>
              </a:ext>
            </a:extLst>
          </p:cNvPr>
          <p:cNvSpPr txBox="1"/>
          <p:nvPr/>
        </p:nvSpPr>
        <p:spPr>
          <a:xfrm>
            <a:off x="609600" y="1066800"/>
            <a:ext cx="7620000" cy="646331"/>
          </a:xfrm>
          <a:prstGeom prst="rect">
            <a:avLst/>
          </a:prstGeom>
          <a:noFill/>
        </p:spPr>
        <p:txBody>
          <a:bodyPr wrap="square" rtlCol="0">
            <a:spAutoFit/>
          </a:bodyPr>
          <a:lstStyle/>
          <a:p>
            <a:r>
              <a:rPr lang="en-IN" dirty="0"/>
              <a:t>After inserting values in both the table it will look like Employee table and department table</a:t>
            </a:r>
          </a:p>
        </p:txBody>
      </p:sp>
    </p:spTree>
    <p:extLst>
      <p:ext uri="{BB962C8B-B14F-4D97-AF65-F5344CB8AC3E}">
        <p14:creationId xmlns:p14="http://schemas.microsoft.com/office/powerpoint/2010/main" val="378045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Rectangle 2">
            <a:extLst>
              <a:ext uri="{FF2B5EF4-FFF2-40B4-BE49-F238E27FC236}">
                <a16:creationId xmlns:a16="http://schemas.microsoft.com/office/drawing/2014/main" id="{6F551E9B-FC54-4514-945B-40FAACE5594C}"/>
              </a:ext>
            </a:extLst>
          </p:cNvPr>
          <p:cNvSpPr/>
          <p:nvPr/>
        </p:nvSpPr>
        <p:spPr>
          <a:xfrm>
            <a:off x="179439" y="937784"/>
            <a:ext cx="4392561" cy="5909310"/>
          </a:xfrm>
          <a:prstGeom prst="rect">
            <a:avLst/>
          </a:prstGeom>
        </p:spPr>
        <p:txBody>
          <a:bodyPr wrap="square">
            <a:spAutoFit/>
          </a:bodyPr>
          <a:lstStyle/>
          <a:p>
            <a:r>
              <a:rPr lang="en-IN" sz="1400" b="1" dirty="0">
                <a:latin typeface="Calibri" panose="020F0502020204030204" pitchFamily="34" charset="0"/>
                <a:cs typeface="Calibri" panose="020F0502020204030204" pitchFamily="34" charset="0"/>
              </a:rPr>
              <a:t>Create Department class which has matching entity with database table</a:t>
            </a:r>
            <a:endParaRPr lang="en-IN" sz="1050" b="1" dirty="0">
              <a:solidFill>
                <a:srgbClr val="000000"/>
              </a:solidFill>
              <a:latin typeface="Calibri" panose="020F0502020204030204" pitchFamily="34" charset="0"/>
              <a:cs typeface="Calibri" panose="020F0502020204030204" pitchFamily="34" charset="0"/>
            </a:endParaRPr>
          </a:p>
          <a:p>
            <a:r>
              <a:rPr lang="en-IN" sz="1050" b="1" dirty="0">
                <a:solidFill>
                  <a:srgbClr val="000000"/>
                </a:solidFill>
                <a:latin typeface="Calibri" panose="020F0502020204030204" pitchFamily="34" charset="0"/>
                <a:cs typeface="Calibri" panose="020F0502020204030204" pitchFamily="34" charset="0"/>
              </a:rPr>
              <a:t> </a:t>
            </a:r>
            <a:r>
              <a:rPr lang="en-IN" sz="1400" b="1" dirty="0"/>
              <a:t>package </a:t>
            </a:r>
            <a:r>
              <a:rPr lang="en-IN" sz="1400" b="1" dirty="0" err="1"/>
              <a:t>com.test.hibernate.entity</a:t>
            </a:r>
            <a:r>
              <a:rPr lang="en-IN" sz="1400" b="1" dirty="0"/>
              <a:t>;</a:t>
            </a:r>
          </a:p>
          <a:p>
            <a:r>
              <a:rPr lang="en-IN" sz="1400" b="1" dirty="0"/>
              <a:t>import </a:t>
            </a:r>
            <a:r>
              <a:rPr lang="en-IN" sz="1400" b="1" dirty="0" err="1"/>
              <a:t>java.util</a:t>
            </a:r>
            <a:r>
              <a:rPr lang="en-IN" sz="1400" b="1" dirty="0"/>
              <a:t>.*;</a:t>
            </a:r>
          </a:p>
          <a:p>
            <a:r>
              <a:rPr lang="en-IN" sz="1400" b="1" dirty="0"/>
              <a:t>import </a:t>
            </a:r>
            <a:r>
              <a:rPr lang="en-IN" sz="1400" b="1" dirty="0" err="1"/>
              <a:t>javax.persistence</a:t>
            </a:r>
            <a:r>
              <a:rPr lang="en-IN" sz="1400" b="1" dirty="0"/>
              <a:t>.*;</a:t>
            </a:r>
          </a:p>
          <a:p>
            <a:endParaRPr lang="en-IN" sz="1400" dirty="0"/>
          </a:p>
          <a:p>
            <a:r>
              <a:rPr lang="en-IN" sz="1400" dirty="0"/>
              <a:t>@Entity</a:t>
            </a:r>
          </a:p>
          <a:p>
            <a:r>
              <a:rPr lang="en-IN" sz="1400" dirty="0"/>
              <a:t>@Table(name="DEPARTMENT")</a:t>
            </a:r>
          </a:p>
          <a:p>
            <a:endParaRPr lang="en-IN" sz="1400" dirty="0"/>
          </a:p>
          <a:p>
            <a:r>
              <a:rPr lang="en-IN" sz="1400" dirty="0"/>
              <a:t>//Using @</a:t>
            </a:r>
            <a:r>
              <a:rPr lang="en-IN" sz="1400" dirty="0" err="1"/>
              <a:t>NamedQuery</a:t>
            </a:r>
            <a:r>
              <a:rPr lang="en-IN" sz="1400" dirty="0"/>
              <a:t> for single JPQL or HQL</a:t>
            </a:r>
          </a:p>
          <a:p>
            <a:r>
              <a:rPr lang="en-IN" sz="1400" dirty="0"/>
              <a:t>@</a:t>
            </a:r>
            <a:r>
              <a:rPr lang="en-IN" sz="1400" dirty="0" err="1"/>
              <a:t>NamedQuery</a:t>
            </a:r>
            <a:r>
              <a:rPr lang="en-IN" sz="1400" dirty="0"/>
              <a:t>(name="</a:t>
            </a:r>
            <a:r>
              <a:rPr lang="en-IN" sz="1400" dirty="0" err="1"/>
              <a:t>get_total_dept</a:t>
            </a:r>
            <a:r>
              <a:rPr lang="en-IN" sz="1400" dirty="0"/>
              <a:t>", query="select count(1) from Department")</a:t>
            </a:r>
          </a:p>
          <a:p>
            <a:endParaRPr lang="en-IN" sz="1400" dirty="0"/>
          </a:p>
          <a:p>
            <a:r>
              <a:rPr lang="en-IN" sz="1400" dirty="0"/>
              <a:t>//Using @</a:t>
            </a:r>
            <a:r>
              <a:rPr lang="en-IN" sz="1400" dirty="0" err="1"/>
              <a:t>NamedQueries</a:t>
            </a:r>
            <a:r>
              <a:rPr lang="en-IN" sz="1400" dirty="0"/>
              <a:t> for multiple JPQL or HQL</a:t>
            </a:r>
          </a:p>
          <a:p>
            <a:r>
              <a:rPr lang="en-IN" sz="1400" dirty="0"/>
              <a:t>@</a:t>
            </a:r>
            <a:r>
              <a:rPr lang="en-IN" sz="1400" dirty="0" err="1"/>
              <a:t>NamedQueries</a:t>
            </a:r>
            <a:r>
              <a:rPr lang="en-IN" sz="1400" dirty="0"/>
              <a:t>({</a:t>
            </a:r>
          </a:p>
          <a:p>
            <a:r>
              <a:rPr lang="en-IN" sz="1400" dirty="0"/>
              <a:t>   @</a:t>
            </a:r>
            <a:r>
              <a:rPr lang="en-IN" sz="1400" dirty="0" err="1"/>
              <a:t>NamedQuery</a:t>
            </a:r>
            <a:r>
              <a:rPr lang="en-IN" sz="1400" dirty="0"/>
              <a:t>(name="</a:t>
            </a:r>
            <a:r>
              <a:rPr lang="en-IN" sz="1400" dirty="0" err="1"/>
              <a:t>get_dept_name_by_id</a:t>
            </a:r>
            <a:r>
              <a:rPr lang="en-IN" sz="1400" dirty="0"/>
              <a:t>", query="select name from Department where id=:id"),</a:t>
            </a:r>
          </a:p>
          <a:p>
            <a:r>
              <a:rPr lang="en-IN" sz="1400" dirty="0"/>
              <a:t>   @</a:t>
            </a:r>
            <a:r>
              <a:rPr lang="en-IN" sz="1400" dirty="0" err="1"/>
              <a:t>NamedQuery</a:t>
            </a:r>
            <a:r>
              <a:rPr lang="en-IN" sz="1400" dirty="0"/>
              <a:t>(name="</a:t>
            </a:r>
            <a:r>
              <a:rPr lang="en-IN" sz="1400" dirty="0" err="1"/>
              <a:t>get_all_dept</a:t>
            </a:r>
            <a:r>
              <a:rPr lang="en-IN" sz="1400" dirty="0"/>
              <a:t>", query="from Department")</a:t>
            </a:r>
          </a:p>
          <a:p>
            <a:r>
              <a:rPr lang="en-IN" sz="1400" dirty="0"/>
              <a:t>})</a:t>
            </a:r>
          </a:p>
          <a:p>
            <a:endParaRPr lang="en-IN" sz="1400" dirty="0"/>
          </a:p>
          <a:p>
            <a:r>
              <a:rPr lang="en-IN" sz="1400" b="1" dirty="0"/>
              <a:t>public class Department {</a:t>
            </a:r>
          </a:p>
          <a:p>
            <a:r>
              <a:rPr lang="en-IN" sz="1400" dirty="0"/>
              <a:t>   @Id</a:t>
            </a:r>
          </a:p>
          <a:p>
            <a:r>
              <a:rPr lang="en-IN" sz="1400" dirty="0"/>
              <a:t>   @Column(name = "DPT_ID")</a:t>
            </a:r>
          </a:p>
          <a:p>
            <a:r>
              <a:rPr lang="en-IN" sz="1400" dirty="0"/>
              <a:t>   </a:t>
            </a:r>
            <a:r>
              <a:rPr lang="en-IN" sz="1400" b="1" dirty="0"/>
              <a:t>private int id;</a:t>
            </a:r>
          </a:p>
          <a:p>
            <a:endParaRPr lang="en-IN" sz="1400" dirty="0"/>
          </a:p>
          <a:p>
            <a:r>
              <a:rPr lang="en-IN" sz="1400" dirty="0"/>
              <a:t>   </a:t>
            </a:r>
          </a:p>
        </p:txBody>
      </p:sp>
      <p:sp>
        <p:nvSpPr>
          <p:cNvPr id="6" name="Rectangle 5">
            <a:extLst>
              <a:ext uri="{FF2B5EF4-FFF2-40B4-BE49-F238E27FC236}">
                <a16:creationId xmlns:a16="http://schemas.microsoft.com/office/drawing/2014/main" id="{1D197ABE-05F6-4A91-9C6D-6980A7637070}"/>
              </a:ext>
            </a:extLst>
          </p:cNvPr>
          <p:cNvSpPr/>
          <p:nvPr/>
        </p:nvSpPr>
        <p:spPr>
          <a:xfrm>
            <a:off x="4572001" y="774170"/>
            <a:ext cx="4343400" cy="4616648"/>
          </a:xfrm>
          <a:prstGeom prst="rect">
            <a:avLst/>
          </a:prstGeom>
        </p:spPr>
        <p:txBody>
          <a:bodyPr wrap="square">
            <a:spAutoFit/>
          </a:bodyPr>
          <a:lstStyle/>
          <a:p>
            <a:r>
              <a:rPr lang="en-IN" sz="1400" dirty="0"/>
              <a:t>@Column(name = "NAME")</a:t>
            </a:r>
          </a:p>
          <a:p>
            <a:r>
              <a:rPr lang="en-IN" sz="1400" dirty="0"/>
              <a:t>   </a:t>
            </a:r>
            <a:r>
              <a:rPr lang="en-IN" sz="1400" b="1" dirty="0"/>
              <a:t>private String name;</a:t>
            </a:r>
          </a:p>
          <a:p>
            <a:r>
              <a:rPr lang="en-IN" sz="1400" dirty="0"/>
              <a:t>   @</a:t>
            </a:r>
            <a:r>
              <a:rPr lang="en-IN" sz="1400" dirty="0" err="1"/>
              <a:t>OneToMany</a:t>
            </a:r>
            <a:r>
              <a:rPr lang="en-IN" sz="1400" dirty="0"/>
              <a:t>(cascade = </a:t>
            </a:r>
            <a:r>
              <a:rPr lang="en-IN" sz="1400" dirty="0" err="1"/>
              <a:t>CascadeType.</a:t>
            </a:r>
            <a:r>
              <a:rPr lang="en-IN" sz="1400" b="1" i="1" dirty="0" err="1"/>
              <a:t>ALL</a:t>
            </a:r>
            <a:r>
              <a:rPr lang="en-IN" sz="1400" b="1" i="1" dirty="0"/>
              <a:t>, </a:t>
            </a:r>
            <a:r>
              <a:rPr lang="en-IN" sz="1400" b="1" i="1" dirty="0" err="1"/>
              <a:t>mappedBy</a:t>
            </a:r>
            <a:r>
              <a:rPr lang="en-IN" sz="1400" b="1" i="1" dirty="0"/>
              <a:t> = "department")</a:t>
            </a:r>
          </a:p>
          <a:p>
            <a:r>
              <a:rPr lang="en-IN" sz="1400" dirty="0"/>
              <a:t>   </a:t>
            </a:r>
            <a:r>
              <a:rPr lang="en-IN" sz="1400" b="1" dirty="0"/>
              <a:t>private List&lt;Employee&gt; employees = new </a:t>
            </a:r>
            <a:r>
              <a:rPr lang="en-IN" sz="1400" b="1" dirty="0" err="1"/>
              <a:t>ArrayList</a:t>
            </a:r>
            <a:r>
              <a:rPr lang="en-IN" sz="1400" b="1" dirty="0"/>
              <a:t>&lt;&gt;();</a:t>
            </a:r>
          </a:p>
          <a:p>
            <a:endParaRPr lang="en-IN" sz="1400" dirty="0"/>
          </a:p>
          <a:p>
            <a:r>
              <a:rPr lang="en-IN" sz="1400" b="1" dirty="0"/>
              <a:t>public void </a:t>
            </a:r>
            <a:r>
              <a:rPr lang="en-IN" sz="1400" b="1" dirty="0" err="1"/>
              <a:t>setName</a:t>
            </a:r>
            <a:r>
              <a:rPr lang="en-IN" sz="1400" b="1" dirty="0"/>
              <a:t>(String name)</a:t>
            </a:r>
          </a:p>
          <a:p>
            <a:r>
              <a:rPr lang="en-IN" sz="1400" dirty="0"/>
              <a:t>{</a:t>
            </a:r>
          </a:p>
          <a:p>
            <a:r>
              <a:rPr lang="en-IN" sz="1400" b="1" dirty="0"/>
              <a:t>this.name=name;</a:t>
            </a:r>
          </a:p>
          <a:p>
            <a:r>
              <a:rPr lang="en-IN" sz="1400" dirty="0"/>
              <a:t>}</a:t>
            </a:r>
          </a:p>
          <a:p>
            <a:r>
              <a:rPr lang="en-IN" sz="1400" dirty="0"/>
              <a:t>   </a:t>
            </a:r>
            <a:r>
              <a:rPr lang="en-IN" sz="1400" b="1" dirty="0"/>
              <a:t>public String </a:t>
            </a:r>
            <a:r>
              <a:rPr lang="en-IN" sz="1400" b="1" dirty="0" err="1"/>
              <a:t>getName</a:t>
            </a:r>
            <a:r>
              <a:rPr lang="en-IN" sz="1400" b="1" dirty="0"/>
              <a:t>() {</a:t>
            </a:r>
          </a:p>
          <a:p>
            <a:r>
              <a:rPr lang="en-IN" sz="1400" b="1" dirty="0"/>
              <a:t>return name;</a:t>
            </a:r>
          </a:p>
          <a:p>
            <a:r>
              <a:rPr lang="en-IN" sz="1400" dirty="0"/>
              <a:t>}</a:t>
            </a:r>
          </a:p>
          <a:p>
            <a:r>
              <a:rPr lang="en-IN" sz="1400" b="1" dirty="0"/>
              <a:t>public void </a:t>
            </a:r>
            <a:r>
              <a:rPr lang="en-IN" sz="1400" b="1" dirty="0" err="1"/>
              <a:t>setId</a:t>
            </a:r>
            <a:r>
              <a:rPr lang="en-IN" sz="1400" b="1" dirty="0"/>
              <a:t>(int id)</a:t>
            </a:r>
          </a:p>
          <a:p>
            <a:r>
              <a:rPr lang="en-IN" sz="1400" dirty="0"/>
              <a:t>{</a:t>
            </a:r>
          </a:p>
          <a:p>
            <a:r>
              <a:rPr lang="en-IN" sz="1400" b="1" dirty="0"/>
              <a:t>this.id=id;</a:t>
            </a:r>
          </a:p>
          <a:p>
            <a:r>
              <a:rPr lang="en-IN" sz="1400" dirty="0"/>
              <a:t>}</a:t>
            </a:r>
          </a:p>
          <a:p>
            <a:r>
              <a:rPr lang="en-IN" sz="1400" b="1" dirty="0"/>
              <a:t>public int </a:t>
            </a:r>
            <a:r>
              <a:rPr lang="en-IN" sz="1400" b="1" dirty="0" err="1"/>
              <a:t>getId</a:t>
            </a:r>
            <a:r>
              <a:rPr lang="en-IN" sz="1400" b="1" dirty="0"/>
              <a:t>() {</a:t>
            </a:r>
          </a:p>
          <a:p>
            <a:r>
              <a:rPr lang="en-IN" sz="1400" b="1" dirty="0"/>
              <a:t>return id;</a:t>
            </a:r>
          </a:p>
          <a:p>
            <a:r>
              <a:rPr lang="en-IN" sz="1400" dirty="0"/>
              <a:t>}}</a:t>
            </a:r>
          </a:p>
        </p:txBody>
      </p:sp>
      <p:sp>
        <p:nvSpPr>
          <p:cNvPr id="8" name="Rectangle 7">
            <a:extLst>
              <a:ext uri="{FF2B5EF4-FFF2-40B4-BE49-F238E27FC236}">
                <a16:creationId xmlns:a16="http://schemas.microsoft.com/office/drawing/2014/main" id="{F85C2A7B-72C3-4EFE-9A28-2E191763554D}"/>
              </a:ext>
            </a:extLst>
          </p:cNvPr>
          <p:cNvSpPr/>
          <p:nvPr/>
        </p:nvSpPr>
        <p:spPr>
          <a:xfrm>
            <a:off x="4581832" y="5369766"/>
            <a:ext cx="4446639" cy="1477328"/>
          </a:xfrm>
          <a:prstGeom prst="rect">
            <a:avLst/>
          </a:prstGeom>
        </p:spPr>
        <p:txBody>
          <a:bodyPr wrap="square">
            <a:spAutoFit/>
          </a:bodyPr>
          <a:lstStyle/>
          <a:p>
            <a:r>
              <a:rPr lang="en-IN" dirty="0"/>
              <a:t>We have created an @Entity class and annotated it with the @</a:t>
            </a:r>
            <a:r>
              <a:rPr lang="en-IN" dirty="0" err="1"/>
              <a:t>NamedQuery</a:t>
            </a:r>
            <a:r>
              <a:rPr lang="en-IN" dirty="0"/>
              <a:t> and @</a:t>
            </a:r>
            <a:r>
              <a:rPr lang="en-IN" dirty="0" err="1"/>
              <a:t>NamedQueries</a:t>
            </a:r>
            <a:r>
              <a:rPr lang="en-IN" dirty="0"/>
              <a:t> annotation for using single or multiple named HQL/JPQL query expression</a:t>
            </a:r>
          </a:p>
        </p:txBody>
      </p:sp>
      <p:sp>
        <p:nvSpPr>
          <p:cNvPr id="4" name="Rectangle: Rounded Corners 3">
            <a:extLst>
              <a:ext uri="{FF2B5EF4-FFF2-40B4-BE49-F238E27FC236}">
                <a16:creationId xmlns:a16="http://schemas.microsoft.com/office/drawing/2014/main" id="{1F88B88D-6F08-4D61-A72A-14C5FFF8946B}"/>
              </a:ext>
            </a:extLst>
          </p:cNvPr>
          <p:cNvSpPr/>
          <p:nvPr/>
        </p:nvSpPr>
        <p:spPr>
          <a:xfrm>
            <a:off x="179439" y="3048000"/>
            <a:ext cx="4011561" cy="2209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481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Rectangle 2">
            <a:extLst>
              <a:ext uri="{FF2B5EF4-FFF2-40B4-BE49-F238E27FC236}">
                <a16:creationId xmlns:a16="http://schemas.microsoft.com/office/drawing/2014/main" id="{F4D461E1-9206-41DD-93B0-2BC071305363}"/>
              </a:ext>
            </a:extLst>
          </p:cNvPr>
          <p:cNvSpPr/>
          <p:nvPr/>
        </p:nvSpPr>
        <p:spPr>
          <a:xfrm>
            <a:off x="157316" y="939143"/>
            <a:ext cx="4407311" cy="6001643"/>
          </a:xfrm>
          <a:prstGeom prst="rect">
            <a:avLst/>
          </a:prstGeom>
        </p:spPr>
        <p:txBody>
          <a:bodyPr wrap="square">
            <a:spAutoFit/>
          </a:bodyPr>
          <a:lstStyle/>
          <a:p>
            <a:r>
              <a:rPr lang="en-IN" sz="1200" b="1" dirty="0">
                <a:solidFill>
                  <a:srgbClr val="7F0055"/>
                </a:solidFill>
                <a:latin typeface="Consolas" panose="020B0609020204030204" pitchFamily="49" charset="0"/>
              </a:rPr>
              <a:t>package</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com.test.hibernate.entity</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javax.persistence</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646464"/>
                </a:solidFill>
                <a:latin typeface="Consolas" panose="020B0609020204030204" pitchFamily="49" charset="0"/>
              </a:rPr>
              <a:t>@Entity</a:t>
            </a:r>
          </a:p>
          <a:p>
            <a:r>
              <a:rPr lang="en-IN" sz="1200" dirty="0">
                <a:solidFill>
                  <a:srgbClr val="646464"/>
                </a:solidFill>
                <a:latin typeface="Consolas" panose="020B0609020204030204" pitchFamily="49" charset="0"/>
              </a:rPr>
              <a:t>@Table</a:t>
            </a:r>
            <a:r>
              <a:rPr lang="en-IN" sz="1200" dirty="0">
                <a:solidFill>
                  <a:srgbClr val="000000"/>
                </a:solidFill>
                <a:latin typeface="Consolas" panose="020B0609020204030204" pitchFamily="49" charset="0"/>
              </a:rPr>
              <a:t>(name = </a:t>
            </a:r>
            <a:r>
              <a:rPr lang="en-IN" sz="1200" dirty="0">
                <a:solidFill>
                  <a:srgbClr val="2A00FF"/>
                </a:solidFill>
                <a:latin typeface="Consolas" panose="020B0609020204030204" pitchFamily="49" charset="0"/>
              </a:rPr>
              <a:t>"EMPLOYEE"</a:t>
            </a:r>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3F7F5F"/>
                </a:solidFill>
                <a:latin typeface="Consolas" panose="020B0609020204030204" pitchFamily="49" charset="0"/>
              </a:rPr>
              <a:t>// Using @</a:t>
            </a:r>
            <a:r>
              <a:rPr lang="en-IN" sz="1200" dirty="0" err="1">
                <a:solidFill>
                  <a:srgbClr val="3F7F5F"/>
                </a:solidFill>
                <a:latin typeface="Consolas" panose="020B0609020204030204" pitchFamily="49" charset="0"/>
              </a:rPr>
              <a:t>NamedNativeQuery</a:t>
            </a:r>
            <a:r>
              <a:rPr lang="en-IN" sz="1200" dirty="0">
                <a:solidFill>
                  <a:srgbClr val="3F7F5F"/>
                </a:solidFill>
                <a:latin typeface="Consolas" panose="020B0609020204030204" pitchFamily="49" charset="0"/>
              </a:rPr>
              <a:t> for single native </a:t>
            </a:r>
            <a:r>
              <a:rPr lang="en-IN" sz="1200" u="sng" dirty="0" err="1">
                <a:solidFill>
                  <a:srgbClr val="3F7F5F"/>
                </a:solidFill>
                <a:latin typeface="Consolas" panose="020B0609020204030204" pitchFamily="49" charset="0"/>
              </a:rPr>
              <a:t>sql</a:t>
            </a:r>
            <a:r>
              <a:rPr lang="en-IN" sz="1200" u="sng" dirty="0">
                <a:solidFill>
                  <a:srgbClr val="3F7F5F"/>
                </a:solidFill>
                <a:latin typeface="Consolas" panose="020B0609020204030204" pitchFamily="49" charset="0"/>
              </a:rPr>
              <a:t> query</a:t>
            </a:r>
          </a:p>
          <a:p>
            <a:r>
              <a:rPr lang="en-IN" sz="1200" dirty="0">
                <a:solidFill>
                  <a:srgbClr val="646464"/>
                </a:solidFill>
                <a:latin typeface="Consolas" panose="020B0609020204030204" pitchFamily="49" charset="0"/>
              </a:rPr>
              <a:t>@</a:t>
            </a:r>
            <a:r>
              <a:rPr lang="en-IN" sz="1200" dirty="0" err="1">
                <a:solidFill>
                  <a:srgbClr val="646464"/>
                </a:solidFill>
                <a:latin typeface="Consolas" panose="020B0609020204030204" pitchFamily="49" charset="0"/>
              </a:rPr>
              <a:t>NamedNativeQuery</a:t>
            </a:r>
            <a:r>
              <a:rPr lang="en-IN" sz="1200" dirty="0">
                <a:solidFill>
                  <a:srgbClr val="000000"/>
                </a:solidFill>
                <a:latin typeface="Consolas" panose="020B0609020204030204" pitchFamily="49" charset="0"/>
              </a:rPr>
              <a:t>(name = </a:t>
            </a:r>
            <a:r>
              <a:rPr lang="en-IN" sz="1200" dirty="0">
                <a:solidFill>
                  <a:srgbClr val="2A00FF"/>
                </a:solidFill>
                <a:latin typeface="Consolas" panose="020B0609020204030204" pitchFamily="49" charset="0"/>
              </a:rPr>
              <a:t>"</a:t>
            </a:r>
            <a:r>
              <a:rPr lang="en-IN" sz="1200" dirty="0" err="1">
                <a:solidFill>
                  <a:srgbClr val="2A00FF"/>
                </a:solidFill>
                <a:latin typeface="Consolas" panose="020B0609020204030204" pitchFamily="49" charset="0"/>
              </a:rPr>
              <a:t>get_total_emp</a:t>
            </a:r>
            <a:r>
              <a:rPr lang="en-IN" sz="1200" dirty="0">
                <a:solidFill>
                  <a:srgbClr val="2A00FF"/>
                </a:solidFill>
                <a:latin typeface="Consolas" panose="020B0609020204030204" pitchFamily="49" charset="0"/>
              </a:rPr>
              <a:t>"</a:t>
            </a:r>
            <a:r>
              <a:rPr lang="en-IN" sz="1200" dirty="0">
                <a:solidFill>
                  <a:srgbClr val="000000"/>
                </a:solidFill>
                <a:latin typeface="Consolas" panose="020B0609020204030204" pitchFamily="49" charset="0"/>
              </a:rPr>
              <a:t>, query = </a:t>
            </a:r>
            <a:r>
              <a:rPr lang="en-IN" sz="1200" dirty="0">
                <a:solidFill>
                  <a:srgbClr val="2A00FF"/>
                </a:solidFill>
                <a:latin typeface="Consolas" panose="020B0609020204030204" pitchFamily="49" charset="0"/>
              </a:rPr>
              <a:t>"select count(1) from EMPLOYEE"</a:t>
            </a:r>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3F7F5F"/>
                </a:solidFill>
                <a:latin typeface="Consolas" panose="020B0609020204030204" pitchFamily="49" charset="0"/>
              </a:rPr>
              <a:t>// Using @</a:t>
            </a:r>
            <a:r>
              <a:rPr lang="en-IN" sz="1200" dirty="0" err="1">
                <a:solidFill>
                  <a:srgbClr val="3F7F5F"/>
                </a:solidFill>
                <a:latin typeface="Consolas" panose="020B0609020204030204" pitchFamily="49" charset="0"/>
              </a:rPr>
              <a:t>NamedNativeQuery</a:t>
            </a:r>
            <a:r>
              <a:rPr lang="en-IN" sz="1200" dirty="0">
                <a:solidFill>
                  <a:srgbClr val="3F7F5F"/>
                </a:solidFill>
                <a:latin typeface="Consolas" panose="020B0609020204030204" pitchFamily="49" charset="0"/>
              </a:rPr>
              <a:t> for multiple native </a:t>
            </a:r>
            <a:r>
              <a:rPr lang="en-IN" sz="1200" u="sng" dirty="0" err="1">
                <a:solidFill>
                  <a:srgbClr val="3F7F5F"/>
                </a:solidFill>
                <a:latin typeface="Consolas" panose="020B0609020204030204" pitchFamily="49" charset="0"/>
              </a:rPr>
              <a:t>sql</a:t>
            </a:r>
            <a:r>
              <a:rPr lang="en-IN" sz="1200" u="sng" dirty="0">
                <a:solidFill>
                  <a:srgbClr val="3F7F5F"/>
                </a:solidFill>
                <a:latin typeface="Consolas" panose="020B0609020204030204" pitchFamily="49" charset="0"/>
              </a:rPr>
              <a:t> queries</a:t>
            </a:r>
          </a:p>
          <a:p>
            <a:r>
              <a:rPr lang="en-IN" sz="1200" dirty="0">
                <a:solidFill>
                  <a:srgbClr val="646464"/>
                </a:solidFill>
                <a:latin typeface="Consolas" panose="020B0609020204030204" pitchFamily="49" charset="0"/>
              </a:rPr>
              <a:t>@</a:t>
            </a:r>
            <a:r>
              <a:rPr lang="en-IN" sz="1200" dirty="0" err="1">
                <a:solidFill>
                  <a:srgbClr val="646464"/>
                </a:solidFill>
                <a:latin typeface="Consolas" panose="020B0609020204030204" pitchFamily="49" charset="0"/>
              </a:rPr>
              <a:t>NamedNativeQueries</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Using @</a:t>
            </a:r>
            <a:r>
              <a:rPr lang="en-IN" sz="1200" dirty="0" err="1">
                <a:solidFill>
                  <a:srgbClr val="3F7F5F"/>
                </a:solidFill>
                <a:latin typeface="Consolas" panose="020B0609020204030204" pitchFamily="49" charset="0"/>
              </a:rPr>
              <a:t>NamedNativeQuery</a:t>
            </a:r>
            <a:r>
              <a:rPr lang="en-IN" sz="1200" dirty="0">
                <a:solidFill>
                  <a:srgbClr val="3F7F5F"/>
                </a:solidFill>
                <a:latin typeface="Consolas" panose="020B0609020204030204" pitchFamily="49" charset="0"/>
              </a:rPr>
              <a:t> with parameter binding</a:t>
            </a:r>
          </a:p>
          <a:p>
            <a:r>
              <a:rPr lang="en-IN" sz="1200" dirty="0">
                <a:solidFill>
                  <a:srgbClr val="000000"/>
                </a:solidFill>
                <a:latin typeface="Consolas" panose="020B0609020204030204" pitchFamily="49" charset="0"/>
              </a:rPr>
              <a:t>      </a:t>
            </a:r>
            <a:r>
              <a:rPr lang="en-IN" sz="1200" dirty="0">
                <a:solidFill>
                  <a:srgbClr val="646464"/>
                </a:solidFill>
                <a:latin typeface="Consolas" panose="020B0609020204030204" pitchFamily="49" charset="0"/>
              </a:rPr>
              <a:t>@</a:t>
            </a:r>
            <a:r>
              <a:rPr lang="en-IN" sz="1200" dirty="0" err="1">
                <a:solidFill>
                  <a:srgbClr val="646464"/>
                </a:solidFill>
                <a:latin typeface="Consolas" panose="020B0609020204030204" pitchFamily="49" charset="0"/>
              </a:rPr>
              <a:t>NamedNativeQuery</a:t>
            </a:r>
            <a:r>
              <a:rPr lang="en-IN" sz="1200" dirty="0">
                <a:solidFill>
                  <a:srgbClr val="000000"/>
                </a:solidFill>
                <a:latin typeface="Consolas" panose="020B0609020204030204" pitchFamily="49" charset="0"/>
              </a:rPr>
              <a:t>(name = </a:t>
            </a:r>
            <a:r>
              <a:rPr lang="en-IN" sz="1200" dirty="0">
                <a:solidFill>
                  <a:srgbClr val="2A00FF"/>
                </a:solidFill>
                <a:latin typeface="Consolas" panose="020B0609020204030204" pitchFamily="49" charset="0"/>
              </a:rPr>
              <a:t>"</a:t>
            </a:r>
            <a:r>
              <a:rPr lang="en-IN" sz="1200" dirty="0" err="1">
                <a:solidFill>
                  <a:srgbClr val="2A00FF"/>
                </a:solidFill>
                <a:latin typeface="Consolas" panose="020B0609020204030204" pitchFamily="49" charset="0"/>
              </a:rPr>
              <a:t>get_total_emp_by_dept</a:t>
            </a:r>
            <a:r>
              <a:rPr lang="en-IN" sz="1200" dirty="0">
                <a:solidFill>
                  <a:srgbClr val="2A00FF"/>
                </a:solidFill>
                <a:latin typeface="Consolas" panose="020B0609020204030204" pitchFamily="49" charset="0"/>
              </a:rPr>
              <a:t>"</a:t>
            </a:r>
            <a:r>
              <a:rPr lang="en-IN" sz="1200" dirty="0">
                <a:solidFill>
                  <a:srgbClr val="000000"/>
                </a:solidFill>
                <a:latin typeface="Consolas" panose="020B0609020204030204" pitchFamily="49" charset="0"/>
              </a:rPr>
              <a:t>, query = </a:t>
            </a:r>
            <a:r>
              <a:rPr lang="en-IN" sz="1200" dirty="0">
                <a:solidFill>
                  <a:srgbClr val="2A00FF"/>
                </a:solidFill>
                <a:latin typeface="Consolas" panose="020B0609020204030204" pitchFamily="49" charset="0"/>
              </a:rPr>
              <a:t>"select count(1) from EMPLOYEE where </a:t>
            </a:r>
            <a:r>
              <a:rPr lang="en-IN" sz="1200" dirty="0" err="1">
                <a:solidFill>
                  <a:srgbClr val="2A00FF"/>
                </a:solidFill>
                <a:latin typeface="Consolas" panose="020B0609020204030204" pitchFamily="49" charset="0"/>
              </a:rPr>
              <a:t>dpt_id</a:t>
            </a:r>
            <a:r>
              <a:rPr lang="en-IN" sz="1200" dirty="0">
                <a:solidFill>
                  <a:srgbClr val="2A00FF"/>
                </a:solidFill>
                <a:latin typeface="Consolas" panose="020B0609020204030204" pitchFamily="49" charset="0"/>
              </a:rPr>
              <a:t>=:did"</a:t>
            </a:r>
            <a:r>
              <a:rPr lang="en-IN" sz="1200"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646464"/>
                </a:solidFill>
                <a:latin typeface="Consolas" panose="020B0609020204030204" pitchFamily="49" charset="0"/>
              </a:rPr>
              <a:t>@</a:t>
            </a:r>
            <a:r>
              <a:rPr lang="en-IN" sz="1200" dirty="0" err="1">
                <a:solidFill>
                  <a:srgbClr val="646464"/>
                </a:solidFill>
                <a:latin typeface="Consolas" panose="020B0609020204030204" pitchFamily="49" charset="0"/>
              </a:rPr>
              <a:t>NamedNativeQuery</a:t>
            </a:r>
            <a:r>
              <a:rPr lang="en-IN" sz="1200" dirty="0">
                <a:solidFill>
                  <a:srgbClr val="000000"/>
                </a:solidFill>
                <a:latin typeface="Consolas" panose="020B0609020204030204" pitchFamily="49" charset="0"/>
              </a:rPr>
              <a:t>(name = </a:t>
            </a:r>
            <a:r>
              <a:rPr lang="en-IN" sz="1200" dirty="0">
                <a:solidFill>
                  <a:srgbClr val="2A00FF"/>
                </a:solidFill>
                <a:latin typeface="Consolas" panose="020B0609020204030204" pitchFamily="49" charset="0"/>
              </a:rPr>
              <a:t>"</a:t>
            </a:r>
            <a:r>
              <a:rPr lang="en-IN" sz="1200" dirty="0" err="1">
                <a:solidFill>
                  <a:srgbClr val="2A00FF"/>
                </a:solidFill>
                <a:latin typeface="Consolas" panose="020B0609020204030204" pitchFamily="49" charset="0"/>
              </a:rPr>
              <a:t>get_all_emp</a:t>
            </a:r>
            <a:r>
              <a:rPr lang="en-IN" sz="1200" dirty="0">
                <a:solidFill>
                  <a:srgbClr val="2A00FF"/>
                </a:solidFill>
                <a:latin typeface="Consolas" panose="020B0609020204030204" pitchFamily="49" charset="0"/>
              </a:rPr>
              <a:t>"</a:t>
            </a:r>
            <a:r>
              <a:rPr lang="en-IN" sz="1200" dirty="0">
                <a:solidFill>
                  <a:srgbClr val="000000"/>
                </a:solidFill>
                <a:latin typeface="Consolas" panose="020B0609020204030204" pitchFamily="49" charset="0"/>
              </a:rPr>
              <a:t>, query = </a:t>
            </a:r>
            <a:r>
              <a:rPr lang="en-IN" sz="1200" dirty="0">
                <a:solidFill>
                  <a:srgbClr val="2A00FF"/>
                </a:solidFill>
                <a:latin typeface="Consolas" panose="020B0609020204030204" pitchFamily="49" charset="0"/>
              </a:rPr>
              <a:t>"select * from EMPLOYEE"</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resultClass</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Employee.</a:t>
            </a:r>
            <a:r>
              <a:rPr lang="en-IN" sz="1200" b="1" dirty="0" err="1">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Employee {</a:t>
            </a:r>
          </a:p>
          <a:p>
            <a:endParaRPr lang="en-IN" sz="1200" dirty="0">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646464"/>
                </a:solidFill>
                <a:latin typeface="Consolas" panose="020B0609020204030204" pitchFamily="49" charset="0"/>
              </a:rPr>
              <a:t>@Id</a:t>
            </a:r>
          </a:p>
          <a:p>
            <a:r>
              <a:rPr lang="en-IN" sz="1200" dirty="0">
                <a:solidFill>
                  <a:srgbClr val="000000"/>
                </a:solidFill>
                <a:latin typeface="Consolas" panose="020B0609020204030204" pitchFamily="49" charset="0"/>
              </a:rPr>
              <a:t>   </a:t>
            </a:r>
            <a:r>
              <a:rPr lang="en-IN" sz="1200" dirty="0">
                <a:solidFill>
                  <a:srgbClr val="646464"/>
                </a:solidFill>
                <a:latin typeface="Consolas" panose="020B0609020204030204" pitchFamily="49" charset="0"/>
              </a:rPr>
              <a:t>@Column</a:t>
            </a:r>
            <a:r>
              <a:rPr lang="en-IN" sz="1200" dirty="0">
                <a:solidFill>
                  <a:srgbClr val="000000"/>
                </a:solidFill>
                <a:latin typeface="Consolas" panose="020B0609020204030204" pitchFamily="49" charset="0"/>
              </a:rPr>
              <a:t>(name = </a:t>
            </a:r>
            <a:r>
              <a:rPr lang="en-IN" sz="1200" dirty="0">
                <a:solidFill>
                  <a:srgbClr val="2A00FF"/>
                </a:solidFill>
                <a:latin typeface="Consolas" panose="020B0609020204030204" pitchFamily="49" charset="0"/>
              </a:rPr>
              <a:t>"EMP_ID"</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000000"/>
                </a:solidFill>
                <a:latin typeface="Consolas" panose="020B0609020204030204" pitchFamily="49" charset="0"/>
              </a:rPr>
              <a:t> </a:t>
            </a:r>
          </a:p>
        </p:txBody>
      </p:sp>
      <p:sp>
        <p:nvSpPr>
          <p:cNvPr id="6" name="Rectangle 5">
            <a:extLst>
              <a:ext uri="{FF2B5EF4-FFF2-40B4-BE49-F238E27FC236}">
                <a16:creationId xmlns:a16="http://schemas.microsoft.com/office/drawing/2014/main" id="{8899A7E3-F5AF-4FCC-B9F6-6C601284F39B}"/>
              </a:ext>
            </a:extLst>
          </p:cNvPr>
          <p:cNvSpPr/>
          <p:nvPr/>
        </p:nvSpPr>
        <p:spPr>
          <a:xfrm>
            <a:off x="4579374" y="872490"/>
            <a:ext cx="4572000" cy="5909310"/>
          </a:xfrm>
          <a:prstGeom prst="rect">
            <a:avLst/>
          </a:prstGeom>
        </p:spPr>
        <p:txBody>
          <a:bodyPr>
            <a:spAutoFit/>
          </a:bodyPr>
          <a:lstStyle/>
          <a:p>
            <a:r>
              <a:rPr lang="en-IN" sz="1400" dirty="0">
                <a:solidFill>
                  <a:srgbClr val="000000"/>
                </a:solidFill>
                <a:latin typeface="Consolas" panose="020B0609020204030204" pitchFamily="49" charset="0"/>
              </a:rPr>
              <a:t> </a:t>
            </a:r>
            <a:r>
              <a:rPr lang="en-IN" sz="1400" dirty="0">
                <a:solidFill>
                  <a:srgbClr val="646464"/>
                </a:solidFill>
                <a:latin typeface="Consolas" panose="020B0609020204030204" pitchFamily="49" charset="0"/>
              </a:rPr>
              <a:t>@Column</a:t>
            </a:r>
            <a:r>
              <a:rPr lang="en-IN" sz="1400" dirty="0">
                <a:solidFill>
                  <a:srgbClr val="000000"/>
                </a:solidFill>
                <a:latin typeface="Consolas" panose="020B0609020204030204" pitchFamily="49" charset="0"/>
              </a:rPr>
              <a:t>(name = </a:t>
            </a:r>
            <a:r>
              <a:rPr lang="en-IN" sz="1400" dirty="0">
                <a:solidFill>
                  <a:srgbClr val="2A00FF"/>
                </a:solidFill>
                <a:latin typeface="Consolas" panose="020B0609020204030204" pitchFamily="49" charset="0"/>
              </a:rPr>
              <a:t>"NAME"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private</a:t>
            </a:r>
            <a:r>
              <a:rPr lang="en-IN" sz="1400" b="1" dirty="0">
                <a:solidFill>
                  <a:srgbClr val="000000"/>
                </a:solidFill>
                <a:latin typeface="Consolas" panose="020B0609020204030204" pitchFamily="49" charset="0"/>
              </a:rPr>
              <a:t> String </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646464"/>
                </a:solidFill>
                <a:latin typeface="Consolas" panose="020B0609020204030204" pitchFamily="49" charset="0"/>
              </a:rPr>
              <a:t>@Column</a:t>
            </a:r>
            <a:r>
              <a:rPr lang="en-IN" sz="1400" dirty="0">
                <a:solidFill>
                  <a:srgbClr val="000000"/>
                </a:solidFill>
                <a:latin typeface="Consolas" panose="020B0609020204030204" pitchFamily="49" charset="0"/>
              </a:rPr>
              <a:t>(name = </a:t>
            </a:r>
            <a:r>
              <a:rPr lang="en-IN" sz="1400" dirty="0">
                <a:solidFill>
                  <a:srgbClr val="2A00FF"/>
                </a:solidFill>
                <a:latin typeface="Consolas" panose="020B0609020204030204" pitchFamily="49" charset="0"/>
              </a:rPr>
              <a:t>"DESIGNATION"</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private</a:t>
            </a:r>
            <a:r>
              <a:rPr lang="en-IN" sz="1400" b="1" dirty="0">
                <a:solidFill>
                  <a:srgbClr val="000000"/>
                </a:solidFill>
                <a:latin typeface="Consolas" panose="020B0609020204030204" pitchFamily="49" charset="0"/>
              </a:rPr>
              <a:t> String </a:t>
            </a:r>
            <a:r>
              <a:rPr lang="en-IN" sz="1400" b="1" dirty="0">
                <a:solidFill>
                  <a:srgbClr val="0000C0"/>
                </a:solidFill>
                <a:latin typeface="Consolas" panose="020B0609020204030204" pitchFamily="49" charset="0"/>
              </a:rPr>
              <a:t>designation</a:t>
            </a:r>
            <a:r>
              <a:rPr lang="en-IN" sz="1400" b="1" dirty="0">
                <a:solidFill>
                  <a:srgbClr val="000000"/>
                </a:solidFill>
                <a:latin typeface="Consolas" panose="020B0609020204030204" pitchFamily="49" charset="0"/>
              </a:rPr>
              <a:t>;</a:t>
            </a:r>
          </a:p>
          <a:p>
            <a:r>
              <a:rPr lang="en-IN" sz="1400" dirty="0">
                <a:solidFill>
                  <a:srgbClr val="646464"/>
                </a:solidFill>
                <a:latin typeface="Consolas" panose="020B0609020204030204" pitchFamily="49" charset="0"/>
              </a:rPr>
              <a:t>@</a:t>
            </a:r>
            <a:r>
              <a:rPr lang="en-IN" sz="1400" dirty="0" err="1">
                <a:solidFill>
                  <a:srgbClr val="646464"/>
                </a:solidFill>
                <a:latin typeface="Consolas" panose="020B0609020204030204" pitchFamily="49" charset="0"/>
              </a:rPr>
              <a:t>ManyToOne</a:t>
            </a:r>
            <a:endParaRPr lang="en-IN" sz="1400" dirty="0">
              <a:solidFill>
                <a:srgbClr val="646464"/>
              </a:solidFill>
              <a:latin typeface="Consolas" panose="020B0609020204030204" pitchFamily="49" charset="0"/>
            </a:endParaRPr>
          </a:p>
          <a:p>
            <a:r>
              <a:rPr lang="en-IN" sz="1400" dirty="0">
                <a:solidFill>
                  <a:srgbClr val="646464"/>
                </a:solidFill>
                <a:latin typeface="Consolas" panose="020B0609020204030204" pitchFamily="49" charset="0"/>
              </a:rPr>
              <a:t>@</a:t>
            </a:r>
            <a:r>
              <a:rPr lang="en-IN" sz="1400" dirty="0" err="1">
                <a:solidFill>
                  <a:srgbClr val="646464"/>
                </a:solidFill>
                <a:latin typeface="Consolas" panose="020B0609020204030204" pitchFamily="49" charset="0"/>
              </a:rPr>
              <a:t>JoinColumn</a:t>
            </a:r>
            <a:r>
              <a:rPr lang="en-IN" sz="1400" dirty="0">
                <a:solidFill>
                  <a:srgbClr val="000000"/>
                </a:solidFill>
                <a:latin typeface="Consolas" panose="020B0609020204030204" pitchFamily="49" charset="0"/>
              </a:rPr>
              <a:t>(name = </a:t>
            </a:r>
            <a:r>
              <a:rPr lang="en-IN" sz="1400" dirty="0">
                <a:solidFill>
                  <a:srgbClr val="2A00FF"/>
                </a:solidFill>
                <a:latin typeface="Consolas" panose="020B0609020204030204" pitchFamily="49" charset="0"/>
              </a:rPr>
              <a:t>"DPT_ID"</a:t>
            </a:r>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private</a:t>
            </a:r>
            <a:r>
              <a:rPr lang="en-IN" sz="1400" b="1" dirty="0">
                <a:solidFill>
                  <a:srgbClr val="000000"/>
                </a:solidFill>
                <a:latin typeface="Consolas" panose="020B0609020204030204" pitchFamily="49" charset="0"/>
              </a:rPr>
              <a:t> Department </a:t>
            </a:r>
            <a:r>
              <a:rPr lang="en-IN" sz="1400" b="1" dirty="0" err="1">
                <a:solidFill>
                  <a:srgbClr val="0000C0"/>
                </a:solidFill>
                <a:latin typeface="Consolas" panose="020B0609020204030204" pitchFamily="49" charset="0"/>
              </a:rPr>
              <a:t>department</a:t>
            </a:r>
            <a:r>
              <a:rPr lang="en-IN" sz="1400" b="1"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setId</a:t>
            </a:r>
            <a:r>
              <a:rPr lang="en-IN" sz="1400" b="1" dirty="0">
                <a:solidFill>
                  <a:srgbClr val="000000"/>
                </a:solidFill>
                <a:latin typeface="Consolas" panose="020B0609020204030204" pitchFamily="49" charset="0"/>
              </a:rPr>
              <a:t>(</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id</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id</a:t>
            </a:r>
            <a:r>
              <a:rPr lang="en-IN" sz="1400" b="1" dirty="0">
                <a:solidFill>
                  <a:srgbClr val="000000"/>
                </a:solidFill>
                <a:latin typeface="Consolas" panose="020B0609020204030204" pitchFamily="49" charset="0"/>
              </a:rPr>
              <a:t>=</a:t>
            </a:r>
            <a:r>
              <a:rPr lang="en-IN" sz="1400" b="1" dirty="0">
                <a:solidFill>
                  <a:srgbClr val="6A3E3E"/>
                </a:solidFill>
                <a:latin typeface="Consolas" panose="020B0609020204030204" pitchFamily="49" charset="0"/>
              </a:rPr>
              <a:t>id</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getId</a:t>
            </a:r>
            <a:r>
              <a:rPr lang="en-IN" sz="1400" b="1" dirty="0">
                <a:solidFill>
                  <a:srgbClr val="000000"/>
                </a:solidFill>
                <a:latin typeface="Consolas" panose="020B0609020204030204" pitchFamily="49" charset="0"/>
              </a:rPr>
              <a:t>() {</a:t>
            </a:r>
          </a:p>
          <a:p>
            <a:r>
              <a:rPr lang="en-IN" sz="1400" dirty="0">
                <a:solidFill>
                  <a:srgbClr val="3F7F5F"/>
                </a:solidFill>
                <a:latin typeface="Consolas" panose="020B0609020204030204" pitchFamily="49" charset="0"/>
              </a:rPr>
              <a:t>// </a:t>
            </a:r>
            <a:r>
              <a:rPr lang="en-IN" sz="1400" b="1" dirty="0">
                <a:solidFill>
                  <a:srgbClr val="7F9FBF"/>
                </a:solidFill>
                <a:latin typeface="Consolas" panose="020B0609020204030204" pitchFamily="49" charset="0"/>
              </a:rPr>
              <a:t>TODO</a:t>
            </a:r>
            <a:r>
              <a:rPr lang="en-IN" sz="1400" b="1" dirty="0">
                <a:solidFill>
                  <a:srgbClr val="3F7F5F"/>
                </a:solidFill>
                <a:latin typeface="Consolas" panose="020B0609020204030204" pitchFamily="49" charset="0"/>
              </a:rPr>
              <a:t> Auto-generated method stub</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id</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Department </a:t>
            </a:r>
            <a:r>
              <a:rPr lang="en-IN" sz="1400" b="1" dirty="0" err="1">
                <a:solidFill>
                  <a:srgbClr val="000000"/>
                </a:solidFill>
                <a:latin typeface="Consolas" panose="020B0609020204030204" pitchFamily="49" charset="0"/>
              </a:rPr>
              <a:t>getDepartment</a:t>
            </a:r>
            <a:r>
              <a:rPr lang="en-IN" sz="1400" b="1" dirty="0">
                <a:solidFill>
                  <a:srgbClr val="000000"/>
                </a:solidFill>
                <a:latin typeface="Consolas" panose="020B0609020204030204" pitchFamily="49" charset="0"/>
              </a:rPr>
              <a:t>() {</a:t>
            </a:r>
          </a:p>
          <a:p>
            <a:r>
              <a:rPr lang="en-IN" sz="1400" dirty="0">
                <a:solidFill>
                  <a:srgbClr val="3F7F5F"/>
                </a:solidFill>
                <a:latin typeface="Consolas" panose="020B0609020204030204" pitchFamily="49" charset="0"/>
              </a:rPr>
              <a:t>// </a:t>
            </a:r>
            <a:r>
              <a:rPr lang="en-IN" sz="1400" b="1" dirty="0">
                <a:solidFill>
                  <a:srgbClr val="7F9FBF"/>
                </a:solidFill>
                <a:latin typeface="Consolas" panose="020B0609020204030204" pitchFamily="49" charset="0"/>
              </a:rPr>
              <a:t>TODO</a:t>
            </a:r>
            <a:r>
              <a:rPr lang="en-IN" sz="1400" b="1" dirty="0">
                <a:solidFill>
                  <a:srgbClr val="3F7F5F"/>
                </a:solidFill>
                <a:latin typeface="Consolas" panose="020B0609020204030204" pitchFamily="49" charset="0"/>
              </a:rPr>
              <a:t> Auto-generated method stub</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department</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setName</a:t>
            </a:r>
            <a:r>
              <a:rPr lang="en-IN" sz="1400" b="1" dirty="0">
                <a:solidFill>
                  <a:srgbClr val="000000"/>
                </a:solidFill>
                <a:latin typeface="Consolas" panose="020B0609020204030204" pitchFamily="49" charset="0"/>
              </a:rPr>
              <a:t>(String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String </a:t>
            </a:r>
            <a:r>
              <a:rPr lang="en-IN" sz="1400" b="1" dirty="0" err="1">
                <a:solidFill>
                  <a:srgbClr val="000000"/>
                </a:solidFill>
                <a:latin typeface="Consolas" panose="020B0609020204030204" pitchFamily="49" charset="0"/>
              </a:rPr>
              <a:t>getName</a:t>
            </a:r>
            <a:r>
              <a:rPr lang="en-IN" sz="1400" b="1" dirty="0">
                <a:solidFill>
                  <a:srgbClr val="000000"/>
                </a:solidFill>
                <a:latin typeface="Consolas" panose="020B0609020204030204" pitchFamily="49" charset="0"/>
              </a:rPr>
              <a:t>() {</a:t>
            </a:r>
          </a:p>
          <a:p>
            <a:r>
              <a:rPr lang="en-IN" sz="1400" dirty="0">
                <a:solidFill>
                  <a:srgbClr val="3F7F5F"/>
                </a:solidFill>
                <a:latin typeface="Consolas" panose="020B0609020204030204" pitchFamily="49" charset="0"/>
              </a:rPr>
              <a:t>// </a:t>
            </a:r>
            <a:r>
              <a:rPr lang="en-IN" sz="1400" b="1" dirty="0">
                <a:solidFill>
                  <a:srgbClr val="7F9FBF"/>
                </a:solidFill>
                <a:latin typeface="Consolas" panose="020B0609020204030204" pitchFamily="49" charset="0"/>
              </a:rPr>
              <a:t>TODO</a:t>
            </a:r>
            <a:r>
              <a:rPr lang="en-IN" sz="1400" b="1" dirty="0">
                <a:solidFill>
                  <a:srgbClr val="3F7F5F"/>
                </a:solidFill>
                <a:latin typeface="Consolas" panose="020B0609020204030204" pitchFamily="49" charset="0"/>
              </a:rPr>
              <a:t> Auto-generated method stub</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p:txBody>
      </p:sp>
      <p:sp>
        <p:nvSpPr>
          <p:cNvPr id="4" name="Rectangle: Rounded Corners 3">
            <a:extLst>
              <a:ext uri="{FF2B5EF4-FFF2-40B4-BE49-F238E27FC236}">
                <a16:creationId xmlns:a16="http://schemas.microsoft.com/office/drawing/2014/main" id="{BFCD826C-B0E9-4154-8037-14364A767312}"/>
              </a:ext>
            </a:extLst>
          </p:cNvPr>
          <p:cNvSpPr/>
          <p:nvPr/>
        </p:nvSpPr>
        <p:spPr>
          <a:xfrm>
            <a:off x="157316" y="2057400"/>
            <a:ext cx="4407311"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908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755E-7A6B-4FAD-A456-56B19143EB9B}"/>
              </a:ext>
            </a:extLst>
          </p:cNvPr>
          <p:cNvSpPr>
            <a:spLocks noGrp="1"/>
          </p:cNvSpPr>
          <p:nvPr>
            <p:ph type="title"/>
          </p:nvPr>
        </p:nvSpPr>
        <p:spPr/>
        <p:txBody>
          <a:bodyPr/>
          <a:lstStyle/>
          <a:p>
            <a:r>
              <a:rPr lang="en-IN" dirty="0"/>
              <a:t>Contd..</a:t>
            </a:r>
          </a:p>
        </p:txBody>
      </p:sp>
      <p:sp>
        <p:nvSpPr>
          <p:cNvPr id="4" name="Rectangle 3">
            <a:extLst>
              <a:ext uri="{FF2B5EF4-FFF2-40B4-BE49-F238E27FC236}">
                <a16:creationId xmlns:a16="http://schemas.microsoft.com/office/drawing/2014/main" id="{CB7720F7-50A9-49DE-9BBA-21057AF75342}"/>
              </a:ext>
            </a:extLst>
          </p:cNvPr>
          <p:cNvSpPr/>
          <p:nvPr/>
        </p:nvSpPr>
        <p:spPr>
          <a:xfrm>
            <a:off x="381000" y="1066800"/>
            <a:ext cx="4572000" cy="2031325"/>
          </a:xfrm>
          <a:prstGeom prst="rect">
            <a:avLst/>
          </a:prstGeom>
        </p:spPr>
        <p:txBody>
          <a:bodyPr>
            <a:spAutoFit/>
          </a:bodyPr>
          <a:lstStyle/>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setDesignation</a:t>
            </a:r>
            <a:r>
              <a:rPr lang="en-IN" sz="1400" b="1" dirty="0">
                <a:solidFill>
                  <a:srgbClr val="000000"/>
                </a:solidFill>
                <a:latin typeface="Consolas" panose="020B0609020204030204" pitchFamily="49" charset="0"/>
              </a:rPr>
              <a:t>(String </a:t>
            </a:r>
            <a:r>
              <a:rPr lang="en-IN" sz="1400" b="1" dirty="0">
                <a:solidFill>
                  <a:srgbClr val="6A3E3E"/>
                </a:solidFill>
                <a:latin typeface="Consolas" panose="020B0609020204030204" pitchFamily="49" charset="0"/>
              </a:rPr>
              <a:t>designation</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designation</a:t>
            </a:r>
            <a:r>
              <a:rPr lang="en-IN" sz="1400" b="1" dirty="0">
                <a:solidFill>
                  <a:srgbClr val="000000"/>
                </a:solidFill>
                <a:latin typeface="Consolas" panose="020B0609020204030204" pitchFamily="49" charset="0"/>
              </a:rPr>
              <a:t>=</a:t>
            </a:r>
            <a:r>
              <a:rPr lang="en-IN" sz="1400" b="1" dirty="0">
                <a:solidFill>
                  <a:srgbClr val="6A3E3E"/>
                </a:solidFill>
                <a:latin typeface="Consolas" panose="020B0609020204030204" pitchFamily="49" charset="0"/>
              </a:rPr>
              <a:t>designation</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String </a:t>
            </a:r>
            <a:r>
              <a:rPr lang="en-IN" sz="1400" b="1" dirty="0" err="1">
                <a:solidFill>
                  <a:srgbClr val="000000"/>
                </a:solidFill>
                <a:latin typeface="Consolas" panose="020B0609020204030204" pitchFamily="49" charset="0"/>
              </a:rPr>
              <a:t>getDesignation</a:t>
            </a:r>
            <a:r>
              <a:rPr lang="en-IN" sz="1400" b="1" dirty="0">
                <a:solidFill>
                  <a:srgbClr val="000000"/>
                </a:solidFill>
                <a:latin typeface="Consolas" panose="020B0609020204030204" pitchFamily="49" charset="0"/>
              </a:rPr>
              <a:t>() {</a:t>
            </a:r>
          </a:p>
          <a:p>
            <a:r>
              <a:rPr lang="en-IN" sz="1400" dirty="0">
                <a:solidFill>
                  <a:srgbClr val="3F7F5F"/>
                </a:solidFill>
                <a:latin typeface="Consolas" panose="020B0609020204030204" pitchFamily="49" charset="0"/>
              </a:rPr>
              <a:t>// </a:t>
            </a:r>
            <a:r>
              <a:rPr lang="en-IN" sz="1400" b="1" dirty="0">
                <a:solidFill>
                  <a:srgbClr val="7F9FBF"/>
                </a:solidFill>
                <a:latin typeface="Consolas" panose="020B0609020204030204" pitchFamily="49" charset="0"/>
              </a:rPr>
              <a:t>TODO</a:t>
            </a:r>
            <a:r>
              <a:rPr lang="en-IN" sz="1400" b="1" dirty="0">
                <a:solidFill>
                  <a:srgbClr val="3F7F5F"/>
                </a:solidFill>
                <a:latin typeface="Consolas" panose="020B0609020204030204" pitchFamily="49" charset="0"/>
              </a:rPr>
              <a:t> Auto-generated method stub</a:t>
            </a:r>
          </a:p>
          <a:p>
            <a:r>
              <a:rPr lang="en-IN" sz="1400" b="1" dirty="0">
                <a:solidFill>
                  <a:srgbClr val="7F0055"/>
                </a:solidFill>
                <a:latin typeface="Consolas" panose="020B0609020204030204" pitchFamily="49" charset="0"/>
              </a:rPr>
              <a:t>return</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designation</a:t>
            </a:r>
            <a:r>
              <a:rPr lang="en-IN" sz="1400" b="1"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endParaRPr lang="en-IN" sz="1400" dirty="0"/>
          </a:p>
        </p:txBody>
      </p:sp>
      <p:sp>
        <p:nvSpPr>
          <p:cNvPr id="5" name="Rectangle 4">
            <a:extLst>
              <a:ext uri="{FF2B5EF4-FFF2-40B4-BE49-F238E27FC236}">
                <a16:creationId xmlns:a16="http://schemas.microsoft.com/office/drawing/2014/main" id="{DAB9FB54-B607-45B8-BD86-0903F6BC5C80}"/>
              </a:ext>
            </a:extLst>
          </p:cNvPr>
          <p:cNvSpPr/>
          <p:nvPr/>
        </p:nvSpPr>
        <p:spPr>
          <a:xfrm>
            <a:off x="4358148" y="1066800"/>
            <a:ext cx="4785852" cy="4893647"/>
          </a:xfrm>
          <a:prstGeom prst="rect">
            <a:avLst/>
          </a:prstGeom>
        </p:spPr>
        <p:txBody>
          <a:bodyPr wrap="square">
            <a:spAutoFit/>
          </a:bodyPr>
          <a:lstStyle/>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com.test.hibernate.entity.Department</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com.test.hibernate.entity.Employee</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HibernateUtil</a:t>
            </a:r>
            <a:r>
              <a:rPr lang="en-IN" sz="1200" b="1"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static</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StandardServiceRegistry</a:t>
            </a:r>
            <a:r>
              <a:rPr lang="en-IN" sz="1200" b="1" dirty="0">
                <a:solidFill>
                  <a:srgbClr val="000000"/>
                </a:solidFill>
                <a:latin typeface="Consolas" panose="020B0609020204030204" pitchFamily="49" charset="0"/>
              </a:rPr>
              <a:t> </a:t>
            </a:r>
            <a:r>
              <a:rPr lang="en-IN" sz="1200" b="1" i="1" dirty="0">
                <a:solidFill>
                  <a:srgbClr val="0000C0"/>
                </a:solidFill>
                <a:latin typeface="Consolas" panose="020B0609020204030204" pitchFamily="49" charset="0"/>
              </a:rPr>
              <a:t>registry</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static</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SessionFactory</a:t>
            </a:r>
            <a:r>
              <a:rPr lang="en-IN" sz="1200" b="1" dirty="0">
                <a:solidFill>
                  <a:srgbClr val="000000"/>
                </a:solidFill>
                <a:latin typeface="Consolas" panose="020B0609020204030204" pitchFamily="49" charset="0"/>
              </a:rPr>
              <a:t> </a:t>
            </a:r>
            <a:r>
              <a:rPr lang="en-IN" sz="1200" b="1" i="1" dirty="0" err="1">
                <a:solidFill>
                  <a:srgbClr val="0000C0"/>
                </a:solidFill>
                <a:latin typeface="Consolas" panose="020B0609020204030204" pitchFamily="49" charset="0"/>
              </a:rPr>
              <a:t>sessionFactory</a:t>
            </a:r>
            <a:r>
              <a:rPr lang="en-IN" sz="1200" b="1" i="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static</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SessionFactory</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getSessionFactory</a:t>
            </a:r>
            <a:r>
              <a:rPr lang="en-IN" sz="1200" b="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if</a:t>
            </a:r>
            <a:r>
              <a:rPr lang="en-IN" sz="1200" b="1" dirty="0">
                <a:solidFill>
                  <a:srgbClr val="000000"/>
                </a:solidFill>
                <a:latin typeface="Consolas" panose="020B0609020204030204" pitchFamily="49" charset="0"/>
              </a:rPr>
              <a:t> (</a:t>
            </a:r>
            <a:r>
              <a:rPr lang="en-IN" sz="1200" b="1" i="1" dirty="0" err="1">
                <a:solidFill>
                  <a:srgbClr val="0000C0"/>
                </a:solidFill>
                <a:latin typeface="Consolas" panose="020B0609020204030204" pitchFamily="49" charset="0"/>
              </a:rPr>
              <a:t>sessionFactory</a:t>
            </a:r>
            <a:r>
              <a:rPr lang="en-IN" sz="1200" b="1" i="1" dirty="0">
                <a:solidFill>
                  <a:srgbClr val="000000"/>
                </a:solidFill>
                <a:latin typeface="Consolas" panose="020B0609020204030204" pitchFamily="49" charset="0"/>
              </a:rPr>
              <a:t> == </a:t>
            </a:r>
            <a:r>
              <a:rPr lang="en-IN" sz="1200" b="1" i="1" dirty="0">
                <a:solidFill>
                  <a:srgbClr val="7F0055"/>
                </a:solidFill>
                <a:latin typeface="Consolas" panose="020B0609020204030204" pitchFamily="49" charset="0"/>
              </a:rPr>
              <a:t>null</a:t>
            </a:r>
            <a:r>
              <a:rPr lang="en-IN" sz="1200" b="1" i="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try</a:t>
            </a:r>
            <a:r>
              <a:rPr lang="en-IN" sz="1200" b="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StandardServiceRegistryBuilder</a:t>
            </a:r>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registryBuilder</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StandardServiceRegistryBuilder</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//Configuration properties</a:t>
            </a:r>
          </a:p>
          <a:p>
            <a:r>
              <a:rPr lang="en-IN" sz="1200" dirty="0">
                <a:solidFill>
                  <a:srgbClr val="000000"/>
                </a:solidFill>
                <a:latin typeface="Consolas" panose="020B0609020204030204" pitchFamily="49" charset="0"/>
              </a:rPr>
              <a:t>Map&lt;String, Object&gt; </a:t>
            </a:r>
            <a:r>
              <a:rPr lang="en-IN" sz="1200" dirty="0">
                <a:solidFill>
                  <a:srgbClr val="6A3E3E"/>
                </a:solidFill>
                <a:latin typeface="Consolas" panose="020B0609020204030204" pitchFamily="49" charset="0"/>
              </a:rPr>
              <a:t>settings</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HashMap&lt;&gt;();</a:t>
            </a:r>
          </a:p>
          <a:p>
            <a:r>
              <a:rPr lang="en-IN" sz="1200" dirty="0" err="1">
                <a:solidFill>
                  <a:srgbClr val="6A3E3E"/>
                </a:solidFill>
                <a:latin typeface="Consolas" panose="020B0609020204030204" pitchFamily="49" charset="0"/>
              </a:rPr>
              <a:t>settings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Environment.</a:t>
            </a:r>
            <a:r>
              <a:rPr lang="en-IN" sz="1200" b="1" i="1" dirty="0" err="1">
                <a:solidFill>
                  <a:srgbClr val="0000C0"/>
                </a:solidFill>
                <a:latin typeface="Consolas" panose="020B0609020204030204" pitchFamily="49" charset="0"/>
              </a:rPr>
              <a:t>DRIVER</a:t>
            </a:r>
            <a:r>
              <a:rPr lang="en-IN" sz="1200" b="1" i="1" dirty="0">
                <a:solidFill>
                  <a:srgbClr val="000000"/>
                </a:solidFill>
                <a:latin typeface="Consolas" panose="020B0609020204030204" pitchFamily="49" charset="0"/>
              </a:rPr>
              <a:t>, </a:t>
            </a:r>
            <a:r>
              <a:rPr lang="en-IN" sz="1200" b="1" i="1" dirty="0">
                <a:solidFill>
                  <a:srgbClr val="2A00FF"/>
                </a:solidFill>
                <a:latin typeface="Consolas" panose="020B0609020204030204" pitchFamily="49" charset="0"/>
              </a:rPr>
              <a:t>"</a:t>
            </a:r>
            <a:r>
              <a:rPr lang="en-IN" sz="1200" b="1" i="1" dirty="0" err="1">
                <a:solidFill>
                  <a:srgbClr val="2A00FF"/>
                </a:solidFill>
                <a:latin typeface="Consolas" panose="020B0609020204030204" pitchFamily="49" charset="0"/>
              </a:rPr>
              <a:t>com.mysql.cj.jdbc.Driver</a:t>
            </a:r>
            <a:r>
              <a:rPr lang="en-IN" sz="1200" b="1" i="1" dirty="0">
                <a:solidFill>
                  <a:srgbClr val="2A00FF"/>
                </a:solidFill>
                <a:latin typeface="Consolas" panose="020B0609020204030204" pitchFamily="49" charset="0"/>
              </a:rPr>
              <a:t>"</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(Environment.</a:t>
            </a:r>
            <a:r>
              <a:rPr lang="en-IN" sz="1200" b="1" i="1" dirty="0">
                <a:solidFill>
                  <a:srgbClr val="0000C0"/>
                </a:solidFill>
                <a:latin typeface="Consolas" panose="020B0609020204030204" pitchFamily="49" charset="0"/>
              </a:rPr>
              <a:t>URL</a:t>
            </a:r>
            <a:r>
              <a:rPr lang="en-IN" sz="1200" b="1" i="1" dirty="0">
                <a:solidFill>
                  <a:srgbClr val="000000"/>
                </a:solidFill>
                <a:latin typeface="Consolas" panose="020B0609020204030204" pitchFamily="49" charset="0"/>
              </a:rPr>
              <a:t>, </a:t>
            </a:r>
            <a:r>
              <a:rPr lang="en-IN" sz="1200" b="1" i="1" dirty="0">
                <a:solidFill>
                  <a:srgbClr val="2A00FF"/>
                </a:solidFill>
                <a:latin typeface="Consolas" panose="020B0609020204030204" pitchFamily="49" charset="0"/>
              </a:rPr>
              <a:t>"</a:t>
            </a:r>
            <a:r>
              <a:rPr lang="en-IN" sz="1200" b="1" i="1" dirty="0" err="1">
                <a:solidFill>
                  <a:srgbClr val="2A00FF"/>
                </a:solidFill>
                <a:latin typeface="Consolas" panose="020B0609020204030204" pitchFamily="49" charset="0"/>
              </a:rPr>
              <a:t>jdbc:mysql</a:t>
            </a:r>
            <a:r>
              <a:rPr lang="en-IN" sz="1200" b="1" i="1" dirty="0">
                <a:solidFill>
                  <a:srgbClr val="2A00FF"/>
                </a:solidFill>
                <a:latin typeface="Consolas" panose="020B0609020204030204" pitchFamily="49" charset="0"/>
              </a:rPr>
              <a:t>://localhost:3306/</a:t>
            </a:r>
            <a:r>
              <a:rPr lang="en-IN" sz="1200" b="1" i="1" dirty="0" err="1">
                <a:solidFill>
                  <a:srgbClr val="2A00FF"/>
                </a:solidFill>
                <a:latin typeface="Consolas" panose="020B0609020204030204" pitchFamily="49" charset="0"/>
              </a:rPr>
              <a:t>hibernatedb?useSSL</a:t>
            </a:r>
            <a:r>
              <a:rPr lang="en-IN" sz="1200" b="1" i="1" dirty="0">
                <a:solidFill>
                  <a:srgbClr val="2A00FF"/>
                </a:solidFill>
                <a:latin typeface="Consolas" panose="020B0609020204030204" pitchFamily="49" charset="0"/>
              </a:rPr>
              <a:t>=false"</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Environment.</a:t>
            </a:r>
            <a:r>
              <a:rPr lang="en-IN" sz="1200" b="1" i="1" dirty="0" err="1">
                <a:solidFill>
                  <a:srgbClr val="0000C0"/>
                </a:solidFill>
                <a:latin typeface="Consolas" panose="020B0609020204030204" pitchFamily="49" charset="0"/>
              </a:rPr>
              <a:t>USER</a:t>
            </a:r>
            <a:r>
              <a:rPr lang="en-IN" sz="1200" b="1" i="1" dirty="0">
                <a:solidFill>
                  <a:srgbClr val="000000"/>
                </a:solidFill>
                <a:latin typeface="Consolas" panose="020B0609020204030204" pitchFamily="49" charset="0"/>
              </a:rPr>
              <a:t>, </a:t>
            </a:r>
            <a:r>
              <a:rPr lang="en-IN" sz="1200" b="1" i="1" dirty="0">
                <a:solidFill>
                  <a:srgbClr val="2A00FF"/>
                </a:solidFill>
                <a:latin typeface="Consolas" panose="020B0609020204030204" pitchFamily="49" charset="0"/>
              </a:rPr>
              <a:t>"root"</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Environment.</a:t>
            </a:r>
            <a:r>
              <a:rPr lang="en-IN" sz="1200" b="1" i="1" dirty="0" err="1">
                <a:solidFill>
                  <a:srgbClr val="0000C0"/>
                </a:solidFill>
                <a:latin typeface="Consolas" panose="020B0609020204030204" pitchFamily="49" charset="0"/>
              </a:rPr>
              <a:t>PASS</a:t>
            </a:r>
            <a:r>
              <a:rPr lang="en-IN" sz="1200" b="1" i="1" dirty="0">
                <a:solidFill>
                  <a:srgbClr val="000000"/>
                </a:solidFill>
                <a:latin typeface="Consolas" panose="020B0609020204030204" pitchFamily="49" charset="0"/>
              </a:rPr>
              <a:t>, </a:t>
            </a:r>
            <a:r>
              <a:rPr lang="en-IN" sz="1200" b="1" i="1" dirty="0">
                <a:solidFill>
                  <a:srgbClr val="2A00FF"/>
                </a:solidFill>
                <a:latin typeface="Consolas" panose="020B0609020204030204" pitchFamily="49" charset="0"/>
              </a:rPr>
              <a:t>"root"</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a:t>
            </a:r>
            <a:r>
              <a:rPr lang="en-IN" sz="1200" dirty="0" err="1">
                <a:solidFill>
                  <a:srgbClr val="6A3E3E"/>
                </a:solidFill>
                <a:latin typeface="Consolas" panose="020B0609020204030204" pitchFamily="49" charset="0"/>
              </a:rPr>
              <a:t>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(Environment.</a:t>
            </a:r>
            <a:r>
              <a:rPr lang="en-IN" sz="1200" b="1" i="1" dirty="0">
                <a:solidFill>
                  <a:srgbClr val="0000C0"/>
                </a:solidFill>
                <a:latin typeface="Consolas" panose="020B0609020204030204" pitchFamily="49" charset="0"/>
              </a:rPr>
              <a:t>HBM2DDL_AUTO</a:t>
            </a:r>
            <a:r>
              <a:rPr lang="en-IN" sz="1200" b="1" i="1" dirty="0">
                <a:solidFill>
                  <a:srgbClr val="000000"/>
                </a:solidFill>
                <a:latin typeface="Consolas" panose="020B0609020204030204" pitchFamily="49" charset="0"/>
              </a:rPr>
              <a:t>, </a:t>
            </a:r>
            <a:r>
              <a:rPr lang="en-IN" sz="1200" b="1" i="1" dirty="0">
                <a:solidFill>
                  <a:srgbClr val="2A00FF"/>
                </a:solidFill>
                <a:latin typeface="Consolas" panose="020B0609020204030204" pitchFamily="49" charset="0"/>
              </a:rPr>
              <a:t>"validate"</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settings</a:t>
            </a:r>
            <a:r>
              <a:rPr lang="en-IN" sz="1200" dirty="0" err="1">
                <a:solidFill>
                  <a:srgbClr val="000000"/>
                </a:solidFill>
                <a:latin typeface="Consolas" panose="020B0609020204030204" pitchFamily="49" charset="0"/>
              </a:rPr>
              <a:t>.put</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Environment.</a:t>
            </a:r>
            <a:r>
              <a:rPr lang="en-IN" sz="1200" b="1" i="1" dirty="0" err="1">
                <a:solidFill>
                  <a:srgbClr val="0000C0"/>
                </a:solidFill>
                <a:latin typeface="Consolas" panose="020B0609020204030204" pitchFamily="49" charset="0"/>
              </a:rPr>
              <a:t>SHOW_SQL</a:t>
            </a:r>
            <a:r>
              <a:rPr lang="en-IN" sz="1200" b="1" i="1" dirty="0">
                <a:solidFill>
                  <a:srgbClr val="000000"/>
                </a:solidFill>
                <a:latin typeface="Consolas" panose="020B0609020204030204" pitchFamily="49" charset="0"/>
              </a:rPr>
              <a:t>, </a:t>
            </a:r>
            <a:r>
              <a:rPr lang="en-IN" sz="1200" b="1" i="1" dirty="0">
                <a:solidFill>
                  <a:srgbClr val="7F0055"/>
                </a:solidFill>
                <a:latin typeface="Consolas" panose="020B0609020204030204" pitchFamily="49" charset="0"/>
              </a:rPr>
              <a:t>true</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p>
        </p:txBody>
      </p:sp>
      <p:sp>
        <p:nvSpPr>
          <p:cNvPr id="6" name="Rectangle 5">
            <a:extLst>
              <a:ext uri="{FF2B5EF4-FFF2-40B4-BE49-F238E27FC236}">
                <a16:creationId xmlns:a16="http://schemas.microsoft.com/office/drawing/2014/main" id="{11C8F351-1D83-429E-A392-B10FD4D1E93C}"/>
              </a:ext>
            </a:extLst>
          </p:cNvPr>
          <p:cNvSpPr/>
          <p:nvPr/>
        </p:nvSpPr>
        <p:spPr>
          <a:xfrm>
            <a:off x="213852" y="3180814"/>
            <a:ext cx="4144296" cy="3416320"/>
          </a:xfrm>
          <a:prstGeom prst="rect">
            <a:avLst/>
          </a:prstGeom>
        </p:spPr>
        <p:txBody>
          <a:bodyPr wrap="square">
            <a:spAutoFit/>
          </a:bodyPr>
          <a:lstStyle/>
          <a:p>
            <a:r>
              <a:rPr lang="en-IN" b="1" dirty="0">
                <a:solidFill>
                  <a:srgbClr val="000000"/>
                </a:solidFill>
                <a:latin typeface="Calibri" panose="020F0502020204030204" pitchFamily="34" charset="0"/>
                <a:cs typeface="Calibri" panose="020F0502020204030204" pitchFamily="34" charset="0"/>
              </a:rPr>
              <a:t>HibernateUtil.java which has database connection methods.</a:t>
            </a:r>
            <a:endParaRPr lang="en-IN" sz="1200" b="1" dirty="0">
              <a:solidFill>
                <a:srgbClr val="7F0055"/>
              </a:solidFill>
              <a:latin typeface="Calibri" panose="020F0502020204030204" pitchFamily="34" charset="0"/>
              <a:cs typeface="Calibri" panose="020F0502020204030204" pitchFamily="34" charset="0"/>
            </a:endParaRPr>
          </a:p>
          <a:p>
            <a:r>
              <a:rPr lang="en-IN" sz="1200" b="1" dirty="0">
                <a:solidFill>
                  <a:srgbClr val="7F0055"/>
                </a:solidFill>
                <a:latin typeface="Consolas" panose="020B0609020204030204" pitchFamily="49" charset="0"/>
              </a:rPr>
              <a:t>package</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com.test.hibernate</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java.util.HashMap</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java.util.Map</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org.hibernate.SessionFactory</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org.hibernate.boot.Metadata</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org.hibernate.boot.MetadataSources</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org.hibernate.boot.registry.StandardServiceRegistry</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org.hibernate.boot.registry.StandardServiceRegistryBuilder</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org.hibernate.cfg.Environment</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p:txBody>
      </p:sp>
      <p:sp>
        <p:nvSpPr>
          <p:cNvPr id="3" name="Rectangle: Rounded Corners 2">
            <a:extLst>
              <a:ext uri="{FF2B5EF4-FFF2-40B4-BE49-F238E27FC236}">
                <a16:creationId xmlns:a16="http://schemas.microsoft.com/office/drawing/2014/main" id="{8E11D23B-36D0-4DC2-97EC-E3FE77223834}"/>
              </a:ext>
            </a:extLst>
          </p:cNvPr>
          <p:cNvSpPr/>
          <p:nvPr/>
        </p:nvSpPr>
        <p:spPr>
          <a:xfrm>
            <a:off x="4358148" y="3759876"/>
            <a:ext cx="4785852" cy="20313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618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Rectangle 2">
            <a:extLst>
              <a:ext uri="{FF2B5EF4-FFF2-40B4-BE49-F238E27FC236}">
                <a16:creationId xmlns:a16="http://schemas.microsoft.com/office/drawing/2014/main" id="{B886B118-1D90-425B-939D-88908B86D05A}"/>
              </a:ext>
            </a:extLst>
          </p:cNvPr>
          <p:cNvSpPr/>
          <p:nvPr/>
        </p:nvSpPr>
        <p:spPr>
          <a:xfrm>
            <a:off x="685800" y="1295400"/>
            <a:ext cx="5486400" cy="4708981"/>
          </a:xfrm>
          <a:prstGeom prst="rect">
            <a:avLst/>
          </a:prstGeom>
        </p:spPr>
        <p:txBody>
          <a:bodyPr wrap="square">
            <a:spAutoFit/>
          </a:bodyPr>
          <a:lstStyle/>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registryBuilder</a:t>
            </a:r>
            <a:r>
              <a:rPr lang="en-IN" sz="1200" dirty="0" err="1">
                <a:solidFill>
                  <a:srgbClr val="000000"/>
                </a:solidFill>
                <a:latin typeface="Consolas" panose="020B0609020204030204" pitchFamily="49" charset="0"/>
              </a:rPr>
              <a:t>.applySettings</a:t>
            </a:r>
            <a:r>
              <a:rPr lang="en-IN" sz="1200" dirty="0">
                <a:solidFill>
                  <a:srgbClr val="000000"/>
                </a:solidFill>
                <a:latin typeface="Consolas" panose="020B0609020204030204" pitchFamily="49" charset="0"/>
              </a:rPr>
              <a:t>(</a:t>
            </a:r>
            <a:r>
              <a:rPr lang="en-IN" sz="1200" dirty="0">
                <a:solidFill>
                  <a:srgbClr val="6A3E3E"/>
                </a:solidFill>
                <a:latin typeface="Consolas" panose="020B0609020204030204" pitchFamily="49" charset="0"/>
              </a:rPr>
              <a:t>settings</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i="1" dirty="0">
                <a:solidFill>
                  <a:srgbClr val="0000C0"/>
                </a:solidFill>
                <a:latin typeface="Consolas" panose="020B0609020204030204" pitchFamily="49" charset="0"/>
              </a:rPr>
              <a:t>registry</a:t>
            </a:r>
            <a:r>
              <a:rPr lang="en-IN" sz="1200" i="1" dirty="0">
                <a:solidFill>
                  <a:srgbClr val="000000"/>
                </a:solidFill>
                <a:latin typeface="Consolas" panose="020B0609020204030204" pitchFamily="49" charset="0"/>
              </a:rPr>
              <a:t> = </a:t>
            </a:r>
            <a:r>
              <a:rPr lang="en-IN" sz="1200" i="1" dirty="0" err="1">
                <a:solidFill>
                  <a:srgbClr val="6A3E3E"/>
                </a:solidFill>
                <a:latin typeface="Consolas" panose="020B0609020204030204" pitchFamily="49" charset="0"/>
              </a:rPr>
              <a:t>registryBuilder</a:t>
            </a:r>
            <a:r>
              <a:rPr lang="en-IN" sz="1200" i="1" dirty="0" err="1">
                <a:solidFill>
                  <a:srgbClr val="000000"/>
                </a:solidFill>
                <a:latin typeface="Consolas" panose="020B0609020204030204" pitchFamily="49" charset="0"/>
              </a:rPr>
              <a:t>.build</a:t>
            </a:r>
            <a:r>
              <a:rPr lang="en-IN" sz="1200"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p>
          <a:p>
            <a:r>
              <a:rPr lang="en-IN" sz="1200" dirty="0" err="1">
                <a:solidFill>
                  <a:srgbClr val="000000"/>
                </a:solidFill>
                <a:latin typeface="Consolas" panose="020B0609020204030204" pitchFamily="49" charset="0"/>
              </a:rPr>
              <a:t>MetadataSources</a:t>
            </a:r>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sources</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 </a:t>
            </a:r>
            <a:r>
              <a:rPr lang="en-IN" sz="1200" b="1" dirty="0" err="1">
                <a:solidFill>
                  <a:srgbClr val="000000"/>
                </a:solidFill>
                <a:latin typeface="Consolas" panose="020B0609020204030204" pitchFamily="49" charset="0"/>
              </a:rPr>
              <a:t>MetadataSources</a:t>
            </a:r>
            <a:r>
              <a:rPr lang="en-IN" sz="1200" b="1" dirty="0">
                <a:solidFill>
                  <a:srgbClr val="000000"/>
                </a:solidFill>
                <a:latin typeface="Consolas" panose="020B0609020204030204" pitchFamily="49" charset="0"/>
              </a:rPr>
              <a:t>(</a:t>
            </a:r>
            <a:r>
              <a:rPr lang="en-IN" sz="1200" b="1" i="1" dirty="0">
                <a:solidFill>
                  <a:srgbClr val="0000C0"/>
                </a:solidFill>
                <a:latin typeface="Consolas" panose="020B0609020204030204" pitchFamily="49" charset="0"/>
              </a:rPr>
              <a:t>registry</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sources</a:t>
            </a:r>
            <a:r>
              <a:rPr lang="en-IN" sz="1200" dirty="0" err="1">
                <a:solidFill>
                  <a:srgbClr val="000000"/>
                </a:solidFill>
                <a:latin typeface="Consolas" panose="020B0609020204030204" pitchFamily="49" charset="0"/>
              </a:rPr>
              <a:t>.addAnnotatedClass</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Department.</a:t>
            </a:r>
            <a:r>
              <a:rPr lang="en-IN" sz="1200" b="1" dirty="0" err="1">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sources</a:t>
            </a:r>
            <a:r>
              <a:rPr lang="en-IN" sz="1200" dirty="0" err="1">
                <a:solidFill>
                  <a:srgbClr val="000000"/>
                </a:solidFill>
                <a:latin typeface="Consolas" panose="020B0609020204030204" pitchFamily="49" charset="0"/>
              </a:rPr>
              <a:t>.addAnnotatedClass</a:t>
            </a:r>
            <a:r>
              <a:rPr lang="en-IN" sz="1200" dirty="0">
                <a:solidFill>
                  <a:srgbClr val="000000"/>
                </a:solidFill>
                <a:latin typeface="Consolas" panose="020B0609020204030204" pitchFamily="49" charset="0"/>
              </a:rPr>
              <a:t>(</a:t>
            </a:r>
            <a:r>
              <a:rPr lang="en-IN" sz="1200" dirty="0" err="1">
                <a:solidFill>
                  <a:srgbClr val="000000"/>
                </a:solidFill>
                <a:latin typeface="Consolas" panose="020B0609020204030204" pitchFamily="49" charset="0"/>
              </a:rPr>
              <a:t>Employee.</a:t>
            </a:r>
            <a:r>
              <a:rPr lang="en-IN" sz="1200" b="1" dirty="0" err="1">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Metadata </a:t>
            </a:r>
            <a:r>
              <a:rPr lang="en-IN" sz="1200" dirty="0" err="1">
                <a:solidFill>
                  <a:srgbClr val="6A3E3E"/>
                </a:solidFill>
                <a:latin typeface="Consolas" panose="020B0609020204030204" pitchFamily="49" charset="0"/>
              </a:rPr>
              <a:t>metadata</a:t>
            </a:r>
            <a:r>
              <a:rPr lang="en-IN" sz="1200" dirty="0">
                <a:solidFill>
                  <a:srgbClr val="000000"/>
                </a:solidFill>
                <a:latin typeface="Consolas" panose="020B0609020204030204" pitchFamily="49" charset="0"/>
              </a:rPr>
              <a:t> = </a:t>
            </a:r>
            <a:r>
              <a:rPr lang="en-IN" sz="1200" dirty="0" err="1">
                <a:solidFill>
                  <a:srgbClr val="6A3E3E"/>
                </a:solidFill>
                <a:latin typeface="Consolas" panose="020B0609020204030204" pitchFamily="49" charset="0"/>
              </a:rPr>
              <a:t>sources</a:t>
            </a:r>
            <a:r>
              <a:rPr lang="en-IN" sz="1200" dirty="0" err="1">
                <a:solidFill>
                  <a:srgbClr val="000000"/>
                </a:solidFill>
                <a:latin typeface="Consolas" panose="020B0609020204030204" pitchFamily="49" charset="0"/>
              </a:rPr>
              <a:t>.getMetadataBuilder</a:t>
            </a:r>
            <a:r>
              <a:rPr lang="en-IN" sz="1200" dirty="0">
                <a:solidFill>
                  <a:srgbClr val="000000"/>
                </a:solidFill>
                <a:latin typeface="Consolas" panose="020B0609020204030204" pitchFamily="49" charset="0"/>
              </a:rPr>
              <a:t>().build();</a:t>
            </a:r>
          </a:p>
          <a:p>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i="1" dirty="0" err="1">
                <a:solidFill>
                  <a:srgbClr val="0000C0"/>
                </a:solidFill>
                <a:latin typeface="Consolas" panose="020B0609020204030204" pitchFamily="49" charset="0"/>
              </a:rPr>
              <a:t>sessionFactory</a:t>
            </a:r>
            <a:r>
              <a:rPr lang="en-IN" sz="1200" i="1" dirty="0">
                <a:solidFill>
                  <a:srgbClr val="000000"/>
                </a:solidFill>
                <a:latin typeface="Consolas" panose="020B0609020204030204" pitchFamily="49" charset="0"/>
              </a:rPr>
              <a:t> = </a:t>
            </a:r>
            <a:r>
              <a:rPr lang="en-IN" sz="1200" i="1" dirty="0" err="1">
                <a:solidFill>
                  <a:srgbClr val="6A3E3E"/>
                </a:solidFill>
                <a:latin typeface="Consolas" panose="020B0609020204030204" pitchFamily="49" charset="0"/>
              </a:rPr>
              <a:t>metadata</a:t>
            </a:r>
            <a:r>
              <a:rPr lang="en-IN" sz="1200" i="1" dirty="0" err="1">
                <a:solidFill>
                  <a:srgbClr val="000000"/>
                </a:solidFill>
                <a:latin typeface="Consolas" panose="020B0609020204030204" pitchFamily="49" charset="0"/>
              </a:rPr>
              <a:t>.getSessionFactoryBuilder</a:t>
            </a:r>
            <a:r>
              <a:rPr lang="en-IN" sz="1200" i="1" dirty="0">
                <a:solidFill>
                  <a:srgbClr val="000000"/>
                </a:solidFill>
                <a:latin typeface="Consolas" panose="020B0609020204030204" pitchFamily="49" charset="0"/>
              </a:rPr>
              <a:t>().build();</a:t>
            </a:r>
          </a:p>
          <a:p>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catch</a:t>
            </a:r>
            <a:r>
              <a:rPr lang="en-IN" sz="1200" b="1" dirty="0">
                <a:solidFill>
                  <a:srgbClr val="000000"/>
                </a:solidFill>
                <a:latin typeface="Consolas" panose="020B0609020204030204" pitchFamily="49" charset="0"/>
              </a:rPr>
              <a:t> (Exception </a:t>
            </a:r>
            <a:r>
              <a:rPr lang="en-IN" sz="1200" b="1" dirty="0">
                <a:solidFill>
                  <a:srgbClr val="6A3E3E"/>
                </a:solidFill>
                <a:latin typeface="Consolas" panose="020B0609020204030204" pitchFamily="49" charset="0"/>
              </a:rPr>
              <a:t>e</a:t>
            </a:r>
            <a:r>
              <a:rPr lang="en-IN" sz="1200" b="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if</a:t>
            </a:r>
            <a:r>
              <a:rPr lang="en-IN" sz="1200" b="1" dirty="0">
                <a:solidFill>
                  <a:srgbClr val="000000"/>
                </a:solidFill>
                <a:latin typeface="Consolas" panose="020B0609020204030204" pitchFamily="49" charset="0"/>
              </a:rPr>
              <a:t> (</a:t>
            </a:r>
            <a:r>
              <a:rPr lang="en-IN" sz="1200" b="1" i="1" dirty="0">
                <a:solidFill>
                  <a:srgbClr val="0000C0"/>
                </a:solidFill>
                <a:latin typeface="Consolas" panose="020B0609020204030204" pitchFamily="49" charset="0"/>
              </a:rPr>
              <a:t>registry</a:t>
            </a:r>
            <a:r>
              <a:rPr lang="en-IN" sz="1200" b="1" i="1" dirty="0">
                <a:solidFill>
                  <a:srgbClr val="000000"/>
                </a:solidFill>
                <a:latin typeface="Consolas" panose="020B0609020204030204" pitchFamily="49" charset="0"/>
              </a:rPr>
              <a:t> != </a:t>
            </a:r>
            <a:r>
              <a:rPr lang="en-IN" sz="1200" b="1" i="1" dirty="0">
                <a:solidFill>
                  <a:srgbClr val="7F0055"/>
                </a:solidFill>
                <a:latin typeface="Consolas" panose="020B0609020204030204" pitchFamily="49" charset="0"/>
              </a:rPr>
              <a:t>null</a:t>
            </a:r>
            <a:r>
              <a:rPr lang="en-IN" sz="1200" b="1" i="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StandardServiceRegistryBuilder.</a:t>
            </a:r>
            <a:r>
              <a:rPr lang="en-IN" sz="1200" i="1" dirty="0" err="1">
                <a:solidFill>
                  <a:srgbClr val="000000"/>
                </a:solidFill>
                <a:latin typeface="Consolas" panose="020B0609020204030204" pitchFamily="49" charset="0"/>
              </a:rPr>
              <a:t>destroy</a:t>
            </a:r>
            <a:r>
              <a:rPr lang="en-IN" sz="1200" i="1" dirty="0">
                <a:solidFill>
                  <a:srgbClr val="000000"/>
                </a:solidFill>
                <a:latin typeface="Consolas" panose="020B0609020204030204" pitchFamily="49" charset="0"/>
              </a:rPr>
              <a:t>(</a:t>
            </a:r>
            <a:r>
              <a:rPr lang="en-IN" sz="1200" i="1" dirty="0">
                <a:solidFill>
                  <a:srgbClr val="0000C0"/>
                </a:solidFill>
                <a:latin typeface="Consolas" panose="020B0609020204030204" pitchFamily="49" charset="0"/>
              </a:rPr>
              <a:t>registry</a:t>
            </a:r>
            <a:r>
              <a:rPr lang="en-IN" sz="1200"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6A3E3E"/>
                </a:solidFill>
                <a:latin typeface="Consolas" panose="020B0609020204030204" pitchFamily="49" charset="0"/>
              </a:rPr>
              <a:t>e</a:t>
            </a:r>
            <a:r>
              <a:rPr lang="en-IN" sz="1200" dirty="0" err="1">
                <a:solidFill>
                  <a:srgbClr val="000000"/>
                </a:solidFill>
                <a:latin typeface="Consolas" panose="020B0609020204030204" pitchFamily="49" charset="0"/>
              </a:rPr>
              <a:t>.printStackTrace</a:t>
            </a:r>
            <a:r>
              <a:rPr lang="en-IN" sz="1200"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return</a:t>
            </a:r>
            <a:r>
              <a:rPr lang="en-IN" sz="1200" b="1" dirty="0">
                <a:solidFill>
                  <a:srgbClr val="000000"/>
                </a:solidFill>
                <a:latin typeface="Consolas" panose="020B0609020204030204" pitchFamily="49" charset="0"/>
              </a:rPr>
              <a:t> </a:t>
            </a:r>
            <a:r>
              <a:rPr lang="en-IN" sz="1200" b="1" i="1" dirty="0" err="1">
                <a:solidFill>
                  <a:srgbClr val="0000C0"/>
                </a:solidFill>
                <a:latin typeface="Consolas" panose="020B0609020204030204" pitchFamily="49" charset="0"/>
              </a:rPr>
              <a:t>sessionFactory</a:t>
            </a:r>
            <a:r>
              <a:rPr lang="en-IN" sz="1200" b="1"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a:t>
            </a:r>
          </a:p>
          <a:p>
            <a:endParaRPr lang="en-IN" sz="1200" dirty="0">
              <a:latin typeface="Consolas" panose="020B0609020204030204" pitchFamily="49" charset="0"/>
            </a:endParaRP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static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shutdown() {</a:t>
            </a:r>
          </a:p>
          <a:p>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if</a:t>
            </a:r>
            <a:r>
              <a:rPr lang="en-IN" sz="1200" b="1" dirty="0">
                <a:solidFill>
                  <a:srgbClr val="000000"/>
                </a:solidFill>
                <a:latin typeface="Consolas" panose="020B0609020204030204" pitchFamily="49" charset="0"/>
              </a:rPr>
              <a:t> (</a:t>
            </a:r>
            <a:r>
              <a:rPr lang="en-IN" sz="1200" b="1" i="1" dirty="0">
                <a:solidFill>
                  <a:srgbClr val="0000C0"/>
                </a:solidFill>
                <a:latin typeface="Consolas" panose="020B0609020204030204" pitchFamily="49" charset="0"/>
              </a:rPr>
              <a:t>registry</a:t>
            </a:r>
            <a:r>
              <a:rPr lang="en-IN" sz="1200" b="1" i="1" dirty="0">
                <a:solidFill>
                  <a:srgbClr val="000000"/>
                </a:solidFill>
                <a:latin typeface="Consolas" panose="020B0609020204030204" pitchFamily="49" charset="0"/>
              </a:rPr>
              <a:t> != </a:t>
            </a:r>
            <a:r>
              <a:rPr lang="en-IN" sz="1200" b="1" i="1" dirty="0">
                <a:solidFill>
                  <a:srgbClr val="7F0055"/>
                </a:solidFill>
                <a:latin typeface="Consolas" panose="020B0609020204030204" pitchFamily="49" charset="0"/>
              </a:rPr>
              <a:t>null</a:t>
            </a:r>
            <a:r>
              <a:rPr lang="en-IN" sz="1200" b="1" i="1" dirty="0">
                <a:solidFill>
                  <a:srgbClr val="000000"/>
                </a:solidFill>
                <a:latin typeface="Consolas" panose="020B0609020204030204" pitchFamily="49" charset="0"/>
              </a:rPr>
              <a:t>) {</a:t>
            </a:r>
          </a:p>
          <a:p>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StandardServiceRegistryBuilder.</a:t>
            </a:r>
            <a:r>
              <a:rPr lang="en-IN" sz="1200" i="1" dirty="0" err="1">
                <a:solidFill>
                  <a:srgbClr val="000000"/>
                </a:solidFill>
                <a:latin typeface="Consolas" panose="020B0609020204030204" pitchFamily="49" charset="0"/>
              </a:rPr>
              <a:t>destroy</a:t>
            </a:r>
            <a:r>
              <a:rPr lang="en-IN" sz="1200" i="1" dirty="0">
                <a:solidFill>
                  <a:srgbClr val="000000"/>
                </a:solidFill>
                <a:latin typeface="Consolas" panose="020B0609020204030204" pitchFamily="49" charset="0"/>
              </a:rPr>
              <a:t>(</a:t>
            </a:r>
            <a:r>
              <a:rPr lang="en-IN" sz="1200" i="1" dirty="0">
                <a:solidFill>
                  <a:srgbClr val="0000C0"/>
                </a:solidFill>
                <a:latin typeface="Consolas" panose="020B0609020204030204" pitchFamily="49" charset="0"/>
              </a:rPr>
              <a:t>registry</a:t>
            </a:r>
            <a:r>
              <a:rPr lang="en-IN" sz="1200"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      } }}</a:t>
            </a:r>
            <a:endParaRPr lang="en-IN" sz="1200" dirty="0"/>
          </a:p>
        </p:txBody>
      </p:sp>
    </p:spTree>
    <p:extLst>
      <p:ext uri="{BB962C8B-B14F-4D97-AF65-F5344CB8AC3E}">
        <p14:creationId xmlns:p14="http://schemas.microsoft.com/office/powerpoint/2010/main" val="3046496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Rectangle 3">
            <a:extLst>
              <a:ext uri="{FF2B5EF4-FFF2-40B4-BE49-F238E27FC236}">
                <a16:creationId xmlns:a16="http://schemas.microsoft.com/office/drawing/2014/main" id="{871404EF-C392-4C0C-9A39-9335C4DA7B75}"/>
              </a:ext>
            </a:extLst>
          </p:cNvPr>
          <p:cNvSpPr/>
          <p:nvPr/>
        </p:nvSpPr>
        <p:spPr>
          <a:xfrm>
            <a:off x="176981" y="917068"/>
            <a:ext cx="4572000" cy="5816977"/>
          </a:xfrm>
          <a:prstGeom prst="rect">
            <a:avLst/>
          </a:prstGeom>
        </p:spPr>
        <p:txBody>
          <a:bodyPr wrap="square">
            <a:spAutoFit/>
          </a:bodyPr>
          <a:lstStyle/>
          <a:p>
            <a:r>
              <a:rPr lang="en-IN" sz="1200" b="1" dirty="0">
                <a:solidFill>
                  <a:srgbClr val="7F0055"/>
                </a:solidFill>
                <a:latin typeface="Calibri" panose="020F0502020204030204" pitchFamily="34" charset="0"/>
                <a:cs typeface="Calibri" panose="020F0502020204030204" pitchFamily="34" charset="0"/>
              </a:rPr>
              <a:t>package</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com.test.hibernate</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java.util.List</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org.hibernate.Session</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org.hibernate.Transaction</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com.test.hibernate.entity.Department</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NamedQueryExample</a:t>
            </a:r>
            <a:r>
              <a:rPr lang="en-IN" sz="1200" b="1" dirty="0">
                <a:solidFill>
                  <a:srgbClr val="000000"/>
                </a:solidFill>
                <a:latin typeface="Calibri" panose="020F0502020204030204" pitchFamily="34" charset="0"/>
                <a:cs typeface="Calibri" panose="020F0502020204030204" pitchFamily="34" charset="0"/>
              </a:rPr>
              <a:t> {</a:t>
            </a: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main(String[] </a:t>
            </a:r>
            <a:r>
              <a:rPr lang="en-IN" sz="1200" b="1" dirty="0" err="1">
                <a:solidFill>
                  <a:srgbClr val="6A3E3E"/>
                </a:solidFill>
                <a:latin typeface="Calibri" panose="020F0502020204030204" pitchFamily="34" charset="0"/>
                <a:cs typeface="Calibri" panose="020F0502020204030204" pitchFamily="34" charset="0"/>
              </a:rPr>
              <a:t>args</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Session </a:t>
            </a:r>
            <a:r>
              <a:rPr lang="en-IN" sz="1200" dirty="0" err="1">
                <a:solidFill>
                  <a:srgbClr val="6A3E3E"/>
                </a:solidFill>
                <a:latin typeface="Calibri" panose="020F0502020204030204" pitchFamily="34" charset="0"/>
                <a:cs typeface="Calibri" panose="020F0502020204030204" pitchFamily="34" charset="0"/>
              </a:rPr>
              <a:t>session</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Transaction </a:t>
            </a:r>
            <a:r>
              <a:rPr lang="en-IN" sz="1200" dirty="0" err="1">
                <a:solidFill>
                  <a:srgbClr val="6A3E3E"/>
                </a:solidFill>
                <a:latin typeface="Calibri" panose="020F0502020204030204" pitchFamily="34" charset="0"/>
                <a:cs typeface="Calibri" panose="020F0502020204030204" pitchFamily="34" charset="0"/>
              </a:rPr>
              <a:t>transaction</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try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6A3E3E"/>
                </a:solidFill>
                <a:latin typeface="Calibri" panose="020F0502020204030204" pitchFamily="34" charset="0"/>
                <a:cs typeface="Calibri" panose="020F0502020204030204" pitchFamily="34" charset="0"/>
              </a:rPr>
              <a:t>session</a:t>
            </a:r>
            <a:r>
              <a:rPr lang="en-IN" sz="1200" dirty="0">
                <a:solidFill>
                  <a:srgbClr val="000000"/>
                </a:solidFill>
                <a:latin typeface="Calibri" panose="020F0502020204030204" pitchFamily="34" charset="0"/>
                <a:cs typeface="Calibri" panose="020F0502020204030204" pitchFamily="34" charset="0"/>
              </a:rPr>
              <a:t> = </a:t>
            </a:r>
            <a:r>
              <a:rPr lang="en-IN" sz="1200" dirty="0" err="1">
                <a:solidFill>
                  <a:srgbClr val="000000"/>
                </a:solidFill>
                <a:latin typeface="Calibri" panose="020F0502020204030204" pitchFamily="34" charset="0"/>
                <a:cs typeface="Calibri" panose="020F0502020204030204" pitchFamily="34" charset="0"/>
              </a:rPr>
              <a:t>HibernateUtil.</a:t>
            </a:r>
            <a:r>
              <a:rPr lang="en-IN" sz="1200" i="1" dirty="0" err="1">
                <a:solidFill>
                  <a:srgbClr val="000000"/>
                </a:solidFill>
                <a:latin typeface="Calibri" panose="020F0502020204030204" pitchFamily="34" charset="0"/>
                <a:cs typeface="Calibri" panose="020F0502020204030204" pitchFamily="34" charset="0"/>
              </a:rPr>
              <a:t>getSessionFactory</a:t>
            </a:r>
            <a:r>
              <a:rPr lang="en-IN" sz="1200" i="1" dirty="0">
                <a:solidFill>
                  <a:srgbClr val="000000"/>
                </a:solidFill>
                <a:latin typeface="Calibri" panose="020F0502020204030204" pitchFamily="34" charset="0"/>
                <a:cs typeface="Calibri" panose="020F0502020204030204" pitchFamily="34" charset="0"/>
              </a:rPr>
              <a:t>().</a:t>
            </a:r>
            <a:r>
              <a:rPr lang="en-IN" sz="1200" i="1" dirty="0" err="1">
                <a:solidFill>
                  <a:srgbClr val="000000"/>
                </a:solidFill>
                <a:latin typeface="Calibri" panose="020F0502020204030204" pitchFamily="34" charset="0"/>
                <a:cs typeface="Calibri" panose="020F0502020204030204" pitchFamily="34" charset="0"/>
              </a:rPr>
              <a:t>openSession</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A3E3E"/>
                </a:solidFill>
                <a:latin typeface="Calibri" panose="020F0502020204030204" pitchFamily="34" charset="0"/>
                <a:cs typeface="Calibri" panose="020F0502020204030204" pitchFamily="34" charset="0"/>
              </a:rPr>
              <a:t>transaction</a:t>
            </a:r>
            <a:r>
              <a:rPr lang="en-IN" sz="1200" dirty="0">
                <a:solidFill>
                  <a:srgbClr val="000000"/>
                </a:solidFill>
                <a:latin typeface="Calibri" panose="020F0502020204030204" pitchFamily="34" charset="0"/>
                <a:cs typeface="Calibri" panose="020F0502020204030204" pitchFamily="34" charset="0"/>
              </a:rPr>
              <a:t> = </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.beginTransaction</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List&lt;Long&gt; </a:t>
            </a:r>
            <a:r>
              <a:rPr lang="en-IN" sz="1200" dirty="0" err="1">
                <a:solidFill>
                  <a:srgbClr val="6A3E3E"/>
                </a:solidFill>
                <a:latin typeface="Calibri" panose="020F0502020204030204" pitchFamily="34" charset="0"/>
                <a:cs typeface="Calibri" panose="020F0502020204030204" pitchFamily="34" charset="0"/>
              </a:rPr>
              <a:t>totalDept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"get_total_dept"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Long.</a:t>
            </a:r>
            <a:r>
              <a:rPr lang="en-IN" sz="1200" b="1" dirty="0" err="1">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a:t>
            </a:r>
            <a:r>
              <a:rPr lang="en-IN" sz="1200" b="1" dirty="0" err="1">
                <a:solidFill>
                  <a:srgbClr val="000000"/>
                </a:solidFill>
                <a:latin typeface="Calibri" panose="020F0502020204030204" pitchFamily="34" charset="0"/>
                <a:cs typeface="Calibri" panose="020F0502020204030204" pitchFamily="34" charset="0"/>
              </a:rPr>
              <a:t>getResultList</a:t>
            </a:r>
            <a:r>
              <a:rPr lang="en-IN" sz="1200" b="1" dirty="0">
                <a:solidFill>
                  <a:srgbClr val="000000"/>
                </a:solidFill>
                <a:latin typeface="Calibri" panose="020F0502020204030204" pitchFamily="34" charset="0"/>
                <a:cs typeface="Calibri" panose="020F0502020204030204" pitchFamily="34" charset="0"/>
              </a:rPr>
              <a:t>();</a:t>
            </a:r>
          </a:p>
          <a:p>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"Total Department: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totalDept</a:t>
            </a:r>
            <a:r>
              <a:rPr lang="en-IN" sz="1200" b="1" i="1" dirty="0" err="1">
                <a:solidFill>
                  <a:srgbClr val="000000"/>
                </a:solidFill>
                <a:latin typeface="Calibri" panose="020F0502020204030204" pitchFamily="34" charset="0"/>
                <a:cs typeface="Calibri" panose="020F0502020204030204" pitchFamily="34" charset="0"/>
              </a:rPr>
              <a:t>.get</a:t>
            </a:r>
            <a:r>
              <a:rPr lang="en-IN" sz="1200" b="1" i="1" dirty="0">
                <a:solidFill>
                  <a:srgbClr val="000000"/>
                </a:solidFill>
                <a:latin typeface="Calibri" panose="020F0502020204030204" pitchFamily="34" charset="0"/>
                <a:cs typeface="Calibri" panose="020F0502020204030204" pitchFamily="34" charset="0"/>
              </a:rPr>
              <a:t>(0));</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List&lt;String&gt; </a:t>
            </a:r>
            <a:r>
              <a:rPr lang="en-IN" sz="1200" dirty="0" err="1">
                <a:solidFill>
                  <a:srgbClr val="6A3E3E"/>
                </a:solidFill>
                <a:latin typeface="Calibri" panose="020F0502020204030204" pitchFamily="34" charset="0"/>
                <a:cs typeface="Calibri" panose="020F0502020204030204" pitchFamily="34" charset="0"/>
              </a:rPr>
              <a:t>deptName</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"get_dept_name_by_id"</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String.</a:t>
            </a:r>
            <a:r>
              <a:rPr lang="en-IN" sz="1200" b="1" dirty="0" err="1">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setParameter</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"id"</a:t>
            </a:r>
            <a:r>
              <a:rPr lang="en-IN" sz="1200" dirty="0">
                <a:solidFill>
                  <a:srgbClr val="000000"/>
                </a:solidFill>
                <a:latin typeface="Calibri" panose="020F0502020204030204" pitchFamily="34" charset="0"/>
                <a:cs typeface="Calibri" panose="020F0502020204030204" pitchFamily="34" charset="0"/>
              </a:rPr>
              <a:t>, 2)</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getResultList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for</a:t>
            </a:r>
            <a:r>
              <a:rPr lang="en-IN" sz="1200" b="1" dirty="0">
                <a:solidFill>
                  <a:srgbClr val="000000"/>
                </a:solidFill>
                <a:latin typeface="Calibri" panose="020F0502020204030204" pitchFamily="34" charset="0"/>
                <a:cs typeface="Calibri" panose="020F0502020204030204" pitchFamily="34" charset="0"/>
              </a:rPr>
              <a:t> (Object </a:t>
            </a:r>
            <a:r>
              <a:rPr lang="en-IN" sz="1200" b="1" dirty="0" err="1">
                <a:solidFill>
                  <a:srgbClr val="6A3E3E"/>
                </a:solidFill>
                <a:latin typeface="Calibri" panose="020F0502020204030204" pitchFamily="34" charset="0"/>
                <a:cs typeface="Calibri" panose="020F0502020204030204" pitchFamily="34" charset="0"/>
              </a:rPr>
              <a:t>object</a:t>
            </a:r>
            <a:r>
              <a:rPr lang="en-IN" sz="1200" b="1" dirty="0">
                <a:solidFill>
                  <a:srgbClr val="000000"/>
                </a:solidFill>
                <a:latin typeface="Calibri" panose="020F0502020204030204" pitchFamily="34" charset="0"/>
                <a:cs typeface="Calibri" panose="020F0502020204030204" pitchFamily="34" charset="0"/>
              </a:rPr>
              <a:t> : </a:t>
            </a:r>
            <a:r>
              <a:rPr lang="en-IN" sz="1200" b="1" dirty="0" err="1">
                <a:solidFill>
                  <a:srgbClr val="6A3E3E"/>
                </a:solidFill>
                <a:latin typeface="Calibri" panose="020F0502020204030204" pitchFamily="34" charset="0"/>
                <a:cs typeface="Calibri" panose="020F0502020204030204" pitchFamily="34" charset="0"/>
              </a:rPr>
              <a:t>deptName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6A3E3E"/>
                </a:solidFill>
                <a:latin typeface="Calibri" panose="020F0502020204030204" pitchFamily="34" charset="0"/>
                <a:cs typeface="Calibri" panose="020F0502020204030204" pitchFamily="34" charset="0"/>
              </a:rPr>
              <a:t>object</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p>
        </p:txBody>
      </p:sp>
      <p:sp>
        <p:nvSpPr>
          <p:cNvPr id="5" name="Rectangle 4">
            <a:extLst>
              <a:ext uri="{FF2B5EF4-FFF2-40B4-BE49-F238E27FC236}">
                <a16:creationId xmlns:a16="http://schemas.microsoft.com/office/drawing/2014/main" id="{F9EFB99E-15E6-496C-88AD-E2BDD15A4C3C}"/>
              </a:ext>
            </a:extLst>
          </p:cNvPr>
          <p:cNvSpPr/>
          <p:nvPr/>
        </p:nvSpPr>
        <p:spPr>
          <a:xfrm>
            <a:off x="4773562" y="917068"/>
            <a:ext cx="4370438" cy="3600986"/>
          </a:xfrm>
          <a:prstGeom prst="rect">
            <a:avLst/>
          </a:prstGeom>
        </p:spPr>
        <p:txBody>
          <a:bodyPr wrap="square">
            <a:spAutoFit/>
          </a:bodyPr>
          <a:lstStyle/>
          <a:p>
            <a:r>
              <a:rPr lang="en-IN" sz="1200" dirty="0">
                <a:solidFill>
                  <a:srgbClr val="000000"/>
                </a:solidFill>
                <a:latin typeface="Calibri" panose="020F0502020204030204" pitchFamily="34" charset="0"/>
                <a:cs typeface="Calibri" panose="020F0502020204030204" pitchFamily="34" charset="0"/>
              </a:rPr>
              <a:t> List&lt;Department&gt; </a:t>
            </a:r>
            <a:r>
              <a:rPr lang="en-IN" sz="1200" dirty="0">
                <a:solidFill>
                  <a:srgbClr val="6A3E3E"/>
                </a:solidFill>
                <a:latin typeface="Calibri" panose="020F0502020204030204" pitchFamily="34" charset="0"/>
                <a:cs typeface="Calibri" panose="020F0502020204030204" pitchFamily="34" charset="0"/>
              </a:rPr>
              <a:t>departments</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a:t>
            </a:r>
            <a:r>
              <a:rPr lang="en-IN" sz="1200" dirty="0" err="1">
                <a:solidFill>
                  <a:srgbClr val="2A00FF"/>
                </a:solidFill>
                <a:latin typeface="Calibri" panose="020F0502020204030204" pitchFamily="34" charset="0"/>
                <a:cs typeface="Calibri" panose="020F0502020204030204" pitchFamily="34" charset="0"/>
              </a:rPr>
              <a:t>get_all_dept</a:t>
            </a:r>
            <a:r>
              <a:rPr lang="en-IN" sz="1200" dirty="0">
                <a:solidFill>
                  <a:srgbClr val="2A00FF"/>
                </a:solidFill>
                <a:latin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cs typeface="Calibri" panose="020F0502020204030204" pitchFamily="34" charset="0"/>
              </a:rPr>
              <a:t>,</a:t>
            </a:r>
          </a:p>
          <a:p>
            <a:r>
              <a:rPr lang="en-IN" sz="1200" dirty="0" err="1">
                <a:solidFill>
                  <a:srgbClr val="000000"/>
                </a:solidFill>
                <a:latin typeface="Calibri" panose="020F0502020204030204" pitchFamily="34" charset="0"/>
                <a:cs typeface="Calibri" panose="020F0502020204030204" pitchFamily="34" charset="0"/>
              </a:rPr>
              <a:t>Department.</a:t>
            </a:r>
            <a:r>
              <a:rPr lang="en-IN" sz="1200" b="1" dirty="0" err="1">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getResultList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for</a:t>
            </a:r>
            <a:r>
              <a:rPr lang="en-IN" sz="1200" b="1" dirty="0">
                <a:solidFill>
                  <a:srgbClr val="000000"/>
                </a:solidFill>
                <a:latin typeface="Calibri" panose="020F0502020204030204" pitchFamily="34" charset="0"/>
                <a:cs typeface="Calibri" panose="020F0502020204030204" pitchFamily="34" charset="0"/>
              </a:rPr>
              <a:t> (Department </a:t>
            </a:r>
            <a:r>
              <a:rPr lang="en-IN" sz="1200" b="1" dirty="0" err="1">
                <a:solidFill>
                  <a:srgbClr val="6A3E3E"/>
                </a:solidFill>
                <a:latin typeface="Calibri" panose="020F0502020204030204" pitchFamily="34" charset="0"/>
                <a:cs typeface="Calibri" panose="020F0502020204030204" pitchFamily="34" charset="0"/>
              </a:rPr>
              <a:t>department</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6A3E3E"/>
                </a:solidFill>
                <a:latin typeface="Calibri" panose="020F0502020204030204" pitchFamily="34" charset="0"/>
                <a:cs typeface="Calibri" panose="020F0502020204030204" pitchFamily="34" charset="0"/>
              </a:rPr>
              <a:t>departments</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"ID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department</a:t>
            </a:r>
            <a:r>
              <a:rPr lang="en-IN" sz="1200" b="1" i="1" dirty="0" err="1">
                <a:solidFill>
                  <a:srgbClr val="000000"/>
                </a:solidFill>
                <a:latin typeface="Calibri" panose="020F0502020204030204" pitchFamily="34" charset="0"/>
                <a:cs typeface="Calibri" panose="020F0502020204030204" pitchFamily="34" charset="0"/>
              </a:rPr>
              <a:t>.getId</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 \</a:t>
            </a:r>
            <a:r>
              <a:rPr lang="en-IN" sz="1200" b="1" i="1" dirty="0" err="1">
                <a:solidFill>
                  <a:srgbClr val="2A00FF"/>
                </a:solidFill>
                <a:latin typeface="Calibri" panose="020F0502020204030204" pitchFamily="34" charset="0"/>
                <a:cs typeface="Calibri" panose="020F0502020204030204" pitchFamily="34" charset="0"/>
              </a:rPr>
              <a:t>tNAME</a:t>
            </a:r>
            <a:r>
              <a:rPr lang="en-IN" sz="1200" b="1" i="1" dirty="0">
                <a:solidFill>
                  <a:srgbClr val="2A00FF"/>
                </a:solidFill>
                <a:latin typeface="Calibri" panose="020F0502020204030204" pitchFamily="34" charset="0"/>
                <a:cs typeface="Calibri" panose="020F0502020204030204" pitchFamily="34" charset="0"/>
              </a:rPr>
              <a:t>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department</a:t>
            </a:r>
            <a:r>
              <a:rPr lang="en-IN" sz="1200" b="1" i="1" dirty="0" err="1">
                <a:solidFill>
                  <a:srgbClr val="000000"/>
                </a:solidFill>
                <a:latin typeface="Calibri" panose="020F0502020204030204" pitchFamily="34" charset="0"/>
                <a:cs typeface="Calibri" panose="020F0502020204030204" pitchFamily="34" charset="0"/>
              </a:rPr>
              <a:t>.getName</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transaction</a:t>
            </a:r>
            <a:r>
              <a:rPr lang="en-IN" sz="1200" dirty="0" err="1">
                <a:solidFill>
                  <a:srgbClr val="000000"/>
                </a:solidFill>
                <a:latin typeface="Calibri" panose="020F0502020204030204" pitchFamily="34" charset="0"/>
                <a:cs typeface="Calibri" panose="020F0502020204030204" pitchFamily="34" charset="0"/>
              </a:rPr>
              <a:t>.commit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catch</a:t>
            </a:r>
            <a:r>
              <a:rPr lang="en-IN" sz="1200" b="1" dirty="0">
                <a:solidFill>
                  <a:srgbClr val="000000"/>
                </a:solidFill>
                <a:latin typeface="Calibri" panose="020F0502020204030204" pitchFamily="34" charset="0"/>
                <a:cs typeface="Calibri" panose="020F0502020204030204" pitchFamily="34" charset="0"/>
              </a:rPr>
              <a:t> (Exception </a:t>
            </a:r>
            <a:r>
              <a:rPr lang="en-IN" sz="1200" b="1" dirty="0">
                <a:solidFill>
                  <a:srgbClr val="6A3E3E"/>
                </a:solidFill>
                <a:latin typeface="Calibri" panose="020F0502020204030204" pitchFamily="34" charset="0"/>
                <a:cs typeface="Calibri" panose="020F0502020204030204" pitchFamily="34" charset="0"/>
              </a:rPr>
              <a:t>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e</a:t>
            </a:r>
            <a:r>
              <a:rPr lang="en-IN" sz="1200" dirty="0" err="1">
                <a:solidFill>
                  <a:srgbClr val="000000"/>
                </a:solidFill>
                <a:latin typeface="Calibri" panose="020F0502020204030204" pitchFamily="34" charset="0"/>
                <a:cs typeface="Calibri" panose="020F0502020204030204" pitchFamily="34" charset="0"/>
              </a:rPr>
              <a:t>.printStackTrace</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finally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if</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6A3E3E"/>
                </a:solidFill>
                <a:latin typeface="Calibri" panose="020F0502020204030204" pitchFamily="34" charset="0"/>
                <a:cs typeface="Calibri" panose="020F0502020204030204" pitchFamily="34" charset="0"/>
              </a:rPr>
              <a:t>session</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.close</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HibernateUtil.</a:t>
            </a:r>
            <a:r>
              <a:rPr lang="en-IN" sz="1200" i="1" dirty="0" err="1">
                <a:solidFill>
                  <a:srgbClr val="000000"/>
                </a:solidFill>
                <a:latin typeface="Calibri" panose="020F0502020204030204" pitchFamily="34" charset="0"/>
                <a:cs typeface="Calibri" panose="020F0502020204030204" pitchFamily="34" charset="0"/>
              </a:rPr>
              <a:t>shutdown</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a:t>
            </a:r>
            <a:endParaRPr lang="en-IN" sz="1200" dirty="0"/>
          </a:p>
        </p:txBody>
      </p:sp>
      <p:sp>
        <p:nvSpPr>
          <p:cNvPr id="6" name="TextBox 5">
            <a:extLst>
              <a:ext uri="{FF2B5EF4-FFF2-40B4-BE49-F238E27FC236}">
                <a16:creationId xmlns:a16="http://schemas.microsoft.com/office/drawing/2014/main" id="{DA862A79-9972-43D0-A421-A84F8F93DED6}"/>
              </a:ext>
            </a:extLst>
          </p:cNvPr>
          <p:cNvSpPr txBox="1"/>
          <p:nvPr/>
        </p:nvSpPr>
        <p:spPr>
          <a:xfrm>
            <a:off x="5105400" y="4518054"/>
            <a:ext cx="3505200" cy="1754326"/>
          </a:xfrm>
          <a:prstGeom prst="rect">
            <a:avLst/>
          </a:prstGeom>
          <a:noFill/>
        </p:spPr>
        <p:txBody>
          <a:bodyPr wrap="square" rtlCol="0">
            <a:spAutoFit/>
          </a:bodyPr>
          <a:lstStyle/>
          <a:p>
            <a:r>
              <a:rPr lang="en-IN" dirty="0"/>
              <a:t>The above </a:t>
            </a:r>
            <a:r>
              <a:rPr lang="en-IN" dirty="0" err="1"/>
              <a:t>NamedQueryExample</a:t>
            </a:r>
            <a:r>
              <a:rPr lang="en-IN" dirty="0"/>
              <a:t> will create object of dept and session object will call </a:t>
            </a:r>
            <a:r>
              <a:rPr lang="en-IN" dirty="0" err="1"/>
              <a:t>createdNamedQuery</a:t>
            </a:r>
            <a:r>
              <a:rPr lang="en-IN" dirty="0"/>
              <a:t>() method to get the result of total department columns</a:t>
            </a:r>
          </a:p>
        </p:txBody>
      </p:sp>
    </p:spTree>
    <p:extLst>
      <p:ext uri="{BB962C8B-B14F-4D97-AF65-F5344CB8AC3E}">
        <p14:creationId xmlns:p14="http://schemas.microsoft.com/office/powerpoint/2010/main" val="103134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5" name="Content Placeholder 2"/>
          <p:cNvSpPr txBox="1">
            <a:spLocks/>
          </p:cNvSpPr>
          <p:nvPr/>
        </p:nvSpPr>
        <p:spPr>
          <a:xfrm>
            <a:off x="514350" y="944562"/>
            <a:ext cx="8229600" cy="884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After executing NamedQueryExample.java file we get following output.</a:t>
            </a:r>
          </a:p>
        </p:txBody>
      </p:sp>
      <p:pic>
        <p:nvPicPr>
          <p:cNvPr id="6" name="Picture 5">
            <a:extLst>
              <a:ext uri="{FF2B5EF4-FFF2-40B4-BE49-F238E27FC236}">
                <a16:creationId xmlns:a16="http://schemas.microsoft.com/office/drawing/2014/main" id="{A6C38BE5-863A-4F57-B1EF-D3F24295619A}"/>
              </a:ext>
            </a:extLst>
          </p:cNvPr>
          <p:cNvPicPr>
            <a:picLocks noChangeAspect="1"/>
          </p:cNvPicPr>
          <p:nvPr/>
        </p:nvPicPr>
        <p:blipFill rotWithShape="1">
          <a:blip r:embed="rId2"/>
          <a:srcRect l="23111" t="22889" b="11640"/>
          <a:stretch/>
        </p:blipFill>
        <p:spPr>
          <a:xfrm>
            <a:off x="685800" y="2032819"/>
            <a:ext cx="7772400" cy="3880619"/>
          </a:xfrm>
          <a:prstGeom prst="rect">
            <a:avLst/>
          </a:prstGeom>
        </p:spPr>
      </p:pic>
    </p:spTree>
    <p:extLst>
      <p:ext uri="{BB962C8B-B14F-4D97-AF65-F5344CB8AC3E}">
        <p14:creationId xmlns:p14="http://schemas.microsoft.com/office/powerpoint/2010/main" val="284869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6" name="Content Placeholder 2"/>
          <p:cNvSpPr txBox="1">
            <a:spLocks/>
          </p:cNvSpPr>
          <p:nvPr/>
        </p:nvSpPr>
        <p:spPr>
          <a:xfrm>
            <a:off x="457200" y="1295400"/>
            <a:ext cx="8229600" cy="205740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In this Module, we will understand the following:</a:t>
            </a:r>
          </a:p>
          <a:p>
            <a:pPr>
              <a:buFont typeface="Wingdings" panose="05000000000000000000" pitchFamily="2" charset="2"/>
              <a:buChar char="q"/>
            </a:pPr>
            <a:r>
              <a:rPr lang="en-US" sz="1800" b="0" dirty="0"/>
              <a:t>Annotations</a:t>
            </a:r>
          </a:p>
          <a:p>
            <a:pPr>
              <a:buFont typeface="Wingdings" panose="05000000000000000000" pitchFamily="2" charset="2"/>
              <a:buChar char="q"/>
            </a:pPr>
            <a:r>
              <a:rPr lang="en-US" sz="1800" b="0" dirty="0"/>
              <a:t>Query Language</a:t>
            </a:r>
          </a:p>
          <a:p>
            <a:pPr>
              <a:buFont typeface="Wingdings" panose="05000000000000000000" pitchFamily="2" charset="2"/>
              <a:buChar char="q"/>
            </a:pPr>
            <a:r>
              <a:rPr lang="en-US" sz="1800" b="0" dirty="0"/>
              <a:t>Criteria Queries</a:t>
            </a:r>
          </a:p>
          <a:p>
            <a:pPr>
              <a:buFont typeface="Wingdings" panose="05000000000000000000" pitchFamily="2" charset="2"/>
              <a:buChar char="q"/>
            </a:pPr>
            <a:r>
              <a:rPr lang="en-US" sz="1800" b="0" dirty="0"/>
              <a:t>Native SQL</a:t>
            </a:r>
          </a:p>
          <a:p>
            <a:pPr>
              <a:buFont typeface="Wingdings" panose="05000000000000000000" pitchFamily="2" charset="2"/>
              <a:buChar char="q"/>
            </a:pPr>
            <a:r>
              <a:rPr lang="en-US" sz="1800" b="0" dirty="0"/>
              <a:t>Caching </a:t>
            </a:r>
          </a:p>
          <a:p>
            <a:pPr>
              <a:buFont typeface="Wingdings" panose="05000000000000000000" pitchFamily="2" charset="2"/>
              <a:buChar char="q"/>
            </a:pPr>
            <a:r>
              <a:rPr lang="en-US" sz="1800" b="0" dirty="0"/>
              <a:t>Batch Processing</a:t>
            </a:r>
          </a:p>
          <a:p>
            <a:pPr>
              <a:buFont typeface="Wingdings" panose="05000000000000000000" pitchFamily="2" charset="2"/>
              <a:buChar char="q"/>
            </a:pPr>
            <a:r>
              <a:rPr lang="en-US" sz="1800" b="0" dirty="0"/>
              <a:t>Interceptors</a:t>
            </a:r>
          </a:p>
          <a:p>
            <a:pPr>
              <a:buFont typeface="Wingdings" panose="05000000000000000000" pitchFamily="2" charset="2"/>
              <a:buChar char="q"/>
            </a:pPr>
            <a:r>
              <a:rPr lang="en-US" sz="1800" b="0" dirty="0"/>
              <a:t>Transaction Management</a:t>
            </a:r>
          </a:p>
        </p:txBody>
      </p:sp>
    </p:spTree>
    <p:extLst>
      <p:ext uri="{BB962C8B-B14F-4D97-AF65-F5344CB8AC3E}">
        <p14:creationId xmlns:p14="http://schemas.microsoft.com/office/powerpoint/2010/main" val="9267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Criteria Queries</a:t>
            </a:r>
          </a:p>
        </p:txBody>
      </p:sp>
      <p:sp>
        <p:nvSpPr>
          <p:cNvPr id="3" name="Content Placeholder 2"/>
          <p:cNvSpPr>
            <a:spLocks noGrp="1"/>
          </p:cNvSpPr>
          <p:nvPr>
            <p:ph idx="1"/>
          </p:nvPr>
        </p:nvSpPr>
        <p:spPr>
          <a:xfrm>
            <a:off x="457200" y="1219200"/>
            <a:ext cx="8229600" cy="4906963"/>
          </a:xfrm>
        </p:spPr>
        <p:txBody>
          <a:bodyPr/>
          <a:lstStyle/>
          <a:p>
            <a:pPr>
              <a:buFont typeface="Wingdings" panose="05000000000000000000" pitchFamily="2" charset="2"/>
              <a:buChar char="q"/>
            </a:pPr>
            <a:r>
              <a:rPr lang="en-IN" b="0" dirty="0"/>
              <a:t>Thera are 3 different ways to pull DB data. HQL &amp; Native SQL is discussed and we are left with hibernate criteria queries. </a:t>
            </a:r>
          </a:p>
          <a:p>
            <a:pPr>
              <a:buFont typeface="Wingdings" panose="05000000000000000000" pitchFamily="2" charset="2"/>
              <a:buChar char="q"/>
            </a:pPr>
            <a:r>
              <a:rPr lang="en-IN" b="0" dirty="0"/>
              <a:t>Using this the query expressions can be more structures &amp; also supports to check the syntax at compile-time unlike HQL or SQL.</a:t>
            </a:r>
          </a:p>
          <a:p>
            <a:pPr>
              <a:buFont typeface="Wingdings" panose="05000000000000000000" pitchFamily="2" charset="2"/>
              <a:buChar char="q"/>
            </a:pPr>
            <a:r>
              <a:rPr lang="en-IN" b="0" dirty="0"/>
              <a:t>The example objects can be supplied with required properties using QBE . </a:t>
            </a:r>
          </a:p>
          <a:p>
            <a:pPr>
              <a:buFont typeface="Wingdings" panose="05000000000000000000" pitchFamily="2" charset="2"/>
              <a:buChar char="q"/>
            </a:pPr>
            <a:r>
              <a:rPr lang="en-IN" b="0" dirty="0"/>
              <a:t>It also includes projection and aggregation methods, including count(). </a:t>
            </a:r>
          </a:p>
          <a:p>
            <a:pPr>
              <a:buFont typeface="Wingdings" panose="05000000000000000000" pitchFamily="2" charset="2"/>
              <a:buChar char="q"/>
            </a:pPr>
            <a:r>
              <a:rPr lang="en-IN" b="0" dirty="0"/>
              <a:t>We can build a criteria query object programmatically; by using the </a:t>
            </a:r>
            <a:r>
              <a:rPr lang="en-IN" b="0" dirty="0" err="1"/>
              <a:t>org.hibernate.Criteria</a:t>
            </a:r>
            <a:r>
              <a:rPr lang="en-IN" b="0" dirty="0"/>
              <a:t> and pass the class of persistent object or its entity name to the </a:t>
            </a:r>
            <a:r>
              <a:rPr lang="en-IN" b="0" dirty="0" err="1"/>
              <a:t>createCriteria</a:t>
            </a:r>
            <a:r>
              <a:rPr lang="en-IN" b="0" dirty="0"/>
              <a:t>() method.</a:t>
            </a:r>
          </a:p>
          <a:p>
            <a:pPr>
              <a:buFont typeface="Wingdings" panose="05000000000000000000" pitchFamily="2" charset="2"/>
              <a:buChar char="q"/>
            </a:pPr>
            <a:r>
              <a:rPr lang="en-IN" b="0" dirty="0"/>
              <a:t>Persistence object’s class instance is retrieved as a criteria query is executed.</a:t>
            </a:r>
          </a:p>
        </p:txBody>
      </p:sp>
    </p:spTree>
    <p:extLst>
      <p:ext uri="{BB962C8B-B14F-4D97-AF65-F5344CB8AC3E}">
        <p14:creationId xmlns:p14="http://schemas.microsoft.com/office/powerpoint/2010/main" val="232963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a:xfrm>
            <a:off x="533400" y="914400"/>
            <a:ext cx="8229600" cy="5715000"/>
          </a:xfrm>
        </p:spPr>
        <p:txBody>
          <a:bodyPr>
            <a:noAutofit/>
          </a:bodyPr>
          <a:lstStyle/>
          <a:p>
            <a:r>
              <a:rPr lang="en-IN" sz="1800" b="0" dirty="0"/>
              <a:t>For instance – a criteria query with no optional parameters or restrictions is simple one &amp; returns every object to the associated class.</a:t>
            </a:r>
            <a:endParaRPr lang="en-IN" sz="1600" dirty="0"/>
          </a:p>
          <a:p>
            <a:pPr marL="457200" lvl="1" indent="0">
              <a:buNone/>
            </a:pPr>
            <a:r>
              <a:rPr lang="en-IN" sz="1600" dirty="0"/>
              <a:t>	Criteria </a:t>
            </a:r>
            <a:r>
              <a:rPr lang="en-IN" sz="1600" dirty="0" err="1"/>
              <a:t>ct</a:t>
            </a:r>
            <a:r>
              <a:rPr lang="en-IN" sz="1600" dirty="0"/>
              <a:t> = </a:t>
            </a:r>
            <a:r>
              <a:rPr lang="en-IN" sz="1600" dirty="0" err="1"/>
              <a:t>session.createCriteria</a:t>
            </a:r>
            <a:r>
              <a:rPr lang="en-IN" sz="1600" dirty="0"/>
              <a:t>(</a:t>
            </a:r>
            <a:r>
              <a:rPr lang="en-IN" sz="1600" dirty="0" err="1"/>
              <a:t>Services.class</a:t>
            </a:r>
            <a:r>
              <a:rPr lang="en-IN" sz="1600" dirty="0"/>
              <a:t>);</a:t>
            </a:r>
          </a:p>
          <a:p>
            <a:pPr marL="457200" lvl="1" indent="0">
              <a:buNone/>
            </a:pPr>
            <a:r>
              <a:rPr lang="en-IN" sz="1600" dirty="0"/>
              <a:t>	List&lt;Services&gt; results = </a:t>
            </a:r>
            <a:r>
              <a:rPr lang="en-IN" sz="1600" dirty="0" err="1"/>
              <a:t>ct.list</a:t>
            </a:r>
            <a:r>
              <a:rPr lang="en-IN" sz="1600" dirty="0"/>
              <a:t>();</a:t>
            </a:r>
          </a:p>
          <a:p>
            <a:pPr>
              <a:buFont typeface="Wingdings" panose="05000000000000000000" pitchFamily="2" charset="2"/>
              <a:buChar char="§"/>
            </a:pPr>
            <a:r>
              <a:rPr lang="en-IN" sz="1800" b="1" dirty="0"/>
              <a:t>Hibernate criteria – using Restrictions</a:t>
            </a:r>
          </a:p>
          <a:p>
            <a:pPr lvl="1">
              <a:buFont typeface="Wingdings" panose="05000000000000000000" pitchFamily="2" charset="2"/>
              <a:buChar char="§"/>
            </a:pPr>
            <a:r>
              <a:rPr lang="en-IN" sz="1600" b="1" dirty="0"/>
              <a:t>Query restrictions are applied to choose which objects to be retrieved; for instance, services with a cost above $3000.</a:t>
            </a:r>
          </a:p>
          <a:p>
            <a:pPr lvl="1">
              <a:buFont typeface="Wingdings" panose="05000000000000000000" pitchFamily="2" charset="2"/>
              <a:buChar char="§"/>
            </a:pPr>
            <a:r>
              <a:rPr lang="en-IN" sz="1600" b="1" dirty="0"/>
              <a:t> The add() method takes an </a:t>
            </a:r>
            <a:r>
              <a:rPr lang="en-IN" sz="1600" b="1" dirty="0" err="1"/>
              <a:t>org.hibernate.criterion.Criterion</a:t>
            </a:r>
            <a:r>
              <a:rPr lang="en-IN" sz="1600" b="1" dirty="0"/>
              <a:t> object that represents an single restriction. There can be multiple restriction for a criteria query.</a:t>
            </a:r>
          </a:p>
          <a:p>
            <a:pPr lvl="1">
              <a:buFont typeface="Wingdings" panose="05000000000000000000" pitchFamily="2" charset="2"/>
              <a:buChar char="§"/>
            </a:pPr>
            <a:r>
              <a:rPr lang="en-IN" sz="1600" b="1" dirty="0" err="1"/>
              <a:t>Restrictions.eq</a:t>
            </a:r>
            <a:r>
              <a:rPr lang="en-IN" sz="1600" b="1" dirty="0"/>
              <a:t>() Example</a:t>
            </a:r>
          </a:p>
          <a:p>
            <a:pPr marL="914400" lvl="2" indent="0">
              <a:buNone/>
            </a:pPr>
            <a:r>
              <a:rPr lang="en-IN" sz="1400" b="1" dirty="0"/>
              <a:t>Criteria </a:t>
            </a:r>
            <a:r>
              <a:rPr lang="en-IN" sz="1400" b="1" dirty="0" err="1"/>
              <a:t>ct</a:t>
            </a:r>
            <a:r>
              <a:rPr lang="en-IN" sz="1400" b="1" dirty="0"/>
              <a:t> = </a:t>
            </a:r>
            <a:r>
              <a:rPr lang="en-IN" sz="1400" b="1" dirty="0" err="1"/>
              <a:t>session.createCriteria</a:t>
            </a:r>
            <a:r>
              <a:rPr lang="en-IN" sz="1400" b="1" dirty="0"/>
              <a:t>(</a:t>
            </a:r>
            <a:r>
              <a:rPr lang="en-IN" sz="1400" b="1" dirty="0" err="1"/>
              <a:t>Services.class</a:t>
            </a:r>
            <a:r>
              <a:rPr lang="en-IN" sz="1400" b="1" dirty="0"/>
              <a:t>);</a:t>
            </a:r>
          </a:p>
          <a:p>
            <a:pPr marL="914400" lvl="2" indent="0">
              <a:buNone/>
            </a:pPr>
            <a:r>
              <a:rPr lang="en-IN" sz="1400" b="1" dirty="0" err="1"/>
              <a:t>ct.add</a:t>
            </a:r>
            <a:r>
              <a:rPr lang="en-IN" sz="1400" b="1" dirty="0"/>
              <a:t>(</a:t>
            </a:r>
            <a:r>
              <a:rPr lang="en-IN" sz="1400" b="1" dirty="0" err="1"/>
              <a:t>Restrictions.eq</a:t>
            </a:r>
            <a:r>
              <a:rPr lang="en-IN" sz="1400" b="1" dirty="0"/>
              <a:t>("</a:t>
            </a:r>
            <a:r>
              <a:rPr lang="en-IN" sz="1400" b="1" dirty="0" err="1"/>
              <a:t>description",“Training</a:t>
            </a:r>
            <a:r>
              <a:rPr lang="en-IN" sz="1400" b="1" dirty="0"/>
              <a:t>"));</a:t>
            </a:r>
          </a:p>
          <a:p>
            <a:pPr marL="914400" lvl="2" indent="0">
              <a:buNone/>
            </a:pPr>
            <a:r>
              <a:rPr lang="en-IN" sz="1400" b="1" dirty="0"/>
              <a:t>List&lt;Services&gt; results = </a:t>
            </a:r>
            <a:r>
              <a:rPr lang="en-IN" sz="1400" b="1" dirty="0" err="1"/>
              <a:t>ct.list</a:t>
            </a:r>
            <a:r>
              <a:rPr lang="en-IN" sz="1400" b="1" dirty="0"/>
              <a:t>()</a:t>
            </a:r>
          </a:p>
          <a:p>
            <a:pPr>
              <a:buFont typeface="Wingdings" panose="05000000000000000000" pitchFamily="2" charset="2"/>
              <a:buChar char="§"/>
            </a:pPr>
            <a:r>
              <a:rPr lang="en-IN" sz="1800" dirty="0" err="1"/>
              <a:t>Restrictions.like</a:t>
            </a:r>
            <a:r>
              <a:rPr lang="en-IN" sz="1800" dirty="0"/>
              <a:t>() and </a:t>
            </a:r>
            <a:r>
              <a:rPr lang="en-IN" sz="1800" dirty="0" err="1"/>
              <a:t>Restrictions.ilike</a:t>
            </a:r>
            <a:r>
              <a:rPr lang="en-IN" sz="1800" dirty="0"/>
              <a:t>() example</a:t>
            </a:r>
          </a:p>
          <a:p>
            <a:pPr lvl="1">
              <a:buFont typeface="Wingdings" panose="05000000000000000000" pitchFamily="2" charset="2"/>
              <a:buChar char="§"/>
            </a:pPr>
            <a:r>
              <a:rPr lang="en-IN" sz="1600" dirty="0"/>
              <a:t>NO need of searching for exact matches, its possible to get  all objects with property matching part of a given pattern. For this, we need to form an SQL LIKE clause, with either the like() or the </a:t>
            </a:r>
            <a:r>
              <a:rPr lang="en-IN" sz="1600" dirty="0" err="1"/>
              <a:t>ilike</a:t>
            </a:r>
            <a:r>
              <a:rPr lang="en-IN" sz="1600" dirty="0"/>
              <a:t>() method. The </a:t>
            </a:r>
            <a:r>
              <a:rPr lang="en-IN" sz="1600" dirty="0" err="1"/>
              <a:t>ilike</a:t>
            </a:r>
            <a:r>
              <a:rPr lang="en-IN" sz="1600" dirty="0"/>
              <a:t>() method is case-insensitive.</a:t>
            </a:r>
            <a:endParaRPr lang="en-IN" sz="1800" dirty="0"/>
          </a:p>
          <a:p>
            <a:pPr lvl="2">
              <a:buFont typeface="Wingdings" panose="05000000000000000000" pitchFamily="2" charset="2"/>
              <a:buChar char="§"/>
            </a:pPr>
            <a:r>
              <a:rPr lang="en-IN" sz="1400" dirty="0"/>
              <a:t>Criteria </a:t>
            </a:r>
            <a:r>
              <a:rPr lang="en-IN" sz="1400" dirty="0" err="1"/>
              <a:t>ct</a:t>
            </a:r>
            <a:r>
              <a:rPr lang="en-IN" sz="1400" dirty="0"/>
              <a:t> = </a:t>
            </a:r>
            <a:r>
              <a:rPr lang="en-IN" sz="1400" dirty="0" err="1"/>
              <a:t>session.createCriteria</a:t>
            </a:r>
            <a:r>
              <a:rPr lang="en-IN" sz="1400" dirty="0"/>
              <a:t>(</a:t>
            </a:r>
            <a:r>
              <a:rPr lang="en-IN" sz="1400" dirty="0" err="1"/>
              <a:t>Services.class</a:t>
            </a:r>
            <a:r>
              <a:rPr lang="en-IN" sz="1400" dirty="0"/>
              <a:t>);</a:t>
            </a:r>
          </a:p>
          <a:p>
            <a:pPr lvl="2">
              <a:buFont typeface="Wingdings" panose="05000000000000000000" pitchFamily="2" charset="2"/>
              <a:buChar char="§"/>
            </a:pPr>
            <a:r>
              <a:rPr lang="en-IN" sz="1400" dirty="0" err="1"/>
              <a:t>ct.add</a:t>
            </a:r>
            <a:r>
              <a:rPr lang="en-IN" sz="1400" dirty="0"/>
              <a:t>(</a:t>
            </a:r>
            <a:r>
              <a:rPr lang="en-IN" sz="1400" dirty="0" err="1"/>
              <a:t>Restrictions.like</a:t>
            </a:r>
            <a:r>
              <a:rPr lang="en-IN" sz="1400" dirty="0"/>
              <a:t>("name",“Train%",</a:t>
            </a:r>
            <a:r>
              <a:rPr lang="en-IN" sz="1400" dirty="0" err="1"/>
              <a:t>MatchMode.ANYWHERE</a:t>
            </a:r>
            <a:r>
              <a:rPr lang="en-IN" sz="1400" dirty="0"/>
              <a:t>));</a:t>
            </a:r>
          </a:p>
          <a:p>
            <a:pPr lvl="2">
              <a:buFont typeface="Wingdings" panose="05000000000000000000" pitchFamily="2" charset="2"/>
              <a:buChar char="§"/>
            </a:pPr>
            <a:r>
              <a:rPr lang="en-IN" sz="1400" dirty="0"/>
              <a:t>List&lt;Services&gt; results = </a:t>
            </a:r>
            <a:r>
              <a:rPr lang="en-IN" sz="1400" dirty="0" err="1"/>
              <a:t>ct.list</a:t>
            </a:r>
            <a:r>
              <a:rPr lang="en-IN" sz="1400" dirty="0"/>
              <a:t>();</a:t>
            </a:r>
          </a:p>
        </p:txBody>
      </p:sp>
    </p:spTree>
    <p:extLst>
      <p:ext uri="{BB962C8B-B14F-4D97-AF65-F5344CB8AC3E}">
        <p14:creationId xmlns:p14="http://schemas.microsoft.com/office/powerpoint/2010/main" val="58339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4" name="Rectangle 3"/>
          <p:cNvSpPr/>
          <p:nvPr/>
        </p:nvSpPr>
        <p:spPr>
          <a:xfrm>
            <a:off x="422564" y="1143000"/>
            <a:ext cx="8458200" cy="5262979"/>
          </a:xfrm>
          <a:prstGeom prst="rect">
            <a:avLst/>
          </a:prstGeom>
        </p:spPr>
        <p:txBody>
          <a:bodyPr wrap="square">
            <a:spAutoFit/>
          </a:bodyPr>
          <a:lstStyle/>
          <a:p>
            <a:r>
              <a:rPr lang="en-IN" sz="1600" b="1" dirty="0" err="1"/>
              <a:t>Restrictions.isNull</a:t>
            </a:r>
            <a:r>
              <a:rPr lang="en-IN" sz="1600" b="1" dirty="0"/>
              <a:t>() and </a:t>
            </a:r>
            <a:r>
              <a:rPr lang="en-IN" sz="1600" b="1" dirty="0" err="1"/>
              <a:t>Restrictions.isNotNull</a:t>
            </a:r>
            <a:r>
              <a:rPr lang="en-IN" sz="1600" b="1" dirty="0"/>
              <a:t>() example</a:t>
            </a:r>
          </a:p>
          <a:p>
            <a:r>
              <a:rPr lang="en-IN" sz="1600" b="1" dirty="0"/>
              <a:t>	The </a:t>
            </a:r>
            <a:r>
              <a:rPr lang="en-IN" sz="1600" b="1" dirty="0" err="1"/>
              <a:t>isNull</a:t>
            </a:r>
            <a:r>
              <a:rPr lang="en-IN" sz="1600" b="1" dirty="0"/>
              <a:t>() and </a:t>
            </a:r>
            <a:r>
              <a:rPr lang="en-IN" sz="1600" b="1" dirty="0" err="1"/>
              <a:t>isNotNull</a:t>
            </a:r>
            <a:r>
              <a:rPr lang="en-IN" sz="1600" b="1" dirty="0"/>
              <a:t>() restrictions allow you to do a search for objects that have (or do not have) null property values.</a:t>
            </a:r>
          </a:p>
          <a:p>
            <a:endParaRPr lang="en-IN" sz="1600" b="1" dirty="0"/>
          </a:p>
          <a:p>
            <a:r>
              <a:rPr lang="en-IN" sz="1600" b="1" dirty="0"/>
              <a:t>	Criteria </a:t>
            </a:r>
            <a:r>
              <a:rPr lang="en-IN" sz="1600" b="1" dirty="0" err="1"/>
              <a:t>ct</a:t>
            </a:r>
            <a:r>
              <a:rPr lang="en-IN" sz="1600" b="1" dirty="0"/>
              <a:t> = </a:t>
            </a:r>
            <a:r>
              <a:rPr lang="en-IN" sz="1600" b="1" dirty="0" err="1"/>
              <a:t>session.createCriteria</a:t>
            </a:r>
            <a:r>
              <a:rPr lang="en-IN" sz="1600" b="1" dirty="0"/>
              <a:t>(</a:t>
            </a:r>
            <a:r>
              <a:rPr lang="en-IN" sz="1600" b="1" dirty="0" err="1"/>
              <a:t>Services.class</a:t>
            </a:r>
            <a:r>
              <a:rPr lang="en-IN" sz="1600" b="1" dirty="0"/>
              <a:t>);</a:t>
            </a:r>
          </a:p>
          <a:p>
            <a:r>
              <a:rPr lang="en-IN" sz="1600" b="1" dirty="0"/>
              <a:t>	</a:t>
            </a:r>
            <a:r>
              <a:rPr lang="en-IN" sz="1600" b="1" dirty="0" err="1"/>
              <a:t>ct.add</a:t>
            </a:r>
            <a:r>
              <a:rPr lang="en-IN" sz="1600" b="1" dirty="0"/>
              <a:t>(</a:t>
            </a:r>
            <a:r>
              <a:rPr lang="en-IN" sz="1600" b="1" dirty="0" err="1"/>
              <a:t>Restrictions.isNull</a:t>
            </a:r>
            <a:r>
              <a:rPr lang="en-IN" sz="1600" b="1" dirty="0"/>
              <a:t>("name"));</a:t>
            </a:r>
          </a:p>
          <a:p>
            <a:r>
              <a:rPr lang="en-IN" sz="1600" b="1" dirty="0"/>
              <a:t>	List&lt;Services&gt; results = </a:t>
            </a:r>
            <a:r>
              <a:rPr lang="en-IN" sz="1600" b="1" dirty="0" err="1"/>
              <a:t>ct.list</a:t>
            </a:r>
            <a:r>
              <a:rPr lang="en-IN" sz="1600" b="1" dirty="0"/>
              <a:t>();</a:t>
            </a:r>
          </a:p>
          <a:p>
            <a:endParaRPr lang="en-IN" sz="1600" b="1" dirty="0"/>
          </a:p>
          <a:p>
            <a:r>
              <a:rPr lang="en-IN" sz="1600" b="1" dirty="0"/>
              <a:t>Restrictions.gt(), Restrictions.ge(), </a:t>
            </a:r>
            <a:r>
              <a:rPr lang="en-IN" sz="1600" b="1" dirty="0" err="1"/>
              <a:t>Restrictions.lt</a:t>
            </a:r>
            <a:r>
              <a:rPr lang="en-IN" sz="1600" b="1" dirty="0"/>
              <a:t>() and </a:t>
            </a:r>
            <a:r>
              <a:rPr lang="en-IN" sz="1600" b="1" dirty="0" err="1"/>
              <a:t>Restrictions.le</a:t>
            </a:r>
            <a:r>
              <a:rPr lang="en-IN" sz="1600" b="1" dirty="0"/>
              <a:t>() examples</a:t>
            </a:r>
          </a:p>
          <a:p>
            <a:r>
              <a:rPr lang="en-IN" sz="1600" b="1" dirty="0"/>
              <a:t>	</a:t>
            </a:r>
          </a:p>
          <a:p>
            <a:r>
              <a:rPr lang="en-IN" sz="1600" b="1" dirty="0"/>
              <a:t>Restrictions are useful for doing math comparisons. </a:t>
            </a:r>
          </a:p>
          <a:p>
            <a:r>
              <a:rPr lang="en-IN" sz="1600" b="1" dirty="0"/>
              <a:t>greater-than comparison =</a:t>
            </a:r>
            <a:r>
              <a:rPr lang="en-IN" sz="1600" b="1" dirty="0" err="1"/>
              <a:t>gt</a:t>
            </a:r>
            <a:r>
              <a:rPr lang="en-IN" sz="1600" b="1" dirty="0"/>
              <a:t>(),</a:t>
            </a:r>
          </a:p>
          <a:p>
            <a:r>
              <a:rPr lang="en-IN" sz="1600" b="1" dirty="0"/>
              <a:t>greater-than-or-equal-to comparison = </a:t>
            </a:r>
            <a:r>
              <a:rPr lang="en-IN" sz="1600" b="1" dirty="0" err="1"/>
              <a:t>ge</a:t>
            </a:r>
            <a:r>
              <a:rPr lang="en-IN" sz="1600" b="1" dirty="0"/>
              <a:t>(), </a:t>
            </a:r>
          </a:p>
          <a:p>
            <a:r>
              <a:rPr lang="en-IN" sz="1600" b="1" dirty="0"/>
              <a:t>less-than comparison = </a:t>
            </a:r>
            <a:r>
              <a:rPr lang="en-IN" sz="1600" b="1" dirty="0" err="1"/>
              <a:t>lt</a:t>
            </a:r>
            <a:r>
              <a:rPr lang="en-IN" sz="1600" b="1" dirty="0"/>
              <a:t>(), </a:t>
            </a:r>
          </a:p>
          <a:p>
            <a:r>
              <a:rPr lang="en-IN" sz="1600" b="1" dirty="0"/>
              <a:t>less-than-or-equal-to comparison = le(). </a:t>
            </a:r>
          </a:p>
          <a:p>
            <a:r>
              <a:rPr lang="en-IN" sz="1600" b="1" dirty="0"/>
              <a:t>Lets see a quick retrieval of all services with prices over $3000 like this, relying on Java’s type promotions to handle the conversion to Double:</a:t>
            </a:r>
          </a:p>
          <a:p>
            <a:endParaRPr lang="en-IN" sz="1600" b="1" dirty="0"/>
          </a:p>
          <a:p>
            <a:r>
              <a:rPr lang="en-IN" sz="1600" b="1" dirty="0"/>
              <a:t>	Criteria </a:t>
            </a:r>
            <a:r>
              <a:rPr lang="en-IN" sz="1600" b="1" dirty="0" err="1"/>
              <a:t>ct</a:t>
            </a:r>
            <a:r>
              <a:rPr lang="en-IN" sz="1600" b="1" dirty="0"/>
              <a:t> = </a:t>
            </a:r>
            <a:r>
              <a:rPr lang="en-IN" sz="1600" b="1" dirty="0" err="1"/>
              <a:t>session.createCriteria</a:t>
            </a:r>
            <a:r>
              <a:rPr lang="en-IN" sz="1600" b="1" dirty="0"/>
              <a:t>(</a:t>
            </a:r>
            <a:r>
              <a:rPr lang="en-IN" sz="1600" b="1" dirty="0" err="1"/>
              <a:t>Services.class</a:t>
            </a:r>
            <a:r>
              <a:rPr lang="en-IN" sz="1600" b="1" dirty="0"/>
              <a:t>);</a:t>
            </a:r>
          </a:p>
          <a:p>
            <a:r>
              <a:rPr lang="en-IN" sz="1600" b="1" dirty="0"/>
              <a:t>	</a:t>
            </a:r>
            <a:r>
              <a:rPr lang="en-IN" sz="1600" b="1" dirty="0" err="1"/>
              <a:t>ct.add</a:t>
            </a:r>
            <a:r>
              <a:rPr lang="en-IN" sz="1600" b="1" dirty="0"/>
              <a:t>(Restrictions.gt("price", $3000.0));</a:t>
            </a:r>
          </a:p>
          <a:p>
            <a:r>
              <a:rPr lang="en-IN" sz="1600" b="1" dirty="0"/>
              <a:t>	List&lt;Services&gt; results = </a:t>
            </a:r>
            <a:r>
              <a:rPr lang="en-IN" sz="1600" b="1" dirty="0" err="1"/>
              <a:t>ct.list</a:t>
            </a:r>
            <a:r>
              <a:rPr lang="en-IN" sz="1600" b="1" dirty="0"/>
              <a:t>();</a:t>
            </a:r>
          </a:p>
        </p:txBody>
      </p:sp>
    </p:spTree>
    <p:extLst>
      <p:ext uri="{BB962C8B-B14F-4D97-AF65-F5344CB8AC3E}">
        <p14:creationId xmlns:p14="http://schemas.microsoft.com/office/powerpoint/2010/main" val="353956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SQL</a:t>
            </a:r>
          </a:p>
        </p:txBody>
      </p:sp>
      <p:sp>
        <p:nvSpPr>
          <p:cNvPr id="3" name="Content Placeholder 2"/>
          <p:cNvSpPr>
            <a:spLocks noGrp="1"/>
          </p:cNvSpPr>
          <p:nvPr>
            <p:ph idx="1"/>
          </p:nvPr>
        </p:nvSpPr>
        <p:spPr>
          <a:xfrm>
            <a:off x="533400" y="990600"/>
            <a:ext cx="8229600" cy="5715000"/>
          </a:xfrm>
        </p:spPr>
        <p:txBody>
          <a:bodyPr>
            <a:normAutofit/>
          </a:bodyPr>
          <a:lstStyle/>
          <a:p>
            <a:pPr>
              <a:buFont typeface="Wingdings" panose="05000000000000000000" pitchFamily="2" charset="2"/>
              <a:buChar char="q"/>
            </a:pPr>
            <a:r>
              <a:rPr lang="en-IN" sz="1800" dirty="0"/>
              <a:t>Hibernate</a:t>
            </a:r>
            <a:r>
              <a:rPr lang="en-IN" sz="1800" b="0" dirty="0"/>
              <a:t> provide option to execute </a:t>
            </a:r>
            <a:r>
              <a:rPr lang="en-IN" sz="1800" dirty="0"/>
              <a:t>native SQL queries</a:t>
            </a:r>
            <a:r>
              <a:rPr lang="en-IN" sz="1800" b="0" dirty="0"/>
              <a:t> using </a:t>
            </a:r>
            <a:r>
              <a:rPr lang="en-IN" sz="1800" dirty="0" err="1"/>
              <a:t>SQLQuery</a:t>
            </a:r>
            <a:r>
              <a:rPr lang="en-IN" sz="1800" b="0" dirty="0"/>
              <a:t> object. </a:t>
            </a:r>
            <a:r>
              <a:rPr lang="en-IN" sz="1800" dirty="0"/>
              <a:t>Hibernate SQL Query</a:t>
            </a:r>
            <a:r>
              <a:rPr lang="en-IN" sz="1800" b="0" dirty="0"/>
              <a:t> is very handy when we execute database vendor specific </a:t>
            </a:r>
            <a:r>
              <a:rPr lang="en-IN" sz="1800" dirty="0"/>
              <a:t>queries</a:t>
            </a:r>
            <a:r>
              <a:rPr lang="en-IN" sz="1800" b="0" dirty="0"/>
              <a:t> that are not supported by </a:t>
            </a:r>
            <a:r>
              <a:rPr lang="en-IN" sz="1800" dirty="0"/>
              <a:t>Hibernate</a:t>
            </a:r>
            <a:r>
              <a:rPr lang="en-IN" sz="1800" b="0" dirty="0"/>
              <a:t> API. </a:t>
            </a:r>
          </a:p>
          <a:p>
            <a:pPr marL="0" indent="0">
              <a:buNone/>
            </a:pPr>
            <a:r>
              <a:rPr lang="en-IN" sz="1800" b="0" dirty="0"/>
              <a:t>       For instance </a:t>
            </a:r>
            <a:r>
              <a:rPr lang="en-IN" sz="1800" dirty="0"/>
              <a:t>query </a:t>
            </a:r>
            <a:r>
              <a:rPr lang="en-IN" sz="1800" b="0" dirty="0"/>
              <a:t>hints or the CONNECT keyword in Oracle Database.</a:t>
            </a:r>
          </a:p>
          <a:p>
            <a:pPr>
              <a:buFont typeface="Wingdings" panose="05000000000000000000" pitchFamily="2" charset="2"/>
              <a:buChar char="q"/>
            </a:pPr>
            <a:r>
              <a:rPr lang="en-US" sz="1800" b="0" dirty="0"/>
              <a:t>By using Native SQL,  select, non-select operations can be performed on the data</a:t>
            </a:r>
          </a:p>
          <a:p>
            <a:pPr>
              <a:buFont typeface="Wingdings" panose="05000000000000000000" pitchFamily="2" charset="2"/>
              <a:buChar char="q"/>
            </a:pPr>
            <a:r>
              <a:rPr lang="en-US" sz="1800" b="0" dirty="0"/>
              <a:t> Native SQL means using the direct SQL command specific to the current database and executing it with using hibernate</a:t>
            </a:r>
          </a:p>
          <a:p>
            <a:pPr marL="0" indent="0">
              <a:buNone/>
            </a:pPr>
            <a:r>
              <a:rPr lang="en-US" sz="1800" dirty="0"/>
              <a:t>       Advantages of Native SQL</a:t>
            </a:r>
          </a:p>
          <a:p>
            <a:pPr lvl="1">
              <a:buFont typeface="Wingdings" panose="05000000000000000000" pitchFamily="2" charset="2"/>
              <a:buChar char="§"/>
            </a:pPr>
            <a:r>
              <a:rPr lang="en-US" sz="1800" dirty="0"/>
              <a:t>We can use the database specific keywords, commands , to retrieve the data from the database</a:t>
            </a:r>
          </a:p>
          <a:p>
            <a:pPr lvl="1">
              <a:buFont typeface="Wingdings" panose="05000000000000000000" pitchFamily="2" charset="2"/>
              <a:buChar char="§"/>
            </a:pPr>
            <a:r>
              <a:rPr lang="en-US" sz="1800" b="0" dirty="0"/>
              <a:t>While migrating a JDBC program into hibernate, the task becomes very easy </a:t>
            </a:r>
            <a:r>
              <a:rPr lang="en-US" sz="1800" dirty="0"/>
              <a:t>as</a:t>
            </a:r>
            <a:r>
              <a:rPr lang="en-US" sz="1800" b="0" dirty="0"/>
              <a:t> JDBC uses direct SQL commands and hibernate also supports the same commands by using this Native SQL</a:t>
            </a:r>
          </a:p>
          <a:p>
            <a:pPr marL="457200" lvl="1" indent="0">
              <a:buNone/>
            </a:pPr>
            <a:r>
              <a:rPr lang="en-US" sz="1800" b="1" dirty="0"/>
              <a:t>Disadvantage of Native SQL</a:t>
            </a:r>
          </a:p>
          <a:p>
            <a:pPr lvl="1">
              <a:buFont typeface="Wingdings" panose="05000000000000000000" pitchFamily="2" charset="2"/>
              <a:buChar char="§"/>
            </a:pPr>
            <a:r>
              <a:rPr lang="en-US" sz="1800" b="0" dirty="0"/>
              <a:t>the hibernate application becomes dependent on database.</a:t>
            </a:r>
          </a:p>
          <a:p>
            <a:pPr marL="457200" lvl="1" indent="0">
              <a:buNone/>
            </a:pPr>
            <a:endParaRPr lang="en-US" sz="1800" b="0" dirty="0"/>
          </a:p>
          <a:p>
            <a:pPr lvl="1"/>
            <a:endParaRPr lang="en-US" sz="1800" dirty="0"/>
          </a:p>
          <a:p>
            <a:endParaRPr lang="en-US" sz="1800" dirty="0"/>
          </a:p>
        </p:txBody>
      </p:sp>
    </p:spTree>
    <p:extLst>
      <p:ext uri="{BB962C8B-B14F-4D97-AF65-F5344CB8AC3E}">
        <p14:creationId xmlns:p14="http://schemas.microsoft.com/office/powerpoint/2010/main" val="243905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SQL Cont..</a:t>
            </a:r>
          </a:p>
        </p:txBody>
      </p:sp>
      <p:pic>
        <p:nvPicPr>
          <p:cNvPr id="6" name="Picture 5">
            <a:extLst>
              <a:ext uri="{FF2B5EF4-FFF2-40B4-BE49-F238E27FC236}">
                <a16:creationId xmlns:a16="http://schemas.microsoft.com/office/drawing/2014/main" id="{939C66AD-B6E6-4581-BF09-94905126DEF3}"/>
              </a:ext>
            </a:extLst>
          </p:cNvPr>
          <p:cNvPicPr>
            <a:picLocks noChangeAspect="1"/>
          </p:cNvPicPr>
          <p:nvPr/>
        </p:nvPicPr>
        <p:blipFill>
          <a:blip r:embed="rId2"/>
          <a:stretch>
            <a:fillRect/>
          </a:stretch>
        </p:blipFill>
        <p:spPr>
          <a:xfrm>
            <a:off x="132961" y="990600"/>
            <a:ext cx="8991600" cy="5210175"/>
          </a:xfrm>
          <a:prstGeom prst="rect">
            <a:avLst/>
          </a:prstGeom>
        </p:spPr>
      </p:pic>
    </p:spTree>
    <p:extLst>
      <p:ext uri="{BB962C8B-B14F-4D97-AF65-F5344CB8AC3E}">
        <p14:creationId xmlns:p14="http://schemas.microsoft.com/office/powerpoint/2010/main" val="337104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Demo: Native </a:t>
            </a:r>
            <a:r>
              <a:rPr lang="en-US" dirty="0" err="1"/>
              <a:t>Sql</a:t>
            </a:r>
            <a:r>
              <a:rPr lang="en-US" dirty="0"/>
              <a:t> Duration: 10 min</a:t>
            </a:r>
          </a:p>
        </p:txBody>
      </p:sp>
      <p:sp>
        <p:nvSpPr>
          <p:cNvPr id="5" name="Content Placeholder 2"/>
          <p:cNvSpPr txBox="1">
            <a:spLocks/>
          </p:cNvSpPr>
          <p:nvPr/>
        </p:nvSpPr>
        <p:spPr>
          <a:xfrm>
            <a:off x="381000" y="917348"/>
            <a:ext cx="8527143" cy="88423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For understanding example of </a:t>
            </a:r>
            <a:r>
              <a:rPr lang="en-US" sz="1400" dirty="0" err="1"/>
              <a:t>NativeSql</a:t>
            </a:r>
            <a:r>
              <a:rPr lang="en-US" sz="1400" dirty="0"/>
              <a:t>, we will see the same example which we executed in last slide i.e. slide no 19. The only difference is that we will add new class </a:t>
            </a:r>
            <a:r>
              <a:rPr lang="en-IN" sz="1400" dirty="0"/>
              <a:t>NamedNativeQueryExample.java to see how native </a:t>
            </a:r>
            <a:r>
              <a:rPr lang="en-IN" sz="1400" dirty="0" err="1"/>
              <a:t>sql</a:t>
            </a:r>
            <a:r>
              <a:rPr lang="en-IN" sz="1400" dirty="0"/>
              <a:t> works. The project structure will be same and the table which are used will be same also </a:t>
            </a:r>
            <a:r>
              <a:rPr lang="en-IN" sz="1400" dirty="0" err="1"/>
              <a:t>department,Employee</a:t>
            </a:r>
            <a:r>
              <a:rPr lang="en-IN" sz="1400" dirty="0"/>
              <a:t> class design, </a:t>
            </a:r>
            <a:r>
              <a:rPr lang="en-IN" sz="1400" dirty="0" err="1"/>
              <a:t>HibernateUtil</a:t>
            </a:r>
            <a:r>
              <a:rPr lang="en-IN" sz="1400" dirty="0"/>
              <a:t> class  will be same</a:t>
            </a:r>
            <a:endParaRPr lang="en-US" sz="1400" dirty="0"/>
          </a:p>
        </p:txBody>
      </p:sp>
      <p:pic>
        <p:nvPicPr>
          <p:cNvPr id="2" name="Picture 1">
            <a:extLst>
              <a:ext uri="{FF2B5EF4-FFF2-40B4-BE49-F238E27FC236}">
                <a16:creationId xmlns:a16="http://schemas.microsoft.com/office/drawing/2014/main" id="{6877B728-BBF1-405B-8DAE-2EF7AD517C4A}"/>
              </a:ext>
            </a:extLst>
          </p:cNvPr>
          <p:cNvPicPr>
            <a:picLocks noChangeAspect="1"/>
          </p:cNvPicPr>
          <p:nvPr/>
        </p:nvPicPr>
        <p:blipFill rotWithShape="1">
          <a:blip r:embed="rId2"/>
          <a:srcRect t="15910" r="81613" b="18344"/>
          <a:stretch/>
        </p:blipFill>
        <p:spPr>
          <a:xfrm>
            <a:off x="1295400" y="2002972"/>
            <a:ext cx="3657600" cy="4114800"/>
          </a:xfrm>
          <a:prstGeom prst="rect">
            <a:avLst/>
          </a:prstGeom>
        </p:spPr>
      </p:pic>
      <p:sp>
        <p:nvSpPr>
          <p:cNvPr id="8" name="Rectangle: Rounded Corners 7">
            <a:extLst>
              <a:ext uri="{FF2B5EF4-FFF2-40B4-BE49-F238E27FC236}">
                <a16:creationId xmlns:a16="http://schemas.microsoft.com/office/drawing/2014/main" id="{21C50608-32FE-4832-B7C0-3E9FFEF5E465}"/>
              </a:ext>
            </a:extLst>
          </p:cNvPr>
          <p:cNvSpPr/>
          <p:nvPr/>
        </p:nvSpPr>
        <p:spPr>
          <a:xfrm>
            <a:off x="2438400" y="2362200"/>
            <a:ext cx="2590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99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Demo: Native </a:t>
            </a:r>
            <a:r>
              <a:rPr lang="en-US" sz="2800" dirty="0" err="1"/>
              <a:t>Sql</a:t>
            </a:r>
            <a:r>
              <a:rPr lang="en-US" sz="2800" dirty="0"/>
              <a:t> Cont..</a:t>
            </a:r>
          </a:p>
        </p:txBody>
      </p:sp>
      <p:sp>
        <p:nvSpPr>
          <p:cNvPr id="3" name="Rectangle 2">
            <a:extLst>
              <a:ext uri="{FF2B5EF4-FFF2-40B4-BE49-F238E27FC236}">
                <a16:creationId xmlns:a16="http://schemas.microsoft.com/office/drawing/2014/main" id="{96B20448-CC5D-42AB-B032-5C2104A89999}"/>
              </a:ext>
            </a:extLst>
          </p:cNvPr>
          <p:cNvSpPr/>
          <p:nvPr/>
        </p:nvSpPr>
        <p:spPr>
          <a:xfrm>
            <a:off x="19665" y="1128104"/>
            <a:ext cx="4800600" cy="5447645"/>
          </a:xfrm>
          <a:prstGeom prst="rect">
            <a:avLst/>
          </a:prstGeom>
        </p:spPr>
        <p:txBody>
          <a:bodyPr wrap="square">
            <a:spAutoFit/>
          </a:bodyPr>
          <a:lstStyle/>
          <a:p>
            <a:endParaRPr lang="en-IN" sz="1200" b="1" dirty="0">
              <a:solidFill>
                <a:srgbClr val="7F0055"/>
              </a:solidFill>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package</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com.test.hibernate</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java.util.List</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org.hibernate.Session</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org.hibernate.Transaction</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com.test.hibernate.entity.Department</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com.test.hibernate.entity.Employee</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NamedNativeQueryExample</a:t>
            </a:r>
            <a:r>
              <a:rPr lang="en-IN" sz="1200" b="1" dirty="0">
                <a:solidFill>
                  <a:srgbClr val="000000"/>
                </a:solidFill>
                <a:latin typeface="Calibri" panose="020F0502020204030204" pitchFamily="34" charset="0"/>
                <a:cs typeface="Calibri" panose="020F0502020204030204" pitchFamily="34" charset="0"/>
              </a:rPr>
              <a:t> {</a:t>
            </a: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main(String[] </a:t>
            </a:r>
            <a:r>
              <a:rPr lang="en-IN" sz="1200" b="1" dirty="0" err="1">
                <a:solidFill>
                  <a:srgbClr val="6A3E3E"/>
                </a:solidFill>
                <a:latin typeface="Calibri" panose="020F0502020204030204" pitchFamily="34" charset="0"/>
                <a:cs typeface="Calibri" panose="020F0502020204030204" pitchFamily="34" charset="0"/>
              </a:rPr>
              <a:t>args</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Session </a:t>
            </a:r>
            <a:r>
              <a:rPr lang="en-IN" sz="1200" dirty="0" err="1">
                <a:solidFill>
                  <a:srgbClr val="6A3E3E"/>
                </a:solidFill>
                <a:latin typeface="Calibri" panose="020F0502020204030204" pitchFamily="34" charset="0"/>
                <a:cs typeface="Calibri" panose="020F0502020204030204" pitchFamily="34" charset="0"/>
              </a:rPr>
              <a:t>session</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Transaction </a:t>
            </a:r>
            <a:r>
              <a:rPr lang="en-IN" sz="1200" dirty="0" err="1">
                <a:solidFill>
                  <a:srgbClr val="6A3E3E"/>
                </a:solidFill>
                <a:latin typeface="Calibri" panose="020F0502020204030204" pitchFamily="34" charset="0"/>
                <a:cs typeface="Calibri" panose="020F0502020204030204" pitchFamily="34" charset="0"/>
              </a:rPr>
              <a:t>transaction</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try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A3E3E"/>
                </a:solidFill>
                <a:latin typeface="Calibri" panose="020F0502020204030204" pitchFamily="34" charset="0"/>
                <a:cs typeface="Calibri" panose="020F0502020204030204" pitchFamily="34" charset="0"/>
              </a:rPr>
              <a:t>session</a:t>
            </a:r>
            <a:r>
              <a:rPr lang="en-IN" sz="1200" dirty="0">
                <a:solidFill>
                  <a:srgbClr val="000000"/>
                </a:solidFill>
                <a:latin typeface="Calibri" panose="020F0502020204030204" pitchFamily="34" charset="0"/>
                <a:cs typeface="Calibri" panose="020F0502020204030204" pitchFamily="34" charset="0"/>
              </a:rPr>
              <a:t> = </a:t>
            </a:r>
            <a:r>
              <a:rPr lang="en-IN" sz="1200" dirty="0" err="1">
                <a:solidFill>
                  <a:srgbClr val="000000"/>
                </a:solidFill>
                <a:latin typeface="Calibri" panose="020F0502020204030204" pitchFamily="34" charset="0"/>
                <a:cs typeface="Calibri" panose="020F0502020204030204" pitchFamily="34" charset="0"/>
              </a:rPr>
              <a:t>HibernateUtil.</a:t>
            </a:r>
            <a:r>
              <a:rPr lang="en-IN" sz="1200" i="1" dirty="0" err="1">
                <a:solidFill>
                  <a:srgbClr val="000000"/>
                </a:solidFill>
                <a:latin typeface="Calibri" panose="020F0502020204030204" pitchFamily="34" charset="0"/>
                <a:cs typeface="Calibri" panose="020F0502020204030204" pitchFamily="34" charset="0"/>
              </a:rPr>
              <a:t>getSessionFactory</a:t>
            </a:r>
            <a:r>
              <a:rPr lang="en-IN" sz="1200" i="1" dirty="0">
                <a:solidFill>
                  <a:srgbClr val="000000"/>
                </a:solidFill>
                <a:latin typeface="Calibri" panose="020F0502020204030204" pitchFamily="34" charset="0"/>
                <a:cs typeface="Calibri" panose="020F0502020204030204" pitchFamily="34" charset="0"/>
              </a:rPr>
              <a:t>().</a:t>
            </a:r>
            <a:r>
              <a:rPr lang="en-IN" sz="1200" i="1" dirty="0" err="1">
                <a:solidFill>
                  <a:srgbClr val="000000"/>
                </a:solidFill>
                <a:latin typeface="Calibri" panose="020F0502020204030204" pitchFamily="34" charset="0"/>
                <a:cs typeface="Calibri" panose="020F0502020204030204" pitchFamily="34" charset="0"/>
              </a:rPr>
              <a:t>openSession</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A3E3E"/>
                </a:solidFill>
                <a:latin typeface="Calibri" panose="020F0502020204030204" pitchFamily="34" charset="0"/>
                <a:cs typeface="Calibri" panose="020F0502020204030204" pitchFamily="34" charset="0"/>
              </a:rPr>
              <a:t>transaction</a:t>
            </a:r>
            <a:r>
              <a:rPr lang="en-IN" sz="1200" dirty="0">
                <a:solidFill>
                  <a:srgbClr val="000000"/>
                </a:solidFill>
                <a:latin typeface="Calibri" panose="020F0502020204030204" pitchFamily="34" charset="0"/>
                <a:cs typeface="Calibri" panose="020F0502020204030204" pitchFamily="34" charset="0"/>
              </a:rPr>
              <a:t> = </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.beginTransaction</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3F7F5F"/>
                </a:solidFill>
                <a:latin typeface="Calibri" panose="020F0502020204030204" pitchFamily="34" charset="0"/>
                <a:cs typeface="Calibri" panose="020F0502020204030204" pitchFamily="34" charset="0"/>
              </a:rPr>
              <a:t>// Executing named native queries </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List&lt;Object&gt; </a:t>
            </a:r>
            <a:r>
              <a:rPr lang="en-IN" sz="1200" dirty="0" err="1">
                <a:solidFill>
                  <a:srgbClr val="6A3E3E"/>
                </a:solidFill>
                <a:latin typeface="Calibri" panose="020F0502020204030204" pitchFamily="34" charset="0"/>
                <a:cs typeface="Calibri" panose="020F0502020204030204" pitchFamily="34" charset="0"/>
              </a:rPr>
              <a:t>totalEmp</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a:t>
            </a:r>
            <a:r>
              <a:rPr lang="en-IN" sz="1200" dirty="0" err="1">
                <a:solidFill>
                  <a:srgbClr val="2A00FF"/>
                </a:solidFill>
                <a:latin typeface="Calibri" panose="020F0502020204030204" pitchFamily="34" charset="0"/>
                <a:cs typeface="Calibri" panose="020F0502020204030204" pitchFamily="34" charset="0"/>
              </a:rPr>
              <a:t>get_total_emp</a:t>
            </a:r>
            <a:r>
              <a:rPr lang="en-IN" sz="1200" dirty="0">
                <a:solidFill>
                  <a:srgbClr val="2A00FF"/>
                </a:solidFill>
                <a:latin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getResultList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"Total Employees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totalEmp</a:t>
            </a:r>
            <a:r>
              <a:rPr lang="en-IN" sz="1200" b="1" i="1" dirty="0" err="1">
                <a:solidFill>
                  <a:srgbClr val="000000"/>
                </a:solidFill>
                <a:latin typeface="Calibri" panose="020F0502020204030204" pitchFamily="34" charset="0"/>
                <a:cs typeface="Calibri" panose="020F0502020204030204" pitchFamily="34" charset="0"/>
              </a:rPr>
              <a:t>.get</a:t>
            </a:r>
            <a:r>
              <a:rPr lang="en-IN" sz="1200" b="1" i="1" dirty="0">
                <a:solidFill>
                  <a:srgbClr val="000000"/>
                </a:solidFill>
                <a:latin typeface="Calibri" panose="020F0502020204030204" pitchFamily="34" charset="0"/>
                <a:cs typeface="Calibri" panose="020F0502020204030204" pitchFamily="34" charset="0"/>
              </a:rPr>
              <a:t>(0));</a:t>
            </a:r>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List&lt;Object&gt; </a:t>
            </a:r>
            <a:r>
              <a:rPr lang="en-IN" sz="1200" dirty="0" err="1">
                <a:solidFill>
                  <a:srgbClr val="6A3E3E"/>
                </a:solidFill>
                <a:latin typeface="Calibri" panose="020F0502020204030204" pitchFamily="34" charset="0"/>
                <a:cs typeface="Calibri" panose="020F0502020204030204" pitchFamily="34" charset="0"/>
              </a:rPr>
              <a:t>totalEmpByDept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a:t>
            </a:r>
            <a:r>
              <a:rPr lang="en-IN" sz="1200" dirty="0" err="1">
                <a:solidFill>
                  <a:srgbClr val="2A00FF"/>
                </a:solidFill>
                <a:latin typeface="Calibri" panose="020F0502020204030204" pitchFamily="34" charset="0"/>
                <a:cs typeface="Calibri" panose="020F0502020204030204" pitchFamily="34" charset="0"/>
              </a:rPr>
              <a:t>get_total_emp_by_dept</a:t>
            </a:r>
            <a:r>
              <a:rPr lang="en-IN" sz="1200" dirty="0">
                <a:solidFill>
                  <a:srgbClr val="2A00FF"/>
                </a:solidFill>
                <a:latin typeface="Calibri" panose="020F0502020204030204" pitchFamily="34" charset="0"/>
                <a:cs typeface="Calibri" panose="020F0502020204030204" pitchFamily="34" charset="0"/>
              </a:rPr>
              <a:t>"</a:t>
            </a:r>
            <a:r>
              <a:rPr lang="en-IN" sz="1200" dirty="0">
                <a:solidFill>
                  <a:srgbClr val="000000"/>
                </a:solidFill>
                <a:latin typeface="Calibri" panose="020F0502020204030204" pitchFamily="34" charset="0"/>
                <a:cs typeface="Calibri" panose="020F0502020204030204" pitchFamily="34" charset="0"/>
              </a:rPr>
              <a:t>).</a:t>
            </a:r>
          </a:p>
          <a:p>
            <a:r>
              <a:rPr lang="en-IN" sz="1200" dirty="0" err="1">
                <a:solidFill>
                  <a:srgbClr val="000000"/>
                </a:solidFill>
                <a:latin typeface="Calibri" panose="020F0502020204030204" pitchFamily="34" charset="0"/>
                <a:cs typeface="Calibri" panose="020F0502020204030204" pitchFamily="34" charset="0"/>
              </a:rPr>
              <a:t>setParameter</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"did"</a:t>
            </a:r>
            <a:r>
              <a:rPr lang="en-IN" sz="1200" dirty="0">
                <a:solidFill>
                  <a:srgbClr val="000000"/>
                </a:solidFill>
                <a:latin typeface="Calibri" panose="020F0502020204030204" pitchFamily="34" charset="0"/>
                <a:cs typeface="Calibri" panose="020F0502020204030204" pitchFamily="34" charset="0"/>
              </a:rPr>
              <a:t>, 2).</a:t>
            </a:r>
            <a:r>
              <a:rPr lang="en-IN" sz="1200" dirty="0" err="1">
                <a:solidFill>
                  <a:srgbClr val="000000"/>
                </a:solidFill>
                <a:latin typeface="Calibri" panose="020F0502020204030204" pitchFamily="34" charset="0"/>
                <a:cs typeface="Calibri" panose="020F0502020204030204" pitchFamily="34" charset="0"/>
              </a:rPr>
              <a:t>getResultList</a:t>
            </a:r>
            <a:r>
              <a:rPr lang="en-IN" sz="1200" dirty="0">
                <a:solidFill>
                  <a:srgbClr val="000000"/>
                </a:solidFill>
                <a:latin typeface="Calibri" panose="020F0502020204030204" pitchFamily="34" charset="0"/>
                <a:cs typeface="Calibri" panose="020F0502020204030204" pitchFamily="34" charset="0"/>
              </a:rPr>
              <a:t>();</a:t>
            </a:r>
          </a:p>
          <a:p>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"Total Employees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totalEmpByDept</a:t>
            </a:r>
            <a:r>
              <a:rPr lang="en-IN" sz="1200" b="1" i="1" dirty="0" err="1">
                <a:solidFill>
                  <a:srgbClr val="000000"/>
                </a:solidFill>
                <a:latin typeface="Calibri" panose="020F0502020204030204" pitchFamily="34" charset="0"/>
                <a:cs typeface="Calibri" panose="020F0502020204030204" pitchFamily="34" charset="0"/>
              </a:rPr>
              <a:t>.get</a:t>
            </a:r>
            <a:r>
              <a:rPr lang="en-IN" sz="1200" b="1" i="1" dirty="0">
                <a:solidFill>
                  <a:srgbClr val="000000"/>
                </a:solidFill>
                <a:latin typeface="Calibri" panose="020F0502020204030204" pitchFamily="34" charset="0"/>
                <a:cs typeface="Calibri" panose="020F0502020204030204" pitchFamily="34" charset="0"/>
              </a:rPr>
              <a:t>(0));</a:t>
            </a:r>
          </a:p>
          <a:p>
            <a:r>
              <a:rPr lang="en-IN" sz="1200" dirty="0">
                <a:solidFill>
                  <a:srgbClr val="000000"/>
                </a:solidFill>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B41D970A-D756-4946-9879-CA187FAEB2D6}"/>
              </a:ext>
            </a:extLst>
          </p:cNvPr>
          <p:cNvSpPr/>
          <p:nvPr/>
        </p:nvSpPr>
        <p:spPr>
          <a:xfrm>
            <a:off x="4820264" y="1259175"/>
            <a:ext cx="4323735" cy="4154984"/>
          </a:xfrm>
          <a:prstGeom prst="rect">
            <a:avLst/>
          </a:prstGeom>
        </p:spPr>
        <p:txBody>
          <a:bodyPr wrap="square">
            <a:spAutoFit/>
          </a:bodyPr>
          <a:lstStyle/>
          <a:p>
            <a:r>
              <a:rPr lang="en-IN" sz="1200" dirty="0">
                <a:solidFill>
                  <a:srgbClr val="000000"/>
                </a:solidFill>
                <a:latin typeface="Calibri" panose="020F0502020204030204" pitchFamily="34" charset="0"/>
                <a:cs typeface="Calibri" panose="020F0502020204030204" pitchFamily="34" charset="0"/>
              </a:rPr>
              <a:t> List&lt;Employee&gt; </a:t>
            </a:r>
            <a:r>
              <a:rPr lang="en-IN" sz="1200" dirty="0">
                <a:solidFill>
                  <a:srgbClr val="6A3E3E"/>
                </a:solidFill>
                <a:latin typeface="Calibri" panose="020F0502020204030204" pitchFamily="34" charset="0"/>
                <a:cs typeface="Calibri" panose="020F0502020204030204" pitchFamily="34" charset="0"/>
              </a:rPr>
              <a:t>employees</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.createNamedQuery</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2A00FF"/>
                </a:solidFill>
                <a:latin typeface="Calibri" panose="020F0502020204030204" pitchFamily="34" charset="0"/>
                <a:cs typeface="Calibri" panose="020F0502020204030204" pitchFamily="34" charset="0"/>
              </a:rPr>
              <a:t>"get_all_emp"</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Employee.</a:t>
            </a:r>
            <a:r>
              <a:rPr lang="en-IN" sz="1200" b="1" dirty="0" err="1">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getResultList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for</a:t>
            </a:r>
            <a:r>
              <a:rPr lang="en-IN" sz="1200" b="1" dirty="0">
                <a:solidFill>
                  <a:srgbClr val="000000"/>
                </a:solidFill>
                <a:latin typeface="Calibri" panose="020F0502020204030204" pitchFamily="34" charset="0"/>
                <a:cs typeface="Calibri" panose="020F0502020204030204" pitchFamily="34" charset="0"/>
              </a:rPr>
              <a:t> (Employee </a:t>
            </a:r>
            <a:r>
              <a:rPr lang="en-IN" sz="1200" b="1" dirty="0" err="1">
                <a:solidFill>
                  <a:srgbClr val="6A3E3E"/>
                </a:solidFill>
                <a:latin typeface="Calibri" panose="020F0502020204030204" pitchFamily="34" charset="0"/>
                <a:cs typeface="Calibri" panose="020F0502020204030204" pitchFamily="34" charset="0"/>
              </a:rPr>
              <a:t>employee</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6A3E3E"/>
                </a:solidFill>
                <a:latin typeface="Calibri" panose="020F0502020204030204" pitchFamily="34" charset="0"/>
                <a:cs typeface="Calibri" panose="020F0502020204030204" pitchFamily="34" charset="0"/>
              </a:rPr>
              <a:t>employees</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"EMP ID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employee</a:t>
            </a:r>
            <a:r>
              <a:rPr lang="en-IN" sz="1200" b="1" i="1" dirty="0" err="1">
                <a:solidFill>
                  <a:srgbClr val="000000"/>
                </a:solidFill>
                <a:latin typeface="Calibri" panose="020F0502020204030204" pitchFamily="34" charset="0"/>
                <a:cs typeface="Calibri" panose="020F0502020204030204" pitchFamily="34" charset="0"/>
              </a:rPr>
              <a:t>.getId</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"\t NAME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employee</a:t>
            </a:r>
            <a:r>
              <a:rPr lang="en-IN" sz="1200" b="1" i="1" dirty="0" err="1">
                <a:solidFill>
                  <a:srgbClr val="000000"/>
                </a:solidFill>
                <a:latin typeface="Calibri" panose="020F0502020204030204" pitchFamily="34" charset="0"/>
                <a:cs typeface="Calibri" panose="020F0502020204030204" pitchFamily="34" charset="0"/>
              </a:rPr>
              <a:t>.getName</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a:t>
            </a:r>
            <a:r>
              <a:rPr lang="en-IN" sz="1200" b="1" i="1" dirty="0" err="1">
                <a:solidFill>
                  <a:srgbClr val="2A00FF"/>
                </a:solidFill>
                <a:latin typeface="Calibri" panose="020F0502020204030204" pitchFamily="34" charset="0"/>
                <a:cs typeface="Calibri" panose="020F0502020204030204" pitchFamily="34" charset="0"/>
              </a:rPr>
              <a:t>tDESIGNATION</a:t>
            </a:r>
            <a:r>
              <a:rPr lang="en-IN" sz="1200" b="1" i="1" dirty="0">
                <a:solidFill>
                  <a:srgbClr val="2A00FF"/>
                </a:solidFill>
                <a:latin typeface="Calibri" panose="020F0502020204030204" pitchFamily="34" charset="0"/>
                <a:cs typeface="Calibri" panose="020F0502020204030204" pitchFamily="34" charset="0"/>
              </a:rPr>
              <a:t>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employee</a:t>
            </a:r>
            <a:r>
              <a:rPr lang="en-IN" sz="1200" b="1" i="1" dirty="0" err="1">
                <a:solidFill>
                  <a:srgbClr val="000000"/>
                </a:solidFill>
                <a:latin typeface="Calibri" panose="020F0502020204030204" pitchFamily="34" charset="0"/>
                <a:cs typeface="Calibri" panose="020F0502020204030204" pitchFamily="34" charset="0"/>
              </a:rPr>
              <a:t>.getDesignation</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Department </a:t>
            </a:r>
            <a:r>
              <a:rPr lang="en-IN" sz="1200" dirty="0">
                <a:solidFill>
                  <a:srgbClr val="6A3E3E"/>
                </a:solidFill>
                <a:latin typeface="Calibri" panose="020F0502020204030204" pitchFamily="34" charset="0"/>
                <a:cs typeface="Calibri" panose="020F0502020204030204" pitchFamily="34" charset="0"/>
              </a:rPr>
              <a:t>department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6A3E3E"/>
                </a:solidFill>
                <a:latin typeface="Calibri" panose="020F0502020204030204" pitchFamily="34" charset="0"/>
                <a:cs typeface="Calibri" panose="020F0502020204030204" pitchFamily="34" charset="0"/>
              </a:rPr>
              <a:t>employee</a:t>
            </a:r>
            <a:r>
              <a:rPr lang="en-IN" sz="1200" dirty="0" err="1">
                <a:solidFill>
                  <a:srgbClr val="000000"/>
                </a:solidFill>
                <a:latin typeface="Calibri" panose="020F0502020204030204" pitchFamily="34" charset="0"/>
                <a:cs typeface="Calibri" panose="020F0502020204030204" pitchFamily="34" charset="0"/>
              </a:rPr>
              <a:t>.getDepartment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System.</a:t>
            </a:r>
            <a:r>
              <a:rPr lang="en-IN" sz="1200" b="1" i="1" dirty="0" err="1">
                <a:solidFill>
                  <a:srgbClr val="0000C0"/>
                </a:solidFill>
                <a:latin typeface="Calibri" panose="020F0502020204030204" pitchFamily="34" charset="0"/>
                <a:cs typeface="Calibri" panose="020F0502020204030204" pitchFamily="34" charset="0"/>
              </a:rPr>
              <a:t>out</a:t>
            </a:r>
            <a:r>
              <a:rPr lang="en-IN" sz="1200" b="1" i="1" dirty="0" err="1">
                <a:solidFill>
                  <a:srgbClr val="000000"/>
                </a:solidFill>
                <a:latin typeface="Calibri" panose="020F0502020204030204" pitchFamily="34" charset="0"/>
                <a:cs typeface="Calibri" panose="020F0502020204030204" pitchFamily="34" charset="0"/>
              </a:rPr>
              <a:t>.println</a:t>
            </a:r>
            <a:r>
              <a:rPr lang="en-IN" sz="1200" b="1" i="1" dirty="0">
                <a:solidFill>
                  <a:srgbClr val="000000"/>
                </a:solidFill>
                <a:latin typeface="Calibri" panose="020F0502020204030204" pitchFamily="34" charset="0"/>
                <a:cs typeface="Calibri" panose="020F0502020204030204" pitchFamily="34" charset="0"/>
              </a:rPr>
              <a:t>(</a:t>
            </a:r>
            <a:r>
              <a:rPr lang="en-IN" sz="1200" b="1" i="1" dirty="0">
                <a:solidFill>
                  <a:srgbClr val="2A00FF"/>
                </a:solidFill>
                <a:latin typeface="Calibri" panose="020F0502020204030204" pitchFamily="34" charset="0"/>
                <a:cs typeface="Calibri" panose="020F0502020204030204" pitchFamily="34" charset="0"/>
              </a:rPr>
              <a:t>"\t Department : "</a:t>
            </a:r>
            <a:r>
              <a:rPr lang="en-IN" sz="1200" b="1" i="1" dirty="0">
                <a:solidFill>
                  <a:srgbClr val="000000"/>
                </a:solidFill>
                <a:latin typeface="Calibri" panose="020F0502020204030204" pitchFamily="34" charset="0"/>
                <a:cs typeface="Calibri" panose="020F0502020204030204" pitchFamily="34" charset="0"/>
              </a:rPr>
              <a:t>+</a:t>
            </a:r>
            <a:r>
              <a:rPr lang="en-IN" sz="1200" b="1" i="1" dirty="0" err="1">
                <a:solidFill>
                  <a:srgbClr val="6A3E3E"/>
                </a:solidFill>
                <a:latin typeface="Calibri" panose="020F0502020204030204" pitchFamily="34" charset="0"/>
                <a:cs typeface="Calibri" panose="020F0502020204030204" pitchFamily="34" charset="0"/>
              </a:rPr>
              <a:t>department</a:t>
            </a:r>
            <a:r>
              <a:rPr lang="en-IN" sz="1200" b="1" i="1" dirty="0" err="1">
                <a:solidFill>
                  <a:srgbClr val="000000"/>
                </a:solidFill>
                <a:latin typeface="Calibri" panose="020F0502020204030204" pitchFamily="34" charset="0"/>
                <a:cs typeface="Calibri" panose="020F0502020204030204" pitchFamily="34" charset="0"/>
              </a:rPr>
              <a:t>.getName</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transaction</a:t>
            </a:r>
            <a:r>
              <a:rPr lang="en-IN" sz="1200" dirty="0" err="1">
                <a:solidFill>
                  <a:srgbClr val="000000"/>
                </a:solidFill>
                <a:latin typeface="Calibri" panose="020F0502020204030204" pitchFamily="34" charset="0"/>
                <a:cs typeface="Calibri" panose="020F0502020204030204" pitchFamily="34" charset="0"/>
              </a:rPr>
              <a:t>.commit</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catch</a:t>
            </a:r>
            <a:r>
              <a:rPr lang="en-IN" sz="1200" b="1" dirty="0">
                <a:solidFill>
                  <a:srgbClr val="000000"/>
                </a:solidFill>
                <a:latin typeface="Calibri" panose="020F0502020204030204" pitchFamily="34" charset="0"/>
                <a:cs typeface="Calibri" panose="020F0502020204030204" pitchFamily="34" charset="0"/>
              </a:rPr>
              <a:t> (Exception </a:t>
            </a:r>
            <a:r>
              <a:rPr lang="en-IN" sz="1200" b="1" dirty="0">
                <a:solidFill>
                  <a:srgbClr val="6A3E3E"/>
                </a:solidFill>
                <a:latin typeface="Calibri" panose="020F0502020204030204" pitchFamily="34" charset="0"/>
                <a:cs typeface="Calibri" panose="020F0502020204030204" pitchFamily="34" charset="0"/>
              </a:rPr>
              <a:t>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e</a:t>
            </a:r>
            <a:r>
              <a:rPr lang="en-IN" sz="1200" dirty="0" err="1">
                <a:solidFill>
                  <a:srgbClr val="000000"/>
                </a:solidFill>
                <a:latin typeface="Calibri" panose="020F0502020204030204" pitchFamily="34" charset="0"/>
                <a:cs typeface="Calibri" panose="020F0502020204030204" pitchFamily="34" charset="0"/>
              </a:rPr>
              <a:t>.printStackTrace</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finally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if</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6A3E3E"/>
                </a:solidFill>
                <a:latin typeface="Calibri" panose="020F0502020204030204" pitchFamily="34" charset="0"/>
                <a:cs typeface="Calibri" panose="020F0502020204030204" pitchFamily="34" charset="0"/>
              </a:rPr>
              <a:t>session</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null</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session</a:t>
            </a:r>
            <a:r>
              <a:rPr lang="en-IN" sz="1200" dirty="0" err="1">
                <a:solidFill>
                  <a:srgbClr val="000000"/>
                </a:solidFill>
                <a:latin typeface="Calibri" panose="020F0502020204030204" pitchFamily="34" charset="0"/>
                <a:cs typeface="Calibri" panose="020F0502020204030204" pitchFamily="34" charset="0"/>
              </a:rPr>
              <a:t>.close</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HibernateUtil.</a:t>
            </a:r>
            <a:r>
              <a:rPr lang="en-IN" sz="1200" i="1" dirty="0" err="1">
                <a:solidFill>
                  <a:srgbClr val="000000"/>
                </a:solidFill>
                <a:latin typeface="Calibri" panose="020F0502020204030204" pitchFamily="34" charset="0"/>
                <a:cs typeface="Calibri" panose="020F0502020204030204" pitchFamily="34" charset="0"/>
              </a:rPr>
              <a:t>shutdown</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endParaRPr lang="en-IN" sz="1200" dirty="0"/>
          </a:p>
        </p:txBody>
      </p:sp>
      <p:sp>
        <p:nvSpPr>
          <p:cNvPr id="8" name="Rectangle 7">
            <a:extLst>
              <a:ext uri="{FF2B5EF4-FFF2-40B4-BE49-F238E27FC236}">
                <a16:creationId xmlns:a16="http://schemas.microsoft.com/office/drawing/2014/main" id="{40715385-7FE6-438E-B979-D38C8DF1E6EC}"/>
              </a:ext>
            </a:extLst>
          </p:cNvPr>
          <p:cNvSpPr/>
          <p:nvPr/>
        </p:nvSpPr>
        <p:spPr>
          <a:xfrm>
            <a:off x="247035" y="815835"/>
            <a:ext cx="3468329" cy="369332"/>
          </a:xfrm>
          <a:prstGeom prst="rect">
            <a:avLst/>
          </a:prstGeom>
        </p:spPr>
        <p:txBody>
          <a:bodyPr wrap="square">
            <a:spAutoFit/>
          </a:bodyPr>
          <a:lstStyle/>
          <a:p>
            <a:r>
              <a:rPr lang="en-IN" b="1" dirty="0">
                <a:solidFill>
                  <a:srgbClr val="000000"/>
                </a:solidFill>
                <a:latin typeface="Calibri" panose="020F0502020204030204" pitchFamily="34" charset="0"/>
                <a:cs typeface="Calibri" panose="020F0502020204030204" pitchFamily="34" charset="0"/>
              </a:rPr>
              <a:t>NamedNativeQueryExample.java </a:t>
            </a:r>
            <a:endParaRPr lang="en-IN" dirty="0"/>
          </a:p>
        </p:txBody>
      </p:sp>
      <p:sp>
        <p:nvSpPr>
          <p:cNvPr id="9" name="Rectangle: Rounded Corners 8">
            <a:extLst>
              <a:ext uri="{FF2B5EF4-FFF2-40B4-BE49-F238E27FC236}">
                <a16:creationId xmlns:a16="http://schemas.microsoft.com/office/drawing/2014/main" id="{30AEE1F0-1F4E-41E0-A86D-086AF8D33DF2}"/>
              </a:ext>
            </a:extLst>
          </p:cNvPr>
          <p:cNvSpPr/>
          <p:nvPr/>
        </p:nvSpPr>
        <p:spPr>
          <a:xfrm>
            <a:off x="0" y="4876800"/>
            <a:ext cx="45720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692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Native </a:t>
            </a:r>
            <a:r>
              <a:rPr lang="en-US" dirty="0" err="1"/>
              <a:t>Sql</a:t>
            </a:r>
            <a:r>
              <a:rPr lang="en-US" dirty="0"/>
              <a:t> Cont..</a:t>
            </a:r>
          </a:p>
        </p:txBody>
      </p:sp>
      <p:sp>
        <p:nvSpPr>
          <p:cNvPr id="5" name="Content Placeholder 2"/>
          <p:cNvSpPr txBox="1">
            <a:spLocks/>
          </p:cNvSpPr>
          <p:nvPr/>
        </p:nvSpPr>
        <p:spPr>
          <a:xfrm>
            <a:off x="678543" y="917348"/>
            <a:ext cx="8229600" cy="4542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1200" dirty="0"/>
              <a:t>After Running </a:t>
            </a:r>
            <a:r>
              <a:rPr lang="en-IN" sz="1200" dirty="0" err="1"/>
              <a:t>NamedNativeQueryExample</a:t>
            </a:r>
            <a:r>
              <a:rPr lang="en-US" sz="1200" dirty="0"/>
              <a:t> The program we can see the following output</a:t>
            </a:r>
          </a:p>
        </p:txBody>
      </p:sp>
      <p:pic>
        <p:nvPicPr>
          <p:cNvPr id="3" name="Picture 2">
            <a:extLst>
              <a:ext uri="{FF2B5EF4-FFF2-40B4-BE49-F238E27FC236}">
                <a16:creationId xmlns:a16="http://schemas.microsoft.com/office/drawing/2014/main" id="{94255D98-993A-4CD1-809F-6EC602560C90}"/>
              </a:ext>
            </a:extLst>
          </p:cNvPr>
          <p:cNvPicPr>
            <a:picLocks noChangeAspect="1"/>
          </p:cNvPicPr>
          <p:nvPr/>
        </p:nvPicPr>
        <p:blipFill rotWithShape="1">
          <a:blip r:embed="rId2"/>
          <a:srcRect l="24167" t="-61" r="1130" b="7016"/>
          <a:stretch/>
        </p:blipFill>
        <p:spPr>
          <a:xfrm>
            <a:off x="1295400" y="1902542"/>
            <a:ext cx="6830961" cy="4783394"/>
          </a:xfrm>
          <a:prstGeom prst="rect">
            <a:avLst/>
          </a:prstGeom>
        </p:spPr>
      </p:pic>
    </p:spTree>
    <p:extLst>
      <p:ext uri="{BB962C8B-B14F-4D97-AF65-F5344CB8AC3E}">
        <p14:creationId xmlns:p14="http://schemas.microsoft.com/office/powerpoint/2010/main" val="998360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p:txBody>
          <a:bodyPr/>
          <a:lstStyle/>
          <a:p>
            <a:r>
              <a:rPr lang="en-US" b="0" dirty="0"/>
              <a:t>Caching is designed to lower the amount of  database access. When the objects that are cached reside in memory, its flexible to limit the usage of memory and store the items in disk storage. The implementation will depend on the underlying cache manager. There are various  flavors of caching existing, but best is to cache non-transactional and read-only data. </a:t>
            </a:r>
          </a:p>
          <a:p>
            <a:r>
              <a:rPr lang="en-US" b="0" dirty="0"/>
              <a:t>It enhances the performance of a system. It is a buffer memory that lies between the application and the database. Cache memory stores recently used data items in order to reduce the number of database hits as much as possible.</a:t>
            </a:r>
          </a:p>
          <a:p>
            <a:r>
              <a:rPr lang="en-US" b="0" dirty="0"/>
              <a:t>Hibernate Cache can be very useful in gaining fast application performance if used correctly. The main motive is to reduce the number of database queries, hence reducing the throughput time of the application.</a:t>
            </a:r>
          </a:p>
          <a:p>
            <a:r>
              <a:rPr lang="en-US" b="0" dirty="0"/>
              <a:t>The advantage of cache mechanism is, whenever again we want to load the same object from the database then instead of hitting the database once again, it loads from the local cache memory only, so that the number of round trips between an application and a database server gets reduced. </a:t>
            </a:r>
          </a:p>
        </p:txBody>
      </p:sp>
    </p:spTree>
    <p:extLst>
      <p:ext uri="{BB962C8B-B14F-4D97-AF65-F5344CB8AC3E}">
        <p14:creationId xmlns:p14="http://schemas.microsoft.com/office/powerpoint/2010/main" val="249099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Cont..</a:t>
            </a:r>
          </a:p>
        </p:txBody>
      </p:sp>
      <p:sp>
        <p:nvSpPr>
          <p:cNvPr id="3" name="Content Placeholder 2"/>
          <p:cNvSpPr>
            <a:spLocks noGrp="1"/>
          </p:cNvSpPr>
          <p:nvPr>
            <p:ph idx="1"/>
          </p:nvPr>
        </p:nvSpPr>
        <p:spPr>
          <a:xfrm>
            <a:off x="533400" y="1143000"/>
            <a:ext cx="7103013" cy="4830763"/>
          </a:xfrm>
        </p:spPr>
        <p:txBody>
          <a:bodyPr/>
          <a:lstStyle/>
          <a:p>
            <a:r>
              <a:rPr lang="en-US" dirty="0"/>
              <a:t>In hibernate we have two levels of caching</a:t>
            </a:r>
          </a:p>
          <a:p>
            <a:pPr lvl="1">
              <a:buFont typeface="Wingdings" panose="05000000000000000000" pitchFamily="2" charset="2"/>
              <a:buChar char="§"/>
            </a:pPr>
            <a:r>
              <a:rPr lang="en-US" b="1" dirty="0"/>
              <a:t>First Level Cache [ or ] Session Cache</a:t>
            </a:r>
          </a:p>
          <a:p>
            <a:r>
              <a:rPr lang="en-US" b="1" dirty="0"/>
              <a:t>Second Level Cache [ or ] Session Factory Cache [ or  ] JVM Level Cache (</a:t>
            </a:r>
            <a:r>
              <a:rPr lang="en-IN" b="0" dirty="0"/>
              <a:t>Second level cache which was introduced in hibernate 3.0)</a:t>
            </a:r>
            <a:endParaRPr lang="en-US" b="1" dirty="0"/>
          </a:p>
          <a:p>
            <a:pPr lvl="1"/>
            <a:endParaRPr lang="en-US" dirty="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1473261" y="2514600"/>
            <a:ext cx="5587879" cy="3459163"/>
          </a:xfrm>
          <a:prstGeom prst="rect">
            <a:avLst/>
          </a:prstGeom>
        </p:spPr>
      </p:pic>
      <p:cxnSp>
        <p:nvCxnSpPr>
          <p:cNvPr id="6" name="Straight Arrow Connector 5"/>
          <p:cNvCxnSpPr/>
          <p:nvPr/>
        </p:nvCxnSpPr>
        <p:spPr>
          <a:xfrm flipH="1" flipV="1">
            <a:off x="1219200" y="3429000"/>
            <a:ext cx="2133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2819400"/>
            <a:ext cx="1981200" cy="646331"/>
          </a:xfrm>
          <a:prstGeom prst="rect">
            <a:avLst/>
          </a:prstGeom>
          <a:noFill/>
        </p:spPr>
        <p:txBody>
          <a:bodyPr wrap="square" rtlCol="0">
            <a:spAutoFit/>
          </a:bodyPr>
          <a:lstStyle/>
          <a:p>
            <a:r>
              <a:rPr lang="en-US" b="1" dirty="0"/>
              <a:t>Associated With Session Object</a:t>
            </a:r>
          </a:p>
        </p:txBody>
      </p:sp>
      <p:cxnSp>
        <p:nvCxnSpPr>
          <p:cNvPr id="10" name="Straight Arrow Connector 9"/>
          <p:cNvCxnSpPr/>
          <p:nvPr/>
        </p:nvCxnSpPr>
        <p:spPr>
          <a:xfrm>
            <a:off x="3352800" y="5257800"/>
            <a:ext cx="4267200"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36413" y="5577681"/>
            <a:ext cx="1219200" cy="923330"/>
          </a:xfrm>
          <a:prstGeom prst="rect">
            <a:avLst/>
          </a:prstGeom>
          <a:noFill/>
        </p:spPr>
        <p:txBody>
          <a:bodyPr wrap="square" rtlCol="0">
            <a:spAutoFit/>
          </a:bodyPr>
          <a:lstStyle/>
          <a:p>
            <a:r>
              <a:rPr lang="en-US" b="1" dirty="0"/>
              <a:t>Store Database Query</a:t>
            </a:r>
          </a:p>
        </p:txBody>
      </p:sp>
    </p:spTree>
    <p:extLst>
      <p:ext uri="{BB962C8B-B14F-4D97-AF65-F5344CB8AC3E}">
        <p14:creationId xmlns:p14="http://schemas.microsoft.com/office/powerpoint/2010/main" val="322221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F4A3-0776-4C9B-B3FD-D2A4C203E332}"/>
              </a:ext>
            </a:extLst>
          </p:cNvPr>
          <p:cNvSpPr>
            <a:spLocks noGrp="1"/>
          </p:cNvSpPr>
          <p:nvPr>
            <p:ph type="title"/>
          </p:nvPr>
        </p:nvSpPr>
        <p:spPr/>
        <p:txBody>
          <a:bodyPr/>
          <a:lstStyle/>
          <a:p>
            <a:r>
              <a:rPr lang="en-IN" dirty="0"/>
              <a:t>Annotations</a:t>
            </a:r>
          </a:p>
        </p:txBody>
      </p:sp>
      <p:sp>
        <p:nvSpPr>
          <p:cNvPr id="3" name="Content Placeholder 2">
            <a:extLst>
              <a:ext uri="{FF2B5EF4-FFF2-40B4-BE49-F238E27FC236}">
                <a16:creationId xmlns:a16="http://schemas.microsoft.com/office/drawing/2014/main" id="{865E90F3-65A1-4FE9-995E-00072788D626}"/>
              </a:ext>
            </a:extLst>
          </p:cNvPr>
          <p:cNvSpPr>
            <a:spLocks noGrp="1"/>
          </p:cNvSpPr>
          <p:nvPr>
            <p:ph idx="1"/>
          </p:nvPr>
        </p:nvSpPr>
        <p:spPr>
          <a:xfrm>
            <a:off x="457200" y="1066800"/>
            <a:ext cx="8229600" cy="5059363"/>
          </a:xfrm>
        </p:spPr>
        <p:txBody>
          <a:bodyPr>
            <a:normAutofit/>
          </a:bodyPr>
          <a:lstStyle/>
          <a:p>
            <a:pPr>
              <a:buFont typeface="Wingdings" panose="05000000000000000000" pitchFamily="2" charset="2"/>
              <a:buChar char="§"/>
            </a:pPr>
            <a:r>
              <a:rPr lang="en-US" sz="1400" dirty="0"/>
              <a:t>Annotation is like Metadata To used for JAVA Source Code and read For Source Files.</a:t>
            </a:r>
          </a:p>
          <a:p>
            <a:pPr>
              <a:buFont typeface="Wingdings" panose="05000000000000000000" pitchFamily="2" charset="2"/>
              <a:buChar char="§"/>
            </a:pPr>
            <a:r>
              <a:rPr lang="en-US" sz="1400" dirty="0"/>
              <a:t>Annotation used for mapping relational database and interacting with database.</a:t>
            </a:r>
            <a:endParaRPr lang="en-US" sz="1400" b="0" dirty="0"/>
          </a:p>
          <a:p>
            <a:pPr marL="0" indent="0">
              <a:buNone/>
            </a:pPr>
            <a:r>
              <a:rPr lang="en-US" sz="1400" b="0" dirty="0"/>
              <a:t> Hibernate application can be created using many annotations such as @Entity, @Id, @Table etc.</a:t>
            </a:r>
          </a:p>
          <a:p>
            <a:r>
              <a:rPr lang="en-US" sz="1400" b="0" dirty="0"/>
              <a:t>Annotations in hibernate are based on the JPA 2 specification and supports all the features.</a:t>
            </a:r>
          </a:p>
          <a:p>
            <a:r>
              <a:rPr lang="en-US" sz="1400" b="0" dirty="0"/>
              <a:t>They are defined in the </a:t>
            </a:r>
            <a:r>
              <a:rPr lang="en-US" sz="1400" dirty="0" err="1"/>
              <a:t>javax.persistence</a:t>
            </a:r>
            <a:r>
              <a:rPr lang="en-US" sz="1400" b="0" dirty="0"/>
              <a:t> package. Hibernate EM(</a:t>
            </a:r>
            <a:r>
              <a:rPr lang="en-US" sz="1400" b="0" dirty="0" err="1"/>
              <a:t>EntityManager</a:t>
            </a:r>
            <a:r>
              <a:rPr lang="en-US" sz="1400" b="0" dirty="0"/>
              <a:t>) implements the interfaces &amp; life cycle defined by the JPA specification.</a:t>
            </a:r>
          </a:p>
          <a:p>
            <a:r>
              <a:rPr lang="en-US" sz="1400" b="0" dirty="0"/>
              <a:t>We don't need to create mapping (</a:t>
            </a:r>
            <a:r>
              <a:rPr lang="en-US" sz="1400" b="0" dirty="0" err="1"/>
              <a:t>hbm</a:t>
            </a:r>
            <a:r>
              <a:rPr lang="en-US" sz="1400" b="0" dirty="0"/>
              <a:t>) if using Annotation as the annotations provide metadata</a:t>
            </a:r>
            <a:r>
              <a:rPr lang="en-US" sz="1800" b="0" dirty="0"/>
              <a:t>.</a:t>
            </a:r>
          </a:p>
          <a:p>
            <a:endParaRPr lang="en-US" sz="1800" b="0" dirty="0"/>
          </a:p>
          <a:p>
            <a:pPr marL="0" indent="0">
              <a:buNone/>
            </a:pPr>
            <a:endParaRPr lang="en-US" sz="1800" b="0" dirty="0"/>
          </a:p>
          <a:p>
            <a:pPr marL="0" indent="0">
              <a:buNone/>
            </a:pPr>
            <a:endParaRPr lang="en-US" sz="1800" b="0" dirty="0"/>
          </a:p>
          <a:p>
            <a:endParaRPr lang="en-US" sz="1800" b="0" dirty="0"/>
          </a:p>
          <a:p>
            <a:pPr marL="0" indent="0">
              <a:buNone/>
            </a:pPr>
            <a:endParaRPr lang="en-IN" sz="1800" dirty="0"/>
          </a:p>
        </p:txBody>
      </p:sp>
      <p:graphicFrame>
        <p:nvGraphicFramePr>
          <p:cNvPr id="4" name="Table 3">
            <a:extLst>
              <a:ext uri="{FF2B5EF4-FFF2-40B4-BE49-F238E27FC236}">
                <a16:creationId xmlns:a16="http://schemas.microsoft.com/office/drawing/2014/main" id="{90A2D8C3-84FD-4824-80FA-7B678213AAC6}"/>
              </a:ext>
            </a:extLst>
          </p:cNvPr>
          <p:cNvGraphicFramePr>
            <a:graphicFrameLocks noGrp="1"/>
          </p:cNvGraphicFramePr>
          <p:nvPr>
            <p:extLst>
              <p:ext uri="{D42A27DB-BD31-4B8C-83A1-F6EECF244321}">
                <p14:modId xmlns:p14="http://schemas.microsoft.com/office/powerpoint/2010/main" val="3956904966"/>
              </p:ext>
            </p:extLst>
          </p:nvPr>
        </p:nvGraphicFramePr>
        <p:xfrm>
          <a:off x="1295400" y="3435975"/>
          <a:ext cx="6096000" cy="34290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1840587312"/>
                    </a:ext>
                  </a:extLst>
                </a:gridCol>
                <a:gridCol w="3048000">
                  <a:extLst>
                    <a:ext uri="{9D8B030D-6E8A-4147-A177-3AD203B41FA5}">
                      <a16:colId xmlns:a16="http://schemas.microsoft.com/office/drawing/2014/main" val="2801619448"/>
                    </a:ext>
                  </a:extLst>
                </a:gridCol>
              </a:tblGrid>
              <a:tr h="370840">
                <a:tc>
                  <a:txBody>
                    <a:bodyPr/>
                    <a:lstStyle/>
                    <a:p>
                      <a:r>
                        <a:rPr lang="en-IN" sz="1400" dirty="0"/>
                        <a:t>Annotation Name</a:t>
                      </a:r>
                    </a:p>
                  </a:txBody>
                  <a:tcPr/>
                </a:tc>
                <a:tc>
                  <a:txBody>
                    <a:bodyPr/>
                    <a:lstStyle/>
                    <a:p>
                      <a:r>
                        <a:rPr lang="en-IN" sz="1400" dirty="0"/>
                        <a:t>Description</a:t>
                      </a:r>
                    </a:p>
                  </a:txBody>
                  <a:tcPr/>
                </a:tc>
                <a:extLst>
                  <a:ext uri="{0D108BD9-81ED-4DB2-BD59-A6C34878D82A}">
                    <a16:rowId xmlns:a16="http://schemas.microsoft.com/office/drawing/2014/main" val="4002924637"/>
                  </a:ext>
                </a:extLst>
              </a:tr>
              <a:tr h="370840">
                <a:tc>
                  <a:txBody>
                    <a:bodyPr/>
                    <a:lstStyle/>
                    <a:p>
                      <a:r>
                        <a:rPr lang="en-IN" sz="1400" dirty="0"/>
                        <a:t>@Entity</a:t>
                      </a:r>
                    </a:p>
                  </a:txBody>
                  <a:tcPr/>
                </a:tc>
                <a:tc>
                  <a:txBody>
                    <a:bodyPr/>
                    <a:lstStyle/>
                    <a:p>
                      <a:r>
                        <a:rPr lang="en-US" sz="1400" kern="1200" dirty="0">
                          <a:effectLst/>
                        </a:rPr>
                        <a:t>marks this class as an entity</a:t>
                      </a:r>
                      <a:endParaRPr lang="en-IN" sz="1400" dirty="0"/>
                    </a:p>
                  </a:txBody>
                  <a:tcPr/>
                </a:tc>
                <a:extLst>
                  <a:ext uri="{0D108BD9-81ED-4DB2-BD59-A6C34878D82A}">
                    <a16:rowId xmlns:a16="http://schemas.microsoft.com/office/drawing/2014/main" val="3133358580"/>
                  </a:ext>
                </a:extLst>
              </a:tr>
              <a:tr h="370840">
                <a:tc>
                  <a:txBody>
                    <a:bodyPr/>
                    <a:lstStyle/>
                    <a:p>
                      <a:r>
                        <a:rPr lang="en-IN" sz="1400" dirty="0"/>
                        <a:t>@Id</a:t>
                      </a:r>
                    </a:p>
                  </a:txBody>
                  <a:tcPr/>
                </a:tc>
                <a:tc>
                  <a:txBody>
                    <a:bodyPr/>
                    <a:lstStyle/>
                    <a:p>
                      <a:r>
                        <a:rPr lang="en-US" sz="1400" kern="1200" dirty="0">
                          <a:effectLst/>
                        </a:rPr>
                        <a:t>marks the identifier for this entity</a:t>
                      </a:r>
                      <a:endParaRPr lang="en-IN" sz="1400" dirty="0"/>
                    </a:p>
                  </a:txBody>
                  <a:tcPr/>
                </a:tc>
                <a:extLst>
                  <a:ext uri="{0D108BD9-81ED-4DB2-BD59-A6C34878D82A}">
                    <a16:rowId xmlns:a16="http://schemas.microsoft.com/office/drawing/2014/main" val="3756873246"/>
                  </a:ext>
                </a:extLst>
              </a:tr>
              <a:tr h="370840">
                <a:tc>
                  <a:txBody>
                    <a:bodyPr/>
                    <a:lstStyle/>
                    <a:p>
                      <a:r>
                        <a:rPr lang="en-IN" sz="1400" dirty="0"/>
                        <a:t>@Table</a:t>
                      </a:r>
                    </a:p>
                  </a:txBody>
                  <a:tcPr/>
                </a:tc>
                <a:tc>
                  <a:txBody>
                    <a:bodyPr/>
                    <a:lstStyle/>
                    <a:p>
                      <a:r>
                        <a:rPr lang="en-US" sz="1400" kern="1200" dirty="0">
                          <a:effectLst/>
                        </a:rPr>
                        <a:t>specifies the table name where data of this entity is to be persisted. Hibernate will use the class name as the table name by default, If you don't use @Table annotation, </a:t>
                      </a:r>
                      <a:endParaRPr lang="en-IN" sz="1400" dirty="0"/>
                    </a:p>
                  </a:txBody>
                  <a:tcPr/>
                </a:tc>
                <a:extLst>
                  <a:ext uri="{0D108BD9-81ED-4DB2-BD59-A6C34878D82A}">
                    <a16:rowId xmlns:a16="http://schemas.microsoft.com/office/drawing/2014/main" val="450856973"/>
                  </a:ext>
                </a:extLst>
              </a:tr>
              <a:tr h="302257">
                <a:tc>
                  <a:txBody>
                    <a:bodyPr/>
                    <a:lstStyle/>
                    <a:p>
                      <a:r>
                        <a:rPr lang="en-IN" sz="1400" dirty="0"/>
                        <a:t>@Column</a:t>
                      </a:r>
                    </a:p>
                  </a:txBody>
                  <a:tcPr/>
                </a:tc>
                <a:tc>
                  <a:txBody>
                    <a:bodyPr/>
                    <a:lstStyle/>
                    <a:p>
                      <a:r>
                        <a:rPr lang="en-US" sz="1400" kern="1200" dirty="0">
                          <a:effectLst/>
                        </a:rPr>
                        <a:t>specifies the details of the column for this property or field. Property name will be used as the column name by default, If @Column annotation is not specified, </a:t>
                      </a:r>
                      <a:endParaRPr lang="en-IN" sz="1400" dirty="0"/>
                    </a:p>
                  </a:txBody>
                  <a:tcPr/>
                </a:tc>
                <a:extLst>
                  <a:ext uri="{0D108BD9-81ED-4DB2-BD59-A6C34878D82A}">
                    <a16:rowId xmlns:a16="http://schemas.microsoft.com/office/drawing/2014/main" val="1698918118"/>
                  </a:ext>
                </a:extLst>
              </a:tr>
            </a:tbl>
          </a:graphicData>
        </a:graphic>
      </p:graphicFrame>
    </p:spTree>
    <p:extLst>
      <p:ext uri="{BB962C8B-B14F-4D97-AF65-F5344CB8AC3E}">
        <p14:creationId xmlns:p14="http://schemas.microsoft.com/office/powerpoint/2010/main" val="2481002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Caching Duration: 10 mins</a:t>
            </a:r>
          </a:p>
        </p:txBody>
      </p:sp>
      <p:sp>
        <p:nvSpPr>
          <p:cNvPr id="3" name="Content Placeholder 2"/>
          <p:cNvSpPr>
            <a:spLocks noGrp="1"/>
          </p:cNvSpPr>
          <p:nvPr>
            <p:ph idx="1"/>
          </p:nvPr>
        </p:nvSpPr>
        <p:spPr>
          <a:xfrm>
            <a:off x="457200" y="1219200"/>
            <a:ext cx="8229600" cy="5562600"/>
          </a:xfrm>
        </p:spPr>
        <p:txBody>
          <a:bodyPr>
            <a:normAutofit/>
          </a:bodyPr>
          <a:lstStyle/>
          <a:p>
            <a:r>
              <a:rPr lang="en-US" b="0" dirty="0"/>
              <a:t>First-level cache is by default in hibernate and second-level cache is optional.</a:t>
            </a:r>
          </a:p>
          <a:p>
            <a:r>
              <a:rPr lang="en-US" b="0" dirty="0"/>
              <a:t>If the session factory is alive, the second level cache will exist. </a:t>
            </a:r>
          </a:p>
          <a:p>
            <a:r>
              <a:rPr lang="en-US" b="0" dirty="0"/>
              <a:t>All properties and associations data of individual entities are cached by second level cache.</a:t>
            </a:r>
          </a:p>
          <a:p>
            <a:r>
              <a:rPr lang="en-IN" b="0" dirty="0" err="1"/>
              <a:t>EhCache</a:t>
            </a:r>
            <a:r>
              <a:rPr lang="en-IN" b="0" dirty="0"/>
              <a:t> and </a:t>
            </a:r>
            <a:r>
              <a:rPr lang="en-IN" b="0" dirty="0" err="1"/>
              <a:t>OSCache</a:t>
            </a:r>
            <a:r>
              <a:rPr lang="en-IN" b="0" dirty="0"/>
              <a:t> providers provide second level </a:t>
            </a:r>
            <a:r>
              <a:rPr lang="en-IN" b="0" dirty="0" err="1"/>
              <a:t>chaching</a:t>
            </a:r>
            <a:r>
              <a:rPr lang="en-IN" b="0" dirty="0"/>
              <a:t>.</a:t>
            </a:r>
            <a:endParaRPr lang="en-US" b="0" dirty="0"/>
          </a:p>
          <a:p>
            <a:pPr marL="0" indent="0">
              <a:buNone/>
            </a:pPr>
            <a:br>
              <a:rPr lang="en-US" b="0" dirty="0"/>
            </a:br>
            <a:r>
              <a:rPr lang="en-US" b="0" dirty="0"/>
              <a:t>Disable the second level of cache by updating this in the hibernate configuration file (hibernate.cfg.xml) </a:t>
            </a:r>
          </a:p>
          <a:p>
            <a:pPr marL="457200" lvl="1" indent="0">
              <a:buNone/>
            </a:pPr>
            <a:endParaRPr lang="en-US" dirty="0"/>
          </a:p>
          <a:p>
            <a:pPr lvl="1"/>
            <a:endParaRPr lang="en-US" dirty="0"/>
          </a:p>
          <a:p>
            <a:pPr lvl="1"/>
            <a:endParaRPr lang="en-US" dirty="0"/>
          </a:p>
          <a:p>
            <a:pPr marL="457200" lvl="1" indent="0">
              <a:buNone/>
            </a:pPr>
            <a:endParaRPr lang="en-US" dirty="0"/>
          </a:p>
          <a:p>
            <a:r>
              <a:rPr lang="en-US" b="0" dirty="0"/>
              <a:t>Enable the second level of cache by updating this in the hibernate configuration file (hibernate.cfg.xml) </a:t>
            </a:r>
          </a:p>
          <a:p>
            <a:endParaRPr lang="en-US" b="0" dirty="0"/>
          </a:p>
          <a:p>
            <a:pPr marL="0" indent="0">
              <a:buNone/>
            </a:pPr>
            <a:r>
              <a:rPr lang="en-US" dirty="0"/>
              <a:t>    </a:t>
            </a:r>
          </a:p>
          <a:p>
            <a:pPr marL="0" indent="0">
              <a:buNone/>
            </a:pPr>
            <a:r>
              <a:rPr lang="en-US" dirty="0"/>
              <a:t>   &lt;property name="</a:t>
            </a:r>
            <a:r>
              <a:rPr lang="en-US" dirty="0" err="1"/>
              <a:t>cache.use_second_level_cache</a:t>
            </a:r>
            <a:r>
              <a:rPr lang="en-US" dirty="0"/>
              <a:t>"&gt;true&lt;/property&gt;</a:t>
            </a:r>
          </a:p>
          <a:p>
            <a:pPr marL="0" indent="0">
              <a:buNone/>
            </a:pPr>
            <a:r>
              <a:rPr lang="en-US" dirty="0"/>
              <a:t>   &lt;property name="</a:t>
            </a:r>
            <a:r>
              <a:rPr lang="en-US" dirty="0" err="1"/>
              <a:t>cache.provider_class</a:t>
            </a:r>
            <a:r>
              <a:rPr lang="en-US" dirty="0"/>
              <a:t>"&gt;</a:t>
            </a:r>
            <a:r>
              <a:rPr lang="en-US" dirty="0" err="1"/>
              <a:t>org.hibernate.cache.EhCacheProvider</a:t>
            </a:r>
            <a:r>
              <a:rPr lang="en-US" dirty="0"/>
              <a:t>&lt;/property&gt; </a:t>
            </a:r>
          </a:p>
          <a:p>
            <a:endParaRPr lang="en-US" b="0" dirty="0"/>
          </a:p>
        </p:txBody>
      </p:sp>
      <p:sp>
        <p:nvSpPr>
          <p:cNvPr id="6" name="Rectangle 5"/>
          <p:cNvSpPr/>
          <p:nvPr/>
        </p:nvSpPr>
        <p:spPr>
          <a:xfrm>
            <a:off x="685800" y="3276600"/>
            <a:ext cx="8229600" cy="338554"/>
          </a:xfrm>
          <a:prstGeom prst="rect">
            <a:avLst/>
          </a:prstGeom>
        </p:spPr>
        <p:txBody>
          <a:bodyPr wrap="square">
            <a:spAutoFit/>
          </a:bodyPr>
          <a:lstStyle/>
          <a:p>
            <a:r>
              <a:rPr lang="en-US" sz="1600" b="1" dirty="0"/>
              <a:t>&lt;property name="</a:t>
            </a:r>
            <a:r>
              <a:rPr lang="en-US" sz="1600" b="1" dirty="0" err="1"/>
              <a:t>cache.provider_class</a:t>
            </a:r>
            <a:r>
              <a:rPr lang="en-US" sz="1600" b="1" dirty="0"/>
              <a:t>"&gt;</a:t>
            </a:r>
            <a:r>
              <a:rPr lang="en-US" sz="1600" b="1" dirty="0" err="1"/>
              <a:t>org.hibernate.cache.NoCacheProvider</a:t>
            </a:r>
            <a:r>
              <a:rPr lang="en-US" sz="1600" b="1" dirty="0"/>
              <a:t>&lt;/property&gt; </a:t>
            </a:r>
          </a:p>
        </p:txBody>
      </p:sp>
    </p:spTree>
    <p:extLst>
      <p:ext uri="{BB962C8B-B14F-4D97-AF65-F5344CB8AC3E}">
        <p14:creationId xmlns:p14="http://schemas.microsoft.com/office/powerpoint/2010/main" val="357610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6933-ED0A-41B3-AFC5-4B9684A43A0F}"/>
              </a:ext>
            </a:extLst>
          </p:cNvPr>
          <p:cNvSpPr>
            <a:spLocks noGrp="1"/>
          </p:cNvSpPr>
          <p:nvPr>
            <p:ph type="title"/>
          </p:nvPr>
        </p:nvSpPr>
        <p:spPr/>
        <p:txBody>
          <a:bodyPr/>
          <a:lstStyle/>
          <a:p>
            <a:r>
              <a:rPr lang="en-US" dirty="0"/>
              <a:t>Demo: Caching contd..</a:t>
            </a:r>
            <a:endParaRPr lang="en-IN" dirty="0"/>
          </a:p>
        </p:txBody>
      </p:sp>
      <p:sp>
        <p:nvSpPr>
          <p:cNvPr id="3" name="Content Placeholder 2">
            <a:extLst>
              <a:ext uri="{FF2B5EF4-FFF2-40B4-BE49-F238E27FC236}">
                <a16:creationId xmlns:a16="http://schemas.microsoft.com/office/drawing/2014/main" id="{3CA68442-D56E-4429-B510-5F3BEB32EFA0}"/>
              </a:ext>
            </a:extLst>
          </p:cNvPr>
          <p:cNvSpPr>
            <a:spLocks noGrp="1"/>
          </p:cNvSpPr>
          <p:nvPr>
            <p:ph idx="1"/>
          </p:nvPr>
        </p:nvSpPr>
        <p:spPr>
          <a:xfrm>
            <a:off x="76200" y="990600"/>
            <a:ext cx="9067800" cy="5135563"/>
          </a:xfrm>
        </p:spPr>
        <p:txBody>
          <a:bodyPr/>
          <a:lstStyle/>
          <a:p>
            <a:pPr marL="0" indent="0">
              <a:buNone/>
            </a:pPr>
            <a:r>
              <a:rPr lang="en-IN" dirty="0"/>
              <a:t>To understand how hibernate works with cache we will create the New Java Project and add Employee and Address Classes to com.test.hibernate.model package. </a:t>
            </a:r>
          </a:p>
          <a:p>
            <a:pPr marL="0" indent="0">
              <a:buNone/>
            </a:pPr>
            <a:r>
              <a:rPr lang="en-IN" dirty="0"/>
              <a:t>The Employee and Address Classes will have Employe and  Address table’s columns mapping </a:t>
            </a:r>
          </a:p>
          <a:p>
            <a:pPr marL="0" indent="0">
              <a:buNone/>
            </a:pPr>
            <a:r>
              <a:rPr lang="en-IN" sz="1400" dirty="0"/>
              <a:t>Address Class annotation as below.</a:t>
            </a:r>
          </a:p>
          <a:p>
            <a:pPr marL="0" indent="0">
              <a:buNone/>
            </a:pPr>
            <a:endParaRPr lang="en-IN" dirty="0"/>
          </a:p>
          <a:p>
            <a:pPr marL="0" indent="0">
              <a:buNone/>
            </a:pPr>
            <a:r>
              <a:rPr lang="en-IN" sz="1200" dirty="0"/>
              <a:t>@Entity</a:t>
            </a:r>
          </a:p>
          <a:p>
            <a:pPr marL="0" indent="0">
              <a:buNone/>
            </a:pPr>
            <a:r>
              <a:rPr lang="en-IN" sz="1200" dirty="0"/>
              <a:t>@Table(name = "ADDRESS")</a:t>
            </a:r>
          </a:p>
          <a:p>
            <a:pPr marL="0" indent="0">
              <a:buNone/>
            </a:pPr>
            <a:r>
              <a:rPr lang="en-IN" sz="1200" dirty="0"/>
              <a:t>@Id</a:t>
            </a:r>
          </a:p>
          <a:p>
            <a:pPr marL="0" indent="0">
              <a:buNone/>
            </a:pPr>
            <a:r>
              <a:rPr lang="fr-FR" sz="1200" dirty="0"/>
              <a:t>@Column(name = "emp_id", unique = true, nullable = false) </a:t>
            </a:r>
          </a:p>
          <a:p>
            <a:pPr marL="0" indent="0">
              <a:buNone/>
            </a:pPr>
            <a:endParaRPr lang="fr-FR" sz="1200" dirty="0"/>
          </a:p>
          <a:p>
            <a:pPr marL="0" indent="0">
              <a:buNone/>
            </a:pPr>
            <a:r>
              <a:rPr lang="fr-FR" sz="1200" dirty="0"/>
              <a:t>etc..</a:t>
            </a:r>
          </a:p>
          <a:p>
            <a:pPr marL="0" indent="0">
              <a:buNone/>
            </a:pPr>
            <a:endParaRPr lang="fr-FR" sz="1200" dirty="0"/>
          </a:p>
          <a:p>
            <a:pPr marL="0" indent="0">
              <a:buNone/>
            </a:pPr>
            <a:r>
              <a:rPr lang="fr-FR" sz="1400" dirty="0"/>
              <a:t>Employee Class annotation</a:t>
            </a:r>
          </a:p>
          <a:p>
            <a:pPr marL="0" indent="0">
              <a:buNone/>
            </a:pPr>
            <a:endParaRPr lang="fr-FR" sz="1200" dirty="0"/>
          </a:p>
          <a:p>
            <a:pPr marL="0" indent="0">
              <a:buNone/>
            </a:pPr>
            <a:r>
              <a:rPr lang="en-US" sz="1200" dirty="0"/>
              <a:t>@Entity</a:t>
            </a:r>
          </a:p>
          <a:p>
            <a:pPr marL="0" indent="0">
              <a:buNone/>
            </a:pPr>
            <a:r>
              <a:rPr lang="en-US" sz="1200" dirty="0"/>
              <a:t>@Table(name = "EMPLOYE")</a:t>
            </a:r>
          </a:p>
          <a:p>
            <a:pPr marL="0" indent="0">
              <a:buNone/>
            </a:pPr>
            <a:r>
              <a:rPr lang="en-US" sz="1200" dirty="0"/>
              <a:t>@Column(name = "emp_id") </a:t>
            </a:r>
          </a:p>
          <a:p>
            <a:pPr marL="0" indent="0">
              <a:buNone/>
            </a:pPr>
            <a:endParaRPr lang="en-US" sz="1200" dirty="0"/>
          </a:p>
          <a:p>
            <a:pPr marL="0" indent="0">
              <a:buNone/>
            </a:pPr>
            <a:r>
              <a:rPr lang="en-US" sz="1200" dirty="0"/>
              <a:t>etc…</a:t>
            </a:r>
          </a:p>
          <a:p>
            <a:pPr marL="0" indent="0">
              <a:buNone/>
            </a:pPr>
            <a:r>
              <a:rPr lang="en-IN" dirty="0"/>
              <a:t>The above annotation will match the respective tables column from database.</a:t>
            </a:r>
          </a:p>
        </p:txBody>
      </p:sp>
    </p:spTree>
    <p:extLst>
      <p:ext uri="{BB962C8B-B14F-4D97-AF65-F5344CB8AC3E}">
        <p14:creationId xmlns:p14="http://schemas.microsoft.com/office/powerpoint/2010/main" val="3589492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6933-ED0A-41B3-AFC5-4B9684A43A0F}"/>
              </a:ext>
            </a:extLst>
          </p:cNvPr>
          <p:cNvSpPr>
            <a:spLocks noGrp="1"/>
          </p:cNvSpPr>
          <p:nvPr>
            <p:ph type="title"/>
          </p:nvPr>
        </p:nvSpPr>
        <p:spPr/>
        <p:txBody>
          <a:bodyPr/>
          <a:lstStyle/>
          <a:p>
            <a:r>
              <a:rPr lang="en-US" dirty="0"/>
              <a:t>Demo: Caching contd..</a:t>
            </a:r>
            <a:endParaRPr lang="en-IN" dirty="0"/>
          </a:p>
        </p:txBody>
      </p:sp>
      <p:sp>
        <p:nvSpPr>
          <p:cNvPr id="6" name="TextBox 5">
            <a:extLst>
              <a:ext uri="{FF2B5EF4-FFF2-40B4-BE49-F238E27FC236}">
                <a16:creationId xmlns:a16="http://schemas.microsoft.com/office/drawing/2014/main" id="{824A0F17-F8A7-4FE3-8B23-93AA2589041B}"/>
              </a:ext>
            </a:extLst>
          </p:cNvPr>
          <p:cNvSpPr txBox="1"/>
          <p:nvPr/>
        </p:nvSpPr>
        <p:spPr>
          <a:xfrm>
            <a:off x="76200" y="990600"/>
            <a:ext cx="4495800" cy="3908762"/>
          </a:xfrm>
          <a:prstGeom prst="rect">
            <a:avLst/>
          </a:prstGeom>
          <a:noFill/>
        </p:spPr>
        <p:txBody>
          <a:bodyPr wrap="square" rtlCol="0">
            <a:spAutoFit/>
          </a:bodyPr>
          <a:lstStyle/>
          <a:p>
            <a:r>
              <a:rPr lang="en-IN" dirty="0"/>
              <a:t>Create table </a:t>
            </a:r>
            <a:r>
              <a:rPr lang="en-IN" dirty="0" err="1"/>
              <a:t>Employe</a:t>
            </a:r>
            <a:r>
              <a:rPr lang="en-IN" dirty="0"/>
              <a:t> and Address table in </a:t>
            </a:r>
            <a:r>
              <a:rPr lang="en-IN" dirty="0" err="1"/>
              <a:t>Mysql</a:t>
            </a:r>
            <a:r>
              <a:rPr lang="en-IN" dirty="0"/>
              <a:t> test database</a:t>
            </a:r>
          </a:p>
          <a:p>
            <a:endParaRPr lang="en-IN" sz="1600" dirty="0"/>
          </a:p>
          <a:p>
            <a:r>
              <a:rPr lang="en-IN" sz="1400" dirty="0"/>
              <a:t>CREATE TABLE `</a:t>
            </a:r>
            <a:r>
              <a:rPr lang="en-IN" sz="1400" dirty="0" err="1"/>
              <a:t>Employe</a:t>
            </a:r>
            <a:r>
              <a:rPr lang="en-IN" sz="1400" dirty="0"/>
              <a:t>` (  `</a:t>
            </a:r>
            <a:r>
              <a:rPr lang="en-IN" sz="1400" dirty="0" err="1"/>
              <a:t>emp_id</a:t>
            </a:r>
            <a:r>
              <a:rPr lang="en-IN" sz="1400" dirty="0"/>
              <a:t>` int(11) unsigned NOT NULL AUTO_INCREMENT,  `</a:t>
            </a:r>
            <a:r>
              <a:rPr lang="en-IN" sz="1400" dirty="0" err="1"/>
              <a:t>emp_name</a:t>
            </a:r>
            <a:r>
              <a:rPr lang="en-IN" sz="1400" dirty="0"/>
              <a:t>` varchar(20) NOT NULL,  `</a:t>
            </a:r>
            <a:r>
              <a:rPr lang="en-IN" sz="1400" dirty="0" err="1"/>
              <a:t>emp_salary</a:t>
            </a:r>
            <a:r>
              <a:rPr lang="en-IN" sz="1400" dirty="0"/>
              <a:t>` double(10,0) NOT NULL DEFAULT '0',  PRIMARY KEY (`</a:t>
            </a:r>
            <a:r>
              <a:rPr lang="en-IN" sz="1400" dirty="0" err="1"/>
              <a:t>emp_id</a:t>
            </a:r>
            <a:r>
              <a:rPr lang="en-IN" sz="1400" dirty="0"/>
              <a:t>`)) ENGINE=</a:t>
            </a:r>
            <a:r>
              <a:rPr lang="en-IN" sz="1400" dirty="0" err="1"/>
              <a:t>InnoDB</a:t>
            </a:r>
            <a:r>
              <a:rPr lang="en-IN" sz="1400" dirty="0"/>
              <a:t> AUTO_INCREMENT=1 DEFAULT CHARSET=utf8; </a:t>
            </a:r>
          </a:p>
          <a:p>
            <a:endParaRPr lang="en-IN" sz="1400" dirty="0"/>
          </a:p>
          <a:p>
            <a:endParaRPr lang="en-IN" sz="1400" dirty="0"/>
          </a:p>
          <a:p>
            <a:r>
              <a:rPr lang="en-IN" sz="1400" dirty="0"/>
              <a:t>CREATE TABLE `Address` (  `</a:t>
            </a:r>
            <a:r>
              <a:rPr lang="en-IN" sz="1400" dirty="0" err="1"/>
              <a:t>emp_id</a:t>
            </a:r>
            <a:r>
              <a:rPr lang="en-IN" sz="1400" dirty="0"/>
              <a:t>` int(11) unsigned NOT NULL,  `address_line1` varchar(50) NOT NULL DEFAULT '',  `</a:t>
            </a:r>
            <a:r>
              <a:rPr lang="en-IN" sz="1400" dirty="0" err="1"/>
              <a:t>zipcode</a:t>
            </a:r>
            <a:r>
              <a:rPr lang="en-IN" sz="1400" dirty="0"/>
              <a:t>` varchar(10) DEFAULT NULL,  `city` varchar(20) DEFAULT NULL,  PRIMARY KEY (`</a:t>
            </a:r>
            <a:r>
              <a:rPr lang="en-IN" sz="1400" dirty="0" err="1"/>
              <a:t>emp_id</a:t>
            </a:r>
            <a:r>
              <a:rPr lang="en-IN" sz="1400" dirty="0"/>
              <a:t>`),  CONSTRAINT `emp_fk_1` FOREIGN KEY (`</a:t>
            </a:r>
            <a:r>
              <a:rPr lang="en-IN" sz="1400" dirty="0" err="1"/>
              <a:t>emp_id</a:t>
            </a:r>
            <a:r>
              <a:rPr lang="en-IN" sz="1400" dirty="0"/>
              <a:t>`) REFERENCES `</a:t>
            </a:r>
            <a:r>
              <a:rPr lang="en-IN" sz="1400" dirty="0" err="1"/>
              <a:t>Employe</a:t>
            </a:r>
            <a:r>
              <a:rPr lang="en-IN" sz="1400" dirty="0"/>
              <a:t>` (`</a:t>
            </a:r>
            <a:r>
              <a:rPr lang="en-IN" sz="1400" dirty="0" err="1"/>
              <a:t>emp_id</a:t>
            </a:r>
            <a:r>
              <a:rPr lang="en-IN" sz="1400" dirty="0"/>
              <a:t>`)) ENGINE=</a:t>
            </a:r>
            <a:r>
              <a:rPr lang="en-IN" sz="1400" dirty="0" err="1"/>
              <a:t>InnoDB</a:t>
            </a:r>
            <a:r>
              <a:rPr lang="en-IN" sz="1400" dirty="0"/>
              <a:t> DEFAULT CHARSET=utf8;</a:t>
            </a:r>
          </a:p>
        </p:txBody>
      </p:sp>
      <p:sp>
        <p:nvSpPr>
          <p:cNvPr id="10" name="Rectangle 9">
            <a:extLst>
              <a:ext uri="{FF2B5EF4-FFF2-40B4-BE49-F238E27FC236}">
                <a16:creationId xmlns:a16="http://schemas.microsoft.com/office/drawing/2014/main" id="{7EC03FA5-253F-478D-8DB8-5B30E644A1BA}"/>
              </a:ext>
            </a:extLst>
          </p:cNvPr>
          <p:cNvSpPr/>
          <p:nvPr/>
        </p:nvSpPr>
        <p:spPr>
          <a:xfrm>
            <a:off x="4572000" y="990600"/>
            <a:ext cx="4343400" cy="3354765"/>
          </a:xfrm>
          <a:prstGeom prst="rect">
            <a:avLst/>
          </a:prstGeom>
        </p:spPr>
        <p:txBody>
          <a:bodyPr wrap="square">
            <a:spAutoFit/>
          </a:bodyPr>
          <a:lstStyle/>
          <a:p>
            <a:r>
              <a:rPr lang="en-IN" dirty="0"/>
              <a:t>Insert some rows in </a:t>
            </a:r>
            <a:r>
              <a:rPr lang="en-IN" dirty="0" err="1"/>
              <a:t>Employe</a:t>
            </a:r>
            <a:r>
              <a:rPr lang="en-IN" dirty="0"/>
              <a:t> and Address</a:t>
            </a:r>
          </a:p>
          <a:p>
            <a:endParaRPr lang="en-IN" dirty="0"/>
          </a:p>
          <a:p>
            <a:r>
              <a:rPr lang="en-IN" sz="1600" dirty="0"/>
              <a:t>INSERT INTO `</a:t>
            </a:r>
            <a:r>
              <a:rPr lang="en-IN" sz="1600" dirty="0" err="1"/>
              <a:t>Employe</a:t>
            </a:r>
            <a:r>
              <a:rPr lang="en-IN" sz="1600" dirty="0"/>
              <a:t>` (`</a:t>
            </a:r>
            <a:r>
              <a:rPr lang="en-IN" sz="1600" dirty="0" err="1"/>
              <a:t>emp_id</a:t>
            </a:r>
            <a:r>
              <a:rPr lang="en-IN" sz="1600" dirty="0"/>
              <a:t>`, `</a:t>
            </a:r>
            <a:r>
              <a:rPr lang="en-IN" sz="1600" dirty="0" err="1"/>
              <a:t>emp_name</a:t>
            </a:r>
            <a:r>
              <a:rPr lang="en-IN" sz="1600" dirty="0"/>
              <a:t>`, `</a:t>
            </a:r>
            <a:r>
              <a:rPr lang="en-IN" sz="1600" dirty="0" err="1"/>
              <a:t>emp_salary</a:t>
            </a:r>
            <a:r>
              <a:rPr lang="en-IN" sz="1600" dirty="0"/>
              <a:t>`)VALUES	(111, 'Neha', 10000),	(112, '</a:t>
            </a:r>
            <a:r>
              <a:rPr lang="en-IN" sz="1600" dirty="0" err="1"/>
              <a:t>Dixita</a:t>
            </a:r>
            <a:r>
              <a:rPr lang="en-IN" sz="1600" dirty="0"/>
              <a:t>', 12200),	(113, '</a:t>
            </a:r>
            <a:r>
              <a:rPr lang="en-IN" sz="1600" dirty="0" err="1"/>
              <a:t>Ragini</a:t>
            </a:r>
            <a:r>
              <a:rPr lang="en-IN" sz="1600" dirty="0"/>
              <a:t>', 30099),	(114, 'Madhur', 45000);</a:t>
            </a:r>
          </a:p>
          <a:p>
            <a:endParaRPr lang="en-IN" sz="1600" dirty="0"/>
          </a:p>
          <a:p>
            <a:r>
              <a:rPr lang="en-IN" sz="1600" dirty="0"/>
              <a:t>INSERT INTO `Address` (`</a:t>
            </a:r>
            <a:r>
              <a:rPr lang="en-IN" sz="1600" dirty="0" err="1"/>
              <a:t>emp_id</a:t>
            </a:r>
            <a:r>
              <a:rPr lang="en-IN" sz="1600" dirty="0"/>
              <a:t>`, `address_line1`, `</a:t>
            </a:r>
            <a:r>
              <a:rPr lang="en-IN" sz="1600" dirty="0" err="1"/>
              <a:t>zipcode</a:t>
            </a:r>
            <a:r>
              <a:rPr lang="en-IN" sz="1600" dirty="0"/>
              <a:t>`, `city`)VALUES	(111, '2/4 Nehru Road', 411011’, 'Pune'),	(112, 'Ekta Avenue', 400047', 'Santa Cruz'),	(113, '</a:t>
            </a:r>
            <a:r>
              <a:rPr lang="en-IN" sz="1600" dirty="0" err="1"/>
              <a:t>Nilkanth</a:t>
            </a:r>
            <a:r>
              <a:rPr lang="en-IN" sz="1600" dirty="0"/>
              <a:t> Society', 411011', 'Pune'),	(114, 'Sagar Palace', '430008', '    ');</a:t>
            </a:r>
          </a:p>
        </p:txBody>
      </p:sp>
    </p:spTree>
    <p:extLst>
      <p:ext uri="{BB962C8B-B14F-4D97-AF65-F5344CB8AC3E}">
        <p14:creationId xmlns:p14="http://schemas.microsoft.com/office/powerpoint/2010/main" val="1225667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6933-ED0A-41B3-AFC5-4B9684A43A0F}"/>
              </a:ext>
            </a:extLst>
          </p:cNvPr>
          <p:cNvSpPr>
            <a:spLocks noGrp="1"/>
          </p:cNvSpPr>
          <p:nvPr>
            <p:ph type="title"/>
          </p:nvPr>
        </p:nvSpPr>
        <p:spPr/>
        <p:txBody>
          <a:bodyPr/>
          <a:lstStyle/>
          <a:p>
            <a:r>
              <a:rPr lang="en-US" dirty="0"/>
              <a:t>Demo: Caching contd..</a:t>
            </a:r>
            <a:endParaRPr lang="en-IN" dirty="0"/>
          </a:p>
        </p:txBody>
      </p:sp>
      <p:pic>
        <p:nvPicPr>
          <p:cNvPr id="4" name="Content Placeholder 6">
            <a:extLst>
              <a:ext uri="{FF2B5EF4-FFF2-40B4-BE49-F238E27FC236}">
                <a16:creationId xmlns:a16="http://schemas.microsoft.com/office/drawing/2014/main" id="{F8539A8D-CC2E-4CAF-8C3E-2FFDA01E7134}"/>
              </a:ext>
            </a:extLst>
          </p:cNvPr>
          <p:cNvPicPr>
            <a:picLocks noGrp="1" noChangeAspect="1"/>
          </p:cNvPicPr>
          <p:nvPr>
            <p:ph idx="1"/>
          </p:nvPr>
        </p:nvPicPr>
        <p:blipFill rotWithShape="1">
          <a:blip r:embed="rId3"/>
          <a:srcRect l="-1115" t="20204" r="75558" b="30972"/>
          <a:stretch/>
        </p:blipFill>
        <p:spPr>
          <a:xfrm>
            <a:off x="228600" y="1979810"/>
            <a:ext cx="3962400" cy="4649590"/>
          </a:xfrm>
          <a:prstGeom prst="rect">
            <a:avLst/>
          </a:prstGeom>
          <a:ln>
            <a:solidFill>
              <a:schemeClr val="accent2"/>
            </a:solidFill>
          </a:ln>
        </p:spPr>
      </p:pic>
      <p:sp>
        <p:nvSpPr>
          <p:cNvPr id="5" name="TextBox 4">
            <a:extLst>
              <a:ext uri="{FF2B5EF4-FFF2-40B4-BE49-F238E27FC236}">
                <a16:creationId xmlns:a16="http://schemas.microsoft.com/office/drawing/2014/main" id="{D7693E94-710B-4843-9F1A-3C70F63624E3}"/>
              </a:ext>
            </a:extLst>
          </p:cNvPr>
          <p:cNvSpPr txBox="1"/>
          <p:nvPr/>
        </p:nvSpPr>
        <p:spPr>
          <a:xfrm>
            <a:off x="381000" y="990600"/>
            <a:ext cx="4495800" cy="646331"/>
          </a:xfrm>
          <a:prstGeom prst="rect">
            <a:avLst/>
          </a:prstGeom>
          <a:noFill/>
        </p:spPr>
        <p:txBody>
          <a:bodyPr wrap="square" rtlCol="0">
            <a:spAutoFit/>
          </a:bodyPr>
          <a:lstStyle/>
          <a:p>
            <a:r>
              <a:rPr lang="en-IN" dirty="0"/>
              <a:t>Create a new Maven Project  and add the dependency</a:t>
            </a:r>
          </a:p>
        </p:txBody>
      </p:sp>
      <p:sp>
        <p:nvSpPr>
          <p:cNvPr id="6" name="TextBox 5">
            <a:extLst>
              <a:ext uri="{FF2B5EF4-FFF2-40B4-BE49-F238E27FC236}">
                <a16:creationId xmlns:a16="http://schemas.microsoft.com/office/drawing/2014/main" id="{824A0F17-F8A7-4FE3-8B23-93AA2589041B}"/>
              </a:ext>
            </a:extLst>
          </p:cNvPr>
          <p:cNvSpPr txBox="1"/>
          <p:nvPr/>
        </p:nvSpPr>
        <p:spPr>
          <a:xfrm>
            <a:off x="5715000" y="1295400"/>
            <a:ext cx="3276600" cy="646331"/>
          </a:xfrm>
          <a:prstGeom prst="rect">
            <a:avLst/>
          </a:prstGeom>
          <a:noFill/>
        </p:spPr>
        <p:txBody>
          <a:bodyPr wrap="square" rtlCol="0">
            <a:spAutoFit/>
          </a:bodyPr>
          <a:lstStyle/>
          <a:p>
            <a:r>
              <a:rPr lang="en-IN" dirty="0"/>
              <a:t>For this example We have added following dependencies.</a:t>
            </a:r>
          </a:p>
        </p:txBody>
      </p:sp>
      <p:sp>
        <p:nvSpPr>
          <p:cNvPr id="7" name="Rectangle 6">
            <a:extLst>
              <a:ext uri="{FF2B5EF4-FFF2-40B4-BE49-F238E27FC236}">
                <a16:creationId xmlns:a16="http://schemas.microsoft.com/office/drawing/2014/main" id="{555379D4-11AB-4C69-BD87-8B95E19334C4}"/>
              </a:ext>
            </a:extLst>
          </p:cNvPr>
          <p:cNvSpPr/>
          <p:nvPr/>
        </p:nvSpPr>
        <p:spPr>
          <a:xfrm>
            <a:off x="4191000" y="3092694"/>
            <a:ext cx="4572000" cy="3647152"/>
          </a:xfrm>
          <a:prstGeom prst="rect">
            <a:avLst/>
          </a:prstGeom>
        </p:spPr>
        <p:txBody>
          <a:bodyPr>
            <a:spAutoFit/>
          </a:bodyPr>
          <a:lstStyle/>
          <a:p>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project </a:t>
            </a:r>
            <a:r>
              <a:rPr lang="en-IN" sz="1100" dirty="0" err="1">
                <a:solidFill>
                  <a:srgbClr val="7F007F"/>
                </a:solidFill>
                <a:latin typeface="Consolas" panose="020B0609020204030204" pitchFamily="49" charset="0"/>
              </a:rPr>
              <a:t>xmlns</a:t>
            </a:r>
            <a:r>
              <a:rPr lang="en-IN" sz="1100" dirty="0">
                <a:solidFill>
                  <a:srgbClr val="000000"/>
                </a:solidFill>
                <a:latin typeface="Consolas" panose="020B0609020204030204" pitchFamily="49" charset="0"/>
              </a:rPr>
              <a:t>=</a:t>
            </a:r>
            <a:r>
              <a:rPr lang="en-IN" sz="1100" i="1" dirty="0">
                <a:solidFill>
                  <a:srgbClr val="2A00FF"/>
                </a:solidFill>
                <a:latin typeface="Consolas" panose="020B0609020204030204" pitchFamily="49" charset="0"/>
              </a:rPr>
              <a:t>"http://maven.apache.org/POM/4.0.0" </a:t>
            </a:r>
            <a:r>
              <a:rPr lang="en-IN" sz="1100" i="1" dirty="0" err="1">
                <a:solidFill>
                  <a:srgbClr val="7F007F"/>
                </a:solidFill>
                <a:latin typeface="Consolas" panose="020B0609020204030204" pitchFamily="49" charset="0"/>
              </a:rPr>
              <a:t>xmlns:xsi</a:t>
            </a:r>
            <a:r>
              <a:rPr lang="en-IN" sz="1100" i="1" dirty="0">
                <a:solidFill>
                  <a:srgbClr val="000000"/>
                </a:solidFill>
                <a:latin typeface="Consolas" panose="020B0609020204030204" pitchFamily="49" charset="0"/>
              </a:rPr>
              <a:t>=</a:t>
            </a:r>
            <a:r>
              <a:rPr lang="en-IN" sz="1100" i="1" dirty="0">
                <a:solidFill>
                  <a:srgbClr val="2A00FF"/>
                </a:solidFill>
                <a:latin typeface="Consolas" panose="020B0609020204030204" pitchFamily="49" charset="0"/>
              </a:rPr>
              <a:t>"http://www.w3.org/2001/XMLSchema-instance" </a:t>
            </a:r>
            <a:r>
              <a:rPr lang="en-IN" sz="1100" i="1" dirty="0" err="1">
                <a:solidFill>
                  <a:srgbClr val="7F007F"/>
                </a:solidFill>
                <a:latin typeface="Consolas" panose="020B0609020204030204" pitchFamily="49" charset="0"/>
              </a:rPr>
              <a:t>xsi:schemaLocation</a:t>
            </a:r>
            <a:r>
              <a:rPr lang="en-IN" sz="1100" i="1" dirty="0">
                <a:solidFill>
                  <a:srgbClr val="000000"/>
                </a:solidFill>
                <a:latin typeface="Consolas" panose="020B0609020204030204" pitchFamily="49" charset="0"/>
              </a:rPr>
              <a:t>=</a:t>
            </a:r>
            <a:r>
              <a:rPr lang="en-IN" sz="1100" i="1" dirty="0">
                <a:solidFill>
                  <a:srgbClr val="2A00FF"/>
                </a:solidFill>
                <a:latin typeface="Consolas" panose="020B0609020204030204" pitchFamily="49" charset="0"/>
              </a:rPr>
              <a:t>"http://maven.apache.org/POM/4.0.0 http://maven.apache.org/xsd/maven-4.0.0.xsd"</a:t>
            </a:r>
            <a:r>
              <a:rPr lang="en-IN" sz="1100" i="1"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modelVersion</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4.0.0</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modelVersion</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r>
              <a:rPr lang="en-IN" sz="1100" dirty="0" err="1">
                <a:solidFill>
                  <a:srgbClr val="000000"/>
                </a:solidFill>
                <a:latin typeface="Consolas" panose="020B0609020204030204" pitchFamily="49" charset="0"/>
              </a:rPr>
              <a:t>com.test.hibernatcache</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hibernate-cache</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0.0.1-SNAPSHOT</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dependencies</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dependency</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r>
              <a:rPr lang="en-IN" sz="1100" dirty="0" err="1">
                <a:solidFill>
                  <a:srgbClr val="000000"/>
                </a:solidFill>
                <a:latin typeface="Consolas" panose="020B0609020204030204" pitchFamily="49" charset="0"/>
              </a:rPr>
              <a:t>org.hibernate</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hibernate-core</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4.3.5.Final</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dependency</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dependency</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r>
              <a:rPr lang="en-IN" sz="1100" dirty="0" err="1">
                <a:solidFill>
                  <a:srgbClr val="000000"/>
                </a:solidFill>
                <a:latin typeface="Consolas" panose="020B0609020204030204" pitchFamily="49" charset="0"/>
              </a:rPr>
              <a:t>mysql</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groupId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r>
              <a:rPr lang="en-IN" sz="1100" dirty="0" err="1">
                <a:solidFill>
                  <a:srgbClr val="000000"/>
                </a:solidFill>
                <a:latin typeface="Consolas" panose="020B0609020204030204" pitchFamily="49" charset="0"/>
              </a:rPr>
              <a:t>mysql</a:t>
            </a:r>
            <a:r>
              <a:rPr lang="en-IN" sz="1100" dirty="0">
                <a:solidFill>
                  <a:srgbClr val="000000"/>
                </a:solidFill>
                <a:latin typeface="Consolas" panose="020B0609020204030204" pitchFamily="49" charset="0"/>
              </a:rPr>
              <a:t>-connector-java</a:t>
            </a:r>
            <a:r>
              <a:rPr lang="en-IN" sz="1100" dirty="0">
                <a:solidFill>
                  <a:srgbClr val="008080"/>
                </a:solidFill>
                <a:latin typeface="Consolas" panose="020B0609020204030204" pitchFamily="49" charset="0"/>
              </a:rPr>
              <a:t>&lt;/</a:t>
            </a:r>
            <a:r>
              <a:rPr lang="en-IN" sz="1100" dirty="0" err="1">
                <a:solidFill>
                  <a:srgbClr val="3F7F7F"/>
                </a:solidFill>
                <a:latin typeface="Consolas" panose="020B0609020204030204" pitchFamily="49" charset="0"/>
              </a:rPr>
              <a:t>artifactId</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r>
              <a:rPr lang="en-IN" sz="1100" dirty="0">
                <a:solidFill>
                  <a:srgbClr val="000000"/>
                </a:solidFill>
                <a:latin typeface="Consolas" panose="020B0609020204030204" pitchFamily="49" charset="0"/>
              </a:rPr>
              <a:t>5.0.5</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version</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dependency</a:t>
            </a:r>
            <a:r>
              <a:rPr lang="en-IN" sz="1100" dirty="0">
                <a:solidFill>
                  <a:srgbClr val="008080"/>
                </a:solidFill>
                <a:latin typeface="Consolas" panose="020B0609020204030204" pitchFamily="49" charset="0"/>
              </a:rPr>
              <a:t>&gt;</a:t>
            </a:r>
          </a:p>
          <a:p>
            <a:r>
              <a:rPr lang="en-IN" sz="1100" dirty="0">
                <a:solidFill>
                  <a:srgbClr val="000000"/>
                </a:solidFill>
                <a:latin typeface="Consolas" panose="020B0609020204030204" pitchFamily="49" charset="0"/>
              </a:rPr>
              <a:t>  </a:t>
            </a:r>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dependencies</a:t>
            </a:r>
            <a:r>
              <a:rPr lang="en-IN" sz="1100" dirty="0">
                <a:solidFill>
                  <a:srgbClr val="008080"/>
                </a:solidFill>
                <a:latin typeface="Consolas" panose="020B0609020204030204" pitchFamily="49" charset="0"/>
              </a:rPr>
              <a:t>&gt;</a:t>
            </a:r>
          </a:p>
          <a:p>
            <a:r>
              <a:rPr lang="en-IN" sz="1100" dirty="0">
                <a:solidFill>
                  <a:srgbClr val="008080"/>
                </a:solidFill>
                <a:latin typeface="Consolas" panose="020B0609020204030204" pitchFamily="49" charset="0"/>
              </a:rPr>
              <a:t>&lt;/</a:t>
            </a:r>
            <a:r>
              <a:rPr lang="en-IN" sz="1100" dirty="0">
                <a:solidFill>
                  <a:srgbClr val="3F7F7F"/>
                </a:solidFill>
                <a:latin typeface="Consolas" panose="020B0609020204030204" pitchFamily="49" charset="0"/>
              </a:rPr>
              <a:t>project</a:t>
            </a:r>
            <a:r>
              <a:rPr lang="en-IN" sz="1100" dirty="0">
                <a:solidFill>
                  <a:srgbClr val="008080"/>
                </a:solidFill>
                <a:latin typeface="Consolas" panose="020B0609020204030204" pitchFamily="49" charset="0"/>
              </a:rPr>
              <a:t>&gt;</a:t>
            </a:r>
            <a:endParaRPr lang="en-IN" sz="1100" dirty="0"/>
          </a:p>
        </p:txBody>
      </p:sp>
      <p:sp>
        <p:nvSpPr>
          <p:cNvPr id="8" name="Oval 7">
            <a:extLst>
              <a:ext uri="{FF2B5EF4-FFF2-40B4-BE49-F238E27FC236}">
                <a16:creationId xmlns:a16="http://schemas.microsoft.com/office/drawing/2014/main" id="{3465EF06-E002-4E5D-8F65-9582AACDE094}"/>
              </a:ext>
            </a:extLst>
          </p:cNvPr>
          <p:cNvSpPr/>
          <p:nvPr/>
        </p:nvSpPr>
        <p:spPr>
          <a:xfrm>
            <a:off x="4343400" y="4648200"/>
            <a:ext cx="32766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4107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Caching Cont..</a:t>
            </a:r>
          </a:p>
        </p:txBody>
      </p:sp>
      <p:sp>
        <p:nvSpPr>
          <p:cNvPr id="8" name="TextBox 7">
            <a:extLst>
              <a:ext uri="{FF2B5EF4-FFF2-40B4-BE49-F238E27FC236}">
                <a16:creationId xmlns:a16="http://schemas.microsoft.com/office/drawing/2014/main" id="{60B9A4CA-E6CD-41E1-9820-8CB89312C93C}"/>
              </a:ext>
            </a:extLst>
          </p:cNvPr>
          <p:cNvSpPr txBox="1"/>
          <p:nvPr/>
        </p:nvSpPr>
        <p:spPr>
          <a:xfrm>
            <a:off x="381000" y="990600"/>
            <a:ext cx="4691062" cy="5490557"/>
          </a:xfrm>
          <a:prstGeom prst="rect">
            <a:avLst/>
          </a:prstGeom>
          <a:noFill/>
        </p:spPr>
        <p:txBody>
          <a:bodyPr wrap="square" rtlCol="0">
            <a:spAutoFit/>
          </a:bodyPr>
          <a:lstStyle/>
          <a:p>
            <a:endParaRPr lang="en-IN" sz="900" dirty="0"/>
          </a:p>
          <a:p>
            <a:r>
              <a:rPr lang="en-IN" sz="1000" dirty="0"/>
              <a:t>Address.java file as below</a:t>
            </a:r>
          </a:p>
          <a:p>
            <a:endParaRPr lang="en-IN" sz="900" dirty="0"/>
          </a:p>
          <a:p>
            <a:r>
              <a:rPr lang="en-IN" sz="900" b="1" dirty="0"/>
              <a:t>package </a:t>
            </a:r>
            <a:r>
              <a:rPr lang="en-IN" sz="900" b="1" dirty="0" err="1"/>
              <a:t>com.test.hibernate.model</a:t>
            </a:r>
            <a:r>
              <a:rPr lang="en-IN" sz="900" b="1" dirty="0"/>
              <a:t>;</a:t>
            </a:r>
          </a:p>
          <a:p>
            <a:endParaRPr lang="en-IN" sz="900" dirty="0"/>
          </a:p>
          <a:p>
            <a:r>
              <a:rPr lang="en-IN" sz="900" b="1" dirty="0"/>
              <a:t>import </a:t>
            </a:r>
            <a:r>
              <a:rPr lang="en-IN" sz="900" b="1" dirty="0" err="1"/>
              <a:t>javax.persistence.Column</a:t>
            </a:r>
            <a:r>
              <a:rPr lang="en-IN" sz="900" b="1" dirty="0"/>
              <a:t>;</a:t>
            </a:r>
          </a:p>
          <a:p>
            <a:r>
              <a:rPr lang="en-IN" sz="900" b="1" dirty="0"/>
              <a:t>import </a:t>
            </a:r>
            <a:r>
              <a:rPr lang="en-IN" sz="900" b="1" dirty="0" err="1"/>
              <a:t>javax.persistence.Entity</a:t>
            </a:r>
            <a:r>
              <a:rPr lang="en-IN" sz="900" b="1" dirty="0"/>
              <a:t>;</a:t>
            </a:r>
          </a:p>
          <a:p>
            <a:r>
              <a:rPr lang="en-IN" sz="900" b="1" dirty="0"/>
              <a:t>import </a:t>
            </a:r>
            <a:r>
              <a:rPr lang="en-IN" sz="900" b="1" dirty="0" err="1"/>
              <a:t>javax.persistence.GeneratedValue</a:t>
            </a:r>
            <a:r>
              <a:rPr lang="en-IN" sz="900" b="1" dirty="0"/>
              <a:t>;</a:t>
            </a:r>
          </a:p>
          <a:p>
            <a:r>
              <a:rPr lang="en-IN" sz="900" b="1" dirty="0"/>
              <a:t>import </a:t>
            </a:r>
            <a:r>
              <a:rPr lang="en-IN" sz="900" b="1" dirty="0" err="1"/>
              <a:t>javax.persistence.Id</a:t>
            </a:r>
            <a:r>
              <a:rPr lang="en-IN" sz="900" b="1" dirty="0"/>
              <a:t>;</a:t>
            </a:r>
          </a:p>
          <a:p>
            <a:r>
              <a:rPr lang="en-IN" sz="900" b="1" dirty="0"/>
              <a:t>import </a:t>
            </a:r>
            <a:r>
              <a:rPr lang="en-IN" sz="900" b="1" dirty="0" err="1"/>
              <a:t>javax.persistence.OneToOne</a:t>
            </a:r>
            <a:r>
              <a:rPr lang="en-IN" sz="900" b="1" dirty="0"/>
              <a:t>;</a:t>
            </a:r>
          </a:p>
          <a:p>
            <a:r>
              <a:rPr lang="en-IN" sz="900" b="1" dirty="0"/>
              <a:t>import </a:t>
            </a:r>
            <a:r>
              <a:rPr lang="en-IN" sz="900" b="1" dirty="0" err="1"/>
              <a:t>javax.persistence.PrimaryKeyJoinColumn</a:t>
            </a:r>
            <a:r>
              <a:rPr lang="en-IN" sz="900" b="1" dirty="0"/>
              <a:t>;</a:t>
            </a:r>
          </a:p>
          <a:p>
            <a:r>
              <a:rPr lang="en-IN" sz="900" b="1" dirty="0"/>
              <a:t>import </a:t>
            </a:r>
            <a:r>
              <a:rPr lang="en-IN" sz="900" b="1" dirty="0" err="1"/>
              <a:t>javax.persistence.Table</a:t>
            </a:r>
            <a:r>
              <a:rPr lang="en-IN" sz="900" b="1" dirty="0"/>
              <a:t>;</a:t>
            </a:r>
          </a:p>
          <a:p>
            <a:endParaRPr lang="en-IN" sz="900" dirty="0"/>
          </a:p>
          <a:p>
            <a:r>
              <a:rPr lang="en-IN" sz="900" b="1" dirty="0"/>
              <a:t>import </a:t>
            </a:r>
            <a:r>
              <a:rPr lang="en-IN" sz="900" b="1" dirty="0" err="1"/>
              <a:t>org.hibernate.annotations.GenericGenerator</a:t>
            </a:r>
            <a:r>
              <a:rPr lang="en-IN" sz="900" b="1" dirty="0"/>
              <a:t>;</a:t>
            </a:r>
          </a:p>
          <a:p>
            <a:r>
              <a:rPr lang="en-IN" sz="900" b="1" dirty="0"/>
              <a:t>import </a:t>
            </a:r>
            <a:r>
              <a:rPr lang="en-IN" sz="900" b="1" dirty="0" err="1"/>
              <a:t>org.hibernate.annotations.Parameter</a:t>
            </a:r>
            <a:r>
              <a:rPr lang="en-IN" sz="900" b="1" dirty="0"/>
              <a:t>;</a:t>
            </a:r>
          </a:p>
          <a:p>
            <a:endParaRPr lang="en-IN" sz="900" dirty="0"/>
          </a:p>
          <a:p>
            <a:r>
              <a:rPr lang="en-IN" sz="900" dirty="0"/>
              <a:t>@Entity</a:t>
            </a:r>
          </a:p>
          <a:p>
            <a:r>
              <a:rPr lang="en-IN" sz="900" dirty="0"/>
              <a:t>@Table(name = "ADDRESS")</a:t>
            </a:r>
          </a:p>
          <a:p>
            <a:r>
              <a:rPr lang="en-IN" sz="900" b="1" dirty="0"/>
              <a:t>public class Address {</a:t>
            </a:r>
          </a:p>
          <a:p>
            <a:endParaRPr lang="en-IN" sz="900" dirty="0"/>
          </a:p>
          <a:p>
            <a:r>
              <a:rPr lang="en-IN" sz="900" dirty="0"/>
              <a:t>@Id</a:t>
            </a:r>
          </a:p>
          <a:p>
            <a:r>
              <a:rPr lang="fr-FR" sz="900" dirty="0"/>
              <a:t>@Column(name = "emp_id", unique = </a:t>
            </a:r>
            <a:r>
              <a:rPr lang="fr-FR" sz="900" b="1" dirty="0"/>
              <a:t>true, nullable = false)</a:t>
            </a:r>
          </a:p>
          <a:p>
            <a:r>
              <a:rPr lang="en-IN" sz="900" dirty="0"/>
              <a:t>@</a:t>
            </a:r>
            <a:r>
              <a:rPr lang="en-IN" sz="900" dirty="0" err="1"/>
              <a:t>GeneratedValue</a:t>
            </a:r>
            <a:r>
              <a:rPr lang="en-IN" sz="900" dirty="0"/>
              <a:t>(generator = "gen")</a:t>
            </a:r>
          </a:p>
          <a:p>
            <a:r>
              <a:rPr lang="en-IN" sz="900" dirty="0"/>
              <a:t>@</a:t>
            </a:r>
            <a:r>
              <a:rPr lang="en-IN" sz="900" dirty="0" err="1"/>
              <a:t>GenericGenerator</a:t>
            </a:r>
            <a:r>
              <a:rPr lang="en-IN" sz="900" dirty="0"/>
              <a:t>(name = "gen", strategy = "foreign", </a:t>
            </a:r>
          </a:p>
          <a:p>
            <a:r>
              <a:rPr lang="en-IN" sz="900" dirty="0"/>
              <a:t>parameters = { @Parameter(name = "property", value = "employee") })</a:t>
            </a:r>
          </a:p>
          <a:p>
            <a:r>
              <a:rPr lang="en-IN" sz="900" b="1" dirty="0"/>
              <a:t>private long id;</a:t>
            </a:r>
          </a:p>
          <a:p>
            <a:endParaRPr lang="en-IN" sz="900" dirty="0"/>
          </a:p>
          <a:p>
            <a:r>
              <a:rPr lang="en-IN" sz="900" dirty="0"/>
              <a:t>@Column(name = "address_line1")</a:t>
            </a:r>
          </a:p>
          <a:p>
            <a:r>
              <a:rPr lang="en-IN" sz="900" b="1" dirty="0"/>
              <a:t>private String addressLine1;</a:t>
            </a:r>
          </a:p>
          <a:p>
            <a:endParaRPr lang="en-IN" sz="900" dirty="0"/>
          </a:p>
          <a:p>
            <a:r>
              <a:rPr lang="en-IN" sz="900" dirty="0"/>
              <a:t>@Column(name = "</a:t>
            </a:r>
            <a:r>
              <a:rPr lang="en-IN" sz="900" dirty="0" err="1"/>
              <a:t>zipcode</a:t>
            </a:r>
            <a:r>
              <a:rPr lang="en-IN" sz="900" dirty="0"/>
              <a:t>")</a:t>
            </a:r>
          </a:p>
          <a:p>
            <a:r>
              <a:rPr lang="en-IN" sz="900" b="1" dirty="0"/>
              <a:t>private String </a:t>
            </a:r>
            <a:r>
              <a:rPr lang="en-IN" sz="900" b="1" dirty="0" err="1"/>
              <a:t>zipcode</a:t>
            </a:r>
            <a:r>
              <a:rPr lang="en-IN" sz="900" b="1" dirty="0"/>
              <a:t>;</a:t>
            </a:r>
          </a:p>
          <a:p>
            <a:endParaRPr lang="en-IN" sz="900" dirty="0"/>
          </a:p>
          <a:p>
            <a:r>
              <a:rPr lang="en-IN" sz="900" dirty="0"/>
              <a:t>@Column(name = "city")</a:t>
            </a:r>
          </a:p>
          <a:p>
            <a:r>
              <a:rPr lang="en-IN" sz="900" b="1" dirty="0"/>
              <a:t>private String city;</a:t>
            </a:r>
          </a:p>
          <a:p>
            <a:endParaRPr lang="en-IN" sz="900" dirty="0"/>
          </a:p>
          <a:p>
            <a:r>
              <a:rPr lang="en-IN" sz="900" dirty="0"/>
              <a:t>@</a:t>
            </a:r>
            <a:r>
              <a:rPr lang="en-IN" sz="900" dirty="0" err="1"/>
              <a:t>OneToOne</a:t>
            </a:r>
            <a:endParaRPr lang="en-IN" sz="900" dirty="0"/>
          </a:p>
          <a:p>
            <a:r>
              <a:rPr lang="en-IN" sz="900" dirty="0"/>
              <a:t>@</a:t>
            </a:r>
            <a:r>
              <a:rPr lang="en-IN" sz="900" dirty="0" err="1"/>
              <a:t>PrimaryKeyJoinColumn</a:t>
            </a:r>
            <a:endParaRPr lang="en-IN" sz="900" dirty="0"/>
          </a:p>
        </p:txBody>
      </p:sp>
      <p:sp>
        <p:nvSpPr>
          <p:cNvPr id="9" name="Rectangle 8">
            <a:extLst>
              <a:ext uri="{FF2B5EF4-FFF2-40B4-BE49-F238E27FC236}">
                <a16:creationId xmlns:a16="http://schemas.microsoft.com/office/drawing/2014/main" id="{E2A008A5-FB4C-40C3-8CF7-CA04FD7FD7AC}"/>
              </a:ext>
            </a:extLst>
          </p:cNvPr>
          <p:cNvSpPr/>
          <p:nvPr/>
        </p:nvSpPr>
        <p:spPr>
          <a:xfrm>
            <a:off x="4419600" y="990600"/>
            <a:ext cx="4614862" cy="5386090"/>
          </a:xfrm>
          <a:prstGeom prst="rect">
            <a:avLst/>
          </a:prstGeom>
        </p:spPr>
        <p:txBody>
          <a:bodyPr wrap="square">
            <a:spAutoFit/>
          </a:bodyPr>
          <a:lstStyle/>
          <a:p>
            <a:endParaRPr lang="en-IN" sz="800" dirty="0"/>
          </a:p>
          <a:p>
            <a:r>
              <a:rPr lang="en-IN" sz="800" b="1" dirty="0"/>
              <a:t>private Employee </a:t>
            </a:r>
            <a:r>
              <a:rPr lang="en-IN" sz="800" b="1" dirty="0" err="1"/>
              <a:t>employee</a:t>
            </a:r>
            <a:r>
              <a:rPr lang="en-IN" sz="800" b="1" dirty="0"/>
              <a:t>;</a:t>
            </a:r>
          </a:p>
          <a:p>
            <a:endParaRPr lang="en-IN" sz="800" dirty="0"/>
          </a:p>
          <a:p>
            <a:r>
              <a:rPr lang="en-IN" sz="800" b="1" dirty="0"/>
              <a:t>public long </a:t>
            </a:r>
            <a:r>
              <a:rPr lang="en-IN" sz="800" b="1" dirty="0" err="1"/>
              <a:t>getId</a:t>
            </a:r>
            <a:r>
              <a:rPr lang="en-IN" sz="800" b="1" dirty="0"/>
              <a:t>() {</a:t>
            </a:r>
          </a:p>
          <a:p>
            <a:r>
              <a:rPr lang="en-IN" sz="800" b="1" dirty="0"/>
              <a:t>return id;</a:t>
            </a:r>
          </a:p>
          <a:p>
            <a:r>
              <a:rPr lang="en-IN" sz="800" dirty="0"/>
              <a:t>}</a:t>
            </a:r>
          </a:p>
          <a:p>
            <a:r>
              <a:rPr lang="en-IN" sz="800" b="1" dirty="0"/>
              <a:t>public void </a:t>
            </a:r>
            <a:r>
              <a:rPr lang="en-IN" sz="800" b="1" dirty="0" err="1"/>
              <a:t>setId</a:t>
            </a:r>
            <a:r>
              <a:rPr lang="en-IN" sz="800" b="1" dirty="0"/>
              <a:t>(long id) {</a:t>
            </a:r>
          </a:p>
          <a:p>
            <a:r>
              <a:rPr lang="en-IN" sz="800" b="1" dirty="0"/>
              <a:t>this.id = id;</a:t>
            </a:r>
          </a:p>
          <a:p>
            <a:r>
              <a:rPr lang="en-IN" sz="800" dirty="0"/>
              <a:t>}</a:t>
            </a:r>
          </a:p>
          <a:p>
            <a:endParaRPr lang="en-IN" sz="800" dirty="0"/>
          </a:p>
          <a:p>
            <a:r>
              <a:rPr lang="en-IN" sz="800" b="1" dirty="0"/>
              <a:t>public String getAddressLine1() {</a:t>
            </a:r>
          </a:p>
          <a:p>
            <a:r>
              <a:rPr lang="en-IN" sz="800" b="1" dirty="0"/>
              <a:t>return addressLine1;</a:t>
            </a:r>
          </a:p>
          <a:p>
            <a:r>
              <a:rPr lang="en-IN" sz="800" dirty="0"/>
              <a:t>}</a:t>
            </a:r>
          </a:p>
          <a:p>
            <a:endParaRPr lang="en-IN" sz="800" dirty="0"/>
          </a:p>
          <a:p>
            <a:r>
              <a:rPr lang="en-IN" sz="800" b="1" dirty="0"/>
              <a:t>public void setAddressLine1(String addressLine1) {</a:t>
            </a:r>
          </a:p>
          <a:p>
            <a:r>
              <a:rPr lang="en-IN" sz="800" b="1" dirty="0"/>
              <a:t>this.addressLine1 = addressLine1;</a:t>
            </a:r>
          </a:p>
          <a:p>
            <a:r>
              <a:rPr lang="en-IN" sz="800" dirty="0"/>
              <a:t>}</a:t>
            </a:r>
          </a:p>
          <a:p>
            <a:endParaRPr lang="en-IN" sz="800" dirty="0"/>
          </a:p>
          <a:p>
            <a:r>
              <a:rPr lang="en-IN" sz="800" b="1" dirty="0"/>
              <a:t>public String </a:t>
            </a:r>
            <a:r>
              <a:rPr lang="en-IN" sz="800" b="1" dirty="0" err="1"/>
              <a:t>getZipcode</a:t>
            </a:r>
            <a:r>
              <a:rPr lang="en-IN" sz="800" b="1" dirty="0"/>
              <a:t>() {</a:t>
            </a:r>
          </a:p>
          <a:p>
            <a:r>
              <a:rPr lang="en-IN" sz="800" b="1" dirty="0"/>
              <a:t>return </a:t>
            </a:r>
            <a:r>
              <a:rPr lang="en-IN" sz="800" b="1" dirty="0" err="1"/>
              <a:t>zipcode</a:t>
            </a:r>
            <a:r>
              <a:rPr lang="en-IN" sz="800" b="1" dirty="0"/>
              <a:t>;</a:t>
            </a:r>
          </a:p>
          <a:p>
            <a:r>
              <a:rPr lang="en-IN" sz="800" dirty="0"/>
              <a:t>}</a:t>
            </a:r>
          </a:p>
          <a:p>
            <a:endParaRPr lang="en-IN" sz="800" dirty="0"/>
          </a:p>
          <a:p>
            <a:r>
              <a:rPr lang="en-IN" sz="800" b="1" dirty="0"/>
              <a:t>public void </a:t>
            </a:r>
            <a:r>
              <a:rPr lang="en-IN" sz="800" b="1" dirty="0" err="1"/>
              <a:t>setZipcode</a:t>
            </a:r>
            <a:r>
              <a:rPr lang="en-IN" sz="800" b="1" dirty="0"/>
              <a:t>(String </a:t>
            </a:r>
            <a:r>
              <a:rPr lang="en-IN" sz="800" b="1" dirty="0" err="1"/>
              <a:t>zipcode</a:t>
            </a:r>
            <a:r>
              <a:rPr lang="en-IN" sz="800" b="1" dirty="0"/>
              <a:t>) {</a:t>
            </a:r>
          </a:p>
          <a:p>
            <a:r>
              <a:rPr lang="en-IN" sz="800" b="1" dirty="0" err="1"/>
              <a:t>this.zipcode</a:t>
            </a:r>
            <a:r>
              <a:rPr lang="en-IN" sz="800" b="1" dirty="0"/>
              <a:t> = </a:t>
            </a:r>
            <a:r>
              <a:rPr lang="en-IN" sz="800" b="1" dirty="0" err="1"/>
              <a:t>zipcode</a:t>
            </a:r>
            <a:r>
              <a:rPr lang="en-IN" sz="800" b="1" dirty="0"/>
              <a:t>;</a:t>
            </a:r>
          </a:p>
          <a:p>
            <a:r>
              <a:rPr lang="en-IN" sz="800" dirty="0"/>
              <a:t>}</a:t>
            </a:r>
          </a:p>
          <a:p>
            <a:endParaRPr lang="en-IN" sz="800" dirty="0"/>
          </a:p>
          <a:p>
            <a:r>
              <a:rPr lang="en-IN" sz="800" b="1" dirty="0"/>
              <a:t>public String </a:t>
            </a:r>
            <a:r>
              <a:rPr lang="en-IN" sz="800" b="1" dirty="0" err="1"/>
              <a:t>getCity</a:t>
            </a:r>
            <a:r>
              <a:rPr lang="en-IN" sz="800" b="1" dirty="0"/>
              <a:t>() {</a:t>
            </a:r>
          </a:p>
          <a:p>
            <a:r>
              <a:rPr lang="en-IN" sz="800" b="1" dirty="0"/>
              <a:t>return city;</a:t>
            </a:r>
          </a:p>
          <a:p>
            <a:r>
              <a:rPr lang="en-IN" sz="800" dirty="0"/>
              <a:t>}</a:t>
            </a:r>
          </a:p>
          <a:p>
            <a:endParaRPr lang="en-IN" sz="800" dirty="0"/>
          </a:p>
          <a:p>
            <a:r>
              <a:rPr lang="en-IN" sz="800" b="1" dirty="0"/>
              <a:t>public void </a:t>
            </a:r>
            <a:r>
              <a:rPr lang="en-IN" sz="800" b="1" dirty="0" err="1"/>
              <a:t>setCity</a:t>
            </a:r>
            <a:r>
              <a:rPr lang="en-IN" sz="800" b="1" dirty="0"/>
              <a:t>(String city) {</a:t>
            </a:r>
          </a:p>
          <a:p>
            <a:r>
              <a:rPr lang="en-IN" sz="800" b="1" dirty="0" err="1"/>
              <a:t>this.city</a:t>
            </a:r>
            <a:r>
              <a:rPr lang="en-IN" sz="800" b="1" dirty="0"/>
              <a:t> = city;</a:t>
            </a:r>
          </a:p>
          <a:p>
            <a:r>
              <a:rPr lang="en-IN" sz="800" dirty="0"/>
              <a:t>}</a:t>
            </a:r>
          </a:p>
          <a:p>
            <a:endParaRPr lang="en-IN" sz="800" dirty="0"/>
          </a:p>
          <a:p>
            <a:r>
              <a:rPr lang="en-IN" sz="800" b="1" dirty="0"/>
              <a:t>public Employee </a:t>
            </a:r>
            <a:r>
              <a:rPr lang="en-IN" sz="800" b="1" dirty="0" err="1"/>
              <a:t>getEmployee</a:t>
            </a:r>
            <a:r>
              <a:rPr lang="en-IN" sz="800" b="1" dirty="0"/>
              <a:t>() {</a:t>
            </a:r>
          </a:p>
          <a:p>
            <a:r>
              <a:rPr lang="en-IN" sz="800" b="1" dirty="0"/>
              <a:t>return employee;</a:t>
            </a:r>
          </a:p>
          <a:p>
            <a:r>
              <a:rPr lang="en-IN" sz="800" dirty="0"/>
              <a:t>}</a:t>
            </a:r>
          </a:p>
          <a:p>
            <a:endParaRPr lang="en-IN" sz="800" dirty="0"/>
          </a:p>
          <a:p>
            <a:r>
              <a:rPr lang="en-IN" sz="800" b="1" dirty="0"/>
              <a:t>public void </a:t>
            </a:r>
            <a:r>
              <a:rPr lang="en-IN" sz="800" b="1" dirty="0" err="1"/>
              <a:t>setEmployee</a:t>
            </a:r>
            <a:r>
              <a:rPr lang="en-IN" sz="800" b="1" dirty="0"/>
              <a:t>(Employee employee) {</a:t>
            </a:r>
          </a:p>
          <a:p>
            <a:r>
              <a:rPr lang="en-IN" sz="800" b="1" dirty="0" err="1"/>
              <a:t>this.employee</a:t>
            </a:r>
            <a:r>
              <a:rPr lang="en-IN" sz="800" b="1" dirty="0"/>
              <a:t> = employee;</a:t>
            </a:r>
          </a:p>
          <a:p>
            <a:r>
              <a:rPr lang="en-IN" sz="800" dirty="0"/>
              <a:t>}</a:t>
            </a:r>
          </a:p>
          <a:p>
            <a:endParaRPr lang="en-IN" sz="800" dirty="0"/>
          </a:p>
          <a:p>
            <a:r>
              <a:rPr lang="en-IN" sz="800" dirty="0"/>
              <a:t>}</a:t>
            </a:r>
          </a:p>
        </p:txBody>
      </p:sp>
      <p:sp>
        <p:nvSpPr>
          <p:cNvPr id="3" name="Oval 2">
            <a:extLst>
              <a:ext uri="{FF2B5EF4-FFF2-40B4-BE49-F238E27FC236}">
                <a16:creationId xmlns:a16="http://schemas.microsoft.com/office/drawing/2014/main" id="{970ECF8B-18FC-4321-9B3F-D7BA9B8B4387}"/>
              </a:ext>
            </a:extLst>
          </p:cNvPr>
          <p:cNvSpPr/>
          <p:nvPr/>
        </p:nvSpPr>
        <p:spPr>
          <a:xfrm>
            <a:off x="261938" y="3735878"/>
            <a:ext cx="3124198" cy="912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770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 contd.</a:t>
            </a:r>
          </a:p>
        </p:txBody>
      </p:sp>
      <p:sp>
        <p:nvSpPr>
          <p:cNvPr id="5" name="Rectangle 4"/>
          <p:cNvSpPr/>
          <p:nvPr/>
        </p:nvSpPr>
        <p:spPr>
          <a:xfrm>
            <a:off x="76200" y="1089012"/>
            <a:ext cx="4648200" cy="4955203"/>
          </a:xfrm>
          <a:prstGeom prst="rect">
            <a:avLst/>
          </a:prstGeom>
        </p:spPr>
        <p:txBody>
          <a:bodyPr wrap="square">
            <a:spAutoFit/>
          </a:bodyPr>
          <a:lstStyle/>
          <a:p>
            <a:r>
              <a:rPr lang="en-US" sz="1600" b="1" dirty="0"/>
              <a:t>Employee.java</a:t>
            </a:r>
          </a:p>
          <a:p>
            <a:r>
              <a:rPr lang="en-US" sz="1000" b="1" dirty="0"/>
              <a:t>package </a:t>
            </a:r>
            <a:r>
              <a:rPr lang="en-US" sz="1000" b="1" dirty="0" err="1"/>
              <a:t>com.test.hibernate.model</a:t>
            </a:r>
            <a:r>
              <a:rPr lang="en-US" sz="1000" b="1" dirty="0"/>
              <a:t>;</a:t>
            </a:r>
          </a:p>
          <a:p>
            <a:r>
              <a:rPr lang="en-US" sz="1000" b="1" dirty="0"/>
              <a:t>import </a:t>
            </a:r>
            <a:r>
              <a:rPr lang="en-US" sz="1000" b="1" dirty="0" err="1"/>
              <a:t>javax.persistence.Column</a:t>
            </a:r>
            <a:r>
              <a:rPr lang="en-US" sz="1000" b="1" dirty="0"/>
              <a:t>;</a:t>
            </a:r>
          </a:p>
          <a:p>
            <a:r>
              <a:rPr lang="en-US" sz="1000" b="1" dirty="0"/>
              <a:t>import </a:t>
            </a:r>
            <a:r>
              <a:rPr lang="en-US" sz="1000" b="1" dirty="0" err="1"/>
              <a:t>javax.persistence.Entity</a:t>
            </a:r>
            <a:r>
              <a:rPr lang="en-US" sz="1000" b="1" dirty="0"/>
              <a:t>;</a:t>
            </a:r>
          </a:p>
          <a:p>
            <a:r>
              <a:rPr lang="en-US" sz="1000" b="1" dirty="0"/>
              <a:t>import </a:t>
            </a:r>
            <a:r>
              <a:rPr lang="en-US" sz="1000" b="1" dirty="0" err="1"/>
              <a:t>javax.persistence.GeneratedValue</a:t>
            </a:r>
            <a:r>
              <a:rPr lang="en-US" sz="1000" b="1" dirty="0"/>
              <a:t>;</a:t>
            </a:r>
          </a:p>
          <a:p>
            <a:r>
              <a:rPr lang="en-US" sz="1000" b="1" dirty="0"/>
              <a:t>import </a:t>
            </a:r>
            <a:r>
              <a:rPr lang="en-US" sz="1000" b="1" dirty="0" err="1"/>
              <a:t>javax.persistence.GenerationType</a:t>
            </a:r>
            <a:r>
              <a:rPr lang="en-US" sz="1000" b="1" dirty="0"/>
              <a:t>;</a:t>
            </a:r>
          </a:p>
          <a:p>
            <a:r>
              <a:rPr lang="en-US" sz="1000" b="1" dirty="0"/>
              <a:t>import </a:t>
            </a:r>
            <a:r>
              <a:rPr lang="en-US" sz="1000" b="1" dirty="0" err="1"/>
              <a:t>javax.persistence.Id</a:t>
            </a:r>
            <a:r>
              <a:rPr lang="en-US" sz="1000" b="1" dirty="0"/>
              <a:t>;</a:t>
            </a:r>
          </a:p>
          <a:p>
            <a:r>
              <a:rPr lang="en-US" sz="1000" b="1" dirty="0"/>
              <a:t>import </a:t>
            </a:r>
            <a:r>
              <a:rPr lang="en-US" sz="1000" b="1" dirty="0" err="1"/>
              <a:t>javax.persistence.OneToOne</a:t>
            </a:r>
            <a:r>
              <a:rPr lang="en-US" sz="1000" b="1" dirty="0"/>
              <a:t>;</a:t>
            </a:r>
          </a:p>
          <a:p>
            <a:r>
              <a:rPr lang="en-US" sz="1000" b="1" dirty="0"/>
              <a:t>import </a:t>
            </a:r>
            <a:r>
              <a:rPr lang="en-US" sz="1000" b="1" dirty="0" err="1"/>
              <a:t>javax.persistence.Table</a:t>
            </a:r>
            <a:r>
              <a:rPr lang="en-US" sz="1000" b="1" dirty="0"/>
              <a:t>;</a:t>
            </a:r>
          </a:p>
          <a:p>
            <a:r>
              <a:rPr lang="en-US" sz="1000" b="1" dirty="0"/>
              <a:t>import </a:t>
            </a:r>
            <a:r>
              <a:rPr lang="en-US" sz="1000" b="1" dirty="0" err="1"/>
              <a:t>org.hibernate.annotations.Cascade</a:t>
            </a:r>
            <a:r>
              <a:rPr lang="en-US" sz="1000" b="1" dirty="0"/>
              <a:t>;</a:t>
            </a:r>
          </a:p>
          <a:p>
            <a:endParaRPr lang="en-US" sz="1000" b="1" dirty="0"/>
          </a:p>
          <a:p>
            <a:endParaRPr lang="en-US" sz="1000" b="1" dirty="0"/>
          </a:p>
          <a:p>
            <a:r>
              <a:rPr lang="en-US" sz="1000" b="1" dirty="0"/>
              <a:t>@Entity</a:t>
            </a:r>
          </a:p>
          <a:p>
            <a:r>
              <a:rPr lang="en-US" sz="1000" b="1" dirty="0"/>
              <a:t>@Table(name = "EMPLOYE")</a:t>
            </a:r>
          </a:p>
          <a:p>
            <a:r>
              <a:rPr lang="en-US" sz="1000" b="1" dirty="0"/>
              <a:t>public class Employee {</a:t>
            </a:r>
          </a:p>
          <a:p>
            <a:endParaRPr lang="en-US" sz="1000" b="1" dirty="0"/>
          </a:p>
          <a:p>
            <a:r>
              <a:rPr lang="en-US" sz="1000" b="1" dirty="0"/>
              <a:t>	@Id</a:t>
            </a:r>
          </a:p>
          <a:p>
            <a:r>
              <a:rPr lang="en-US" sz="1000" b="1" dirty="0"/>
              <a:t>	@</a:t>
            </a:r>
            <a:r>
              <a:rPr lang="en-US" sz="1000" b="1" dirty="0" err="1"/>
              <a:t>GeneratedValue</a:t>
            </a:r>
            <a:r>
              <a:rPr lang="en-US" sz="1000" b="1" dirty="0"/>
              <a:t>(strategy = </a:t>
            </a:r>
            <a:r>
              <a:rPr lang="en-US" sz="1000" b="1" dirty="0" err="1"/>
              <a:t>GenerationType.IDENTITY</a:t>
            </a:r>
            <a:r>
              <a:rPr lang="en-US" sz="1000" b="1" dirty="0"/>
              <a:t>)</a:t>
            </a:r>
          </a:p>
          <a:p>
            <a:r>
              <a:rPr lang="en-US" sz="1000" b="1" dirty="0"/>
              <a:t>	@Column(name = "</a:t>
            </a:r>
            <a:r>
              <a:rPr lang="en-US" sz="1000" b="1" dirty="0" err="1"/>
              <a:t>emp_id</a:t>
            </a:r>
            <a:r>
              <a:rPr lang="en-US" sz="1000" b="1" dirty="0"/>
              <a:t>")</a:t>
            </a:r>
          </a:p>
          <a:p>
            <a:r>
              <a:rPr lang="en-US" sz="1000" b="1" dirty="0"/>
              <a:t>	private long id;</a:t>
            </a:r>
          </a:p>
          <a:p>
            <a:endParaRPr lang="en-US" sz="1000" b="1" dirty="0"/>
          </a:p>
          <a:p>
            <a:r>
              <a:rPr lang="en-US" sz="1000" b="1" dirty="0"/>
              <a:t>	@Column(name = "</a:t>
            </a:r>
            <a:r>
              <a:rPr lang="en-US" sz="1000" b="1" dirty="0" err="1"/>
              <a:t>emp_name</a:t>
            </a:r>
            <a:r>
              <a:rPr lang="en-US" sz="1000" b="1" dirty="0"/>
              <a:t>")</a:t>
            </a:r>
          </a:p>
          <a:p>
            <a:r>
              <a:rPr lang="en-US" sz="1000" b="1" dirty="0"/>
              <a:t>	private String name;</a:t>
            </a:r>
          </a:p>
          <a:p>
            <a:endParaRPr lang="en-US" sz="1000" b="1" dirty="0"/>
          </a:p>
          <a:p>
            <a:r>
              <a:rPr lang="en-US" sz="1000" b="1" dirty="0"/>
              <a:t>	@Column(name = "</a:t>
            </a:r>
            <a:r>
              <a:rPr lang="en-US" sz="1000" b="1" dirty="0" err="1"/>
              <a:t>emp_salary</a:t>
            </a:r>
            <a:r>
              <a:rPr lang="en-US" sz="1000" b="1" dirty="0"/>
              <a:t>")</a:t>
            </a:r>
          </a:p>
          <a:p>
            <a:r>
              <a:rPr lang="en-US" sz="1000" b="1" dirty="0"/>
              <a:t>	private double salary;</a:t>
            </a:r>
          </a:p>
          <a:p>
            <a:endParaRPr lang="en-US" sz="1000" b="1" dirty="0"/>
          </a:p>
          <a:p>
            <a:r>
              <a:rPr lang="en-US" sz="1000" b="1" dirty="0"/>
              <a:t>	@</a:t>
            </a:r>
            <a:r>
              <a:rPr lang="en-US" sz="1000" b="1" dirty="0" err="1"/>
              <a:t>OneToOne</a:t>
            </a:r>
            <a:r>
              <a:rPr lang="en-US" sz="1000" b="1" dirty="0"/>
              <a:t>(</a:t>
            </a:r>
            <a:r>
              <a:rPr lang="en-US" sz="1000" b="1" dirty="0" err="1"/>
              <a:t>mappedBy</a:t>
            </a:r>
            <a:r>
              <a:rPr lang="en-US" sz="1000" b="1" dirty="0"/>
              <a:t> = "employee")</a:t>
            </a:r>
          </a:p>
          <a:p>
            <a:r>
              <a:rPr lang="en-US" sz="1000" b="1" dirty="0"/>
              <a:t>	@Cascade(value = </a:t>
            </a:r>
            <a:r>
              <a:rPr lang="en-US" sz="1000" b="1" dirty="0" err="1"/>
              <a:t>org.hibernate.annotations.CascadeType.ALL</a:t>
            </a:r>
            <a:r>
              <a:rPr lang="en-US" sz="1000" b="1" dirty="0"/>
              <a:t>)</a:t>
            </a:r>
          </a:p>
          <a:p>
            <a:r>
              <a:rPr lang="en-US" sz="1000" b="1" dirty="0"/>
              <a:t>	private Address </a:t>
            </a:r>
            <a:r>
              <a:rPr lang="en-US" sz="1000" b="1" dirty="0" err="1"/>
              <a:t>address</a:t>
            </a:r>
            <a:r>
              <a:rPr lang="en-US" sz="1000" b="1" dirty="0"/>
              <a:t>;</a:t>
            </a:r>
          </a:p>
          <a:p>
            <a:endParaRPr lang="en-US" sz="1000" b="1" dirty="0"/>
          </a:p>
        </p:txBody>
      </p:sp>
      <p:sp>
        <p:nvSpPr>
          <p:cNvPr id="3" name="Rectangle 2">
            <a:extLst>
              <a:ext uri="{FF2B5EF4-FFF2-40B4-BE49-F238E27FC236}">
                <a16:creationId xmlns:a16="http://schemas.microsoft.com/office/drawing/2014/main" id="{69F49B83-EE41-4683-8047-A1082DA29ACF}"/>
              </a:ext>
            </a:extLst>
          </p:cNvPr>
          <p:cNvSpPr/>
          <p:nvPr/>
        </p:nvSpPr>
        <p:spPr>
          <a:xfrm>
            <a:off x="4991100" y="1089011"/>
            <a:ext cx="3924300" cy="5424562"/>
          </a:xfrm>
          <a:prstGeom prst="rect">
            <a:avLst/>
          </a:prstGeom>
        </p:spPr>
        <p:txBody>
          <a:bodyPr wrap="square">
            <a:spAutoFit/>
          </a:bodyPr>
          <a:lstStyle/>
          <a:p>
            <a:r>
              <a:rPr lang="en-US" sz="1050" b="1" dirty="0"/>
              <a:t>	public long </a:t>
            </a:r>
            <a:r>
              <a:rPr lang="en-US" sz="1050" b="1" dirty="0" err="1"/>
              <a:t>getId</a:t>
            </a:r>
            <a:r>
              <a:rPr lang="en-US" sz="1050" b="1" dirty="0"/>
              <a:t>() {</a:t>
            </a:r>
          </a:p>
          <a:p>
            <a:r>
              <a:rPr lang="en-US" sz="1050" b="1" dirty="0"/>
              <a:t>		return id;</a:t>
            </a:r>
          </a:p>
          <a:p>
            <a:r>
              <a:rPr lang="en-US" sz="1050" b="1" dirty="0"/>
              <a:t>	}</a:t>
            </a:r>
          </a:p>
          <a:p>
            <a:endParaRPr lang="en-US" sz="1050" b="1" dirty="0"/>
          </a:p>
          <a:p>
            <a:r>
              <a:rPr lang="en-US" sz="1050" b="1" dirty="0"/>
              <a:t>	public void </a:t>
            </a:r>
            <a:r>
              <a:rPr lang="en-US" sz="1050" b="1" dirty="0" err="1"/>
              <a:t>setId</a:t>
            </a:r>
            <a:r>
              <a:rPr lang="en-US" sz="1050" b="1" dirty="0"/>
              <a:t>(long id) {</a:t>
            </a:r>
          </a:p>
          <a:p>
            <a:r>
              <a:rPr lang="en-US" sz="1050" b="1" dirty="0"/>
              <a:t>		this.id = id;</a:t>
            </a:r>
          </a:p>
          <a:p>
            <a:r>
              <a:rPr lang="en-US" sz="1050" b="1" dirty="0"/>
              <a:t>	}</a:t>
            </a:r>
          </a:p>
          <a:p>
            <a:endParaRPr lang="en-US" sz="1050" b="1" dirty="0"/>
          </a:p>
          <a:p>
            <a:r>
              <a:rPr lang="en-US" sz="1050" b="1" dirty="0"/>
              <a:t>	public Address </a:t>
            </a:r>
            <a:r>
              <a:rPr lang="en-US" sz="1050" b="1" dirty="0" err="1"/>
              <a:t>getAddress</a:t>
            </a:r>
            <a:r>
              <a:rPr lang="en-US" sz="1050" b="1" dirty="0"/>
              <a:t>() {</a:t>
            </a:r>
          </a:p>
          <a:p>
            <a:r>
              <a:rPr lang="en-US" sz="1050" b="1" dirty="0"/>
              <a:t>		return address;</a:t>
            </a:r>
          </a:p>
          <a:p>
            <a:r>
              <a:rPr lang="en-US" sz="1050" b="1" dirty="0"/>
              <a:t>	}</a:t>
            </a:r>
          </a:p>
          <a:p>
            <a:endParaRPr lang="en-US" sz="1050" b="1" dirty="0"/>
          </a:p>
          <a:p>
            <a:r>
              <a:rPr lang="en-US" sz="1050" b="1" dirty="0"/>
              <a:t>	public void </a:t>
            </a:r>
            <a:r>
              <a:rPr lang="en-US" sz="1050" b="1" dirty="0" err="1"/>
              <a:t>setAddress</a:t>
            </a:r>
            <a:r>
              <a:rPr lang="en-US" sz="1050" b="1" dirty="0"/>
              <a:t>(Address address) {</a:t>
            </a:r>
          </a:p>
          <a:p>
            <a:r>
              <a:rPr lang="en-US" sz="1050" b="1" dirty="0"/>
              <a:t>		</a:t>
            </a:r>
            <a:r>
              <a:rPr lang="en-US" sz="1050" b="1" dirty="0" err="1"/>
              <a:t>this.address</a:t>
            </a:r>
            <a:r>
              <a:rPr lang="en-US" sz="1050" b="1" dirty="0"/>
              <a:t> = address;</a:t>
            </a:r>
          </a:p>
          <a:p>
            <a:r>
              <a:rPr lang="en-US" sz="1050" b="1" dirty="0"/>
              <a:t>	}</a:t>
            </a:r>
          </a:p>
          <a:p>
            <a:endParaRPr lang="en-US" sz="1050" b="1" dirty="0"/>
          </a:p>
          <a:p>
            <a:r>
              <a:rPr lang="en-US" sz="1050" b="1" dirty="0"/>
              <a:t>	public String </a:t>
            </a:r>
            <a:r>
              <a:rPr lang="en-US" sz="1050" b="1" dirty="0" err="1"/>
              <a:t>getName</a:t>
            </a:r>
            <a:r>
              <a:rPr lang="en-US" sz="1050" b="1" dirty="0"/>
              <a:t>() {</a:t>
            </a:r>
          </a:p>
          <a:p>
            <a:r>
              <a:rPr lang="en-US" sz="1050" b="1" dirty="0"/>
              <a:t>		return name;</a:t>
            </a:r>
          </a:p>
          <a:p>
            <a:r>
              <a:rPr lang="en-US" sz="1050" b="1" dirty="0"/>
              <a:t>	}</a:t>
            </a:r>
          </a:p>
          <a:p>
            <a:endParaRPr lang="en-US" sz="1050" b="1" dirty="0"/>
          </a:p>
          <a:p>
            <a:r>
              <a:rPr lang="en-US" sz="1050" b="1" dirty="0"/>
              <a:t>	public void </a:t>
            </a:r>
            <a:r>
              <a:rPr lang="en-US" sz="1050" b="1" dirty="0" err="1"/>
              <a:t>setName</a:t>
            </a:r>
            <a:r>
              <a:rPr lang="en-US" sz="1050" b="1" dirty="0"/>
              <a:t>(String name) {</a:t>
            </a:r>
          </a:p>
          <a:p>
            <a:r>
              <a:rPr lang="en-US" sz="1050" b="1" dirty="0"/>
              <a:t>		this.name = name;</a:t>
            </a:r>
          </a:p>
          <a:p>
            <a:r>
              <a:rPr lang="en-US" sz="1050" b="1" dirty="0"/>
              <a:t>	}</a:t>
            </a:r>
          </a:p>
          <a:p>
            <a:endParaRPr lang="en-US" sz="1050" b="1" dirty="0"/>
          </a:p>
          <a:p>
            <a:r>
              <a:rPr lang="en-US" sz="1050" b="1" dirty="0"/>
              <a:t>	public double </a:t>
            </a:r>
            <a:r>
              <a:rPr lang="en-US" sz="1050" b="1" dirty="0" err="1"/>
              <a:t>getSalary</a:t>
            </a:r>
            <a:r>
              <a:rPr lang="en-US" sz="1050" b="1" dirty="0"/>
              <a:t>() {</a:t>
            </a:r>
          </a:p>
          <a:p>
            <a:r>
              <a:rPr lang="en-US" sz="1050" b="1" dirty="0"/>
              <a:t>		return salary;</a:t>
            </a:r>
          </a:p>
          <a:p>
            <a:r>
              <a:rPr lang="en-US" sz="1050" b="1" dirty="0"/>
              <a:t>	}</a:t>
            </a:r>
          </a:p>
          <a:p>
            <a:endParaRPr lang="en-US" sz="1050" b="1" dirty="0"/>
          </a:p>
          <a:p>
            <a:r>
              <a:rPr lang="en-US" sz="1050" b="1" dirty="0"/>
              <a:t>	public void </a:t>
            </a:r>
            <a:r>
              <a:rPr lang="en-US" sz="1050" b="1" dirty="0" err="1"/>
              <a:t>setSalary</a:t>
            </a:r>
            <a:r>
              <a:rPr lang="en-US" sz="1050" b="1" dirty="0"/>
              <a:t>(double salary) {</a:t>
            </a:r>
          </a:p>
          <a:p>
            <a:r>
              <a:rPr lang="en-US" sz="1050" b="1" dirty="0"/>
              <a:t>		</a:t>
            </a:r>
            <a:r>
              <a:rPr lang="en-US" sz="1050" b="1" dirty="0" err="1"/>
              <a:t>this.salary</a:t>
            </a:r>
            <a:r>
              <a:rPr lang="en-US" sz="1050" b="1" dirty="0"/>
              <a:t> = salary;</a:t>
            </a:r>
          </a:p>
          <a:p>
            <a:r>
              <a:rPr lang="en-US" sz="1050" b="1" dirty="0"/>
              <a:t>	}</a:t>
            </a:r>
          </a:p>
          <a:p>
            <a:endParaRPr lang="en-US" sz="1050" b="1" dirty="0"/>
          </a:p>
          <a:p>
            <a:r>
              <a:rPr lang="en-US" sz="1050" b="1" dirty="0"/>
              <a:t>}</a:t>
            </a:r>
          </a:p>
        </p:txBody>
      </p:sp>
    </p:spTree>
    <p:extLst>
      <p:ext uri="{BB962C8B-B14F-4D97-AF65-F5344CB8AC3E}">
        <p14:creationId xmlns:p14="http://schemas.microsoft.com/office/powerpoint/2010/main" val="367690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a:t>
            </a:r>
          </a:p>
        </p:txBody>
      </p:sp>
      <p:sp>
        <p:nvSpPr>
          <p:cNvPr id="5" name="Rectangle 4"/>
          <p:cNvSpPr/>
          <p:nvPr/>
        </p:nvSpPr>
        <p:spPr>
          <a:xfrm>
            <a:off x="228599" y="1089011"/>
            <a:ext cx="4638675" cy="5170646"/>
          </a:xfrm>
          <a:prstGeom prst="rect">
            <a:avLst/>
          </a:prstGeom>
        </p:spPr>
        <p:txBody>
          <a:bodyPr wrap="square">
            <a:spAutoFit/>
          </a:bodyPr>
          <a:lstStyle/>
          <a:p>
            <a:r>
              <a:rPr lang="en-IN" sz="1100" b="1" dirty="0"/>
              <a:t>UtilityTest.java file</a:t>
            </a:r>
          </a:p>
          <a:p>
            <a:endParaRPr lang="en-IN" sz="1100" b="1" dirty="0"/>
          </a:p>
          <a:p>
            <a:r>
              <a:rPr lang="en-IN" sz="1100" b="1" dirty="0"/>
              <a:t>package </a:t>
            </a:r>
            <a:r>
              <a:rPr lang="en-IN" sz="1100" b="1" dirty="0" err="1"/>
              <a:t>com.test.hibernate.util</a:t>
            </a:r>
            <a:r>
              <a:rPr lang="en-IN" sz="1100" b="1" dirty="0"/>
              <a:t>;</a:t>
            </a:r>
          </a:p>
          <a:p>
            <a:endParaRPr lang="en-IN" sz="1100" dirty="0"/>
          </a:p>
          <a:p>
            <a:r>
              <a:rPr lang="en-IN" sz="1100" b="1" dirty="0"/>
              <a:t>import </a:t>
            </a:r>
            <a:r>
              <a:rPr lang="en-IN" sz="1100" b="1" dirty="0" err="1"/>
              <a:t>org.hibernate.SessionFactory</a:t>
            </a:r>
            <a:r>
              <a:rPr lang="en-IN" sz="1100" b="1" dirty="0"/>
              <a:t>;</a:t>
            </a:r>
          </a:p>
          <a:p>
            <a:r>
              <a:rPr lang="en-IN" sz="1100" b="1" dirty="0"/>
              <a:t>import </a:t>
            </a:r>
            <a:r>
              <a:rPr lang="en-IN" sz="1100" b="1" dirty="0" err="1"/>
              <a:t>org.hibernate.boot.registry.StandardServiceRegistryBuilder</a:t>
            </a:r>
            <a:r>
              <a:rPr lang="en-IN" sz="1100" b="1" dirty="0"/>
              <a:t>;</a:t>
            </a:r>
          </a:p>
          <a:p>
            <a:r>
              <a:rPr lang="en-IN" sz="1100" b="1" dirty="0"/>
              <a:t>import </a:t>
            </a:r>
            <a:r>
              <a:rPr lang="en-IN" sz="1100" b="1" dirty="0" err="1"/>
              <a:t>org.hibernate.cfg.Configuration</a:t>
            </a:r>
            <a:r>
              <a:rPr lang="en-IN" sz="1100" b="1" dirty="0"/>
              <a:t>;</a:t>
            </a:r>
          </a:p>
          <a:p>
            <a:r>
              <a:rPr lang="en-IN" sz="1100" b="1" dirty="0"/>
              <a:t>import </a:t>
            </a:r>
            <a:r>
              <a:rPr lang="en-IN" sz="1100" b="1" dirty="0" err="1"/>
              <a:t>org.hibernate.service.ServiceRegistry</a:t>
            </a:r>
            <a:r>
              <a:rPr lang="en-IN" sz="1100" b="1" dirty="0"/>
              <a:t>;</a:t>
            </a:r>
          </a:p>
          <a:p>
            <a:endParaRPr lang="en-IN" sz="1100" dirty="0"/>
          </a:p>
          <a:p>
            <a:r>
              <a:rPr lang="en-IN" sz="1100" b="1" dirty="0"/>
              <a:t>public class </a:t>
            </a:r>
            <a:r>
              <a:rPr lang="en-IN" sz="1100" b="1" dirty="0" err="1"/>
              <a:t>UtilityTest</a:t>
            </a:r>
            <a:r>
              <a:rPr lang="en-IN" sz="1100" b="1" dirty="0"/>
              <a:t> {</a:t>
            </a:r>
          </a:p>
          <a:p>
            <a:r>
              <a:rPr lang="en-IN" sz="1100" b="1" dirty="0"/>
              <a:t>private static </a:t>
            </a:r>
            <a:r>
              <a:rPr lang="en-IN" sz="1100" b="1" dirty="0" err="1"/>
              <a:t>SessionFactory</a:t>
            </a:r>
            <a:r>
              <a:rPr lang="en-IN" sz="1100" b="1" dirty="0"/>
              <a:t> </a:t>
            </a:r>
            <a:r>
              <a:rPr lang="en-IN" sz="1100" b="1" i="1" dirty="0" err="1"/>
              <a:t>sessionFactory</a:t>
            </a:r>
            <a:r>
              <a:rPr lang="en-IN" sz="1100" b="1" i="1" dirty="0"/>
              <a:t>;</a:t>
            </a:r>
          </a:p>
          <a:p>
            <a:endParaRPr lang="en-IN" sz="1100" dirty="0"/>
          </a:p>
          <a:p>
            <a:r>
              <a:rPr lang="en-IN" sz="1100" b="1" dirty="0"/>
              <a:t>private static </a:t>
            </a:r>
            <a:r>
              <a:rPr lang="en-IN" sz="1100" b="1" dirty="0" err="1"/>
              <a:t>SessionFactory</a:t>
            </a:r>
            <a:r>
              <a:rPr lang="en-IN" sz="1100" b="1" dirty="0"/>
              <a:t> </a:t>
            </a:r>
            <a:r>
              <a:rPr lang="en-IN" sz="1100" b="1" dirty="0" err="1"/>
              <a:t>buildSessionFactory</a:t>
            </a:r>
            <a:r>
              <a:rPr lang="en-IN" sz="1100" b="1" dirty="0"/>
              <a:t>() {</a:t>
            </a:r>
          </a:p>
          <a:p>
            <a:r>
              <a:rPr lang="en-IN" sz="1100" dirty="0"/>
              <a:t>        </a:t>
            </a:r>
            <a:r>
              <a:rPr lang="en-IN" sz="1100" b="1" dirty="0"/>
              <a:t>try {</a:t>
            </a:r>
          </a:p>
          <a:p>
            <a:r>
              <a:rPr lang="en-IN" sz="1100" dirty="0"/>
              <a:t>            // Create the </a:t>
            </a:r>
            <a:r>
              <a:rPr lang="en-IN" sz="1100" dirty="0" err="1"/>
              <a:t>SessionFactory</a:t>
            </a:r>
            <a:r>
              <a:rPr lang="en-IN" sz="1100" dirty="0"/>
              <a:t> from hibernate.cfg.xml</a:t>
            </a:r>
          </a:p>
          <a:p>
            <a:r>
              <a:rPr lang="en-IN" sz="1100" dirty="0"/>
              <a:t>        Configuration </a:t>
            </a:r>
            <a:r>
              <a:rPr lang="en-IN" sz="1100" dirty="0" err="1"/>
              <a:t>configuration</a:t>
            </a:r>
            <a:r>
              <a:rPr lang="en-IN" sz="1100" dirty="0"/>
              <a:t> = </a:t>
            </a:r>
            <a:r>
              <a:rPr lang="en-IN" sz="1100" b="1" dirty="0"/>
              <a:t>new Configuration();</a:t>
            </a:r>
          </a:p>
          <a:p>
            <a:r>
              <a:rPr lang="en-IN" sz="1100" dirty="0"/>
              <a:t>        </a:t>
            </a:r>
            <a:r>
              <a:rPr lang="en-IN" sz="1100" dirty="0" err="1"/>
              <a:t>configuration.configure</a:t>
            </a:r>
            <a:r>
              <a:rPr lang="en-IN" sz="1100" dirty="0"/>
              <a:t>("hibernate.config.xml");</a:t>
            </a:r>
          </a:p>
          <a:p>
            <a:r>
              <a:rPr lang="en-IN" sz="1100" dirty="0"/>
              <a:t>        </a:t>
            </a:r>
            <a:r>
              <a:rPr lang="en-IN" sz="1100" dirty="0" err="1"/>
              <a:t>System.</a:t>
            </a:r>
            <a:r>
              <a:rPr lang="en-IN" sz="1100" b="1" i="1" dirty="0" err="1"/>
              <a:t>out.println</a:t>
            </a:r>
            <a:r>
              <a:rPr lang="en-IN" sz="1100" b="1" i="1" dirty="0"/>
              <a:t>("Hibernate Configuration loaded");</a:t>
            </a:r>
          </a:p>
          <a:p>
            <a:r>
              <a:rPr lang="en-IN" sz="1100" dirty="0"/>
              <a:t>        </a:t>
            </a:r>
          </a:p>
          <a:p>
            <a:r>
              <a:rPr lang="en-IN" sz="1100" dirty="0"/>
              <a:t>        </a:t>
            </a:r>
            <a:r>
              <a:rPr lang="en-IN" sz="1100" dirty="0" err="1"/>
              <a:t>ServiceRegistry</a:t>
            </a:r>
            <a:r>
              <a:rPr lang="en-IN" sz="1100" dirty="0"/>
              <a:t> </a:t>
            </a:r>
            <a:r>
              <a:rPr lang="en-IN" sz="1100" dirty="0" err="1"/>
              <a:t>serviceRegistry</a:t>
            </a:r>
            <a:r>
              <a:rPr lang="en-IN" sz="1100" dirty="0"/>
              <a:t> = </a:t>
            </a:r>
            <a:r>
              <a:rPr lang="en-IN" sz="1100" b="1" dirty="0"/>
              <a:t>new </a:t>
            </a:r>
            <a:r>
              <a:rPr lang="en-IN" sz="1100" b="1" dirty="0" err="1"/>
              <a:t>StandardServiceRegistryBuilder</a:t>
            </a:r>
            <a:r>
              <a:rPr lang="en-IN" sz="1100" b="1" dirty="0"/>
              <a:t>().</a:t>
            </a:r>
            <a:r>
              <a:rPr lang="en-IN" sz="1100" b="1" dirty="0" err="1"/>
              <a:t>applySettings</a:t>
            </a:r>
            <a:r>
              <a:rPr lang="en-IN" sz="1100" b="1" dirty="0"/>
              <a:t>(</a:t>
            </a:r>
            <a:r>
              <a:rPr lang="en-IN" sz="1100" b="1" dirty="0" err="1"/>
              <a:t>configuration.getProperties</a:t>
            </a:r>
            <a:r>
              <a:rPr lang="en-IN" sz="1100" b="1" dirty="0"/>
              <a:t>()).build();</a:t>
            </a:r>
          </a:p>
          <a:p>
            <a:r>
              <a:rPr lang="en-IN" sz="1100" dirty="0"/>
              <a:t>        </a:t>
            </a:r>
            <a:r>
              <a:rPr lang="en-IN" sz="1100" dirty="0" err="1"/>
              <a:t>System.</a:t>
            </a:r>
            <a:r>
              <a:rPr lang="en-IN" sz="1100" b="1" i="1" dirty="0" err="1"/>
              <a:t>out.println</a:t>
            </a:r>
            <a:r>
              <a:rPr lang="en-IN" sz="1100" b="1" i="1" dirty="0"/>
              <a:t>("Hibernate </a:t>
            </a:r>
            <a:r>
              <a:rPr lang="en-IN" sz="1100" b="1" i="1" dirty="0" err="1"/>
              <a:t>serviceRegistry</a:t>
            </a:r>
            <a:r>
              <a:rPr lang="en-IN" sz="1100" b="1" i="1" dirty="0"/>
              <a:t> created");</a:t>
            </a:r>
          </a:p>
          <a:p>
            <a:r>
              <a:rPr lang="en-IN" sz="1100" dirty="0"/>
              <a:t>        </a:t>
            </a:r>
          </a:p>
          <a:p>
            <a:r>
              <a:rPr lang="en-IN" sz="1100" dirty="0"/>
              <a:t>        </a:t>
            </a:r>
            <a:r>
              <a:rPr lang="en-IN" sz="1100" dirty="0" err="1"/>
              <a:t>SessionFactory</a:t>
            </a:r>
            <a:r>
              <a:rPr lang="en-IN" sz="1100" dirty="0"/>
              <a:t> </a:t>
            </a:r>
            <a:r>
              <a:rPr lang="en-IN" sz="1100" dirty="0" err="1"/>
              <a:t>sessionFactory</a:t>
            </a:r>
            <a:r>
              <a:rPr lang="en-IN" sz="1100" dirty="0"/>
              <a:t> = </a:t>
            </a:r>
            <a:r>
              <a:rPr lang="en-IN" sz="1100" dirty="0" err="1"/>
              <a:t>configuration.buildSessionFactory</a:t>
            </a:r>
            <a:r>
              <a:rPr lang="en-IN" sz="1100" dirty="0"/>
              <a:t>(</a:t>
            </a:r>
            <a:r>
              <a:rPr lang="en-IN" sz="1100" dirty="0" err="1"/>
              <a:t>serviceRegistry</a:t>
            </a:r>
            <a:r>
              <a:rPr lang="en-IN" sz="1100" dirty="0"/>
              <a:t>);</a:t>
            </a:r>
          </a:p>
          <a:p>
            <a:r>
              <a:rPr lang="en-IN" sz="1100" dirty="0"/>
              <a:t>        </a:t>
            </a:r>
          </a:p>
          <a:p>
            <a:r>
              <a:rPr lang="en-IN" sz="1100" dirty="0"/>
              <a:t>            </a:t>
            </a:r>
            <a:r>
              <a:rPr lang="en-IN" sz="1100" b="1" dirty="0"/>
              <a:t>return </a:t>
            </a:r>
            <a:r>
              <a:rPr lang="en-IN" sz="1100" b="1" dirty="0" err="1"/>
              <a:t>sessionFactory</a:t>
            </a:r>
            <a:r>
              <a:rPr lang="en-IN" sz="1100" b="1" dirty="0"/>
              <a:t>;</a:t>
            </a:r>
          </a:p>
          <a:p>
            <a:r>
              <a:rPr lang="en-IN" sz="1100" dirty="0"/>
              <a:t>        }</a:t>
            </a:r>
          </a:p>
          <a:p>
            <a:r>
              <a:rPr lang="en-IN" sz="1100" dirty="0"/>
              <a:t>        </a:t>
            </a:r>
            <a:endParaRPr lang="en-US" sz="600" b="1" dirty="0"/>
          </a:p>
        </p:txBody>
      </p:sp>
      <p:sp>
        <p:nvSpPr>
          <p:cNvPr id="3" name="Rectangle 2">
            <a:extLst>
              <a:ext uri="{FF2B5EF4-FFF2-40B4-BE49-F238E27FC236}">
                <a16:creationId xmlns:a16="http://schemas.microsoft.com/office/drawing/2014/main" id="{69F49B83-EE41-4683-8047-A1082DA29ACF}"/>
              </a:ext>
            </a:extLst>
          </p:cNvPr>
          <p:cNvSpPr/>
          <p:nvPr/>
        </p:nvSpPr>
        <p:spPr>
          <a:xfrm>
            <a:off x="4991100" y="1089011"/>
            <a:ext cx="3924300" cy="2354491"/>
          </a:xfrm>
          <a:prstGeom prst="rect">
            <a:avLst/>
          </a:prstGeom>
        </p:spPr>
        <p:txBody>
          <a:bodyPr wrap="square">
            <a:spAutoFit/>
          </a:bodyPr>
          <a:lstStyle/>
          <a:p>
            <a:r>
              <a:rPr lang="en-IN" sz="1050" b="1" dirty="0"/>
              <a:t>catch (Throwable ex) {</a:t>
            </a:r>
          </a:p>
          <a:p>
            <a:r>
              <a:rPr lang="en-IN" sz="1050" dirty="0"/>
              <a:t>            </a:t>
            </a:r>
            <a:r>
              <a:rPr lang="en-IN" sz="1050" dirty="0" err="1"/>
              <a:t>System.</a:t>
            </a:r>
            <a:r>
              <a:rPr lang="en-IN" sz="1050" b="1" i="1" dirty="0" err="1"/>
              <a:t>err.println</a:t>
            </a:r>
            <a:r>
              <a:rPr lang="en-IN" sz="1050" b="1" i="1" dirty="0"/>
              <a:t>("Initial </a:t>
            </a:r>
            <a:r>
              <a:rPr lang="en-IN" sz="1050" b="1" i="1" dirty="0" err="1"/>
              <a:t>SessionFactory</a:t>
            </a:r>
            <a:r>
              <a:rPr lang="en-IN" sz="1050" b="1" i="1" dirty="0"/>
              <a:t> creation failed." + ex);</a:t>
            </a:r>
          </a:p>
          <a:p>
            <a:r>
              <a:rPr lang="en-IN" sz="1050" dirty="0"/>
              <a:t>            </a:t>
            </a:r>
            <a:r>
              <a:rPr lang="en-IN" sz="1050" dirty="0" err="1"/>
              <a:t>ex.printStackTrace</a:t>
            </a:r>
            <a:r>
              <a:rPr lang="en-IN" sz="1050" dirty="0"/>
              <a:t>();</a:t>
            </a:r>
          </a:p>
          <a:p>
            <a:r>
              <a:rPr lang="en-IN" sz="1050" dirty="0"/>
              <a:t>            </a:t>
            </a:r>
            <a:r>
              <a:rPr lang="en-IN" sz="1050" b="1" dirty="0"/>
              <a:t>throw new </a:t>
            </a:r>
            <a:r>
              <a:rPr lang="en-IN" sz="1050" b="1" dirty="0" err="1"/>
              <a:t>ExceptionInInitializerError</a:t>
            </a:r>
            <a:r>
              <a:rPr lang="en-IN" sz="1050" b="1" dirty="0"/>
              <a:t>(ex);</a:t>
            </a:r>
          </a:p>
          <a:p>
            <a:r>
              <a:rPr lang="en-IN" sz="1050" dirty="0"/>
              <a:t>        }</a:t>
            </a:r>
          </a:p>
          <a:p>
            <a:r>
              <a:rPr lang="en-IN" sz="1050" dirty="0"/>
              <a:t>    }</a:t>
            </a:r>
          </a:p>
          <a:p>
            <a:endParaRPr lang="en-IN" sz="1050" dirty="0"/>
          </a:p>
          <a:p>
            <a:r>
              <a:rPr lang="en-IN" sz="1050" b="1" dirty="0"/>
              <a:t>public static </a:t>
            </a:r>
            <a:r>
              <a:rPr lang="en-IN" sz="1050" b="1" dirty="0" err="1"/>
              <a:t>SessionFactory</a:t>
            </a:r>
            <a:r>
              <a:rPr lang="en-IN" sz="1050" b="1" dirty="0"/>
              <a:t> </a:t>
            </a:r>
            <a:r>
              <a:rPr lang="en-IN" sz="1050" b="1" dirty="0" err="1"/>
              <a:t>getSessionFactory</a:t>
            </a:r>
            <a:r>
              <a:rPr lang="en-IN" sz="1050" b="1" dirty="0"/>
              <a:t>() {</a:t>
            </a:r>
          </a:p>
          <a:p>
            <a:r>
              <a:rPr lang="en-IN" sz="1050" b="1" dirty="0"/>
              <a:t>if(</a:t>
            </a:r>
            <a:r>
              <a:rPr lang="en-IN" sz="1050" b="1" i="1" dirty="0" err="1"/>
              <a:t>sessionFactory</a:t>
            </a:r>
            <a:r>
              <a:rPr lang="en-IN" sz="1050" b="1" i="1" dirty="0"/>
              <a:t> == null) </a:t>
            </a:r>
            <a:r>
              <a:rPr lang="en-IN" sz="1050" b="1" i="1" dirty="0" err="1"/>
              <a:t>sessionFactory</a:t>
            </a:r>
            <a:r>
              <a:rPr lang="en-IN" sz="1050" b="1" i="1" dirty="0"/>
              <a:t> = </a:t>
            </a:r>
            <a:r>
              <a:rPr lang="en-IN" sz="1050" b="1" i="1" dirty="0" err="1"/>
              <a:t>buildSessionFactory</a:t>
            </a:r>
            <a:r>
              <a:rPr lang="en-IN" sz="1050" b="1" i="1" dirty="0"/>
              <a:t>();</a:t>
            </a:r>
          </a:p>
          <a:p>
            <a:r>
              <a:rPr lang="en-IN" sz="1050" dirty="0"/>
              <a:t>        </a:t>
            </a:r>
            <a:r>
              <a:rPr lang="en-IN" sz="1050" b="1" dirty="0"/>
              <a:t>return </a:t>
            </a:r>
            <a:r>
              <a:rPr lang="en-IN" sz="1050" b="1" i="1" dirty="0" err="1"/>
              <a:t>sessionFactory</a:t>
            </a:r>
            <a:r>
              <a:rPr lang="en-IN" sz="1050" b="1" i="1" dirty="0"/>
              <a:t>;</a:t>
            </a:r>
          </a:p>
          <a:p>
            <a:r>
              <a:rPr lang="en-IN" sz="1050" dirty="0"/>
              <a:t>    }</a:t>
            </a:r>
          </a:p>
          <a:p>
            <a:r>
              <a:rPr lang="en-IN" sz="1050" dirty="0"/>
              <a:t>}</a:t>
            </a:r>
            <a:endParaRPr lang="en-US" sz="500" b="1" dirty="0"/>
          </a:p>
          <a:p>
            <a:endParaRPr lang="en-US" sz="1050" b="1" dirty="0"/>
          </a:p>
        </p:txBody>
      </p:sp>
      <p:sp>
        <p:nvSpPr>
          <p:cNvPr id="4" name="Oval 3">
            <a:extLst>
              <a:ext uri="{FF2B5EF4-FFF2-40B4-BE49-F238E27FC236}">
                <a16:creationId xmlns:a16="http://schemas.microsoft.com/office/drawing/2014/main" id="{D78F3C5E-FBD0-4761-A2B6-EDBDB86083EE}"/>
              </a:ext>
            </a:extLst>
          </p:cNvPr>
          <p:cNvSpPr/>
          <p:nvPr/>
        </p:nvSpPr>
        <p:spPr>
          <a:xfrm>
            <a:off x="381000" y="3505200"/>
            <a:ext cx="31242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342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a:t>
            </a:r>
          </a:p>
        </p:txBody>
      </p:sp>
      <p:sp>
        <p:nvSpPr>
          <p:cNvPr id="5" name="Rectangle 4"/>
          <p:cNvSpPr/>
          <p:nvPr/>
        </p:nvSpPr>
        <p:spPr>
          <a:xfrm>
            <a:off x="228599" y="1089011"/>
            <a:ext cx="4343401" cy="4378122"/>
          </a:xfrm>
          <a:prstGeom prst="rect">
            <a:avLst/>
          </a:prstGeom>
        </p:spPr>
        <p:txBody>
          <a:bodyPr wrap="square">
            <a:spAutoFit/>
          </a:bodyPr>
          <a:lstStyle/>
          <a:p>
            <a:r>
              <a:rPr lang="en-IN" sz="1400" b="1" dirty="0"/>
              <a:t>Hibernate.config.xml file</a:t>
            </a:r>
          </a:p>
          <a:p>
            <a:endParaRPr lang="en-IN" sz="1050" dirty="0"/>
          </a:p>
          <a:p>
            <a:r>
              <a:rPr lang="en-IN" sz="1050" dirty="0"/>
              <a:t>&lt;?xml version="1.0" encoding="UTF-8"?&gt;</a:t>
            </a:r>
          </a:p>
          <a:p>
            <a:r>
              <a:rPr lang="en-IN" sz="1050" dirty="0"/>
              <a:t>&lt;!DOCTYPE hibernate-configuration PUBLIC</a:t>
            </a:r>
          </a:p>
          <a:p>
            <a:r>
              <a:rPr lang="en-IN" sz="1050" dirty="0"/>
              <a:t>"-//Hibernate/Hibernate Configuration DTD 3.0//EN"</a:t>
            </a:r>
          </a:p>
          <a:p>
            <a:r>
              <a:rPr lang="en-IN" sz="1050" dirty="0"/>
              <a:t>"http://hibernate.org/</a:t>
            </a:r>
            <a:r>
              <a:rPr lang="en-IN" sz="1050" dirty="0" err="1"/>
              <a:t>dtd</a:t>
            </a:r>
            <a:r>
              <a:rPr lang="en-IN" sz="1050" dirty="0"/>
              <a:t>/hibernate-configuration-3.0.dtd"&gt;</a:t>
            </a:r>
          </a:p>
          <a:p>
            <a:r>
              <a:rPr lang="en-IN" sz="1050" dirty="0"/>
              <a:t>&lt;hibernate-configuration&gt;</a:t>
            </a:r>
          </a:p>
          <a:p>
            <a:r>
              <a:rPr lang="en-IN" sz="1050" dirty="0"/>
              <a:t>    &lt;session-factory&gt;</a:t>
            </a:r>
          </a:p>
          <a:p>
            <a:r>
              <a:rPr lang="en-IN" sz="1050" dirty="0"/>
              <a:t>        &lt;property name="</a:t>
            </a:r>
            <a:r>
              <a:rPr lang="en-IN" sz="1050" dirty="0" err="1"/>
              <a:t>hibernate.connection.driver_class</a:t>
            </a:r>
            <a:r>
              <a:rPr lang="en-IN" sz="1050" dirty="0"/>
              <a:t>"&gt;</a:t>
            </a:r>
            <a:r>
              <a:rPr lang="en-IN" sz="1050" dirty="0" err="1"/>
              <a:t>com.mysql.jdbc.Driver</a:t>
            </a:r>
            <a:r>
              <a:rPr lang="en-IN" sz="1050" dirty="0"/>
              <a:t>&lt;/property&gt;</a:t>
            </a:r>
          </a:p>
          <a:p>
            <a:r>
              <a:rPr lang="en-IN" sz="1050" dirty="0"/>
              <a:t>        &lt;property name="</a:t>
            </a:r>
            <a:r>
              <a:rPr lang="en-IN" sz="1050" dirty="0" err="1"/>
              <a:t>hibernate.connection.password</a:t>
            </a:r>
            <a:r>
              <a:rPr lang="en-IN" sz="1050" dirty="0"/>
              <a:t>"&gt;root&lt;/property&gt;</a:t>
            </a:r>
          </a:p>
          <a:p>
            <a:r>
              <a:rPr lang="en-IN" sz="1050" dirty="0"/>
              <a:t>        &lt;property name="hibernate.connection.url"&gt;</a:t>
            </a:r>
            <a:r>
              <a:rPr lang="en-IN" sz="1050" dirty="0" err="1"/>
              <a:t>jdbc:mysql</a:t>
            </a:r>
            <a:r>
              <a:rPr lang="en-IN" sz="1050" dirty="0"/>
              <a:t>://</a:t>
            </a:r>
            <a:r>
              <a:rPr lang="en-IN" sz="1050" u="sng" dirty="0"/>
              <a:t>localhost/test&lt;/property&gt;</a:t>
            </a:r>
          </a:p>
          <a:p>
            <a:r>
              <a:rPr lang="en-IN" sz="1050" dirty="0"/>
              <a:t>        &lt;property name="</a:t>
            </a:r>
            <a:r>
              <a:rPr lang="en-IN" sz="1050" dirty="0" err="1"/>
              <a:t>hibernate.connection.username</a:t>
            </a:r>
            <a:r>
              <a:rPr lang="en-IN" sz="1050" dirty="0"/>
              <a:t>"&gt;root&lt;/property&gt;</a:t>
            </a:r>
          </a:p>
          <a:p>
            <a:r>
              <a:rPr lang="en-IN" sz="1050" dirty="0"/>
              <a:t>        &lt;property name="</a:t>
            </a:r>
            <a:r>
              <a:rPr lang="en-IN" sz="1050" dirty="0" err="1"/>
              <a:t>hibernate.dialect</a:t>
            </a:r>
            <a:r>
              <a:rPr lang="en-IN" sz="1050" dirty="0"/>
              <a:t>"&gt;</a:t>
            </a:r>
            <a:r>
              <a:rPr lang="en-IN" sz="1050" dirty="0" err="1"/>
              <a:t>org.hibernate.dialect.MySQLDialect</a:t>
            </a:r>
            <a:r>
              <a:rPr lang="en-IN" sz="1050" dirty="0"/>
              <a:t>&lt;/property&gt;</a:t>
            </a:r>
          </a:p>
          <a:p>
            <a:r>
              <a:rPr lang="en-IN" sz="1050" dirty="0"/>
              <a:t>        </a:t>
            </a:r>
          </a:p>
          <a:p>
            <a:r>
              <a:rPr lang="en-IN" sz="1050" dirty="0"/>
              <a:t>        &lt;property name="</a:t>
            </a:r>
            <a:r>
              <a:rPr lang="en-IN" sz="1050" dirty="0" err="1"/>
              <a:t>hibernate.current_session_context_class</a:t>
            </a:r>
            <a:r>
              <a:rPr lang="en-IN" sz="1050" dirty="0"/>
              <a:t>"&gt;thread&lt;/property&gt;</a:t>
            </a:r>
          </a:p>
          <a:p>
            <a:r>
              <a:rPr lang="en-IN" sz="1050" dirty="0"/>
              <a:t>        &lt;property name="</a:t>
            </a:r>
            <a:r>
              <a:rPr lang="en-IN" sz="1050" dirty="0" err="1"/>
              <a:t>hibernate.show_sql</a:t>
            </a:r>
            <a:r>
              <a:rPr lang="en-IN" sz="1050" dirty="0"/>
              <a:t>"&gt;true&lt;/property&gt;</a:t>
            </a:r>
          </a:p>
          <a:p>
            <a:r>
              <a:rPr lang="en-IN" sz="1050" dirty="0"/>
              <a:t>        </a:t>
            </a:r>
          </a:p>
          <a:p>
            <a:r>
              <a:rPr lang="en-IN" sz="1050" dirty="0"/>
              <a:t>        &lt;mapping class="</a:t>
            </a:r>
            <a:r>
              <a:rPr lang="en-IN" sz="1050" dirty="0" err="1"/>
              <a:t>com.test.hibernate.model.Employee</a:t>
            </a:r>
            <a:r>
              <a:rPr lang="en-IN" sz="1050" dirty="0"/>
              <a:t>"/&gt;</a:t>
            </a:r>
          </a:p>
          <a:p>
            <a:r>
              <a:rPr lang="en-IN" sz="1050" dirty="0"/>
              <a:t>        &lt;mapping class="</a:t>
            </a:r>
            <a:r>
              <a:rPr lang="en-IN" sz="1050" dirty="0" err="1"/>
              <a:t>com.test.hibernate.model.Address</a:t>
            </a:r>
            <a:r>
              <a:rPr lang="en-IN" sz="1050" dirty="0"/>
              <a:t>"/&gt;</a:t>
            </a:r>
          </a:p>
          <a:p>
            <a:r>
              <a:rPr lang="en-IN" sz="1050" dirty="0"/>
              <a:t>    &lt;/session-factory&gt;</a:t>
            </a:r>
          </a:p>
          <a:p>
            <a:r>
              <a:rPr lang="en-IN" sz="1050" dirty="0"/>
              <a:t>&lt;/hibernate-configuration&gt;</a:t>
            </a:r>
          </a:p>
          <a:p>
            <a:endParaRPr lang="en-US" sz="100" b="1" dirty="0"/>
          </a:p>
        </p:txBody>
      </p:sp>
      <p:sp>
        <p:nvSpPr>
          <p:cNvPr id="3" name="Rectangle 2">
            <a:extLst>
              <a:ext uri="{FF2B5EF4-FFF2-40B4-BE49-F238E27FC236}">
                <a16:creationId xmlns:a16="http://schemas.microsoft.com/office/drawing/2014/main" id="{69F49B83-EE41-4683-8047-A1082DA29ACF}"/>
              </a:ext>
            </a:extLst>
          </p:cNvPr>
          <p:cNvSpPr/>
          <p:nvPr/>
        </p:nvSpPr>
        <p:spPr>
          <a:xfrm>
            <a:off x="4576762" y="990600"/>
            <a:ext cx="4343401" cy="5886227"/>
          </a:xfrm>
          <a:prstGeom prst="rect">
            <a:avLst/>
          </a:prstGeom>
        </p:spPr>
        <p:txBody>
          <a:bodyPr wrap="square">
            <a:spAutoFit/>
          </a:bodyPr>
          <a:lstStyle/>
          <a:p>
            <a:r>
              <a:rPr lang="en-IN" sz="1200" dirty="0"/>
              <a:t>The </a:t>
            </a:r>
            <a:r>
              <a:rPr lang="en-IN" sz="1200" b="1" dirty="0"/>
              <a:t>hibernate-</a:t>
            </a:r>
            <a:r>
              <a:rPr lang="en-IN" sz="1200" b="1" dirty="0" err="1"/>
              <a:t>ehcache</a:t>
            </a:r>
            <a:r>
              <a:rPr lang="en-IN" sz="1200" dirty="0"/>
              <a:t> </a:t>
            </a:r>
            <a:r>
              <a:rPr lang="en-IN" sz="1200" dirty="0" err="1"/>
              <a:t>artifact</a:t>
            </a:r>
            <a:r>
              <a:rPr lang="en-IN" sz="1200" dirty="0"/>
              <a:t> has a dependency on the </a:t>
            </a:r>
            <a:r>
              <a:rPr lang="en-IN" sz="1200" dirty="0" err="1"/>
              <a:t>Ehcache</a:t>
            </a:r>
            <a:r>
              <a:rPr lang="en-IN" sz="1200" dirty="0"/>
              <a:t> implementation itself, also it is transitively included in the </a:t>
            </a:r>
            <a:r>
              <a:rPr lang="en-IN" sz="1200" dirty="0" err="1"/>
              <a:t>classpath</a:t>
            </a:r>
            <a:r>
              <a:rPr lang="en-IN" sz="1200" dirty="0"/>
              <a:t>.</a:t>
            </a:r>
            <a:endParaRPr lang="en-IN" sz="1600" dirty="0"/>
          </a:p>
          <a:p>
            <a:br>
              <a:rPr lang="en-IN" sz="1200" dirty="0"/>
            </a:br>
            <a:r>
              <a:rPr lang="en-IN" sz="1200" b="1" dirty="0"/>
              <a:t>Testehcache.xml</a:t>
            </a:r>
          </a:p>
          <a:p>
            <a:endParaRPr lang="en-IN" sz="1200" b="1" dirty="0"/>
          </a:p>
          <a:p>
            <a:r>
              <a:rPr lang="en-IN" sz="1050" dirty="0"/>
              <a:t>&lt;?xml version="1.0" encoding="UTF-8"?&gt;</a:t>
            </a:r>
          </a:p>
          <a:p>
            <a:r>
              <a:rPr lang="de-DE" sz="1050" dirty="0"/>
              <a:t>&lt;ehcache xmlns:xsi="http://www.w3.org/2001/XMLSchema-instance"</a:t>
            </a:r>
          </a:p>
          <a:p>
            <a:r>
              <a:rPr lang="en-IN" sz="1050" dirty="0" err="1"/>
              <a:t>xsi:noNamespaceSchemaLocation</a:t>
            </a:r>
            <a:r>
              <a:rPr lang="en-IN" sz="1050" dirty="0"/>
              <a:t>="ehcache.xsd" </a:t>
            </a:r>
            <a:r>
              <a:rPr lang="en-IN" sz="1050" dirty="0" err="1"/>
              <a:t>updateCheck</a:t>
            </a:r>
            <a:r>
              <a:rPr lang="en-IN" sz="1050" dirty="0"/>
              <a:t>="true"</a:t>
            </a:r>
          </a:p>
          <a:p>
            <a:r>
              <a:rPr lang="en-IN" sz="1050" dirty="0"/>
              <a:t>monitoring="autodetect" </a:t>
            </a:r>
            <a:r>
              <a:rPr lang="en-IN" sz="1050" dirty="0" err="1"/>
              <a:t>dynamicConfig</a:t>
            </a:r>
            <a:r>
              <a:rPr lang="en-IN" sz="1050" dirty="0"/>
              <a:t>="true"&gt;</a:t>
            </a:r>
          </a:p>
          <a:p>
            <a:endParaRPr lang="en-IN" sz="1050" dirty="0"/>
          </a:p>
          <a:p>
            <a:r>
              <a:rPr lang="en-IN" sz="1050" dirty="0"/>
              <a:t>&lt;</a:t>
            </a:r>
            <a:r>
              <a:rPr lang="en-IN" sz="1050" dirty="0" err="1"/>
              <a:t>diskStore</a:t>
            </a:r>
            <a:r>
              <a:rPr lang="en-IN" sz="1050" dirty="0"/>
              <a:t> path="</a:t>
            </a:r>
            <a:r>
              <a:rPr lang="en-IN" sz="1050" dirty="0" err="1"/>
              <a:t>java.io.tmpdir</a:t>
            </a:r>
            <a:r>
              <a:rPr lang="en-IN" sz="1050" dirty="0"/>
              <a:t>/</a:t>
            </a:r>
            <a:r>
              <a:rPr lang="en-IN" sz="1050" dirty="0" err="1"/>
              <a:t>ehcache</a:t>
            </a:r>
            <a:r>
              <a:rPr lang="en-IN" sz="1050" dirty="0"/>
              <a:t>" /&gt;</a:t>
            </a:r>
          </a:p>
          <a:p>
            <a:endParaRPr lang="en-IN" sz="1050" dirty="0"/>
          </a:p>
          <a:p>
            <a:r>
              <a:rPr lang="en-IN" sz="1050" dirty="0"/>
              <a:t>&lt;</a:t>
            </a:r>
            <a:r>
              <a:rPr lang="en-IN" sz="1050" dirty="0" err="1"/>
              <a:t>defaultCache</a:t>
            </a:r>
            <a:r>
              <a:rPr lang="en-IN" sz="1050" dirty="0"/>
              <a:t> </a:t>
            </a:r>
            <a:r>
              <a:rPr lang="en-IN" sz="1050" dirty="0" err="1"/>
              <a:t>maxEntriesLocalHeap</a:t>
            </a:r>
            <a:r>
              <a:rPr lang="en-IN" sz="1050" dirty="0"/>
              <a:t>="10000" eternal="false"</a:t>
            </a:r>
          </a:p>
          <a:p>
            <a:r>
              <a:rPr lang="en-IN" sz="1050" dirty="0" err="1"/>
              <a:t>timeToIdleSeconds</a:t>
            </a:r>
            <a:r>
              <a:rPr lang="en-IN" sz="1050" dirty="0"/>
              <a:t>="120" </a:t>
            </a:r>
            <a:r>
              <a:rPr lang="en-IN" sz="1050" dirty="0" err="1"/>
              <a:t>timeToLiveSeconds</a:t>
            </a:r>
            <a:r>
              <a:rPr lang="en-IN" sz="1050" dirty="0"/>
              <a:t>="120" </a:t>
            </a:r>
            <a:r>
              <a:rPr lang="en-IN" sz="1050" dirty="0" err="1"/>
              <a:t>diskSpoolBufferSizeMB</a:t>
            </a:r>
            <a:r>
              <a:rPr lang="en-IN" sz="1050" dirty="0"/>
              <a:t>="30"</a:t>
            </a:r>
          </a:p>
          <a:p>
            <a:r>
              <a:rPr lang="en-IN" sz="1050" dirty="0" err="1"/>
              <a:t>maxEntriesLocalDisk</a:t>
            </a:r>
            <a:r>
              <a:rPr lang="en-IN" sz="1050" dirty="0"/>
              <a:t>="10000000" </a:t>
            </a:r>
            <a:r>
              <a:rPr lang="en-IN" sz="1050" dirty="0" err="1"/>
              <a:t>diskExpiryThreadIntervalSeconds</a:t>
            </a:r>
            <a:r>
              <a:rPr lang="en-IN" sz="1050" dirty="0"/>
              <a:t>="120"</a:t>
            </a:r>
          </a:p>
          <a:p>
            <a:r>
              <a:rPr lang="en-IN" sz="1050" dirty="0" err="1"/>
              <a:t>memoryStoreEvictionPolicy</a:t>
            </a:r>
            <a:r>
              <a:rPr lang="en-IN" sz="1050" dirty="0"/>
              <a:t>="LRU" statistics="true"&gt;</a:t>
            </a:r>
          </a:p>
          <a:p>
            <a:r>
              <a:rPr lang="en-IN" sz="1050" dirty="0"/>
              <a:t>&lt;persistence strategy="</a:t>
            </a:r>
            <a:r>
              <a:rPr lang="en-IN" sz="1050" dirty="0" err="1"/>
              <a:t>localTempSwap</a:t>
            </a:r>
            <a:r>
              <a:rPr lang="en-IN" sz="1050" dirty="0"/>
              <a:t>" /&gt;</a:t>
            </a:r>
          </a:p>
          <a:p>
            <a:r>
              <a:rPr lang="en-IN" sz="1050" dirty="0"/>
              <a:t>&lt;/</a:t>
            </a:r>
            <a:r>
              <a:rPr lang="en-IN" sz="1050" dirty="0" err="1"/>
              <a:t>defaultCache</a:t>
            </a:r>
            <a:r>
              <a:rPr lang="en-IN" sz="1050" dirty="0"/>
              <a:t>&gt;</a:t>
            </a:r>
          </a:p>
          <a:p>
            <a:endParaRPr lang="en-IN" sz="1050" dirty="0"/>
          </a:p>
          <a:p>
            <a:r>
              <a:rPr lang="en-IN" sz="1050" dirty="0"/>
              <a:t>&lt;cache name="</a:t>
            </a:r>
            <a:r>
              <a:rPr lang="en-IN" sz="1050" dirty="0" err="1"/>
              <a:t>employe</a:t>
            </a:r>
            <a:r>
              <a:rPr lang="en-IN" sz="1050" dirty="0"/>
              <a:t>" </a:t>
            </a:r>
            <a:r>
              <a:rPr lang="en-IN" sz="1050" dirty="0" err="1"/>
              <a:t>maxEntriesLocalHeap</a:t>
            </a:r>
            <a:r>
              <a:rPr lang="en-IN" sz="1050" dirty="0"/>
              <a:t>="10000" eternal="false"</a:t>
            </a:r>
          </a:p>
          <a:p>
            <a:r>
              <a:rPr lang="en-IN" sz="1050" dirty="0" err="1"/>
              <a:t>timeToIdleSeconds</a:t>
            </a:r>
            <a:r>
              <a:rPr lang="en-IN" sz="1050" dirty="0"/>
              <a:t>="5" </a:t>
            </a:r>
            <a:r>
              <a:rPr lang="en-IN" sz="1050" dirty="0" err="1"/>
              <a:t>timeToLiveSeconds</a:t>
            </a:r>
            <a:r>
              <a:rPr lang="en-IN" sz="1050" dirty="0"/>
              <a:t>="10"&gt;</a:t>
            </a:r>
          </a:p>
          <a:p>
            <a:r>
              <a:rPr lang="en-IN" sz="1050" dirty="0"/>
              <a:t>&lt;persistence strategy="</a:t>
            </a:r>
            <a:r>
              <a:rPr lang="en-IN" sz="1050" dirty="0" err="1"/>
              <a:t>localTempSwap</a:t>
            </a:r>
            <a:r>
              <a:rPr lang="en-IN" sz="1050" dirty="0"/>
              <a:t>" /&gt;</a:t>
            </a:r>
          </a:p>
          <a:p>
            <a:r>
              <a:rPr lang="en-IN" sz="1050" dirty="0"/>
              <a:t>&lt;/cache&gt;</a:t>
            </a:r>
          </a:p>
          <a:p>
            <a:r>
              <a:rPr lang="en-IN" sz="1050" dirty="0"/>
              <a:t>&lt;cache name="</a:t>
            </a:r>
            <a:r>
              <a:rPr lang="en-IN" sz="1050" dirty="0" err="1"/>
              <a:t>org.hibernate.cache.internal.StandardQueryCache</a:t>
            </a:r>
            <a:r>
              <a:rPr lang="en-IN" sz="1050" dirty="0"/>
              <a:t>"</a:t>
            </a:r>
          </a:p>
          <a:p>
            <a:r>
              <a:rPr lang="en-IN" sz="1050" dirty="0" err="1"/>
              <a:t>maxEntriesLocalHeap</a:t>
            </a:r>
            <a:r>
              <a:rPr lang="en-IN" sz="1050" dirty="0"/>
              <a:t>="5" eternal="false" </a:t>
            </a:r>
            <a:r>
              <a:rPr lang="en-IN" sz="1050" dirty="0" err="1"/>
              <a:t>timeToLiveSeconds</a:t>
            </a:r>
            <a:r>
              <a:rPr lang="en-IN" sz="1050" dirty="0"/>
              <a:t>="120"&gt;</a:t>
            </a:r>
          </a:p>
          <a:p>
            <a:r>
              <a:rPr lang="en-IN" sz="1050" dirty="0"/>
              <a:t>&lt;persistence strategy="</a:t>
            </a:r>
            <a:r>
              <a:rPr lang="en-IN" sz="1050" dirty="0" err="1"/>
              <a:t>localTempSwap</a:t>
            </a:r>
            <a:r>
              <a:rPr lang="en-IN" sz="1050" dirty="0"/>
              <a:t>" /&gt;</a:t>
            </a:r>
          </a:p>
          <a:p>
            <a:r>
              <a:rPr lang="en-IN" sz="1050" dirty="0"/>
              <a:t>&lt;/cache&gt;</a:t>
            </a:r>
          </a:p>
          <a:p>
            <a:r>
              <a:rPr lang="en-IN" sz="1050" dirty="0"/>
              <a:t>&lt;cache name="</a:t>
            </a:r>
            <a:r>
              <a:rPr lang="en-IN" sz="1050" dirty="0" err="1"/>
              <a:t>org.hibernate.cache.spi.UpdateTimestampsCache</a:t>
            </a:r>
            <a:r>
              <a:rPr lang="en-IN" sz="1050" dirty="0"/>
              <a:t>"</a:t>
            </a:r>
          </a:p>
          <a:p>
            <a:r>
              <a:rPr lang="en-IN" sz="1050" dirty="0" err="1"/>
              <a:t>maxEntriesLocalHeap</a:t>
            </a:r>
            <a:r>
              <a:rPr lang="en-IN" sz="1050" dirty="0"/>
              <a:t>="5000" eternal="true"&gt;</a:t>
            </a:r>
          </a:p>
          <a:p>
            <a:r>
              <a:rPr lang="en-IN" sz="1050" dirty="0"/>
              <a:t>&lt;persistence strategy="</a:t>
            </a:r>
            <a:r>
              <a:rPr lang="en-IN" sz="1050" dirty="0" err="1"/>
              <a:t>localTempSwap</a:t>
            </a:r>
            <a:r>
              <a:rPr lang="en-IN" sz="1050" dirty="0"/>
              <a:t>" /&gt;</a:t>
            </a:r>
          </a:p>
          <a:p>
            <a:r>
              <a:rPr lang="en-IN" sz="1050" dirty="0"/>
              <a:t>&lt;/cache&gt;</a:t>
            </a:r>
          </a:p>
          <a:p>
            <a:r>
              <a:rPr lang="en-IN" sz="1050" dirty="0"/>
              <a:t>&lt;/</a:t>
            </a:r>
            <a:r>
              <a:rPr lang="en-IN" sz="1050" dirty="0" err="1"/>
              <a:t>ehcache</a:t>
            </a:r>
            <a:r>
              <a:rPr lang="en-IN" sz="1050" dirty="0"/>
              <a:t>&gt;</a:t>
            </a:r>
            <a:endParaRPr lang="en-US" sz="600" b="1" dirty="0"/>
          </a:p>
        </p:txBody>
      </p:sp>
      <p:sp>
        <p:nvSpPr>
          <p:cNvPr id="4" name="Oval 3">
            <a:extLst>
              <a:ext uri="{FF2B5EF4-FFF2-40B4-BE49-F238E27FC236}">
                <a16:creationId xmlns:a16="http://schemas.microsoft.com/office/drawing/2014/main" id="{24CF7A72-0158-4206-82D3-CA28A9B9991E}"/>
              </a:ext>
            </a:extLst>
          </p:cNvPr>
          <p:cNvSpPr/>
          <p:nvPr/>
        </p:nvSpPr>
        <p:spPr>
          <a:xfrm>
            <a:off x="381000" y="4114800"/>
            <a:ext cx="3505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6242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a:t>
            </a:r>
          </a:p>
        </p:txBody>
      </p:sp>
      <p:sp>
        <p:nvSpPr>
          <p:cNvPr id="5" name="Rectangle 4"/>
          <p:cNvSpPr/>
          <p:nvPr/>
        </p:nvSpPr>
        <p:spPr>
          <a:xfrm>
            <a:off x="23812" y="838200"/>
            <a:ext cx="4348163" cy="6186309"/>
          </a:xfrm>
          <a:prstGeom prst="rect">
            <a:avLst/>
          </a:prstGeom>
        </p:spPr>
        <p:txBody>
          <a:bodyPr wrap="square">
            <a:spAutoFit/>
          </a:bodyPr>
          <a:lstStyle/>
          <a:p>
            <a:r>
              <a:rPr lang="en-IN" sz="1200" b="1" dirty="0"/>
              <a:t>MainApp.java file</a:t>
            </a:r>
          </a:p>
          <a:p>
            <a:r>
              <a:rPr lang="en-IN" sz="1200" b="1" dirty="0"/>
              <a:t>package </a:t>
            </a:r>
            <a:r>
              <a:rPr lang="en-IN" sz="1200" b="1" dirty="0" err="1"/>
              <a:t>com.test.hibernate.main</a:t>
            </a:r>
            <a:r>
              <a:rPr lang="en-IN" sz="1200" b="1" dirty="0"/>
              <a:t>;</a:t>
            </a:r>
          </a:p>
          <a:p>
            <a:r>
              <a:rPr lang="en-IN" sz="1200" b="1" dirty="0"/>
              <a:t>import </a:t>
            </a:r>
            <a:r>
              <a:rPr lang="en-IN" sz="1200" b="1" dirty="0" err="1"/>
              <a:t>org.hibernate.Session</a:t>
            </a:r>
            <a:r>
              <a:rPr lang="en-IN" sz="1200" b="1" dirty="0"/>
              <a:t>;</a:t>
            </a:r>
          </a:p>
          <a:p>
            <a:r>
              <a:rPr lang="en-IN" sz="1200" b="1" dirty="0"/>
              <a:t>import </a:t>
            </a:r>
            <a:r>
              <a:rPr lang="en-IN" sz="1200" b="1" dirty="0" err="1"/>
              <a:t>org.hibernate.SessionFactory</a:t>
            </a:r>
            <a:r>
              <a:rPr lang="en-IN" sz="1200" b="1" dirty="0"/>
              <a:t>;</a:t>
            </a:r>
          </a:p>
          <a:p>
            <a:r>
              <a:rPr lang="en-IN" sz="1200" b="1" dirty="0"/>
              <a:t>import </a:t>
            </a:r>
            <a:r>
              <a:rPr lang="en-IN" sz="1200" b="1" dirty="0" err="1"/>
              <a:t>org.hibernate.Transaction</a:t>
            </a:r>
            <a:r>
              <a:rPr lang="en-IN" sz="1200" b="1" dirty="0"/>
              <a:t>;</a:t>
            </a:r>
          </a:p>
          <a:p>
            <a:r>
              <a:rPr lang="en-IN" sz="1200" b="1" dirty="0"/>
              <a:t>import </a:t>
            </a:r>
            <a:r>
              <a:rPr lang="en-IN" sz="1200" b="1" dirty="0" err="1"/>
              <a:t>org.hibernate.stat.Statistics</a:t>
            </a:r>
            <a:r>
              <a:rPr lang="en-IN" sz="1200" b="1" dirty="0"/>
              <a:t>;</a:t>
            </a:r>
          </a:p>
          <a:p>
            <a:endParaRPr lang="en-IN" sz="1200" dirty="0"/>
          </a:p>
          <a:p>
            <a:r>
              <a:rPr lang="en-IN" sz="1200" b="1" dirty="0"/>
              <a:t>import </a:t>
            </a:r>
            <a:r>
              <a:rPr lang="en-IN" sz="1200" b="1" dirty="0" err="1"/>
              <a:t>com.test.hibernate.model.Employee</a:t>
            </a:r>
            <a:r>
              <a:rPr lang="en-IN" sz="1200" b="1" dirty="0"/>
              <a:t>;</a:t>
            </a:r>
          </a:p>
          <a:p>
            <a:r>
              <a:rPr lang="en-IN" sz="1200" b="1" dirty="0"/>
              <a:t>import </a:t>
            </a:r>
            <a:r>
              <a:rPr lang="en-IN" sz="1200" b="1" dirty="0" err="1"/>
              <a:t>com.test.hibernate.util.UtilityTest</a:t>
            </a:r>
            <a:r>
              <a:rPr lang="en-IN" sz="1200" b="1" dirty="0"/>
              <a:t>;</a:t>
            </a:r>
          </a:p>
          <a:p>
            <a:endParaRPr lang="en-IN" sz="1200" dirty="0"/>
          </a:p>
          <a:p>
            <a:r>
              <a:rPr lang="en-IN" sz="1200" b="1" dirty="0"/>
              <a:t>public class </a:t>
            </a:r>
            <a:r>
              <a:rPr lang="en-IN" sz="1200" b="1" dirty="0" err="1"/>
              <a:t>TestCacheMain</a:t>
            </a:r>
            <a:r>
              <a:rPr lang="en-IN" sz="1200" b="1" dirty="0"/>
              <a:t> {</a:t>
            </a:r>
          </a:p>
          <a:p>
            <a:r>
              <a:rPr lang="en-IN" sz="1200" b="1" dirty="0"/>
              <a:t>public static void main(String[] </a:t>
            </a:r>
            <a:r>
              <a:rPr lang="en-IN" sz="1200" b="1" dirty="0" err="1"/>
              <a:t>args</a:t>
            </a:r>
            <a:r>
              <a:rPr lang="en-IN" sz="1200" b="1" dirty="0"/>
              <a:t>) {</a:t>
            </a:r>
          </a:p>
          <a:p>
            <a:endParaRPr lang="en-IN" sz="1200" dirty="0"/>
          </a:p>
          <a:p>
            <a:r>
              <a:rPr lang="en-IN" sz="1200" dirty="0" err="1"/>
              <a:t>System.</a:t>
            </a:r>
            <a:r>
              <a:rPr lang="en-IN" sz="1200" b="1" i="1" dirty="0" err="1"/>
              <a:t>out.println</a:t>
            </a:r>
            <a:r>
              <a:rPr lang="en-IN" sz="1200" b="1" i="1" dirty="0"/>
              <a:t>("Temp Dir:"+</a:t>
            </a:r>
            <a:r>
              <a:rPr lang="en-IN" sz="1200" b="1" i="1" dirty="0" err="1"/>
              <a:t>System.getProperty</a:t>
            </a:r>
            <a:r>
              <a:rPr lang="en-IN" sz="1200" b="1" i="1" dirty="0"/>
              <a:t>("</a:t>
            </a:r>
            <a:r>
              <a:rPr lang="en-IN" sz="1200" b="1" i="1" dirty="0" err="1"/>
              <a:t>java.io.tmpdir</a:t>
            </a:r>
            <a:r>
              <a:rPr lang="en-IN" sz="1200" b="1" i="1" dirty="0"/>
              <a:t>"));</a:t>
            </a:r>
          </a:p>
          <a:p>
            <a:endParaRPr lang="en-IN" sz="1200" dirty="0"/>
          </a:p>
          <a:p>
            <a:r>
              <a:rPr lang="en-IN" sz="1200" dirty="0"/>
              <a:t>//Initialize Sessions</a:t>
            </a:r>
          </a:p>
          <a:p>
            <a:r>
              <a:rPr lang="en-IN" sz="1200" dirty="0" err="1"/>
              <a:t>SessionFactory</a:t>
            </a:r>
            <a:r>
              <a:rPr lang="en-IN" sz="1200" dirty="0"/>
              <a:t> </a:t>
            </a:r>
            <a:r>
              <a:rPr lang="en-IN" sz="1200" dirty="0" err="1"/>
              <a:t>sessionFactory</a:t>
            </a:r>
            <a:r>
              <a:rPr lang="en-IN" sz="1200" dirty="0"/>
              <a:t> = </a:t>
            </a:r>
            <a:r>
              <a:rPr lang="en-IN" sz="1200" dirty="0" err="1"/>
              <a:t>UtilityTest.</a:t>
            </a:r>
            <a:r>
              <a:rPr lang="en-IN" sz="1200" i="1" dirty="0" err="1"/>
              <a:t>getSessionFactory</a:t>
            </a:r>
            <a:r>
              <a:rPr lang="en-IN" sz="1200" i="1" dirty="0"/>
              <a:t>();</a:t>
            </a:r>
          </a:p>
          <a:p>
            <a:r>
              <a:rPr lang="en-IN" sz="1200" dirty="0"/>
              <a:t>Statistics stats = </a:t>
            </a:r>
            <a:r>
              <a:rPr lang="en-IN" sz="1200" dirty="0" err="1"/>
              <a:t>sessionFactory.getStatistics</a:t>
            </a:r>
            <a:r>
              <a:rPr lang="en-IN" sz="1200" dirty="0"/>
              <a:t>();</a:t>
            </a:r>
          </a:p>
          <a:p>
            <a:r>
              <a:rPr lang="en-IN" sz="1200" dirty="0" err="1"/>
              <a:t>System.</a:t>
            </a:r>
            <a:r>
              <a:rPr lang="en-IN" sz="1200" b="1" i="1" dirty="0" err="1"/>
              <a:t>out.println</a:t>
            </a:r>
            <a:r>
              <a:rPr lang="en-IN" sz="1200" b="1" i="1" dirty="0"/>
              <a:t>("Stats enabled="+</a:t>
            </a:r>
            <a:r>
              <a:rPr lang="en-IN" sz="1200" b="1" i="1" dirty="0" err="1"/>
              <a:t>stats.isStatisticsEnabled</a:t>
            </a:r>
            <a:r>
              <a:rPr lang="en-IN" sz="1200" b="1" i="1" dirty="0"/>
              <a:t>());</a:t>
            </a:r>
          </a:p>
          <a:p>
            <a:r>
              <a:rPr lang="en-IN" sz="1200" dirty="0" err="1"/>
              <a:t>stats.setStatisticsEnabled</a:t>
            </a:r>
            <a:r>
              <a:rPr lang="en-IN" sz="1200" dirty="0"/>
              <a:t>(</a:t>
            </a:r>
            <a:r>
              <a:rPr lang="en-IN" sz="1200" b="1" dirty="0"/>
              <a:t>true);</a:t>
            </a:r>
          </a:p>
          <a:p>
            <a:r>
              <a:rPr lang="en-IN" sz="1200" dirty="0" err="1"/>
              <a:t>System.</a:t>
            </a:r>
            <a:r>
              <a:rPr lang="en-IN" sz="1200" b="1" i="1" dirty="0" err="1"/>
              <a:t>out.println</a:t>
            </a:r>
            <a:r>
              <a:rPr lang="en-IN" sz="1200" b="1" i="1" dirty="0"/>
              <a:t>("Stats enabled="+</a:t>
            </a:r>
            <a:r>
              <a:rPr lang="en-IN" sz="1200" b="1" i="1" dirty="0" err="1"/>
              <a:t>stats.isStatisticsEnabled</a:t>
            </a:r>
            <a:r>
              <a:rPr lang="en-IN" sz="1200" b="1" i="1" dirty="0"/>
              <a:t>());</a:t>
            </a:r>
          </a:p>
          <a:p>
            <a:endParaRPr lang="en-IN" sz="1200" dirty="0"/>
          </a:p>
          <a:p>
            <a:r>
              <a:rPr lang="en-IN" sz="1200" dirty="0"/>
              <a:t>Session </a:t>
            </a:r>
            <a:r>
              <a:rPr lang="en-IN" sz="1200" dirty="0" err="1"/>
              <a:t>session</a:t>
            </a:r>
            <a:r>
              <a:rPr lang="en-IN" sz="1200" dirty="0"/>
              <a:t> = </a:t>
            </a:r>
            <a:r>
              <a:rPr lang="en-IN" sz="1200" dirty="0" err="1"/>
              <a:t>sessionFactory.openSession</a:t>
            </a:r>
            <a:r>
              <a:rPr lang="en-IN" sz="1200" dirty="0"/>
              <a:t>();</a:t>
            </a:r>
          </a:p>
          <a:p>
            <a:r>
              <a:rPr lang="en-IN" sz="1200" dirty="0"/>
              <a:t>Session </a:t>
            </a:r>
            <a:r>
              <a:rPr lang="en-IN" sz="1200" dirty="0" err="1"/>
              <a:t>otherSession</a:t>
            </a:r>
            <a:r>
              <a:rPr lang="en-IN" sz="1200" dirty="0"/>
              <a:t> = </a:t>
            </a:r>
            <a:r>
              <a:rPr lang="en-IN" sz="1200" dirty="0" err="1"/>
              <a:t>sessionFactory.openSession</a:t>
            </a:r>
            <a:r>
              <a:rPr lang="en-IN" sz="1200" dirty="0"/>
              <a:t>();</a:t>
            </a:r>
          </a:p>
          <a:p>
            <a:r>
              <a:rPr lang="en-IN" sz="1200" dirty="0"/>
              <a:t>Transaction </a:t>
            </a:r>
            <a:r>
              <a:rPr lang="en-IN" sz="1200" dirty="0" err="1"/>
              <a:t>transaction</a:t>
            </a:r>
            <a:r>
              <a:rPr lang="en-IN" sz="1200" dirty="0"/>
              <a:t> = </a:t>
            </a:r>
            <a:r>
              <a:rPr lang="en-IN" sz="1200" dirty="0" err="1"/>
              <a:t>session.beginTransaction</a:t>
            </a:r>
            <a:r>
              <a:rPr lang="en-IN" sz="1200" dirty="0"/>
              <a:t>();</a:t>
            </a:r>
          </a:p>
          <a:p>
            <a:r>
              <a:rPr lang="en-IN" sz="1200" dirty="0"/>
              <a:t>Transaction </a:t>
            </a:r>
            <a:r>
              <a:rPr lang="en-IN" sz="1200" dirty="0" err="1"/>
              <a:t>otherTransaction</a:t>
            </a:r>
            <a:r>
              <a:rPr lang="en-IN" sz="1200" dirty="0"/>
              <a:t> = </a:t>
            </a:r>
            <a:r>
              <a:rPr lang="en-IN" sz="1200" dirty="0" err="1"/>
              <a:t>otherSession.beginTransaction</a:t>
            </a:r>
            <a:r>
              <a:rPr lang="en-IN" sz="1200" dirty="0"/>
              <a:t>();</a:t>
            </a:r>
          </a:p>
          <a:p>
            <a:endParaRPr lang="en-IN" sz="1200" dirty="0"/>
          </a:p>
          <a:p>
            <a:r>
              <a:rPr lang="en-IN" sz="1200" i="1" dirty="0" err="1"/>
              <a:t>printStats</a:t>
            </a:r>
            <a:r>
              <a:rPr lang="en-IN" sz="1200" i="1" dirty="0"/>
              <a:t>(stats, 0);</a:t>
            </a:r>
          </a:p>
          <a:p>
            <a:endParaRPr lang="en-IN" sz="1200" dirty="0"/>
          </a:p>
          <a:p>
            <a:r>
              <a:rPr lang="en-IN" sz="1200" dirty="0"/>
              <a:t>Employee emp = (Employee) </a:t>
            </a:r>
            <a:r>
              <a:rPr lang="en-IN" sz="1200" dirty="0" err="1"/>
              <a:t>session.load</a:t>
            </a:r>
            <a:r>
              <a:rPr lang="en-IN" sz="1200" dirty="0"/>
              <a:t>(</a:t>
            </a:r>
            <a:r>
              <a:rPr lang="en-IN" sz="1200" dirty="0" err="1"/>
              <a:t>Employee.</a:t>
            </a:r>
            <a:r>
              <a:rPr lang="en-IN" sz="1200" b="1" dirty="0" err="1"/>
              <a:t>class</a:t>
            </a:r>
            <a:r>
              <a:rPr lang="en-IN" sz="1200" b="1" dirty="0"/>
              <a:t>, 1L);</a:t>
            </a:r>
          </a:p>
          <a:p>
            <a:r>
              <a:rPr lang="en-IN" sz="1200" i="1" dirty="0" err="1"/>
              <a:t>printData</a:t>
            </a:r>
            <a:r>
              <a:rPr lang="en-IN" sz="1200" i="1" dirty="0"/>
              <a:t>(emp, stats, 1);</a:t>
            </a:r>
          </a:p>
        </p:txBody>
      </p:sp>
      <p:sp>
        <p:nvSpPr>
          <p:cNvPr id="3" name="Rectangle 2">
            <a:extLst>
              <a:ext uri="{FF2B5EF4-FFF2-40B4-BE49-F238E27FC236}">
                <a16:creationId xmlns:a16="http://schemas.microsoft.com/office/drawing/2014/main" id="{69F49B83-EE41-4683-8047-A1082DA29ACF}"/>
              </a:ext>
            </a:extLst>
          </p:cNvPr>
          <p:cNvSpPr/>
          <p:nvPr/>
        </p:nvSpPr>
        <p:spPr>
          <a:xfrm>
            <a:off x="4371975" y="838200"/>
            <a:ext cx="4748213" cy="6609502"/>
          </a:xfrm>
          <a:prstGeom prst="rect">
            <a:avLst/>
          </a:prstGeom>
        </p:spPr>
        <p:txBody>
          <a:bodyPr wrap="square">
            <a:spAutoFit/>
          </a:bodyPr>
          <a:lstStyle/>
          <a:p>
            <a:r>
              <a:rPr lang="en-IN" sz="1050" dirty="0"/>
              <a:t>emp = (Employee) </a:t>
            </a:r>
            <a:r>
              <a:rPr lang="en-IN" sz="1050" dirty="0" err="1"/>
              <a:t>session.load</a:t>
            </a:r>
            <a:r>
              <a:rPr lang="en-IN" sz="1050" dirty="0"/>
              <a:t>(</a:t>
            </a:r>
            <a:r>
              <a:rPr lang="en-IN" sz="1050" dirty="0" err="1"/>
              <a:t>Employee.</a:t>
            </a:r>
            <a:r>
              <a:rPr lang="en-IN" sz="1050" b="1" dirty="0" err="1"/>
              <a:t>class</a:t>
            </a:r>
            <a:r>
              <a:rPr lang="en-IN" sz="1050" b="1" dirty="0"/>
              <a:t>, 1L);</a:t>
            </a:r>
          </a:p>
          <a:p>
            <a:r>
              <a:rPr lang="en-IN" sz="1050" i="1" dirty="0" err="1"/>
              <a:t>printData</a:t>
            </a:r>
            <a:r>
              <a:rPr lang="en-IN" sz="1050" i="1" dirty="0"/>
              <a:t>(emp, stats, 2);</a:t>
            </a:r>
          </a:p>
          <a:p>
            <a:endParaRPr lang="en-IN" sz="1050" dirty="0"/>
          </a:p>
          <a:p>
            <a:r>
              <a:rPr lang="en-IN" sz="1050" dirty="0"/>
              <a:t>//clear first level cache, so that second level cache is used</a:t>
            </a:r>
          </a:p>
          <a:p>
            <a:r>
              <a:rPr lang="en-IN" sz="1050" dirty="0" err="1"/>
              <a:t>session.evict</a:t>
            </a:r>
            <a:r>
              <a:rPr lang="en-IN" sz="1050" dirty="0"/>
              <a:t>(emp); 		   </a:t>
            </a:r>
            <a:r>
              <a:rPr lang="en-IN" sz="1050" b="1" dirty="0"/>
              <a:t>this method remove employee 			    object from first level cache</a:t>
            </a:r>
          </a:p>
          <a:p>
            <a:r>
              <a:rPr lang="en-IN" sz="1050" dirty="0"/>
              <a:t>emp = (Employee) </a:t>
            </a:r>
            <a:r>
              <a:rPr lang="en-IN" sz="1050" dirty="0" err="1"/>
              <a:t>session.load</a:t>
            </a:r>
            <a:r>
              <a:rPr lang="en-IN" sz="1050" dirty="0"/>
              <a:t>(</a:t>
            </a:r>
            <a:r>
              <a:rPr lang="en-IN" sz="1050" dirty="0" err="1"/>
              <a:t>Employee.</a:t>
            </a:r>
            <a:r>
              <a:rPr lang="en-IN" sz="1050" b="1" dirty="0" err="1"/>
              <a:t>class</a:t>
            </a:r>
            <a:r>
              <a:rPr lang="en-IN" sz="1050" b="1" dirty="0"/>
              <a:t>, 1L);</a:t>
            </a:r>
          </a:p>
          <a:p>
            <a:r>
              <a:rPr lang="en-IN" sz="1050" i="1" dirty="0" err="1"/>
              <a:t>printData</a:t>
            </a:r>
            <a:r>
              <a:rPr lang="en-IN" sz="1050" i="1" dirty="0"/>
              <a:t>(emp, stats, 3);</a:t>
            </a:r>
          </a:p>
          <a:p>
            <a:endParaRPr lang="en-IN" sz="1050" dirty="0"/>
          </a:p>
          <a:p>
            <a:r>
              <a:rPr lang="en-IN" sz="1050" dirty="0"/>
              <a:t>emp = (Employee) </a:t>
            </a:r>
            <a:r>
              <a:rPr lang="en-IN" sz="1050" dirty="0" err="1"/>
              <a:t>session.load</a:t>
            </a:r>
            <a:r>
              <a:rPr lang="en-IN" sz="1050" dirty="0"/>
              <a:t>(</a:t>
            </a:r>
            <a:r>
              <a:rPr lang="en-IN" sz="1050" dirty="0" err="1"/>
              <a:t>Employee.</a:t>
            </a:r>
            <a:r>
              <a:rPr lang="en-IN" sz="1050" b="1" dirty="0" err="1"/>
              <a:t>class</a:t>
            </a:r>
            <a:r>
              <a:rPr lang="en-IN" sz="1050" b="1" dirty="0"/>
              <a:t>, 3L);</a:t>
            </a:r>
          </a:p>
          <a:p>
            <a:r>
              <a:rPr lang="en-IN" sz="1050" i="1" dirty="0" err="1"/>
              <a:t>printData</a:t>
            </a:r>
            <a:r>
              <a:rPr lang="en-IN" sz="1050" i="1" dirty="0"/>
              <a:t>(emp, stats, 4);</a:t>
            </a:r>
          </a:p>
          <a:p>
            <a:endParaRPr lang="en-IN" sz="1050" dirty="0"/>
          </a:p>
          <a:p>
            <a:r>
              <a:rPr lang="en-IN" sz="1050" dirty="0"/>
              <a:t>emp = (Employee) </a:t>
            </a:r>
            <a:r>
              <a:rPr lang="en-IN" sz="1050" dirty="0" err="1"/>
              <a:t>otherSession.load</a:t>
            </a:r>
            <a:r>
              <a:rPr lang="en-IN" sz="1050" dirty="0"/>
              <a:t>(</a:t>
            </a:r>
            <a:r>
              <a:rPr lang="en-IN" sz="1050" dirty="0" err="1"/>
              <a:t>Employee.</a:t>
            </a:r>
            <a:r>
              <a:rPr lang="en-IN" sz="1050" b="1" dirty="0" err="1"/>
              <a:t>class</a:t>
            </a:r>
            <a:r>
              <a:rPr lang="en-IN" sz="1050" b="1" dirty="0"/>
              <a:t>, 1L);</a:t>
            </a:r>
          </a:p>
          <a:p>
            <a:r>
              <a:rPr lang="en-IN" sz="1050" i="1" dirty="0" err="1"/>
              <a:t>printData</a:t>
            </a:r>
            <a:r>
              <a:rPr lang="en-IN" sz="1050" i="1" dirty="0"/>
              <a:t>(emp, stats, 5);</a:t>
            </a:r>
          </a:p>
          <a:p>
            <a:endParaRPr lang="en-IN" sz="1050" dirty="0"/>
          </a:p>
          <a:p>
            <a:r>
              <a:rPr lang="en-IN" sz="1050" dirty="0"/>
              <a:t>//Release resources</a:t>
            </a:r>
          </a:p>
          <a:p>
            <a:r>
              <a:rPr lang="en-IN" sz="1050" dirty="0" err="1"/>
              <a:t>transaction.commit</a:t>
            </a:r>
            <a:r>
              <a:rPr lang="en-IN" sz="1050" dirty="0"/>
              <a:t>();</a:t>
            </a:r>
          </a:p>
          <a:p>
            <a:r>
              <a:rPr lang="en-IN" sz="1050" dirty="0" err="1"/>
              <a:t>otherTransaction.commit</a:t>
            </a:r>
            <a:r>
              <a:rPr lang="en-IN" sz="1050" dirty="0"/>
              <a:t>();</a:t>
            </a:r>
          </a:p>
          <a:p>
            <a:r>
              <a:rPr lang="en-IN" sz="1050" dirty="0" err="1"/>
              <a:t>sessionFactory.close</a:t>
            </a:r>
            <a:r>
              <a:rPr lang="en-IN" sz="1050" dirty="0"/>
              <a:t>();</a:t>
            </a:r>
          </a:p>
          <a:p>
            <a:r>
              <a:rPr lang="en-IN" sz="1050" dirty="0"/>
              <a:t>}</a:t>
            </a:r>
          </a:p>
          <a:p>
            <a:r>
              <a:rPr lang="en-IN" sz="1050" b="1" dirty="0"/>
              <a:t>private static void </a:t>
            </a:r>
            <a:r>
              <a:rPr lang="en-IN" sz="1050" b="1" dirty="0" err="1"/>
              <a:t>printStats</a:t>
            </a:r>
            <a:r>
              <a:rPr lang="en-IN" sz="1050" b="1" dirty="0"/>
              <a:t>(Statistics stats, int </a:t>
            </a:r>
            <a:r>
              <a:rPr lang="en-IN" sz="1050" b="1" dirty="0" err="1"/>
              <a:t>i</a:t>
            </a:r>
            <a:r>
              <a:rPr lang="en-IN" sz="1050" b="1" dirty="0"/>
              <a:t>) {</a:t>
            </a:r>
          </a:p>
          <a:p>
            <a:r>
              <a:rPr lang="en-IN" sz="1050" dirty="0" err="1"/>
              <a:t>System.</a:t>
            </a:r>
            <a:r>
              <a:rPr lang="en-IN" sz="1050" b="1" i="1" dirty="0" err="1"/>
              <a:t>out.println</a:t>
            </a:r>
            <a:r>
              <a:rPr lang="en-IN" sz="1050" b="1" i="1" dirty="0"/>
              <a:t>("***** " + </a:t>
            </a:r>
            <a:r>
              <a:rPr lang="en-IN" sz="1050" b="1" i="1" dirty="0" err="1"/>
              <a:t>i</a:t>
            </a:r>
            <a:r>
              <a:rPr lang="en-IN" sz="1050" b="1" i="1" dirty="0"/>
              <a:t> + " *****");</a:t>
            </a:r>
          </a:p>
          <a:p>
            <a:r>
              <a:rPr lang="en-IN" sz="1050" dirty="0" err="1"/>
              <a:t>System.</a:t>
            </a:r>
            <a:r>
              <a:rPr lang="en-IN" sz="1050" b="1" i="1" dirty="0" err="1"/>
              <a:t>out.println</a:t>
            </a:r>
            <a:r>
              <a:rPr lang="en-IN" sz="1050" b="1" i="1" dirty="0"/>
              <a:t>("Fetch Count="</a:t>
            </a:r>
          </a:p>
          <a:p>
            <a:r>
              <a:rPr lang="en-IN" sz="1050" dirty="0"/>
              <a:t>+ </a:t>
            </a:r>
            <a:r>
              <a:rPr lang="en-IN" sz="1050" dirty="0" err="1"/>
              <a:t>stats.getEntityFetchCount</a:t>
            </a:r>
            <a:r>
              <a:rPr lang="en-IN" sz="1050" dirty="0"/>
              <a:t>());</a:t>
            </a:r>
          </a:p>
          <a:p>
            <a:r>
              <a:rPr lang="en-IN" sz="1050" dirty="0" err="1"/>
              <a:t>System.</a:t>
            </a:r>
            <a:r>
              <a:rPr lang="en-IN" sz="1050" b="1" i="1" dirty="0" err="1"/>
              <a:t>out.println</a:t>
            </a:r>
            <a:r>
              <a:rPr lang="en-IN" sz="1050" b="1" i="1" dirty="0"/>
              <a:t>("Second Level Hit Count="</a:t>
            </a:r>
          </a:p>
          <a:p>
            <a:r>
              <a:rPr lang="en-IN" sz="1050" dirty="0"/>
              <a:t>+ </a:t>
            </a:r>
            <a:r>
              <a:rPr lang="en-IN" sz="1050" dirty="0" err="1"/>
              <a:t>stats.getSecondLevelCacheHitCount</a:t>
            </a:r>
            <a:r>
              <a:rPr lang="en-IN" sz="1050" dirty="0"/>
              <a:t>());</a:t>
            </a:r>
          </a:p>
          <a:p>
            <a:r>
              <a:rPr lang="en-IN" sz="1050" dirty="0" err="1"/>
              <a:t>System.</a:t>
            </a:r>
            <a:r>
              <a:rPr lang="en-IN" sz="1050" b="1" i="1" dirty="0" err="1"/>
              <a:t>out</a:t>
            </a:r>
            <a:endParaRPr lang="en-IN" sz="1050" b="1" i="1" dirty="0"/>
          </a:p>
          <a:p>
            <a:r>
              <a:rPr lang="en-IN" sz="1050" dirty="0"/>
              <a:t>.</a:t>
            </a:r>
            <a:r>
              <a:rPr lang="en-IN" sz="1050" dirty="0" err="1"/>
              <a:t>println</a:t>
            </a:r>
            <a:r>
              <a:rPr lang="en-IN" sz="1050" dirty="0"/>
              <a:t>("Second Level Miss Count="</a:t>
            </a:r>
          </a:p>
          <a:p>
            <a:r>
              <a:rPr lang="en-IN" sz="1050" dirty="0"/>
              <a:t>+ stats</a:t>
            </a:r>
          </a:p>
          <a:p>
            <a:r>
              <a:rPr lang="en-IN" sz="1050" dirty="0"/>
              <a:t>.</a:t>
            </a:r>
            <a:r>
              <a:rPr lang="en-IN" sz="1050" dirty="0" err="1"/>
              <a:t>getSecondLevelCacheMissCount</a:t>
            </a:r>
            <a:r>
              <a:rPr lang="en-IN" sz="1050" dirty="0"/>
              <a:t>());</a:t>
            </a:r>
          </a:p>
          <a:p>
            <a:r>
              <a:rPr lang="en-IN" sz="1050" dirty="0" err="1"/>
              <a:t>System.</a:t>
            </a:r>
            <a:r>
              <a:rPr lang="en-IN" sz="1050" b="1" i="1" dirty="0" err="1"/>
              <a:t>out.println</a:t>
            </a:r>
            <a:r>
              <a:rPr lang="en-IN" sz="1050" b="1" i="1" dirty="0"/>
              <a:t>("Second Level Put Count="</a:t>
            </a:r>
          </a:p>
          <a:p>
            <a:r>
              <a:rPr lang="en-IN" sz="1050" dirty="0"/>
              <a:t>+ </a:t>
            </a:r>
            <a:r>
              <a:rPr lang="en-IN" sz="1050" dirty="0" err="1"/>
              <a:t>stats.getSecondLevelCachePutCount</a:t>
            </a:r>
            <a:r>
              <a:rPr lang="en-IN" sz="1050" dirty="0"/>
              <a:t>());</a:t>
            </a:r>
          </a:p>
          <a:p>
            <a:r>
              <a:rPr lang="en-IN" sz="1050" dirty="0"/>
              <a:t>}</a:t>
            </a:r>
          </a:p>
          <a:p>
            <a:r>
              <a:rPr lang="en-IN" sz="1050" b="1" dirty="0"/>
              <a:t>private static void </a:t>
            </a:r>
            <a:r>
              <a:rPr lang="en-IN" sz="1050" b="1" dirty="0" err="1"/>
              <a:t>printData</a:t>
            </a:r>
            <a:r>
              <a:rPr lang="en-IN" sz="1050" b="1" dirty="0"/>
              <a:t>(Employee emp, Statistics stats, int count) {</a:t>
            </a:r>
          </a:p>
          <a:p>
            <a:r>
              <a:rPr lang="en-IN" sz="1050" dirty="0" err="1"/>
              <a:t>System.</a:t>
            </a:r>
            <a:r>
              <a:rPr lang="en-IN" sz="1050" b="1" i="1" dirty="0" err="1"/>
              <a:t>out.println</a:t>
            </a:r>
            <a:r>
              <a:rPr lang="en-IN" sz="1050" b="1" i="1" dirty="0"/>
              <a:t>(count+":: Name="+</a:t>
            </a:r>
            <a:r>
              <a:rPr lang="en-IN" sz="1050" b="1" i="1" dirty="0" err="1"/>
              <a:t>emp.getName</a:t>
            </a:r>
            <a:r>
              <a:rPr lang="en-IN" sz="1050" b="1" i="1" dirty="0"/>
              <a:t>()+", </a:t>
            </a:r>
            <a:r>
              <a:rPr lang="en-IN" sz="1050" b="1" i="1" dirty="0" err="1"/>
              <a:t>Zipcode</a:t>
            </a:r>
            <a:r>
              <a:rPr lang="en-IN" sz="1050" b="1" i="1" dirty="0"/>
              <a:t>="+</a:t>
            </a:r>
            <a:r>
              <a:rPr lang="en-IN" sz="1050" b="1" i="1" dirty="0" err="1"/>
              <a:t>emp.getAddress</a:t>
            </a:r>
            <a:r>
              <a:rPr lang="en-IN" sz="1050" b="1" i="1" dirty="0"/>
              <a:t>().</a:t>
            </a:r>
            <a:r>
              <a:rPr lang="en-IN" sz="1050" b="1" i="1" dirty="0" err="1"/>
              <a:t>getZipcode</a:t>
            </a:r>
            <a:r>
              <a:rPr lang="en-IN" sz="1050" b="1" i="1" dirty="0"/>
              <a:t>());</a:t>
            </a:r>
          </a:p>
          <a:p>
            <a:r>
              <a:rPr lang="en-IN" sz="1050" i="1" dirty="0" err="1"/>
              <a:t>printStats</a:t>
            </a:r>
            <a:r>
              <a:rPr lang="en-IN" sz="1050" i="1" dirty="0"/>
              <a:t>(stats, count);</a:t>
            </a:r>
          </a:p>
          <a:p>
            <a:r>
              <a:rPr lang="en-IN" sz="1050" dirty="0"/>
              <a:t>}}</a:t>
            </a:r>
          </a:p>
          <a:p>
            <a:endParaRPr lang="en-US" sz="400" b="1" dirty="0"/>
          </a:p>
          <a:p>
            <a:endParaRPr lang="en-US" sz="1000" b="1" dirty="0"/>
          </a:p>
        </p:txBody>
      </p:sp>
      <p:sp>
        <p:nvSpPr>
          <p:cNvPr id="4" name="Oval 3">
            <a:extLst>
              <a:ext uri="{FF2B5EF4-FFF2-40B4-BE49-F238E27FC236}">
                <a16:creationId xmlns:a16="http://schemas.microsoft.com/office/drawing/2014/main" id="{F612D49E-A9C4-467A-9665-DDA861D1BEF7}"/>
              </a:ext>
            </a:extLst>
          </p:cNvPr>
          <p:cNvSpPr/>
          <p:nvPr/>
        </p:nvSpPr>
        <p:spPr>
          <a:xfrm>
            <a:off x="4267200" y="14478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926E8987-BBEE-49E5-8D27-493992808037}"/>
              </a:ext>
            </a:extLst>
          </p:cNvPr>
          <p:cNvCxnSpPr/>
          <p:nvPr/>
        </p:nvCxnSpPr>
        <p:spPr>
          <a:xfrm>
            <a:off x="5638800" y="1581150"/>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298551A-5CB9-4B41-ABB8-D85027EDF664}"/>
              </a:ext>
            </a:extLst>
          </p:cNvPr>
          <p:cNvSpPr/>
          <p:nvPr/>
        </p:nvSpPr>
        <p:spPr>
          <a:xfrm>
            <a:off x="7239000" y="1524005"/>
            <a:ext cx="1828800" cy="3809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432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a:t>
            </a:r>
          </a:p>
        </p:txBody>
      </p:sp>
      <p:sp>
        <p:nvSpPr>
          <p:cNvPr id="4" name="Rectangle 3">
            <a:extLst>
              <a:ext uri="{FF2B5EF4-FFF2-40B4-BE49-F238E27FC236}">
                <a16:creationId xmlns:a16="http://schemas.microsoft.com/office/drawing/2014/main" id="{5B9F1874-B5F7-4F8B-B267-D20EEA8B06B3}"/>
              </a:ext>
            </a:extLst>
          </p:cNvPr>
          <p:cNvSpPr/>
          <p:nvPr/>
        </p:nvSpPr>
        <p:spPr>
          <a:xfrm>
            <a:off x="0" y="990600"/>
            <a:ext cx="7696200" cy="5016758"/>
          </a:xfrm>
          <a:prstGeom prst="rect">
            <a:avLst/>
          </a:prstGeom>
        </p:spPr>
        <p:txBody>
          <a:bodyPr wrap="square">
            <a:spAutoFit/>
          </a:bodyPr>
          <a:lstStyle/>
          <a:p>
            <a:r>
              <a:rPr lang="en-IN" sz="1600" dirty="0">
                <a:solidFill>
                  <a:srgbClr val="000000"/>
                </a:solidFill>
                <a:latin typeface="Consolas" panose="020B0609020204030204" pitchFamily="49" charset="0"/>
              </a:rPr>
              <a:t>After running </a:t>
            </a:r>
            <a:r>
              <a:rPr lang="en-IN" sz="1600" dirty="0" err="1">
                <a:solidFill>
                  <a:srgbClr val="000000"/>
                </a:solidFill>
                <a:latin typeface="Consolas" panose="020B0609020204030204" pitchFamily="49" charset="0"/>
              </a:rPr>
              <a:t>mainApp</a:t>
            </a:r>
            <a:r>
              <a:rPr lang="en-IN" sz="1600" dirty="0">
                <a:solidFill>
                  <a:srgbClr val="000000"/>
                </a:solidFill>
                <a:latin typeface="Consolas" panose="020B0609020204030204" pitchFamily="49" charset="0"/>
              </a:rPr>
              <a:t> we get below output: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Temp </a:t>
            </a:r>
            <a:r>
              <a:rPr lang="en-IN" sz="1600" dirty="0" err="1">
                <a:solidFill>
                  <a:srgbClr val="000000"/>
                </a:solidFill>
                <a:latin typeface="Consolas" panose="020B0609020204030204" pitchFamily="49" charset="0"/>
              </a:rPr>
              <a:t>Dir:C</a:t>
            </a:r>
            <a:r>
              <a:rPr lang="en-IN" sz="1600" dirty="0">
                <a:solidFill>
                  <a:srgbClr val="000000"/>
                </a:solidFill>
                <a:latin typeface="Consolas" panose="020B0609020204030204" pitchFamily="49" charset="0"/>
              </a:rPr>
              <a:t>:\Users\[username]\</a:t>
            </a:r>
            <a:r>
              <a:rPr lang="en-IN" sz="1600" dirty="0" err="1">
                <a:solidFill>
                  <a:srgbClr val="000000"/>
                </a:solidFill>
                <a:latin typeface="Consolas" panose="020B0609020204030204" pitchFamily="49" charset="0"/>
              </a:rPr>
              <a:t>AppData</a:t>
            </a:r>
            <a:r>
              <a:rPr lang="en-IN" sz="1600" dirty="0">
                <a:solidFill>
                  <a:srgbClr val="000000"/>
                </a:solidFill>
                <a:latin typeface="Consolas" panose="020B0609020204030204" pitchFamily="49" charset="0"/>
              </a:rPr>
              <a:t>\Local\Temp\</a:t>
            </a:r>
          </a:p>
          <a:p>
            <a:endParaRPr lang="en-IN" sz="1600" dirty="0"/>
          </a:p>
          <a:p>
            <a:r>
              <a:rPr lang="en-IN" sz="1600" dirty="0"/>
              <a:t>Hibernate Configuration loaded</a:t>
            </a:r>
          </a:p>
          <a:p>
            <a:r>
              <a:rPr lang="en-IN" sz="1600" dirty="0"/>
              <a:t>Hibernate </a:t>
            </a:r>
            <a:r>
              <a:rPr lang="en-IN" sz="1600" dirty="0" err="1"/>
              <a:t>serviceRegistry</a:t>
            </a:r>
            <a:r>
              <a:rPr lang="en-IN" sz="1600" dirty="0"/>
              <a:t> created</a:t>
            </a:r>
          </a:p>
          <a:p>
            <a:endParaRPr lang="en-IN" sz="1600" dirty="0">
              <a:solidFill>
                <a:srgbClr val="000000"/>
              </a:solidFill>
              <a:latin typeface="Consolas" panose="020B0609020204030204" pitchFamily="49" charset="0"/>
            </a:endParaRPr>
          </a:p>
          <a:p>
            <a:endParaRPr lang="en-IN" sz="1600" dirty="0"/>
          </a:p>
          <a:p>
            <a:r>
              <a:rPr lang="en-IN" sz="1600" dirty="0"/>
              <a:t>Stats enabled=false</a:t>
            </a:r>
          </a:p>
          <a:p>
            <a:r>
              <a:rPr lang="en-IN" sz="1600" dirty="0"/>
              <a:t>Stats enabled=true</a:t>
            </a:r>
          </a:p>
          <a:p>
            <a:r>
              <a:rPr lang="en-IN" sz="1600" dirty="0"/>
              <a:t>***** 0 *****</a:t>
            </a:r>
          </a:p>
          <a:p>
            <a:r>
              <a:rPr lang="en-IN" sz="1600" dirty="0"/>
              <a:t>Fetch Count=0</a:t>
            </a:r>
          </a:p>
          <a:p>
            <a:r>
              <a:rPr lang="en-IN" sz="1600" dirty="0"/>
              <a:t>Second Level Hit Count=0</a:t>
            </a:r>
          </a:p>
          <a:p>
            <a:r>
              <a:rPr lang="en-IN" sz="1600" dirty="0"/>
              <a:t>Second Level Miss Count=0</a:t>
            </a:r>
          </a:p>
          <a:p>
            <a:r>
              <a:rPr lang="en-IN" sz="1600" dirty="0"/>
              <a:t>Second Level Put Count=0</a:t>
            </a:r>
          </a:p>
          <a:p>
            <a:r>
              <a:rPr lang="en-IN" sz="1600" dirty="0"/>
              <a:t>Hibernate: select employee0_.emp_id as emp_id1_1_0_, employee0_.emp_name as emp_name2_1_0_, employee0_.emp_salary as emp_sala3_1_0_, address1_.emp_id as emp_id1_0_1_, address1_.address_line1 as address_2_0_1_, address1_.city as city3_0_1_, address1_.zipcode as zipcode4_0_1_ from EMPLOYE employee0_ left outer join ADDRESS address1_ on employee0_.emp_id=address1_.emp_id where employee0_.emp_id=?</a:t>
            </a:r>
            <a:endParaRPr lang="en-I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5604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Annotations </a:t>
            </a:r>
          </a:p>
        </p:txBody>
      </p:sp>
      <p:sp>
        <p:nvSpPr>
          <p:cNvPr id="3" name="Content Placeholder 2"/>
          <p:cNvSpPr>
            <a:spLocks noGrp="1"/>
          </p:cNvSpPr>
          <p:nvPr>
            <p:ph idx="1"/>
          </p:nvPr>
        </p:nvSpPr>
        <p:spPr>
          <a:xfrm>
            <a:off x="530942" y="884841"/>
            <a:ext cx="8229600" cy="457200"/>
          </a:xfrm>
        </p:spPr>
        <p:txBody>
          <a:bodyPr>
            <a:normAutofit fontScale="70000" lnSpcReduction="20000"/>
          </a:bodyPr>
          <a:lstStyle/>
          <a:p>
            <a:pPr marL="0" indent="0">
              <a:buNone/>
            </a:pPr>
            <a:r>
              <a:rPr lang="en-US" sz="2200" b="0" dirty="0"/>
              <a:t>For annotations we will refer second module </a:t>
            </a:r>
            <a:r>
              <a:rPr lang="en-US" sz="2200" b="0" dirty="0" err="1"/>
              <a:t>i.e.Basic</a:t>
            </a:r>
            <a:r>
              <a:rPr lang="en-US" sz="2200" b="0" dirty="0"/>
              <a:t> configurations slide no 47- Session example </a:t>
            </a:r>
          </a:p>
        </p:txBody>
      </p:sp>
      <p:sp>
        <p:nvSpPr>
          <p:cNvPr id="4" name="Rectangle 3">
            <a:extLst>
              <a:ext uri="{FF2B5EF4-FFF2-40B4-BE49-F238E27FC236}">
                <a16:creationId xmlns:a16="http://schemas.microsoft.com/office/drawing/2014/main" id="{5E1F7646-9A43-4AA7-AD68-5C0DD72C2767}"/>
              </a:ext>
            </a:extLst>
          </p:cNvPr>
          <p:cNvSpPr/>
          <p:nvPr/>
        </p:nvSpPr>
        <p:spPr>
          <a:xfrm>
            <a:off x="304800" y="1307628"/>
            <a:ext cx="4267200" cy="5478423"/>
          </a:xfrm>
          <a:prstGeom prst="rect">
            <a:avLst/>
          </a:prstGeom>
        </p:spPr>
        <p:txBody>
          <a:bodyPr wrap="square">
            <a:spAutoFit/>
          </a:bodyPr>
          <a:lstStyle/>
          <a:p>
            <a:r>
              <a:rPr lang="en-IN" sz="1400" dirty="0">
                <a:solidFill>
                  <a:srgbClr val="7F0055"/>
                </a:solidFill>
                <a:latin typeface="Calibri" panose="020F0502020204030204" pitchFamily="34" charset="0"/>
                <a:cs typeface="Calibri" panose="020F0502020204030204" pitchFamily="34" charset="0"/>
              </a:rPr>
              <a:t>package</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test.employee</a:t>
            </a:r>
            <a:r>
              <a:rPr lang="en-IN" sz="1400" dirty="0">
                <a:solidFill>
                  <a:srgbClr val="000000"/>
                </a:solidFill>
                <a:latin typeface="Calibri" panose="020F0502020204030204" pitchFamily="34" charset="0"/>
                <a:cs typeface="Calibri" panose="020F0502020204030204" pitchFamily="34" charset="0"/>
              </a:rPr>
              <a:t>;</a:t>
            </a:r>
          </a:p>
          <a:p>
            <a:endParaRPr lang="en-IN" sz="1400" dirty="0">
              <a:solidFill>
                <a:srgbClr val="000000"/>
              </a:solidFill>
              <a:latin typeface="Calibri" panose="020F0502020204030204" pitchFamily="34" charset="0"/>
              <a:cs typeface="Calibri" panose="020F0502020204030204" pitchFamily="34" charset="0"/>
            </a:endParaRPr>
          </a:p>
          <a:p>
            <a:r>
              <a:rPr lang="en-IN" sz="1400" dirty="0">
                <a:solidFill>
                  <a:srgbClr val="7F0055"/>
                </a:solidFill>
                <a:latin typeface="Calibri" panose="020F0502020204030204" pitchFamily="34" charset="0"/>
                <a:cs typeface="Calibri" panose="020F0502020204030204" pitchFamily="34" charset="0"/>
              </a:rPr>
              <a:t>import</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javax.persistence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646464"/>
                </a:solidFill>
                <a:latin typeface="Calibri" panose="020F0502020204030204" pitchFamily="34" charset="0"/>
                <a:cs typeface="Calibri" panose="020F0502020204030204" pitchFamily="34" charset="0"/>
              </a:rPr>
              <a:t>@Entity</a:t>
            </a:r>
          </a:p>
          <a:p>
            <a:r>
              <a:rPr lang="en-IN" sz="1400" dirty="0">
                <a:solidFill>
                  <a:srgbClr val="646464"/>
                </a:solidFill>
                <a:latin typeface="Calibri" panose="020F0502020204030204" pitchFamily="34" charset="0"/>
                <a:cs typeface="Calibri" panose="020F0502020204030204" pitchFamily="34" charset="0"/>
              </a:rPr>
              <a:t>@Table</a:t>
            </a:r>
            <a:r>
              <a:rPr lang="en-IN" sz="1400" dirty="0">
                <a:solidFill>
                  <a:srgbClr val="000000"/>
                </a:solidFill>
                <a:latin typeface="Calibri" panose="020F0502020204030204" pitchFamily="34" charset="0"/>
                <a:cs typeface="Calibri" panose="020F0502020204030204" pitchFamily="34" charset="0"/>
              </a:rPr>
              <a:t>(name = </a:t>
            </a:r>
            <a:r>
              <a:rPr lang="en-IN" sz="1400" dirty="0">
                <a:solidFill>
                  <a:srgbClr val="2A00FF"/>
                </a:solidFill>
                <a:latin typeface="Calibri" panose="020F0502020204030204" pitchFamily="34" charset="0"/>
                <a:cs typeface="Calibri" panose="020F0502020204030204" pitchFamily="34" charset="0"/>
              </a:rPr>
              <a:t>"Employee"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class</a:t>
            </a:r>
            <a:r>
              <a:rPr lang="en-IN" sz="1400" dirty="0">
                <a:solidFill>
                  <a:srgbClr val="000000"/>
                </a:solidFill>
                <a:latin typeface="Calibri" panose="020F0502020204030204" pitchFamily="34" charset="0"/>
                <a:cs typeface="Calibri" panose="020F0502020204030204" pitchFamily="34" charset="0"/>
              </a:rPr>
              <a:t> Employee {</a:t>
            </a:r>
          </a:p>
          <a:p>
            <a:r>
              <a:rPr lang="en-IN" sz="1400" dirty="0">
                <a:solidFill>
                  <a:srgbClr val="646464"/>
                </a:solidFill>
                <a:latin typeface="Calibri" panose="020F0502020204030204" pitchFamily="34" charset="0"/>
                <a:cs typeface="Calibri" panose="020F0502020204030204" pitchFamily="34" charset="0"/>
              </a:rPr>
              <a:t>@Id</a:t>
            </a:r>
          </a:p>
          <a:p>
            <a:r>
              <a:rPr lang="en-IN" sz="1400" dirty="0">
                <a:solidFill>
                  <a:srgbClr val="646464"/>
                </a:solidFill>
                <a:latin typeface="Calibri" panose="020F0502020204030204" pitchFamily="34" charset="0"/>
                <a:cs typeface="Calibri" panose="020F0502020204030204" pitchFamily="34" charset="0"/>
              </a:rPr>
              <a:t>@</a:t>
            </a:r>
            <a:r>
              <a:rPr lang="en-IN" sz="1400" dirty="0" err="1">
                <a:solidFill>
                  <a:srgbClr val="646464"/>
                </a:solidFill>
                <a:latin typeface="Calibri" panose="020F0502020204030204" pitchFamily="34" charset="0"/>
                <a:cs typeface="Calibri" panose="020F0502020204030204" pitchFamily="34" charset="0"/>
              </a:rPr>
              <a:t>GeneratedValue</a:t>
            </a:r>
            <a:endParaRPr lang="en-IN" sz="1400" dirty="0">
              <a:solidFill>
                <a:srgbClr val="646464"/>
              </a:solidFill>
              <a:latin typeface="Calibri" panose="020F0502020204030204" pitchFamily="34" charset="0"/>
              <a:cs typeface="Calibri" panose="020F0502020204030204" pitchFamily="34" charset="0"/>
            </a:endParaRPr>
          </a:p>
          <a:p>
            <a:r>
              <a:rPr lang="en-IN" sz="1400" dirty="0">
                <a:solidFill>
                  <a:srgbClr val="646464"/>
                </a:solidFill>
                <a:latin typeface="Calibri" panose="020F0502020204030204" pitchFamily="34" charset="0"/>
                <a:cs typeface="Calibri" panose="020F0502020204030204" pitchFamily="34" charset="0"/>
              </a:rPr>
              <a:t>@Column</a:t>
            </a:r>
            <a:r>
              <a:rPr lang="en-IN" sz="1400" dirty="0">
                <a:solidFill>
                  <a:srgbClr val="000000"/>
                </a:solidFill>
                <a:latin typeface="Calibri" panose="020F0502020204030204" pitchFamily="34" charset="0"/>
                <a:cs typeface="Calibri" panose="020F0502020204030204" pitchFamily="34" charset="0"/>
              </a:rPr>
              <a:t>(name = </a:t>
            </a:r>
            <a:r>
              <a:rPr lang="en-IN" sz="1400" dirty="0">
                <a:solidFill>
                  <a:srgbClr val="2A00FF"/>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private</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0000C0"/>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646464"/>
                </a:solidFill>
                <a:latin typeface="Calibri" panose="020F0502020204030204" pitchFamily="34" charset="0"/>
                <a:cs typeface="Calibri" panose="020F0502020204030204" pitchFamily="34" charset="0"/>
              </a:rPr>
              <a:t>@Column</a:t>
            </a:r>
            <a:r>
              <a:rPr lang="en-IN" sz="1400" dirty="0">
                <a:solidFill>
                  <a:srgbClr val="000000"/>
                </a:solidFill>
                <a:latin typeface="Calibri" panose="020F0502020204030204" pitchFamily="34" charset="0"/>
                <a:cs typeface="Calibri" panose="020F0502020204030204" pitchFamily="34" charset="0"/>
              </a:rPr>
              <a:t>(name = </a:t>
            </a:r>
            <a:r>
              <a:rPr lang="en-IN" sz="1400" dirty="0">
                <a:solidFill>
                  <a:srgbClr val="2A00FF"/>
                </a:solidFill>
                <a:latin typeface="Calibri" panose="020F0502020204030204" pitchFamily="34" charset="0"/>
                <a:cs typeface="Calibri" panose="020F0502020204030204" pitchFamily="34" charset="0"/>
              </a:rPr>
              <a:t>"</a:t>
            </a:r>
            <a:r>
              <a:rPr lang="en-IN" sz="1400" dirty="0" err="1">
                <a:solidFill>
                  <a:srgbClr val="2A00FF"/>
                </a:solidFill>
                <a:latin typeface="Calibri" panose="020F0502020204030204" pitchFamily="34" charset="0"/>
                <a:cs typeface="Calibri" panose="020F0502020204030204" pitchFamily="34" charset="0"/>
              </a:rPr>
              <a:t>first_name</a:t>
            </a:r>
            <a:r>
              <a:rPr lang="en-IN" sz="1400" dirty="0">
                <a:solidFill>
                  <a:srgbClr val="2A00FF"/>
                </a:solidFill>
                <a:latin typeface="Calibri" panose="020F0502020204030204" pitchFamily="34" charset="0"/>
                <a:cs typeface="Calibri" panose="020F0502020204030204" pitchFamily="34" charset="0"/>
              </a:rPr>
              <a:t>"</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private</a:t>
            </a:r>
            <a:r>
              <a:rPr lang="en-IN" sz="1400" dirty="0">
                <a:solidFill>
                  <a:srgbClr val="000000"/>
                </a:solidFill>
                <a:latin typeface="Calibri" panose="020F0502020204030204" pitchFamily="34" charset="0"/>
                <a:cs typeface="Calibri" panose="020F0502020204030204" pitchFamily="34" charset="0"/>
              </a:rPr>
              <a:t> String </a:t>
            </a:r>
            <a:r>
              <a:rPr lang="en-IN" sz="1400" dirty="0" err="1">
                <a:solidFill>
                  <a:srgbClr val="0000C0"/>
                </a:solidFill>
                <a:latin typeface="Calibri" panose="020F0502020204030204" pitchFamily="34" charset="0"/>
                <a:cs typeface="Calibri" panose="020F0502020204030204" pitchFamily="34" charset="0"/>
              </a:rPr>
              <a:t>firstName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646464"/>
                </a:solidFill>
                <a:latin typeface="Calibri" panose="020F0502020204030204" pitchFamily="34" charset="0"/>
                <a:cs typeface="Calibri" panose="020F0502020204030204" pitchFamily="34" charset="0"/>
              </a:rPr>
              <a:t>@Column</a:t>
            </a:r>
            <a:r>
              <a:rPr lang="en-IN" sz="1400" dirty="0">
                <a:solidFill>
                  <a:srgbClr val="000000"/>
                </a:solidFill>
                <a:latin typeface="Calibri" panose="020F0502020204030204" pitchFamily="34" charset="0"/>
                <a:cs typeface="Calibri" panose="020F0502020204030204" pitchFamily="34" charset="0"/>
              </a:rPr>
              <a:t>(name = </a:t>
            </a:r>
            <a:r>
              <a:rPr lang="en-IN" sz="1400" dirty="0">
                <a:solidFill>
                  <a:srgbClr val="2A00FF"/>
                </a:solidFill>
                <a:latin typeface="Calibri" panose="020F0502020204030204" pitchFamily="34" charset="0"/>
                <a:cs typeface="Calibri" panose="020F0502020204030204" pitchFamily="34" charset="0"/>
              </a:rPr>
              <a:t>"</a:t>
            </a:r>
            <a:r>
              <a:rPr lang="en-IN" sz="1400" dirty="0" err="1">
                <a:solidFill>
                  <a:srgbClr val="2A00FF"/>
                </a:solidFill>
                <a:latin typeface="Calibri" panose="020F0502020204030204" pitchFamily="34" charset="0"/>
                <a:cs typeface="Calibri" panose="020F0502020204030204" pitchFamily="34" charset="0"/>
              </a:rPr>
              <a:t>last_name</a:t>
            </a:r>
            <a:r>
              <a:rPr lang="en-IN" sz="1400" dirty="0">
                <a:solidFill>
                  <a:srgbClr val="2A00FF"/>
                </a:solidFill>
                <a:latin typeface="Calibri" panose="020F0502020204030204" pitchFamily="34" charset="0"/>
                <a:cs typeface="Calibri" panose="020F0502020204030204" pitchFamily="34" charset="0"/>
              </a:rPr>
              <a:t>"</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private</a:t>
            </a:r>
            <a:r>
              <a:rPr lang="en-IN" sz="1400" dirty="0">
                <a:solidFill>
                  <a:srgbClr val="000000"/>
                </a:solidFill>
                <a:latin typeface="Calibri" panose="020F0502020204030204" pitchFamily="34" charset="0"/>
                <a:cs typeface="Calibri" panose="020F0502020204030204" pitchFamily="34" charset="0"/>
              </a:rPr>
              <a:t> String </a:t>
            </a:r>
            <a:r>
              <a:rPr lang="en-IN" sz="1400" dirty="0" err="1">
                <a:solidFill>
                  <a:srgbClr val="0000C0"/>
                </a:solidFill>
                <a:latin typeface="Calibri" panose="020F0502020204030204" pitchFamily="34" charset="0"/>
                <a:cs typeface="Calibri" panose="020F0502020204030204" pitchFamily="34" charset="0"/>
              </a:rPr>
              <a:t>lastName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646464"/>
                </a:solidFill>
                <a:latin typeface="Calibri" panose="020F0502020204030204" pitchFamily="34" charset="0"/>
                <a:cs typeface="Calibri" panose="020F0502020204030204" pitchFamily="34" charset="0"/>
              </a:rPr>
              <a:t>@Column</a:t>
            </a:r>
            <a:r>
              <a:rPr lang="en-IN" sz="1400" dirty="0">
                <a:solidFill>
                  <a:srgbClr val="000000"/>
                </a:solidFill>
                <a:latin typeface="Calibri" panose="020F0502020204030204" pitchFamily="34" charset="0"/>
                <a:cs typeface="Calibri" panose="020F0502020204030204" pitchFamily="34" charset="0"/>
              </a:rPr>
              <a:t>(name = </a:t>
            </a:r>
            <a:r>
              <a:rPr lang="en-IN" sz="1400" dirty="0">
                <a:solidFill>
                  <a:srgbClr val="2A00FF"/>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private</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0000C0"/>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a:t>
            </a:r>
          </a:p>
          <a:p>
            <a:endParaRPr lang="en-IN" sz="1400" dirty="0">
              <a:solidFill>
                <a:srgbClr val="000000"/>
              </a:solidFill>
              <a:latin typeface="Calibri" panose="020F0502020204030204" pitchFamily="34" charset="0"/>
              <a:cs typeface="Calibri" panose="020F0502020204030204" pitchFamily="34" charset="0"/>
            </a:endParaRP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Employee() {</a:t>
            </a:r>
          </a:p>
          <a:p>
            <a:r>
              <a:rPr lang="en-IN" sz="1400" dirty="0">
                <a:solidFill>
                  <a:srgbClr val="3F7F5F"/>
                </a:solidFill>
                <a:latin typeface="Calibri" panose="020F0502020204030204" pitchFamily="34" charset="0"/>
                <a:cs typeface="Calibri" panose="020F0502020204030204" pitchFamily="34" charset="0"/>
              </a:rPr>
              <a:t>// </a:t>
            </a:r>
            <a:r>
              <a:rPr lang="en-IN" sz="1400" dirty="0">
                <a:solidFill>
                  <a:srgbClr val="7F9FBF"/>
                </a:solidFill>
                <a:latin typeface="Calibri" panose="020F0502020204030204" pitchFamily="34" charset="0"/>
                <a:cs typeface="Calibri" panose="020F0502020204030204" pitchFamily="34" charset="0"/>
              </a:rPr>
              <a:t>TODO</a:t>
            </a:r>
            <a:r>
              <a:rPr lang="en-IN" sz="1400" dirty="0">
                <a:solidFill>
                  <a:srgbClr val="3F7F5F"/>
                </a:solidFill>
                <a:latin typeface="Calibri" panose="020F0502020204030204" pitchFamily="34" charset="0"/>
                <a:cs typeface="Calibri" panose="020F0502020204030204" pitchFamily="34" charset="0"/>
              </a:rPr>
              <a:t> Auto-generated constructor stub</a:t>
            </a:r>
          </a:p>
          <a:p>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Employee(String </a:t>
            </a:r>
            <a:r>
              <a:rPr lang="en-IN" sz="1400" dirty="0" err="1">
                <a:solidFill>
                  <a:srgbClr val="6A3E3E"/>
                </a:solidFill>
                <a:latin typeface="Calibri" panose="020F0502020204030204" pitchFamily="34" charset="0"/>
                <a:cs typeface="Calibri" panose="020F0502020204030204" pitchFamily="34" charset="0"/>
              </a:rPr>
              <a:t>fname</a:t>
            </a:r>
            <a:r>
              <a:rPr lang="en-IN" sz="1400" dirty="0">
                <a:solidFill>
                  <a:srgbClr val="000000"/>
                </a:solidFill>
                <a:latin typeface="Calibri" panose="020F0502020204030204" pitchFamily="34" charset="0"/>
                <a:cs typeface="Calibri" panose="020F0502020204030204" pitchFamily="34" charset="0"/>
              </a:rPr>
              <a:t>, String </a:t>
            </a:r>
            <a:r>
              <a:rPr lang="en-IN" sz="1400" dirty="0" err="1">
                <a:solidFill>
                  <a:srgbClr val="6A3E3E"/>
                </a:solidFill>
                <a:latin typeface="Calibri" panose="020F0502020204030204" pitchFamily="34" charset="0"/>
                <a:cs typeface="Calibri" panose="020F0502020204030204" pitchFamily="34" charset="0"/>
              </a:rPr>
              <a:t>lname</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6A3E3E"/>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 {</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firstName</a:t>
            </a:r>
            <a:r>
              <a:rPr lang="en-IN" sz="1400" dirty="0">
                <a:solidFill>
                  <a:srgbClr val="000000"/>
                </a:solidFill>
                <a:latin typeface="Calibri" panose="020F0502020204030204" pitchFamily="34" charset="0"/>
                <a:cs typeface="Calibri" panose="020F0502020204030204" pitchFamily="34" charset="0"/>
              </a:rPr>
              <a:t> = </a:t>
            </a:r>
            <a:r>
              <a:rPr lang="en-IN" sz="1400" dirty="0" err="1">
                <a:solidFill>
                  <a:srgbClr val="6A3E3E"/>
                </a:solidFill>
                <a:latin typeface="Calibri" panose="020F0502020204030204" pitchFamily="34" charset="0"/>
                <a:cs typeface="Calibri" panose="020F0502020204030204" pitchFamily="34" charset="0"/>
              </a:rPr>
              <a:t>fname</a:t>
            </a:r>
            <a:r>
              <a:rPr lang="en-IN" sz="1400" dirty="0">
                <a:solidFill>
                  <a:srgbClr val="000000"/>
                </a:solidFill>
                <a:latin typeface="Calibri" panose="020F0502020204030204" pitchFamily="34" charset="0"/>
                <a:cs typeface="Calibri" panose="020F0502020204030204" pitchFamily="34" charset="0"/>
              </a:rPr>
              <a:t>;</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lastName</a:t>
            </a:r>
            <a:r>
              <a:rPr lang="en-IN" sz="1400" dirty="0">
                <a:solidFill>
                  <a:srgbClr val="000000"/>
                </a:solidFill>
                <a:latin typeface="Calibri" panose="020F0502020204030204" pitchFamily="34" charset="0"/>
                <a:cs typeface="Calibri" panose="020F0502020204030204" pitchFamily="34" charset="0"/>
              </a:rPr>
              <a:t> = </a:t>
            </a:r>
            <a:r>
              <a:rPr lang="en-IN" sz="1400" dirty="0" err="1">
                <a:solidFill>
                  <a:srgbClr val="6A3E3E"/>
                </a:solidFill>
                <a:latin typeface="Calibri" panose="020F0502020204030204" pitchFamily="34" charset="0"/>
                <a:cs typeface="Calibri" panose="020F0502020204030204" pitchFamily="34" charset="0"/>
              </a:rPr>
              <a:t>lname</a:t>
            </a:r>
            <a:r>
              <a:rPr lang="en-IN" sz="1400" dirty="0">
                <a:solidFill>
                  <a:srgbClr val="000000"/>
                </a:solidFill>
                <a:latin typeface="Calibri" panose="020F0502020204030204" pitchFamily="34" charset="0"/>
                <a:cs typeface="Calibri" panose="020F0502020204030204" pitchFamily="34" charset="0"/>
              </a:rPr>
              <a:t>;</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 = </a:t>
            </a:r>
            <a:r>
              <a:rPr lang="en-IN" sz="1400" dirty="0">
                <a:solidFill>
                  <a:srgbClr val="6A3E3E"/>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endParaRPr lang="en-IN" sz="1400" dirty="0"/>
          </a:p>
        </p:txBody>
      </p:sp>
      <p:sp>
        <p:nvSpPr>
          <p:cNvPr id="6" name="Rectangle 5">
            <a:extLst>
              <a:ext uri="{FF2B5EF4-FFF2-40B4-BE49-F238E27FC236}">
                <a16:creationId xmlns:a16="http://schemas.microsoft.com/office/drawing/2014/main" id="{6C65EB23-249F-47F8-A776-F9D5DD518443}"/>
              </a:ext>
            </a:extLst>
          </p:cNvPr>
          <p:cNvSpPr/>
          <p:nvPr/>
        </p:nvSpPr>
        <p:spPr>
          <a:xfrm>
            <a:off x="4729316" y="1242187"/>
            <a:ext cx="4109884" cy="5478423"/>
          </a:xfrm>
          <a:prstGeom prst="rect">
            <a:avLst/>
          </a:prstGeom>
        </p:spPr>
        <p:txBody>
          <a:bodyPr wrap="square">
            <a:spAutoFit/>
          </a:bodyPr>
          <a:lstStyle/>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getId</a:t>
            </a:r>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return</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0000C0"/>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void</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setId</a:t>
            </a:r>
            <a:r>
              <a:rPr lang="en-IN" sz="1400" dirty="0">
                <a:solidFill>
                  <a:srgbClr val="000000"/>
                </a:solidFill>
                <a:latin typeface="Calibri" panose="020F0502020204030204" pitchFamily="34" charset="0"/>
                <a:cs typeface="Calibri" panose="020F0502020204030204" pitchFamily="34" charset="0"/>
              </a:rPr>
              <a:t>(</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6A3E3E"/>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this</a:t>
            </a:r>
            <a:r>
              <a:rPr lang="en-IN" sz="1400" dirty="0">
                <a:solidFill>
                  <a:srgbClr val="000000"/>
                </a:solidFill>
                <a:latin typeface="Calibri" panose="020F0502020204030204" pitchFamily="34" charset="0"/>
                <a:cs typeface="Calibri" panose="020F0502020204030204" pitchFamily="34" charset="0"/>
              </a:rPr>
              <a:t>.</a:t>
            </a:r>
            <a:r>
              <a:rPr lang="en-IN" sz="1400" dirty="0">
                <a:solidFill>
                  <a:srgbClr val="0000C0"/>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 = </a:t>
            </a:r>
            <a:r>
              <a:rPr lang="en-IN" sz="1400" dirty="0">
                <a:solidFill>
                  <a:srgbClr val="6A3E3E"/>
                </a:solidFill>
                <a:latin typeface="Calibri" panose="020F0502020204030204" pitchFamily="34" charset="0"/>
                <a:cs typeface="Calibri" panose="020F0502020204030204" pitchFamily="34" charset="0"/>
              </a:rPr>
              <a:t>id</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void</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setFirstName</a:t>
            </a:r>
            <a:r>
              <a:rPr lang="en-IN" sz="1400" dirty="0">
                <a:solidFill>
                  <a:srgbClr val="000000"/>
                </a:solidFill>
                <a:latin typeface="Calibri" panose="020F0502020204030204" pitchFamily="34" charset="0"/>
                <a:cs typeface="Calibri" panose="020F0502020204030204" pitchFamily="34" charset="0"/>
              </a:rPr>
              <a:t>(String </a:t>
            </a:r>
            <a:r>
              <a:rPr lang="en-IN" sz="1400" dirty="0" err="1">
                <a:solidFill>
                  <a:srgbClr val="6A3E3E"/>
                </a:solidFill>
                <a:latin typeface="Calibri" panose="020F0502020204030204" pitchFamily="34" charset="0"/>
                <a:cs typeface="Calibri" panose="020F0502020204030204" pitchFamily="34" charset="0"/>
              </a:rPr>
              <a:t>first_name</a:t>
            </a:r>
            <a:r>
              <a:rPr lang="en-IN" sz="1400" dirty="0">
                <a:solidFill>
                  <a:srgbClr val="000000"/>
                </a:solidFill>
                <a:latin typeface="Calibri" panose="020F0502020204030204" pitchFamily="34" charset="0"/>
                <a:cs typeface="Calibri" panose="020F0502020204030204" pitchFamily="34" charset="0"/>
              </a:rPr>
              <a:t>) {</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firstName</a:t>
            </a:r>
            <a:r>
              <a:rPr lang="en-IN" sz="1400" dirty="0">
                <a:solidFill>
                  <a:srgbClr val="000000"/>
                </a:solidFill>
                <a:latin typeface="Calibri" panose="020F0502020204030204" pitchFamily="34" charset="0"/>
                <a:cs typeface="Calibri" panose="020F0502020204030204" pitchFamily="34" charset="0"/>
              </a:rPr>
              <a:t> = </a:t>
            </a:r>
            <a:r>
              <a:rPr lang="en-IN" sz="1400" dirty="0" err="1">
                <a:solidFill>
                  <a:srgbClr val="6A3E3E"/>
                </a:solidFill>
                <a:latin typeface="Calibri" panose="020F0502020204030204" pitchFamily="34" charset="0"/>
                <a:cs typeface="Calibri" panose="020F0502020204030204" pitchFamily="34" charset="0"/>
              </a:rPr>
              <a:t>first_name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String </a:t>
            </a:r>
            <a:r>
              <a:rPr lang="en-IN" sz="1400" dirty="0" err="1">
                <a:solidFill>
                  <a:srgbClr val="000000"/>
                </a:solidFill>
                <a:latin typeface="Calibri" panose="020F0502020204030204" pitchFamily="34" charset="0"/>
                <a:cs typeface="Calibri" panose="020F0502020204030204" pitchFamily="34" charset="0"/>
              </a:rPr>
              <a:t>getFirstName</a:t>
            </a:r>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return</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C0"/>
                </a:solidFill>
                <a:latin typeface="Calibri" panose="020F0502020204030204" pitchFamily="34" charset="0"/>
                <a:cs typeface="Calibri" panose="020F0502020204030204" pitchFamily="34" charset="0"/>
              </a:rPr>
              <a:t>firstName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void</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setLastName</a:t>
            </a:r>
            <a:r>
              <a:rPr lang="en-IN" sz="1400" dirty="0">
                <a:solidFill>
                  <a:srgbClr val="000000"/>
                </a:solidFill>
                <a:latin typeface="Calibri" panose="020F0502020204030204" pitchFamily="34" charset="0"/>
                <a:cs typeface="Calibri" panose="020F0502020204030204" pitchFamily="34" charset="0"/>
              </a:rPr>
              <a:t>(String </a:t>
            </a:r>
            <a:r>
              <a:rPr lang="en-IN" sz="1400" dirty="0" err="1">
                <a:solidFill>
                  <a:srgbClr val="6A3E3E"/>
                </a:solidFill>
                <a:latin typeface="Calibri" panose="020F0502020204030204" pitchFamily="34" charset="0"/>
                <a:cs typeface="Calibri" panose="020F0502020204030204" pitchFamily="34" charset="0"/>
              </a:rPr>
              <a:t>last_name</a:t>
            </a:r>
            <a:r>
              <a:rPr lang="en-IN" sz="1400" dirty="0">
                <a:solidFill>
                  <a:srgbClr val="000000"/>
                </a:solidFill>
                <a:latin typeface="Calibri" panose="020F0502020204030204" pitchFamily="34" charset="0"/>
                <a:cs typeface="Calibri" panose="020F0502020204030204" pitchFamily="34" charset="0"/>
              </a:rPr>
              <a:t>) {</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lastName</a:t>
            </a:r>
            <a:r>
              <a:rPr lang="en-IN" sz="1400" dirty="0">
                <a:solidFill>
                  <a:srgbClr val="000000"/>
                </a:solidFill>
                <a:latin typeface="Calibri" panose="020F0502020204030204" pitchFamily="34" charset="0"/>
                <a:cs typeface="Calibri" panose="020F0502020204030204" pitchFamily="34" charset="0"/>
              </a:rPr>
              <a:t> = </a:t>
            </a:r>
            <a:r>
              <a:rPr lang="en-IN" sz="1400" dirty="0" err="1">
                <a:solidFill>
                  <a:srgbClr val="6A3E3E"/>
                </a:solidFill>
                <a:latin typeface="Calibri" panose="020F0502020204030204" pitchFamily="34" charset="0"/>
                <a:cs typeface="Calibri" panose="020F0502020204030204" pitchFamily="34" charset="0"/>
              </a:rPr>
              <a:t>last_name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endParaRPr lang="en-IN" sz="1400" dirty="0">
              <a:latin typeface="Calibri" panose="020F0502020204030204" pitchFamily="34" charset="0"/>
              <a:cs typeface="Calibri" panose="020F0502020204030204" pitchFamily="34" charset="0"/>
            </a:endParaRP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String </a:t>
            </a:r>
            <a:r>
              <a:rPr lang="en-IN" sz="1400" dirty="0" err="1">
                <a:solidFill>
                  <a:srgbClr val="000000"/>
                </a:solidFill>
                <a:latin typeface="Calibri" panose="020F0502020204030204" pitchFamily="34" charset="0"/>
                <a:cs typeface="Calibri" panose="020F0502020204030204" pitchFamily="34" charset="0"/>
              </a:rPr>
              <a:t>getLastName</a:t>
            </a:r>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return</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C0"/>
                </a:solidFill>
                <a:latin typeface="Calibri" panose="020F0502020204030204" pitchFamily="34" charset="0"/>
                <a:cs typeface="Calibri" panose="020F0502020204030204" pitchFamily="34" charset="0"/>
              </a:rPr>
              <a:t>lastName</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void</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setSalary</a:t>
            </a:r>
            <a:r>
              <a:rPr lang="en-IN" sz="1400" dirty="0">
                <a:solidFill>
                  <a:srgbClr val="000000"/>
                </a:solidFill>
                <a:latin typeface="Calibri" panose="020F0502020204030204" pitchFamily="34" charset="0"/>
                <a:cs typeface="Calibri" panose="020F0502020204030204" pitchFamily="34" charset="0"/>
              </a:rPr>
              <a:t>(</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6A3E3E"/>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 {</a:t>
            </a:r>
          </a:p>
          <a:p>
            <a:r>
              <a:rPr lang="en-IN" sz="1400" dirty="0" err="1">
                <a:solidFill>
                  <a:srgbClr val="7F0055"/>
                </a:solidFill>
                <a:latin typeface="Calibri" panose="020F0502020204030204" pitchFamily="34" charset="0"/>
                <a:cs typeface="Calibri" panose="020F0502020204030204" pitchFamily="34" charset="0"/>
              </a:rPr>
              <a:t>this</a:t>
            </a:r>
            <a:r>
              <a:rPr lang="en-IN" sz="1400" dirty="0" err="1">
                <a:solidFill>
                  <a:srgbClr val="000000"/>
                </a:solidFill>
                <a:latin typeface="Calibri" panose="020F0502020204030204" pitchFamily="34" charset="0"/>
                <a:cs typeface="Calibri" panose="020F0502020204030204" pitchFamily="34" charset="0"/>
              </a:rPr>
              <a:t>.</a:t>
            </a:r>
            <a:r>
              <a:rPr lang="en-IN" sz="1400" dirty="0" err="1">
                <a:solidFill>
                  <a:srgbClr val="0000C0"/>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 = </a:t>
            </a:r>
            <a:r>
              <a:rPr lang="en-IN" sz="1400" dirty="0">
                <a:solidFill>
                  <a:srgbClr val="6A3E3E"/>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7F0055"/>
                </a:solidFill>
                <a:latin typeface="Calibri" panose="020F0502020204030204" pitchFamily="34" charset="0"/>
                <a:cs typeface="Calibri" panose="020F0502020204030204" pitchFamily="34" charset="0"/>
              </a:rPr>
              <a:t>public</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7F0055"/>
                </a:solidFill>
                <a:latin typeface="Calibri" panose="020F0502020204030204" pitchFamily="34" charset="0"/>
                <a:cs typeface="Calibri" panose="020F0502020204030204" pitchFamily="34" charset="0"/>
              </a:rPr>
              <a:t>int</a:t>
            </a:r>
            <a:r>
              <a:rPr lang="en-IN" sz="1400" dirty="0">
                <a:solidFill>
                  <a:srgbClr val="000000"/>
                </a:solidFill>
                <a:latin typeface="Calibri" panose="020F0502020204030204" pitchFamily="34" charset="0"/>
                <a:cs typeface="Calibri" panose="020F0502020204030204" pitchFamily="34" charset="0"/>
              </a:rPr>
              <a:t> </a:t>
            </a:r>
            <a:r>
              <a:rPr lang="en-IN" sz="1400" dirty="0" err="1">
                <a:solidFill>
                  <a:srgbClr val="000000"/>
                </a:solidFill>
                <a:latin typeface="Calibri" panose="020F0502020204030204" pitchFamily="34" charset="0"/>
                <a:cs typeface="Calibri" panose="020F0502020204030204" pitchFamily="34" charset="0"/>
              </a:rPr>
              <a:t>getSalary</a:t>
            </a:r>
            <a:r>
              <a:rPr lang="en-IN" sz="1400" dirty="0">
                <a:solidFill>
                  <a:srgbClr val="000000"/>
                </a:solidFill>
                <a:latin typeface="Calibri" panose="020F0502020204030204" pitchFamily="34" charset="0"/>
                <a:cs typeface="Calibri" panose="020F0502020204030204" pitchFamily="34" charset="0"/>
              </a:rPr>
              <a:t>() {</a:t>
            </a:r>
          </a:p>
          <a:p>
            <a:r>
              <a:rPr lang="en-IN" sz="1400" dirty="0">
                <a:solidFill>
                  <a:srgbClr val="7F0055"/>
                </a:solidFill>
                <a:latin typeface="Calibri" panose="020F0502020204030204" pitchFamily="34" charset="0"/>
                <a:cs typeface="Calibri" panose="020F0502020204030204" pitchFamily="34" charset="0"/>
              </a:rPr>
              <a:t>return</a:t>
            </a:r>
            <a:r>
              <a:rPr lang="en-IN" sz="1400" dirty="0">
                <a:solidFill>
                  <a:srgbClr val="000000"/>
                </a:solidFill>
                <a:latin typeface="Calibri" panose="020F0502020204030204" pitchFamily="34" charset="0"/>
                <a:cs typeface="Calibri" panose="020F0502020204030204" pitchFamily="34" charset="0"/>
              </a:rPr>
              <a:t> </a:t>
            </a:r>
            <a:r>
              <a:rPr lang="en-IN" sz="1400" dirty="0">
                <a:solidFill>
                  <a:srgbClr val="0000C0"/>
                </a:solidFill>
                <a:latin typeface="Calibri" panose="020F0502020204030204" pitchFamily="34" charset="0"/>
                <a:cs typeface="Calibri" panose="020F0502020204030204" pitchFamily="34" charset="0"/>
              </a:rPr>
              <a:t>salary</a:t>
            </a:r>
            <a:r>
              <a:rPr lang="en-IN" sz="1400" dirty="0">
                <a:solidFill>
                  <a:srgbClr val="000000"/>
                </a:solidFill>
                <a:latin typeface="Calibri" panose="020F0502020204030204" pitchFamily="34" charset="0"/>
                <a:cs typeface="Calibri" panose="020F0502020204030204" pitchFamily="34" charset="0"/>
              </a:rPr>
              <a:t>;</a:t>
            </a:r>
          </a:p>
          <a:p>
            <a:r>
              <a:rPr lang="en-IN" sz="1400" dirty="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27674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Example</a:t>
            </a:r>
          </a:p>
        </p:txBody>
      </p:sp>
      <p:sp>
        <p:nvSpPr>
          <p:cNvPr id="4" name="Rectangle 3">
            <a:extLst>
              <a:ext uri="{FF2B5EF4-FFF2-40B4-BE49-F238E27FC236}">
                <a16:creationId xmlns:a16="http://schemas.microsoft.com/office/drawing/2014/main" id="{5B9F1874-B5F7-4F8B-B267-D20EEA8B06B3}"/>
              </a:ext>
            </a:extLst>
          </p:cNvPr>
          <p:cNvSpPr/>
          <p:nvPr/>
        </p:nvSpPr>
        <p:spPr>
          <a:xfrm>
            <a:off x="0" y="990600"/>
            <a:ext cx="9144000" cy="6017032"/>
          </a:xfrm>
          <a:prstGeom prst="rect">
            <a:avLst/>
          </a:prstGeom>
        </p:spPr>
        <p:txBody>
          <a:bodyPr wrap="square">
            <a:spAutoFit/>
          </a:bodyPr>
          <a:lstStyle/>
          <a:p>
            <a:r>
              <a:rPr lang="en-IN" sz="1100" dirty="0">
                <a:solidFill>
                  <a:srgbClr val="000000"/>
                </a:solidFill>
                <a:latin typeface="Consolas" panose="020B0609020204030204" pitchFamily="49" charset="0"/>
              </a:rPr>
              <a:t>1:: Name=Neha, </a:t>
            </a:r>
            <a:r>
              <a:rPr lang="en-IN" sz="1100" dirty="0" err="1">
                <a:solidFill>
                  <a:srgbClr val="000000"/>
                </a:solidFill>
                <a:latin typeface="Consolas" panose="020B0609020204030204" pitchFamily="49" charset="0"/>
              </a:rPr>
              <a:t>Zipcode</a:t>
            </a:r>
            <a:r>
              <a:rPr lang="en-IN" sz="1100" dirty="0">
                <a:solidFill>
                  <a:srgbClr val="000000"/>
                </a:solidFill>
                <a:latin typeface="Consolas" panose="020B0609020204030204" pitchFamily="49" charset="0"/>
              </a:rPr>
              <a:t>=411011</a:t>
            </a:r>
          </a:p>
          <a:p>
            <a:r>
              <a:rPr lang="en-IN" sz="1100" dirty="0">
                <a:solidFill>
                  <a:srgbClr val="000000"/>
                </a:solidFill>
                <a:latin typeface="Consolas" panose="020B0609020204030204" pitchFamily="49" charset="0"/>
              </a:rPr>
              <a:t>***** 1 *****</a:t>
            </a:r>
          </a:p>
          <a:p>
            <a:r>
              <a:rPr lang="en-IN" sz="1100" dirty="0">
                <a:solidFill>
                  <a:srgbClr val="000000"/>
                </a:solidFill>
                <a:latin typeface="Consolas" panose="020B0609020204030204" pitchFamily="49" charset="0"/>
              </a:rPr>
              <a:t>Fetch Count=1</a:t>
            </a:r>
          </a:p>
          <a:p>
            <a:r>
              <a:rPr lang="en-IN" sz="1100" dirty="0">
                <a:solidFill>
                  <a:srgbClr val="000000"/>
                </a:solidFill>
                <a:latin typeface="Consolas" panose="020B0609020204030204" pitchFamily="49" charset="0"/>
              </a:rPr>
              <a:t>Second Level Hit Count=0</a:t>
            </a:r>
          </a:p>
          <a:p>
            <a:r>
              <a:rPr lang="en-IN" sz="1100" dirty="0">
                <a:solidFill>
                  <a:srgbClr val="000000"/>
                </a:solidFill>
                <a:latin typeface="Consolas" panose="020B0609020204030204" pitchFamily="49" charset="0"/>
              </a:rPr>
              <a:t>Second Level Miss Count=1</a:t>
            </a:r>
          </a:p>
          <a:p>
            <a:r>
              <a:rPr lang="en-IN" sz="1100" dirty="0">
                <a:solidFill>
                  <a:srgbClr val="000000"/>
                </a:solidFill>
                <a:latin typeface="Consolas" panose="020B0609020204030204" pitchFamily="49" charset="0"/>
              </a:rPr>
              <a:t>Second Level Put Count=2</a:t>
            </a:r>
          </a:p>
          <a:p>
            <a:r>
              <a:rPr lang="en-IN" sz="1100" dirty="0">
                <a:solidFill>
                  <a:srgbClr val="000000"/>
                </a:solidFill>
                <a:latin typeface="Consolas" panose="020B0609020204030204" pitchFamily="49" charset="0"/>
              </a:rPr>
              <a:t>2:: Name=Neha, </a:t>
            </a:r>
            <a:r>
              <a:rPr lang="en-IN" sz="1100" dirty="0" err="1">
                <a:solidFill>
                  <a:srgbClr val="000000"/>
                </a:solidFill>
                <a:latin typeface="Consolas" panose="020B0609020204030204" pitchFamily="49" charset="0"/>
              </a:rPr>
              <a:t>Zipcode</a:t>
            </a:r>
            <a:r>
              <a:rPr lang="en-IN" sz="1100" dirty="0">
                <a:solidFill>
                  <a:srgbClr val="000000"/>
                </a:solidFill>
                <a:latin typeface="Consolas" panose="020B0609020204030204" pitchFamily="49" charset="0"/>
              </a:rPr>
              <a:t>=411011</a:t>
            </a:r>
          </a:p>
          <a:p>
            <a:r>
              <a:rPr lang="en-IN" sz="1100" dirty="0">
                <a:solidFill>
                  <a:srgbClr val="000000"/>
                </a:solidFill>
                <a:latin typeface="Consolas" panose="020B0609020204030204" pitchFamily="49" charset="0"/>
              </a:rPr>
              <a:t>***** 2 *****</a:t>
            </a:r>
          </a:p>
          <a:p>
            <a:r>
              <a:rPr lang="en-IN" sz="1100" dirty="0">
                <a:solidFill>
                  <a:srgbClr val="000000"/>
                </a:solidFill>
                <a:latin typeface="Consolas" panose="020B0609020204030204" pitchFamily="49" charset="0"/>
              </a:rPr>
              <a:t>Fetch Count=1</a:t>
            </a:r>
          </a:p>
          <a:p>
            <a:r>
              <a:rPr lang="en-IN" sz="1100" dirty="0">
                <a:solidFill>
                  <a:srgbClr val="000000"/>
                </a:solidFill>
                <a:latin typeface="Consolas" panose="020B0609020204030204" pitchFamily="49" charset="0"/>
              </a:rPr>
              <a:t>Second Level Hit Count=0</a:t>
            </a:r>
          </a:p>
          <a:p>
            <a:r>
              <a:rPr lang="en-IN" sz="1100" dirty="0">
                <a:solidFill>
                  <a:srgbClr val="000000"/>
                </a:solidFill>
                <a:latin typeface="Consolas" panose="020B0609020204030204" pitchFamily="49" charset="0"/>
              </a:rPr>
              <a:t>Second Level Miss Count=1</a:t>
            </a:r>
          </a:p>
          <a:p>
            <a:r>
              <a:rPr lang="en-IN" sz="1100" dirty="0">
                <a:solidFill>
                  <a:srgbClr val="000000"/>
                </a:solidFill>
                <a:latin typeface="Consolas" panose="020B0609020204030204" pitchFamily="49" charset="0"/>
              </a:rPr>
              <a:t>Second Level Put Count=2</a:t>
            </a:r>
          </a:p>
          <a:p>
            <a:r>
              <a:rPr lang="en-IN" sz="1100" dirty="0">
                <a:solidFill>
                  <a:srgbClr val="000000"/>
                </a:solidFill>
                <a:latin typeface="Consolas" panose="020B0609020204030204" pitchFamily="49" charset="0"/>
              </a:rPr>
              <a:t>3:: Name=Neha, </a:t>
            </a:r>
            <a:r>
              <a:rPr lang="en-IN" sz="1100" dirty="0" err="1">
                <a:solidFill>
                  <a:srgbClr val="000000"/>
                </a:solidFill>
                <a:latin typeface="Consolas" panose="020B0609020204030204" pitchFamily="49" charset="0"/>
              </a:rPr>
              <a:t>Zipcode</a:t>
            </a:r>
            <a:r>
              <a:rPr lang="en-IN" sz="1100" dirty="0">
                <a:solidFill>
                  <a:srgbClr val="000000"/>
                </a:solidFill>
                <a:latin typeface="Consolas" panose="020B0609020204030204" pitchFamily="49" charset="0"/>
              </a:rPr>
              <a:t>=411011</a:t>
            </a:r>
          </a:p>
          <a:p>
            <a:r>
              <a:rPr lang="en-IN" sz="1100" dirty="0">
                <a:solidFill>
                  <a:srgbClr val="000000"/>
                </a:solidFill>
                <a:latin typeface="Consolas" panose="020B0609020204030204" pitchFamily="49" charset="0"/>
              </a:rPr>
              <a:t>***** 3 *****</a:t>
            </a:r>
          </a:p>
          <a:p>
            <a:r>
              <a:rPr lang="en-IN" sz="1100" dirty="0">
                <a:solidFill>
                  <a:srgbClr val="000000"/>
                </a:solidFill>
                <a:latin typeface="Consolas" panose="020B0609020204030204" pitchFamily="49" charset="0"/>
              </a:rPr>
              <a:t>Fetch Count=1</a:t>
            </a:r>
          </a:p>
          <a:p>
            <a:r>
              <a:rPr lang="en-IN" sz="1100" dirty="0">
                <a:solidFill>
                  <a:srgbClr val="000000"/>
                </a:solidFill>
                <a:latin typeface="Consolas" panose="020B0609020204030204" pitchFamily="49" charset="0"/>
              </a:rPr>
              <a:t>Second Level Hit Count=2</a:t>
            </a:r>
          </a:p>
          <a:p>
            <a:r>
              <a:rPr lang="en-IN" sz="1100" dirty="0">
                <a:solidFill>
                  <a:srgbClr val="000000"/>
                </a:solidFill>
                <a:latin typeface="Consolas" panose="020B0609020204030204" pitchFamily="49" charset="0"/>
              </a:rPr>
              <a:t>Second Level Miss Count=1</a:t>
            </a:r>
          </a:p>
          <a:p>
            <a:r>
              <a:rPr lang="en-IN" sz="1100" dirty="0">
                <a:solidFill>
                  <a:srgbClr val="000000"/>
                </a:solidFill>
                <a:latin typeface="Consolas" panose="020B0609020204030204" pitchFamily="49" charset="0"/>
              </a:rPr>
              <a:t>Second Level Put Count=2</a:t>
            </a:r>
          </a:p>
          <a:p>
            <a:r>
              <a:rPr lang="en-IN" sz="1100" dirty="0">
                <a:solidFill>
                  <a:srgbClr val="000000"/>
                </a:solidFill>
                <a:latin typeface="Consolas" panose="020B0609020204030204" pitchFamily="49" charset="0"/>
              </a:rPr>
              <a:t>Hibernate: select employee0_.emp_id as emp_id1_1_0_, employee0_.emp_name as emp_name2_1_0_, employee0_.emp_salary as emp_sala3_1_0_, address1_.emp_id as emp_id1_0_1_, address1_.address_line1 as address_2_0_1_, address1_.city as city3_0_1_, address1_.zipcode as zipcode4_0_1_ from EMPLOYEE employee0_ left outer join ADDRESS address1_ on employee0_.emp_id=address1_.emp_id where employee0_.emp_id=?</a:t>
            </a:r>
          </a:p>
          <a:p>
            <a:r>
              <a:rPr lang="en-IN" sz="1100" dirty="0">
                <a:solidFill>
                  <a:srgbClr val="000000"/>
                </a:solidFill>
                <a:latin typeface="Consolas" panose="020B0609020204030204" pitchFamily="49" charset="0"/>
              </a:rPr>
              <a:t>4:: Name= </a:t>
            </a:r>
            <a:r>
              <a:rPr lang="en-IN" sz="1100" dirty="0" err="1">
                <a:solidFill>
                  <a:srgbClr val="000000"/>
                </a:solidFill>
                <a:latin typeface="Consolas" panose="020B0609020204030204" pitchFamily="49" charset="0"/>
              </a:rPr>
              <a:t>Dixita</a:t>
            </a:r>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Zipcode</a:t>
            </a:r>
            <a:r>
              <a:rPr lang="en-IN" sz="1100" dirty="0">
                <a:solidFill>
                  <a:srgbClr val="000000"/>
                </a:solidFill>
                <a:latin typeface="Consolas" panose="020B0609020204030204" pitchFamily="49" charset="0"/>
              </a:rPr>
              <a:t>= 400047</a:t>
            </a:r>
          </a:p>
          <a:p>
            <a:r>
              <a:rPr lang="en-IN" sz="1100" dirty="0">
                <a:solidFill>
                  <a:srgbClr val="000000"/>
                </a:solidFill>
                <a:latin typeface="Consolas" panose="020B0609020204030204" pitchFamily="49" charset="0"/>
              </a:rPr>
              <a:t>***** 4 *****</a:t>
            </a:r>
          </a:p>
          <a:p>
            <a:r>
              <a:rPr lang="en-IN" sz="1100" dirty="0">
                <a:solidFill>
                  <a:srgbClr val="000000"/>
                </a:solidFill>
                <a:latin typeface="Consolas" panose="020B0609020204030204" pitchFamily="49" charset="0"/>
              </a:rPr>
              <a:t>Fetch Count=2</a:t>
            </a:r>
          </a:p>
          <a:p>
            <a:r>
              <a:rPr lang="en-IN" sz="1100" dirty="0">
                <a:solidFill>
                  <a:srgbClr val="000000"/>
                </a:solidFill>
                <a:latin typeface="Consolas" panose="020B0609020204030204" pitchFamily="49" charset="0"/>
              </a:rPr>
              <a:t>Second Level Hit Count=2</a:t>
            </a:r>
          </a:p>
          <a:p>
            <a:r>
              <a:rPr lang="en-IN" sz="1100" dirty="0">
                <a:solidFill>
                  <a:srgbClr val="000000"/>
                </a:solidFill>
                <a:latin typeface="Consolas" panose="020B0609020204030204" pitchFamily="49" charset="0"/>
              </a:rPr>
              <a:t>Second Level Miss Count=2</a:t>
            </a:r>
          </a:p>
          <a:p>
            <a:r>
              <a:rPr lang="en-IN" sz="1100" dirty="0">
                <a:solidFill>
                  <a:srgbClr val="000000"/>
                </a:solidFill>
                <a:latin typeface="Consolas" panose="020B0609020204030204" pitchFamily="49" charset="0"/>
              </a:rPr>
              <a:t>Second Level Put Count=4</a:t>
            </a:r>
          </a:p>
          <a:p>
            <a:r>
              <a:rPr lang="en-IN" sz="1100" dirty="0">
                <a:solidFill>
                  <a:srgbClr val="000000"/>
                </a:solidFill>
                <a:latin typeface="Consolas" panose="020B0609020204030204" pitchFamily="49" charset="0"/>
              </a:rPr>
              <a:t>5:: Name=Neha, </a:t>
            </a:r>
            <a:r>
              <a:rPr lang="en-IN" sz="1100" dirty="0" err="1">
                <a:solidFill>
                  <a:srgbClr val="000000"/>
                </a:solidFill>
                <a:latin typeface="Consolas" panose="020B0609020204030204" pitchFamily="49" charset="0"/>
              </a:rPr>
              <a:t>Zipcode</a:t>
            </a:r>
            <a:r>
              <a:rPr lang="en-IN" sz="1100" dirty="0">
                <a:solidFill>
                  <a:srgbClr val="000000"/>
                </a:solidFill>
                <a:latin typeface="Consolas" panose="020B0609020204030204" pitchFamily="49" charset="0"/>
              </a:rPr>
              <a:t>=411011</a:t>
            </a:r>
          </a:p>
          <a:p>
            <a:r>
              <a:rPr lang="en-IN" sz="1100" dirty="0">
                <a:solidFill>
                  <a:srgbClr val="000000"/>
                </a:solidFill>
                <a:latin typeface="Consolas" panose="020B0609020204030204" pitchFamily="49" charset="0"/>
              </a:rPr>
              <a:t>***** 5 *****</a:t>
            </a:r>
          </a:p>
          <a:p>
            <a:r>
              <a:rPr lang="en-IN" sz="1100" dirty="0">
                <a:solidFill>
                  <a:srgbClr val="000000"/>
                </a:solidFill>
                <a:latin typeface="Consolas" panose="020B0609020204030204" pitchFamily="49" charset="0"/>
              </a:rPr>
              <a:t>Fetch Count=2</a:t>
            </a:r>
          </a:p>
          <a:p>
            <a:r>
              <a:rPr lang="en-IN" sz="1100" dirty="0">
                <a:solidFill>
                  <a:srgbClr val="000000"/>
                </a:solidFill>
                <a:latin typeface="Consolas" panose="020B0609020204030204" pitchFamily="49" charset="0"/>
              </a:rPr>
              <a:t>Second Level Hit Count=4</a:t>
            </a:r>
          </a:p>
          <a:p>
            <a:r>
              <a:rPr lang="en-IN" sz="1100" dirty="0">
                <a:solidFill>
                  <a:srgbClr val="000000"/>
                </a:solidFill>
                <a:latin typeface="Consolas" panose="020B0609020204030204" pitchFamily="49" charset="0"/>
              </a:rPr>
              <a:t>Second Level Miss Count=2</a:t>
            </a:r>
          </a:p>
          <a:p>
            <a:r>
              <a:rPr lang="en-IN" sz="1100" dirty="0">
                <a:solidFill>
                  <a:srgbClr val="000000"/>
                </a:solidFill>
                <a:latin typeface="Consolas" panose="020B0609020204030204" pitchFamily="49" charset="0"/>
              </a:rPr>
              <a:t>Second Level Put Count=4</a:t>
            </a:r>
          </a:p>
        </p:txBody>
      </p:sp>
    </p:spTree>
    <p:extLst>
      <p:ext uri="{BB962C8B-B14F-4D97-AF65-F5344CB8AC3E}">
        <p14:creationId xmlns:p14="http://schemas.microsoft.com/office/powerpoint/2010/main" val="208842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Processing</a:t>
            </a:r>
          </a:p>
        </p:txBody>
      </p:sp>
      <p:sp>
        <p:nvSpPr>
          <p:cNvPr id="3" name="Content Placeholder 2"/>
          <p:cNvSpPr>
            <a:spLocks noGrp="1"/>
          </p:cNvSpPr>
          <p:nvPr>
            <p:ph idx="1"/>
          </p:nvPr>
        </p:nvSpPr>
        <p:spPr>
          <a:xfrm>
            <a:off x="457200" y="1295400"/>
            <a:ext cx="8229600" cy="4830763"/>
          </a:xfrm>
        </p:spPr>
        <p:txBody>
          <a:bodyPr/>
          <a:lstStyle/>
          <a:p>
            <a:pPr>
              <a:buFont typeface="Wingdings" panose="05000000000000000000" pitchFamily="2" charset="2"/>
              <a:buChar char="q"/>
            </a:pPr>
            <a:r>
              <a:rPr lang="en-US" b="0" dirty="0"/>
              <a:t>Hibernate Batch processing is an easy way to add multiple statements into a batch and execute that batch by making a single round trip to the database. </a:t>
            </a:r>
          </a:p>
          <a:p>
            <a:pPr>
              <a:buFont typeface="Wingdings" panose="05000000000000000000" pitchFamily="2" charset="2"/>
              <a:buChar char="q"/>
            </a:pPr>
            <a:r>
              <a:rPr lang="en-US" b="0" dirty="0"/>
              <a:t>Here we will learn how to create batch insert and batch update statements using JPA and Hibernate. </a:t>
            </a:r>
          </a:p>
          <a:p>
            <a:pPr>
              <a:buFont typeface="Wingdings" panose="05000000000000000000" pitchFamily="2" charset="2"/>
              <a:buChar char="q"/>
            </a:pPr>
            <a:r>
              <a:rPr lang="en-US" b="0" dirty="0"/>
              <a:t>JDBC offers support for Batching together SQL statements that can be represented as a single Prepared Statement.</a:t>
            </a:r>
          </a:p>
          <a:p>
            <a:pPr>
              <a:buFont typeface="Wingdings" panose="05000000000000000000" pitchFamily="2" charset="2"/>
              <a:buChar char="q"/>
            </a:pPr>
            <a:r>
              <a:rPr lang="en-US" b="0" dirty="0"/>
              <a:t>For an enterprise application, we have the front-end system for OLTP (Online Transaction Processing) traffic, and another server for batch processors which are used for ETL (Extract, Transform, Load) purposes.</a:t>
            </a:r>
          </a:p>
          <a:p>
            <a:r>
              <a:rPr lang="en-US" b="0" dirty="0"/>
              <a:t>The batch processor splits the data to be processed into several chunks, therefore offering the following advantages:</a:t>
            </a:r>
          </a:p>
          <a:p>
            <a:pPr lvl="1">
              <a:buFont typeface="Wingdings" panose="05000000000000000000" pitchFamily="2" charset="2"/>
              <a:buChar char="ü"/>
            </a:pPr>
            <a:r>
              <a:rPr lang="en-US" dirty="0"/>
              <a:t>each chunk can be processed by a separate working thread, which increases throughput and speeds the processing time</a:t>
            </a:r>
          </a:p>
          <a:p>
            <a:pPr lvl="1">
              <a:buFont typeface="Wingdings" panose="05000000000000000000" pitchFamily="2" charset="2"/>
              <a:buChar char="ü"/>
            </a:pPr>
            <a:r>
              <a:rPr lang="en-US" dirty="0"/>
              <a:t>each chunk can use its own database transaction, so, if there is a failure, just the current transaction changes not all.</a:t>
            </a:r>
          </a:p>
          <a:p>
            <a:endParaRPr lang="en-US" b="0" dirty="0"/>
          </a:p>
        </p:txBody>
      </p:sp>
    </p:spTree>
    <p:extLst>
      <p:ext uri="{BB962C8B-B14F-4D97-AF65-F5344CB8AC3E}">
        <p14:creationId xmlns:p14="http://schemas.microsoft.com/office/powerpoint/2010/main" val="201654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Batch Processing Duration: 20 Mins</a:t>
            </a:r>
          </a:p>
        </p:txBody>
      </p:sp>
      <p:sp>
        <p:nvSpPr>
          <p:cNvPr id="6" name="Rectangle 5"/>
          <p:cNvSpPr/>
          <p:nvPr/>
        </p:nvSpPr>
        <p:spPr>
          <a:xfrm>
            <a:off x="533400" y="896034"/>
            <a:ext cx="8077200" cy="646331"/>
          </a:xfrm>
          <a:prstGeom prst="rect">
            <a:avLst/>
          </a:prstGeom>
        </p:spPr>
        <p:txBody>
          <a:bodyPr wrap="square">
            <a:spAutoFit/>
          </a:bodyPr>
          <a:lstStyle/>
          <a:p>
            <a:r>
              <a:rPr lang="en-US" b="1" dirty="0"/>
              <a:t>create a Java based Maven project with Eclipse. In Eclipse IDE, go to File -&gt; New -&gt; Maven Project.</a:t>
            </a:r>
          </a:p>
        </p:txBody>
      </p:sp>
      <p:sp>
        <p:nvSpPr>
          <p:cNvPr id="5" name="Rectangle 4">
            <a:extLst>
              <a:ext uri="{FF2B5EF4-FFF2-40B4-BE49-F238E27FC236}">
                <a16:creationId xmlns:a16="http://schemas.microsoft.com/office/drawing/2014/main" id="{1E584F4E-052C-4486-B4DE-71DF4C72B46B}"/>
              </a:ext>
            </a:extLst>
          </p:cNvPr>
          <p:cNvSpPr/>
          <p:nvPr/>
        </p:nvSpPr>
        <p:spPr>
          <a:xfrm>
            <a:off x="3352800" y="1371599"/>
            <a:ext cx="5594555" cy="5632311"/>
          </a:xfrm>
          <a:prstGeom prst="rect">
            <a:avLst/>
          </a:prstGeom>
        </p:spPr>
        <p:txBody>
          <a:bodyPr wrap="square">
            <a:spAutoFit/>
          </a:bodyPr>
          <a:lstStyle/>
          <a:p>
            <a:r>
              <a:rPr lang="en-IN" sz="1200" dirty="0"/>
              <a:t>&lt;project </a:t>
            </a:r>
            <a:r>
              <a:rPr lang="en-IN" sz="1200" dirty="0" err="1"/>
              <a:t>xmlns</a:t>
            </a:r>
            <a:r>
              <a:rPr lang="en-IN" sz="1200" dirty="0"/>
              <a:t>=</a:t>
            </a:r>
            <a:r>
              <a:rPr lang="en-IN" sz="1200" i="1" dirty="0"/>
              <a:t>"http://maven.apache.org/POM/4.0.0" </a:t>
            </a:r>
            <a:r>
              <a:rPr lang="en-IN" sz="1200" i="1" dirty="0" err="1"/>
              <a:t>xmlns:xsi</a:t>
            </a:r>
            <a:r>
              <a:rPr lang="en-IN" sz="1200" i="1" dirty="0"/>
              <a:t>="http://www.w3.org/2001/XMLSchema-instance" </a:t>
            </a:r>
            <a:r>
              <a:rPr lang="en-IN" sz="1200" i="1" dirty="0" err="1"/>
              <a:t>xsi:schemaLocation</a:t>
            </a:r>
            <a:r>
              <a:rPr lang="en-IN" sz="1200" i="1" dirty="0"/>
              <a:t>="http://maven.apache.org/POM/4.0.0 http://maven.apache.org/xsd/maven-4.0.0.xsd"&gt;</a:t>
            </a:r>
          </a:p>
          <a:p>
            <a:r>
              <a:rPr lang="en-IN" sz="1200" dirty="0"/>
              <a:t>  &lt;</a:t>
            </a:r>
            <a:r>
              <a:rPr lang="en-IN" sz="1200" dirty="0" err="1"/>
              <a:t>modelVersion</a:t>
            </a:r>
            <a:r>
              <a:rPr lang="en-IN" sz="1200" dirty="0"/>
              <a:t>&gt;4.0.0&lt;/</a:t>
            </a:r>
            <a:r>
              <a:rPr lang="en-IN" sz="1200" dirty="0" err="1"/>
              <a:t>modelVersion</a:t>
            </a:r>
            <a:r>
              <a:rPr lang="en-IN" sz="1200" dirty="0"/>
              <a:t>&gt;</a:t>
            </a:r>
          </a:p>
          <a:p>
            <a:r>
              <a:rPr lang="en-IN" sz="1200" dirty="0"/>
              <a:t>  &lt;</a:t>
            </a:r>
            <a:r>
              <a:rPr lang="en-IN" sz="1200" dirty="0" err="1"/>
              <a:t>groupId</a:t>
            </a:r>
            <a:r>
              <a:rPr lang="en-IN" sz="1200" dirty="0"/>
              <a:t>&gt;Hibernate-Batch&lt;/</a:t>
            </a:r>
            <a:r>
              <a:rPr lang="en-IN" sz="1200" dirty="0" err="1"/>
              <a:t>groupId</a:t>
            </a:r>
            <a:r>
              <a:rPr lang="en-IN" sz="1200" dirty="0"/>
              <a:t>&gt;</a:t>
            </a:r>
          </a:p>
          <a:p>
            <a:r>
              <a:rPr lang="en-IN" sz="1200" dirty="0"/>
              <a:t>  &lt;</a:t>
            </a:r>
            <a:r>
              <a:rPr lang="en-IN" sz="1200" dirty="0" err="1"/>
              <a:t>artifactId</a:t>
            </a:r>
            <a:r>
              <a:rPr lang="en-IN" sz="1200" dirty="0"/>
              <a:t>&gt;</a:t>
            </a:r>
            <a:r>
              <a:rPr lang="en-IN" sz="1200" dirty="0" err="1"/>
              <a:t>hb-batchprocess</a:t>
            </a:r>
            <a:r>
              <a:rPr lang="en-IN" sz="1200" dirty="0"/>
              <a:t>&lt;/</a:t>
            </a:r>
            <a:r>
              <a:rPr lang="en-IN" sz="1200" dirty="0" err="1"/>
              <a:t>artifactId</a:t>
            </a:r>
            <a:r>
              <a:rPr lang="en-IN" sz="1200" dirty="0"/>
              <a:t>&gt;</a:t>
            </a:r>
          </a:p>
          <a:p>
            <a:r>
              <a:rPr lang="en-IN" sz="1200" dirty="0"/>
              <a:t>  &lt;version&gt;0.0.1-SNAPSHOT&lt;/version&gt;</a:t>
            </a:r>
          </a:p>
          <a:p>
            <a:r>
              <a:rPr lang="en-IN" sz="1200" dirty="0"/>
              <a:t>&lt;properties&gt;</a:t>
            </a:r>
          </a:p>
          <a:p>
            <a:r>
              <a:rPr lang="en-IN" sz="1200" dirty="0"/>
              <a:t>      &lt;</a:t>
            </a:r>
            <a:r>
              <a:rPr lang="en-IN" sz="1200" dirty="0" err="1"/>
              <a:t>maven.compiler.source</a:t>
            </a:r>
            <a:r>
              <a:rPr lang="en-IN" sz="1200" dirty="0"/>
              <a:t>&gt;8&lt;/</a:t>
            </a:r>
            <a:r>
              <a:rPr lang="en-IN" sz="1200" dirty="0" err="1"/>
              <a:t>maven.compiler.source</a:t>
            </a:r>
            <a:r>
              <a:rPr lang="en-IN" sz="1200" dirty="0"/>
              <a:t>&gt;</a:t>
            </a:r>
          </a:p>
          <a:p>
            <a:r>
              <a:rPr lang="en-IN" sz="1200" dirty="0"/>
              <a:t>      &lt;</a:t>
            </a:r>
            <a:r>
              <a:rPr lang="en-IN" sz="1200" dirty="0" err="1"/>
              <a:t>maven.compiler.target</a:t>
            </a:r>
            <a:r>
              <a:rPr lang="en-IN" sz="1200" dirty="0"/>
              <a:t>&gt;8&lt;/</a:t>
            </a:r>
            <a:r>
              <a:rPr lang="en-IN" sz="1200" dirty="0" err="1"/>
              <a:t>maven.compiler.target</a:t>
            </a:r>
            <a:r>
              <a:rPr lang="en-IN" sz="1200" dirty="0"/>
              <a:t>&gt;</a:t>
            </a:r>
          </a:p>
          <a:p>
            <a:r>
              <a:rPr lang="en-IN" sz="1200" dirty="0"/>
              <a:t>   &lt;/properties&gt;</a:t>
            </a:r>
          </a:p>
          <a:p>
            <a:r>
              <a:rPr lang="en-IN" sz="1200" dirty="0"/>
              <a:t>&lt;dependencies&gt;</a:t>
            </a:r>
          </a:p>
          <a:p>
            <a:r>
              <a:rPr lang="en-IN" sz="1200" dirty="0"/>
              <a:t>   &lt;dependency&gt;</a:t>
            </a:r>
          </a:p>
          <a:p>
            <a:r>
              <a:rPr lang="en-IN" sz="1200" dirty="0"/>
              <a:t>      &lt;</a:t>
            </a:r>
            <a:r>
              <a:rPr lang="en-IN" sz="1200" dirty="0" err="1"/>
              <a:t>groupId</a:t>
            </a:r>
            <a:r>
              <a:rPr lang="en-IN" sz="1200" dirty="0"/>
              <a:t>&gt;</a:t>
            </a:r>
            <a:r>
              <a:rPr lang="en-IN" sz="1200" dirty="0" err="1"/>
              <a:t>org.hibernate</a:t>
            </a:r>
            <a:r>
              <a:rPr lang="en-IN" sz="1200" dirty="0"/>
              <a:t>&lt;/</a:t>
            </a:r>
            <a:r>
              <a:rPr lang="en-IN" sz="1200" dirty="0" err="1"/>
              <a:t>groupId</a:t>
            </a:r>
            <a:r>
              <a:rPr lang="en-IN" sz="1200" dirty="0"/>
              <a:t>&gt;</a:t>
            </a:r>
          </a:p>
          <a:p>
            <a:r>
              <a:rPr lang="en-IN" sz="1200" dirty="0"/>
              <a:t>      &lt;</a:t>
            </a:r>
            <a:r>
              <a:rPr lang="en-IN" sz="1200" dirty="0" err="1"/>
              <a:t>artifactId</a:t>
            </a:r>
            <a:r>
              <a:rPr lang="en-IN" sz="1200" dirty="0"/>
              <a:t>&gt;hibernate-core&lt;/</a:t>
            </a:r>
            <a:r>
              <a:rPr lang="en-IN" sz="1200" dirty="0" err="1"/>
              <a:t>artifactId</a:t>
            </a:r>
            <a:r>
              <a:rPr lang="en-IN" sz="1200" dirty="0"/>
              <a:t>&gt;</a:t>
            </a:r>
          </a:p>
          <a:p>
            <a:r>
              <a:rPr lang="en-IN" sz="1200" dirty="0"/>
              <a:t>      &lt;version&gt;5.2.17.Final&lt;/version&gt;</a:t>
            </a:r>
          </a:p>
          <a:p>
            <a:r>
              <a:rPr lang="en-IN" sz="1200" dirty="0"/>
              <a:t>   &lt;/dependency&gt;</a:t>
            </a:r>
          </a:p>
          <a:p>
            <a:r>
              <a:rPr lang="en-IN" sz="1200" dirty="0"/>
              <a:t>   &lt;dependency&gt;</a:t>
            </a:r>
          </a:p>
          <a:p>
            <a:r>
              <a:rPr lang="en-IN" sz="1200" dirty="0"/>
              <a:t>      &lt;</a:t>
            </a:r>
            <a:r>
              <a:rPr lang="en-IN" sz="1200" dirty="0" err="1"/>
              <a:t>groupId</a:t>
            </a:r>
            <a:r>
              <a:rPr lang="en-IN" sz="1200" dirty="0"/>
              <a:t>&gt;</a:t>
            </a:r>
            <a:r>
              <a:rPr lang="en-IN" sz="1200" dirty="0" err="1"/>
              <a:t>mysql</a:t>
            </a:r>
            <a:r>
              <a:rPr lang="en-IN" sz="1200" dirty="0"/>
              <a:t>&lt;/</a:t>
            </a:r>
            <a:r>
              <a:rPr lang="en-IN" sz="1200" dirty="0" err="1"/>
              <a:t>groupId</a:t>
            </a:r>
            <a:r>
              <a:rPr lang="en-IN" sz="1200" dirty="0"/>
              <a:t>&gt;</a:t>
            </a:r>
          </a:p>
          <a:p>
            <a:r>
              <a:rPr lang="en-IN" sz="1200" dirty="0"/>
              <a:t>      &lt;</a:t>
            </a:r>
            <a:r>
              <a:rPr lang="en-IN" sz="1200" dirty="0" err="1"/>
              <a:t>artifactId</a:t>
            </a:r>
            <a:r>
              <a:rPr lang="en-IN" sz="1200" dirty="0"/>
              <a:t>&gt;</a:t>
            </a:r>
            <a:r>
              <a:rPr lang="en-IN" sz="1200" dirty="0" err="1"/>
              <a:t>mysql</a:t>
            </a:r>
            <a:r>
              <a:rPr lang="en-IN" sz="1200" dirty="0"/>
              <a:t>-connector-java&lt;/</a:t>
            </a:r>
            <a:r>
              <a:rPr lang="en-IN" sz="1200" dirty="0" err="1"/>
              <a:t>artifactId</a:t>
            </a:r>
            <a:r>
              <a:rPr lang="en-IN" sz="1200" dirty="0"/>
              <a:t>&gt;</a:t>
            </a:r>
          </a:p>
          <a:p>
            <a:r>
              <a:rPr lang="en-IN" sz="1200" dirty="0"/>
              <a:t>      &lt;version&gt;6.0.6&lt;/version&gt;</a:t>
            </a:r>
          </a:p>
          <a:p>
            <a:r>
              <a:rPr lang="en-IN" sz="1200" dirty="0"/>
              <a:t>   &lt;/dependency&gt;</a:t>
            </a:r>
          </a:p>
          <a:p>
            <a:r>
              <a:rPr lang="en-IN" sz="1200" dirty="0"/>
              <a:t>   &lt;dependency&gt;</a:t>
            </a:r>
          </a:p>
          <a:p>
            <a:r>
              <a:rPr lang="en-IN" sz="1200" dirty="0"/>
              <a:t>      &lt;</a:t>
            </a:r>
            <a:r>
              <a:rPr lang="en-IN" sz="1200" dirty="0" err="1"/>
              <a:t>groupId</a:t>
            </a:r>
            <a:r>
              <a:rPr lang="en-IN" sz="1200" dirty="0"/>
              <a:t>&gt;</a:t>
            </a:r>
            <a:r>
              <a:rPr lang="en-IN" sz="1200" dirty="0" err="1"/>
              <a:t>javax.xml.bind</a:t>
            </a:r>
            <a:r>
              <a:rPr lang="en-IN" sz="1200" dirty="0"/>
              <a:t>&lt;/</a:t>
            </a:r>
            <a:r>
              <a:rPr lang="en-IN" sz="1200" dirty="0" err="1"/>
              <a:t>groupId</a:t>
            </a:r>
            <a:r>
              <a:rPr lang="en-IN" sz="1200" dirty="0"/>
              <a:t>&gt;</a:t>
            </a:r>
          </a:p>
          <a:p>
            <a:r>
              <a:rPr lang="en-IN" sz="1200" dirty="0"/>
              <a:t>      &lt;</a:t>
            </a:r>
            <a:r>
              <a:rPr lang="en-IN" sz="1200" dirty="0" err="1"/>
              <a:t>artifactId</a:t>
            </a:r>
            <a:r>
              <a:rPr lang="en-IN" sz="1200" dirty="0"/>
              <a:t>&gt;</a:t>
            </a:r>
            <a:r>
              <a:rPr lang="en-IN" sz="1200" dirty="0" err="1"/>
              <a:t>jaxb-api</a:t>
            </a:r>
            <a:r>
              <a:rPr lang="en-IN" sz="1200" dirty="0"/>
              <a:t>&lt;/</a:t>
            </a:r>
            <a:r>
              <a:rPr lang="en-IN" sz="1200" dirty="0" err="1"/>
              <a:t>artifactId</a:t>
            </a:r>
            <a:r>
              <a:rPr lang="en-IN" sz="1200" dirty="0"/>
              <a:t>&gt;</a:t>
            </a:r>
          </a:p>
          <a:p>
            <a:r>
              <a:rPr lang="en-IN" sz="1200" dirty="0"/>
              <a:t>      &lt;version&gt;2.3.0&lt;/version&gt;</a:t>
            </a:r>
          </a:p>
          <a:p>
            <a:r>
              <a:rPr lang="en-IN" sz="1200" dirty="0"/>
              <a:t>   &lt;/dependency&gt;</a:t>
            </a:r>
          </a:p>
          <a:p>
            <a:r>
              <a:rPr lang="en-IN" sz="1200" dirty="0"/>
              <a:t>					</a:t>
            </a:r>
            <a:r>
              <a:rPr lang="en-IN" sz="1200" dirty="0" err="1"/>
              <a:t>contd</a:t>
            </a:r>
            <a:r>
              <a:rPr lang="en-IN" sz="1200" dirty="0"/>
              <a:t>….</a:t>
            </a:r>
          </a:p>
          <a:p>
            <a:r>
              <a:rPr lang="en-IN" sz="1200" dirty="0"/>
              <a:t> </a:t>
            </a:r>
            <a:endParaRPr lang="en-IN" sz="1000" dirty="0">
              <a:solidFill>
                <a:srgbClr val="00808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9197AC9-FDE1-4F8F-8F5E-CEFBB40B49CA}"/>
              </a:ext>
            </a:extLst>
          </p:cNvPr>
          <p:cNvPicPr>
            <a:picLocks noChangeAspect="1"/>
          </p:cNvPicPr>
          <p:nvPr/>
        </p:nvPicPr>
        <p:blipFill rotWithShape="1">
          <a:blip r:embed="rId2"/>
          <a:srcRect t="13301" r="83333" b="9981"/>
          <a:stretch/>
        </p:blipFill>
        <p:spPr>
          <a:xfrm>
            <a:off x="762000" y="1747018"/>
            <a:ext cx="1981200" cy="4214948"/>
          </a:xfrm>
          <a:prstGeom prst="rect">
            <a:avLst/>
          </a:prstGeom>
        </p:spPr>
      </p:pic>
      <p:sp>
        <p:nvSpPr>
          <p:cNvPr id="7" name="Oval 6">
            <a:extLst>
              <a:ext uri="{FF2B5EF4-FFF2-40B4-BE49-F238E27FC236}">
                <a16:creationId xmlns:a16="http://schemas.microsoft.com/office/drawing/2014/main" id="{A463B346-5AEC-4B90-BAC9-DC34A4620098}"/>
              </a:ext>
            </a:extLst>
          </p:cNvPr>
          <p:cNvSpPr/>
          <p:nvPr/>
        </p:nvSpPr>
        <p:spPr>
          <a:xfrm>
            <a:off x="3886200" y="3886200"/>
            <a:ext cx="2286000" cy="2514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140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3" name="Rectangle 2">
            <a:extLst>
              <a:ext uri="{FF2B5EF4-FFF2-40B4-BE49-F238E27FC236}">
                <a16:creationId xmlns:a16="http://schemas.microsoft.com/office/drawing/2014/main" id="{FCBA471C-1FF7-4BDD-95B9-A0CC800FED32}"/>
              </a:ext>
            </a:extLst>
          </p:cNvPr>
          <p:cNvSpPr/>
          <p:nvPr/>
        </p:nvSpPr>
        <p:spPr>
          <a:xfrm>
            <a:off x="381000" y="1453338"/>
            <a:ext cx="3657600" cy="3754874"/>
          </a:xfrm>
          <a:prstGeom prst="rect">
            <a:avLst/>
          </a:prstGeom>
        </p:spPr>
        <p:txBody>
          <a:bodyPr wrap="square">
            <a:spAutoFit/>
          </a:bodyPr>
          <a:lstStyle/>
          <a:p>
            <a:r>
              <a:rPr lang="en-IN" sz="1400" dirty="0"/>
              <a:t> &lt;!--Log4j2 API --&gt;</a:t>
            </a:r>
          </a:p>
          <a:p>
            <a:r>
              <a:rPr lang="en-IN" sz="1400" dirty="0"/>
              <a:t>   &lt;dependency&gt;</a:t>
            </a:r>
          </a:p>
          <a:p>
            <a:r>
              <a:rPr lang="en-IN" sz="1400" dirty="0"/>
              <a:t>      &lt;</a:t>
            </a:r>
            <a:r>
              <a:rPr lang="en-IN" sz="1400" dirty="0" err="1"/>
              <a:t>groupId</a:t>
            </a:r>
            <a:r>
              <a:rPr lang="en-IN" sz="1400" dirty="0"/>
              <a:t>&gt;org.apache.logging.log4j&lt;/</a:t>
            </a:r>
            <a:r>
              <a:rPr lang="en-IN" sz="1400" dirty="0" err="1"/>
              <a:t>groupId</a:t>
            </a:r>
            <a:r>
              <a:rPr lang="en-IN" sz="1400" dirty="0"/>
              <a:t>&gt;</a:t>
            </a:r>
          </a:p>
          <a:p>
            <a:r>
              <a:rPr lang="en-IN" sz="1400" dirty="0"/>
              <a:t>      &lt;</a:t>
            </a:r>
            <a:r>
              <a:rPr lang="en-IN" sz="1400" dirty="0" err="1"/>
              <a:t>artifactId</a:t>
            </a:r>
            <a:r>
              <a:rPr lang="en-IN" sz="1400" dirty="0"/>
              <a:t>&gt;log4j-core&lt;/</a:t>
            </a:r>
            <a:r>
              <a:rPr lang="en-IN" sz="1400" dirty="0" err="1"/>
              <a:t>artifactId</a:t>
            </a:r>
            <a:r>
              <a:rPr lang="en-IN" sz="1400" dirty="0"/>
              <a:t>&gt;</a:t>
            </a:r>
          </a:p>
          <a:p>
            <a:r>
              <a:rPr lang="en-IN" sz="1400" dirty="0"/>
              <a:t>      &lt;version&gt;2.11.0&lt;/version&gt;</a:t>
            </a:r>
          </a:p>
          <a:p>
            <a:r>
              <a:rPr lang="en-IN" sz="1400" dirty="0"/>
              <a:t>   &lt;/dependency&gt;</a:t>
            </a:r>
          </a:p>
          <a:p>
            <a:r>
              <a:rPr lang="en-IN" sz="1400" dirty="0"/>
              <a:t>   &lt;dependency&gt;</a:t>
            </a:r>
          </a:p>
          <a:p>
            <a:r>
              <a:rPr lang="en-IN" sz="1400" dirty="0"/>
              <a:t>      &lt;</a:t>
            </a:r>
            <a:r>
              <a:rPr lang="en-IN" sz="1400" dirty="0" err="1"/>
              <a:t>groupId</a:t>
            </a:r>
            <a:r>
              <a:rPr lang="en-IN" sz="1400" dirty="0"/>
              <a:t>&gt;org.apache.logging.log4j&lt;/</a:t>
            </a:r>
            <a:r>
              <a:rPr lang="en-IN" sz="1400" dirty="0" err="1"/>
              <a:t>groupId</a:t>
            </a:r>
            <a:r>
              <a:rPr lang="en-IN" sz="1400" dirty="0"/>
              <a:t>&gt;</a:t>
            </a:r>
          </a:p>
          <a:p>
            <a:r>
              <a:rPr lang="en-IN" sz="1400" dirty="0"/>
              <a:t>      &lt;</a:t>
            </a:r>
            <a:r>
              <a:rPr lang="en-IN" sz="1400" dirty="0" err="1"/>
              <a:t>artifactId</a:t>
            </a:r>
            <a:r>
              <a:rPr lang="en-IN" sz="1400" dirty="0"/>
              <a:t>&gt;log4j-api&lt;/</a:t>
            </a:r>
            <a:r>
              <a:rPr lang="en-IN" sz="1400" dirty="0" err="1"/>
              <a:t>artifactId</a:t>
            </a:r>
            <a:r>
              <a:rPr lang="en-IN" sz="1400" dirty="0"/>
              <a:t>&gt;</a:t>
            </a:r>
          </a:p>
          <a:p>
            <a:r>
              <a:rPr lang="en-IN" sz="1400" dirty="0"/>
              <a:t>      &lt;version&gt;2.11.0&lt;/version&gt;</a:t>
            </a:r>
          </a:p>
          <a:p>
            <a:r>
              <a:rPr lang="en-IN" sz="1400" dirty="0"/>
              <a:t>   &lt;/dependency&gt;</a:t>
            </a:r>
          </a:p>
          <a:p>
            <a:r>
              <a:rPr lang="en-IN" sz="1400" dirty="0"/>
              <a:t>&lt;/dependencies&gt;</a:t>
            </a:r>
          </a:p>
          <a:p>
            <a:endParaRPr lang="en-IN" sz="1400" dirty="0"/>
          </a:p>
          <a:p>
            <a:endParaRPr lang="en-IN" sz="1400" dirty="0"/>
          </a:p>
          <a:p>
            <a:r>
              <a:rPr lang="en-IN" sz="1400" dirty="0"/>
              <a:t>&lt;/project&gt;</a:t>
            </a:r>
          </a:p>
        </p:txBody>
      </p:sp>
      <p:sp>
        <p:nvSpPr>
          <p:cNvPr id="6" name="Rectangle 5">
            <a:extLst>
              <a:ext uri="{FF2B5EF4-FFF2-40B4-BE49-F238E27FC236}">
                <a16:creationId xmlns:a16="http://schemas.microsoft.com/office/drawing/2014/main" id="{50DFF8BB-1293-4425-9E74-232B079639CC}"/>
              </a:ext>
            </a:extLst>
          </p:cNvPr>
          <p:cNvSpPr/>
          <p:nvPr/>
        </p:nvSpPr>
        <p:spPr>
          <a:xfrm>
            <a:off x="4038600" y="1315856"/>
            <a:ext cx="4876800" cy="5586145"/>
          </a:xfrm>
          <a:prstGeom prst="rect">
            <a:avLst/>
          </a:prstGeom>
        </p:spPr>
        <p:txBody>
          <a:bodyPr wrap="square">
            <a:spAutoFit/>
          </a:bodyPr>
          <a:lstStyle/>
          <a:p>
            <a:r>
              <a:rPr lang="en-IN" sz="1400" b="1" dirty="0">
                <a:latin typeface="Calibri" panose="020F0502020204030204" pitchFamily="34" charset="0"/>
                <a:cs typeface="Calibri" panose="020F0502020204030204" pitchFamily="34" charset="0"/>
              </a:rPr>
              <a:t>Log4j2.xml  file which should be keep in </a:t>
            </a:r>
            <a:r>
              <a:rPr lang="en-IN" sz="1400" b="1" dirty="0" err="1">
                <a:latin typeface="Calibri" panose="020F0502020204030204" pitchFamily="34" charset="0"/>
                <a:cs typeface="Calibri" panose="020F0502020204030204" pitchFamily="34" charset="0"/>
              </a:rPr>
              <a:t>src</a:t>
            </a:r>
            <a:r>
              <a:rPr lang="en-IN" sz="1400" b="1" dirty="0">
                <a:latin typeface="Calibri" panose="020F0502020204030204" pitchFamily="34" charset="0"/>
                <a:cs typeface="Calibri" panose="020F0502020204030204" pitchFamily="34" charset="0"/>
              </a:rPr>
              <a:t>/main/resources folder</a:t>
            </a:r>
          </a:p>
          <a:p>
            <a:endParaRPr lang="en-IN" sz="1050" dirty="0">
              <a:solidFill>
                <a:srgbClr val="008080"/>
              </a:solidFill>
              <a:latin typeface="Calibri" panose="020F0502020204030204" pitchFamily="34" charset="0"/>
              <a:cs typeface="Calibri" panose="020F0502020204030204" pitchFamily="34" charset="0"/>
            </a:endParaRPr>
          </a:p>
          <a:p>
            <a:r>
              <a:rPr lang="en-IN" sz="1400" dirty="0"/>
              <a:t>&lt;?xml version=</a:t>
            </a:r>
            <a:r>
              <a:rPr lang="en-IN" sz="1400" i="1" dirty="0"/>
              <a:t>"1.0" encoding="UTF-8"?&gt;</a:t>
            </a:r>
          </a:p>
          <a:p>
            <a:r>
              <a:rPr lang="en-IN" sz="1400" dirty="0"/>
              <a:t>&lt;Configuration&gt;</a:t>
            </a:r>
          </a:p>
          <a:p>
            <a:r>
              <a:rPr lang="en-IN" sz="1400" dirty="0"/>
              <a:t>   &lt;</a:t>
            </a:r>
            <a:r>
              <a:rPr lang="en-IN" sz="1400" dirty="0" err="1"/>
              <a:t>Appenders</a:t>
            </a:r>
            <a:r>
              <a:rPr lang="en-IN" sz="1400" dirty="0"/>
              <a:t>&gt;</a:t>
            </a:r>
          </a:p>
          <a:p>
            <a:r>
              <a:rPr lang="en-IN" sz="1400" dirty="0"/>
              <a:t>      &lt;!-- Console </a:t>
            </a:r>
            <a:r>
              <a:rPr lang="en-IN" sz="1400" dirty="0" err="1"/>
              <a:t>Appender</a:t>
            </a:r>
            <a:r>
              <a:rPr lang="en-IN" sz="1400" dirty="0"/>
              <a:t> --&gt;</a:t>
            </a:r>
          </a:p>
          <a:p>
            <a:r>
              <a:rPr lang="en-IN" sz="1400" dirty="0"/>
              <a:t>      &lt;Console name=</a:t>
            </a:r>
            <a:r>
              <a:rPr lang="en-IN" sz="1400" i="1" dirty="0"/>
              <a:t>"Console" target="SYSTEM_OUT"&gt;</a:t>
            </a:r>
          </a:p>
          <a:p>
            <a:r>
              <a:rPr lang="en-IN" sz="1400" dirty="0"/>
              <a:t>         &lt;</a:t>
            </a:r>
            <a:r>
              <a:rPr lang="en-IN" sz="1400" dirty="0" err="1"/>
              <a:t>PatternLayout</a:t>
            </a:r>
            <a:r>
              <a:rPr lang="en-IN" sz="1400" dirty="0"/>
              <a:t> pattern=</a:t>
            </a:r>
            <a:r>
              <a:rPr lang="en-IN" sz="1400" i="1" dirty="0"/>
              <a:t>"%d{</a:t>
            </a:r>
            <a:r>
              <a:rPr lang="en-IN" sz="1400" i="1" dirty="0" err="1"/>
              <a:t>yyyy</a:t>
            </a:r>
            <a:r>
              <a:rPr lang="en-IN" sz="1400" i="1" dirty="0"/>
              <a:t>-MMM-dd </a:t>
            </a:r>
            <a:r>
              <a:rPr lang="en-IN" sz="1400" i="1" dirty="0" err="1"/>
              <a:t>HH:mm:ss</a:t>
            </a:r>
            <a:r>
              <a:rPr lang="en-IN" sz="1400" i="1" dirty="0"/>
              <a:t> a} [%t] %-5level %logger{36} - %</a:t>
            </a:r>
            <a:r>
              <a:rPr lang="en-IN" sz="1400" i="1" dirty="0" err="1"/>
              <a:t>msg%n</a:t>
            </a:r>
            <a:r>
              <a:rPr lang="en-IN" sz="1400" i="1" dirty="0"/>
              <a:t>" /&gt;</a:t>
            </a:r>
          </a:p>
          <a:p>
            <a:r>
              <a:rPr lang="en-IN" sz="1400" dirty="0"/>
              <a:t>      &lt;/Console&gt;</a:t>
            </a:r>
          </a:p>
          <a:p>
            <a:r>
              <a:rPr lang="en-IN" sz="1400" dirty="0"/>
              <a:t>   &lt;/</a:t>
            </a:r>
            <a:r>
              <a:rPr lang="en-IN" sz="1400" dirty="0" err="1"/>
              <a:t>Appenders</a:t>
            </a:r>
            <a:r>
              <a:rPr lang="en-IN" sz="1400" dirty="0"/>
              <a:t>&gt;</a:t>
            </a:r>
          </a:p>
          <a:p>
            <a:r>
              <a:rPr lang="en-IN" sz="1400" dirty="0"/>
              <a:t>   &lt;Loggers&gt;</a:t>
            </a:r>
          </a:p>
          <a:p>
            <a:r>
              <a:rPr lang="en-IN" sz="1400" dirty="0"/>
              <a:t>      &lt;!-- Log everything in </a:t>
            </a:r>
            <a:r>
              <a:rPr lang="en-IN" sz="1400" u="sng" dirty="0"/>
              <a:t>hibernate --&gt;</a:t>
            </a:r>
          </a:p>
          <a:p>
            <a:r>
              <a:rPr lang="en-IN" sz="1400" dirty="0"/>
              <a:t>      &lt;Logger name=</a:t>
            </a:r>
            <a:r>
              <a:rPr lang="en-IN" sz="1400" i="1" dirty="0"/>
              <a:t>"</a:t>
            </a:r>
            <a:r>
              <a:rPr lang="en-IN" sz="1400" i="1" dirty="0" err="1"/>
              <a:t>org.hibernate.engine.jdbc.batch.internal.BatchingBatch</a:t>
            </a:r>
            <a:r>
              <a:rPr lang="en-IN" sz="1400" i="1" dirty="0"/>
              <a:t>" level="debug" additivity="false"&gt;</a:t>
            </a:r>
          </a:p>
          <a:p>
            <a:r>
              <a:rPr lang="en-IN" sz="1400" dirty="0"/>
              <a:t>         &lt;</a:t>
            </a:r>
            <a:r>
              <a:rPr lang="en-IN" sz="1400" dirty="0" err="1"/>
              <a:t>AppenderRef</a:t>
            </a:r>
            <a:r>
              <a:rPr lang="en-IN" sz="1400" dirty="0"/>
              <a:t> ref=</a:t>
            </a:r>
            <a:r>
              <a:rPr lang="en-IN" sz="1400" i="1" dirty="0"/>
              <a:t>"Console" /&gt;</a:t>
            </a:r>
          </a:p>
          <a:p>
            <a:r>
              <a:rPr lang="en-IN" sz="1400" dirty="0"/>
              <a:t>      &lt;/Logger&gt;</a:t>
            </a:r>
          </a:p>
          <a:p>
            <a:r>
              <a:rPr lang="en-IN" sz="1400" dirty="0"/>
              <a:t>      &lt;Root level=</a:t>
            </a:r>
            <a:r>
              <a:rPr lang="en-IN" sz="1400" i="1" dirty="0"/>
              <a:t>"error"&gt;</a:t>
            </a:r>
          </a:p>
          <a:p>
            <a:r>
              <a:rPr lang="en-IN" sz="1400" dirty="0"/>
              <a:t>         &lt;</a:t>
            </a:r>
            <a:r>
              <a:rPr lang="en-IN" sz="1400" dirty="0" err="1"/>
              <a:t>AppenderRef</a:t>
            </a:r>
            <a:r>
              <a:rPr lang="en-IN" sz="1400" dirty="0"/>
              <a:t> ref=</a:t>
            </a:r>
            <a:r>
              <a:rPr lang="en-IN" sz="1400" i="1" dirty="0"/>
              <a:t>"Console" /&gt;</a:t>
            </a:r>
          </a:p>
          <a:p>
            <a:r>
              <a:rPr lang="en-IN" sz="1400" dirty="0"/>
              <a:t>      &lt;/Root&gt;</a:t>
            </a:r>
          </a:p>
          <a:p>
            <a:r>
              <a:rPr lang="en-IN" sz="1400" dirty="0"/>
              <a:t>   &lt;/Loggers&gt;</a:t>
            </a:r>
          </a:p>
          <a:p>
            <a:r>
              <a:rPr lang="en-IN" sz="1400" dirty="0"/>
              <a:t>&lt;/Configuration&gt;</a:t>
            </a:r>
          </a:p>
          <a:p>
            <a:r>
              <a:rPr lang="en-IN" sz="1400" b="1" dirty="0"/>
              <a:t>The above file will help to print on console the number of batch</a:t>
            </a:r>
          </a:p>
          <a:p>
            <a:endParaRPr lang="en-IN" sz="1050" dirty="0">
              <a:solidFill>
                <a:srgbClr val="008080"/>
              </a:solidFill>
              <a:latin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E5130D5C-74BD-4769-9914-F85A341687C8}"/>
              </a:ext>
            </a:extLst>
          </p:cNvPr>
          <p:cNvSpPr/>
          <p:nvPr/>
        </p:nvSpPr>
        <p:spPr>
          <a:xfrm>
            <a:off x="4038600" y="4191000"/>
            <a:ext cx="4876800" cy="13511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DAFB52C-1C5D-41BE-B370-F50D73A323BD}"/>
              </a:ext>
            </a:extLst>
          </p:cNvPr>
          <p:cNvSpPr/>
          <p:nvPr/>
        </p:nvSpPr>
        <p:spPr>
          <a:xfrm>
            <a:off x="609600" y="2133600"/>
            <a:ext cx="25146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9649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4" name="Rectangle 3">
            <a:extLst>
              <a:ext uri="{FF2B5EF4-FFF2-40B4-BE49-F238E27FC236}">
                <a16:creationId xmlns:a16="http://schemas.microsoft.com/office/drawing/2014/main" id="{DAC60354-0BC8-4D37-A118-0E2F597BE20E}"/>
              </a:ext>
            </a:extLst>
          </p:cNvPr>
          <p:cNvSpPr/>
          <p:nvPr/>
        </p:nvSpPr>
        <p:spPr>
          <a:xfrm>
            <a:off x="290053" y="1219200"/>
            <a:ext cx="4267200" cy="4893647"/>
          </a:xfrm>
          <a:prstGeom prst="rect">
            <a:avLst/>
          </a:prstGeom>
        </p:spPr>
        <p:txBody>
          <a:bodyPr wrap="square">
            <a:spAutoFit/>
          </a:bodyPr>
          <a:lstStyle/>
          <a:p>
            <a:r>
              <a:rPr lang="en-IN" sz="1200" b="1" dirty="0">
                <a:latin typeface="Calibri" panose="020F0502020204030204" pitchFamily="34" charset="0"/>
                <a:cs typeface="Calibri" panose="020F0502020204030204" pitchFamily="34" charset="0"/>
              </a:rPr>
              <a:t>Employee.java file if there is no table name mentioned the table will get generated by Employee name</a:t>
            </a:r>
          </a:p>
          <a:p>
            <a:r>
              <a:rPr lang="en-IN" sz="1200" b="1" dirty="0">
                <a:solidFill>
                  <a:srgbClr val="7F0055"/>
                </a:solidFill>
                <a:latin typeface="Calibri" panose="020F0502020204030204" pitchFamily="34" charset="0"/>
                <a:cs typeface="Calibri" panose="020F0502020204030204" pitchFamily="34" charset="0"/>
              </a:rPr>
              <a:t>package</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test.employee</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javax.persistence</a:t>
            </a:r>
            <a:r>
              <a:rPr lang="en-IN" sz="1200" b="1" dirty="0">
                <a:solidFill>
                  <a:srgbClr val="000000"/>
                </a:solidFill>
                <a:latin typeface="Calibri" panose="020F0502020204030204" pitchFamily="34" charset="0"/>
                <a:cs typeface="Calibri" panose="020F0502020204030204" pitchFamily="34" charset="0"/>
              </a:rPr>
              <a:t>.*;		sequence generator</a:t>
            </a:r>
          </a:p>
          <a:p>
            <a:r>
              <a:rPr lang="en-IN" sz="1200" dirty="0">
                <a:solidFill>
                  <a:srgbClr val="646464"/>
                </a:solidFill>
                <a:latin typeface="Calibri" panose="020F0502020204030204" pitchFamily="34" charset="0"/>
                <a:cs typeface="Calibri" panose="020F0502020204030204" pitchFamily="34" charset="0"/>
              </a:rPr>
              <a:t>@Entity</a:t>
            </a: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 Employee {</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46464"/>
                </a:solidFill>
                <a:latin typeface="Calibri" panose="020F0502020204030204" pitchFamily="34" charset="0"/>
                <a:cs typeface="Calibri" panose="020F0502020204030204" pitchFamily="34" charset="0"/>
              </a:rPr>
              <a:t>@Id</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46464"/>
                </a:solidFill>
                <a:latin typeface="Calibri" panose="020F0502020204030204" pitchFamily="34" charset="0"/>
                <a:cs typeface="Calibri" panose="020F0502020204030204" pitchFamily="34" charset="0"/>
              </a:rPr>
              <a:t>@</a:t>
            </a:r>
            <a:r>
              <a:rPr lang="en-IN" sz="1200" dirty="0" err="1">
                <a:solidFill>
                  <a:srgbClr val="646464"/>
                </a:solidFill>
                <a:latin typeface="Calibri" panose="020F0502020204030204" pitchFamily="34" charset="0"/>
                <a:cs typeface="Calibri" panose="020F0502020204030204" pitchFamily="34" charset="0"/>
              </a:rPr>
              <a:t>TableGenerator</a:t>
            </a:r>
            <a:r>
              <a:rPr lang="en-IN" sz="1200" dirty="0">
                <a:solidFill>
                  <a:srgbClr val="000000"/>
                </a:solidFill>
                <a:latin typeface="Calibri" panose="020F0502020204030204" pitchFamily="34" charset="0"/>
                <a:cs typeface="Calibri" panose="020F0502020204030204" pitchFamily="34" charset="0"/>
              </a:rPr>
              <a:t>(name = </a:t>
            </a:r>
            <a:r>
              <a:rPr lang="en-IN" sz="1200" dirty="0">
                <a:solidFill>
                  <a:srgbClr val="2A00FF"/>
                </a:solidFill>
                <a:latin typeface="Calibri" panose="020F0502020204030204" pitchFamily="34" charset="0"/>
                <a:cs typeface="Calibri" panose="020F0502020204030204" pitchFamily="34" charset="0"/>
              </a:rPr>
              <a:t>"EMP_SEQ"</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46464"/>
                </a:solidFill>
                <a:latin typeface="Calibri" panose="020F0502020204030204" pitchFamily="34" charset="0"/>
                <a:cs typeface="Calibri" panose="020F0502020204030204" pitchFamily="34" charset="0"/>
              </a:rPr>
              <a:t>@</a:t>
            </a:r>
            <a:r>
              <a:rPr lang="en-IN" sz="1200" dirty="0" err="1">
                <a:solidFill>
                  <a:srgbClr val="646464"/>
                </a:solidFill>
                <a:latin typeface="Calibri" panose="020F0502020204030204" pitchFamily="34" charset="0"/>
                <a:cs typeface="Calibri" panose="020F0502020204030204" pitchFamily="34" charset="0"/>
              </a:rPr>
              <a:t>GeneratedValue</a:t>
            </a:r>
            <a:r>
              <a:rPr lang="en-IN" sz="1200" dirty="0">
                <a:solidFill>
                  <a:srgbClr val="000000"/>
                </a:solidFill>
                <a:latin typeface="Calibri" panose="020F0502020204030204" pitchFamily="34" charset="0"/>
                <a:cs typeface="Calibri" panose="020F0502020204030204" pitchFamily="34" charset="0"/>
              </a:rPr>
              <a:t>(strategy = </a:t>
            </a:r>
            <a:r>
              <a:rPr lang="en-IN" sz="1200" dirty="0" err="1">
                <a:solidFill>
                  <a:srgbClr val="000000"/>
                </a:solidFill>
                <a:latin typeface="Calibri" panose="020F0502020204030204" pitchFamily="34" charset="0"/>
                <a:cs typeface="Calibri" panose="020F0502020204030204" pitchFamily="34" charset="0"/>
              </a:rPr>
              <a:t>GenerationType.</a:t>
            </a:r>
            <a:r>
              <a:rPr lang="en-IN" sz="1200" b="1" i="1" dirty="0" err="1">
                <a:solidFill>
                  <a:srgbClr val="0000C0"/>
                </a:solidFill>
                <a:latin typeface="Calibri" panose="020F0502020204030204" pitchFamily="34" charset="0"/>
                <a:cs typeface="Calibri" panose="020F0502020204030204" pitchFamily="34" charset="0"/>
              </a:rPr>
              <a:t>TABLE</a:t>
            </a:r>
            <a:r>
              <a:rPr lang="en-IN" sz="1200" b="1" i="1" dirty="0">
                <a:solidFill>
                  <a:srgbClr val="000000"/>
                </a:solidFill>
                <a:latin typeface="Calibri" panose="020F0502020204030204" pitchFamily="34" charset="0"/>
                <a:cs typeface="Calibri" panose="020F0502020204030204" pitchFamily="34" charset="0"/>
              </a:rPr>
              <a:t>, generator = </a:t>
            </a:r>
            <a:r>
              <a:rPr lang="en-IN" sz="1200" b="1" i="1" dirty="0">
                <a:solidFill>
                  <a:srgbClr val="2A00FF"/>
                </a:solidFill>
                <a:latin typeface="Calibri" panose="020F0502020204030204" pitchFamily="34" charset="0"/>
                <a:cs typeface="Calibri" panose="020F0502020204030204" pitchFamily="34" charset="0"/>
              </a:rPr>
              <a:t>"EMP_SEQ"</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private</a:t>
            </a:r>
            <a:r>
              <a:rPr lang="en-IN" sz="1200" b="1" dirty="0">
                <a:solidFill>
                  <a:srgbClr val="000000"/>
                </a:solidFill>
                <a:latin typeface="Calibri" panose="020F0502020204030204" pitchFamily="34" charset="0"/>
                <a:cs typeface="Calibri" panose="020F0502020204030204" pitchFamily="34" charset="0"/>
              </a:rPr>
              <a:t> Long </a:t>
            </a:r>
            <a:r>
              <a:rPr lang="en-IN" sz="1200" b="1" dirty="0">
                <a:solidFill>
                  <a:srgbClr val="0000C0"/>
                </a:solidFill>
                <a:latin typeface="Calibri" panose="020F0502020204030204" pitchFamily="34" charset="0"/>
                <a:cs typeface="Calibri" panose="020F0502020204030204" pitchFamily="34" charset="0"/>
              </a:rPr>
              <a:t>id</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private</a:t>
            </a:r>
            <a:r>
              <a:rPr lang="en-IN" sz="1200" b="1" dirty="0">
                <a:solidFill>
                  <a:srgbClr val="000000"/>
                </a:solidFill>
                <a:latin typeface="Calibri" panose="020F0502020204030204" pitchFamily="34" charset="0"/>
                <a:cs typeface="Calibri" panose="020F0502020204030204" pitchFamily="34" charset="0"/>
              </a:rPr>
              <a:t> String </a:t>
            </a:r>
            <a:r>
              <a:rPr lang="en-IN" sz="1200" b="1" dirty="0">
                <a:solidFill>
                  <a:srgbClr val="0000C0"/>
                </a:solidFill>
                <a:latin typeface="Calibri" panose="020F0502020204030204" pitchFamily="34" charset="0"/>
                <a:cs typeface="Calibri" panose="020F0502020204030204" pitchFamily="34" charset="0"/>
              </a:rPr>
              <a:t>name</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private</a:t>
            </a:r>
            <a:r>
              <a:rPr lang="en-IN" sz="1200" b="1" dirty="0">
                <a:solidFill>
                  <a:srgbClr val="000000"/>
                </a:solidFill>
                <a:latin typeface="Calibri" panose="020F0502020204030204" pitchFamily="34" charset="0"/>
                <a:cs typeface="Calibri" panose="020F0502020204030204" pitchFamily="34" charset="0"/>
              </a:rPr>
              <a:t> String </a:t>
            </a:r>
            <a:r>
              <a:rPr lang="en-IN" sz="1200" b="1" dirty="0">
                <a:solidFill>
                  <a:srgbClr val="0000C0"/>
                </a:solidFill>
                <a:latin typeface="Calibri" panose="020F0502020204030204" pitchFamily="34" charset="0"/>
                <a:cs typeface="Calibri" panose="020F0502020204030204" pitchFamily="34" charset="0"/>
              </a:rPr>
              <a:t>email</a:t>
            </a:r>
            <a:r>
              <a:rPr lang="en-IN" sz="1200" b="1" dirty="0">
                <a:solidFill>
                  <a:srgbClr val="000000"/>
                </a:solidFill>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Long </a:t>
            </a:r>
            <a:r>
              <a:rPr lang="en-IN" sz="1200" b="1" dirty="0" err="1">
                <a:solidFill>
                  <a:srgbClr val="000000"/>
                </a:solidFill>
                <a:latin typeface="Calibri" panose="020F0502020204030204" pitchFamily="34" charset="0"/>
                <a:cs typeface="Calibri" panose="020F0502020204030204" pitchFamily="34" charset="0"/>
              </a:rPr>
              <a:t>getId</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return</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0000C0"/>
                </a:solidFill>
                <a:latin typeface="Calibri" panose="020F0502020204030204" pitchFamily="34" charset="0"/>
                <a:cs typeface="Calibri" panose="020F0502020204030204" pitchFamily="34" charset="0"/>
              </a:rPr>
              <a:t>id</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setId</a:t>
            </a:r>
            <a:r>
              <a:rPr lang="en-IN" sz="1200" b="1" dirty="0">
                <a:solidFill>
                  <a:srgbClr val="000000"/>
                </a:solidFill>
                <a:latin typeface="Calibri" panose="020F0502020204030204" pitchFamily="34" charset="0"/>
                <a:cs typeface="Calibri" panose="020F0502020204030204" pitchFamily="34" charset="0"/>
              </a:rPr>
              <a:t>(Long </a:t>
            </a:r>
            <a:r>
              <a:rPr lang="en-IN" sz="1200" b="1" dirty="0">
                <a:solidFill>
                  <a:srgbClr val="6A3E3E"/>
                </a:solidFill>
                <a:latin typeface="Calibri" panose="020F0502020204030204" pitchFamily="34" charset="0"/>
                <a:cs typeface="Calibri" panose="020F0502020204030204" pitchFamily="34" charset="0"/>
              </a:rPr>
              <a:t>id</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this</a:t>
            </a:r>
            <a:r>
              <a:rPr lang="en-IN" sz="1200" b="1" dirty="0">
                <a:solidFill>
                  <a:srgbClr val="000000"/>
                </a:solidFill>
                <a:latin typeface="Calibri" panose="020F0502020204030204" pitchFamily="34" charset="0"/>
                <a:cs typeface="Calibri" panose="020F0502020204030204" pitchFamily="34" charset="0"/>
              </a:rPr>
              <a:t>.</a:t>
            </a:r>
            <a:r>
              <a:rPr lang="en-IN" sz="1200" b="1" dirty="0">
                <a:solidFill>
                  <a:srgbClr val="0000C0"/>
                </a:solidFill>
                <a:latin typeface="Calibri" panose="020F0502020204030204" pitchFamily="34" charset="0"/>
                <a:cs typeface="Calibri" panose="020F0502020204030204" pitchFamily="34" charset="0"/>
              </a:rPr>
              <a:t>id</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6A3E3E"/>
                </a:solidFill>
                <a:latin typeface="Calibri" panose="020F0502020204030204" pitchFamily="34" charset="0"/>
                <a:cs typeface="Calibri" panose="020F0502020204030204" pitchFamily="34" charset="0"/>
              </a:rPr>
              <a:t>id</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String </a:t>
            </a:r>
            <a:r>
              <a:rPr lang="en-IN" sz="1200" b="1" dirty="0" err="1">
                <a:solidFill>
                  <a:srgbClr val="000000"/>
                </a:solidFill>
                <a:latin typeface="Calibri" panose="020F0502020204030204" pitchFamily="34" charset="0"/>
                <a:cs typeface="Calibri" panose="020F0502020204030204" pitchFamily="34" charset="0"/>
              </a:rPr>
              <a:t>getName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return</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0000C0"/>
                </a:solidFill>
                <a:latin typeface="Calibri" panose="020F0502020204030204" pitchFamily="34" charset="0"/>
                <a:cs typeface="Calibri" panose="020F0502020204030204" pitchFamily="34" charset="0"/>
              </a:rPr>
              <a:t>name</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FA51375F-AE97-4056-B298-9E9AD0F8715C}"/>
              </a:ext>
            </a:extLst>
          </p:cNvPr>
          <p:cNvSpPr/>
          <p:nvPr/>
        </p:nvSpPr>
        <p:spPr>
          <a:xfrm>
            <a:off x="4800600" y="1221658"/>
            <a:ext cx="4572000" cy="2677656"/>
          </a:xfrm>
          <a:prstGeom prst="rect">
            <a:avLst/>
          </a:prstGeom>
        </p:spPr>
        <p:txBody>
          <a:bodyPr>
            <a:spAutoFit/>
          </a:bodyPr>
          <a:lstStyle/>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setName</a:t>
            </a:r>
            <a:r>
              <a:rPr lang="en-IN" sz="1200" b="1" dirty="0">
                <a:solidFill>
                  <a:srgbClr val="000000"/>
                </a:solidFill>
                <a:latin typeface="Calibri" panose="020F0502020204030204" pitchFamily="34" charset="0"/>
                <a:cs typeface="Calibri" panose="020F0502020204030204" pitchFamily="34" charset="0"/>
              </a:rPr>
              <a:t>(String </a:t>
            </a:r>
            <a:r>
              <a:rPr lang="en-IN" sz="1200" b="1" dirty="0">
                <a:solidFill>
                  <a:srgbClr val="6A3E3E"/>
                </a:solidFill>
                <a:latin typeface="Calibri" panose="020F0502020204030204" pitchFamily="34" charset="0"/>
                <a:cs typeface="Calibri" panose="020F0502020204030204" pitchFamily="34" charset="0"/>
              </a:rPr>
              <a:t>name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this</a:t>
            </a:r>
            <a:r>
              <a:rPr lang="en-IN" sz="1200" b="1" dirty="0">
                <a:solidFill>
                  <a:srgbClr val="000000"/>
                </a:solidFill>
                <a:latin typeface="Calibri" panose="020F0502020204030204" pitchFamily="34" charset="0"/>
                <a:cs typeface="Calibri" panose="020F0502020204030204" pitchFamily="34" charset="0"/>
              </a:rPr>
              <a:t>.</a:t>
            </a:r>
            <a:r>
              <a:rPr lang="en-IN" sz="1200" b="1" dirty="0">
                <a:solidFill>
                  <a:srgbClr val="0000C0"/>
                </a:solidFill>
                <a:latin typeface="Calibri" panose="020F0502020204030204" pitchFamily="34" charset="0"/>
                <a:cs typeface="Calibri" panose="020F0502020204030204" pitchFamily="34" charset="0"/>
              </a:rPr>
              <a:t>name</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6A3E3E"/>
                </a:solidFill>
                <a:latin typeface="Calibri" panose="020F0502020204030204" pitchFamily="34" charset="0"/>
                <a:cs typeface="Calibri" panose="020F0502020204030204" pitchFamily="34" charset="0"/>
              </a:rPr>
              <a:t>name</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String </a:t>
            </a:r>
            <a:r>
              <a:rPr lang="en-IN" sz="1200" b="1" dirty="0" err="1">
                <a:solidFill>
                  <a:srgbClr val="000000"/>
                </a:solidFill>
                <a:latin typeface="Calibri" panose="020F0502020204030204" pitchFamily="34" charset="0"/>
                <a:cs typeface="Calibri" panose="020F0502020204030204" pitchFamily="34" charset="0"/>
              </a:rPr>
              <a:t>getEmail</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return</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0000C0"/>
                </a:solidFill>
                <a:latin typeface="Calibri" panose="020F0502020204030204" pitchFamily="34" charset="0"/>
                <a:cs typeface="Calibri" panose="020F0502020204030204" pitchFamily="34" charset="0"/>
              </a:rPr>
              <a:t>email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setEmail</a:t>
            </a:r>
            <a:r>
              <a:rPr lang="en-IN" sz="1200" b="1" dirty="0">
                <a:solidFill>
                  <a:srgbClr val="000000"/>
                </a:solidFill>
                <a:latin typeface="Calibri" panose="020F0502020204030204" pitchFamily="34" charset="0"/>
                <a:cs typeface="Calibri" panose="020F0502020204030204" pitchFamily="34" charset="0"/>
              </a:rPr>
              <a:t>(String </a:t>
            </a:r>
            <a:r>
              <a:rPr lang="en-IN" sz="1200" b="1" dirty="0">
                <a:solidFill>
                  <a:srgbClr val="6A3E3E"/>
                </a:solidFill>
                <a:latin typeface="Calibri" panose="020F0502020204030204" pitchFamily="34" charset="0"/>
                <a:cs typeface="Calibri" panose="020F0502020204030204" pitchFamily="34" charset="0"/>
              </a:rPr>
              <a:t>email</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err="1">
                <a:solidFill>
                  <a:srgbClr val="7F0055"/>
                </a:solidFill>
                <a:latin typeface="Calibri" panose="020F0502020204030204" pitchFamily="34" charset="0"/>
                <a:cs typeface="Calibri" panose="020F0502020204030204" pitchFamily="34" charset="0"/>
              </a:rPr>
              <a:t>this</a:t>
            </a:r>
            <a:r>
              <a:rPr lang="en-IN" sz="1200" b="1" dirty="0" err="1">
                <a:solidFill>
                  <a:srgbClr val="000000"/>
                </a:solidFill>
                <a:latin typeface="Calibri" panose="020F0502020204030204" pitchFamily="34" charset="0"/>
                <a:cs typeface="Calibri" panose="020F0502020204030204" pitchFamily="34" charset="0"/>
              </a:rPr>
              <a:t>.</a:t>
            </a:r>
            <a:r>
              <a:rPr lang="en-IN" sz="1200" b="1" dirty="0" err="1">
                <a:solidFill>
                  <a:srgbClr val="0000C0"/>
                </a:solidFill>
                <a:latin typeface="Calibri" panose="020F0502020204030204" pitchFamily="34" charset="0"/>
                <a:cs typeface="Calibri" panose="020F0502020204030204" pitchFamily="34" charset="0"/>
              </a:rPr>
              <a:t>email</a:t>
            </a:r>
            <a:r>
              <a:rPr lang="en-IN" sz="1200" b="1" dirty="0">
                <a:solidFill>
                  <a:srgbClr val="000000"/>
                </a:solidFill>
                <a:latin typeface="Calibri" panose="020F0502020204030204" pitchFamily="34" charset="0"/>
                <a:cs typeface="Calibri" panose="020F0502020204030204" pitchFamily="34" charset="0"/>
              </a:rPr>
              <a:t> = </a:t>
            </a:r>
            <a:r>
              <a:rPr lang="en-IN" sz="1200" b="1" dirty="0">
                <a:solidFill>
                  <a:srgbClr val="6A3E3E"/>
                </a:solidFill>
                <a:latin typeface="Calibri" panose="020F0502020204030204" pitchFamily="34" charset="0"/>
                <a:cs typeface="Calibri" panose="020F0502020204030204" pitchFamily="34" charset="0"/>
              </a:rPr>
              <a:t>email</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a:t>
            </a:r>
          </a:p>
        </p:txBody>
      </p:sp>
      <p:sp>
        <p:nvSpPr>
          <p:cNvPr id="7" name="Rectangle: Rounded Corners 6">
            <a:extLst>
              <a:ext uri="{FF2B5EF4-FFF2-40B4-BE49-F238E27FC236}">
                <a16:creationId xmlns:a16="http://schemas.microsoft.com/office/drawing/2014/main" id="{86257A4F-A6B4-47A7-8101-53563555C393}"/>
              </a:ext>
            </a:extLst>
          </p:cNvPr>
          <p:cNvSpPr/>
          <p:nvPr/>
        </p:nvSpPr>
        <p:spPr>
          <a:xfrm>
            <a:off x="322008" y="2286000"/>
            <a:ext cx="39624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008B4B3C-0379-43BD-8AA4-7D55628FA27C}"/>
              </a:ext>
            </a:extLst>
          </p:cNvPr>
          <p:cNvCxnSpPr>
            <a:cxnSpLocks/>
          </p:cNvCxnSpPr>
          <p:nvPr/>
        </p:nvCxnSpPr>
        <p:spPr>
          <a:xfrm flipV="1">
            <a:off x="3429000" y="1981200"/>
            <a:ext cx="152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846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5" name="Rectangle 4">
            <a:extLst>
              <a:ext uri="{FF2B5EF4-FFF2-40B4-BE49-F238E27FC236}">
                <a16:creationId xmlns:a16="http://schemas.microsoft.com/office/drawing/2014/main" id="{7D5378DB-1A0A-486C-B1EF-A20AA37A9419}"/>
              </a:ext>
            </a:extLst>
          </p:cNvPr>
          <p:cNvSpPr/>
          <p:nvPr/>
        </p:nvSpPr>
        <p:spPr>
          <a:xfrm>
            <a:off x="381000" y="1066800"/>
            <a:ext cx="8610601" cy="5324535"/>
          </a:xfrm>
          <a:prstGeom prst="rect">
            <a:avLst/>
          </a:prstGeom>
        </p:spPr>
        <p:txBody>
          <a:bodyPr wrap="square">
            <a:spAutoFit/>
          </a:bodyPr>
          <a:lstStyle/>
          <a:p>
            <a:r>
              <a:rPr lang="en-IN" sz="1600" b="1" dirty="0">
                <a:solidFill>
                  <a:srgbClr val="000000"/>
                </a:solidFill>
                <a:latin typeface="Calibri" panose="020F0502020204030204" pitchFamily="34" charset="0"/>
                <a:cs typeface="Calibri" panose="020F0502020204030204" pitchFamily="34" charset="0"/>
              </a:rPr>
              <a:t>HbUtil.java Class for configuration of database</a:t>
            </a:r>
            <a:endParaRPr lang="en-IN" sz="1600" b="1" dirty="0">
              <a:solidFill>
                <a:srgbClr val="7F0055"/>
              </a:solidFill>
              <a:latin typeface="Calibri" panose="020F0502020204030204" pitchFamily="34" charset="0"/>
              <a:cs typeface="Calibri" panose="020F0502020204030204" pitchFamily="34" charset="0"/>
            </a:endParaRPr>
          </a:p>
          <a:p>
            <a:r>
              <a:rPr lang="en-IN" sz="1200" b="1" dirty="0">
                <a:solidFill>
                  <a:srgbClr val="7F0055"/>
                </a:solidFill>
                <a:latin typeface="Calibri" panose="020F0502020204030204" pitchFamily="34" charset="0"/>
                <a:cs typeface="Calibri" panose="020F0502020204030204" pitchFamily="34" charset="0"/>
              </a:rPr>
              <a:t>package</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test.hibernate</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java.util.HashMap</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java.util.Map</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org.hibernate.SessionFactory</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org.hibernate.boot.Metadata</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org.hibernate.boot.MetadataSources</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org.hibernate.boot.registry.StandardServiceRegistry</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org.hibernate.boot.registry.StandardServiceRegistryBuilder</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org.hibernate.cfg.Environment</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import</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test.employee.Employee</a:t>
            </a:r>
            <a:r>
              <a:rPr lang="en-IN" sz="1200" b="1" dirty="0">
                <a:solidFill>
                  <a:srgbClr val="000000"/>
                </a:solidFill>
                <a:latin typeface="Calibri" panose="020F0502020204030204" pitchFamily="34" charset="0"/>
                <a:cs typeface="Calibri" panose="020F0502020204030204" pitchFamily="34" charset="0"/>
              </a:rPr>
              <a:t>;</a:t>
            </a:r>
          </a:p>
          <a:p>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HbUtil</a:t>
            </a:r>
            <a:r>
              <a:rPr lang="en-IN" sz="1200" b="1" dirty="0">
                <a:solidFill>
                  <a:srgbClr val="000000"/>
                </a:solidFill>
                <a:latin typeface="Calibri" panose="020F0502020204030204" pitchFamily="34" charset="0"/>
                <a:cs typeface="Calibri" panose="020F0502020204030204" pitchFamily="34" charset="0"/>
              </a:rPr>
              <a:t> {</a:t>
            </a:r>
          </a:p>
          <a:p>
            <a:r>
              <a:rPr lang="en-IN" sz="1200" b="1" dirty="0">
                <a:solidFill>
                  <a:srgbClr val="7F0055"/>
                </a:solidFill>
                <a:latin typeface="Calibri" panose="020F0502020204030204" pitchFamily="34" charset="0"/>
                <a:cs typeface="Calibri" panose="020F0502020204030204" pitchFamily="34" charset="0"/>
              </a:rPr>
              <a:t>private</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StandardServiceRegistry</a:t>
            </a:r>
            <a:r>
              <a:rPr lang="en-IN" sz="1200" b="1" dirty="0">
                <a:solidFill>
                  <a:srgbClr val="000000"/>
                </a:solidFill>
                <a:latin typeface="Calibri" panose="020F0502020204030204" pitchFamily="34" charset="0"/>
                <a:cs typeface="Calibri" panose="020F0502020204030204" pitchFamily="34" charset="0"/>
              </a:rPr>
              <a:t> </a:t>
            </a:r>
            <a:r>
              <a:rPr lang="en-IN" sz="1200" b="1" i="1" dirty="0">
                <a:solidFill>
                  <a:srgbClr val="0000C0"/>
                </a:solidFill>
                <a:latin typeface="Calibri" panose="020F0502020204030204" pitchFamily="34" charset="0"/>
                <a:cs typeface="Calibri" panose="020F0502020204030204" pitchFamily="34" charset="0"/>
              </a:rPr>
              <a:t>registry</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private</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SessionFactory</a:t>
            </a:r>
            <a:r>
              <a:rPr lang="en-IN" sz="1200" b="1" dirty="0">
                <a:solidFill>
                  <a:srgbClr val="000000"/>
                </a:solidFill>
                <a:latin typeface="Calibri" panose="020F0502020204030204" pitchFamily="34" charset="0"/>
                <a:cs typeface="Calibri" panose="020F0502020204030204" pitchFamily="34" charset="0"/>
              </a:rPr>
              <a:t> </a:t>
            </a:r>
            <a:r>
              <a:rPr lang="en-IN" sz="1200" b="1" i="1" dirty="0" err="1">
                <a:solidFill>
                  <a:srgbClr val="0000C0"/>
                </a:solidFill>
                <a:latin typeface="Calibri" panose="020F0502020204030204" pitchFamily="34" charset="0"/>
                <a:cs typeface="Calibri" panose="020F0502020204030204" pitchFamily="34" charset="0"/>
              </a:rPr>
              <a:t>sessionFactory</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SessionFactory</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getSessionFactory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if</a:t>
            </a:r>
            <a:r>
              <a:rPr lang="en-IN" sz="1200" b="1" dirty="0">
                <a:solidFill>
                  <a:srgbClr val="000000"/>
                </a:solidFill>
                <a:latin typeface="Calibri" panose="020F0502020204030204" pitchFamily="34" charset="0"/>
                <a:cs typeface="Calibri" panose="020F0502020204030204" pitchFamily="34" charset="0"/>
              </a:rPr>
              <a:t> (</a:t>
            </a:r>
            <a:r>
              <a:rPr lang="en-IN" sz="1200" b="1" i="1" dirty="0" err="1">
                <a:solidFill>
                  <a:srgbClr val="0000C0"/>
                </a:solidFill>
                <a:latin typeface="Calibri" panose="020F0502020204030204" pitchFamily="34" charset="0"/>
                <a:cs typeface="Calibri" panose="020F0502020204030204" pitchFamily="34" charset="0"/>
              </a:rPr>
              <a:t>sessionFactory</a:t>
            </a:r>
            <a:r>
              <a:rPr lang="en-IN" sz="1200" b="1" i="1" dirty="0">
                <a:solidFill>
                  <a:srgbClr val="000000"/>
                </a:solidFill>
                <a:latin typeface="Calibri" panose="020F0502020204030204" pitchFamily="34" charset="0"/>
                <a:cs typeface="Calibri" panose="020F0502020204030204" pitchFamily="34" charset="0"/>
              </a:rPr>
              <a:t> == </a:t>
            </a:r>
            <a:r>
              <a:rPr lang="en-IN" sz="1200" b="1" i="1" dirty="0">
                <a:solidFill>
                  <a:srgbClr val="7F0055"/>
                </a:solidFill>
                <a:latin typeface="Calibri" panose="020F0502020204030204" pitchFamily="34" charset="0"/>
                <a:cs typeface="Calibri" panose="020F0502020204030204" pitchFamily="34" charset="0"/>
              </a:rPr>
              <a:t>null</a:t>
            </a:r>
            <a:r>
              <a:rPr lang="en-IN" sz="1200" b="1" i="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try</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StandardServiceRegistryBuilder</a:t>
            </a:r>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registryBuilder</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new</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StandardServiceRegistryBuilder</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3F7F5F"/>
                </a:solidFill>
                <a:latin typeface="Calibri" panose="020F0502020204030204" pitchFamily="34" charset="0"/>
                <a:cs typeface="Calibri" panose="020F0502020204030204" pitchFamily="34" charset="0"/>
              </a:rPr>
              <a:t>//Configuration properties</a:t>
            </a:r>
          </a:p>
          <a:p>
            <a:r>
              <a:rPr lang="en-IN" sz="1200" dirty="0">
                <a:solidFill>
                  <a:srgbClr val="000000"/>
                </a:solidFill>
                <a:latin typeface="Calibri" panose="020F0502020204030204" pitchFamily="34" charset="0"/>
                <a:cs typeface="Calibri" panose="020F0502020204030204" pitchFamily="34" charset="0"/>
              </a:rPr>
              <a:t>            Map&lt;String, Object&gt; </a:t>
            </a:r>
            <a:r>
              <a:rPr lang="en-IN" sz="1200" dirty="0">
                <a:solidFill>
                  <a:srgbClr val="6A3E3E"/>
                </a:solidFill>
                <a:latin typeface="Calibri" panose="020F0502020204030204" pitchFamily="34" charset="0"/>
                <a:cs typeface="Calibri" panose="020F0502020204030204" pitchFamily="34" charset="0"/>
              </a:rPr>
              <a:t>settings</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new</a:t>
            </a:r>
            <a:r>
              <a:rPr lang="en-IN" sz="1200" b="1" dirty="0">
                <a:solidFill>
                  <a:srgbClr val="000000"/>
                </a:solidFill>
                <a:latin typeface="Calibri" panose="020F0502020204030204" pitchFamily="34" charset="0"/>
                <a:cs typeface="Calibri" panose="020F0502020204030204" pitchFamily="34" charset="0"/>
              </a:rPr>
              <a:t> HashMap&lt;&gt;();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Environment.</a:t>
            </a:r>
            <a:r>
              <a:rPr lang="en-IN" sz="1200" b="1" i="1" dirty="0" err="1">
                <a:solidFill>
                  <a:srgbClr val="0000C0"/>
                </a:solidFill>
                <a:latin typeface="Calibri" panose="020F0502020204030204" pitchFamily="34" charset="0"/>
                <a:cs typeface="Calibri" panose="020F0502020204030204" pitchFamily="34" charset="0"/>
              </a:rPr>
              <a:t>DRIVER</a:t>
            </a:r>
            <a:r>
              <a:rPr lang="en-IN" sz="1200" b="1" i="1" dirty="0">
                <a:solidFill>
                  <a:srgbClr val="000000"/>
                </a:solidFill>
                <a:latin typeface="Calibri" panose="020F0502020204030204" pitchFamily="34" charset="0"/>
                <a:cs typeface="Calibri" panose="020F0502020204030204" pitchFamily="34" charset="0"/>
              </a:rPr>
              <a:t>, </a:t>
            </a:r>
            <a:r>
              <a:rPr lang="en-IN" sz="1200" b="1" i="1" dirty="0">
                <a:solidFill>
                  <a:srgbClr val="2A00FF"/>
                </a:solidFill>
                <a:latin typeface="Calibri" panose="020F0502020204030204" pitchFamily="34" charset="0"/>
                <a:cs typeface="Calibri" panose="020F0502020204030204" pitchFamily="34" charset="0"/>
              </a:rPr>
              <a:t>"</a:t>
            </a:r>
            <a:r>
              <a:rPr lang="en-IN" sz="1200" b="1" i="1" dirty="0" err="1">
                <a:solidFill>
                  <a:srgbClr val="2A00FF"/>
                </a:solidFill>
                <a:latin typeface="Calibri" panose="020F0502020204030204" pitchFamily="34" charset="0"/>
                <a:cs typeface="Calibri" panose="020F0502020204030204" pitchFamily="34" charset="0"/>
              </a:rPr>
              <a:t>com.mysql.cj.jdbc.Driver</a:t>
            </a:r>
            <a:r>
              <a:rPr lang="en-IN" sz="1200" b="1" i="1" dirty="0">
                <a:solidFill>
                  <a:srgbClr val="2A00FF"/>
                </a:solidFill>
                <a:latin typeface="Calibri" panose="020F0502020204030204" pitchFamily="34" charset="0"/>
                <a:cs typeface="Calibri" panose="020F0502020204030204" pitchFamily="34" charset="0"/>
              </a:rPr>
              <a:t>"</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(Environment.</a:t>
            </a:r>
            <a:r>
              <a:rPr lang="en-IN" sz="1200" b="1" i="1" dirty="0">
                <a:solidFill>
                  <a:srgbClr val="0000C0"/>
                </a:solidFill>
                <a:latin typeface="Calibri" panose="020F0502020204030204" pitchFamily="34" charset="0"/>
                <a:cs typeface="Calibri" panose="020F0502020204030204" pitchFamily="34" charset="0"/>
              </a:rPr>
              <a:t>URL</a:t>
            </a:r>
            <a:r>
              <a:rPr lang="en-IN" sz="1200" b="1" i="1" dirty="0">
                <a:solidFill>
                  <a:srgbClr val="000000"/>
                </a:solidFill>
                <a:latin typeface="Calibri" panose="020F0502020204030204" pitchFamily="34" charset="0"/>
                <a:cs typeface="Calibri" panose="020F0502020204030204" pitchFamily="34" charset="0"/>
              </a:rPr>
              <a:t>, </a:t>
            </a:r>
            <a:r>
              <a:rPr lang="en-IN" sz="1200" b="1" i="1" dirty="0">
                <a:solidFill>
                  <a:srgbClr val="2A00FF"/>
                </a:solidFill>
                <a:latin typeface="Calibri" panose="020F0502020204030204" pitchFamily="34" charset="0"/>
                <a:cs typeface="Calibri" panose="020F0502020204030204" pitchFamily="34" charset="0"/>
              </a:rPr>
              <a:t>"</a:t>
            </a:r>
            <a:r>
              <a:rPr lang="en-IN" sz="1200" b="1" i="1" dirty="0" err="1">
                <a:solidFill>
                  <a:srgbClr val="2A00FF"/>
                </a:solidFill>
                <a:latin typeface="Calibri" panose="020F0502020204030204" pitchFamily="34" charset="0"/>
                <a:cs typeface="Calibri" panose="020F0502020204030204" pitchFamily="34" charset="0"/>
              </a:rPr>
              <a:t>jdbc:mysql</a:t>
            </a:r>
            <a:r>
              <a:rPr lang="en-IN" sz="1200" b="1" i="1" dirty="0">
                <a:solidFill>
                  <a:srgbClr val="2A00FF"/>
                </a:solidFill>
                <a:latin typeface="Calibri" panose="020F0502020204030204" pitchFamily="34" charset="0"/>
                <a:cs typeface="Calibri" panose="020F0502020204030204" pitchFamily="34" charset="0"/>
              </a:rPr>
              <a:t>://localhost:3306/</a:t>
            </a:r>
            <a:r>
              <a:rPr lang="en-IN" sz="1200" b="1" i="1" dirty="0" err="1">
                <a:solidFill>
                  <a:srgbClr val="2A00FF"/>
                </a:solidFill>
                <a:latin typeface="Calibri" panose="020F0502020204030204" pitchFamily="34" charset="0"/>
                <a:cs typeface="Calibri" panose="020F0502020204030204" pitchFamily="34" charset="0"/>
              </a:rPr>
              <a:t>hibernatedb?useSSL</a:t>
            </a:r>
            <a:r>
              <a:rPr lang="en-IN" sz="1200" b="1" i="1" dirty="0">
                <a:solidFill>
                  <a:srgbClr val="2A00FF"/>
                </a:solidFill>
                <a:latin typeface="Calibri" panose="020F0502020204030204" pitchFamily="34" charset="0"/>
                <a:cs typeface="Calibri" panose="020F0502020204030204" pitchFamily="34" charset="0"/>
              </a:rPr>
              <a:t>=false"</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Environment.</a:t>
            </a:r>
            <a:r>
              <a:rPr lang="en-IN" sz="1200" b="1" i="1" dirty="0" err="1">
                <a:solidFill>
                  <a:srgbClr val="0000C0"/>
                </a:solidFill>
                <a:latin typeface="Calibri" panose="020F0502020204030204" pitchFamily="34" charset="0"/>
                <a:cs typeface="Calibri" panose="020F0502020204030204" pitchFamily="34" charset="0"/>
              </a:rPr>
              <a:t>USER</a:t>
            </a:r>
            <a:r>
              <a:rPr lang="en-IN" sz="1200" b="1" i="1" dirty="0">
                <a:solidFill>
                  <a:srgbClr val="000000"/>
                </a:solidFill>
                <a:latin typeface="Calibri" panose="020F0502020204030204" pitchFamily="34" charset="0"/>
                <a:cs typeface="Calibri" panose="020F0502020204030204" pitchFamily="34" charset="0"/>
              </a:rPr>
              <a:t>, </a:t>
            </a:r>
            <a:r>
              <a:rPr lang="en-IN" sz="1200" b="1" i="1" dirty="0">
                <a:solidFill>
                  <a:srgbClr val="2A00FF"/>
                </a:solidFill>
                <a:latin typeface="Calibri" panose="020F0502020204030204" pitchFamily="34" charset="0"/>
                <a:cs typeface="Calibri" panose="020F0502020204030204" pitchFamily="34" charset="0"/>
              </a:rPr>
              <a:t>"root"</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Environment.</a:t>
            </a:r>
            <a:r>
              <a:rPr lang="en-IN" sz="1200" b="1" i="1" dirty="0" err="1">
                <a:solidFill>
                  <a:srgbClr val="0000C0"/>
                </a:solidFill>
                <a:latin typeface="Calibri" panose="020F0502020204030204" pitchFamily="34" charset="0"/>
                <a:cs typeface="Calibri" panose="020F0502020204030204" pitchFamily="34" charset="0"/>
              </a:rPr>
              <a:t>PASS</a:t>
            </a:r>
            <a:r>
              <a:rPr lang="en-IN" sz="1200" b="1" i="1" dirty="0">
                <a:solidFill>
                  <a:srgbClr val="000000"/>
                </a:solidFill>
                <a:latin typeface="Calibri" panose="020F0502020204030204" pitchFamily="34" charset="0"/>
                <a:cs typeface="Calibri" panose="020F0502020204030204" pitchFamily="34" charset="0"/>
              </a:rPr>
              <a:t>, </a:t>
            </a:r>
            <a:r>
              <a:rPr lang="en-IN" sz="1200" b="1" i="1" dirty="0">
                <a:solidFill>
                  <a:srgbClr val="2A00FF"/>
                </a:solidFill>
                <a:latin typeface="Calibri" panose="020F0502020204030204" pitchFamily="34" charset="0"/>
                <a:cs typeface="Calibri" panose="020F0502020204030204" pitchFamily="34" charset="0"/>
              </a:rPr>
              <a:t>"root"</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(Environment.</a:t>
            </a:r>
            <a:r>
              <a:rPr lang="en-IN" sz="1200" b="1" i="1" dirty="0">
                <a:solidFill>
                  <a:srgbClr val="0000C0"/>
                </a:solidFill>
                <a:latin typeface="Calibri" panose="020F0502020204030204" pitchFamily="34" charset="0"/>
                <a:cs typeface="Calibri" panose="020F0502020204030204" pitchFamily="34" charset="0"/>
              </a:rPr>
              <a:t>HBM2DDL_AUTO</a:t>
            </a:r>
            <a:r>
              <a:rPr lang="en-IN" sz="1200" b="1" i="1" dirty="0">
                <a:solidFill>
                  <a:srgbClr val="000000"/>
                </a:solidFill>
                <a:latin typeface="Calibri" panose="020F0502020204030204" pitchFamily="34" charset="0"/>
                <a:cs typeface="Calibri" panose="020F0502020204030204" pitchFamily="34" charset="0"/>
              </a:rPr>
              <a:t>, </a:t>
            </a:r>
            <a:r>
              <a:rPr lang="en-IN" sz="1200" b="1" i="1" dirty="0">
                <a:solidFill>
                  <a:srgbClr val="2A00FF"/>
                </a:solidFill>
                <a:latin typeface="Calibri" panose="020F0502020204030204" pitchFamily="34" charset="0"/>
                <a:cs typeface="Calibri" panose="020F0502020204030204" pitchFamily="34" charset="0"/>
              </a:rPr>
              <a:t>"update"</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3F7F5F"/>
                </a:solidFill>
                <a:latin typeface="Calibri" panose="020F0502020204030204" pitchFamily="34" charset="0"/>
                <a:cs typeface="Calibri" panose="020F0502020204030204" pitchFamily="34" charset="0"/>
              </a:rPr>
              <a:t>//Set JDBC batch size</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settings</a:t>
            </a:r>
            <a:r>
              <a:rPr lang="en-IN" sz="1200" dirty="0" err="1">
                <a:solidFill>
                  <a:srgbClr val="000000"/>
                </a:solidFill>
                <a:latin typeface="Calibri" panose="020F0502020204030204" pitchFamily="34" charset="0"/>
                <a:cs typeface="Calibri" panose="020F0502020204030204" pitchFamily="34" charset="0"/>
              </a:rPr>
              <a:t>.put</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Environment.</a:t>
            </a:r>
            <a:r>
              <a:rPr lang="en-IN" sz="1200" b="1" i="1" dirty="0" err="1">
                <a:solidFill>
                  <a:srgbClr val="0000C0"/>
                </a:solidFill>
                <a:latin typeface="Calibri" panose="020F0502020204030204" pitchFamily="34" charset="0"/>
                <a:cs typeface="Calibri" panose="020F0502020204030204" pitchFamily="34" charset="0"/>
              </a:rPr>
              <a:t>STATEMENT_BATCH_SIZE</a:t>
            </a:r>
            <a:r>
              <a:rPr lang="en-IN" sz="1200" b="1" i="1" dirty="0">
                <a:solidFill>
                  <a:srgbClr val="000000"/>
                </a:solidFill>
                <a:latin typeface="Calibri" panose="020F0502020204030204" pitchFamily="34" charset="0"/>
                <a:cs typeface="Calibri" panose="020F0502020204030204" pitchFamily="34" charset="0"/>
              </a:rPr>
              <a:t>, 50);</a:t>
            </a:r>
          </a:p>
        </p:txBody>
      </p:sp>
      <p:sp>
        <p:nvSpPr>
          <p:cNvPr id="4" name="Rectangle: Rounded Corners 3">
            <a:extLst>
              <a:ext uri="{FF2B5EF4-FFF2-40B4-BE49-F238E27FC236}">
                <a16:creationId xmlns:a16="http://schemas.microsoft.com/office/drawing/2014/main" id="{F5297583-1FC1-4007-8078-E978422481AB}"/>
              </a:ext>
            </a:extLst>
          </p:cNvPr>
          <p:cNvSpPr/>
          <p:nvPr/>
        </p:nvSpPr>
        <p:spPr>
          <a:xfrm>
            <a:off x="685800" y="4572000"/>
            <a:ext cx="6096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4879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3" name="Rectangle 2">
            <a:extLst>
              <a:ext uri="{FF2B5EF4-FFF2-40B4-BE49-F238E27FC236}">
                <a16:creationId xmlns:a16="http://schemas.microsoft.com/office/drawing/2014/main" id="{4C39C747-C201-46C1-9544-9D79B0D2C587}"/>
              </a:ext>
            </a:extLst>
          </p:cNvPr>
          <p:cNvSpPr/>
          <p:nvPr/>
        </p:nvSpPr>
        <p:spPr>
          <a:xfrm>
            <a:off x="228600" y="1371600"/>
            <a:ext cx="6324600" cy="4339650"/>
          </a:xfrm>
          <a:prstGeom prst="rect">
            <a:avLst/>
          </a:prstGeom>
        </p:spPr>
        <p:txBody>
          <a:bodyPr wrap="square">
            <a:spAutoFit/>
          </a:bodyPr>
          <a:lstStyle/>
          <a:p>
            <a:endParaRPr lang="en-IN" sz="1200" dirty="0">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registryBuilder</a:t>
            </a:r>
            <a:r>
              <a:rPr lang="en-IN" sz="1200" dirty="0" err="1">
                <a:solidFill>
                  <a:srgbClr val="000000"/>
                </a:solidFill>
                <a:latin typeface="Calibri" panose="020F0502020204030204" pitchFamily="34" charset="0"/>
                <a:cs typeface="Calibri" panose="020F0502020204030204" pitchFamily="34" charset="0"/>
              </a:rPr>
              <a:t>.applySettings</a:t>
            </a:r>
            <a:r>
              <a:rPr lang="en-IN" sz="1200" dirty="0">
                <a:solidFill>
                  <a:srgbClr val="000000"/>
                </a:solidFill>
                <a:latin typeface="Calibri" panose="020F0502020204030204" pitchFamily="34" charset="0"/>
                <a:cs typeface="Calibri" panose="020F0502020204030204" pitchFamily="34" charset="0"/>
              </a:rPr>
              <a:t>(</a:t>
            </a:r>
            <a:r>
              <a:rPr lang="en-IN" sz="1200" dirty="0">
                <a:solidFill>
                  <a:srgbClr val="6A3E3E"/>
                </a:solidFill>
                <a:latin typeface="Calibri" panose="020F0502020204030204" pitchFamily="34" charset="0"/>
                <a:cs typeface="Calibri" panose="020F0502020204030204" pitchFamily="34" charset="0"/>
              </a:rPr>
              <a:t>settings</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i="1" dirty="0">
                <a:solidFill>
                  <a:srgbClr val="0000C0"/>
                </a:solidFill>
                <a:latin typeface="Calibri" panose="020F0502020204030204" pitchFamily="34" charset="0"/>
                <a:cs typeface="Calibri" panose="020F0502020204030204" pitchFamily="34" charset="0"/>
              </a:rPr>
              <a:t>registry</a:t>
            </a:r>
            <a:r>
              <a:rPr lang="en-IN" sz="1200" i="1" dirty="0">
                <a:solidFill>
                  <a:srgbClr val="000000"/>
                </a:solidFill>
                <a:latin typeface="Calibri" panose="020F0502020204030204" pitchFamily="34" charset="0"/>
                <a:cs typeface="Calibri" panose="020F0502020204030204" pitchFamily="34" charset="0"/>
              </a:rPr>
              <a:t> = </a:t>
            </a:r>
            <a:r>
              <a:rPr lang="en-IN" sz="1200" i="1" dirty="0" err="1">
                <a:solidFill>
                  <a:srgbClr val="6A3E3E"/>
                </a:solidFill>
                <a:latin typeface="Calibri" panose="020F0502020204030204" pitchFamily="34" charset="0"/>
                <a:cs typeface="Calibri" panose="020F0502020204030204" pitchFamily="34" charset="0"/>
              </a:rPr>
              <a:t>registryBuilder</a:t>
            </a:r>
            <a:r>
              <a:rPr lang="en-IN" sz="1200" i="1" dirty="0" err="1">
                <a:solidFill>
                  <a:srgbClr val="000000"/>
                </a:solidFill>
                <a:latin typeface="Calibri" panose="020F0502020204030204" pitchFamily="34" charset="0"/>
                <a:cs typeface="Calibri" panose="020F0502020204030204" pitchFamily="34" charset="0"/>
              </a:rPr>
              <a:t>.build</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MetadataSources</a:t>
            </a:r>
            <a:r>
              <a:rPr lang="en-IN" sz="1200" dirty="0">
                <a:solidFill>
                  <a:srgbClr val="000000"/>
                </a:solidFill>
                <a:latin typeface="Calibri" panose="020F0502020204030204" pitchFamily="34" charset="0"/>
                <a:cs typeface="Calibri" panose="020F0502020204030204" pitchFamily="34" charset="0"/>
              </a:rPr>
              <a:t> </a:t>
            </a:r>
            <a:r>
              <a:rPr lang="en-IN" sz="1200" dirty="0">
                <a:solidFill>
                  <a:srgbClr val="6A3E3E"/>
                </a:solidFill>
                <a:latin typeface="Calibri" panose="020F0502020204030204" pitchFamily="34" charset="0"/>
                <a:cs typeface="Calibri" panose="020F0502020204030204" pitchFamily="34" charset="0"/>
              </a:rPr>
              <a:t>sources</a:t>
            </a:r>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new</a:t>
            </a:r>
            <a:r>
              <a:rPr lang="en-IN" sz="1200" b="1" dirty="0">
                <a:solidFill>
                  <a:srgbClr val="000000"/>
                </a:solidFill>
                <a:latin typeface="Calibri" panose="020F0502020204030204" pitchFamily="34" charset="0"/>
                <a:cs typeface="Calibri" panose="020F0502020204030204" pitchFamily="34" charset="0"/>
              </a:rPr>
              <a:t> </a:t>
            </a:r>
            <a:r>
              <a:rPr lang="en-IN" sz="1200" b="1" dirty="0" err="1">
                <a:solidFill>
                  <a:srgbClr val="000000"/>
                </a:solidFill>
                <a:latin typeface="Calibri" panose="020F0502020204030204" pitchFamily="34" charset="0"/>
                <a:cs typeface="Calibri" panose="020F0502020204030204" pitchFamily="34" charset="0"/>
              </a:rPr>
              <a:t>MetadataSources</a:t>
            </a:r>
            <a:r>
              <a:rPr lang="en-IN" sz="1200" b="1" dirty="0">
                <a:solidFill>
                  <a:srgbClr val="000000"/>
                </a:solidFill>
                <a:latin typeface="Calibri" panose="020F0502020204030204" pitchFamily="34" charset="0"/>
                <a:cs typeface="Calibri" panose="020F0502020204030204" pitchFamily="34" charset="0"/>
              </a:rPr>
              <a:t>(</a:t>
            </a:r>
            <a:r>
              <a:rPr lang="en-IN" sz="1200" b="1" i="1" dirty="0">
                <a:solidFill>
                  <a:srgbClr val="0000C0"/>
                </a:solidFill>
                <a:latin typeface="Calibri" panose="020F0502020204030204" pitchFamily="34" charset="0"/>
                <a:cs typeface="Calibri" panose="020F0502020204030204" pitchFamily="34" charset="0"/>
              </a:rPr>
              <a:t>registry</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sources</a:t>
            </a:r>
            <a:r>
              <a:rPr lang="en-IN" sz="1200" dirty="0" err="1">
                <a:solidFill>
                  <a:srgbClr val="000000"/>
                </a:solidFill>
                <a:latin typeface="Calibri" panose="020F0502020204030204" pitchFamily="34" charset="0"/>
                <a:cs typeface="Calibri" panose="020F0502020204030204" pitchFamily="34" charset="0"/>
              </a:rPr>
              <a:t>.addAnnotatedClass</a:t>
            </a:r>
            <a:r>
              <a:rPr lang="en-IN" sz="1200" dirty="0">
                <a:solidFill>
                  <a:srgbClr val="000000"/>
                </a:solidFill>
                <a:latin typeface="Calibri" panose="020F0502020204030204" pitchFamily="34" charset="0"/>
                <a:cs typeface="Calibri" panose="020F0502020204030204" pitchFamily="34" charset="0"/>
              </a:rPr>
              <a:t>(</a:t>
            </a:r>
            <a:r>
              <a:rPr lang="en-IN" sz="1200" dirty="0" err="1">
                <a:solidFill>
                  <a:srgbClr val="000000"/>
                </a:solidFill>
                <a:latin typeface="Calibri" panose="020F0502020204030204" pitchFamily="34" charset="0"/>
                <a:cs typeface="Calibri" panose="020F0502020204030204" pitchFamily="34" charset="0"/>
              </a:rPr>
              <a:t>Employee.</a:t>
            </a:r>
            <a:r>
              <a:rPr lang="en-IN" sz="1200" b="1" dirty="0" err="1">
                <a:solidFill>
                  <a:srgbClr val="7F0055"/>
                </a:solidFill>
                <a:latin typeface="Calibri" panose="020F0502020204030204" pitchFamily="34" charset="0"/>
                <a:cs typeface="Calibri" panose="020F0502020204030204" pitchFamily="34" charset="0"/>
              </a:rPr>
              <a:t>class</a:t>
            </a:r>
            <a:r>
              <a:rPr lang="en-IN" sz="1200" b="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Metadata </a:t>
            </a:r>
            <a:r>
              <a:rPr lang="en-IN" sz="1200" dirty="0" err="1">
                <a:solidFill>
                  <a:srgbClr val="6A3E3E"/>
                </a:solidFill>
                <a:latin typeface="Calibri" panose="020F0502020204030204" pitchFamily="34" charset="0"/>
                <a:cs typeface="Calibri" panose="020F0502020204030204" pitchFamily="34" charset="0"/>
              </a:rPr>
              <a:t>metadata</a:t>
            </a:r>
            <a:r>
              <a:rPr lang="en-IN" sz="1200" dirty="0">
                <a:solidFill>
                  <a:srgbClr val="000000"/>
                </a:solidFill>
                <a:latin typeface="Calibri" panose="020F0502020204030204" pitchFamily="34" charset="0"/>
                <a:cs typeface="Calibri" panose="020F0502020204030204" pitchFamily="34" charset="0"/>
              </a:rPr>
              <a:t> = </a:t>
            </a:r>
            <a:r>
              <a:rPr lang="en-IN" sz="1200" dirty="0" err="1">
                <a:solidFill>
                  <a:srgbClr val="6A3E3E"/>
                </a:solidFill>
                <a:latin typeface="Calibri" panose="020F0502020204030204" pitchFamily="34" charset="0"/>
                <a:cs typeface="Calibri" panose="020F0502020204030204" pitchFamily="34" charset="0"/>
              </a:rPr>
              <a:t>sources</a:t>
            </a:r>
            <a:r>
              <a:rPr lang="en-IN" sz="1200" dirty="0" err="1">
                <a:solidFill>
                  <a:srgbClr val="000000"/>
                </a:solidFill>
                <a:latin typeface="Calibri" panose="020F0502020204030204" pitchFamily="34" charset="0"/>
                <a:cs typeface="Calibri" panose="020F0502020204030204" pitchFamily="34" charset="0"/>
              </a:rPr>
              <a:t>.getMetadataBuilder</a:t>
            </a:r>
            <a:r>
              <a:rPr lang="en-IN" sz="1200" dirty="0">
                <a:solidFill>
                  <a:srgbClr val="000000"/>
                </a:solidFill>
                <a:latin typeface="Calibri" panose="020F0502020204030204" pitchFamily="34" charset="0"/>
                <a:cs typeface="Calibri" panose="020F0502020204030204" pitchFamily="34" charset="0"/>
              </a:rPr>
              <a:t>().build();</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i="1" dirty="0" err="1">
                <a:solidFill>
                  <a:srgbClr val="0000C0"/>
                </a:solidFill>
                <a:latin typeface="Calibri" panose="020F0502020204030204" pitchFamily="34" charset="0"/>
                <a:cs typeface="Calibri" panose="020F0502020204030204" pitchFamily="34" charset="0"/>
              </a:rPr>
              <a:t>sessionFactory</a:t>
            </a:r>
            <a:r>
              <a:rPr lang="en-IN" sz="1200" i="1" dirty="0">
                <a:solidFill>
                  <a:srgbClr val="000000"/>
                </a:solidFill>
                <a:latin typeface="Calibri" panose="020F0502020204030204" pitchFamily="34" charset="0"/>
                <a:cs typeface="Calibri" panose="020F0502020204030204" pitchFamily="34" charset="0"/>
              </a:rPr>
              <a:t> = </a:t>
            </a:r>
            <a:r>
              <a:rPr lang="en-IN" sz="1200" i="1" dirty="0" err="1">
                <a:solidFill>
                  <a:srgbClr val="6A3E3E"/>
                </a:solidFill>
                <a:latin typeface="Calibri" panose="020F0502020204030204" pitchFamily="34" charset="0"/>
                <a:cs typeface="Calibri" panose="020F0502020204030204" pitchFamily="34" charset="0"/>
              </a:rPr>
              <a:t>metadata</a:t>
            </a:r>
            <a:r>
              <a:rPr lang="en-IN" sz="1200" i="1" dirty="0" err="1">
                <a:solidFill>
                  <a:srgbClr val="000000"/>
                </a:solidFill>
                <a:latin typeface="Calibri" panose="020F0502020204030204" pitchFamily="34" charset="0"/>
                <a:cs typeface="Calibri" panose="020F0502020204030204" pitchFamily="34" charset="0"/>
              </a:rPr>
              <a:t>.getSessionFactoryBuilder</a:t>
            </a:r>
            <a:r>
              <a:rPr lang="en-IN" sz="1200" i="1" dirty="0">
                <a:solidFill>
                  <a:srgbClr val="000000"/>
                </a:solidFill>
                <a:latin typeface="Calibri" panose="020F0502020204030204" pitchFamily="34" charset="0"/>
                <a:cs typeface="Calibri" panose="020F0502020204030204" pitchFamily="34" charset="0"/>
              </a:rPr>
              <a:t>().build();</a:t>
            </a:r>
          </a:p>
          <a:p>
            <a:r>
              <a:rPr lang="en-IN" sz="1200" dirty="0">
                <a:solidFill>
                  <a:srgbClr val="000000"/>
                </a:solidFill>
                <a:latin typeface="Calibri" panose="020F0502020204030204" pitchFamily="34" charset="0"/>
                <a:cs typeface="Calibri" panose="020F0502020204030204" pitchFamily="34" charset="0"/>
              </a:rPr>
              <a:t>         } </a:t>
            </a:r>
            <a:r>
              <a:rPr lang="en-IN" sz="1200" b="1" dirty="0">
                <a:solidFill>
                  <a:srgbClr val="7F0055"/>
                </a:solidFill>
                <a:latin typeface="Calibri" panose="020F0502020204030204" pitchFamily="34" charset="0"/>
                <a:cs typeface="Calibri" panose="020F0502020204030204" pitchFamily="34" charset="0"/>
              </a:rPr>
              <a:t>catch</a:t>
            </a:r>
            <a:r>
              <a:rPr lang="en-IN" sz="1200" b="1" dirty="0">
                <a:solidFill>
                  <a:srgbClr val="000000"/>
                </a:solidFill>
                <a:latin typeface="Calibri" panose="020F0502020204030204" pitchFamily="34" charset="0"/>
                <a:cs typeface="Calibri" panose="020F0502020204030204" pitchFamily="34" charset="0"/>
              </a:rPr>
              <a:t> (Exception </a:t>
            </a:r>
            <a:r>
              <a:rPr lang="en-IN" sz="1200" b="1" dirty="0">
                <a:solidFill>
                  <a:srgbClr val="6A3E3E"/>
                </a:solidFill>
                <a:latin typeface="Calibri" panose="020F0502020204030204" pitchFamily="34" charset="0"/>
                <a:cs typeface="Calibri" panose="020F0502020204030204" pitchFamily="34" charset="0"/>
              </a:rPr>
              <a:t>e</a:t>
            </a:r>
            <a:r>
              <a:rPr lang="en-IN" sz="1200" b="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if</a:t>
            </a:r>
            <a:r>
              <a:rPr lang="en-IN" sz="1200" b="1" dirty="0">
                <a:solidFill>
                  <a:srgbClr val="000000"/>
                </a:solidFill>
                <a:latin typeface="Calibri" panose="020F0502020204030204" pitchFamily="34" charset="0"/>
                <a:cs typeface="Calibri" panose="020F0502020204030204" pitchFamily="34" charset="0"/>
              </a:rPr>
              <a:t> (</a:t>
            </a:r>
            <a:r>
              <a:rPr lang="en-IN" sz="1200" b="1" i="1" dirty="0">
                <a:solidFill>
                  <a:srgbClr val="0000C0"/>
                </a:solidFill>
                <a:latin typeface="Calibri" panose="020F0502020204030204" pitchFamily="34" charset="0"/>
                <a:cs typeface="Calibri" panose="020F0502020204030204" pitchFamily="34" charset="0"/>
              </a:rPr>
              <a:t>registry</a:t>
            </a:r>
            <a:r>
              <a:rPr lang="en-IN" sz="1200" b="1" i="1" dirty="0">
                <a:solidFill>
                  <a:srgbClr val="000000"/>
                </a:solidFill>
                <a:latin typeface="Calibri" panose="020F0502020204030204" pitchFamily="34" charset="0"/>
                <a:cs typeface="Calibri" panose="020F0502020204030204" pitchFamily="34" charset="0"/>
              </a:rPr>
              <a:t> != </a:t>
            </a:r>
            <a:r>
              <a:rPr lang="en-IN" sz="1200" b="1" i="1" dirty="0">
                <a:solidFill>
                  <a:srgbClr val="7F0055"/>
                </a:solidFill>
                <a:latin typeface="Calibri" panose="020F0502020204030204" pitchFamily="34" charset="0"/>
                <a:cs typeface="Calibri" panose="020F0502020204030204" pitchFamily="34" charset="0"/>
              </a:rPr>
              <a:t>null</a:t>
            </a:r>
            <a:r>
              <a:rPr lang="en-IN" sz="1200" b="1" i="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StandardServiceRegistryBuilder.</a:t>
            </a:r>
            <a:r>
              <a:rPr lang="en-IN" sz="1200" i="1" dirty="0" err="1">
                <a:solidFill>
                  <a:srgbClr val="000000"/>
                </a:solidFill>
                <a:latin typeface="Calibri" panose="020F0502020204030204" pitchFamily="34" charset="0"/>
                <a:cs typeface="Calibri" panose="020F0502020204030204" pitchFamily="34" charset="0"/>
              </a:rPr>
              <a:t>destroy</a:t>
            </a:r>
            <a:r>
              <a:rPr lang="en-IN" sz="1200" i="1" dirty="0">
                <a:solidFill>
                  <a:srgbClr val="000000"/>
                </a:solidFill>
                <a:latin typeface="Calibri" panose="020F0502020204030204" pitchFamily="34" charset="0"/>
                <a:cs typeface="Calibri" panose="020F0502020204030204" pitchFamily="34" charset="0"/>
              </a:rPr>
              <a:t>(</a:t>
            </a:r>
            <a:r>
              <a:rPr lang="en-IN" sz="1200" i="1" dirty="0">
                <a:solidFill>
                  <a:srgbClr val="0000C0"/>
                </a:solidFill>
                <a:latin typeface="Calibri" panose="020F0502020204030204" pitchFamily="34" charset="0"/>
                <a:cs typeface="Calibri" panose="020F0502020204030204" pitchFamily="34" charset="0"/>
              </a:rPr>
              <a:t>registry</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6A3E3E"/>
                </a:solidFill>
                <a:latin typeface="Calibri" panose="020F0502020204030204" pitchFamily="34" charset="0"/>
                <a:cs typeface="Calibri" panose="020F0502020204030204" pitchFamily="34" charset="0"/>
              </a:rPr>
              <a:t>e</a:t>
            </a:r>
            <a:r>
              <a:rPr lang="en-IN" sz="1200" dirty="0" err="1">
                <a:solidFill>
                  <a:srgbClr val="000000"/>
                </a:solidFill>
                <a:latin typeface="Calibri" panose="020F0502020204030204" pitchFamily="34" charset="0"/>
                <a:cs typeface="Calibri" panose="020F0502020204030204" pitchFamily="34" charset="0"/>
              </a:rPr>
              <a:t>.printStackTrace</a:t>
            </a:r>
            <a:r>
              <a:rPr lang="en-IN" sz="1200"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return</a:t>
            </a:r>
            <a:r>
              <a:rPr lang="en-IN" sz="1200" b="1" dirty="0">
                <a:solidFill>
                  <a:srgbClr val="000000"/>
                </a:solidFill>
                <a:latin typeface="Calibri" panose="020F0502020204030204" pitchFamily="34" charset="0"/>
                <a:cs typeface="Calibri" panose="020F0502020204030204" pitchFamily="34" charset="0"/>
              </a:rPr>
              <a:t> </a:t>
            </a:r>
            <a:r>
              <a:rPr lang="en-IN" sz="1200" b="1" i="1" dirty="0" err="1">
                <a:solidFill>
                  <a:srgbClr val="0000C0"/>
                </a:solidFill>
                <a:latin typeface="Calibri" panose="020F0502020204030204" pitchFamily="34" charset="0"/>
                <a:cs typeface="Calibri" panose="020F0502020204030204" pitchFamily="34" charset="0"/>
              </a:rPr>
              <a:t>sessionFactory</a:t>
            </a:r>
            <a:r>
              <a:rPr lang="en-IN" sz="1200" b="1"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public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static</a:t>
            </a:r>
            <a:r>
              <a:rPr lang="en-IN" sz="1200" b="1"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void</a:t>
            </a:r>
            <a:r>
              <a:rPr lang="en-IN" sz="1200" b="1" dirty="0">
                <a:solidFill>
                  <a:srgbClr val="000000"/>
                </a:solidFill>
                <a:latin typeface="Calibri" panose="020F0502020204030204" pitchFamily="34" charset="0"/>
                <a:cs typeface="Calibri" panose="020F0502020204030204" pitchFamily="34" charset="0"/>
              </a:rPr>
              <a:t> shutdown() {</a:t>
            </a:r>
          </a:p>
          <a:p>
            <a:r>
              <a:rPr lang="en-IN" sz="1200" dirty="0">
                <a:solidFill>
                  <a:srgbClr val="000000"/>
                </a:solidFill>
                <a:latin typeface="Calibri" panose="020F0502020204030204" pitchFamily="34" charset="0"/>
                <a:cs typeface="Calibri" panose="020F0502020204030204" pitchFamily="34" charset="0"/>
              </a:rPr>
              <a:t>      </a:t>
            </a:r>
            <a:r>
              <a:rPr lang="en-IN" sz="1200" b="1" dirty="0">
                <a:solidFill>
                  <a:srgbClr val="7F0055"/>
                </a:solidFill>
                <a:latin typeface="Calibri" panose="020F0502020204030204" pitchFamily="34" charset="0"/>
                <a:cs typeface="Calibri" panose="020F0502020204030204" pitchFamily="34" charset="0"/>
              </a:rPr>
              <a:t>if</a:t>
            </a:r>
            <a:r>
              <a:rPr lang="en-IN" sz="1200" b="1" dirty="0">
                <a:solidFill>
                  <a:srgbClr val="000000"/>
                </a:solidFill>
                <a:latin typeface="Calibri" panose="020F0502020204030204" pitchFamily="34" charset="0"/>
                <a:cs typeface="Calibri" panose="020F0502020204030204" pitchFamily="34" charset="0"/>
              </a:rPr>
              <a:t> (</a:t>
            </a:r>
            <a:r>
              <a:rPr lang="en-IN" sz="1200" b="1" i="1" dirty="0">
                <a:solidFill>
                  <a:srgbClr val="0000C0"/>
                </a:solidFill>
                <a:latin typeface="Calibri" panose="020F0502020204030204" pitchFamily="34" charset="0"/>
                <a:cs typeface="Calibri" panose="020F0502020204030204" pitchFamily="34" charset="0"/>
              </a:rPr>
              <a:t>registry</a:t>
            </a:r>
            <a:r>
              <a:rPr lang="en-IN" sz="1200" b="1" i="1" dirty="0">
                <a:solidFill>
                  <a:srgbClr val="000000"/>
                </a:solidFill>
                <a:latin typeface="Calibri" panose="020F0502020204030204" pitchFamily="34" charset="0"/>
                <a:cs typeface="Calibri" panose="020F0502020204030204" pitchFamily="34" charset="0"/>
              </a:rPr>
              <a:t> != </a:t>
            </a:r>
            <a:r>
              <a:rPr lang="en-IN" sz="1200" b="1" i="1" dirty="0">
                <a:solidFill>
                  <a:srgbClr val="7F0055"/>
                </a:solidFill>
                <a:latin typeface="Calibri" panose="020F0502020204030204" pitchFamily="34" charset="0"/>
                <a:cs typeface="Calibri" panose="020F0502020204030204" pitchFamily="34" charset="0"/>
              </a:rPr>
              <a:t>null</a:t>
            </a:r>
            <a:r>
              <a:rPr lang="en-IN" sz="1200" b="1" i="1"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r>
              <a:rPr lang="en-IN" sz="1200" dirty="0" err="1">
                <a:solidFill>
                  <a:srgbClr val="000000"/>
                </a:solidFill>
                <a:latin typeface="Calibri" panose="020F0502020204030204" pitchFamily="34" charset="0"/>
                <a:cs typeface="Calibri" panose="020F0502020204030204" pitchFamily="34" charset="0"/>
              </a:rPr>
              <a:t>StandardServiceRegistryBuilder.</a:t>
            </a:r>
            <a:r>
              <a:rPr lang="en-IN" sz="1200" i="1" dirty="0" err="1">
                <a:solidFill>
                  <a:srgbClr val="000000"/>
                </a:solidFill>
                <a:latin typeface="Calibri" panose="020F0502020204030204" pitchFamily="34" charset="0"/>
                <a:cs typeface="Calibri" panose="020F0502020204030204" pitchFamily="34" charset="0"/>
              </a:rPr>
              <a:t>destroy</a:t>
            </a:r>
            <a:r>
              <a:rPr lang="en-IN" sz="1200" i="1" dirty="0">
                <a:solidFill>
                  <a:srgbClr val="000000"/>
                </a:solidFill>
                <a:latin typeface="Calibri" panose="020F0502020204030204" pitchFamily="34" charset="0"/>
                <a:cs typeface="Calibri" panose="020F0502020204030204" pitchFamily="34" charset="0"/>
              </a:rPr>
              <a:t>(</a:t>
            </a:r>
            <a:r>
              <a:rPr lang="en-IN" sz="1200" i="1" dirty="0">
                <a:solidFill>
                  <a:srgbClr val="0000C0"/>
                </a:solidFill>
                <a:latin typeface="Calibri" panose="020F0502020204030204" pitchFamily="34" charset="0"/>
                <a:cs typeface="Calibri" panose="020F0502020204030204" pitchFamily="34" charset="0"/>
              </a:rPr>
              <a:t>registry</a:t>
            </a:r>
            <a:r>
              <a:rPr lang="en-IN" sz="1200" i="1" dirty="0">
                <a:solidFill>
                  <a:srgbClr val="000000"/>
                </a:solidFill>
                <a:latin typeface="Calibri" panose="020F0502020204030204" pitchFamily="34" charset="0"/>
                <a:cs typeface="Calibri" panose="020F0502020204030204" pitchFamily="34" charset="0"/>
              </a:rPr>
              <a:t>);</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   }</a:t>
            </a:r>
          </a:p>
          <a:p>
            <a:r>
              <a:rPr lang="en-IN" sz="1200" dirty="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52243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3" name="Rectangle 2">
            <a:extLst>
              <a:ext uri="{FF2B5EF4-FFF2-40B4-BE49-F238E27FC236}">
                <a16:creationId xmlns:a16="http://schemas.microsoft.com/office/drawing/2014/main" id="{64AD854C-EB90-405B-B537-F7DC030321E5}"/>
              </a:ext>
            </a:extLst>
          </p:cNvPr>
          <p:cNvSpPr/>
          <p:nvPr/>
        </p:nvSpPr>
        <p:spPr>
          <a:xfrm>
            <a:off x="457200" y="1143000"/>
            <a:ext cx="4572000" cy="954107"/>
          </a:xfrm>
          <a:prstGeom prst="rect">
            <a:avLst/>
          </a:prstGeom>
        </p:spPr>
        <p:txBody>
          <a:bodyPr>
            <a:spAutoFit/>
          </a:bodyPr>
          <a:lstStyle/>
          <a:p>
            <a:endParaRPr lang="en-IN" sz="1400" dirty="0">
              <a:solidFill>
                <a:srgbClr val="000000"/>
              </a:solidFill>
              <a:latin typeface="Calibri" panose="020F0502020204030204" pitchFamily="34" charset="0"/>
              <a:cs typeface="Calibri" panose="020F0502020204030204" pitchFamily="34" charset="0"/>
            </a:endParaRPr>
          </a:p>
          <a:p>
            <a:endParaRPr lang="en-IN" sz="1400" dirty="0">
              <a:solidFill>
                <a:srgbClr val="000000"/>
              </a:solidFill>
              <a:latin typeface="Calibri" panose="020F0502020204030204" pitchFamily="34" charset="0"/>
              <a:cs typeface="Calibri" panose="020F0502020204030204" pitchFamily="34" charset="0"/>
            </a:endParaRPr>
          </a:p>
          <a:p>
            <a:endParaRPr lang="en-IN" sz="1400" dirty="0">
              <a:solidFill>
                <a:srgbClr val="000000"/>
              </a:solidFill>
              <a:latin typeface="Calibri" panose="020F0502020204030204" pitchFamily="34" charset="0"/>
              <a:cs typeface="Calibri" panose="020F0502020204030204" pitchFamily="34" charset="0"/>
            </a:endParaRPr>
          </a:p>
          <a:p>
            <a:endParaRPr lang="en-IN" sz="1400" dirty="0">
              <a:solidFill>
                <a:srgbClr val="00000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53625433-31A6-444B-90A4-80829B1A3E66}"/>
              </a:ext>
            </a:extLst>
          </p:cNvPr>
          <p:cNvSpPr/>
          <p:nvPr/>
        </p:nvSpPr>
        <p:spPr>
          <a:xfrm>
            <a:off x="304800" y="1143000"/>
            <a:ext cx="4724400" cy="5386090"/>
          </a:xfrm>
          <a:prstGeom prst="rect">
            <a:avLst/>
          </a:prstGeom>
        </p:spPr>
        <p:txBody>
          <a:bodyPr wrap="square">
            <a:spAutoFit/>
          </a:bodyPr>
          <a:lstStyle/>
          <a:p>
            <a:r>
              <a:rPr lang="en-IN" sz="1600" b="1" dirty="0">
                <a:latin typeface="Calibri" panose="020F0502020204030204" pitchFamily="34" charset="0"/>
                <a:cs typeface="Calibri" panose="020F0502020204030204" pitchFamily="34" charset="0"/>
              </a:rPr>
              <a:t>InsertBatchExample.java file which will start the transaction with session object</a:t>
            </a:r>
          </a:p>
          <a:p>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package </a:t>
            </a:r>
            <a:r>
              <a:rPr lang="en-IN" sz="1200" dirty="0" err="1">
                <a:latin typeface="Calibri" panose="020F0502020204030204" pitchFamily="34" charset="0"/>
                <a:cs typeface="Calibri" panose="020F0502020204030204" pitchFamily="34" charset="0"/>
              </a:rPr>
              <a:t>test.hibernate</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import </a:t>
            </a:r>
            <a:r>
              <a:rPr lang="en-IN" sz="1200" dirty="0" err="1">
                <a:latin typeface="Calibri" panose="020F0502020204030204" pitchFamily="34" charset="0"/>
                <a:cs typeface="Calibri" panose="020F0502020204030204" pitchFamily="34" charset="0"/>
              </a:rPr>
              <a:t>org.hibernate.Session</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import </a:t>
            </a:r>
            <a:r>
              <a:rPr lang="en-IN" sz="1200" dirty="0" err="1">
                <a:latin typeface="Calibri" panose="020F0502020204030204" pitchFamily="34" charset="0"/>
                <a:cs typeface="Calibri" panose="020F0502020204030204" pitchFamily="34" charset="0"/>
              </a:rPr>
              <a:t>org.hibernate.Transaction</a:t>
            </a:r>
            <a:r>
              <a:rPr lang="en-IN" sz="1200" dirty="0">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import </a:t>
            </a:r>
            <a:r>
              <a:rPr lang="en-IN" sz="1200" dirty="0" err="1">
                <a:latin typeface="Calibri" panose="020F0502020204030204" pitchFamily="34" charset="0"/>
                <a:cs typeface="Calibri" panose="020F0502020204030204" pitchFamily="34" charset="0"/>
              </a:rPr>
              <a:t>test.employee.Employee</a:t>
            </a:r>
            <a:r>
              <a:rPr lang="en-IN" sz="1200" dirty="0">
                <a:latin typeface="Calibri" panose="020F0502020204030204" pitchFamily="34" charset="0"/>
                <a:cs typeface="Calibri" panose="020F0502020204030204" pitchFamily="34" charset="0"/>
              </a:rPr>
              <a:t>;</a:t>
            </a:r>
          </a:p>
          <a:p>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public class </a:t>
            </a:r>
            <a:r>
              <a:rPr lang="en-IN" sz="1200" dirty="0" err="1">
                <a:latin typeface="Calibri" panose="020F0502020204030204" pitchFamily="34" charset="0"/>
                <a:cs typeface="Calibri" panose="020F0502020204030204" pitchFamily="34" charset="0"/>
              </a:rPr>
              <a:t>InsertBatchExample</a:t>
            </a:r>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public static void main(String[] </a:t>
            </a:r>
            <a:r>
              <a:rPr lang="en-IN" sz="1200" dirty="0" err="1">
                <a:latin typeface="Calibri" panose="020F0502020204030204" pitchFamily="34" charset="0"/>
                <a:cs typeface="Calibri" panose="020F0502020204030204" pitchFamily="34" charset="0"/>
              </a:rPr>
              <a:t>args</a:t>
            </a:r>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Session </a:t>
            </a:r>
            <a:r>
              <a:rPr lang="en-IN" sz="1200" dirty="0" err="1">
                <a:latin typeface="Calibri" panose="020F0502020204030204" pitchFamily="34" charset="0"/>
                <a:cs typeface="Calibri" panose="020F0502020204030204" pitchFamily="34" charset="0"/>
              </a:rPr>
              <a:t>session</a:t>
            </a:r>
            <a:r>
              <a:rPr lang="en-IN" sz="1200" dirty="0">
                <a:latin typeface="Calibri" panose="020F0502020204030204" pitchFamily="34" charset="0"/>
                <a:cs typeface="Calibri" panose="020F0502020204030204" pitchFamily="34" charset="0"/>
              </a:rPr>
              <a:t> = null;</a:t>
            </a:r>
          </a:p>
          <a:p>
            <a:r>
              <a:rPr lang="en-IN" sz="1200" dirty="0">
                <a:latin typeface="Calibri" panose="020F0502020204030204" pitchFamily="34" charset="0"/>
                <a:cs typeface="Calibri" panose="020F0502020204030204" pitchFamily="34" charset="0"/>
              </a:rPr>
              <a:t>	      Transaction </a:t>
            </a:r>
            <a:r>
              <a:rPr lang="en-IN" sz="1200" dirty="0" err="1">
                <a:latin typeface="Calibri" panose="020F0502020204030204" pitchFamily="34" charset="0"/>
                <a:cs typeface="Calibri" panose="020F0502020204030204" pitchFamily="34" charset="0"/>
              </a:rPr>
              <a:t>transaction</a:t>
            </a:r>
            <a:r>
              <a:rPr lang="en-IN" sz="1200" dirty="0">
                <a:latin typeface="Calibri" panose="020F0502020204030204" pitchFamily="34" charset="0"/>
                <a:cs typeface="Calibri" panose="020F0502020204030204" pitchFamily="34" charset="0"/>
              </a:rPr>
              <a:t> = null;</a:t>
            </a:r>
          </a:p>
          <a:p>
            <a:r>
              <a:rPr lang="en-IN" sz="1200" dirty="0">
                <a:latin typeface="Calibri" panose="020F0502020204030204" pitchFamily="34" charset="0"/>
                <a:cs typeface="Calibri" panose="020F0502020204030204" pitchFamily="34" charset="0"/>
              </a:rPr>
              <a:t>	      int </a:t>
            </a:r>
            <a:r>
              <a:rPr lang="en-IN" sz="1200" dirty="0" err="1">
                <a:latin typeface="Calibri" panose="020F0502020204030204" pitchFamily="34" charset="0"/>
                <a:cs typeface="Calibri" panose="020F0502020204030204" pitchFamily="34" charset="0"/>
              </a:rPr>
              <a:t>batchSize</a:t>
            </a:r>
            <a:r>
              <a:rPr lang="en-IN" sz="1200" dirty="0">
                <a:latin typeface="Calibri" panose="020F0502020204030204" pitchFamily="34" charset="0"/>
                <a:cs typeface="Calibri" panose="020F0502020204030204" pitchFamily="34" charset="0"/>
              </a:rPr>
              <a:t> = 50;</a:t>
            </a:r>
          </a:p>
          <a:p>
            <a:r>
              <a:rPr lang="en-IN" sz="1200" dirty="0">
                <a:latin typeface="Calibri" panose="020F0502020204030204" pitchFamily="34" charset="0"/>
                <a:cs typeface="Calibri" panose="020F0502020204030204" pitchFamily="34" charset="0"/>
              </a:rPr>
              <a:t>	      try {</a:t>
            </a:r>
          </a:p>
          <a:p>
            <a:r>
              <a:rPr lang="en-IN" sz="1200" dirty="0">
                <a:latin typeface="Calibri" panose="020F0502020204030204" pitchFamily="34" charset="0"/>
                <a:cs typeface="Calibri" panose="020F0502020204030204" pitchFamily="34" charset="0"/>
              </a:rPr>
              <a:t>	         session = </a:t>
            </a:r>
            <a:r>
              <a:rPr lang="en-IN" sz="1200" dirty="0" err="1">
                <a:latin typeface="Calibri" panose="020F0502020204030204" pitchFamily="34" charset="0"/>
                <a:cs typeface="Calibri" panose="020F0502020204030204" pitchFamily="34" charset="0"/>
              </a:rPr>
              <a:t>HbUtil.getSessionFactory</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openSession</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transaction = </a:t>
            </a:r>
            <a:r>
              <a:rPr lang="en-IN" sz="1200" dirty="0" err="1">
                <a:latin typeface="Calibri" panose="020F0502020204030204" pitchFamily="34" charset="0"/>
                <a:cs typeface="Calibri" panose="020F0502020204030204" pitchFamily="34" charset="0"/>
              </a:rPr>
              <a:t>session.beginTransaction</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for (long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 = 1;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 &lt;= 100;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Employee </a:t>
            </a:r>
            <a:r>
              <a:rPr lang="en-IN" sz="1200" dirty="0" err="1">
                <a:latin typeface="Calibri" panose="020F0502020204030204" pitchFamily="34" charset="0"/>
                <a:cs typeface="Calibri" panose="020F0502020204030204" pitchFamily="34" charset="0"/>
              </a:rPr>
              <a:t>employee</a:t>
            </a:r>
            <a:r>
              <a:rPr lang="en-IN" sz="1200" dirty="0">
                <a:latin typeface="Calibri" panose="020F0502020204030204" pitchFamily="34" charset="0"/>
                <a:cs typeface="Calibri" panose="020F0502020204030204" pitchFamily="34" charset="0"/>
              </a:rPr>
              <a:t> = new Employee();</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employee.setName</a:t>
            </a:r>
            <a:r>
              <a:rPr lang="en-IN" sz="1200" dirty="0">
                <a:latin typeface="Calibri" panose="020F0502020204030204" pitchFamily="34" charset="0"/>
                <a:cs typeface="Calibri" panose="020F0502020204030204" pitchFamily="34" charset="0"/>
              </a:rPr>
              <a:t>("Rachna Tyagi " +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employee.setEmail</a:t>
            </a:r>
            <a:r>
              <a:rPr lang="en-IN" sz="1200" dirty="0">
                <a:latin typeface="Calibri" panose="020F0502020204030204" pitchFamily="34" charset="0"/>
                <a:cs typeface="Calibri" panose="020F0502020204030204" pitchFamily="34" charset="0"/>
              </a:rPr>
              <a:t>("rtyagi@hotmail.com");</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session.save</a:t>
            </a:r>
            <a:r>
              <a:rPr lang="en-IN" sz="1200" dirty="0">
                <a:latin typeface="Calibri" panose="020F0502020204030204" pitchFamily="34" charset="0"/>
                <a:cs typeface="Calibri" panose="020F0502020204030204" pitchFamily="34" charset="0"/>
              </a:rPr>
              <a:t>(employee);</a:t>
            </a:r>
          </a:p>
          <a:p>
            <a:r>
              <a:rPr lang="en-IN" sz="1200" dirty="0">
                <a:latin typeface="Calibri" panose="020F0502020204030204" pitchFamily="34" charset="0"/>
                <a:cs typeface="Calibri" panose="020F0502020204030204" pitchFamily="34" charset="0"/>
              </a:rPr>
              <a:t>	            if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 &gt; 0 &amp;&amp; </a:t>
            </a:r>
            <a:r>
              <a:rPr lang="en-IN" sz="1200" dirty="0" err="1">
                <a:latin typeface="Calibri" panose="020F0502020204030204" pitchFamily="34" charset="0"/>
                <a:cs typeface="Calibri" panose="020F0502020204030204" pitchFamily="34" charset="0"/>
              </a:rPr>
              <a:t>i</a:t>
            </a:r>
            <a:r>
              <a:rPr lang="en-IN" sz="1200" dirty="0">
                <a:latin typeface="Calibri" panose="020F0502020204030204" pitchFamily="34" charset="0"/>
                <a:cs typeface="Calibri" panose="020F0502020204030204" pitchFamily="34" charset="0"/>
              </a:rPr>
              <a:t> % </a:t>
            </a:r>
            <a:r>
              <a:rPr lang="en-IN" sz="1200" dirty="0" err="1">
                <a:latin typeface="Calibri" panose="020F0502020204030204" pitchFamily="34" charset="0"/>
                <a:cs typeface="Calibri" panose="020F0502020204030204" pitchFamily="34" charset="0"/>
              </a:rPr>
              <a:t>batchSize</a:t>
            </a:r>
            <a:r>
              <a:rPr lang="en-IN" sz="1200" dirty="0">
                <a:latin typeface="Calibri" panose="020F0502020204030204" pitchFamily="34" charset="0"/>
                <a:cs typeface="Calibri" panose="020F0502020204030204" pitchFamily="34" charset="0"/>
              </a:rPr>
              <a:t> == 0) {</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session.flush</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session.clear</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p>
        </p:txBody>
      </p:sp>
      <p:sp>
        <p:nvSpPr>
          <p:cNvPr id="5" name="Rectangle 4">
            <a:extLst>
              <a:ext uri="{FF2B5EF4-FFF2-40B4-BE49-F238E27FC236}">
                <a16:creationId xmlns:a16="http://schemas.microsoft.com/office/drawing/2014/main" id="{7EBCDB85-A1A6-45A0-9CB0-A7AD6B5935AF}"/>
              </a:ext>
            </a:extLst>
          </p:cNvPr>
          <p:cNvSpPr/>
          <p:nvPr/>
        </p:nvSpPr>
        <p:spPr>
          <a:xfrm>
            <a:off x="5181600" y="1281499"/>
            <a:ext cx="3886200" cy="2308324"/>
          </a:xfrm>
          <a:prstGeom prst="rect">
            <a:avLst/>
          </a:prstGeom>
        </p:spPr>
        <p:txBody>
          <a:bodyPr wrap="square">
            <a:spAutoFit/>
          </a:bodyPr>
          <a:lstStyle/>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transaction.commit</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 catch (Exception e) {</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e.printStackTrace</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 finally {</a:t>
            </a:r>
          </a:p>
          <a:p>
            <a:r>
              <a:rPr lang="en-IN" sz="1200" dirty="0">
                <a:latin typeface="Calibri" panose="020F0502020204030204" pitchFamily="34" charset="0"/>
                <a:cs typeface="Calibri" panose="020F0502020204030204" pitchFamily="34" charset="0"/>
              </a:rPr>
              <a:t>	         if (session != null) {</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session.close</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HbUtil.shutdown</a:t>
            </a:r>
            <a:r>
              <a:rPr lang="en-IN" sz="1200" dirty="0">
                <a:latin typeface="Calibri" panose="020F0502020204030204" pitchFamily="34" charset="0"/>
                <a:cs typeface="Calibri" panose="020F0502020204030204" pitchFamily="34" charset="0"/>
              </a:rPr>
              <a:t>();</a:t>
            </a:r>
          </a:p>
          <a:p>
            <a:r>
              <a:rPr lang="en-IN" sz="1200" dirty="0">
                <a:latin typeface="Calibri" panose="020F0502020204030204" pitchFamily="34" charset="0"/>
                <a:cs typeface="Calibri" panose="020F0502020204030204" pitchFamily="34" charset="0"/>
              </a:rPr>
              <a:t>	   }</a:t>
            </a:r>
          </a:p>
          <a:p>
            <a:r>
              <a:rPr lang="en-IN" sz="1200" dirty="0">
                <a:latin typeface="Calibri" panose="020F0502020204030204" pitchFamily="34" charset="0"/>
                <a:cs typeface="Calibri" panose="020F0502020204030204" pitchFamily="34" charset="0"/>
              </a:rPr>
              <a:t>	}</a:t>
            </a:r>
            <a:endParaRPr lang="en-IN" sz="1200" dirty="0"/>
          </a:p>
        </p:txBody>
      </p:sp>
      <p:sp>
        <p:nvSpPr>
          <p:cNvPr id="6" name="Rectangle: Rounded Corners 5">
            <a:extLst>
              <a:ext uri="{FF2B5EF4-FFF2-40B4-BE49-F238E27FC236}">
                <a16:creationId xmlns:a16="http://schemas.microsoft.com/office/drawing/2014/main" id="{C6464BE5-E688-466A-A1D2-479F3DF3E617}"/>
              </a:ext>
            </a:extLst>
          </p:cNvPr>
          <p:cNvSpPr/>
          <p:nvPr/>
        </p:nvSpPr>
        <p:spPr>
          <a:xfrm>
            <a:off x="1371600" y="4648200"/>
            <a:ext cx="32004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9289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Batch Processing Cont..</a:t>
            </a:r>
          </a:p>
        </p:txBody>
      </p:sp>
      <p:sp>
        <p:nvSpPr>
          <p:cNvPr id="5" name="Rectangle 4"/>
          <p:cNvSpPr/>
          <p:nvPr/>
        </p:nvSpPr>
        <p:spPr>
          <a:xfrm>
            <a:off x="381000" y="998838"/>
            <a:ext cx="7924800" cy="646331"/>
          </a:xfrm>
          <a:prstGeom prst="rect">
            <a:avLst/>
          </a:prstGeom>
        </p:spPr>
        <p:txBody>
          <a:bodyPr wrap="square">
            <a:spAutoFit/>
          </a:bodyPr>
          <a:lstStyle/>
          <a:p>
            <a:r>
              <a:rPr lang="en-US" b="1" dirty="0"/>
              <a:t>To run the Hibernate application, Right click on the InsertBatchExample.java class -&gt; Run As -&gt; Java Application. We get following output on console</a:t>
            </a:r>
          </a:p>
        </p:txBody>
      </p:sp>
      <p:pic>
        <p:nvPicPr>
          <p:cNvPr id="3" name="Picture 2">
            <a:extLst>
              <a:ext uri="{FF2B5EF4-FFF2-40B4-BE49-F238E27FC236}">
                <a16:creationId xmlns:a16="http://schemas.microsoft.com/office/drawing/2014/main" id="{1BF3D899-85CF-40F7-86D6-99D3FF34CAA7}"/>
              </a:ext>
            </a:extLst>
          </p:cNvPr>
          <p:cNvPicPr>
            <a:picLocks noChangeAspect="1"/>
          </p:cNvPicPr>
          <p:nvPr/>
        </p:nvPicPr>
        <p:blipFill rotWithShape="1">
          <a:blip r:embed="rId2"/>
          <a:srcRect l="21666" t="18106" r="2500" b="24802"/>
          <a:stretch/>
        </p:blipFill>
        <p:spPr>
          <a:xfrm>
            <a:off x="1143000" y="4230011"/>
            <a:ext cx="5832000" cy="2468532"/>
          </a:xfrm>
          <a:prstGeom prst="rect">
            <a:avLst/>
          </a:prstGeom>
        </p:spPr>
      </p:pic>
      <p:pic>
        <p:nvPicPr>
          <p:cNvPr id="6" name="Picture 5">
            <a:extLst>
              <a:ext uri="{FF2B5EF4-FFF2-40B4-BE49-F238E27FC236}">
                <a16:creationId xmlns:a16="http://schemas.microsoft.com/office/drawing/2014/main" id="{FF767056-0B64-4258-A272-A92F9774024D}"/>
              </a:ext>
            </a:extLst>
          </p:cNvPr>
          <p:cNvPicPr>
            <a:picLocks noChangeAspect="1"/>
          </p:cNvPicPr>
          <p:nvPr/>
        </p:nvPicPr>
        <p:blipFill rotWithShape="1">
          <a:blip r:embed="rId3"/>
          <a:srcRect l="17500" t="21838" r="15833" b="34410"/>
          <a:stretch/>
        </p:blipFill>
        <p:spPr>
          <a:xfrm>
            <a:off x="1295400" y="1794247"/>
            <a:ext cx="5112000" cy="1886199"/>
          </a:xfrm>
          <a:prstGeom prst="rect">
            <a:avLst/>
          </a:prstGeom>
        </p:spPr>
      </p:pic>
      <p:sp>
        <p:nvSpPr>
          <p:cNvPr id="7" name="TextBox 6">
            <a:extLst>
              <a:ext uri="{FF2B5EF4-FFF2-40B4-BE49-F238E27FC236}">
                <a16:creationId xmlns:a16="http://schemas.microsoft.com/office/drawing/2014/main" id="{DFBD3AE1-20E0-4B53-A64D-9C754E0EFB94}"/>
              </a:ext>
            </a:extLst>
          </p:cNvPr>
          <p:cNvSpPr txBox="1"/>
          <p:nvPr/>
        </p:nvSpPr>
        <p:spPr>
          <a:xfrm>
            <a:off x="381000" y="3429000"/>
            <a:ext cx="8153400" cy="646331"/>
          </a:xfrm>
          <a:prstGeom prst="rect">
            <a:avLst/>
          </a:prstGeom>
          <a:noFill/>
        </p:spPr>
        <p:txBody>
          <a:bodyPr wrap="square" rtlCol="0">
            <a:spAutoFit/>
          </a:bodyPr>
          <a:lstStyle/>
          <a:p>
            <a:r>
              <a:rPr lang="en-IN" dirty="0"/>
              <a:t>Open </a:t>
            </a:r>
            <a:r>
              <a:rPr lang="en-IN" dirty="0" err="1"/>
              <a:t>mysql</a:t>
            </a:r>
            <a:r>
              <a:rPr lang="en-IN" dirty="0"/>
              <a:t> workbench and type select * from employee we see 100 entries for customer</a:t>
            </a:r>
          </a:p>
        </p:txBody>
      </p:sp>
    </p:spTree>
    <p:extLst>
      <p:ext uri="{BB962C8B-B14F-4D97-AF65-F5344CB8AC3E}">
        <p14:creationId xmlns:p14="http://schemas.microsoft.com/office/powerpoint/2010/main" val="3671822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Interceptors</a:t>
            </a:r>
          </a:p>
        </p:txBody>
      </p:sp>
      <p:sp>
        <p:nvSpPr>
          <p:cNvPr id="5" name="Rectangle 4"/>
          <p:cNvSpPr/>
          <p:nvPr/>
        </p:nvSpPr>
        <p:spPr>
          <a:xfrm>
            <a:off x="35168" y="1295400"/>
            <a:ext cx="8880231" cy="3970318"/>
          </a:xfrm>
          <a:prstGeom prst="rect">
            <a:avLst/>
          </a:prstGeom>
        </p:spPr>
        <p:txBody>
          <a:bodyPr wrap="square">
            <a:spAutoFit/>
          </a:bodyPr>
          <a:lstStyle/>
          <a:p>
            <a:pPr marL="285750" indent="-285750">
              <a:buFont typeface="Wingdings" panose="05000000000000000000" pitchFamily="2" charset="2"/>
              <a:buChar char="q"/>
            </a:pPr>
            <a:r>
              <a:rPr lang="en-US" dirty="0"/>
              <a:t>The Interceptor interface provides callbacks from the session to the application and can be used to inspect and/or manipulate properties of a persistent object before it is saved, updated, deleted or loaded. </a:t>
            </a:r>
          </a:p>
          <a:p>
            <a:pPr marL="285750" indent="-285750">
              <a:buFont typeface="Wingdings" panose="05000000000000000000" pitchFamily="2" charset="2"/>
              <a:buChar char="q"/>
            </a:pPr>
            <a:r>
              <a:rPr lang="en-US" dirty="0"/>
              <a:t>It is used to track auditing information. </a:t>
            </a:r>
          </a:p>
          <a:p>
            <a:pPr marL="285750" indent="-285750">
              <a:buFont typeface="Wingdings" panose="05000000000000000000" pitchFamily="2" charset="2"/>
              <a:buChar char="q"/>
            </a:pPr>
            <a:r>
              <a:rPr lang="en-US" dirty="0"/>
              <a:t>It is used to inspect the changes in entity’s property values before they are written and after they are read from a database.</a:t>
            </a:r>
          </a:p>
          <a:p>
            <a:pPr marL="285750" indent="-285750">
              <a:buFont typeface="Wingdings" panose="05000000000000000000" pitchFamily="2" charset="2"/>
              <a:buChar char="q"/>
            </a:pPr>
            <a:r>
              <a:rPr lang="en-US" dirty="0"/>
              <a:t>It is used to perform the various operations such as logging, auditing, profiling etc.</a:t>
            </a:r>
          </a:p>
          <a:p>
            <a:pPr marL="285750" indent="-285750">
              <a:buFont typeface="Wingdings" panose="05000000000000000000" pitchFamily="2" charset="2"/>
              <a:buChar char="q"/>
            </a:pPr>
            <a:r>
              <a:rPr lang="en-US" b="1" dirty="0"/>
              <a:t>There are two kinds of interceptors:</a:t>
            </a:r>
          </a:p>
          <a:p>
            <a:pPr marL="742950" lvl="1" indent="-285750">
              <a:buFont typeface="Wingdings" panose="05000000000000000000" pitchFamily="2" charset="2"/>
              <a:buChar char="ü"/>
            </a:pPr>
            <a:r>
              <a:rPr lang="en-US" b="1" dirty="0"/>
              <a:t>    </a:t>
            </a:r>
            <a:r>
              <a:rPr lang="en-US" dirty="0"/>
              <a:t>Session-scoped</a:t>
            </a:r>
          </a:p>
          <a:p>
            <a:pPr marL="742950" lvl="1" indent="-285750">
              <a:buFont typeface="Wingdings" panose="05000000000000000000" pitchFamily="2" charset="2"/>
              <a:buChar char="ü"/>
            </a:pPr>
            <a:r>
              <a:rPr lang="en-US" dirty="0"/>
              <a:t>    Session-Factory scoped</a:t>
            </a:r>
          </a:p>
          <a:p>
            <a:r>
              <a:rPr lang="en-US" b="1" dirty="0"/>
              <a:t>    </a:t>
            </a:r>
          </a:p>
          <a:p>
            <a:endParaRPr lang="en-US" b="1"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b="1" dirty="0"/>
          </a:p>
        </p:txBody>
      </p:sp>
      <p:sp>
        <p:nvSpPr>
          <p:cNvPr id="9" name="Rectangle 8"/>
          <p:cNvSpPr/>
          <p:nvPr/>
        </p:nvSpPr>
        <p:spPr>
          <a:xfrm>
            <a:off x="222675" y="4442827"/>
            <a:ext cx="8505216" cy="2031325"/>
          </a:xfrm>
          <a:prstGeom prst="rect">
            <a:avLst/>
          </a:prstGeom>
        </p:spPr>
        <p:txBody>
          <a:bodyPr wrap="square">
            <a:spAutoFit/>
          </a:bodyPr>
          <a:lstStyle/>
          <a:p>
            <a:r>
              <a:rPr lang="en-US" b="1" dirty="0"/>
              <a:t>Session-scoped interceptors </a:t>
            </a:r>
          </a:p>
          <a:p>
            <a:r>
              <a:rPr lang="en-US" dirty="0"/>
              <a:t>They are used when a Session is opened. </a:t>
            </a:r>
          </a:p>
          <a:p>
            <a:r>
              <a:rPr lang="en-US" dirty="0"/>
              <a:t>Below code snippet shows the how to add an interceptor to a Session.</a:t>
            </a:r>
          </a:p>
          <a:p>
            <a:r>
              <a:rPr lang="en-US" dirty="0"/>
              <a:t>	Session </a:t>
            </a:r>
            <a:r>
              <a:rPr lang="en-US" dirty="0" err="1"/>
              <a:t>session</a:t>
            </a:r>
            <a:r>
              <a:rPr lang="en-US" dirty="0"/>
              <a:t> = </a:t>
            </a:r>
            <a:r>
              <a:rPr lang="en-US" dirty="0" err="1"/>
              <a:t>HibernateUtil.getSessionFactory</a:t>
            </a:r>
            <a:r>
              <a:rPr lang="en-US" dirty="0"/>
              <a:t>()</a:t>
            </a:r>
          </a:p>
          <a:p>
            <a:r>
              <a:rPr lang="en-US" dirty="0"/>
              <a:t>	.</a:t>
            </a:r>
            <a:r>
              <a:rPr lang="en-US" dirty="0" err="1"/>
              <a:t>withOptions</a:t>
            </a:r>
            <a:r>
              <a:rPr lang="en-US" dirty="0"/>
              <a:t>()</a:t>
            </a:r>
          </a:p>
          <a:p>
            <a:r>
              <a:rPr lang="en-US" dirty="0"/>
              <a:t>	.interceptor(new </a:t>
            </a:r>
            <a:r>
              <a:rPr lang="en-US" dirty="0" err="1"/>
              <a:t>LoggingInterceptor</a:t>
            </a:r>
            <a:r>
              <a:rPr lang="en-US" dirty="0"/>
              <a:t>())</a:t>
            </a:r>
          </a:p>
          <a:p>
            <a:r>
              <a:rPr lang="en-US" dirty="0"/>
              <a:t>	.</a:t>
            </a:r>
            <a:r>
              <a:rPr lang="en-US" dirty="0" err="1"/>
              <a:t>openSession</a:t>
            </a:r>
            <a:r>
              <a:rPr lang="en-US" dirty="0"/>
              <a:t>();</a:t>
            </a:r>
          </a:p>
        </p:txBody>
      </p:sp>
      <p:sp>
        <p:nvSpPr>
          <p:cNvPr id="3" name="Rectangle 2">
            <a:extLst>
              <a:ext uri="{FF2B5EF4-FFF2-40B4-BE49-F238E27FC236}">
                <a16:creationId xmlns:a16="http://schemas.microsoft.com/office/drawing/2014/main" id="{552E6113-1A67-4453-964F-4349FAB6FBA4}"/>
              </a:ext>
            </a:extLst>
          </p:cNvPr>
          <p:cNvSpPr/>
          <p:nvPr/>
        </p:nvSpPr>
        <p:spPr>
          <a:xfrm>
            <a:off x="1066800" y="5265718"/>
            <a:ext cx="5562600" cy="120843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583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1D86625E-792B-40C1-971A-457AEF639DAB}"/>
              </a:ext>
            </a:extLst>
          </p:cNvPr>
          <p:cNvSpPr>
            <a:spLocks noGrp="1"/>
          </p:cNvSpPr>
          <p:nvPr>
            <p:ph idx="1"/>
          </p:nvPr>
        </p:nvSpPr>
        <p:spPr>
          <a:xfrm>
            <a:off x="152400" y="1219200"/>
            <a:ext cx="8763000" cy="5334000"/>
          </a:xfrm>
        </p:spPr>
        <p:txBody>
          <a:bodyPr/>
          <a:lstStyle/>
          <a:p>
            <a:pPr marL="0" indent="0">
              <a:buNone/>
            </a:pPr>
            <a:r>
              <a:rPr lang="en-IN" b="0" dirty="0"/>
              <a:t>Above Employee class uses standard JPA annotations.</a:t>
            </a:r>
          </a:p>
          <a:p>
            <a:pPr marL="0" indent="0">
              <a:buNone/>
            </a:pPr>
            <a:endParaRPr lang="en-IN" b="0" dirty="0"/>
          </a:p>
          <a:p>
            <a:pPr marL="0" indent="0">
              <a:buNone/>
            </a:pPr>
            <a:r>
              <a:rPr lang="en-IN" dirty="0"/>
              <a:t>@Entity</a:t>
            </a:r>
            <a:r>
              <a:rPr lang="en-IN" b="0" dirty="0"/>
              <a:t> marks Employee class as Entity Bean. </a:t>
            </a:r>
            <a:r>
              <a:rPr lang="en-IN" dirty="0"/>
              <a:t>@Table</a:t>
            </a:r>
            <a:r>
              <a:rPr lang="en-IN" b="0" dirty="0"/>
              <a:t> declares on which database Table this class will be mapped to. We can also use other attributes like </a:t>
            </a:r>
            <a:r>
              <a:rPr lang="en-IN" dirty="0" err="1"/>
              <a:t>catalog</a:t>
            </a:r>
            <a:r>
              <a:rPr lang="en-IN" b="0" dirty="0"/>
              <a:t> and </a:t>
            </a:r>
            <a:r>
              <a:rPr lang="en-IN" dirty="0"/>
              <a:t>schema</a:t>
            </a:r>
            <a:r>
              <a:rPr lang="en-IN" b="0" dirty="0"/>
              <a:t> along with name. </a:t>
            </a:r>
          </a:p>
          <a:p>
            <a:pPr marL="0" indent="0">
              <a:buNone/>
            </a:pPr>
            <a:r>
              <a:rPr lang="en-IN" dirty="0"/>
              <a:t>@Id</a:t>
            </a:r>
            <a:r>
              <a:rPr lang="en-IN" b="0" dirty="0"/>
              <a:t> marks the field(or group of fields) as </a:t>
            </a:r>
            <a:r>
              <a:rPr lang="en-IN" dirty="0"/>
              <a:t>primary key of entity</a:t>
            </a:r>
            <a:r>
              <a:rPr lang="en-IN" b="0" dirty="0"/>
              <a:t>. On the other hand, we can also specify how the primary key should be generated. It depends on the underlying database as well.</a:t>
            </a:r>
          </a:p>
          <a:p>
            <a:pPr marL="0" indent="0">
              <a:buNone/>
            </a:pPr>
            <a:r>
              <a:rPr lang="en-IN" b="0" dirty="0"/>
              <a:t>For example, on </a:t>
            </a:r>
            <a:r>
              <a:rPr lang="en-IN" dirty="0"/>
              <a:t>MySQL ,IDENTITY</a:t>
            </a:r>
            <a:r>
              <a:rPr lang="en-IN" b="0" dirty="0"/>
              <a:t> is supported </a:t>
            </a:r>
            <a:r>
              <a:rPr lang="en-IN" dirty="0"/>
              <a:t>(strategy = </a:t>
            </a:r>
            <a:r>
              <a:rPr lang="en-IN" dirty="0" err="1"/>
              <a:t>GenerationType.IDENTITY</a:t>
            </a:r>
            <a:r>
              <a:rPr lang="en-IN" dirty="0"/>
              <a:t>)</a:t>
            </a:r>
            <a:r>
              <a:rPr lang="en-IN" b="0" dirty="0"/>
              <a:t> declaration along with id column name but not on Oracle. On the other hand Oracle supports sequence </a:t>
            </a:r>
            <a:r>
              <a:rPr lang="en-IN" dirty="0"/>
              <a:t>(strategy = </a:t>
            </a:r>
            <a:r>
              <a:rPr lang="en-IN" dirty="0" err="1"/>
              <a:t>GenerationType.SEQUENCE</a:t>
            </a:r>
            <a:r>
              <a:rPr lang="en-IN" dirty="0"/>
              <a:t>)</a:t>
            </a:r>
            <a:r>
              <a:rPr lang="en-IN" b="0" dirty="0"/>
              <a:t> but MySQL doesn’t.</a:t>
            </a:r>
          </a:p>
          <a:p>
            <a:pPr marL="0" indent="0">
              <a:buNone/>
            </a:pPr>
            <a:endParaRPr lang="en-IN" b="0" dirty="0"/>
          </a:p>
          <a:p>
            <a:pPr marL="0" indent="0">
              <a:buNone/>
            </a:pPr>
            <a:r>
              <a:rPr lang="en-IN" dirty="0"/>
              <a:t>@Column</a:t>
            </a:r>
            <a:r>
              <a:rPr lang="en-IN" b="0" dirty="0"/>
              <a:t> maps the Employee class field to column name in database table. It  is optional and if you have not specified , field name will be used as column name. Also we can specify other attributes including unique, nullable, name &amp; length.</a:t>
            </a:r>
          </a:p>
          <a:p>
            <a:pPr marL="0" indent="0">
              <a:buNone/>
            </a:pPr>
            <a:endParaRPr lang="en-IN" b="0" dirty="0"/>
          </a:p>
        </p:txBody>
      </p:sp>
    </p:spTree>
    <p:extLst>
      <p:ext uri="{BB962C8B-B14F-4D97-AF65-F5344CB8AC3E}">
        <p14:creationId xmlns:p14="http://schemas.microsoft.com/office/powerpoint/2010/main" val="399083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Interceptors Cont..</a:t>
            </a:r>
          </a:p>
        </p:txBody>
      </p:sp>
      <p:sp>
        <p:nvSpPr>
          <p:cNvPr id="4" name="Rectangle 3"/>
          <p:cNvSpPr/>
          <p:nvPr/>
        </p:nvSpPr>
        <p:spPr>
          <a:xfrm>
            <a:off x="457200" y="1582341"/>
            <a:ext cx="8153400" cy="2308324"/>
          </a:xfrm>
          <a:prstGeom prst="rect">
            <a:avLst/>
          </a:prstGeom>
        </p:spPr>
        <p:txBody>
          <a:bodyPr wrap="square">
            <a:spAutoFit/>
          </a:bodyPr>
          <a:lstStyle/>
          <a:p>
            <a:r>
              <a:rPr lang="en-US" b="1" dirty="0" err="1"/>
              <a:t>SessionFactory</a:t>
            </a:r>
            <a:r>
              <a:rPr lang="en-US" b="1" dirty="0"/>
              <a:t>-scoped</a:t>
            </a:r>
          </a:p>
          <a:p>
            <a:r>
              <a:rPr lang="en-US" dirty="0"/>
              <a:t>They are used when </a:t>
            </a:r>
            <a:r>
              <a:rPr lang="en-US" dirty="0" err="1"/>
              <a:t>SessionFactory</a:t>
            </a:r>
            <a:r>
              <a:rPr lang="en-US" dirty="0"/>
              <a:t> is configured .</a:t>
            </a:r>
          </a:p>
          <a:p>
            <a:r>
              <a:rPr lang="en-US" dirty="0"/>
              <a:t>They are applied to all Session opened from that </a:t>
            </a:r>
            <a:r>
              <a:rPr lang="en-US" dirty="0" err="1"/>
              <a:t>SessionFactory</a:t>
            </a:r>
            <a:r>
              <a:rPr lang="en-US" dirty="0"/>
              <a:t>. </a:t>
            </a:r>
          </a:p>
          <a:p>
            <a:r>
              <a:rPr lang="en-US" dirty="0"/>
              <a:t>Below code snippet shows the how to add an interceptor to a </a:t>
            </a:r>
            <a:r>
              <a:rPr lang="en-US" dirty="0" err="1"/>
              <a:t>SessionFactory</a:t>
            </a:r>
            <a:r>
              <a:rPr lang="en-US" dirty="0"/>
              <a:t>.</a:t>
            </a:r>
          </a:p>
          <a:p>
            <a:r>
              <a:rPr lang="en-US" dirty="0"/>
              <a:t>	</a:t>
            </a:r>
          </a:p>
          <a:p>
            <a:r>
              <a:rPr lang="en-US" dirty="0"/>
              <a:t>	</a:t>
            </a:r>
            <a:r>
              <a:rPr lang="en-US" dirty="0" err="1"/>
              <a:t>SessionFactory</a:t>
            </a:r>
            <a:r>
              <a:rPr lang="en-US" dirty="0"/>
              <a:t> </a:t>
            </a:r>
            <a:r>
              <a:rPr lang="en-US" dirty="0" err="1"/>
              <a:t>sessionFactory</a:t>
            </a:r>
            <a:r>
              <a:rPr lang="en-US" dirty="0"/>
              <a:t> = </a:t>
            </a:r>
            <a:r>
              <a:rPr lang="en-US" dirty="0" err="1"/>
              <a:t>metadata.getSessionFactoryBuilder</a:t>
            </a:r>
            <a:r>
              <a:rPr lang="en-US" dirty="0"/>
              <a:t>()</a:t>
            </a:r>
          </a:p>
          <a:p>
            <a:r>
              <a:rPr lang="en-US" dirty="0"/>
              <a:t>	.</a:t>
            </a:r>
            <a:r>
              <a:rPr lang="en-US" dirty="0" err="1"/>
              <a:t>applyInterceptor</a:t>
            </a:r>
            <a:r>
              <a:rPr lang="en-US" dirty="0"/>
              <a:t>(new </a:t>
            </a:r>
            <a:r>
              <a:rPr lang="en-US" dirty="0" err="1"/>
              <a:t>LoggingInterceptor</a:t>
            </a:r>
            <a:r>
              <a:rPr lang="en-US" dirty="0"/>
              <a:t>())</a:t>
            </a:r>
          </a:p>
          <a:p>
            <a:r>
              <a:rPr lang="en-US" dirty="0"/>
              <a:t>	.build();</a:t>
            </a:r>
          </a:p>
        </p:txBody>
      </p:sp>
      <p:sp>
        <p:nvSpPr>
          <p:cNvPr id="5" name="Rectangle 4"/>
          <p:cNvSpPr/>
          <p:nvPr/>
        </p:nvSpPr>
        <p:spPr>
          <a:xfrm>
            <a:off x="457200" y="4114800"/>
            <a:ext cx="8305800" cy="2031325"/>
          </a:xfrm>
          <a:prstGeom prst="rect">
            <a:avLst/>
          </a:prstGeom>
        </p:spPr>
        <p:txBody>
          <a:bodyPr wrap="square">
            <a:spAutoFit/>
          </a:bodyPr>
          <a:lstStyle/>
          <a:p>
            <a:r>
              <a:rPr lang="en-US" b="1" dirty="0"/>
              <a:t>Most basic methods that an Interceptor implements:</a:t>
            </a:r>
          </a:p>
          <a:p>
            <a:endParaRPr lang="en-US" b="1" dirty="0"/>
          </a:p>
          <a:p>
            <a:pPr marL="285750" indent="-285750">
              <a:buFont typeface="Wingdings" panose="05000000000000000000" pitchFamily="2" charset="2"/>
              <a:buChar char="q"/>
            </a:pPr>
            <a:r>
              <a:rPr lang="en-US" b="1" dirty="0" err="1"/>
              <a:t>onSave</a:t>
            </a:r>
            <a:r>
              <a:rPr lang="en-US" b="1" dirty="0"/>
              <a:t> : </a:t>
            </a:r>
            <a:r>
              <a:rPr lang="en-US" dirty="0"/>
              <a:t>Called when you save an object. The object is not persisted yet.</a:t>
            </a:r>
          </a:p>
          <a:p>
            <a:pPr marL="285750" indent="-285750">
              <a:buFont typeface="Wingdings" panose="05000000000000000000" pitchFamily="2" charset="2"/>
              <a:buChar char="q"/>
            </a:pPr>
            <a:r>
              <a:rPr lang="en-US" b="1" dirty="0" err="1"/>
              <a:t>onFlushDirty</a:t>
            </a:r>
            <a:r>
              <a:rPr lang="en-US" b="1" dirty="0"/>
              <a:t> : </a:t>
            </a:r>
            <a:r>
              <a:rPr lang="en-US" dirty="0"/>
              <a:t>Called when you update an object. The object is not persisted yet.</a:t>
            </a:r>
          </a:p>
          <a:p>
            <a:pPr marL="285750" indent="-285750">
              <a:buFont typeface="Wingdings" panose="05000000000000000000" pitchFamily="2" charset="2"/>
              <a:buChar char="q"/>
            </a:pPr>
            <a:r>
              <a:rPr lang="en-US" b="1" dirty="0" err="1"/>
              <a:t>onDelete</a:t>
            </a:r>
            <a:r>
              <a:rPr lang="en-US" b="1" dirty="0"/>
              <a:t> : </a:t>
            </a:r>
            <a:r>
              <a:rPr lang="en-US" dirty="0"/>
              <a:t>Called when you delete an object. </a:t>
            </a:r>
          </a:p>
          <a:p>
            <a:pPr marL="285750" indent="-285750">
              <a:buFont typeface="Wingdings" panose="05000000000000000000" pitchFamily="2" charset="2"/>
              <a:buChar char="q"/>
            </a:pPr>
            <a:r>
              <a:rPr lang="en-US" b="1" dirty="0" err="1"/>
              <a:t>preFlush</a:t>
            </a:r>
            <a:r>
              <a:rPr lang="en-US" b="1" dirty="0"/>
              <a:t> : </a:t>
            </a:r>
            <a:r>
              <a:rPr lang="en-US" dirty="0"/>
              <a:t>Called before committing to the database.</a:t>
            </a:r>
          </a:p>
          <a:p>
            <a:pPr marL="285750" indent="-285750">
              <a:buFont typeface="Wingdings" panose="05000000000000000000" pitchFamily="2" charset="2"/>
              <a:buChar char="q"/>
            </a:pPr>
            <a:r>
              <a:rPr lang="en-US" b="1" dirty="0" err="1"/>
              <a:t>postFlush</a:t>
            </a:r>
            <a:r>
              <a:rPr lang="en-US" b="1" dirty="0"/>
              <a:t> :  </a:t>
            </a:r>
            <a:r>
              <a:rPr lang="en-US" dirty="0"/>
              <a:t>Called after committing to the database.</a:t>
            </a:r>
          </a:p>
        </p:txBody>
      </p:sp>
      <p:sp>
        <p:nvSpPr>
          <p:cNvPr id="3" name="Rectangle 2">
            <a:extLst>
              <a:ext uri="{FF2B5EF4-FFF2-40B4-BE49-F238E27FC236}">
                <a16:creationId xmlns:a16="http://schemas.microsoft.com/office/drawing/2014/main" id="{67214929-73CF-4C01-8484-C752D47298B8}"/>
              </a:ext>
            </a:extLst>
          </p:cNvPr>
          <p:cNvSpPr/>
          <p:nvPr/>
        </p:nvSpPr>
        <p:spPr>
          <a:xfrm>
            <a:off x="1143000" y="2895600"/>
            <a:ext cx="7010400" cy="990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3586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Transaction Management</a:t>
            </a:r>
            <a:br>
              <a:rPr lang="en-US" dirty="0"/>
            </a:br>
            <a:endParaRPr lang="en-US" dirty="0"/>
          </a:p>
        </p:txBody>
      </p:sp>
      <p:sp>
        <p:nvSpPr>
          <p:cNvPr id="4" name="Content Placeholder 2"/>
          <p:cNvSpPr>
            <a:spLocks noGrp="1"/>
          </p:cNvSpPr>
          <p:nvPr>
            <p:ph idx="1"/>
          </p:nvPr>
        </p:nvSpPr>
        <p:spPr>
          <a:xfrm>
            <a:off x="179070" y="1143000"/>
            <a:ext cx="5257800" cy="4953000"/>
          </a:xfrm>
        </p:spPr>
        <p:txBody>
          <a:bodyPr>
            <a:normAutofit fontScale="85000" lnSpcReduction="10000"/>
          </a:bodyPr>
          <a:lstStyle/>
          <a:p>
            <a:pPr>
              <a:buFont typeface="Wingdings" panose="05000000000000000000" pitchFamily="2" charset="2"/>
              <a:buChar char="q"/>
            </a:pPr>
            <a:r>
              <a:rPr lang="en-US" sz="2000" b="0" dirty="0"/>
              <a:t>A Transaction is a sequence of Operation which performed with database.</a:t>
            </a:r>
          </a:p>
          <a:p>
            <a:pPr>
              <a:buFont typeface="Wingdings" panose="05000000000000000000" pitchFamily="2" charset="2"/>
              <a:buChar char="q"/>
            </a:pPr>
            <a:r>
              <a:rPr lang="en-US" sz="2000" b="0" dirty="0"/>
              <a:t>Transactions Properties:</a:t>
            </a:r>
          </a:p>
          <a:p>
            <a:pPr lvl="1">
              <a:buFont typeface="Wingdings" panose="05000000000000000000" pitchFamily="2" charset="2"/>
              <a:buChar char="q"/>
            </a:pPr>
            <a:r>
              <a:rPr lang="en-US" sz="1800" dirty="0"/>
              <a:t>Atomicity</a:t>
            </a:r>
          </a:p>
          <a:p>
            <a:pPr lvl="1">
              <a:buFont typeface="Wingdings" panose="05000000000000000000" pitchFamily="2" charset="2"/>
              <a:buChar char="q"/>
            </a:pPr>
            <a:r>
              <a:rPr lang="en-US" sz="1800" dirty="0"/>
              <a:t>Consistency</a:t>
            </a:r>
          </a:p>
          <a:p>
            <a:pPr lvl="1">
              <a:buFont typeface="Wingdings" panose="05000000000000000000" pitchFamily="2" charset="2"/>
              <a:buChar char="q"/>
            </a:pPr>
            <a:r>
              <a:rPr lang="en-US" sz="1800" dirty="0"/>
              <a:t>Isolation</a:t>
            </a:r>
          </a:p>
          <a:p>
            <a:pPr lvl="1">
              <a:buFont typeface="Wingdings" panose="05000000000000000000" pitchFamily="2" charset="2"/>
              <a:buChar char="q"/>
            </a:pPr>
            <a:r>
              <a:rPr lang="en-US" sz="1800" dirty="0"/>
              <a:t>Durability</a:t>
            </a:r>
          </a:p>
          <a:p>
            <a:pPr>
              <a:buFont typeface="Wingdings" panose="05000000000000000000" pitchFamily="2" charset="2"/>
              <a:buChar char="q"/>
            </a:pPr>
            <a:r>
              <a:rPr lang="en-US" sz="2000" b="0" dirty="0"/>
              <a:t>Transaction Properties are also called ACID Property.</a:t>
            </a:r>
          </a:p>
          <a:p>
            <a:pPr>
              <a:buFont typeface="Wingdings" panose="05000000000000000000" pitchFamily="2" charset="2"/>
              <a:buChar char="q"/>
            </a:pPr>
            <a:r>
              <a:rPr lang="en-US" sz="2000" b="0" dirty="0" err="1"/>
              <a:t>RealWorldExample</a:t>
            </a:r>
            <a:r>
              <a:rPr lang="en-US" sz="2000" b="0" dirty="0"/>
              <a:t>:</a:t>
            </a:r>
          </a:p>
          <a:p>
            <a:pPr lvl="1">
              <a:buFont typeface="Wingdings" panose="05000000000000000000" pitchFamily="2" charset="2"/>
              <a:buChar char="q"/>
            </a:pPr>
            <a:r>
              <a:rPr lang="en-US" sz="1800" dirty="0"/>
              <a:t>think of an example which applies on all of us </a:t>
            </a:r>
          </a:p>
          <a:p>
            <a:pPr lvl="1">
              <a:buFont typeface="Wingdings" panose="05000000000000000000" pitchFamily="2" charset="2"/>
              <a:buChar char="q"/>
            </a:pPr>
            <a:r>
              <a:rPr lang="en-US" sz="1800" dirty="0"/>
              <a:t>i.e. Transferring Amount from one account to another as this operation includes the below two steps:</a:t>
            </a:r>
            <a:endParaRPr lang="en-US" sz="2400" dirty="0"/>
          </a:p>
          <a:p>
            <a:pPr lvl="1">
              <a:buFont typeface="Wingdings" panose="05000000000000000000" pitchFamily="2" charset="2"/>
              <a:buChar char="q"/>
            </a:pPr>
            <a:endParaRPr lang="en-US" sz="2000" dirty="0"/>
          </a:p>
          <a:p>
            <a:pPr>
              <a:buFont typeface="Wingdings" panose="05000000000000000000" pitchFamily="2" charset="2"/>
              <a:buChar char="q"/>
            </a:pPr>
            <a:r>
              <a:rPr lang="en-US" sz="1800" b="0" dirty="0"/>
              <a:t>Now think a situation where the amount is deducted from sender’s account but is not delivered to receiver’s account due to some errors.</a:t>
            </a:r>
          </a:p>
          <a:p>
            <a:pPr>
              <a:buFont typeface="Wingdings" panose="05000000000000000000" pitchFamily="2" charset="2"/>
              <a:buChar char="q"/>
            </a:pPr>
            <a:r>
              <a:rPr lang="en-US" sz="1800" b="0" dirty="0"/>
              <a:t> Such issues are managed by the transaction management where both steps are performed in a single unit. In the case of a failure, the transaction should be roll-backed.</a:t>
            </a:r>
            <a:endParaRPr lang="en-US" sz="2400" b="0" dirty="0"/>
          </a:p>
        </p:txBody>
      </p:sp>
      <p:grpSp>
        <p:nvGrpSpPr>
          <p:cNvPr id="25" name="Group 24">
            <a:extLst>
              <a:ext uri="{FF2B5EF4-FFF2-40B4-BE49-F238E27FC236}">
                <a16:creationId xmlns:a16="http://schemas.microsoft.com/office/drawing/2014/main" id="{25C8FCD2-D6FC-4BE5-B9BE-3D0B6A311367}"/>
              </a:ext>
            </a:extLst>
          </p:cNvPr>
          <p:cNvGrpSpPr/>
          <p:nvPr/>
        </p:nvGrpSpPr>
        <p:grpSpPr>
          <a:xfrm>
            <a:off x="3810000" y="1066800"/>
            <a:ext cx="4791157" cy="2127766"/>
            <a:chOff x="4391745" y="3930134"/>
            <a:chExt cx="4791157" cy="2127766"/>
          </a:xfrm>
        </p:grpSpPr>
        <p:cxnSp>
          <p:nvCxnSpPr>
            <p:cNvPr id="15" name="Straight Arrow Connector 14">
              <a:extLst>
                <a:ext uri="{FF2B5EF4-FFF2-40B4-BE49-F238E27FC236}">
                  <a16:creationId xmlns:a16="http://schemas.microsoft.com/office/drawing/2014/main" id="{7C6767A4-00D5-4742-92E2-6CC63E6C0ADC}"/>
                </a:ext>
              </a:extLst>
            </p:cNvPr>
            <p:cNvCxnSpPr>
              <a:cxnSpLocks/>
              <a:stCxn id="13" idx="6"/>
            </p:cNvCxnSpPr>
            <p:nvPr/>
          </p:nvCxnSpPr>
          <p:spPr>
            <a:xfrm>
              <a:off x="4953000" y="5372100"/>
              <a:ext cx="83820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Rounded Corners 2">
              <a:extLst>
                <a:ext uri="{FF2B5EF4-FFF2-40B4-BE49-F238E27FC236}">
                  <a16:creationId xmlns:a16="http://schemas.microsoft.com/office/drawing/2014/main" id="{168CCA74-6C0D-4711-82DC-47F5FA5AD22F}"/>
                </a:ext>
              </a:extLst>
            </p:cNvPr>
            <p:cNvSpPr/>
            <p:nvPr/>
          </p:nvSpPr>
          <p:spPr>
            <a:xfrm>
              <a:off x="5867400" y="5105400"/>
              <a:ext cx="12954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Transaction</a:t>
              </a:r>
            </a:p>
          </p:txBody>
        </p:sp>
        <p:cxnSp>
          <p:nvCxnSpPr>
            <p:cNvPr id="8" name="Straight Arrow Connector 7">
              <a:extLst>
                <a:ext uri="{FF2B5EF4-FFF2-40B4-BE49-F238E27FC236}">
                  <a16:creationId xmlns:a16="http://schemas.microsoft.com/office/drawing/2014/main" id="{39FDA862-EC4F-45C7-B81F-1996F3A5A5AB}"/>
                </a:ext>
              </a:extLst>
            </p:cNvPr>
            <p:cNvCxnSpPr>
              <a:stCxn id="3" idx="3"/>
            </p:cNvCxnSpPr>
            <p:nvPr/>
          </p:nvCxnSpPr>
          <p:spPr>
            <a:xfrm flipV="1">
              <a:off x="7162800" y="4572000"/>
              <a:ext cx="914400" cy="762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ABDB0C8-ACB6-4237-937E-B8950CE5EF18}"/>
                </a:ext>
              </a:extLst>
            </p:cNvPr>
            <p:cNvCxnSpPr>
              <a:stCxn id="3" idx="3"/>
            </p:cNvCxnSpPr>
            <p:nvPr/>
          </p:nvCxnSpPr>
          <p:spPr>
            <a:xfrm>
              <a:off x="7162800" y="5334000"/>
              <a:ext cx="990600" cy="533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1200FC1E-5D5D-4022-B013-65AA0C692EEF}"/>
                </a:ext>
              </a:extLst>
            </p:cNvPr>
            <p:cNvSpPr/>
            <p:nvPr/>
          </p:nvSpPr>
          <p:spPr>
            <a:xfrm>
              <a:off x="8001000" y="42672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F11FBA7-5670-43AA-A66D-CF70C9B1E66C}"/>
                </a:ext>
              </a:extLst>
            </p:cNvPr>
            <p:cNvSpPr/>
            <p:nvPr/>
          </p:nvSpPr>
          <p:spPr>
            <a:xfrm>
              <a:off x="8153400" y="56769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94E6DC3D-CCC6-4D2F-B04B-3DFF6F736BBC}"/>
                </a:ext>
              </a:extLst>
            </p:cNvPr>
            <p:cNvSpPr/>
            <p:nvPr/>
          </p:nvSpPr>
          <p:spPr>
            <a:xfrm>
              <a:off x="4572000" y="51816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55473A6-B505-4A00-AD2E-5178AD0CF288}"/>
                </a:ext>
              </a:extLst>
            </p:cNvPr>
            <p:cNvSpPr txBox="1"/>
            <p:nvPr/>
          </p:nvSpPr>
          <p:spPr>
            <a:xfrm>
              <a:off x="5095479" y="4953000"/>
              <a:ext cx="705642" cy="369332"/>
            </a:xfrm>
            <a:prstGeom prst="rect">
              <a:avLst/>
            </a:prstGeom>
            <a:noFill/>
          </p:spPr>
          <p:txBody>
            <a:bodyPr wrap="none" rtlCol="0">
              <a:spAutoFit/>
            </a:bodyPr>
            <a:lstStyle/>
            <a:p>
              <a:r>
                <a:rPr lang="en-IN" dirty="0"/>
                <a:t>begin</a:t>
              </a:r>
            </a:p>
          </p:txBody>
        </p:sp>
        <p:sp>
          <p:nvSpPr>
            <p:cNvPr id="18" name="TextBox 17">
              <a:extLst>
                <a:ext uri="{FF2B5EF4-FFF2-40B4-BE49-F238E27FC236}">
                  <a16:creationId xmlns:a16="http://schemas.microsoft.com/office/drawing/2014/main" id="{4951F780-9823-4D2F-BC43-A82C17E415E7}"/>
                </a:ext>
              </a:extLst>
            </p:cNvPr>
            <p:cNvSpPr txBox="1"/>
            <p:nvPr/>
          </p:nvSpPr>
          <p:spPr>
            <a:xfrm>
              <a:off x="6876258" y="4635230"/>
              <a:ext cx="900888" cy="369332"/>
            </a:xfrm>
            <a:prstGeom prst="rect">
              <a:avLst/>
            </a:prstGeom>
            <a:noFill/>
          </p:spPr>
          <p:txBody>
            <a:bodyPr wrap="none" rtlCol="0">
              <a:spAutoFit/>
            </a:bodyPr>
            <a:lstStyle/>
            <a:p>
              <a:r>
                <a:rPr lang="en-IN" dirty="0"/>
                <a:t>commit</a:t>
              </a:r>
            </a:p>
          </p:txBody>
        </p:sp>
        <p:sp>
          <p:nvSpPr>
            <p:cNvPr id="19" name="TextBox 18">
              <a:extLst>
                <a:ext uri="{FF2B5EF4-FFF2-40B4-BE49-F238E27FC236}">
                  <a16:creationId xmlns:a16="http://schemas.microsoft.com/office/drawing/2014/main" id="{F33A710E-243C-4BCB-ABA6-6998BCBCFC27}"/>
                </a:ext>
              </a:extLst>
            </p:cNvPr>
            <p:cNvSpPr txBox="1"/>
            <p:nvPr/>
          </p:nvSpPr>
          <p:spPr>
            <a:xfrm>
              <a:off x="7071504" y="5650468"/>
              <a:ext cx="1019895" cy="369332"/>
            </a:xfrm>
            <a:prstGeom prst="rect">
              <a:avLst/>
            </a:prstGeom>
            <a:noFill/>
          </p:spPr>
          <p:txBody>
            <a:bodyPr wrap="none" rtlCol="0">
              <a:spAutoFit/>
            </a:bodyPr>
            <a:lstStyle/>
            <a:p>
              <a:r>
                <a:rPr lang="en-IN" dirty="0"/>
                <a:t>Roll back</a:t>
              </a:r>
            </a:p>
          </p:txBody>
        </p:sp>
        <p:sp>
          <p:nvSpPr>
            <p:cNvPr id="20" name="TextBox 19">
              <a:extLst>
                <a:ext uri="{FF2B5EF4-FFF2-40B4-BE49-F238E27FC236}">
                  <a16:creationId xmlns:a16="http://schemas.microsoft.com/office/drawing/2014/main" id="{B33DA2C5-E776-4E1D-9761-89DA3A4FF19D}"/>
                </a:ext>
              </a:extLst>
            </p:cNvPr>
            <p:cNvSpPr txBox="1"/>
            <p:nvPr/>
          </p:nvSpPr>
          <p:spPr>
            <a:xfrm>
              <a:off x="8181579" y="3930134"/>
              <a:ext cx="938206" cy="461665"/>
            </a:xfrm>
            <a:prstGeom prst="rect">
              <a:avLst/>
            </a:prstGeom>
            <a:noFill/>
          </p:spPr>
          <p:txBody>
            <a:bodyPr wrap="none" rtlCol="0">
              <a:spAutoFit/>
            </a:bodyPr>
            <a:lstStyle/>
            <a:p>
              <a:r>
                <a:rPr lang="en-IN" sz="1200" dirty="0"/>
                <a:t>Transaction </a:t>
              </a:r>
            </a:p>
            <a:p>
              <a:r>
                <a:rPr lang="en-IN" sz="1200" dirty="0"/>
                <a:t>completed</a:t>
              </a:r>
            </a:p>
          </p:txBody>
        </p:sp>
        <p:sp>
          <p:nvSpPr>
            <p:cNvPr id="21" name="TextBox 20">
              <a:extLst>
                <a:ext uri="{FF2B5EF4-FFF2-40B4-BE49-F238E27FC236}">
                  <a16:creationId xmlns:a16="http://schemas.microsoft.com/office/drawing/2014/main" id="{8AD9B938-7262-4E55-8F53-DEB55B689E4C}"/>
                </a:ext>
              </a:extLst>
            </p:cNvPr>
            <p:cNvSpPr txBox="1"/>
            <p:nvPr/>
          </p:nvSpPr>
          <p:spPr>
            <a:xfrm>
              <a:off x="8244696" y="5264318"/>
              <a:ext cx="938206" cy="461665"/>
            </a:xfrm>
            <a:prstGeom prst="rect">
              <a:avLst/>
            </a:prstGeom>
            <a:noFill/>
          </p:spPr>
          <p:txBody>
            <a:bodyPr wrap="none" rtlCol="0">
              <a:spAutoFit/>
            </a:bodyPr>
            <a:lstStyle/>
            <a:p>
              <a:r>
                <a:rPr lang="en-IN" sz="1200" dirty="0"/>
                <a:t>Transaction </a:t>
              </a:r>
            </a:p>
            <a:p>
              <a:r>
                <a:rPr lang="en-IN" sz="1200" dirty="0"/>
                <a:t>failed</a:t>
              </a:r>
            </a:p>
          </p:txBody>
        </p:sp>
        <p:sp>
          <p:nvSpPr>
            <p:cNvPr id="22" name="TextBox 21">
              <a:extLst>
                <a:ext uri="{FF2B5EF4-FFF2-40B4-BE49-F238E27FC236}">
                  <a16:creationId xmlns:a16="http://schemas.microsoft.com/office/drawing/2014/main" id="{9A0888D9-8B1F-410D-8112-D511BD13B4FA}"/>
                </a:ext>
              </a:extLst>
            </p:cNvPr>
            <p:cNvSpPr txBox="1"/>
            <p:nvPr/>
          </p:nvSpPr>
          <p:spPr>
            <a:xfrm>
              <a:off x="4391745" y="4861352"/>
              <a:ext cx="888256" cy="276999"/>
            </a:xfrm>
            <a:prstGeom prst="rect">
              <a:avLst/>
            </a:prstGeom>
            <a:noFill/>
          </p:spPr>
          <p:txBody>
            <a:bodyPr wrap="none" rtlCol="0">
              <a:spAutoFit/>
            </a:bodyPr>
            <a:lstStyle/>
            <a:p>
              <a:r>
                <a:rPr lang="en-IN" sz="1200" dirty="0"/>
                <a:t>Initial State</a:t>
              </a:r>
            </a:p>
          </p:txBody>
        </p:sp>
      </p:grpSp>
    </p:spTree>
    <p:extLst>
      <p:ext uri="{BB962C8B-B14F-4D97-AF65-F5344CB8AC3E}">
        <p14:creationId xmlns:p14="http://schemas.microsoft.com/office/powerpoint/2010/main" val="1769099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p>
        </p:txBody>
      </p:sp>
      <p:sp>
        <p:nvSpPr>
          <p:cNvPr id="5" name="Rectangle 4"/>
          <p:cNvSpPr/>
          <p:nvPr/>
        </p:nvSpPr>
        <p:spPr>
          <a:xfrm>
            <a:off x="304800" y="3779838"/>
            <a:ext cx="8458200" cy="2246769"/>
          </a:xfrm>
          <a:prstGeom prst="rect">
            <a:avLst/>
          </a:prstGeom>
        </p:spPr>
        <p:txBody>
          <a:bodyPr wrap="square">
            <a:spAutoFit/>
          </a:bodyPr>
          <a:lstStyle/>
          <a:p>
            <a:pPr marL="342900" indent="-342900" fontAlgn="base">
              <a:buFont typeface="Wingdings" panose="05000000000000000000" pitchFamily="2" charset="2"/>
              <a:buChar char="q"/>
            </a:pPr>
            <a:r>
              <a:rPr lang="en-US" sz="2000" b="1" dirty="0">
                <a:solidFill>
                  <a:srgbClr val="333333"/>
                </a:solidFill>
                <a:latin typeface="+mj-lt"/>
              </a:rPr>
              <a:t>Atomicity</a:t>
            </a:r>
            <a:r>
              <a:rPr lang="en-US" sz="2000" dirty="0">
                <a:solidFill>
                  <a:srgbClr val="333333"/>
                </a:solidFill>
                <a:latin typeface="+mj-lt"/>
              </a:rPr>
              <a:t>: Either all operations can be done, or all operation can be undone</a:t>
            </a:r>
          </a:p>
          <a:p>
            <a:pPr marL="342900" indent="-342900" fontAlgn="base">
              <a:buFont typeface="Wingdings" panose="05000000000000000000" pitchFamily="2" charset="2"/>
              <a:buChar char="q"/>
            </a:pPr>
            <a:r>
              <a:rPr lang="en-US" sz="2000" b="1" dirty="0">
                <a:solidFill>
                  <a:srgbClr val="333333"/>
                </a:solidFill>
                <a:latin typeface="+mj-lt"/>
              </a:rPr>
              <a:t>Consistency</a:t>
            </a:r>
            <a:r>
              <a:rPr lang="en-US" sz="2000" dirty="0">
                <a:solidFill>
                  <a:srgbClr val="333333"/>
                </a:solidFill>
                <a:latin typeface="+mj-lt"/>
              </a:rPr>
              <a:t>: This means maintaining consistency in the datastore after a transaction is completed successfully.</a:t>
            </a:r>
          </a:p>
          <a:p>
            <a:pPr marL="342900" indent="-342900" fontAlgn="base">
              <a:buFont typeface="Wingdings" panose="05000000000000000000" pitchFamily="2" charset="2"/>
              <a:buChar char="q"/>
            </a:pPr>
            <a:r>
              <a:rPr lang="en-US" sz="2000" b="1" dirty="0">
                <a:solidFill>
                  <a:srgbClr val="333333"/>
                </a:solidFill>
                <a:latin typeface="+mj-lt"/>
              </a:rPr>
              <a:t>Isolation</a:t>
            </a:r>
            <a:r>
              <a:rPr lang="en-US" sz="2000" dirty="0">
                <a:solidFill>
                  <a:srgbClr val="333333"/>
                </a:solidFill>
                <a:latin typeface="+mj-lt"/>
              </a:rPr>
              <a:t>: Isolating each transaction from one another without effecting each.</a:t>
            </a:r>
          </a:p>
          <a:p>
            <a:pPr marL="342900" indent="-342900" fontAlgn="base">
              <a:buFont typeface="Wingdings" panose="05000000000000000000" pitchFamily="2" charset="2"/>
              <a:buChar char="q"/>
            </a:pPr>
            <a:r>
              <a:rPr lang="en-US" sz="2000" b="1" dirty="0">
                <a:solidFill>
                  <a:srgbClr val="333333"/>
                </a:solidFill>
                <a:latin typeface="+mj-lt"/>
              </a:rPr>
              <a:t>Durability</a:t>
            </a:r>
            <a:r>
              <a:rPr lang="en-US" sz="2000" dirty="0">
                <a:solidFill>
                  <a:srgbClr val="333333"/>
                </a:solidFill>
                <a:latin typeface="+mj-lt"/>
              </a:rPr>
              <a:t>: Once a transaction is completed, the data in the datastore will be permanent until any other transaction performed on that data.</a:t>
            </a:r>
            <a:endParaRPr lang="en-US" sz="2000" b="0" i="0" dirty="0">
              <a:solidFill>
                <a:srgbClr val="333333"/>
              </a:solidFill>
              <a:effectLst/>
              <a:latin typeface="+mj-lt"/>
            </a:endParaRPr>
          </a:p>
        </p:txBody>
      </p:sp>
      <p:sp>
        <p:nvSpPr>
          <p:cNvPr id="3" name="Rectangle 2">
            <a:extLst>
              <a:ext uri="{FF2B5EF4-FFF2-40B4-BE49-F238E27FC236}">
                <a16:creationId xmlns:a16="http://schemas.microsoft.com/office/drawing/2014/main" id="{AEEE2544-78AC-4715-9CE4-BB62C162F9DF}"/>
              </a:ext>
            </a:extLst>
          </p:cNvPr>
          <p:cNvSpPr/>
          <p:nvPr/>
        </p:nvSpPr>
        <p:spPr>
          <a:xfrm>
            <a:off x="2057400" y="1600200"/>
            <a:ext cx="5029200"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chemeClr val="accent2">
                    <a:lumMod val="40000"/>
                    <a:lumOff val="60000"/>
                  </a:schemeClr>
                </a:solidFill>
              </a:rPr>
              <a:t>ACID</a:t>
            </a:r>
            <a:endParaRPr lang="en-US"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98623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Cont..</a:t>
            </a:r>
          </a:p>
        </p:txBody>
      </p:sp>
      <p:graphicFrame>
        <p:nvGraphicFramePr>
          <p:cNvPr id="4" name="Table 3"/>
          <p:cNvGraphicFramePr>
            <a:graphicFrameLocks noGrp="1"/>
          </p:cNvGraphicFramePr>
          <p:nvPr>
            <p:extLst>
              <p:ext uri="{D42A27DB-BD31-4B8C-83A1-F6EECF244321}">
                <p14:modId xmlns:p14="http://schemas.microsoft.com/office/powerpoint/2010/main" val="793388709"/>
              </p:ext>
            </p:extLst>
          </p:nvPr>
        </p:nvGraphicFramePr>
        <p:xfrm>
          <a:off x="152400" y="2438400"/>
          <a:ext cx="8839200" cy="3510280"/>
        </p:xfrm>
        <a:graphic>
          <a:graphicData uri="http://schemas.openxmlformats.org/drawingml/2006/table">
            <a:tbl>
              <a:tblPr firstRow="1" bandRow="1">
                <a:tableStyleId>{21E4AEA4-8DFA-4A89-87EB-49C32662AFE0}</a:tableStyleId>
              </a:tblPr>
              <a:tblGrid>
                <a:gridCol w="2286000">
                  <a:extLst>
                    <a:ext uri="{9D8B030D-6E8A-4147-A177-3AD203B41FA5}">
                      <a16:colId xmlns:a16="http://schemas.microsoft.com/office/drawing/2014/main" val="2289469506"/>
                    </a:ext>
                  </a:extLst>
                </a:gridCol>
                <a:gridCol w="6553200">
                  <a:extLst>
                    <a:ext uri="{9D8B030D-6E8A-4147-A177-3AD203B41FA5}">
                      <a16:colId xmlns:a16="http://schemas.microsoft.com/office/drawing/2014/main" val="3932326980"/>
                    </a:ext>
                  </a:extLst>
                </a:gridCol>
              </a:tblGrid>
              <a:tr h="370840">
                <a:tc>
                  <a:txBody>
                    <a:bodyPr/>
                    <a:lstStyle/>
                    <a:p>
                      <a:pPr algn="ctr"/>
                      <a:r>
                        <a:rPr lang="en-US" dirty="0"/>
                        <a:t>Name</a:t>
                      </a:r>
                    </a:p>
                  </a:txBody>
                  <a:tcPr/>
                </a:tc>
                <a:tc>
                  <a:txBody>
                    <a:bodyPr/>
                    <a:lstStyle/>
                    <a:p>
                      <a:pPr algn="ctr"/>
                      <a:r>
                        <a:rPr lang="en-US" dirty="0"/>
                        <a:t>Description</a:t>
                      </a:r>
                    </a:p>
                  </a:txBody>
                  <a:tcPr/>
                </a:tc>
                <a:extLst>
                  <a:ext uri="{0D108BD9-81ED-4DB2-BD59-A6C34878D82A}">
                    <a16:rowId xmlns:a16="http://schemas.microsoft.com/office/drawing/2014/main" val="163772527"/>
                  </a:ext>
                </a:extLst>
              </a:tr>
              <a:tr h="391160">
                <a:tc>
                  <a:txBody>
                    <a:bodyPr/>
                    <a:lstStyle/>
                    <a:p>
                      <a:pPr lvl="1" algn="l"/>
                      <a:r>
                        <a:rPr lang="en-US" sz="1800" kern="1200" dirty="0">
                          <a:effectLst/>
                        </a:rPr>
                        <a:t>begin()</a:t>
                      </a:r>
                      <a:endParaRPr lang="en-US" dirty="0"/>
                    </a:p>
                  </a:txBody>
                  <a:tcPr/>
                </a:tc>
                <a:tc>
                  <a:txBody>
                    <a:bodyPr/>
                    <a:lstStyle/>
                    <a:p>
                      <a:pPr lvl="1" algn="l" fontAlgn="t"/>
                      <a:r>
                        <a:rPr lang="en-US" dirty="0">
                          <a:effectLst/>
                        </a:rPr>
                        <a:t>It starts a new transaction.</a:t>
                      </a:r>
                      <a:endParaRPr lang="en-US" dirty="0">
                        <a:solidFill>
                          <a:srgbClr val="555555"/>
                        </a:solidFill>
                        <a:effectLst/>
                      </a:endParaRPr>
                    </a:p>
                  </a:txBody>
                  <a:tcPr marL="66675" marR="66675" marT="38100" marB="38100"/>
                </a:tc>
                <a:extLst>
                  <a:ext uri="{0D108BD9-81ED-4DB2-BD59-A6C34878D82A}">
                    <a16:rowId xmlns:a16="http://schemas.microsoft.com/office/drawing/2014/main" val="2934055389"/>
                  </a:ext>
                </a:extLst>
              </a:tr>
              <a:tr h="370840">
                <a:tc>
                  <a:txBody>
                    <a:bodyPr/>
                    <a:lstStyle/>
                    <a:p>
                      <a:pPr lvl="1" algn="l" fontAlgn="t"/>
                      <a:r>
                        <a:rPr lang="en-US" dirty="0">
                          <a:effectLst/>
                        </a:rPr>
                        <a:t>commit()</a:t>
                      </a:r>
                      <a:endParaRPr lang="en-US" dirty="0">
                        <a:solidFill>
                          <a:srgbClr val="555555"/>
                        </a:solidFill>
                        <a:effectLst/>
                      </a:endParaRPr>
                    </a:p>
                  </a:txBody>
                  <a:tcPr marL="66675" marR="66675" marT="38100" marB="38100"/>
                </a:tc>
                <a:tc>
                  <a:txBody>
                    <a:bodyPr/>
                    <a:lstStyle/>
                    <a:p>
                      <a:pPr lvl="1" algn="l"/>
                      <a:r>
                        <a:rPr lang="en-US" sz="1800" kern="1200" dirty="0">
                          <a:effectLst/>
                        </a:rPr>
                        <a:t>It ends the transaction and flushes the associated session.</a:t>
                      </a:r>
                      <a:endParaRPr lang="en-US" dirty="0"/>
                    </a:p>
                  </a:txBody>
                  <a:tcPr/>
                </a:tc>
                <a:extLst>
                  <a:ext uri="{0D108BD9-81ED-4DB2-BD59-A6C34878D82A}">
                    <a16:rowId xmlns:a16="http://schemas.microsoft.com/office/drawing/2014/main" val="3421269498"/>
                  </a:ext>
                </a:extLst>
              </a:tr>
              <a:tr h="370840">
                <a:tc>
                  <a:txBody>
                    <a:bodyPr/>
                    <a:lstStyle/>
                    <a:p>
                      <a:pPr lvl="1" algn="l"/>
                      <a:r>
                        <a:rPr lang="en-US" sz="1800" kern="1200" dirty="0">
                          <a:effectLst/>
                        </a:rPr>
                        <a:t>rollback()</a:t>
                      </a:r>
                      <a:endParaRPr lang="en-US" dirty="0"/>
                    </a:p>
                  </a:txBody>
                  <a:tcPr/>
                </a:tc>
                <a:tc>
                  <a:txBody>
                    <a:bodyPr/>
                    <a:lstStyle/>
                    <a:p>
                      <a:pPr lvl="1" algn="l"/>
                      <a:r>
                        <a:rPr lang="en-US" sz="1800" kern="1200" dirty="0">
                          <a:effectLst/>
                        </a:rPr>
                        <a:t>It rolls back the current transaction.</a:t>
                      </a:r>
                      <a:endParaRPr lang="en-US" dirty="0"/>
                    </a:p>
                  </a:txBody>
                  <a:tcPr/>
                </a:tc>
                <a:extLst>
                  <a:ext uri="{0D108BD9-81ED-4DB2-BD59-A6C34878D82A}">
                    <a16:rowId xmlns:a16="http://schemas.microsoft.com/office/drawing/2014/main" val="1285824538"/>
                  </a:ext>
                </a:extLst>
              </a:tr>
              <a:tr h="370840">
                <a:tc>
                  <a:txBody>
                    <a:bodyPr/>
                    <a:lstStyle/>
                    <a:p>
                      <a:pPr lvl="1" algn="l"/>
                      <a:r>
                        <a:rPr lang="en-US" sz="1800" kern="1200" dirty="0" err="1">
                          <a:effectLst/>
                        </a:rPr>
                        <a:t>setTimeout</a:t>
                      </a:r>
                      <a:r>
                        <a:rPr lang="en-US" sz="1800" kern="1200" dirty="0">
                          <a:effectLst/>
                        </a:rPr>
                        <a:t>(</a:t>
                      </a:r>
                      <a:r>
                        <a:rPr lang="en-US" sz="1800" kern="1200" dirty="0" err="1">
                          <a:effectLst/>
                        </a:rPr>
                        <a:t>int</a:t>
                      </a:r>
                      <a:r>
                        <a:rPr lang="en-US" sz="1800" kern="1200" dirty="0">
                          <a:effectLst/>
                        </a:rPr>
                        <a:t> seconds)</a:t>
                      </a:r>
                      <a:endParaRPr lang="en-US" dirty="0"/>
                    </a:p>
                  </a:txBody>
                  <a:tcPr/>
                </a:tc>
                <a:tc>
                  <a:txBody>
                    <a:bodyPr/>
                    <a:lstStyle/>
                    <a:p>
                      <a:pPr lvl="1" algn="l"/>
                      <a:r>
                        <a:rPr lang="en-US" sz="1800" kern="1200" dirty="0">
                          <a:effectLst/>
                        </a:rPr>
                        <a:t>It set the transaction timeout for any transaction started by a subsequent call to begin() on this instance.</a:t>
                      </a:r>
                      <a:endParaRPr lang="en-US" dirty="0"/>
                    </a:p>
                  </a:txBody>
                  <a:tcPr/>
                </a:tc>
                <a:extLst>
                  <a:ext uri="{0D108BD9-81ED-4DB2-BD59-A6C34878D82A}">
                    <a16:rowId xmlns:a16="http://schemas.microsoft.com/office/drawing/2014/main" val="3616399763"/>
                  </a:ext>
                </a:extLst>
              </a:tr>
              <a:tr h="370840">
                <a:tc>
                  <a:txBody>
                    <a:bodyPr/>
                    <a:lstStyle/>
                    <a:p>
                      <a:pPr lvl="1" algn="l"/>
                      <a:r>
                        <a:rPr lang="en-US" sz="1800" kern="1200" dirty="0" err="1">
                          <a:effectLst/>
                        </a:rPr>
                        <a:t>isActive</a:t>
                      </a:r>
                      <a:r>
                        <a:rPr lang="en-US" sz="1800" kern="1200" dirty="0">
                          <a:effectLst/>
                        </a:rPr>
                        <a:t>()</a:t>
                      </a:r>
                      <a:endParaRPr lang="en-US" dirty="0"/>
                    </a:p>
                  </a:txBody>
                  <a:tcPr/>
                </a:tc>
                <a:tc>
                  <a:txBody>
                    <a:bodyPr/>
                    <a:lstStyle/>
                    <a:p>
                      <a:pPr lvl="1" algn="l" fontAlgn="t"/>
                      <a:br>
                        <a:rPr lang="en-US" dirty="0">
                          <a:effectLst/>
                        </a:rPr>
                      </a:br>
                      <a:r>
                        <a:rPr lang="en-US" dirty="0">
                          <a:effectLst/>
                        </a:rPr>
                        <a:t>It checks if this transaction is still active or not.</a:t>
                      </a:r>
                      <a:endParaRPr lang="en-US" dirty="0">
                        <a:solidFill>
                          <a:srgbClr val="555555"/>
                        </a:solidFill>
                        <a:effectLst/>
                      </a:endParaRPr>
                    </a:p>
                  </a:txBody>
                  <a:tcPr marL="66675" marR="66675" marT="38100" marB="38100"/>
                </a:tc>
                <a:extLst>
                  <a:ext uri="{0D108BD9-81ED-4DB2-BD59-A6C34878D82A}">
                    <a16:rowId xmlns:a16="http://schemas.microsoft.com/office/drawing/2014/main" val="1818548873"/>
                  </a:ext>
                </a:extLst>
              </a:tr>
              <a:tr h="370840">
                <a:tc>
                  <a:txBody>
                    <a:bodyPr/>
                    <a:lstStyle/>
                    <a:p>
                      <a:pPr lvl="1" algn="l"/>
                      <a:r>
                        <a:rPr lang="en-US" sz="1800" kern="1200" dirty="0" err="1">
                          <a:effectLst/>
                        </a:rPr>
                        <a:t>wasRolledBack</a:t>
                      </a:r>
                      <a:r>
                        <a:rPr lang="en-US" sz="1800" kern="1200" dirty="0">
                          <a:effectLst/>
                        </a:rPr>
                        <a:t>()</a:t>
                      </a:r>
                      <a:endParaRPr lang="en-US" dirty="0"/>
                    </a:p>
                  </a:txBody>
                  <a:tcPr/>
                </a:tc>
                <a:tc>
                  <a:txBody>
                    <a:bodyPr/>
                    <a:lstStyle/>
                    <a:p>
                      <a:pPr lvl="1" algn="l"/>
                      <a:r>
                        <a:rPr lang="en-US" sz="1800" kern="1200" dirty="0">
                          <a:effectLst/>
                        </a:rPr>
                        <a:t>It checks if this transaction roll backed successfully or not.</a:t>
                      </a:r>
                      <a:endParaRPr lang="en-US" dirty="0"/>
                    </a:p>
                  </a:txBody>
                  <a:tcPr/>
                </a:tc>
                <a:extLst>
                  <a:ext uri="{0D108BD9-81ED-4DB2-BD59-A6C34878D82A}">
                    <a16:rowId xmlns:a16="http://schemas.microsoft.com/office/drawing/2014/main" val="2687771825"/>
                  </a:ext>
                </a:extLst>
              </a:tr>
              <a:tr h="370840">
                <a:tc>
                  <a:txBody>
                    <a:bodyPr/>
                    <a:lstStyle/>
                    <a:p>
                      <a:pPr lvl="1" algn="l"/>
                      <a:r>
                        <a:rPr lang="en-US" sz="1800" kern="1200" dirty="0" err="1">
                          <a:effectLst/>
                        </a:rPr>
                        <a:t>wasCommitted</a:t>
                      </a:r>
                      <a:r>
                        <a:rPr lang="en-US" sz="1800" kern="1200" dirty="0">
                          <a:effectLst/>
                        </a:rPr>
                        <a:t>()</a:t>
                      </a:r>
                      <a:endParaRPr lang="en-US" dirty="0"/>
                    </a:p>
                  </a:txBody>
                  <a:tcPr/>
                </a:tc>
                <a:tc>
                  <a:txBody>
                    <a:bodyPr/>
                    <a:lstStyle/>
                    <a:p>
                      <a:pPr lvl="1" algn="l"/>
                      <a:r>
                        <a:rPr lang="en-US" sz="1800" kern="1200" dirty="0">
                          <a:effectLst/>
                        </a:rPr>
                        <a:t>It checks if this transaction committed successfully or not.</a:t>
                      </a:r>
                      <a:endParaRPr lang="en-US" dirty="0"/>
                    </a:p>
                  </a:txBody>
                  <a:tcPr/>
                </a:tc>
                <a:extLst>
                  <a:ext uri="{0D108BD9-81ED-4DB2-BD59-A6C34878D82A}">
                    <a16:rowId xmlns:a16="http://schemas.microsoft.com/office/drawing/2014/main" val="3926858476"/>
                  </a:ext>
                </a:extLst>
              </a:tr>
            </a:tbl>
          </a:graphicData>
        </a:graphic>
      </p:graphicFrame>
      <p:sp>
        <p:nvSpPr>
          <p:cNvPr id="3" name="Rectangle 2">
            <a:extLst>
              <a:ext uri="{FF2B5EF4-FFF2-40B4-BE49-F238E27FC236}">
                <a16:creationId xmlns:a16="http://schemas.microsoft.com/office/drawing/2014/main" id="{AE75C7E8-C657-4D81-958C-E6C3369679ED}"/>
              </a:ext>
            </a:extLst>
          </p:cNvPr>
          <p:cNvSpPr/>
          <p:nvPr/>
        </p:nvSpPr>
        <p:spPr>
          <a:xfrm>
            <a:off x="304800" y="872142"/>
            <a:ext cx="2634119" cy="369332"/>
          </a:xfrm>
          <a:prstGeom prst="rect">
            <a:avLst/>
          </a:prstGeom>
        </p:spPr>
        <p:txBody>
          <a:bodyPr wrap="none">
            <a:spAutoFit/>
          </a:bodyPr>
          <a:lstStyle/>
          <a:p>
            <a:pPr fontAlgn="base"/>
            <a:r>
              <a:rPr lang="en-IN" b="1" dirty="0">
                <a:solidFill>
                  <a:srgbClr val="333333"/>
                </a:solidFill>
                <a:latin typeface="Helvetica" panose="020B0604020202020204" pitchFamily="34" charset="0"/>
              </a:rPr>
              <a:t>Transactions Interface</a:t>
            </a:r>
            <a:endParaRPr lang="en-IN" b="1" i="0" dirty="0">
              <a:solidFill>
                <a:srgbClr val="333333"/>
              </a:solidFill>
              <a:effectLst/>
              <a:latin typeface="Helvetica" panose="020B0604020202020204" pitchFamily="34" charset="0"/>
            </a:endParaRPr>
          </a:p>
        </p:txBody>
      </p:sp>
      <p:sp>
        <p:nvSpPr>
          <p:cNvPr id="6" name="Rectangle 5">
            <a:extLst>
              <a:ext uri="{FF2B5EF4-FFF2-40B4-BE49-F238E27FC236}">
                <a16:creationId xmlns:a16="http://schemas.microsoft.com/office/drawing/2014/main" id="{9A6F0E6B-4B70-4C0E-B8B3-8E620097CB16}"/>
              </a:ext>
            </a:extLst>
          </p:cNvPr>
          <p:cNvSpPr/>
          <p:nvPr/>
        </p:nvSpPr>
        <p:spPr>
          <a:xfrm>
            <a:off x="304800" y="1238071"/>
            <a:ext cx="8305800" cy="1200329"/>
          </a:xfrm>
          <a:prstGeom prst="rect">
            <a:avLst/>
          </a:prstGeom>
        </p:spPr>
        <p:txBody>
          <a:bodyPr wrap="square">
            <a:spAutoFit/>
          </a:bodyPr>
          <a:lstStyle/>
          <a:p>
            <a:r>
              <a:rPr lang="en-US" dirty="0"/>
              <a:t>They  define the unit of work and maintain the abstraction from the transaction implementation (JTA, JDBC). Associated with Hibernate Session, a transaction is instantiated when we call the </a:t>
            </a:r>
            <a:r>
              <a:rPr lang="en-US" dirty="0" err="1"/>
              <a:t>sessionObj.beginTransaction</a:t>
            </a:r>
            <a:r>
              <a:rPr lang="en-US" dirty="0"/>
              <a:t>(). </a:t>
            </a:r>
          </a:p>
          <a:p>
            <a:r>
              <a:rPr lang="en-US" dirty="0"/>
              <a:t>Below are the methods of Transaction interface:</a:t>
            </a:r>
            <a:endParaRPr lang="en-IN" dirty="0"/>
          </a:p>
        </p:txBody>
      </p:sp>
    </p:spTree>
    <p:extLst>
      <p:ext uri="{BB962C8B-B14F-4D97-AF65-F5344CB8AC3E}">
        <p14:creationId xmlns:p14="http://schemas.microsoft.com/office/powerpoint/2010/main" val="215913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467600" cy="639762"/>
          </a:xfrm>
        </p:spPr>
        <p:txBody>
          <a:bodyPr>
            <a:noAutofit/>
          </a:bodyPr>
          <a:lstStyle/>
          <a:p>
            <a:br>
              <a:rPr lang="en-US" sz="2400" dirty="0"/>
            </a:br>
            <a:r>
              <a:rPr lang="en-US" sz="2400" dirty="0"/>
              <a:t> Transaction Management </a:t>
            </a:r>
          </a:p>
        </p:txBody>
      </p:sp>
      <p:sp>
        <p:nvSpPr>
          <p:cNvPr id="4" name="Rectangle 3"/>
          <p:cNvSpPr/>
          <p:nvPr/>
        </p:nvSpPr>
        <p:spPr>
          <a:xfrm>
            <a:off x="228600" y="990600"/>
            <a:ext cx="8686800" cy="5909310"/>
          </a:xfrm>
          <a:prstGeom prst="rect">
            <a:avLst/>
          </a:prstGeom>
        </p:spPr>
        <p:txBody>
          <a:bodyPr wrap="square">
            <a:spAutoFit/>
          </a:bodyPr>
          <a:lstStyle/>
          <a:p>
            <a:r>
              <a:rPr lang="en-IN" b="1" dirty="0"/>
              <a:t>Non-managed environment i.e. standalone, simple Web- or Swing applications</a:t>
            </a:r>
          </a:p>
          <a:p>
            <a:r>
              <a:rPr lang="en-IN" dirty="0"/>
              <a:t>If a persistence layer of Hibernate runs in a non-managed environment then database connections are mostly handled by simple (i.e., non-</a:t>
            </a:r>
            <a:r>
              <a:rPr lang="en-IN" dirty="0" err="1"/>
              <a:t>DataSource</a:t>
            </a:r>
            <a:r>
              <a:rPr lang="en-IN" dirty="0"/>
              <a:t>) connection pools from which Hibernate gets connections as needed. Then session or transaction handling code can be as below:</a:t>
            </a:r>
          </a:p>
          <a:p>
            <a:endParaRPr lang="en-US" sz="1600" dirty="0"/>
          </a:p>
          <a:p>
            <a:r>
              <a:rPr lang="en-US" sz="1600" dirty="0"/>
              <a:t>	</a:t>
            </a:r>
          </a:p>
          <a:p>
            <a:r>
              <a:rPr lang="en-US" sz="1400" dirty="0"/>
              <a:t>Transaction </a:t>
            </a:r>
            <a:r>
              <a:rPr lang="en-US" sz="1400" dirty="0" err="1"/>
              <a:t>transObj</a:t>
            </a:r>
            <a:r>
              <a:rPr lang="en-US" sz="1400" dirty="0"/>
              <a:t> = null;</a:t>
            </a:r>
          </a:p>
          <a:p>
            <a:r>
              <a:rPr lang="en-US" sz="1400" dirty="0"/>
              <a:t>Session </a:t>
            </a:r>
            <a:r>
              <a:rPr lang="en-US" sz="1400" dirty="0" err="1"/>
              <a:t>sessionObj</a:t>
            </a:r>
            <a:r>
              <a:rPr lang="en-US" sz="1400" dirty="0"/>
              <a:t> = null;</a:t>
            </a:r>
          </a:p>
          <a:p>
            <a:r>
              <a:rPr lang="en-US" sz="1400" dirty="0"/>
              <a:t>try {</a:t>
            </a:r>
          </a:p>
          <a:p>
            <a:r>
              <a:rPr lang="en-US" sz="1400" dirty="0"/>
              <a:t>    </a:t>
            </a:r>
            <a:r>
              <a:rPr lang="en-US" sz="1400" dirty="0" err="1"/>
              <a:t>sessionObj</a:t>
            </a:r>
            <a:r>
              <a:rPr lang="en-US" sz="1400" dirty="0"/>
              <a:t> = </a:t>
            </a:r>
            <a:r>
              <a:rPr lang="en-US" sz="1400" dirty="0" err="1"/>
              <a:t>HibernateUtil.buildSessionFactory</a:t>
            </a:r>
            <a:r>
              <a:rPr lang="en-US" sz="1400" dirty="0"/>
              <a:t>().</a:t>
            </a:r>
            <a:r>
              <a:rPr lang="en-US" sz="1400" dirty="0" err="1"/>
              <a:t>openSession</a:t>
            </a:r>
            <a:r>
              <a:rPr lang="en-US" sz="1400" dirty="0"/>
              <a:t>();</a:t>
            </a:r>
          </a:p>
          <a:p>
            <a:r>
              <a:rPr lang="en-US" sz="1400" dirty="0"/>
              <a:t>    </a:t>
            </a:r>
            <a:r>
              <a:rPr lang="en-US" sz="1400" dirty="0" err="1"/>
              <a:t>transObj</a:t>
            </a:r>
            <a:r>
              <a:rPr lang="en-US" sz="1400" dirty="0"/>
              <a:t> = </a:t>
            </a:r>
            <a:r>
              <a:rPr lang="en-US" sz="1400" dirty="0" err="1"/>
              <a:t>sessionObj.beginTransaction</a:t>
            </a:r>
            <a:r>
              <a:rPr lang="en-US" sz="1400" dirty="0"/>
              <a:t>();</a:t>
            </a:r>
          </a:p>
          <a:p>
            <a:r>
              <a:rPr lang="en-US" sz="1400" dirty="0"/>
              <a:t> </a:t>
            </a:r>
          </a:p>
          <a:p>
            <a:r>
              <a:rPr lang="en-US" sz="1400" dirty="0"/>
              <a:t>    //Perform Some Operation Here</a:t>
            </a:r>
          </a:p>
          <a:p>
            <a:r>
              <a:rPr lang="en-US" sz="1400" dirty="0"/>
              <a:t>    </a:t>
            </a:r>
            <a:r>
              <a:rPr lang="en-US" sz="1400" dirty="0" err="1"/>
              <a:t>transObj.commit</a:t>
            </a:r>
            <a:r>
              <a:rPr lang="en-US" sz="1400" dirty="0"/>
              <a:t>();</a:t>
            </a:r>
          </a:p>
          <a:p>
            <a:r>
              <a:rPr lang="en-US" sz="1400" dirty="0"/>
              <a:t>} catch (</a:t>
            </a:r>
            <a:r>
              <a:rPr lang="en-US" sz="1400" dirty="0" err="1"/>
              <a:t>HibernateException</a:t>
            </a:r>
            <a:r>
              <a:rPr lang="en-US" sz="1400" dirty="0"/>
              <a:t> </a:t>
            </a:r>
            <a:r>
              <a:rPr lang="en-US" sz="1400" dirty="0" err="1"/>
              <a:t>exObj</a:t>
            </a:r>
            <a:r>
              <a:rPr lang="en-US" sz="1400" dirty="0"/>
              <a:t>) {</a:t>
            </a:r>
          </a:p>
          <a:p>
            <a:r>
              <a:rPr lang="en-US" sz="1400" dirty="0"/>
              <a:t>    if(</a:t>
            </a:r>
            <a:r>
              <a:rPr lang="en-US" sz="1400" dirty="0" err="1"/>
              <a:t>transObj</a:t>
            </a:r>
            <a:r>
              <a:rPr lang="en-US" sz="1400" dirty="0"/>
              <a:t>!=null){</a:t>
            </a:r>
          </a:p>
          <a:p>
            <a:r>
              <a:rPr lang="en-US" sz="1400" dirty="0"/>
              <a:t>        </a:t>
            </a:r>
            <a:r>
              <a:rPr lang="en-US" sz="1400" dirty="0" err="1"/>
              <a:t>transObj.rollback</a:t>
            </a:r>
            <a:r>
              <a:rPr lang="en-US" sz="1400" dirty="0"/>
              <a:t>();</a:t>
            </a:r>
          </a:p>
          <a:p>
            <a:r>
              <a:rPr lang="en-US" sz="1400" dirty="0"/>
              <a:t>    }</a:t>
            </a:r>
          </a:p>
          <a:p>
            <a:r>
              <a:rPr lang="en-US" sz="1400" dirty="0"/>
              <a:t>    </a:t>
            </a:r>
            <a:r>
              <a:rPr lang="en-US" sz="1400" dirty="0" err="1"/>
              <a:t>exObj.printStackTrace</a:t>
            </a:r>
            <a:r>
              <a:rPr lang="en-US" sz="1400" dirty="0"/>
              <a:t>(); </a:t>
            </a:r>
          </a:p>
          <a:p>
            <a:r>
              <a:rPr lang="en-US" sz="1400" dirty="0"/>
              <a:t>} finally {</a:t>
            </a:r>
          </a:p>
          <a:p>
            <a:r>
              <a:rPr lang="en-US" sz="1400" dirty="0"/>
              <a:t>    </a:t>
            </a:r>
            <a:r>
              <a:rPr lang="en-US" sz="1400" dirty="0" err="1"/>
              <a:t>sessionObj.close</a:t>
            </a:r>
            <a:r>
              <a:rPr lang="en-US" sz="1400" dirty="0"/>
              <a:t>(); </a:t>
            </a:r>
          </a:p>
          <a:p>
            <a:r>
              <a:rPr lang="en-US" sz="1400" dirty="0"/>
              <a:t>}</a:t>
            </a:r>
          </a:p>
          <a:p>
            <a:r>
              <a:rPr lang="en-US" sz="1600" dirty="0"/>
              <a:t>		</a:t>
            </a:r>
          </a:p>
          <a:p>
            <a:r>
              <a:rPr lang="en-US" sz="1600" dirty="0"/>
              <a:t> </a:t>
            </a:r>
          </a:p>
        </p:txBody>
      </p:sp>
    </p:spTree>
    <p:extLst>
      <p:ext uri="{BB962C8B-B14F-4D97-AF65-F5344CB8AC3E}">
        <p14:creationId xmlns:p14="http://schemas.microsoft.com/office/powerpoint/2010/main" val="3621722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6" name="Content Placeholder 2"/>
          <p:cNvSpPr txBox="1">
            <a:spLocks/>
          </p:cNvSpPr>
          <p:nvPr/>
        </p:nvSpPr>
        <p:spPr>
          <a:xfrm>
            <a:off x="457200" y="1295400"/>
            <a:ext cx="8229600" cy="20574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In this Module, we have learnt the following:</a:t>
            </a:r>
          </a:p>
          <a:p>
            <a:pPr>
              <a:buFont typeface="Wingdings" panose="05000000000000000000" pitchFamily="2" charset="2"/>
              <a:buChar char="ü"/>
            </a:pPr>
            <a:r>
              <a:rPr lang="en-US" sz="1800" b="0" dirty="0"/>
              <a:t>Annotations</a:t>
            </a:r>
          </a:p>
          <a:p>
            <a:pPr>
              <a:buFont typeface="Wingdings" panose="05000000000000000000" pitchFamily="2" charset="2"/>
              <a:buChar char="ü"/>
            </a:pPr>
            <a:r>
              <a:rPr lang="en-US" sz="1800" b="0" dirty="0"/>
              <a:t>Query Language</a:t>
            </a:r>
          </a:p>
          <a:p>
            <a:pPr>
              <a:buFont typeface="Wingdings" panose="05000000000000000000" pitchFamily="2" charset="2"/>
              <a:buChar char="ü"/>
            </a:pPr>
            <a:r>
              <a:rPr lang="en-US" sz="1800" b="0" dirty="0"/>
              <a:t>Criteria Queries</a:t>
            </a:r>
          </a:p>
          <a:p>
            <a:pPr>
              <a:buFont typeface="Wingdings" panose="05000000000000000000" pitchFamily="2" charset="2"/>
              <a:buChar char="ü"/>
            </a:pPr>
            <a:r>
              <a:rPr lang="en-US" sz="1800" b="0" dirty="0"/>
              <a:t>Native SQL</a:t>
            </a:r>
          </a:p>
          <a:p>
            <a:pPr>
              <a:buFont typeface="Wingdings" panose="05000000000000000000" pitchFamily="2" charset="2"/>
              <a:buChar char="ü"/>
            </a:pPr>
            <a:r>
              <a:rPr lang="en-US" sz="1800" b="0" dirty="0"/>
              <a:t>Caching </a:t>
            </a:r>
          </a:p>
          <a:p>
            <a:pPr>
              <a:buFont typeface="Wingdings" panose="05000000000000000000" pitchFamily="2" charset="2"/>
              <a:buChar char="ü"/>
            </a:pPr>
            <a:r>
              <a:rPr lang="en-US" sz="1800" b="0" dirty="0"/>
              <a:t>Batch Processing</a:t>
            </a:r>
          </a:p>
          <a:p>
            <a:pPr>
              <a:buFont typeface="Wingdings" panose="05000000000000000000" pitchFamily="2" charset="2"/>
              <a:buChar char="ü"/>
            </a:pPr>
            <a:r>
              <a:rPr lang="en-US" sz="1800" b="0" dirty="0"/>
              <a:t>Interceptors</a:t>
            </a:r>
          </a:p>
          <a:p>
            <a:pPr>
              <a:buFont typeface="Wingdings" panose="05000000000000000000" pitchFamily="2" charset="2"/>
              <a:buChar char="ü"/>
            </a:pPr>
            <a:r>
              <a:rPr lang="en-US" sz="1800" b="0" dirty="0"/>
              <a:t>Transaction Management</a:t>
            </a:r>
          </a:p>
        </p:txBody>
      </p:sp>
    </p:spTree>
    <p:extLst>
      <p:ext uri="{BB962C8B-B14F-4D97-AF65-F5344CB8AC3E}">
        <p14:creationId xmlns:p14="http://schemas.microsoft.com/office/powerpoint/2010/main" val="3602086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01689F3-678C-4040-AABE-2F30FB318DF6}" type="slidenum">
              <a:rPr lang="en-US" smtClean="0"/>
              <a:pPr/>
              <a:t>56</a:t>
            </a:fld>
            <a:endParaRPr lang="en-US"/>
          </a:p>
        </p:txBody>
      </p:sp>
      <p:pic>
        <p:nvPicPr>
          <p:cNvPr id="4" name="Content Placeholder 3">
            <a:extLst>
              <a:ext uri="{FF2B5EF4-FFF2-40B4-BE49-F238E27FC236}">
                <a16:creationId xmlns:a16="http://schemas.microsoft.com/office/drawing/2014/main" id="{946D42A5-B3DF-4BAA-91E3-66786BF15F90}"/>
              </a:ext>
            </a:extLst>
          </p:cNvPr>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4D231FA7-54F3-4458-8A42-0C54E756794D}"/>
              </a:ext>
            </a:extLst>
          </p:cNvPr>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Tree>
    <p:extLst>
      <p:ext uri="{BB962C8B-B14F-4D97-AF65-F5344CB8AC3E}">
        <p14:creationId xmlns:p14="http://schemas.microsoft.com/office/powerpoint/2010/main" val="1784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9185-C611-4ED4-857D-35DFACADC51F}"/>
              </a:ext>
            </a:extLst>
          </p:cNvPr>
          <p:cNvSpPr>
            <a:spLocks noGrp="1"/>
          </p:cNvSpPr>
          <p:nvPr>
            <p:ph type="title"/>
          </p:nvPr>
        </p:nvSpPr>
        <p:spPr/>
        <p:txBody>
          <a:bodyPr/>
          <a:lstStyle/>
          <a:p>
            <a:r>
              <a:rPr lang="en-IN" dirty="0"/>
              <a:t>Hibernate Query Language(HQL)</a:t>
            </a:r>
          </a:p>
        </p:txBody>
      </p:sp>
      <p:pic>
        <p:nvPicPr>
          <p:cNvPr id="6" name="Picture 5">
            <a:extLst>
              <a:ext uri="{FF2B5EF4-FFF2-40B4-BE49-F238E27FC236}">
                <a16:creationId xmlns:a16="http://schemas.microsoft.com/office/drawing/2014/main" id="{7A1865D1-95FE-4FB6-A6E1-80E518BCF4DD}"/>
              </a:ext>
            </a:extLst>
          </p:cNvPr>
          <p:cNvPicPr>
            <a:picLocks noChangeAspect="1"/>
          </p:cNvPicPr>
          <p:nvPr/>
        </p:nvPicPr>
        <p:blipFill>
          <a:blip r:embed="rId2"/>
          <a:stretch>
            <a:fillRect/>
          </a:stretch>
        </p:blipFill>
        <p:spPr>
          <a:xfrm>
            <a:off x="442912" y="1066800"/>
            <a:ext cx="8320088" cy="5153025"/>
          </a:xfrm>
          <a:prstGeom prst="rect">
            <a:avLst/>
          </a:prstGeom>
        </p:spPr>
      </p:pic>
    </p:spTree>
    <p:extLst>
      <p:ext uri="{BB962C8B-B14F-4D97-AF65-F5344CB8AC3E}">
        <p14:creationId xmlns:p14="http://schemas.microsoft.com/office/powerpoint/2010/main" val="137431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CF11-4294-486A-983D-B05C34CCA9D2}"/>
              </a:ext>
            </a:extLst>
          </p:cNvPr>
          <p:cNvSpPr>
            <a:spLocks noGrp="1"/>
          </p:cNvSpPr>
          <p:nvPr>
            <p:ph type="title"/>
          </p:nvPr>
        </p:nvSpPr>
        <p:spPr/>
        <p:txBody>
          <a:bodyPr/>
          <a:lstStyle/>
          <a:p>
            <a:r>
              <a:rPr lang="en-IN" dirty="0"/>
              <a:t>Hibernate Query Language(HQL) Cont..</a:t>
            </a:r>
          </a:p>
        </p:txBody>
      </p:sp>
      <p:sp>
        <p:nvSpPr>
          <p:cNvPr id="3" name="Content Placeholder 2">
            <a:extLst>
              <a:ext uri="{FF2B5EF4-FFF2-40B4-BE49-F238E27FC236}">
                <a16:creationId xmlns:a16="http://schemas.microsoft.com/office/drawing/2014/main" id="{B900A7C7-D639-4605-BE77-A8F591204D34}"/>
              </a:ext>
            </a:extLst>
          </p:cNvPr>
          <p:cNvSpPr>
            <a:spLocks noGrp="1"/>
          </p:cNvSpPr>
          <p:nvPr>
            <p:ph idx="1"/>
          </p:nvPr>
        </p:nvSpPr>
        <p:spPr>
          <a:xfrm>
            <a:off x="457200" y="990600"/>
            <a:ext cx="8229600" cy="4525963"/>
          </a:xfrm>
        </p:spPr>
        <p:txBody>
          <a:bodyPr>
            <a:normAutofit lnSpcReduction="10000"/>
          </a:bodyPr>
          <a:lstStyle/>
          <a:p>
            <a:pPr marL="0" indent="0">
              <a:buNone/>
            </a:pPr>
            <a:r>
              <a:rPr lang="en-IN" dirty="0"/>
              <a:t>Update Statement</a:t>
            </a:r>
          </a:p>
          <a:p>
            <a:pPr marL="0" indent="0">
              <a:buNone/>
            </a:pPr>
            <a:r>
              <a:rPr lang="en-US" b="0" dirty="0"/>
              <a:t>This alters the details of existing objects in the database. </a:t>
            </a:r>
          </a:p>
          <a:p>
            <a:pPr marL="0" indent="0">
              <a:buNone/>
            </a:pPr>
            <a:r>
              <a:rPr lang="en-US" b="0" dirty="0"/>
              <a:t>In-memory entities, managed or not, will not get updated and wont -reflect changes resulting from issuing UPDATE statements. </a:t>
            </a:r>
            <a:r>
              <a:rPr lang="en-US" dirty="0"/>
              <a:t>					Example</a:t>
            </a:r>
          </a:p>
          <a:p>
            <a:pPr marL="0" indent="0">
              <a:buNone/>
            </a:pPr>
            <a:r>
              <a:rPr lang="en-US" b="0" dirty="0"/>
              <a:t>                 </a:t>
            </a:r>
            <a:r>
              <a:rPr lang="en-US" dirty="0"/>
              <a:t>Syntax</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200" dirty="0"/>
              <a:t>path</a:t>
            </a:r>
            <a:r>
              <a:rPr lang="en-US" sz="1200" b="0" dirty="0"/>
              <a:t> – It is fully qualified name of the entity or entities</a:t>
            </a:r>
          </a:p>
          <a:p>
            <a:pPr marL="0" indent="0">
              <a:buNone/>
            </a:pPr>
            <a:r>
              <a:rPr lang="en-US" sz="1200" dirty="0"/>
              <a:t>alias</a:t>
            </a:r>
            <a:r>
              <a:rPr lang="en-US" sz="1200" b="0" dirty="0"/>
              <a:t> – This must be used when property names in the query </a:t>
            </a:r>
          </a:p>
          <a:p>
            <a:pPr marL="0" indent="0">
              <a:buNone/>
            </a:pPr>
            <a:r>
              <a:rPr lang="en-US" sz="1200" b="0" dirty="0"/>
              <a:t>would otherwise be ambiguous.</a:t>
            </a:r>
          </a:p>
          <a:p>
            <a:pPr marL="0" indent="0">
              <a:buNone/>
            </a:pPr>
            <a:r>
              <a:rPr lang="en-US" sz="1200" b="0" dirty="0"/>
              <a:t>It is used to abbreviate references to specific entities or their          </a:t>
            </a:r>
          </a:p>
          <a:p>
            <a:pPr marL="0" indent="0">
              <a:buNone/>
            </a:pPr>
            <a:r>
              <a:rPr lang="en-US" sz="1200" b="0" dirty="0"/>
              <a:t>Properties.</a:t>
            </a:r>
          </a:p>
          <a:p>
            <a:pPr marL="0" indent="0">
              <a:buNone/>
            </a:pPr>
            <a:r>
              <a:rPr lang="en-US" sz="1200" dirty="0"/>
              <a:t>VERSIONED</a:t>
            </a:r>
            <a:r>
              <a:rPr lang="en-US" sz="1200" b="0" dirty="0"/>
              <a:t> –update time stamps that are part of the entity </a:t>
            </a:r>
          </a:p>
          <a:p>
            <a:pPr marL="0" indent="0">
              <a:buNone/>
            </a:pPr>
            <a:r>
              <a:rPr lang="en-US" sz="1200" b="0" dirty="0"/>
              <a:t>being updated.</a:t>
            </a:r>
          </a:p>
          <a:p>
            <a:pPr marL="0" indent="0">
              <a:buNone/>
            </a:pPr>
            <a:r>
              <a:rPr lang="en-US" sz="1200" b="0" dirty="0"/>
              <a:t>property – properties of entities listed in the FROM path.</a:t>
            </a:r>
          </a:p>
          <a:p>
            <a:pPr marL="0" indent="0">
              <a:buNone/>
            </a:pPr>
            <a:r>
              <a:rPr lang="en-US" sz="1200" dirty="0" err="1"/>
              <a:t>logicalExpression</a:t>
            </a:r>
            <a:r>
              <a:rPr lang="en-US" sz="1200" b="0" dirty="0"/>
              <a:t> – a where clause.</a:t>
            </a:r>
            <a:endParaRPr lang="en-IN" sz="1200" b="0" dirty="0"/>
          </a:p>
        </p:txBody>
      </p:sp>
      <p:sp>
        <p:nvSpPr>
          <p:cNvPr id="4" name="Rectangle 3">
            <a:extLst>
              <a:ext uri="{FF2B5EF4-FFF2-40B4-BE49-F238E27FC236}">
                <a16:creationId xmlns:a16="http://schemas.microsoft.com/office/drawing/2014/main" id="{82DC15D9-8F11-4B0E-8F0A-409F9907A1A4}"/>
              </a:ext>
            </a:extLst>
          </p:cNvPr>
          <p:cNvSpPr/>
          <p:nvPr/>
        </p:nvSpPr>
        <p:spPr>
          <a:xfrm>
            <a:off x="533400" y="2262981"/>
            <a:ext cx="25146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UPDATE [VERSIONED]</a:t>
            </a:r>
          </a:p>
          <a:p>
            <a:pPr algn="ctr"/>
            <a:r>
              <a:rPr lang="en-US" sz="1200" dirty="0"/>
              <a:t>   [FROM] path [[AS] alias] [, ...]</a:t>
            </a:r>
          </a:p>
          <a:p>
            <a:pPr algn="ctr"/>
            <a:r>
              <a:rPr lang="en-US" sz="1200" dirty="0"/>
              <a:t>   SET property = value [, ...]</a:t>
            </a:r>
          </a:p>
          <a:p>
            <a:pPr algn="ctr"/>
            <a:r>
              <a:rPr lang="en-US" sz="1200" dirty="0"/>
              <a:t>   [WHERE </a:t>
            </a:r>
            <a:r>
              <a:rPr lang="en-US" sz="1200" dirty="0" err="1"/>
              <a:t>logicalExpression</a:t>
            </a:r>
            <a:r>
              <a:rPr lang="en-US" sz="1200" dirty="0"/>
              <a:t>]</a:t>
            </a:r>
            <a:endParaRPr lang="en-IN" sz="1200" dirty="0"/>
          </a:p>
        </p:txBody>
      </p:sp>
      <p:sp>
        <p:nvSpPr>
          <p:cNvPr id="8" name="Rectangle 7">
            <a:extLst>
              <a:ext uri="{FF2B5EF4-FFF2-40B4-BE49-F238E27FC236}">
                <a16:creationId xmlns:a16="http://schemas.microsoft.com/office/drawing/2014/main" id="{3BD5E805-0003-4210-BFD0-3F8CC69FFC97}"/>
              </a:ext>
            </a:extLst>
          </p:cNvPr>
          <p:cNvSpPr/>
          <p:nvPr/>
        </p:nvSpPr>
        <p:spPr>
          <a:xfrm>
            <a:off x="4724400" y="2057400"/>
            <a:ext cx="3733800" cy="1676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Query query=</a:t>
            </a:r>
            <a:r>
              <a:rPr lang="en-IN" sz="1400" dirty="0" err="1"/>
              <a:t>session.createQuery</a:t>
            </a:r>
            <a:r>
              <a:rPr lang="en-IN" sz="1400" dirty="0"/>
              <a:t>("update Student set age=:age where </a:t>
            </a:r>
            <a:r>
              <a:rPr lang="en-IN" sz="1400" dirty="0" err="1"/>
              <a:t>studentId</a:t>
            </a:r>
            <a:r>
              <a:rPr lang="en-IN" sz="1400" dirty="0"/>
              <a:t>=</a:t>
            </a:r>
            <a:r>
              <a:rPr lang="en-IN" sz="1400" dirty="0">
                <a:solidFill>
                  <a:schemeClr val="bg1"/>
                </a:solidFill>
              </a:rPr>
              <a:t> :id </a:t>
            </a:r>
            <a:r>
              <a:rPr lang="en-IN" sz="1400" dirty="0"/>
              <a:t>");</a:t>
            </a:r>
          </a:p>
          <a:p>
            <a:pPr algn="ctr"/>
            <a:r>
              <a:rPr lang="en-IN" sz="1400" dirty="0" err="1"/>
              <a:t>query.setInteger</a:t>
            </a:r>
            <a:r>
              <a:rPr lang="en-IN" sz="1400" dirty="0"/>
              <a:t>("age", 15);</a:t>
            </a:r>
          </a:p>
          <a:p>
            <a:pPr algn="ctr"/>
            <a:r>
              <a:rPr lang="en-IN" sz="1400" dirty="0" err="1"/>
              <a:t>query.setParameter</a:t>
            </a:r>
            <a:r>
              <a:rPr lang="en-IN" sz="1400" dirty="0"/>
              <a:t>(“id", “501");</a:t>
            </a:r>
          </a:p>
          <a:p>
            <a:pPr algn="ctr"/>
            <a:r>
              <a:rPr lang="en-IN" sz="1400" dirty="0"/>
              <a:t>int result=</a:t>
            </a:r>
            <a:r>
              <a:rPr lang="en-IN" sz="1400" dirty="0" err="1"/>
              <a:t>query.executeUpdate</a:t>
            </a:r>
            <a:r>
              <a:rPr lang="en-IN" sz="1400" dirty="0"/>
              <a:t>();</a:t>
            </a:r>
          </a:p>
        </p:txBody>
      </p:sp>
      <p:sp>
        <p:nvSpPr>
          <p:cNvPr id="10" name="TextBox 9">
            <a:extLst>
              <a:ext uri="{FF2B5EF4-FFF2-40B4-BE49-F238E27FC236}">
                <a16:creationId xmlns:a16="http://schemas.microsoft.com/office/drawing/2014/main" id="{255DE03D-9AB0-44F8-9D8B-0960DBF5E83F}"/>
              </a:ext>
            </a:extLst>
          </p:cNvPr>
          <p:cNvSpPr txBox="1"/>
          <p:nvPr/>
        </p:nvSpPr>
        <p:spPr>
          <a:xfrm>
            <a:off x="5170077" y="4008438"/>
            <a:ext cx="2713884" cy="461665"/>
          </a:xfrm>
          <a:prstGeom prst="rect">
            <a:avLst/>
          </a:prstGeom>
          <a:noFill/>
        </p:spPr>
        <p:txBody>
          <a:bodyPr wrap="none" rtlCol="0">
            <a:spAutoFit/>
          </a:bodyPr>
          <a:lstStyle/>
          <a:p>
            <a:r>
              <a:rPr lang="en-US" sz="1200" dirty="0"/>
              <a:t>Here we are updating Student data with </a:t>
            </a:r>
          </a:p>
          <a:p>
            <a:r>
              <a:rPr lang="en-US" sz="1200" b="1" dirty="0" err="1"/>
              <a:t>hql</a:t>
            </a:r>
            <a:r>
              <a:rPr lang="en-US" sz="1200" b="1" dirty="0"/>
              <a:t> update query multiple columns</a:t>
            </a:r>
            <a:r>
              <a:rPr lang="en-US" sz="1200" dirty="0"/>
              <a:t>.</a:t>
            </a:r>
            <a:endParaRPr lang="en-IN" sz="1200" dirty="0"/>
          </a:p>
        </p:txBody>
      </p:sp>
    </p:spTree>
    <p:extLst>
      <p:ext uri="{BB962C8B-B14F-4D97-AF65-F5344CB8AC3E}">
        <p14:creationId xmlns:p14="http://schemas.microsoft.com/office/powerpoint/2010/main" val="208208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75EB-CBF0-4BDB-9196-221EF24A8E0B}"/>
              </a:ext>
            </a:extLst>
          </p:cNvPr>
          <p:cNvSpPr>
            <a:spLocks noGrp="1"/>
          </p:cNvSpPr>
          <p:nvPr>
            <p:ph type="title"/>
          </p:nvPr>
        </p:nvSpPr>
        <p:spPr/>
        <p:txBody>
          <a:bodyPr/>
          <a:lstStyle/>
          <a:p>
            <a:r>
              <a:rPr lang="en-IN" dirty="0"/>
              <a:t>Hibernate Query Language(HQL) Cont..</a:t>
            </a:r>
          </a:p>
        </p:txBody>
      </p:sp>
      <p:sp>
        <p:nvSpPr>
          <p:cNvPr id="3" name="Content Placeholder 2">
            <a:extLst>
              <a:ext uri="{FF2B5EF4-FFF2-40B4-BE49-F238E27FC236}">
                <a16:creationId xmlns:a16="http://schemas.microsoft.com/office/drawing/2014/main" id="{2AB0E0BE-B394-4458-BD45-8E5EE97585C5}"/>
              </a:ext>
            </a:extLst>
          </p:cNvPr>
          <p:cNvSpPr>
            <a:spLocks noGrp="1"/>
          </p:cNvSpPr>
          <p:nvPr>
            <p:ph idx="1"/>
          </p:nvPr>
        </p:nvSpPr>
        <p:spPr>
          <a:xfrm>
            <a:off x="457200" y="990600"/>
            <a:ext cx="8229600" cy="5135563"/>
          </a:xfrm>
        </p:spPr>
        <p:txBody>
          <a:bodyPr/>
          <a:lstStyle/>
          <a:p>
            <a:pPr marL="0" indent="0">
              <a:buNone/>
            </a:pPr>
            <a:r>
              <a:rPr lang="en-IN" dirty="0"/>
              <a:t>Delete Statement</a:t>
            </a:r>
          </a:p>
          <a:p>
            <a:pPr marL="0" indent="0">
              <a:buNone/>
            </a:pPr>
            <a:r>
              <a:rPr lang="en-US" b="0" dirty="0"/>
              <a:t>DELETE removes existing objects from the database. In-memory entities wont get updated to reflect changes resulting from DELETE statements. The </a:t>
            </a:r>
            <a:r>
              <a:rPr lang="en-US" b="0" dirty="0" err="1"/>
              <a:t>Hibernate’s</a:t>
            </a:r>
            <a:r>
              <a:rPr lang="en-US" b="0" dirty="0"/>
              <a:t> cascade rules will not be followed for deletions made. </a:t>
            </a:r>
          </a:p>
          <a:p>
            <a:pPr marL="0" indent="0">
              <a:buNone/>
            </a:pPr>
            <a:r>
              <a:rPr lang="en-US" b="0" dirty="0"/>
              <a:t>The database will still remove the child rows, if we specify  at the database level, cascading deletes either directly or through Hibernate, using the @</a:t>
            </a:r>
            <a:r>
              <a:rPr lang="en-US" b="0" dirty="0" err="1"/>
              <a:t>OnDelete</a:t>
            </a:r>
            <a:r>
              <a:rPr lang="en-US" b="0" dirty="0"/>
              <a:t> annotation.</a:t>
            </a:r>
          </a:p>
          <a:p>
            <a:pPr marL="0" indent="0">
              <a:buNone/>
            </a:pPr>
            <a:endParaRPr lang="en-IN" b="0" dirty="0"/>
          </a:p>
        </p:txBody>
      </p:sp>
      <p:sp>
        <p:nvSpPr>
          <p:cNvPr id="5" name="Rectangle 4">
            <a:extLst>
              <a:ext uri="{FF2B5EF4-FFF2-40B4-BE49-F238E27FC236}">
                <a16:creationId xmlns:a16="http://schemas.microsoft.com/office/drawing/2014/main" id="{6EB923E8-E0EF-43FC-978B-5E6A3F7A1C45}"/>
              </a:ext>
            </a:extLst>
          </p:cNvPr>
          <p:cNvSpPr/>
          <p:nvPr/>
        </p:nvSpPr>
        <p:spPr>
          <a:xfrm>
            <a:off x="472440" y="3063081"/>
            <a:ext cx="25146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DELETE</a:t>
            </a:r>
          </a:p>
          <a:p>
            <a:pPr algn="ctr"/>
            <a:r>
              <a:rPr lang="en-US" sz="1200" dirty="0"/>
              <a:t>   [FROM] path [[AS] alias]</a:t>
            </a:r>
          </a:p>
          <a:p>
            <a:pPr algn="ctr"/>
            <a:r>
              <a:rPr lang="en-US" sz="1200" dirty="0"/>
              <a:t>   [WHERE </a:t>
            </a:r>
            <a:r>
              <a:rPr lang="en-US" sz="1200" dirty="0" err="1"/>
              <a:t>logicalExpression</a:t>
            </a:r>
            <a:r>
              <a:rPr lang="en-US" sz="1200" dirty="0"/>
              <a:t>]</a:t>
            </a:r>
            <a:endParaRPr lang="en-IN" sz="1200" dirty="0"/>
          </a:p>
        </p:txBody>
      </p:sp>
      <p:sp>
        <p:nvSpPr>
          <p:cNvPr id="6" name="Rectangle 5">
            <a:extLst>
              <a:ext uri="{FF2B5EF4-FFF2-40B4-BE49-F238E27FC236}">
                <a16:creationId xmlns:a16="http://schemas.microsoft.com/office/drawing/2014/main" id="{88E4C12C-23D5-48D6-8110-703B1B2B473B}"/>
              </a:ext>
            </a:extLst>
          </p:cNvPr>
          <p:cNvSpPr/>
          <p:nvPr/>
        </p:nvSpPr>
        <p:spPr>
          <a:xfrm>
            <a:off x="5486400" y="3063080"/>
            <a:ext cx="2895600" cy="1204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sz="1200" dirty="0"/>
              <a:t>Query </a:t>
            </a:r>
            <a:r>
              <a:rPr lang="en-IN" sz="1200" dirty="0" err="1"/>
              <a:t>qr</a:t>
            </a:r>
            <a:r>
              <a:rPr lang="en-IN" sz="1200" dirty="0"/>
              <a:t> = </a:t>
            </a:r>
            <a:r>
              <a:rPr lang="en-IN" sz="1200" dirty="0" err="1"/>
              <a:t>session.createQuery</a:t>
            </a:r>
            <a:r>
              <a:rPr lang="en-IN" sz="1200" dirty="0"/>
              <a:t>("Delete Student where </a:t>
            </a:r>
            <a:r>
              <a:rPr lang="en-IN" sz="1200" dirty="0" err="1"/>
              <a:t>studentName</a:t>
            </a:r>
            <a:r>
              <a:rPr lang="en-IN" sz="1200" dirty="0"/>
              <a:t> = :id");</a:t>
            </a:r>
          </a:p>
          <a:p>
            <a:r>
              <a:rPr lang="en-IN" sz="1200" dirty="0" err="1"/>
              <a:t>query.setParameter</a:t>
            </a:r>
            <a:r>
              <a:rPr lang="en-IN" sz="1200" dirty="0"/>
              <a:t>(":id", “501");</a:t>
            </a:r>
          </a:p>
          <a:p>
            <a:r>
              <a:rPr lang="en-IN" sz="1200" dirty="0"/>
              <a:t>int result = </a:t>
            </a:r>
            <a:r>
              <a:rPr lang="en-IN" sz="1200" dirty="0" err="1"/>
              <a:t>query.executeUpdate</a:t>
            </a:r>
            <a:r>
              <a:rPr lang="en-IN" sz="1200" dirty="0"/>
              <a:t>();</a:t>
            </a:r>
          </a:p>
        </p:txBody>
      </p:sp>
      <p:sp>
        <p:nvSpPr>
          <p:cNvPr id="7" name="TextBox 6">
            <a:extLst>
              <a:ext uri="{FF2B5EF4-FFF2-40B4-BE49-F238E27FC236}">
                <a16:creationId xmlns:a16="http://schemas.microsoft.com/office/drawing/2014/main" id="{58F2BC09-8E28-45B2-AA36-494AE8A2ADDA}"/>
              </a:ext>
            </a:extLst>
          </p:cNvPr>
          <p:cNvSpPr txBox="1"/>
          <p:nvPr/>
        </p:nvSpPr>
        <p:spPr>
          <a:xfrm>
            <a:off x="1196340" y="2714505"/>
            <a:ext cx="1295400" cy="369332"/>
          </a:xfrm>
          <a:prstGeom prst="rect">
            <a:avLst/>
          </a:prstGeom>
          <a:noFill/>
        </p:spPr>
        <p:txBody>
          <a:bodyPr wrap="square" rtlCol="0">
            <a:spAutoFit/>
          </a:bodyPr>
          <a:lstStyle/>
          <a:p>
            <a:r>
              <a:rPr lang="en-IN" b="1" dirty="0"/>
              <a:t>Syntax</a:t>
            </a:r>
          </a:p>
        </p:txBody>
      </p:sp>
      <p:sp>
        <p:nvSpPr>
          <p:cNvPr id="8" name="TextBox 7">
            <a:extLst>
              <a:ext uri="{FF2B5EF4-FFF2-40B4-BE49-F238E27FC236}">
                <a16:creationId xmlns:a16="http://schemas.microsoft.com/office/drawing/2014/main" id="{A2C18931-4D50-47B3-A836-A3E1D28BCC92}"/>
              </a:ext>
            </a:extLst>
          </p:cNvPr>
          <p:cNvSpPr txBox="1"/>
          <p:nvPr/>
        </p:nvSpPr>
        <p:spPr>
          <a:xfrm>
            <a:off x="6652260" y="2714505"/>
            <a:ext cx="1295400" cy="369332"/>
          </a:xfrm>
          <a:prstGeom prst="rect">
            <a:avLst/>
          </a:prstGeom>
          <a:noFill/>
        </p:spPr>
        <p:txBody>
          <a:bodyPr wrap="square" rtlCol="0">
            <a:spAutoFit/>
          </a:bodyPr>
          <a:lstStyle/>
          <a:p>
            <a:r>
              <a:rPr lang="en-IN" b="1" dirty="0"/>
              <a:t>Example</a:t>
            </a:r>
          </a:p>
        </p:txBody>
      </p:sp>
    </p:spTree>
    <p:extLst>
      <p:ext uri="{BB962C8B-B14F-4D97-AF65-F5344CB8AC3E}">
        <p14:creationId xmlns:p14="http://schemas.microsoft.com/office/powerpoint/2010/main" val="272407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5F02-2D07-4E80-8206-4D73F747D853}"/>
              </a:ext>
            </a:extLst>
          </p:cNvPr>
          <p:cNvSpPr>
            <a:spLocks noGrp="1"/>
          </p:cNvSpPr>
          <p:nvPr>
            <p:ph type="title"/>
          </p:nvPr>
        </p:nvSpPr>
        <p:spPr/>
        <p:txBody>
          <a:bodyPr/>
          <a:lstStyle/>
          <a:p>
            <a:r>
              <a:rPr lang="en-IN" dirty="0"/>
              <a:t>Hibernate Query Language(HQL) Cont..</a:t>
            </a:r>
          </a:p>
        </p:txBody>
      </p:sp>
      <p:sp>
        <p:nvSpPr>
          <p:cNvPr id="3" name="Content Placeholder 2">
            <a:extLst>
              <a:ext uri="{FF2B5EF4-FFF2-40B4-BE49-F238E27FC236}">
                <a16:creationId xmlns:a16="http://schemas.microsoft.com/office/drawing/2014/main" id="{7FFD181B-916E-4883-8AAE-E308DD2E39B1}"/>
              </a:ext>
            </a:extLst>
          </p:cNvPr>
          <p:cNvSpPr>
            <a:spLocks noGrp="1"/>
          </p:cNvSpPr>
          <p:nvPr>
            <p:ph idx="1"/>
          </p:nvPr>
        </p:nvSpPr>
        <p:spPr>
          <a:xfrm>
            <a:off x="457200" y="1066800"/>
            <a:ext cx="8229600" cy="5059363"/>
          </a:xfrm>
        </p:spPr>
        <p:txBody>
          <a:bodyPr/>
          <a:lstStyle/>
          <a:p>
            <a:pPr marL="0" indent="0">
              <a:buNone/>
            </a:pPr>
            <a:r>
              <a:rPr lang="en-IN" dirty="0"/>
              <a:t>Insert Statement</a:t>
            </a:r>
          </a:p>
          <a:p>
            <a:pPr marL="0" indent="0">
              <a:buNone/>
            </a:pPr>
            <a:r>
              <a:rPr lang="en-US" dirty="0"/>
              <a:t>This cannot be used to directly insert arbitrary entities</a:t>
            </a:r>
            <a:r>
              <a:rPr lang="en-US" b="0" dirty="0"/>
              <a:t>.</a:t>
            </a:r>
          </a:p>
          <a:p>
            <a:pPr marL="0" indent="0">
              <a:buNone/>
            </a:pPr>
            <a:r>
              <a:rPr lang="en-US" b="0" dirty="0"/>
              <a:t>Tt can only be used to insert entities constructed from information obtained from SELECT queries In case of general SQL, INSERT command inserts arbitrary data into a table, as well as insert values selected from other tables.</a:t>
            </a:r>
            <a:endParaRPr lang="en-IN" dirty="0"/>
          </a:p>
        </p:txBody>
      </p:sp>
      <p:sp>
        <p:nvSpPr>
          <p:cNvPr id="4" name="Rectangle 3">
            <a:extLst>
              <a:ext uri="{FF2B5EF4-FFF2-40B4-BE49-F238E27FC236}">
                <a16:creationId xmlns:a16="http://schemas.microsoft.com/office/drawing/2014/main" id="{91A182FF-DB6A-406D-9669-D9B42A85CC37}"/>
              </a:ext>
            </a:extLst>
          </p:cNvPr>
          <p:cNvSpPr/>
          <p:nvPr/>
        </p:nvSpPr>
        <p:spPr>
          <a:xfrm>
            <a:off x="472440" y="3063081"/>
            <a:ext cx="2514600"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INSERT</a:t>
            </a:r>
          </a:p>
          <a:p>
            <a:pPr algn="ctr"/>
            <a:r>
              <a:rPr lang="en-US" sz="1200" dirty="0"/>
              <a:t>   INTO path ( property [, ...])</a:t>
            </a:r>
          </a:p>
          <a:p>
            <a:pPr algn="ctr"/>
            <a:r>
              <a:rPr lang="en-US" sz="1200" dirty="0"/>
              <a:t>   select</a:t>
            </a:r>
            <a:endParaRPr lang="en-IN" sz="1200" dirty="0"/>
          </a:p>
        </p:txBody>
      </p:sp>
      <p:sp>
        <p:nvSpPr>
          <p:cNvPr id="5" name="TextBox 4">
            <a:extLst>
              <a:ext uri="{FF2B5EF4-FFF2-40B4-BE49-F238E27FC236}">
                <a16:creationId xmlns:a16="http://schemas.microsoft.com/office/drawing/2014/main" id="{6E415AF5-CA4B-48EB-9E20-325094F51F1D}"/>
              </a:ext>
            </a:extLst>
          </p:cNvPr>
          <p:cNvSpPr txBox="1"/>
          <p:nvPr/>
        </p:nvSpPr>
        <p:spPr>
          <a:xfrm>
            <a:off x="1196340" y="2714505"/>
            <a:ext cx="1295400" cy="369332"/>
          </a:xfrm>
          <a:prstGeom prst="rect">
            <a:avLst/>
          </a:prstGeom>
          <a:noFill/>
        </p:spPr>
        <p:txBody>
          <a:bodyPr wrap="square" rtlCol="0">
            <a:spAutoFit/>
          </a:bodyPr>
          <a:lstStyle/>
          <a:p>
            <a:r>
              <a:rPr lang="en-IN" b="1" dirty="0"/>
              <a:t>Syntax</a:t>
            </a:r>
          </a:p>
        </p:txBody>
      </p:sp>
      <p:sp>
        <p:nvSpPr>
          <p:cNvPr id="6" name="Rectangle 5">
            <a:extLst>
              <a:ext uri="{FF2B5EF4-FFF2-40B4-BE49-F238E27FC236}">
                <a16:creationId xmlns:a16="http://schemas.microsoft.com/office/drawing/2014/main" id="{EA2ED7D0-FCC7-4837-A92D-03E00D3FB648}"/>
              </a:ext>
            </a:extLst>
          </p:cNvPr>
          <p:cNvSpPr/>
          <p:nvPr/>
        </p:nvSpPr>
        <p:spPr>
          <a:xfrm>
            <a:off x="4953000" y="3063080"/>
            <a:ext cx="3429000" cy="152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a:t>Query </a:t>
            </a:r>
            <a:r>
              <a:rPr lang="en-US" sz="1200" dirty="0" err="1"/>
              <a:t>query</a:t>
            </a:r>
            <a:r>
              <a:rPr lang="en-US" sz="1200" dirty="0"/>
              <a:t> = </a:t>
            </a:r>
            <a:r>
              <a:rPr lang="en-US" sz="1200" dirty="0" err="1"/>
              <a:t>session.createQuery</a:t>
            </a:r>
            <a:r>
              <a:rPr lang="en-US" sz="1200" dirty="0"/>
              <a:t>("insert into Student (</a:t>
            </a:r>
            <a:r>
              <a:rPr lang="en-US" sz="1200" dirty="0" err="1"/>
              <a:t>student_code</a:t>
            </a:r>
            <a:r>
              <a:rPr lang="en-US" sz="1200" dirty="0"/>
              <a:t>, </a:t>
            </a:r>
            <a:r>
              <a:rPr lang="en-US" sz="1200" dirty="0" err="1"/>
              <a:t>student_name</a:t>
            </a:r>
            <a:r>
              <a:rPr lang="en-US" sz="1200" dirty="0"/>
              <a:t>)" +"select </a:t>
            </a:r>
            <a:r>
              <a:rPr lang="en-US" sz="1200" dirty="0" err="1"/>
              <a:t>student_code</a:t>
            </a:r>
            <a:r>
              <a:rPr lang="en-US" sz="1200" dirty="0"/>
              <a:t>, </a:t>
            </a:r>
            <a:r>
              <a:rPr lang="en-US" sz="1200" dirty="0" err="1"/>
              <a:t>student_name</a:t>
            </a:r>
            <a:r>
              <a:rPr lang="en-US" sz="1200" dirty="0"/>
              <a:t> from </a:t>
            </a:r>
            <a:r>
              <a:rPr lang="en-US" sz="1200" dirty="0" err="1"/>
              <a:t>student_info</a:t>
            </a:r>
            <a:r>
              <a:rPr lang="en-US" sz="1200" dirty="0"/>
              <a:t>");</a:t>
            </a:r>
          </a:p>
          <a:p>
            <a:r>
              <a:rPr lang="en-US" sz="1200" dirty="0"/>
              <a:t>int result = </a:t>
            </a:r>
            <a:r>
              <a:rPr lang="en-US" sz="1200" dirty="0" err="1"/>
              <a:t>query.executeUpdate</a:t>
            </a:r>
            <a:r>
              <a:rPr lang="en-US" sz="1200" dirty="0"/>
              <a:t>();</a:t>
            </a:r>
            <a:endParaRPr lang="en-IN" sz="1200" dirty="0"/>
          </a:p>
        </p:txBody>
      </p:sp>
      <p:sp>
        <p:nvSpPr>
          <p:cNvPr id="7" name="TextBox 6">
            <a:extLst>
              <a:ext uri="{FF2B5EF4-FFF2-40B4-BE49-F238E27FC236}">
                <a16:creationId xmlns:a16="http://schemas.microsoft.com/office/drawing/2014/main" id="{62E6D150-ECAB-48E0-B216-8B643C74CD1C}"/>
              </a:ext>
            </a:extLst>
          </p:cNvPr>
          <p:cNvSpPr txBox="1"/>
          <p:nvPr/>
        </p:nvSpPr>
        <p:spPr>
          <a:xfrm>
            <a:off x="6248400" y="2693748"/>
            <a:ext cx="1295400" cy="369332"/>
          </a:xfrm>
          <a:prstGeom prst="rect">
            <a:avLst/>
          </a:prstGeom>
          <a:noFill/>
        </p:spPr>
        <p:txBody>
          <a:bodyPr wrap="square" rtlCol="0">
            <a:spAutoFit/>
          </a:bodyPr>
          <a:lstStyle/>
          <a:p>
            <a:r>
              <a:rPr lang="en-IN" b="1" dirty="0"/>
              <a:t>Example</a:t>
            </a:r>
          </a:p>
        </p:txBody>
      </p:sp>
    </p:spTree>
    <p:extLst>
      <p:ext uri="{BB962C8B-B14F-4D97-AF65-F5344CB8AC3E}">
        <p14:creationId xmlns:p14="http://schemas.microsoft.com/office/powerpoint/2010/main" val="3275397512"/>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6656</TotalTime>
  <Words>7415</Words>
  <Application>Microsoft Office PowerPoint</Application>
  <PresentationFormat>On-screen Show (4:3)</PresentationFormat>
  <Paragraphs>1340</Paragraphs>
  <Slides>56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vt:lpstr>
      <vt:lpstr>Consolas</vt:lpstr>
      <vt:lpstr>Helvetica</vt:lpstr>
      <vt:lpstr>Wingdings</vt:lpstr>
      <vt:lpstr>Theme1 new</vt:lpstr>
      <vt:lpstr>Programming Concept</vt:lpstr>
      <vt:lpstr>Module Overview</vt:lpstr>
      <vt:lpstr>Annotations</vt:lpstr>
      <vt:lpstr>Example: Annotations </vt:lpstr>
      <vt:lpstr>Cont..</vt:lpstr>
      <vt:lpstr>Hibernate Query Language(HQL)</vt:lpstr>
      <vt:lpstr>Hibernate Query Language(HQL) Cont..</vt:lpstr>
      <vt:lpstr>Hibernate Query Language(HQL) Cont..</vt:lpstr>
      <vt:lpstr>Hibernate Query Language(HQL) Cont..</vt:lpstr>
      <vt:lpstr>Hibernate Query Language(HQL) Cont..</vt:lpstr>
      <vt:lpstr>Demo: Query Language Duration 10 Min</vt:lpstr>
      <vt:lpstr>Cont..</vt:lpstr>
      <vt:lpstr>Cont..</vt:lpstr>
      <vt:lpstr>Cont..</vt:lpstr>
      <vt:lpstr>Cont..</vt:lpstr>
      <vt:lpstr>Contd..</vt:lpstr>
      <vt:lpstr>Cont..</vt:lpstr>
      <vt:lpstr>Cont..</vt:lpstr>
      <vt:lpstr>Cont..</vt:lpstr>
      <vt:lpstr>Criteria Queries</vt:lpstr>
      <vt:lpstr>Cont..</vt:lpstr>
      <vt:lpstr>Cont..</vt:lpstr>
      <vt:lpstr>Native SQL</vt:lpstr>
      <vt:lpstr>Native SQL Cont..</vt:lpstr>
      <vt:lpstr>Demo: Native Sql Duration: 10 min</vt:lpstr>
      <vt:lpstr>Demo: Native Sql Cont..</vt:lpstr>
      <vt:lpstr>Demo: Native Sql Cont..</vt:lpstr>
      <vt:lpstr>Caching</vt:lpstr>
      <vt:lpstr>Caching Cont..</vt:lpstr>
      <vt:lpstr>Demo: Caching Duration: 10 mins</vt:lpstr>
      <vt:lpstr>Demo: Caching contd..</vt:lpstr>
      <vt:lpstr>Demo: Caching contd..</vt:lpstr>
      <vt:lpstr>Demo: Caching contd..</vt:lpstr>
      <vt:lpstr>Demo: Caching Cont..</vt:lpstr>
      <vt:lpstr>Caching  Example contd.</vt:lpstr>
      <vt:lpstr>Caching  Example</vt:lpstr>
      <vt:lpstr>Caching  Example</vt:lpstr>
      <vt:lpstr>Caching  Example</vt:lpstr>
      <vt:lpstr>Caching  Example</vt:lpstr>
      <vt:lpstr>Caching  Example</vt:lpstr>
      <vt:lpstr>Batch Processing</vt:lpstr>
      <vt:lpstr>Demo: Batch Processing Duration: 20 Mins</vt:lpstr>
      <vt:lpstr>Demo: Batch Processing Cont..</vt:lpstr>
      <vt:lpstr>Demo: Batch Processing Cont..</vt:lpstr>
      <vt:lpstr>Demo: Batch Processing Cont..</vt:lpstr>
      <vt:lpstr>Demo: Batch Processing Cont..</vt:lpstr>
      <vt:lpstr>Demo: Batch Processing Cont..</vt:lpstr>
      <vt:lpstr>Demo: Batch Processing Cont..</vt:lpstr>
      <vt:lpstr>Interceptors</vt:lpstr>
      <vt:lpstr>Interceptors Cont..</vt:lpstr>
      <vt:lpstr> Transaction Management </vt:lpstr>
      <vt:lpstr>ACID</vt:lpstr>
      <vt:lpstr>ACID Cont..</vt:lpstr>
      <vt:lpstr>  Transaction Management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1193</cp:revision>
  <dcterms:created xsi:type="dcterms:W3CDTF">2017-09-12T06:44:37Z</dcterms:created>
  <dcterms:modified xsi:type="dcterms:W3CDTF">2019-08-12T14:31:21Z</dcterms:modified>
</cp:coreProperties>
</file>