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4"/>
  </p:notesMasterIdLst>
  <p:sldIdLst>
    <p:sldId id="256" r:id="rId2"/>
    <p:sldId id="264" r:id="rId3"/>
    <p:sldId id="283" r:id="rId4"/>
    <p:sldId id="265" r:id="rId5"/>
    <p:sldId id="284" r:id="rId6"/>
    <p:sldId id="286" r:id="rId7"/>
    <p:sldId id="288" r:id="rId8"/>
    <p:sldId id="290" r:id="rId9"/>
    <p:sldId id="291" r:id="rId10"/>
    <p:sldId id="292" r:id="rId11"/>
    <p:sldId id="266" r:id="rId12"/>
    <p:sldId id="267" r:id="rId13"/>
    <p:sldId id="268" r:id="rId14"/>
    <p:sldId id="269" r:id="rId15"/>
    <p:sldId id="270" r:id="rId16"/>
    <p:sldId id="271" r:id="rId17"/>
    <p:sldId id="294" r:id="rId18"/>
    <p:sldId id="272" r:id="rId19"/>
    <p:sldId id="273" r:id="rId20"/>
    <p:sldId id="274" r:id="rId21"/>
    <p:sldId id="275" r:id="rId22"/>
    <p:sldId id="295" r:id="rId23"/>
    <p:sldId id="293" r:id="rId24"/>
    <p:sldId id="276" r:id="rId25"/>
    <p:sldId id="296" r:id="rId26"/>
    <p:sldId id="297" r:id="rId27"/>
    <p:sldId id="277" r:id="rId28"/>
    <p:sldId id="278" r:id="rId29"/>
    <p:sldId id="279" r:id="rId30"/>
    <p:sldId id="280" r:id="rId31"/>
    <p:sldId id="281" r:id="rId32"/>
    <p:sldId id="282"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2787"/>
    <p:restoredTop sz="90929"/>
  </p:normalViewPr>
  <p:slideViewPr>
    <p:cSldViewPr>
      <p:cViewPr>
        <p:scale>
          <a:sx n="74" d="100"/>
          <a:sy n="74" d="100"/>
        </p:scale>
        <p:origin x="-103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en-US"/>
          </a:p>
        </p:txBody>
      </p:sp>
      <p:sp>
        <p:nvSpPr>
          <p:cNvPr id="3584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DCC3A6A-A429-4CBB-9672-D68841406FB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98EDA8E9-1E65-43E9-A578-88C0DD6B5BD1}" type="slidenum">
              <a:rPr lang="en-US" altLang="en-US" smtClean="0"/>
              <a:pPr/>
              <a:t>1</a:t>
            </a:fld>
            <a:endParaRPr lang="en-US" altLang="en-US" smtClean="0"/>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gd name="T0" fmla="*/ 2147483647 w 4128"/>
              <a:gd name="T1" fmla="*/ 2147483647 h 479"/>
              <a:gd name="T2" fmla="*/ 2147483647 w 4128"/>
              <a:gd name="T3" fmla="*/ 2147483647 h 479"/>
              <a:gd name="T4" fmla="*/ 2147483647 w 4128"/>
              <a:gd name="T5" fmla="*/ 2147483647 h 479"/>
              <a:gd name="T6" fmla="*/ 0 w 4128"/>
              <a:gd name="T7" fmla="*/ 2147483647 h 479"/>
              <a:gd name="T8" fmla="*/ 2147483647 w 4128"/>
              <a:gd name="T9" fmla="*/ 2147483647 h 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195"/>
            </a:schemeClr>
          </a:solidFill>
          <a:ln w="9525">
            <a:noFill/>
            <a:round/>
            <a:headEnd/>
            <a:tailEnd/>
          </a:ln>
        </p:spPr>
        <p:txBody>
          <a:bodyPr wrap="none" anchor="ctr"/>
          <a:lstStyle/>
          <a:p>
            <a:endParaRPr lang="en-US"/>
          </a:p>
        </p:txBody>
      </p:sp>
      <p:sp>
        <p:nvSpPr>
          <p:cNvPr id="5123" name="Rectangle 3"/>
          <p:cNvSpPr>
            <a:spLocks noGrp="1" noChangeArrowheads="1"/>
          </p:cNvSpPr>
          <p:nvPr>
            <p:ph type="ctrTitle"/>
          </p:nvPr>
        </p:nvSpPr>
        <p:spPr>
          <a:xfrm>
            <a:off x="685800" y="2286000"/>
            <a:ext cx="7772400" cy="1143000"/>
          </a:xfrm>
        </p:spPr>
        <p:txBody>
          <a:bodyPr/>
          <a:lstStyle>
            <a:lvl1pPr>
              <a:defRPr/>
            </a:lvl1pPr>
          </a:lstStyle>
          <a:p>
            <a:pPr lvl="0"/>
            <a:r>
              <a:rPr lang="en-US" altLang="en-US" noProof="0" smtClean="0"/>
              <a:t>Click to edit Master title style</a:t>
            </a:r>
          </a:p>
        </p:txBody>
      </p:sp>
      <p:sp>
        <p:nvSpPr>
          <p:cNvPr id="5124"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en-US" noProof="0" smtClean="0"/>
              <a:t>Click to edit Master subtitle style</a:t>
            </a:r>
          </a:p>
        </p:txBody>
      </p:sp>
      <p:sp>
        <p:nvSpPr>
          <p:cNvPr id="5" name="Rectangle 5"/>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lvl1pPr>
              <a:defRPr>
                <a:solidFill>
                  <a:srgbClr val="578963"/>
                </a:solidFill>
              </a:defRPr>
            </a:lvl1pPr>
          </a:lstStyle>
          <a:p>
            <a:pPr>
              <a:defRPr/>
            </a:pPr>
            <a:r>
              <a:rPr lang="en-US" altLang="en-US"/>
              <a:t>September 17 &amp; 21, 1999</a:t>
            </a:r>
          </a:p>
        </p:txBody>
      </p:sp>
      <p:sp>
        <p:nvSpPr>
          <p:cNvPr id="6" name="Rectangle 6"/>
          <p:cNvSpPr>
            <a:spLocks noGrp="1" noChangeArrowheads="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lvl1pPr>
              <a:defRPr>
                <a:solidFill>
                  <a:srgbClr val="578963"/>
                </a:solidFill>
              </a:defRPr>
            </a:lvl1pPr>
          </a:lstStyle>
          <a:p>
            <a:pPr>
              <a:defRPr/>
            </a:pPr>
            <a:endParaRPr lang="en-US" altLang="en-US"/>
          </a:p>
        </p:txBody>
      </p:sp>
      <p:sp>
        <p:nvSpPr>
          <p:cNvPr id="7" name="Rectangle 7"/>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lvl1pPr>
              <a:defRPr>
                <a:solidFill>
                  <a:srgbClr val="578963"/>
                </a:solidFill>
              </a:defRPr>
            </a:lvl1pPr>
          </a:lstStyle>
          <a:p>
            <a:pPr>
              <a:defRPr/>
            </a:pPr>
            <a:fld id="{F5C1DE9D-BA44-4CBC-8C18-360CE80FE6C7}"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a:defRPr/>
            </a:pPr>
            <a:r>
              <a:rPr lang="en-US" altLang="en-US"/>
              <a:t>September 17 &amp; 21, 1999</a:t>
            </a:r>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2"/>
          </p:nvPr>
        </p:nvSpPr>
        <p:spPr>
          <a:ln/>
        </p:spPr>
        <p:txBody>
          <a:bodyPr/>
          <a:lstStyle>
            <a:lvl1pPr>
              <a:defRPr/>
            </a:lvl1pPr>
          </a:lstStyle>
          <a:p>
            <a:pPr>
              <a:defRPr/>
            </a:pPr>
            <a:fld id="{92D769F3-509C-4077-867D-58829CCEDE37}"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a:defRPr/>
            </a:pPr>
            <a:r>
              <a:rPr lang="en-US" altLang="en-US"/>
              <a:t>September 17 &amp; 21, 1999</a:t>
            </a:r>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2"/>
          </p:nvPr>
        </p:nvSpPr>
        <p:spPr>
          <a:ln/>
        </p:spPr>
        <p:txBody>
          <a:bodyPr/>
          <a:lstStyle>
            <a:lvl1pPr>
              <a:defRPr/>
            </a:lvl1pPr>
          </a:lstStyle>
          <a:p>
            <a:pPr>
              <a:defRPr/>
            </a:pPr>
            <a:fld id="{630CC629-6E43-4AAC-BA78-22231FE7C0E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a:defRPr/>
            </a:pPr>
            <a:r>
              <a:rPr lang="en-US" altLang="en-US"/>
              <a:t>September 17 &amp; 21, 1999</a:t>
            </a:r>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2"/>
          </p:nvPr>
        </p:nvSpPr>
        <p:spPr>
          <a:ln/>
        </p:spPr>
        <p:txBody>
          <a:bodyPr/>
          <a:lstStyle>
            <a:lvl1pPr>
              <a:defRPr/>
            </a:lvl1pPr>
          </a:lstStyle>
          <a:p>
            <a:pPr>
              <a:defRPr/>
            </a:pPr>
            <a:fld id="{228DD4DE-78B5-4AAC-889B-3A4E7E944212}"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pPr>
              <a:defRPr/>
            </a:pPr>
            <a:r>
              <a:rPr lang="en-US" altLang="en-US"/>
              <a:t>September 17 &amp; 21, 1999</a:t>
            </a:r>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2"/>
          </p:nvPr>
        </p:nvSpPr>
        <p:spPr>
          <a:ln/>
        </p:spPr>
        <p:txBody>
          <a:bodyPr/>
          <a:lstStyle>
            <a:lvl1pPr>
              <a:defRPr/>
            </a:lvl1pPr>
          </a:lstStyle>
          <a:p>
            <a:pPr>
              <a:defRPr/>
            </a:pPr>
            <a:fld id="{F4A90D9C-11BC-4391-A685-214791F72DC8}"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028"/>
          <p:cNvSpPr>
            <a:spLocks noGrp="1" noChangeArrowheads="1"/>
          </p:cNvSpPr>
          <p:nvPr>
            <p:ph type="dt" sz="half" idx="10"/>
          </p:nvPr>
        </p:nvSpPr>
        <p:spPr>
          <a:ln/>
        </p:spPr>
        <p:txBody>
          <a:bodyPr/>
          <a:lstStyle>
            <a:lvl1pPr>
              <a:defRPr/>
            </a:lvl1pPr>
          </a:lstStyle>
          <a:p>
            <a:pPr>
              <a:defRPr/>
            </a:pPr>
            <a:r>
              <a:rPr lang="en-US" altLang="en-US"/>
              <a:t>September 17 &amp; 21, 1999</a:t>
            </a:r>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30"/>
          <p:cNvSpPr>
            <a:spLocks noGrp="1" noChangeArrowheads="1"/>
          </p:cNvSpPr>
          <p:nvPr>
            <p:ph type="sldNum" sz="quarter" idx="12"/>
          </p:nvPr>
        </p:nvSpPr>
        <p:spPr>
          <a:ln/>
        </p:spPr>
        <p:txBody>
          <a:bodyPr/>
          <a:lstStyle>
            <a:lvl1pPr>
              <a:defRPr/>
            </a:lvl1pPr>
          </a:lstStyle>
          <a:p>
            <a:pPr>
              <a:defRPr/>
            </a:pPr>
            <a:fld id="{BEBB7A12-90A7-4B03-A037-C1F161FB7C7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028"/>
          <p:cNvSpPr>
            <a:spLocks noGrp="1" noChangeArrowheads="1"/>
          </p:cNvSpPr>
          <p:nvPr>
            <p:ph type="dt" sz="half" idx="10"/>
          </p:nvPr>
        </p:nvSpPr>
        <p:spPr>
          <a:ln/>
        </p:spPr>
        <p:txBody>
          <a:bodyPr/>
          <a:lstStyle>
            <a:lvl1pPr>
              <a:defRPr/>
            </a:lvl1pPr>
          </a:lstStyle>
          <a:p>
            <a:pPr>
              <a:defRPr/>
            </a:pPr>
            <a:r>
              <a:rPr lang="en-US" altLang="en-US"/>
              <a:t>September 17 &amp; 21, 1999</a:t>
            </a:r>
          </a:p>
        </p:txBody>
      </p:sp>
      <p:sp>
        <p:nvSpPr>
          <p:cNvPr id="8" name="Rectangle 1029"/>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030"/>
          <p:cNvSpPr>
            <a:spLocks noGrp="1" noChangeArrowheads="1"/>
          </p:cNvSpPr>
          <p:nvPr>
            <p:ph type="sldNum" sz="quarter" idx="12"/>
          </p:nvPr>
        </p:nvSpPr>
        <p:spPr>
          <a:ln/>
        </p:spPr>
        <p:txBody>
          <a:bodyPr/>
          <a:lstStyle>
            <a:lvl1pPr>
              <a:defRPr/>
            </a:lvl1pPr>
          </a:lstStyle>
          <a:p>
            <a:pPr>
              <a:defRPr/>
            </a:pPr>
            <a:fld id="{3F6CD23C-4AA5-400D-A60D-030927D6E150}"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028"/>
          <p:cNvSpPr>
            <a:spLocks noGrp="1" noChangeArrowheads="1"/>
          </p:cNvSpPr>
          <p:nvPr>
            <p:ph type="dt" sz="half" idx="10"/>
          </p:nvPr>
        </p:nvSpPr>
        <p:spPr>
          <a:ln/>
        </p:spPr>
        <p:txBody>
          <a:bodyPr/>
          <a:lstStyle>
            <a:lvl1pPr>
              <a:defRPr/>
            </a:lvl1pPr>
          </a:lstStyle>
          <a:p>
            <a:pPr>
              <a:defRPr/>
            </a:pPr>
            <a:r>
              <a:rPr lang="en-US" altLang="en-US"/>
              <a:t>September 17 &amp; 21, 1999</a:t>
            </a:r>
          </a:p>
        </p:txBody>
      </p:sp>
      <p:sp>
        <p:nvSpPr>
          <p:cNvPr id="4" name="Rectangle 1029"/>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2"/>
          </p:nvPr>
        </p:nvSpPr>
        <p:spPr>
          <a:ln/>
        </p:spPr>
        <p:txBody>
          <a:bodyPr/>
          <a:lstStyle>
            <a:lvl1pPr>
              <a:defRPr/>
            </a:lvl1pPr>
          </a:lstStyle>
          <a:p>
            <a:pPr>
              <a:defRPr/>
            </a:pPr>
            <a:fld id="{EB94A735-C08C-4849-91F7-53414FB1103F}"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a:defRPr/>
            </a:pPr>
            <a:r>
              <a:rPr lang="en-US" altLang="en-US"/>
              <a:t>September 17 &amp; 21, 1999</a:t>
            </a:r>
          </a:p>
        </p:txBody>
      </p:sp>
      <p:sp>
        <p:nvSpPr>
          <p:cNvPr id="3" name="Rectangle 1029"/>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2"/>
          </p:nvPr>
        </p:nvSpPr>
        <p:spPr>
          <a:ln/>
        </p:spPr>
        <p:txBody>
          <a:bodyPr/>
          <a:lstStyle>
            <a:lvl1pPr>
              <a:defRPr/>
            </a:lvl1pPr>
          </a:lstStyle>
          <a:p>
            <a:pPr>
              <a:defRPr/>
            </a:pPr>
            <a:fld id="{4D8D8464-F92A-4AD0-A71E-C5A511A71DE1}"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a:defRPr/>
            </a:pPr>
            <a:r>
              <a:rPr lang="en-US" altLang="en-US"/>
              <a:t>September 17 &amp; 21, 1999</a:t>
            </a:r>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30"/>
          <p:cNvSpPr>
            <a:spLocks noGrp="1" noChangeArrowheads="1"/>
          </p:cNvSpPr>
          <p:nvPr>
            <p:ph type="sldNum" sz="quarter" idx="12"/>
          </p:nvPr>
        </p:nvSpPr>
        <p:spPr>
          <a:ln/>
        </p:spPr>
        <p:txBody>
          <a:bodyPr/>
          <a:lstStyle>
            <a:lvl1pPr>
              <a:defRPr/>
            </a:lvl1pPr>
          </a:lstStyle>
          <a:p>
            <a:pPr>
              <a:defRPr/>
            </a:pPr>
            <a:fld id="{B95BAEF1-8299-4EBC-99FB-D96D2EC69FAE}"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a:defRPr/>
            </a:pPr>
            <a:r>
              <a:rPr lang="en-US" altLang="en-US"/>
              <a:t>September 17 &amp; 21, 1999</a:t>
            </a:r>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30"/>
          <p:cNvSpPr>
            <a:spLocks noGrp="1" noChangeArrowheads="1"/>
          </p:cNvSpPr>
          <p:nvPr>
            <p:ph type="sldNum" sz="quarter" idx="12"/>
          </p:nvPr>
        </p:nvSpPr>
        <p:spPr>
          <a:ln/>
        </p:spPr>
        <p:txBody>
          <a:bodyPr/>
          <a:lstStyle>
            <a:lvl1pPr>
              <a:defRPr/>
            </a:lvl1pPr>
          </a:lstStyle>
          <a:p>
            <a:pPr>
              <a:defRPr/>
            </a:pPr>
            <a:fld id="{BD546E3B-2C77-4571-B83C-E05F917FB4C3}"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6858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1027"/>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1028"/>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pitchFamily="18" charset="0"/>
              </a:defRPr>
            </a:lvl1pPr>
          </a:lstStyle>
          <a:p>
            <a:pPr>
              <a:defRPr/>
            </a:pPr>
            <a:r>
              <a:rPr lang="en-US" altLang="en-US"/>
              <a:t>September 17 &amp; 21, 1999</a:t>
            </a:r>
          </a:p>
        </p:txBody>
      </p:sp>
      <p:sp>
        <p:nvSpPr>
          <p:cNvPr id="4101" name="Rectangle 1029"/>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chemeClr val="bg2"/>
                </a:solidFill>
                <a:latin typeface="Times New Roman" pitchFamily="18" charset="0"/>
              </a:defRPr>
            </a:lvl1pPr>
          </a:lstStyle>
          <a:p>
            <a:pPr>
              <a:defRPr/>
            </a:pPr>
            <a:endParaRPr lang="en-US" altLang="en-US"/>
          </a:p>
        </p:txBody>
      </p:sp>
      <p:sp>
        <p:nvSpPr>
          <p:cNvPr id="4102" name="Rectangle 1030"/>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86E58093-8B6F-4B3F-9480-B24EFC32499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12"/>
          </p:nvPr>
        </p:nvSpPr>
        <p:spPr>
          <a:noFill/>
          <a:ln>
            <a:miter lim="800000"/>
            <a:headEnd/>
            <a:tailEnd/>
          </a:ln>
        </p:spPr>
        <p:txBody>
          <a:bodyPr/>
          <a:lstStyle/>
          <a:p>
            <a:fld id="{4FC7A0DC-BFA0-41B5-AF25-E89AF00A81C0}" type="slidenum">
              <a:rPr lang="en-US" altLang="en-US" smtClean="0"/>
              <a:pPr/>
              <a:t>1</a:t>
            </a:fld>
            <a:endParaRPr lang="en-US" altLang="en-US" smtClean="0"/>
          </a:p>
        </p:txBody>
      </p:sp>
      <p:sp>
        <p:nvSpPr>
          <p:cNvPr id="3075" name="Rectangle 2"/>
          <p:cNvSpPr>
            <a:spLocks noGrp="1" noChangeArrowheads="1"/>
          </p:cNvSpPr>
          <p:nvPr>
            <p:ph type="ctrTitle"/>
          </p:nvPr>
        </p:nvSpPr>
        <p:spPr>
          <a:xfrm>
            <a:off x="685800" y="381000"/>
            <a:ext cx="7772400" cy="1143000"/>
          </a:xfrm>
        </p:spPr>
        <p:txBody>
          <a:bodyPr/>
          <a:lstStyle/>
          <a:p>
            <a:r>
              <a:rPr lang="en-US" altLang="en-US" smtClean="0"/>
              <a:t>Machine Learning: Lecture 2</a:t>
            </a:r>
          </a:p>
        </p:txBody>
      </p:sp>
      <p:sp>
        <p:nvSpPr>
          <p:cNvPr id="3076" name="Rectangle 4"/>
          <p:cNvSpPr>
            <a:spLocks noGrp="1" noChangeArrowheads="1"/>
          </p:cNvSpPr>
          <p:nvPr>
            <p:ph type="subTitle" idx="1"/>
          </p:nvPr>
        </p:nvSpPr>
        <p:spPr>
          <a:xfrm>
            <a:off x="990600" y="3124200"/>
            <a:ext cx="6400800" cy="1752600"/>
          </a:xfrm>
        </p:spPr>
        <p:txBody>
          <a:bodyPr/>
          <a:lstStyle/>
          <a:p>
            <a:r>
              <a:rPr lang="en-US" altLang="en-US" smtClean="0"/>
              <a:t>Concept Learning </a:t>
            </a:r>
          </a:p>
          <a:p>
            <a:r>
              <a:rPr lang="en-US" altLang="en-US" smtClean="0"/>
              <a:t>and </a:t>
            </a:r>
          </a:p>
          <a:p>
            <a:r>
              <a:rPr lang="en-US" altLang="en-US" smtClean="0"/>
              <a:t>Version Spaces</a:t>
            </a:r>
          </a:p>
          <a:p>
            <a:endParaRPr lang="en-CA" altLang="en-US" sz="1800" smtClean="0"/>
          </a:p>
          <a:p>
            <a:endParaRPr lang="en-CA" altLang="en-US" sz="1800" smtClean="0"/>
          </a:p>
          <a:p>
            <a:r>
              <a:rPr lang="en-CA" altLang="en-US" sz="1800" smtClean="0"/>
              <a:t>thanks to Brian Pardo (http://bryanpardo.com) for the illustrations on slides 17, 22, 25 and 26</a:t>
            </a:r>
            <a:endParaRPr lang="en-US" altLang="en-US" sz="1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miter lim="800000"/>
            <a:headEnd/>
            <a:tailEnd/>
          </a:ln>
        </p:spPr>
        <p:txBody>
          <a:bodyPr/>
          <a:lstStyle/>
          <a:p>
            <a:fld id="{06FC324B-0A9B-44CE-B5B2-887A62B4FFBD}" type="slidenum">
              <a:rPr lang="en-US" altLang="en-US" smtClean="0"/>
              <a:pPr/>
              <a:t>10</a:t>
            </a:fld>
            <a:endParaRPr lang="en-US" altLang="en-US" smtClean="0"/>
          </a:p>
        </p:txBody>
      </p:sp>
      <p:sp>
        <p:nvSpPr>
          <p:cNvPr id="12291" name="Rectangle 2"/>
          <p:cNvSpPr>
            <a:spLocks noGrp="1" noChangeArrowheads="1"/>
          </p:cNvSpPr>
          <p:nvPr>
            <p:ph type="title"/>
          </p:nvPr>
        </p:nvSpPr>
        <p:spPr>
          <a:xfrm>
            <a:off x="533400" y="0"/>
            <a:ext cx="7772400" cy="1143000"/>
          </a:xfrm>
        </p:spPr>
        <p:txBody>
          <a:bodyPr/>
          <a:lstStyle/>
          <a:p>
            <a:r>
              <a:rPr lang="en-CA" altLang="en-US" smtClean="0"/>
              <a:t>Using Biases for Learning (2)</a:t>
            </a:r>
          </a:p>
        </p:txBody>
      </p:sp>
      <p:sp>
        <p:nvSpPr>
          <p:cNvPr id="12292" name="Rectangle 3"/>
          <p:cNvSpPr>
            <a:spLocks noGrp="1" noChangeArrowheads="1"/>
          </p:cNvSpPr>
          <p:nvPr>
            <p:ph type="body" idx="1"/>
          </p:nvPr>
        </p:nvSpPr>
        <p:spPr>
          <a:xfrm>
            <a:off x="0" y="1295400"/>
            <a:ext cx="8839200" cy="4191000"/>
          </a:xfrm>
        </p:spPr>
        <p:txBody>
          <a:bodyPr/>
          <a:lstStyle/>
          <a:p>
            <a:pPr>
              <a:lnSpc>
                <a:spcPct val="80000"/>
              </a:lnSpc>
            </a:pPr>
            <a:r>
              <a:rPr lang="en-CA" altLang="en-US" sz="2800" b="1" u="sng" smtClean="0"/>
              <a:t>Preference Bias:</a:t>
            </a:r>
          </a:p>
          <a:p>
            <a:pPr lvl="1">
              <a:lnSpc>
                <a:spcPct val="80000"/>
              </a:lnSpc>
            </a:pPr>
            <a:r>
              <a:rPr lang="en-CA" altLang="en-US" smtClean="0"/>
              <a:t>Given: </a:t>
            </a:r>
          </a:p>
          <a:p>
            <a:pPr lvl="2">
              <a:lnSpc>
                <a:spcPct val="80000"/>
              </a:lnSpc>
            </a:pPr>
            <a:r>
              <a:rPr lang="en-CA" altLang="en-US" sz="2800" smtClean="0"/>
              <a:t> A set S of training examples </a:t>
            </a:r>
          </a:p>
          <a:p>
            <a:pPr lvl="2">
              <a:lnSpc>
                <a:spcPct val="80000"/>
              </a:lnSpc>
            </a:pPr>
            <a:r>
              <a:rPr lang="en-CA" altLang="en-US" sz="2800" smtClean="0"/>
              <a:t>An order of preference better(f1, f2) for all the hypothesis space (H) functions.</a:t>
            </a:r>
          </a:p>
          <a:p>
            <a:pPr lvl="1">
              <a:lnSpc>
                <a:spcPct val="80000"/>
              </a:lnSpc>
            </a:pPr>
            <a:r>
              <a:rPr lang="en-CA" altLang="en-US" smtClean="0"/>
              <a:t>Find: the best hypothesis f </a:t>
            </a:r>
            <a:r>
              <a:rPr lang="en-CA" altLang="en-US" smtClean="0">
                <a:sym typeface="Symbol" pitchFamily="18" charset="2"/>
              </a:rPr>
              <a:t> H (using the “better” relation) that minimises the number of training examples S incorrectly classified.</a:t>
            </a:r>
          </a:p>
          <a:p>
            <a:pPr>
              <a:lnSpc>
                <a:spcPct val="80000"/>
              </a:lnSpc>
            </a:pPr>
            <a:r>
              <a:rPr lang="en-CA" altLang="en-US" sz="2800" b="1" u="sng" smtClean="0"/>
              <a:t>Search techniques:</a:t>
            </a:r>
          </a:p>
          <a:p>
            <a:pPr lvl="1">
              <a:lnSpc>
                <a:spcPct val="80000"/>
              </a:lnSpc>
            </a:pPr>
            <a:r>
              <a:rPr lang="en-CA" altLang="en-US" smtClean="0"/>
              <a:t>Heuristic search</a:t>
            </a:r>
          </a:p>
          <a:p>
            <a:pPr lvl="1">
              <a:lnSpc>
                <a:spcPct val="80000"/>
              </a:lnSpc>
            </a:pPr>
            <a:r>
              <a:rPr lang="en-CA" altLang="en-US" smtClean="0"/>
              <a:t>Hill Climbing</a:t>
            </a:r>
          </a:p>
          <a:p>
            <a:pPr lvl="1">
              <a:lnSpc>
                <a:spcPct val="80000"/>
              </a:lnSpc>
            </a:pPr>
            <a:r>
              <a:rPr lang="en-CA" altLang="en-US" smtClean="0"/>
              <a:t>Simulated Annealing et Genetic Algorithm</a:t>
            </a:r>
          </a:p>
          <a:p>
            <a:pPr>
              <a:lnSpc>
                <a:spcPct val="80000"/>
              </a:lnSpc>
            </a:pPr>
            <a:endParaRPr lang="en-CA" altLang="en-US" sz="2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miter lim="800000"/>
            <a:headEnd/>
            <a:tailEnd/>
          </a:ln>
        </p:spPr>
        <p:txBody>
          <a:bodyPr/>
          <a:lstStyle/>
          <a:p>
            <a:fld id="{BF2E57C6-59D9-4374-AF04-A84D593DE928}" type="slidenum">
              <a:rPr lang="en-US" altLang="en-US" smtClean="0"/>
              <a:pPr/>
              <a:t>11</a:t>
            </a:fld>
            <a:endParaRPr lang="en-US" altLang="en-US" smtClean="0"/>
          </a:p>
        </p:txBody>
      </p:sp>
      <p:sp>
        <p:nvSpPr>
          <p:cNvPr id="13315" name="Rectangle 2"/>
          <p:cNvSpPr>
            <a:spLocks noGrp="1" noChangeArrowheads="1"/>
          </p:cNvSpPr>
          <p:nvPr>
            <p:ph type="title"/>
          </p:nvPr>
        </p:nvSpPr>
        <p:spPr>
          <a:xfrm>
            <a:off x="0" y="457200"/>
            <a:ext cx="8458200" cy="381000"/>
          </a:xfrm>
        </p:spPr>
        <p:txBody>
          <a:bodyPr/>
          <a:lstStyle/>
          <a:p>
            <a:r>
              <a:rPr lang="en-US" altLang="en-US" smtClean="0"/>
              <a:t>Example of a Concept Learning task</a:t>
            </a:r>
          </a:p>
        </p:txBody>
      </p:sp>
      <p:sp>
        <p:nvSpPr>
          <p:cNvPr id="13316" name="Rectangle 3"/>
          <p:cNvSpPr>
            <a:spLocks noGrp="1" noChangeArrowheads="1"/>
          </p:cNvSpPr>
          <p:nvPr>
            <p:ph type="body" idx="1"/>
          </p:nvPr>
        </p:nvSpPr>
        <p:spPr>
          <a:xfrm>
            <a:off x="304800" y="1066800"/>
            <a:ext cx="8610600" cy="4191000"/>
          </a:xfrm>
        </p:spPr>
        <p:txBody>
          <a:bodyPr/>
          <a:lstStyle/>
          <a:p>
            <a:pPr>
              <a:lnSpc>
                <a:spcPct val="90000"/>
              </a:lnSpc>
            </a:pPr>
            <a:r>
              <a:rPr lang="en-US" altLang="en-US" smtClean="0"/>
              <a:t> </a:t>
            </a:r>
            <a:r>
              <a:rPr lang="en-US" altLang="en-US" b="1" smtClean="0"/>
              <a:t>Concept:</a:t>
            </a:r>
            <a:r>
              <a:rPr lang="en-US" altLang="en-US" smtClean="0"/>
              <a:t> Good Days for Water Sports     (values: Yes, No)</a:t>
            </a:r>
          </a:p>
          <a:p>
            <a:pPr>
              <a:lnSpc>
                <a:spcPct val="90000"/>
              </a:lnSpc>
            </a:pPr>
            <a:r>
              <a:rPr lang="en-US" altLang="en-US" smtClean="0"/>
              <a:t> </a:t>
            </a:r>
            <a:r>
              <a:rPr lang="en-US" altLang="en-US" b="1" smtClean="0"/>
              <a:t>Attributes/Features:</a:t>
            </a:r>
            <a:endParaRPr lang="en-US" altLang="en-US" smtClean="0"/>
          </a:p>
          <a:p>
            <a:pPr lvl="1">
              <a:lnSpc>
                <a:spcPct val="80000"/>
              </a:lnSpc>
            </a:pPr>
            <a:r>
              <a:rPr lang="en-US" altLang="en-US" smtClean="0"/>
              <a:t>Sky (values: Sunny, Cloudy, Rainy)</a:t>
            </a:r>
          </a:p>
          <a:p>
            <a:pPr lvl="1">
              <a:lnSpc>
                <a:spcPct val="80000"/>
              </a:lnSpc>
            </a:pPr>
            <a:r>
              <a:rPr lang="en-US" altLang="en-US" smtClean="0"/>
              <a:t>AirTemp (values: Warm, Cold)</a:t>
            </a:r>
          </a:p>
          <a:p>
            <a:pPr lvl="1">
              <a:lnSpc>
                <a:spcPct val="80000"/>
              </a:lnSpc>
            </a:pPr>
            <a:r>
              <a:rPr lang="en-US" altLang="en-US" smtClean="0"/>
              <a:t>Humidity (values: Normal, High)</a:t>
            </a:r>
          </a:p>
          <a:p>
            <a:pPr lvl="1">
              <a:lnSpc>
                <a:spcPct val="80000"/>
              </a:lnSpc>
            </a:pPr>
            <a:r>
              <a:rPr lang="en-US" altLang="en-US" smtClean="0"/>
              <a:t>Wind (values: Strong, Weak)</a:t>
            </a:r>
          </a:p>
          <a:p>
            <a:pPr lvl="1">
              <a:lnSpc>
                <a:spcPct val="80000"/>
              </a:lnSpc>
            </a:pPr>
            <a:r>
              <a:rPr lang="en-US" altLang="en-US" smtClean="0"/>
              <a:t>Water (Warm, Cool)</a:t>
            </a:r>
          </a:p>
          <a:p>
            <a:pPr lvl="1">
              <a:lnSpc>
                <a:spcPct val="80000"/>
              </a:lnSpc>
            </a:pPr>
            <a:r>
              <a:rPr lang="en-US" altLang="en-US" smtClean="0"/>
              <a:t>Forecast (values: Same, Change)</a:t>
            </a:r>
          </a:p>
          <a:p>
            <a:pPr>
              <a:lnSpc>
                <a:spcPct val="80000"/>
              </a:lnSpc>
            </a:pPr>
            <a:r>
              <a:rPr lang="en-US" altLang="en-US" smtClean="0"/>
              <a:t> </a:t>
            </a:r>
            <a:r>
              <a:rPr lang="en-US" altLang="en-US" b="1" smtClean="0"/>
              <a:t>Example of a Training Point:</a:t>
            </a:r>
          </a:p>
          <a:p>
            <a:pPr>
              <a:lnSpc>
                <a:spcPct val="80000"/>
              </a:lnSpc>
              <a:buFont typeface="Monotype Sorts" pitchFamily="2" charset="2"/>
              <a:buNone/>
            </a:pPr>
            <a:r>
              <a:rPr lang="en-US" altLang="en-US" smtClean="0"/>
              <a:t>  &lt;Sunny, Warm, High, Strong, Warm, Same, Yes&gt;</a:t>
            </a:r>
            <a:endParaRPr lang="en-US" altLang="en-US" b="1" smtClean="0"/>
          </a:p>
        </p:txBody>
      </p:sp>
      <p:sp>
        <p:nvSpPr>
          <p:cNvPr id="13317" name="Text Box 4"/>
          <p:cNvSpPr txBox="1">
            <a:spLocks noChangeArrowheads="1"/>
          </p:cNvSpPr>
          <p:nvPr/>
        </p:nvSpPr>
        <p:spPr bwMode="auto">
          <a:xfrm>
            <a:off x="7375525" y="4591050"/>
            <a:ext cx="998538" cy="579438"/>
          </a:xfrm>
          <a:prstGeom prst="rect">
            <a:avLst/>
          </a:prstGeom>
          <a:noFill/>
          <a:ln w="9525">
            <a:noFill/>
            <a:miter lim="800000"/>
            <a:headEnd/>
            <a:tailEnd/>
          </a:ln>
          <a:effectLst/>
        </p:spPr>
        <p:txBody>
          <a:bodyPr wrap="none">
            <a:spAutoFit/>
          </a:bodyPr>
          <a:lstStyle/>
          <a:p>
            <a:r>
              <a:rPr lang="en-US" altLang="en-US" sz="3200" b="1"/>
              <a:t>class</a:t>
            </a:r>
          </a:p>
        </p:txBody>
      </p:sp>
      <p:sp>
        <p:nvSpPr>
          <p:cNvPr id="13318" name="Line 5"/>
          <p:cNvSpPr>
            <a:spLocks noChangeShapeType="1"/>
          </p:cNvSpPr>
          <p:nvPr/>
        </p:nvSpPr>
        <p:spPr bwMode="auto">
          <a:xfrm>
            <a:off x="7848600" y="5105400"/>
            <a:ext cx="381000" cy="609600"/>
          </a:xfrm>
          <a:prstGeom prst="line">
            <a:avLst/>
          </a:prstGeom>
          <a:noFill/>
          <a:ln w="28575">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miter lim="800000"/>
            <a:headEnd/>
            <a:tailEnd/>
          </a:ln>
        </p:spPr>
        <p:txBody>
          <a:bodyPr/>
          <a:lstStyle/>
          <a:p>
            <a:fld id="{A0B96A74-C103-4087-A288-5333822AD133}" type="slidenum">
              <a:rPr lang="en-US" altLang="en-US" smtClean="0"/>
              <a:pPr/>
              <a:t>12</a:t>
            </a:fld>
            <a:endParaRPr lang="en-US" altLang="en-US" smtClean="0"/>
          </a:p>
        </p:txBody>
      </p:sp>
      <p:sp>
        <p:nvSpPr>
          <p:cNvPr id="14339" name="Rectangle 2"/>
          <p:cNvSpPr>
            <a:spLocks noGrp="1" noChangeArrowheads="1"/>
          </p:cNvSpPr>
          <p:nvPr>
            <p:ph type="title"/>
          </p:nvPr>
        </p:nvSpPr>
        <p:spPr>
          <a:xfrm>
            <a:off x="304800" y="228600"/>
            <a:ext cx="8458200" cy="609600"/>
          </a:xfrm>
        </p:spPr>
        <p:txBody>
          <a:bodyPr/>
          <a:lstStyle/>
          <a:p>
            <a:r>
              <a:rPr lang="en-US" altLang="en-US" smtClean="0"/>
              <a:t>Example of a Concept Learning task</a:t>
            </a:r>
          </a:p>
        </p:txBody>
      </p:sp>
      <p:sp>
        <p:nvSpPr>
          <p:cNvPr id="14340" name="Rectangle 3"/>
          <p:cNvSpPr>
            <a:spLocks noGrp="1" noChangeArrowheads="1"/>
          </p:cNvSpPr>
          <p:nvPr>
            <p:ph type="body" idx="1"/>
          </p:nvPr>
        </p:nvSpPr>
        <p:spPr>
          <a:xfrm>
            <a:off x="0" y="1219200"/>
            <a:ext cx="9144000" cy="4114800"/>
          </a:xfrm>
        </p:spPr>
        <p:txBody>
          <a:bodyPr/>
          <a:lstStyle/>
          <a:p>
            <a:pPr>
              <a:buFont typeface="Monotype Sorts" pitchFamily="2" charset="2"/>
              <a:buNone/>
            </a:pPr>
            <a:r>
              <a:rPr lang="en-US" altLang="en-US" sz="2400" i="1" smtClean="0"/>
              <a:t>Day   Sky     AirTemp   Humidity   Wind   Water   Forecast  WaterSport</a:t>
            </a:r>
            <a:r>
              <a:rPr lang="en-US" altLang="en-US" sz="2400" smtClean="0"/>
              <a:t> </a:t>
            </a:r>
          </a:p>
          <a:p>
            <a:pPr>
              <a:buFont typeface="Monotype Sorts" pitchFamily="2" charset="2"/>
              <a:buNone/>
            </a:pPr>
            <a:r>
              <a:rPr lang="en-US" altLang="en-US" sz="2400" smtClean="0"/>
              <a:t>  1    Sunny   Warm        Normal    Strong  Warm     Same         Yes</a:t>
            </a:r>
          </a:p>
          <a:p>
            <a:pPr>
              <a:buFont typeface="Monotype Sorts" pitchFamily="2" charset="2"/>
              <a:buNone/>
            </a:pPr>
            <a:r>
              <a:rPr lang="en-US" altLang="en-US" sz="2400" smtClean="0"/>
              <a:t>  2    Sunny    Warm         High      Strong   Warm    Same          Yes</a:t>
            </a:r>
          </a:p>
          <a:p>
            <a:pPr>
              <a:buFont typeface="Monotype Sorts" pitchFamily="2" charset="2"/>
              <a:buNone/>
            </a:pPr>
            <a:r>
              <a:rPr lang="en-US" altLang="en-US" sz="2400" smtClean="0"/>
              <a:t>  3    Rainy      Cold          High      Strong   Warm    Change        No</a:t>
            </a:r>
          </a:p>
          <a:p>
            <a:pPr>
              <a:buFont typeface="Monotype Sorts" pitchFamily="2" charset="2"/>
              <a:buNone/>
            </a:pPr>
            <a:r>
              <a:rPr lang="en-US" altLang="en-US" sz="2400" smtClean="0"/>
              <a:t>  4    Sunny    Warm         High      Strong     Cool    Change       Yes</a:t>
            </a:r>
          </a:p>
        </p:txBody>
      </p:sp>
      <p:graphicFrame>
        <p:nvGraphicFramePr>
          <p:cNvPr id="14341" name="Object 5"/>
          <p:cNvGraphicFramePr>
            <a:graphicFrameLocks noChangeAspect="1"/>
          </p:cNvGraphicFramePr>
          <p:nvPr/>
        </p:nvGraphicFramePr>
        <p:xfrm>
          <a:off x="1455738" y="1397000"/>
          <a:ext cx="6234112" cy="4064000"/>
        </p:xfrm>
        <a:graphic>
          <a:graphicData uri="http://schemas.openxmlformats.org/presentationml/2006/ole">
            <p:oleObj spid="_x0000_s14341" name="Document" r:id="rId3" imgW="6233160" imgH="4062984" progId="Word.Document.8">
              <p:embed/>
            </p:oleObj>
          </a:graphicData>
        </a:graphic>
      </p:graphicFrame>
      <p:sp>
        <p:nvSpPr>
          <p:cNvPr id="14342" name="Line 10"/>
          <p:cNvSpPr>
            <a:spLocks noChangeShapeType="1"/>
          </p:cNvSpPr>
          <p:nvPr/>
        </p:nvSpPr>
        <p:spPr bwMode="auto">
          <a:xfrm>
            <a:off x="0" y="1676400"/>
            <a:ext cx="9144000" cy="0"/>
          </a:xfrm>
          <a:prstGeom prst="line">
            <a:avLst/>
          </a:prstGeom>
          <a:noFill/>
          <a:ln w="38100" cmpd="dbl">
            <a:solidFill>
              <a:schemeClr val="tx1"/>
            </a:solidFill>
            <a:round/>
            <a:headEnd/>
            <a:tailEnd/>
          </a:ln>
          <a:effectLst/>
        </p:spPr>
        <p:txBody>
          <a:bodyPr wrap="none" anchor="ctr"/>
          <a:lstStyle/>
          <a:p>
            <a:endParaRPr lang="en-US"/>
          </a:p>
        </p:txBody>
      </p:sp>
      <p:sp>
        <p:nvSpPr>
          <p:cNvPr id="14343" name="Text Box 12"/>
          <p:cNvSpPr txBox="1">
            <a:spLocks noChangeArrowheads="1"/>
          </p:cNvSpPr>
          <p:nvPr/>
        </p:nvSpPr>
        <p:spPr bwMode="auto">
          <a:xfrm>
            <a:off x="0" y="762000"/>
            <a:ext cx="1706563" cy="519113"/>
          </a:xfrm>
          <a:prstGeom prst="rect">
            <a:avLst/>
          </a:prstGeom>
          <a:noFill/>
          <a:ln w="9525">
            <a:noFill/>
            <a:miter lim="800000"/>
            <a:headEnd/>
            <a:tailEnd/>
          </a:ln>
          <a:effectLst/>
        </p:spPr>
        <p:txBody>
          <a:bodyPr wrap="none">
            <a:spAutoFit/>
          </a:bodyPr>
          <a:lstStyle/>
          <a:p>
            <a:r>
              <a:rPr lang="en-US" altLang="en-US" sz="2800" b="1" u="sng"/>
              <a:t>Database:</a:t>
            </a:r>
            <a:endParaRPr lang="en-US" altLang="en-US" sz="2800" b="1"/>
          </a:p>
        </p:txBody>
      </p:sp>
      <p:sp>
        <p:nvSpPr>
          <p:cNvPr id="14344" name="Text Box 13"/>
          <p:cNvSpPr txBox="1">
            <a:spLocks noChangeArrowheads="1"/>
          </p:cNvSpPr>
          <p:nvPr/>
        </p:nvSpPr>
        <p:spPr bwMode="auto">
          <a:xfrm>
            <a:off x="0" y="3581400"/>
            <a:ext cx="8763000" cy="2738438"/>
          </a:xfrm>
          <a:prstGeom prst="rect">
            <a:avLst/>
          </a:prstGeom>
          <a:noFill/>
          <a:ln w="9525">
            <a:noFill/>
            <a:miter lim="800000"/>
            <a:headEnd/>
            <a:tailEnd/>
          </a:ln>
          <a:effectLst/>
        </p:spPr>
        <p:txBody>
          <a:bodyPr>
            <a:spAutoFit/>
          </a:bodyPr>
          <a:lstStyle/>
          <a:p>
            <a:r>
              <a:rPr lang="en-US" altLang="en-US" sz="2800" b="1" u="sng"/>
              <a:t>Chosen Hypothesis Representation:</a:t>
            </a:r>
          </a:p>
          <a:p>
            <a:r>
              <a:rPr lang="en-US" altLang="en-US" sz="2800" b="1"/>
              <a:t>    Conjunction of constraints on each attribute</a:t>
            </a:r>
            <a:r>
              <a:rPr lang="en-US" altLang="en-US" sz="2800"/>
              <a:t> where:</a:t>
            </a:r>
          </a:p>
          <a:p>
            <a:pPr lvl="2">
              <a:lnSpc>
                <a:spcPct val="90000"/>
              </a:lnSpc>
              <a:buFontTx/>
              <a:buChar char="•"/>
            </a:pPr>
            <a:r>
              <a:rPr lang="en-US" altLang="en-US" sz="2800" b="1"/>
              <a:t> </a:t>
            </a:r>
            <a:r>
              <a:rPr lang="en-US" altLang="en-US" sz="2800"/>
              <a:t>“?” means “any value is acceptable”</a:t>
            </a:r>
          </a:p>
          <a:p>
            <a:pPr lvl="2">
              <a:lnSpc>
                <a:spcPct val="90000"/>
              </a:lnSpc>
              <a:buFontTx/>
              <a:buChar char="•"/>
            </a:pPr>
            <a:r>
              <a:rPr lang="en-US" altLang="en-US" sz="2800"/>
              <a:t>  “0” means “no value is acceptable”</a:t>
            </a:r>
          </a:p>
          <a:p>
            <a:pPr>
              <a:lnSpc>
                <a:spcPct val="80000"/>
              </a:lnSpc>
            </a:pPr>
            <a:r>
              <a:rPr lang="en-US" altLang="en-US" sz="2800" b="1"/>
              <a:t>    Example of a hypothesis: &lt;?,Cold,High,?,?,?&gt;</a:t>
            </a:r>
          </a:p>
          <a:p>
            <a:pPr>
              <a:lnSpc>
                <a:spcPct val="80000"/>
              </a:lnSpc>
            </a:pPr>
            <a:r>
              <a:rPr lang="en-US" altLang="en-US" sz="2800"/>
              <a:t>    (If the air temperature is cold and the humidity high then </a:t>
            </a:r>
          </a:p>
          <a:p>
            <a:pPr>
              <a:lnSpc>
                <a:spcPct val="80000"/>
              </a:lnSpc>
            </a:pPr>
            <a:r>
              <a:rPr lang="en-US" altLang="en-US" sz="2800"/>
              <a:t>    it is a good day for water sports)</a:t>
            </a:r>
            <a:endParaRPr lang="en-US" altLang="en-US" sz="2800" b="1"/>
          </a:p>
        </p:txBody>
      </p:sp>
      <p:sp>
        <p:nvSpPr>
          <p:cNvPr id="14345" name="Text Box 14"/>
          <p:cNvSpPr txBox="1">
            <a:spLocks noChangeArrowheads="1"/>
          </p:cNvSpPr>
          <p:nvPr/>
        </p:nvSpPr>
        <p:spPr bwMode="auto">
          <a:xfrm>
            <a:off x="7696200" y="3429000"/>
            <a:ext cx="893763" cy="519113"/>
          </a:xfrm>
          <a:prstGeom prst="rect">
            <a:avLst/>
          </a:prstGeom>
          <a:noFill/>
          <a:ln w="9525">
            <a:noFill/>
            <a:miter lim="800000"/>
            <a:headEnd/>
            <a:tailEnd/>
          </a:ln>
          <a:effectLst/>
        </p:spPr>
        <p:txBody>
          <a:bodyPr wrap="none">
            <a:spAutoFit/>
          </a:bodyPr>
          <a:lstStyle/>
          <a:p>
            <a:r>
              <a:rPr lang="en-US" altLang="en-US" sz="2800" b="1"/>
              <a:t>class</a:t>
            </a:r>
          </a:p>
        </p:txBody>
      </p:sp>
      <p:sp>
        <p:nvSpPr>
          <p:cNvPr id="14346" name="Rectangle 15"/>
          <p:cNvSpPr>
            <a:spLocks noChangeArrowheads="1"/>
          </p:cNvSpPr>
          <p:nvPr/>
        </p:nvSpPr>
        <p:spPr bwMode="auto">
          <a:xfrm>
            <a:off x="7696200" y="1676400"/>
            <a:ext cx="914400" cy="2286000"/>
          </a:xfrm>
          <a:prstGeom prst="rect">
            <a:avLst/>
          </a:prstGeom>
          <a:noFill/>
          <a:ln w="28575">
            <a:solidFill>
              <a:schemeClr val="tx1"/>
            </a:solidFill>
            <a:miter lim="800000"/>
            <a:headEnd/>
            <a:tailEnd/>
          </a:ln>
          <a:effectLst/>
        </p:spPr>
        <p:txBody>
          <a:bodyPr wrap="none" anchor="ctr"/>
          <a:lstStyle/>
          <a:p>
            <a:endParaRPr lang="en-CA"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miter lim="800000"/>
            <a:headEnd/>
            <a:tailEnd/>
          </a:ln>
        </p:spPr>
        <p:txBody>
          <a:bodyPr/>
          <a:lstStyle/>
          <a:p>
            <a:fld id="{0DCF89FE-251F-40D1-A57F-0EBCE8473F47}" type="slidenum">
              <a:rPr lang="en-US" altLang="en-US" smtClean="0"/>
              <a:pPr/>
              <a:t>13</a:t>
            </a:fld>
            <a:endParaRPr lang="en-US" altLang="en-US" smtClean="0"/>
          </a:p>
        </p:txBody>
      </p:sp>
      <p:sp>
        <p:nvSpPr>
          <p:cNvPr id="15363" name="Rectangle 2"/>
          <p:cNvSpPr>
            <a:spLocks noGrp="1" noChangeArrowheads="1"/>
          </p:cNvSpPr>
          <p:nvPr>
            <p:ph type="title"/>
          </p:nvPr>
        </p:nvSpPr>
        <p:spPr>
          <a:xfrm>
            <a:off x="0" y="228600"/>
            <a:ext cx="8763000" cy="533400"/>
          </a:xfrm>
        </p:spPr>
        <p:txBody>
          <a:bodyPr/>
          <a:lstStyle/>
          <a:p>
            <a:r>
              <a:rPr lang="en-US" altLang="en-US" smtClean="0"/>
              <a:t>Example of a Concept Learning task</a:t>
            </a:r>
          </a:p>
        </p:txBody>
      </p:sp>
      <p:sp>
        <p:nvSpPr>
          <p:cNvPr id="15364" name="Rectangle 3"/>
          <p:cNvSpPr>
            <a:spLocks noGrp="1" noChangeArrowheads="1"/>
          </p:cNvSpPr>
          <p:nvPr>
            <p:ph type="body" idx="1"/>
          </p:nvPr>
        </p:nvSpPr>
        <p:spPr>
          <a:xfrm>
            <a:off x="0" y="1066800"/>
            <a:ext cx="8839200" cy="4038600"/>
          </a:xfrm>
        </p:spPr>
        <p:txBody>
          <a:bodyPr/>
          <a:lstStyle/>
          <a:p>
            <a:r>
              <a:rPr lang="en-US" altLang="en-US" b="1" smtClean="0"/>
              <a:t>Goal:</a:t>
            </a:r>
            <a:r>
              <a:rPr lang="en-US" altLang="en-US" smtClean="0"/>
              <a:t> To infer the “best” concept-description from the set of all possible hypotheses (“best” means “which best generalizes to all (known or unknown) elements of the instance space”.                    .      concept-learning is an ill-defined task)  </a:t>
            </a:r>
          </a:p>
          <a:p>
            <a:r>
              <a:rPr lang="en-US" altLang="en-US" b="1" smtClean="0"/>
              <a:t>Most General Hypothesis: </a:t>
            </a:r>
            <a:r>
              <a:rPr lang="en-US" altLang="en-US" smtClean="0"/>
              <a:t>Everyday is a good day for water sports   &lt;?,?,?,?,?,?&gt;</a:t>
            </a:r>
          </a:p>
          <a:p>
            <a:r>
              <a:rPr lang="en-US" altLang="en-US" b="1" smtClean="0"/>
              <a:t>Most Specific Hypothesis:</a:t>
            </a:r>
            <a:r>
              <a:rPr lang="en-US" altLang="en-US" smtClean="0"/>
              <a:t> No day is a good day for water sports   &lt;0,0,0,0,0,0&gt;  </a:t>
            </a:r>
          </a:p>
        </p:txBody>
      </p:sp>
      <p:sp>
        <p:nvSpPr>
          <p:cNvPr id="15365" name="AutoShape 4"/>
          <p:cNvSpPr>
            <a:spLocks noChangeArrowheads="1"/>
          </p:cNvSpPr>
          <p:nvPr/>
        </p:nvSpPr>
        <p:spPr bwMode="auto">
          <a:xfrm>
            <a:off x="381000" y="3200400"/>
            <a:ext cx="685800" cy="304800"/>
          </a:xfrm>
          <a:prstGeom prst="rightArrow">
            <a:avLst>
              <a:gd name="adj1" fmla="val 50000"/>
              <a:gd name="adj2" fmla="val 56250"/>
            </a:avLst>
          </a:prstGeom>
          <a:solidFill>
            <a:schemeClr val="tx2"/>
          </a:solidFill>
          <a:ln w="9525">
            <a:solidFill>
              <a:schemeClr val="tx1"/>
            </a:solidFill>
            <a:miter lim="800000"/>
            <a:headEnd/>
            <a:tailEnd/>
          </a:ln>
          <a:effectLst/>
        </p:spPr>
        <p:txBody>
          <a:bodyPr wrap="none" anchor="ctr"/>
          <a:lstStyle/>
          <a:p>
            <a:endParaRPr lang="en-CA"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miter lim="800000"/>
            <a:headEnd/>
            <a:tailEnd/>
          </a:ln>
        </p:spPr>
        <p:txBody>
          <a:bodyPr/>
          <a:lstStyle/>
          <a:p>
            <a:fld id="{BFE1ABF0-25F6-4F12-A41E-B9593926FF27}" type="slidenum">
              <a:rPr lang="en-US" altLang="en-US" smtClean="0"/>
              <a:pPr/>
              <a:t>14</a:t>
            </a:fld>
            <a:endParaRPr lang="en-US" altLang="en-US" smtClean="0"/>
          </a:p>
        </p:txBody>
      </p:sp>
      <p:sp>
        <p:nvSpPr>
          <p:cNvPr id="16387" name="Rectangle 2"/>
          <p:cNvSpPr>
            <a:spLocks noGrp="1" noChangeArrowheads="1"/>
          </p:cNvSpPr>
          <p:nvPr>
            <p:ph type="title"/>
          </p:nvPr>
        </p:nvSpPr>
        <p:spPr>
          <a:xfrm>
            <a:off x="228600" y="304800"/>
            <a:ext cx="7772400" cy="381000"/>
          </a:xfrm>
        </p:spPr>
        <p:txBody>
          <a:bodyPr/>
          <a:lstStyle/>
          <a:p>
            <a:r>
              <a:rPr lang="en-US" altLang="en-US" smtClean="0"/>
              <a:t>Terminology and Notation</a:t>
            </a:r>
          </a:p>
        </p:txBody>
      </p:sp>
      <p:sp>
        <p:nvSpPr>
          <p:cNvPr id="16388" name="Rectangle 3"/>
          <p:cNvSpPr>
            <a:spLocks noGrp="1" noChangeArrowheads="1"/>
          </p:cNvSpPr>
          <p:nvPr>
            <p:ph type="body" idx="1"/>
          </p:nvPr>
        </p:nvSpPr>
        <p:spPr>
          <a:xfrm>
            <a:off x="304800" y="685800"/>
            <a:ext cx="8839200" cy="4038600"/>
          </a:xfrm>
        </p:spPr>
        <p:txBody>
          <a:bodyPr/>
          <a:lstStyle/>
          <a:p>
            <a:r>
              <a:rPr lang="en-US" altLang="en-US" sz="2400" smtClean="0"/>
              <a:t>The set of items over which the concept is defined is called the set of </a:t>
            </a:r>
            <a:r>
              <a:rPr lang="en-US" altLang="en-US" sz="2400" b="1" i="1" smtClean="0"/>
              <a:t>instances</a:t>
            </a:r>
            <a:r>
              <a:rPr lang="en-US" altLang="en-US" sz="2400" i="1" smtClean="0"/>
              <a:t> </a:t>
            </a:r>
            <a:r>
              <a:rPr lang="en-US" altLang="en-US" sz="2400" smtClean="0"/>
              <a:t>(denoted by X) </a:t>
            </a:r>
          </a:p>
          <a:p>
            <a:r>
              <a:rPr lang="en-US" altLang="en-US" sz="2400" smtClean="0"/>
              <a:t>The concept to be learned is called the </a:t>
            </a:r>
            <a:r>
              <a:rPr lang="en-US" altLang="en-US" sz="2400" b="1" i="1" smtClean="0"/>
              <a:t>Target Concept </a:t>
            </a:r>
            <a:r>
              <a:rPr lang="en-US" altLang="en-US" sz="2400" smtClean="0"/>
              <a:t>(denoted by c: X--&gt; {0,1})</a:t>
            </a:r>
          </a:p>
          <a:p>
            <a:r>
              <a:rPr lang="en-US" altLang="en-US" sz="2400" smtClean="0"/>
              <a:t>The set of </a:t>
            </a:r>
            <a:r>
              <a:rPr lang="en-US" altLang="en-US" sz="2400" b="1" i="1" smtClean="0"/>
              <a:t>Training Examples</a:t>
            </a:r>
            <a:r>
              <a:rPr lang="en-US" altLang="en-US" sz="2400" smtClean="0"/>
              <a:t> is a set of instances, x, along with their target concept value c(x).</a:t>
            </a:r>
          </a:p>
          <a:p>
            <a:r>
              <a:rPr lang="en-US" altLang="en-US" sz="2400" smtClean="0"/>
              <a:t>Members of the concept (instances for which c(x)=1) are called </a:t>
            </a:r>
            <a:r>
              <a:rPr lang="en-US" altLang="en-US" sz="2400" b="1" i="1" smtClean="0"/>
              <a:t>positive examples</a:t>
            </a:r>
            <a:r>
              <a:rPr lang="en-US" altLang="en-US" sz="2400" smtClean="0"/>
              <a:t>.</a:t>
            </a:r>
          </a:p>
          <a:p>
            <a:r>
              <a:rPr lang="en-US" altLang="en-US" sz="2400" smtClean="0"/>
              <a:t>Nonmembers of the concept (instances for which c(x)=0) are called </a:t>
            </a:r>
            <a:r>
              <a:rPr lang="en-US" altLang="en-US" sz="2400" b="1" i="1" smtClean="0"/>
              <a:t>negative examples</a:t>
            </a:r>
            <a:r>
              <a:rPr lang="en-US" altLang="en-US" sz="2400" smtClean="0"/>
              <a:t>.</a:t>
            </a:r>
          </a:p>
          <a:p>
            <a:r>
              <a:rPr lang="en-US" altLang="en-US" sz="2400" smtClean="0"/>
              <a:t>H represents the set of </a:t>
            </a:r>
            <a:r>
              <a:rPr lang="en-US" altLang="en-US" sz="2400" b="1" i="1" smtClean="0"/>
              <a:t>all possible hypotheses</a:t>
            </a:r>
            <a:r>
              <a:rPr lang="en-US" altLang="en-US" sz="2400" smtClean="0"/>
              <a:t>. H is determined by the human designer’s choice of a hypothesis representation.</a:t>
            </a:r>
          </a:p>
          <a:p>
            <a:r>
              <a:rPr lang="en-US" altLang="en-US" sz="2400" b="1" smtClean="0"/>
              <a:t>The goal of concept-learning is to find a hypothesis h:X --&gt; {0,1} such that h(x)=c(x) for all x in X.</a:t>
            </a:r>
            <a:endParaRPr lang="en-US" altLang="en-US" sz="2400" smtClean="0"/>
          </a:p>
          <a:p>
            <a:endParaRPr lang="en-US" altLang="en-US" sz="2800" smtClean="0"/>
          </a:p>
          <a:p>
            <a:endParaRPr lang="en-US"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miter lim="800000"/>
            <a:headEnd/>
            <a:tailEnd/>
          </a:ln>
        </p:spPr>
        <p:txBody>
          <a:bodyPr/>
          <a:lstStyle/>
          <a:p>
            <a:fld id="{70612512-2A3F-442E-89F0-EDAF7425B355}" type="slidenum">
              <a:rPr lang="en-US" altLang="en-US" smtClean="0"/>
              <a:pPr/>
              <a:t>15</a:t>
            </a:fld>
            <a:endParaRPr lang="en-US" altLang="en-US" smtClean="0"/>
          </a:p>
        </p:txBody>
      </p:sp>
      <p:sp>
        <p:nvSpPr>
          <p:cNvPr id="17411" name="Rectangle 2"/>
          <p:cNvSpPr>
            <a:spLocks noGrp="1" noChangeArrowheads="1"/>
          </p:cNvSpPr>
          <p:nvPr>
            <p:ph type="title"/>
          </p:nvPr>
        </p:nvSpPr>
        <p:spPr>
          <a:xfrm>
            <a:off x="304800" y="228600"/>
            <a:ext cx="7696200" cy="609600"/>
          </a:xfrm>
        </p:spPr>
        <p:txBody>
          <a:bodyPr/>
          <a:lstStyle/>
          <a:p>
            <a:r>
              <a:rPr lang="en-US" altLang="en-US" smtClean="0"/>
              <a:t>Concept Learning as Search</a:t>
            </a:r>
          </a:p>
        </p:txBody>
      </p:sp>
      <p:sp>
        <p:nvSpPr>
          <p:cNvPr id="17412" name="Rectangle 3"/>
          <p:cNvSpPr>
            <a:spLocks noGrp="1" noChangeArrowheads="1"/>
          </p:cNvSpPr>
          <p:nvPr>
            <p:ph type="body" idx="1"/>
          </p:nvPr>
        </p:nvSpPr>
        <p:spPr>
          <a:xfrm>
            <a:off x="533400" y="1066800"/>
            <a:ext cx="7772400" cy="4114800"/>
          </a:xfrm>
        </p:spPr>
        <p:txBody>
          <a:bodyPr/>
          <a:lstStyle/>
          <a:p>
            <a:r>
              <a:rPr lang="en-US" altLang="en-US" smtClean="0"/>
              <a:t> Concept Learning can be viewed as the task of searching through a large space of hypotheses implicitly defined by the hypothesis representation.</a:t>
            </a:r>
          </a:p>
          <a:p>
            <a:r>
              <a:rPr lang="en-US" altLang="en-US" smtClean="0"/>
              <a:t> Selecting a Hypothesis Representation is an important step since it restricts (or </a:t>
            </a:r>
            <a:r>
              <a:rPr lang="en-US" altLang="en-US" i="1" smtClean="0"/>
              <a:t>biases</a:t>
            </a:r>
            <a:r>
              <a:rPr lang="en-US" altLang="en-US" smtClean="0"/>
              <a:t>) the space that can be searched. </a:t>
            </a:r>
            <a:r>
              <a:rPr lang="en-US" altLang="en-US" sz="2800" smtClean="0"/>
              <a:t>[For example, the hypothesis “If the air temperature is cold </a:t>
            </a:r>
            <a:r>
              <a:rPr lang="en-US" altLang="en-US" sz="2800" b="1" u="sng" smtClean="0"/>
              <a:t>or</a:t>
            </a:r>
            <a:r>
              <a:rPr lang="en-US" altLang="en-US" sz="2800" smtClean="0"/>
              <a:t> the humidity high then it is a good day for water sports” cannot be expressed in our chosen representation.]</a:t>
            </a:r>
            <a:endParaRPr lang="en-US"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miter lim="800000"/>
            <a:headEnd/>
            <a:tailEnd/>
          </a:ln>
        </p:spPr>
        <p:txBody>
          <a:bodyPr/>
          <a:lstStyle/>
          <a:p>
            <a:fld id="{852C340F-EB9A-4B2E-A58B-DCCA90CB4B9C}" type="slidenum">
              <a:rPr lang="en-US" altLang="en-US" smtClean="0"/>
              <a:pPr/>
              <a:t>16</a:t>
            </a:fld>
            <a:endParaRPr lang="en-US" altLang="en-US" smtClean="0"/>
          </a:p>
        </p:txBody>
      </p:sp>
      <p:sp>
        <p:nvSpPr>
          <p:cNvPr id="18435" name="Rectangle 2"/>
          <p:cNvSpPr>
            <a:spLocks noGrp="1" noChangeArrowheads="1"/>
          </p:cNvSpPr>
          <p:nvPr>
            <p:ph type="title"/>
          </p:nvPr>
        </p:nvSpPr>
        <p:spPr>
          <a:xfrm>
            <a:off x="228600" y="304800"/>
            <a:ext cx="8686800" cy="914400"/>
          </a:xfrm>
        </p:spPr>
        <p:txBody>
          <a:bodyPr/>
          <a:lstStyle/>
          <a:p>
            <a:pPr>
              <a:lnSpc>
                <a:spcPct val="85000"/>
              </a:lnSpc>
            </a:pPr>
            <a:r>
              <a:rPr lang="en-US" altLang="en-US" smtClean="0"/>
              <a:t>General to Specific Ordering of Hypotheses I</a:t>
            </a:r>
          </a:p>
        </p:txBody>
      </p:sp>
      <p:sp>
        <p:nvSpPr>
          <p:cNvPr id="18436" name="Rectangle 3"/>
          <p:cNvSpPr>
            <a:spLocks noGrp="1" noChangeArrowheads="1"/>
          </p:cNvSpPr>
          <p:nvPr>
            <p:ph type="body" idx="1"/>
          </p:nvPr>
        </p:nvSpPr>
        <p:spPr>
          <a:xfrm>
            <a:off x="0" y="1219200"/>
            <a:ext cx="8763000" cy="4038600"/>
          </a:xfrm>
        </p:spPr>
        <p:txBody>
          <a:bodyPr/>
          <a:lstStyle/>
          <a:p>
            <a:r>
              <a:rPr lang="en-US" altLang="en-US" sz="2800" b="1" smtClean="0"/>
              <a:t>Definition:</a:t>
            </a:r>
            <a:r>
              <a:rPr lang="en-US" altLang="en-US" sz="2800" smtClean="0"/>
              <a:t> Let </a:t>
            </a:r>
            <a:r>
              <a:rPr lang="en-US" altLang="en-US" sz="2800" i="1" smtClean="0"/>
              <a:t>hj</a:t>
            </a:r>
            <a:r>
              <a:rPr lang="en-US" altLang="en-US" sz="2800" smtClean="0"/>
              <a:t> and </a:t>
            </a:r>
            <a:r>
              <a:rPr lang="en-US" altLang="en-US" sz="2800" i="1" smtClean="0"/>
              <a:t>hk</a:t>
            </a:r>
            <a:r>
              <a:rPr lang="en-US" altLang="en-US" sz="2800" smtClean="0"/>
              <a:t> be boolean-valued functions defined over X. Then </a:t>
            </a:r>
            <a:r>
              <a:rPr lang="en-US" altLang="en-US" sz="2800" i="1" smtClean="0"/>
              <a:t>hj</a:t>
            </a:r>
            <a:r>
              <a:rPr lang="en-US" altLang="en-US" sz="2800" smtClean="0"/>
              <a:t> is </a:t>
            </a:r>
            <a:r>
              <a:rPr lang="en-US" altLang="en-US" sz="2800" b="1" smtClean="0"/>
              <a:t>more-general-than-or-equal-to</a:t>
            </a:r>
            <a:r>
              <a:rPr lang="en-US" altLang="en-US" sz="2800" smtClean="0"/>
              <a:t> </a:t>
            </a:r>
            <a:r>
              <a:rPr lang="en-US" altLang="en-US" sz="2800" i="1" smtClean="0"/>
              <a:t>hk</a:t>
            </a:r>
            <a:r>
              <a:rPr lang="en-US" altLang="en-US" sz="2800" smtClean="0"/>
              <a:t> </a:t>
            </a:r>
            <a:r>
              <a:rPr lang="en-US" altLang="en-US" sz="2800" u="sng" smtClean="0"/>
              <a:t>iff</a:t>
            </a:r>
            <a:r>
              <a:rPr lang="en-US" altLang="en-US" sz="2800" smtClean="0"/>
              <a:t>   For all x in X, [(</a:t>
            </a:r>
            <a:r>
              <a:rPr lang="en-US" altLang="en-US" sz="2800" i="1" smtClean="0"/>
              <a:t>hk</a:t>
            </a:r>
            <a:r>
              <a:rPr lang="en-US" altLang="en-US" sz="2800" smtClean="0"/>
              <a:t>(x) = 1) --&gt; (</a:t>
            </a:r>
            <a:r>
              <a:rPr lang="en-US" altLang="en-US" sz="2800" i="1" smtClean="0"/>
              <a:t>hj</a:t>
            </a:r>
            <a:r>
              <a:rPr lang="en-US" altLang="en-US" sz="2800" smtClean="0"/>
              <a:t>(x)=1)]</a:t>
            </a:r>
          </a:p>
          <a:p>
            <a:r>
              <a:rPr lang="en-US" altLang="en-US" sz="2800" b="1" smtClean="0"/>
              <a:t>Example:</a:t>
            </a:r>
            <a:r>
              <a:rPr lang="en-US" altLang="en-US" sz="2800" smtClean="0"/>
              <a:t> </a:t>
            </a:r>
          </a:p>
          <a:p>
            <a:pPr lvl="1">
              <a:lnSpc>
                <a:spcPct val="85000"/>
              </a:lnSpc>
            </a:pPr>
            <a:r>
              <a:rPr lang="en-US" altLang="en-US" i="1" smtClean="0"/>
              <a:t>h1</a:t>
            </a:r>
            <a:r>
              <a:rPr lang="en-US" altLang="en-US" smtClean="0"/>
              <a:t> = &lt;Sunny,?,?,Strong,?,?&gt;</a:t>
            </a:r>
          </a:p>
          <a:p>
            <a:pPr lvl="1">
              <a:lnSpc>
                <a:spcPct val="85000"/>
              </a:lnSpc>
            </a:pPr>
            <a:r>
              <a:rPr lang="en-US" altLang="en-US" i="1" smtClean="0"/>
              <a:t>h2</a:t>
            </a:r>
            <a:r>
              <a:rPr lang="en-US" altLang="en-US" smtClean="0"/>
              <a:t> = &lt;Sunny,?,?,?,?,?&gt;</a:t>
            </a:r>
          </a:p>
          <a:p>
            <a:pPr>
              <a:buFont typeface="Monotype Sorts" pitchFamily="2" charset="2"/>
              <a:buNone/>
            </a:pPr>
            <a:r>
              <a:rPr lang="en-US" altLang="en-US" sz="2800" smtClean="0"/>
              <a:t>   Every instance that are classified as positive by </a:t>
            </a:r>
            <a:r>
              <a:rPr lang="en-US" altLang="en-US" sz="2800" i="1" smtClean="0"/>
              <a:t>h1</a:t>
            </a:r>
            <a:r>
              <a:rPr lang="en-US" altLang="en-US" sz="2800" smtClean="0"/>
              <a:t> will also be classified as positive by </a:t>
            </a:r>
            <a:r>
              <a:rPr lang="en-US" altLang="en-US" sz="2800" i="1" smtClean="0"/>
              <a:t>h2</a:t>
            </a:r>
            <a:r>
              <a:rPr lang="en-US" altLang="en-US" sz="2800" smtClean="0"/>
              <a:t> in our example data set. Therefore </a:t>
            </a:r>
            <a:r>
              <a:rPr lang="en-US" altLang="en-US" sz="2800" i="1" smtClean="0"/>
              <a:t>h2</a:t>
            </a:r>
            <a:r>
              <a:rPr lang="en-US" altLang="en-US" sz="2800" smtClean="0"/>
              <a:t> is more general than </a:t>
            </a:r>
            <a:r>
              <a:rPr lang="en-US" altLang="en-US" sz="2800" i="1" smtClean="0"/>
              <a:t>h1</a:t>
            </a:r>
            <a:r>
              <a:rPr lang="en-US" altLang="en-US" sz="280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65163" y="188913"/>
            <a:ext cx="7772400" cy="1143000"/>
          </a:xfrm>
        </p:spPr>
        <p:txBody>
          <a:bodyPr/>
          <a:lstStyle/>
          <a:p>
            <a:r>
              <a:rPr lang="en-US" altLang="en-US" smtClean="0"/>
              <a:t>General to Specific Ordering of Hypotheses II</a:t>
            </a:r>
            <a:endParaRPr lang="en-CA" altLang="en-US" smtClean="0"/>
          </a:p>
        </p:txBody>
      </p:sp>
      <p:sp>
        <p:nvSpPr>
          <p:cNvPr id="19459" name="Slide Number Placeholder 3"/>
          <p:cNvSpPr>
            <a:spLocks noGrp="1"/>
          </p:cNvSpPr>
          <p:nvPr>
            <p:ph type="sldNum" sz="quarter" idx="12"/>
          </p:nvPr>
        </p:nvSpPr>
        <p:spPr>
          <a:noFill/>
          <a:ln>
            <a:miter lim="800000"/>
            <a:headEnd/>
            <a:tailEnd/>
          </a:ln>
        </p:spPr>
        <p:txBody>
          <a:bodyPr/>
          <a:lstStyle/>
          <a:p>
            <a:fld id="{406B4909-86E4-4901-9B6F-373DCED96AB7}" type="slidenum">
              <a:rPr lang="en-US" altLang="en-US" smtClean="0"/>
              <a:pPr/>
              <a:t>17</a:t>
            </a:fld>
            <a:endParaRPr lang="en-US" altLang="en-US" smtClean="0"/>
          </a:p>
        </p:txBody>
      </p:sp>
      <p:pic>
        <p:nvPicPr>
          <p:cNvPr id="19460" name="Picture 3"/>
          <p:cNvPicPr>
            <a:picLocks noChangeAspect="1" noChangeArrowheads="1"/>
          </p:cNvPicPr>
          <p:nvPr/>
        </p:nvPicPr>
        <p:blipFill>
          <a:blip r:embed="rId2"/>
          <a:srcRect/>
          <a:stretch>
            <a:fillRect/>
          </a:stretch>
        </p:blipFill>
        <p:spPr bwMode="auto">
          <a:xfrm>
            <a:off x="665163" y="1412875"/>
            <a:ext cx="7534275" cy="4283075"/>
          </a:xfrm>
          <a:prstGeom prst="rect">
            <a:avLst/>
          </a:prstGeom>
          <a:noFill/>
          <a:ln w="9525">
            <a:noFill/>
            <a:miter lim="800000"/>
            <a:headEnd/>
            <a:tailEnd/>
          </a:ln>
        </p:spPr>
      </p:pic>
      <p:sp>
        <p:nvSpPr>
          <p:cNvPr id="19461" name="TextBox 5"/>
          <p:cNvSpPr txBox="1">
            <a:spLocks noChangeArrowheads="1"/>
          </p:cNvSpPr>
          <p:nvPr/>
        </p:nvSpPr>
        <p:spPr bwMode="auto">
          <a:xfrm>
            <a:off x="582613" y="5837238"/>
            <a:ext cx="7599362" cy="461962"/>
          </a:xfrm>
          <a:prstGeom prst="rect">
            <a:avLst/>
          </a:prstGeom>
          <a:noFill/>
          <a:ln w="9525">
            <a:noFill/>
            <a:miter lim="800000"/>
            <a:headEnd/>
            <a:tailEnd/>
          </a:ln>
        </p:spPr>
        <p:txBody>
          <a:bodyPr wrap="none">
            <a:spAutoFit/>
          </a:bodyPr>
          <a:lstStyle/>
          <a:p>
            <a:r>
              <a:rPr lang="en-CA" altLang="en-US"/>
              <a:t>from Bryan Pardo, EECS 349, Machine Learning, Fall 2009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miter lim="800000"/>
            <a:headEnd/>
            <a:tailEnd/>
          </a:ln>
        </p:spPr>
        <p:txBody>
          <a:bodyPr/>
          <a:lstStyle/>
          <a:p>
            <a:fld id="{6890F56A-DF28-4EA9-A235-56F3F1BAECA0}" type="slidenum">
              <a:rPr lang="en-US" altLang="en-US" smtClean="0"/>
              <a:pPr/>
              <a:t>18</a:t>
            </a:fld>
            <a:endParaRPr lang="en-US" altLang="en-US" smtClean="0"/>
          </a:p>
        </p:txBody>
      </p:sp>
      <p:sp>
        <p:nvSpPr>
          <p:cNvPr id="20483" name="Rectangle 2"/>
          <p:cNvSpPr>
            <a:spLocks noGrp="1" noChangeArrowheads="1"/>
          </p:cNvSpPr>
          <p:nvPr>
            <p:ph type="title"/>
          </p:nvPr>
        </p:nvSpPr>
        <p:spPr>
          <a:xfrm>
            <a:off x="0" y="990600"/>
            <a:ext cx="7620000" cy="381000"/>
          </a:xfrm>
        </p:spPr>
        <p:txBody>
          <a:bodyPr/>
          <a:lstStyle/>
          <a:p>
            <a:r>
              <a:rPr lang="en-US" altLang="en-US" smtClean="0"/>
              <a:t> Find-S, a Maximally Specific Hypothesis Learning Algorithm</a:t>
            </a:r>
          </a:p>
        </p:txBody>
      </p:sp>
      <p:sp>
        <p:nvSpPr>
          <p:cNvPr id="20484" name="Rectangle 3"/>
          <p:cNvSpPr>
            <a:spLocks noGrp="1" noChangeArrowheads="1"/>
          </p:cNvSpPr>
          <p:nvPr>
            <p:ph type="body" idx="1"/>
          </p:nvPr>
        </p:nvSpPr>
        <p:spPr>
          <a:xfrm>
            <a:off x="457200" y="1524000"/>
            <a:ext cx="8382000" cy="4114800"/>
          </a:xfrm>
        </p:spPr>
        <p:txBody>
          <a:bodyPr/>
          <a:lstStyle/>
          <a:p>
            <a:r>
              <a:rPr lang="en-US" altLang="en-US" smtClean="0"/>
              <a:t> Initialize </a:t>
            </a:r>
            <a:r>
              <a:rPr lang="en-US" altLang="en-US" i="1" smtClean="0"/>
              <a:t>h</a:t>
            </a:r>
            <a:r>
              <a:rPr lang="en-US" altLang="en-US" smtClean="0"/>
              <a:t> to the most specific hypothesis in </a:t>
            </a:r>
            <a:r>
              <a:rPr lang="en-US" altLang="en-US" i="1" smtClean="0"/>
              <a:t>H</a:t>
            </a:r>
          </a:p>
          <a:p>
            <a:r>
              <a:rPr lang="en-US" altLang="en-US" smtClean="0"/>
              <a:t>For each </a:t>
            </a:r>
            <a:r>
              <a:rPr lang="en-US" altLang="en-US" u="sng" smtClean="0"/>
              <a:t>positive</a:t>
            </a:r>
            <a:r>
              <a:rPr lang="en-US" altLang="en-US" smtClean="0"/>
              <a:t> training instance</a:t>
            </a:r>
            <a:r>
              <a:rPr lang="en-US" altLang="en-US" i="1" smtClean="0"/>
              <a:t> x</a:t>
            </a:r>
          </a:p>
          <a:p>
            <a:pPr lvl="1"/>
            <a:r>
              <a:rPr lang="en-US" altLang="en-US" sz="3200" smtClean="0"/>
              <a:t>For each attribute constraint </a:t>
            </a:r>
            <a:r>
              <a:rPr lang="en-US" altLang="en-US" sz="3200" i="1" smtClean="0"/>
              <a:t>ai</a:t>
            </a:r>
            <a:r>
              <a:rPr lang="en-US" altLang="en-US" sz="3200" smtClean="0"/>
              <a:t> in </a:t>
            </a:r>
            <a:r>
              <a:rPr lang="en-US" altLang="en-US" sz="3200" i="1" smtClean="0"/>
              <a:t>h</a:t>
            </a:r>
            <a:endParaRPr lang="en-US" altLang="en-US" sz="3200" smtClean="0"/>
          </a:p>
          <a:p>
            <a:pPr lvl="3">
              <a:buFontTx/>
              <a:buNone/>
            </a:pPr>
            <a:r>
              <a:rPr lang="en-US" altLang="en-US" sz="3200" b="1" smtClean="0"/>
              <a:t>If </a:t>
            </a:r>
            <a:r>
              <a:rPr lang="en-US" altLang="en-US" sz="3200" smtClean="0"/>
              <a:t>the constraint </a:t>
            </a:r>
            <a:r>
              <a:rPr lang="en-US" altLang="en-US" sz="3200" i="1" smtClean="0"/>
              <a:t>ai</a:t>
            </a:r>
            <a:r>
              <a:rPr lang="en-US" altLang="en-US" sz="3200" smtClean="0"/>
              <a:t> is satisfied by </a:t>
            </a:r>
            <a:r>
              <a:rPr lang="en-US" altLang="en-US" sz="3200" i="1" smtClean="0"/>
              <a:t>x</a:t>
            </a:r>
            <a:endParaRPr lang="en-US" altLang="en-US" sz="3200" smtClean="0"/>
          </a:p>
          <a:p>
            <a:pPr lvl="3">
              <a:buFontTx/>
              <a:buNone/>
            </a:pPr>
            <a:r>
              <a:rPr lang="en-US" altLang="en-US" sz="3200" b="1" smtClean="0"/>
              <a:t>then</a:t>
            </a:r>
            <a:r>
              <a:rPr lang="en-US" altLang="en-US" sz="3200" smtClean="0"/>
              <a:t> do nothing</a:t>
            </a:r>
          </a:p>
          <a:p>
            <a:pPr lvl="3">
              <a:buFontTx/>
              <a:buNone/>
            </a:pPr>
            <a:r>
              <a:rPr lang="en-US" altLang="en-US" sz="3200" b="1" smtClean="0"/>
              <a:t>else</a:t>
            </a:r>
            <a:r>
              <a:rPr lang="en-US" altLang="en-US" sz="3200" smtClean="0"/>
              <a:t> replace </a:t>
            </a:r>
            <a:r>
              <a:rPr lang="en-US" altLang="en-US" sz="3200" i="1" smtClean="0"/>
              <a:t>ai</a:t>
            </a:r>
            <a:r>
              <a:rPr lang="en-US" altLang="en-US" sz="3200" smtClean="0"/>
              <a:t> in h by the next more general constraint that is satisfied by </a:t>
            </a:r>
            <a:r>
              <a:rPr lang="en-US" altLang="en-US" sz="3200" i="1" smtClean="0"/>
              <a:t>x</a:t>
            </a:r>
            <a:endParaRPr lang="en-US" altLang="en-US" sz="3200" smtClean="0"/>
          </a:p>
          <a:p>
            <a:r>
              <a:rPr lang="en-US" altLang="en-US" smtClean="0"/>
              <a:t>Output hypothesis </a:t>
            </a:r>
            <a:r>
              <a:rPr lang="en-US" altLang="en-US" i="1" smtClean="0"/>
              <a:t>h</a:t>
            </a:r>
            <a:endParaRPr lang="en-US"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miter lim="800000"/>
            <a:headEnd/>
            <a:tailEnd/>
          </a:ln>
        </p:spPr>
        <p:txBody>
          <a:bodyPr/>
          <a:lstStyle/>
          <a:p>
            <a:fld id="{97872222-C575-4B85-BBB5-A8DD2E3B56A5}" type="slidenum">
              <a:rPr lang="en-US" altLang="en-US" smtClean="0"/>
              <a:pPr/>
              <a:t>19</a:t>
            </a:fld>
            <a:endParaRPr lang="en-US" altLang="en-US" smtClean="0"/>
          </a:p>
        </p:txBody>
      </p:sp>
      <p:sp>
        <p:nvSpPr>
          <p:cNvPr id="21507" name="Rectangle 2"/>
          <p:cNvSpPr>
            <a:spLocks noGrp="1" noChangeArrowheads="1"/>
          </p:cNvSpPr>
          <p:nvPr>
            <p:ph type="title"/>
          </p:nvPr>
        </p:nvSpPr>
        <p:spPr>
          <a:xfrm>
            <a:off x="228600" y="457200"/>
            <a:ext cx="7772400" cy="381000"/>
          </a:xfrm>
        </p:spPr>
        <p:txBody>
          <a:bodyPr/>
          <a:lstStyle/>
          <a:p>
            <a:r>
              <a:rPr lang="en-US" altLang="en-US" smtClean="0"/>
              <a:t>Shortcomings of Find-S</a:t>
            </a:r>
          </a:p>
        </p:txBody>
      </p:sp>
      <p:sp>
        <p:nvSpPr>
          <p:cNvPr id="21508" name="Rectangle 3"/>
          <p:cNvSpPr>
            <a:spLocks noGrp="1" noChangeArrowheads="1"/>
          </p:cNvSpPr>
          <p:nvPr>
            <p:ph type="body" idx="1"/>
          </p:nvPr>
        </p:nvSpPr>
        <p:spPr>
          <a:xfrm>
            <a:off x="304800" y="1219200"/>
            <a:ext cx="8305800" cy="4191000"/>
          </a:xfrm>
        </p:spPr>
        <p:txBody>
          <a:bodyPr/>
          <a:lstStyle/>
          <a:p>
            <a:r>
              <a:rPr lang="en-US" altLang="en-US" smtClean="0"/>
              <a:t> Although Find-S finds a hypothesis consistent with the training data, it does not indicate whether that is the only one available </a:t>
            </a:r>
          </a:p>
          <a:p>
            <a:r>
              <a:rPr lang="en-US" altLang="en-US" smtClean="0"/>
              <a:t> Is it a good strategy to prefer the most specific hypothesis?</a:t>
            </a:r>
          </a:p>
          <a:p>
            <a:r>
              <a:rPr lang="en-US" altLang="en-US" smtClean="0"/>
              <a:t> What if the training set is inconsistent (</a:t>
            </a:r>
            <a:r>
              <a:rPr lang="en-US" altLang="en-US" i="1" smtClean="0"/>
              <a:t>noisy</a:t>
            </a:r>
            <a:r>
              <a:rPr lang="en-US" altLang="en-US" smtClean="0"/>
              <a:t>)?</a:t>
            </a:r>
          </a:p>
          <a:p>
            <a:r>
              <a:rPr lang="en-US" altLang="en-US" smtClean="0"/>
              <a:t> What if there are several maximally specific consistent hypotheses? Find-S cannot backtrack!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miter lim="800000"/>
            <a:headEnd/>
            <a:tailEnd/>
          </a:ln>
        </p:spPr>
        <p:txBody>
          <a:bodyPr/>
          <a:lstStyle/>
          <a:p>
            <a:fld id="{7718CA8A-13AF-4FC6-BF19-DCFE5B65011F}" type="slidenum">
              <a:rPr lang="en-US" altLang="en-US" smtClean="0"/>
              <a:pPr/>
              <a:t>2</a:t>
            </a:fld>
            <a:endParaRPr lang="en-US" altLang="en-US" smtClean="0"/>
          </a:p>
        </p:txBody>
      </p:sp>
      <p:sp>
        <p:nvSpPr>
          <p:cNvPr id="4099" name="Rectangle 2"/>
          <p:cNvSpPr>
            <a:spLocks noGrp="1" noChangeArrowheads="1"/>
          </p:cNvSpPr>
          <p:nvPr>
            <p:ph type="title"/>
          </p:nvPr>
        </p:nvSpPr>
        <p:spPr>
          <a:xfrm>
            <a:off x="685800" y="228600"/>
            <a:ext cx="7696200" cy="609600"/>
          </a:xfrm>
        </p:spPr>
        <p:txBody>
          <a:bodyPr/>
          <a:lstStyle/>
          <a:p>
            <a:r>
              <a:rPr lang="en-US" altLang="en-US" smtClean="0"/>
              <a:t>What is a Concept? (1)</a:t>
            </a:r>
          </a:p>
        </p:txBody>
      </p:sp>
      <p:sp>
        <p:nvSpPr>
          <p:cNvPr id="4100" name="Rectangle 3"/>
          <p:cNvSpPr>
            <a:spLocks noGrp="1" noChangeArrowheads="1"/>
          </p:cNvSpPr>
          <p:nvPr>
            <p:ph type="body" idx="1"/>
          </p:nvPr>
        </p:nvSpPr>
        <p:spPr>
          <a:xfrm>
            <a:off x="609600" y="914400"/>
            <a:ext cx="8153400" cy="3962400"/>
          </a:xfrm>
        </p:spPr>
        <p:txBody>
          <a:bodyPr/>
          <a:lstStyle/>
          <a:p>
            <a:pPr>
              <a:spcBef>
                <a:spcPct val="10000"/>
              </a:spcBef>
            </a:pPr>
            <a:r>
              <a:rPr lang="en-US" altLang="en-US" smtClean="0"/>
              <a:t> A Concept is a a subset of objects or events defined over a larger set </a:t>
            </a:r>
            <a:r>
              <a:rPr lang="en-US" altLang="en-US" sz="2800" smtClean="0"/>
              <a:t>[Example: The concept of a </a:t>
            </a:r>
            <a:r>
              <a:rPr lang="en-US" altLang="en-US" sz="2800" i="1" u="sng" smtClean="0"/>
              <a:t>bird</a:t>
            </a:r>
            <a:r>
              <a:rPr lang="en-US" altLang="en-US" sz="2800" smtClean="0"/>
              <a:t> is the subset  of all objects (i.e., the set of all </a:t>
            </a:r>
            <a:r>
              <a:rPr lang="en-US" altLang="en-US" sz="2800" i="1" u="sng" smtClean="0"/>
              <a:t>things</a:t>
            </a:r>
            <a:r>
              <a:rPr lang="en-US" altLang="en-US" sz="2800" smtClean="0"/>
              <a:t> or all </a:t>
            </a:r>
            <a:r>
              <a:rPr lang="en-US" altLang="en-US" sz="2800" i="1" u="sng" smtClean="0"/>
              <a:t>animals</a:t>
            </a:r>
            <a:r>
              <a:rPr lang="en-US" altLang="en-US" sz="2800" smtClean="0"/>
              <a:t>) that belong to the category of bird.]</a:t>
            </a:r>
          </a:p>
          <a:p>
            <a:pPr>
              <a:spcBef>
                <a:spcPct val="10000"/>
              </a:spcBef>
            </a:pPr>
            <a:endParaRPr lang="en-US" altLang="en-US" smtClean="0"/>
          </a:p>
          <a:p>
            <a:pPr>
              <a:spcBef>
                <a:spcPct val="10000"/>
              </a:spcBef>
            </a:pPr>
            <a:endParaRPr lang="en-US" altLang="en-US" smtClean="0"/>
          </a:p>
          <a:p>
            <a:pPr>
              <a:spcBef>
                <a:spcPct val="10000"/>
              </a:spcBef>
            </a:pPr>
            <a:r>
              <a:rPr lang="en-US" altLang="en-US" smtClean="0"/>
              <a:t>Alternatively, a concept is a boolean-valued function defined over this larger set </a:t>
            </a:r>
            <a:r>
              <a:rPr lang="en-US" altLang="en-US" sz="2800" smtClean="0"/>
              <a:t>[Example: a function defined over all </a:t>
            </a:r>
            <a:r>
              <a:rPr lang="en-US" altLang="en-US" sz="2800" i="1" u="sng" smtClean="0"/>
              <a:t>animals</a:t>
            </a:r>
            <a:r>
              <a:rPr lang="en-US" altLang="en-US" sz="2800" smtClean="0"/>
              <a:t> whose value is </a:t>
            </a:r>
            <a:r>
              <a:rPr lang="en-US" altLang="en-US" sz="2800" i="1" u="sng" smtClean="0"/>
              <a:t>true</a:t>
            </a:r>
            <a:r>
              <a:rPr lang="en-US" altLang="en-US" sz="2800" smtClean="0"/>
              <a:t> for birds and </a:t>
            </a:r>
            <a:r>
              <a:rPr lang="en-US" altLang="en-US" sz="2800" i="1" u="sng" smtClean="0"/>
              <a:t>false</a:t>
            </a:r>
            <a:r>
              <a:rPr lang="en-US" altLang="en-US" sz="2800" smtClean="0"/>
              <a:t> for every other animal].</a:t>
            </a:r>
          </a:p>
          <a:p>
            <a:endParaRPr lang="en-US" altLang="en-US" smtClean="0"/>
          </a:p>
        </p:txBody>
      </p:sp>
      <p:grpSp>
        <p:nvGrpSpPr>
          <p:cNvPr id="4101" name="Group 31"/>
          <p:cNvGrpSpPr>
            <a:grpSpLocks/>
          </p:cNvGrpSpPr>
          <p:nvPr/>
        </p:nvGrpSpPr>
        <p:grpSpPr bwMode="auto">
          <a:xfrm>
            <a:off x="2133600" y="2819400"/>
            <a:ext cx="6762750" cy="1524000"/>
            <a:chOff x="1344" y="1776"/>
            <a:chExt cx="4260" cy="960"/>
          </a:xfrm>
        </p:grpSpPr>
        <p:sp>
          <p:nvSpPr>
            <p:cNvPr id="4102" name="Oval 4"/>
            <p:cNvSpPr>
              <a:spLocks noChangeArrowheads="1"/>
            </p:cNvSpPr>
            <p:nvPr/>
          </p:nvSpPr>
          <p:spPr bwMode="auto">
            <a:xfrm>
              <a:off x="2208" y="1920"/>
              <a:ext cx="2954" cy="767"/>
            </a:xfrm>
            <a:prstGeom prst="ellipse">
              <a:avLst/>
            </a:prstGeom>
            <a:noFill/>
            <a:ln w="9525">
              <a:solidFill>
                <a:schemeClr val="tx1"/>
              </a:solidFill>
              <a:round/>
              <a:headEnd/>
              <a:tailEnd/>
            </a:ln>
            <a:effectLst/>
          </p:spPr>
          <p:txBody>
            <a:bodyPr wrap="none" anchor="ctr"/>
            <a:lstStyle/>
            <a:p>
              <a:endParaRPr lang="en-CA" altLang="en-US"/>
            </a:p>
          </p:txBody>
        </p:sp>
        <p:sp>
          <p:nvSpPr>
            <p:cNvPr id="4103" name="Oval 5"/>
            <p:cNvSpPr>
              <a:spLocks noChangeArrowheads="1"/>
            </p:cNvSpPr>
            <p:nvPr/>
          </p:nvSpPr>
          <p:spPr bwMode="auto">
            <a:xfrm>
              <a:off x="3294" y="2120"/>
              <a:ext cx="1647" cy="400"/>
            </a:xfrm>
            <a:prstGeom prst="ellipse">
              <a:avLst/>
            </a:prstGeom>
            <a:noFill/>
            <a:ln w="9525">
              <a:solidFill>
                <a:schemeClr val="tx1"/>
              </a:solidFill>
              <a:round/>
              <a:headEnd/>
              <a:tailEnd/>
            </a:ln>
            <a:effectLst/>
          </p:spPr>
          <p:txBody>
            <a:bodyPr wrap="none" anchor="ctr"/>
            <a:lstStyle/>
            <a:p>
              <a:endParaRPr lang="en-CA" altLang="en-US"/>
            </a:p>
          </p:txBody>
        </p:sp>
        <p:sp>
          <p:nvSpPr>
            <p:cNvPr id="4104" name="Oval 6"/>
            <p:cNvSpPr>
              <a:spLocks noChangeArrowheads="1"/>
            </p:cNvSpPr>
            <p:nvPr/>
          </p:nvSpPr>
          <p:spPr bwMode="auto">
            <a:xfrm>
              <a:off x="3972" y="2253"/>
              <a:ext cx="775" cy="167"/>
            </a:xfrm>
            <a:prstGeom prst="ellipse">
              <a:avLst/>
            </a:prstGeom>
            <a:noFill/>
            <a:ln w="9525">
              <a:solidFill>
                <a:schemeClr val="tx1"/>
              </a:solidFill>
              <a:round/>
              <a:headEnd/>
              <a:tailEnd/>
            </a:ln>
            <a:effectLst/>
          </p:spPr>
          <p:txBody>
            <a:bodyPr wrap="none" anchor="ctr"/>
            <a:lstStyle/>
            <a:p>
              <a:endParaRPr lang="en-CA" altLang="en-US"/>
            </a:p>
          </p:txBody>
        </p:sp>
        <p:sp>
          <p:nvSpPr>
            <p:cNvPr id="4105" name="Oval 12"/>
            <p:cNvSpPr>
              <a:spLocks noChangeArrowheads="1"/>
            </p:cNvSpPr>
            <p:nvPr/>
          </p:nvSpPr>
          <p:spPr bwMode="auto">
            <a:xfrm>
              <a:off x="2897" y="2472"/>
              <a:ext cx="678" cy="166"/>
            </a:xfrm>
            <a:prstGeom prst="ellipse">
              <a:avLst/>
            </a:prstGeom>
            <a:noFill/>
            <a:ln w="9525">
              <a:solidFill>
                <a:schemeClr val="tx1"/>
              </a:solidFill>
              <a:round/>
              <a:headEnd/>
              <a:tailEnd/>
            </a:ln>
            <a:effectLst/>
          </p:spPr>
          <p:txBody>
            <a:bodyPr wrap="none" anchor="ctr"/>
            <a:lstStyle/>
            <a:p>
              <a:endParaRPr lang="en-CA" altLang="en-US"/>
            </a:p>
          </p:txBody>
        </p:sp>
        <p:sp>
          <p:nvSpPr>
            <p:cNvPr id="4106" name="Text Box 21"/>
            <p:cNvSpPr txBox="1">
              <a:spLocks noChangeArrowheads="1"/>
            </p:cNvSpPr>
            <p:nvPr/>
          </p:nvSpPr>
          <p:spPr bwMode="auto">
            <a:xfrm>
              <a:off x="1632" y="1824"/>
              <a:ext cx="682" cy="288"/>
            </a:xfrm>
            <a:prstGeom prst="rect">
              <a:avLst/>
            </a:prstGeom>
            <a:noFill/>
            <a:ln w="9525">
              <a:noFill/>
              <a:miter lim="800000"/>
              <a:headEnd/>
              <a:tailEnd/>
            </a:ln>
            <a:effectLst/>
          </p:spPr>
          <p:txBody>
            <a:bodyPr wrap="none">
              <a:spAutoFit/>
            </a:bodyPr>
            <a:lstStyle/>
            <a:p>
              <a:r>
                <a:rPr lang="en-US" altLang="en-US" b="1"/>
                <a:t>Things</a:t>
              </a:r>
              <a:endParaRPr lang="en-US" altLang="en-US"/>
            </a:p>
          </p:txBody>
        </p:sp>
        <p:sp>
          <p:nvSpPr>
            <p:cNvPr id="4107" name="Text Box 23"/>
            <p:cNvSpPr txBox="1">
              <a:spLocks noChangeArrowheads="1"/>
            </p:cNvSpPr>
            <p:nvPr/>
          </p:nvSpPr>
          <p:spPr bwMode="auto">
            <a:xfrm>
              <a:off x="1344" y="2160"/>
              <a:ext cx="799" cy="288"/>
            </a:xfrm>
            <a:prstGeom prst="rect">
              <a:avLst/>
            </a:prstGeom>
            <a:noFill/>
            <a:ln w="9525">
              <a:noFill/>
              <a:miter lim="800000"/>
              <a:headEnd/>
              <a:tailEnd/>
            </a:ln>
            <a:effectLst/>
          </p:spPr>
          <p:txBody>
            <a:bodyPr wrap="none">
              <a:spAutoFit/>
            </a:bodyPr>
            <a:lstStyle/>
            <a:p>
              <a:r>
                <a:rPr lang="en-US" altLang="en-US" b="1"/>
                <a:t>Animals</a:t>
              </a:r>
              <a:endParaRPr lang="en-US" altLang="en-US"/>
            </a:p>
          </p:txBody>
        </p:sp>
        <p:sp>
          <p:nvSpPr>
            <p:cNvPr id="4108" name="Text Box 24"/>
            <p:cNvSpPr txBox="1">
              <a:spLocks noChangeArrowheads="1"/>
            </p:cNvSpPr>
            <p:nvPr/>
          </p:nvSpPr>
          <p:spPr bwMode="auto">
            <a:xfrm>
              <a:off x="5040" y="1776"/>
              <a:ext cx="564" cy="288"/>
            </a:xfrm>
            <a:prstGeom prst="rect">
              <a:avLst/>
            </a:prstGeom>
            <a:noFill/>
            <a:ln w="9525">
              <a:noFill/>
              <a:miter lim="800000"/>
              <a:headEnd/>
              <a:tailEnd/>
            </a:ln>
            <a:effectLst/>
          </p:spPr>
          <p:txBody>
            <a:bodyPr wrap="none">
              <a:spAutoFit/>
            </a:bodyPr>
            <a:lstStyle/>
            <a:p>
              <a:r>
                <a:rPr lang="en-US" altLang="en-US" b="1"/>
                <a:t>Birds</a:t>
              </a:r>
            </a:p>
          </p:txBody>
        </p:sp>
        <p:sp>
          <p:nvSpPr>
            <p:cNvPr id="4109" name="Text Box 25"/>
            <p:cNvSpPr txBox="1">
              <a:spLocks noChangeArrowheads="1"/>
            </p:cNvSpPr>
            <p:nvPr/>
          </p:nvSpPr>
          <p:spPr bwMode="auto">
            <a:xfrm>
              <a:off x="1824" y="2448"/>
              <a:ext cx="511" cy="288"/>
            </a:xfrm>
            <a:prstGeom prst="rect">
              <a:avLst/>
            </a:prstGeom>
            <a:noFill/>
            <a:ln w="9525">
              <a:noFill/>
              <a:miter lim="800000"/>
              <a:headEnd/>
              <a:tailEnd/>
            </a:ln>
            <a:effectLst/>
          </p:spPr>
          <p:txBody>
            <a:bodyPr wrap="none">
              <a:spAutoFit/>
            </a:bodyPr>
            <a:lstStyle/>
            <a:p>
              <a:r>
                <a:rPr lang="en-US" altLang="en-US" b="1"/>
                <a:t>Cars</a:t>
              </a:r>
            </a:p>
          </p:txBody>
        </p:sp>
        <p:sp>
          <p:nvSpPr>
            <p:cNvPr id="4110" name="Line 26"/>
            <p:cNvSpPr>
              <a:spLocks noChangeShapeType="1"/>
            </p:cNvSpPr>
            <p:nvPr/>
          </p:nvSpPr>
          <p:spPr bwMode="auto">
            <a:xfrm>
              <a:off x="2256" y="1968"/>
              <a:ext cx="336" cy="96"/>
            </a:xfrm>
            <a:prstGeom prst="line">
              <a:avLst/>
            </a:prstGeom>
            <a:noFill/>
            <a:ln w="28575">
              <a:solidFill>
                <a:schemeClr val="tx1"/>
              </a:solidFill>
              <a:round/>
              <a:headEnd/>
              <a:tailEnd type="triangle" w="med" len="med"/>
            </a:ln>
            <a:effectLst/>
          </p:spPr>
          <p:txBody>
            <a:bodyPr wrap="none" anchor="ctr"/>
            <a:lstStyle/>
            <a:p>
              <a:endParaRPr lang="en-US"/>
            </a:p>
          </p:txBody>
        </p:sp>
        <p:sp>
          <p:nvSpPr>
            <p:cNvPr id="4111" name="Line 27"/>
            <p:cNvSpPr>
              <a:spLocks noChangeShapeType="1"/>
            </p:cNvSpPr>
            <p:nvPr/>
          </p:nvSpPr>
          <p:spPr bwMode="auto">
            <a:xfrm>
              <a:off x="2160" y="2304"/>
              <a:ext cx="1104"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4112" name="Line 28"/>
            <p:cNvSpPr>
              <a:spLocks noChangeShapeType="1"/>
            </p:cNvSpPr>
            <p:nvPr/>
          </p:nvSpPr>
          <p:spPr bwMode="auto">
            <a:xfrm flipH="1">
              <a:off x="4464" y="2016"/>
              <a:ext cx="768" cy="192"/>
            </a:xfrm>
            <a:prstGeom prst="line">
              <a:avLst/>
            </a:prstGeom>
            <a:noFill/>
            <a:ln w="28575">
              <a:solidFill>
                <a:schemeClr val="tx1"/>
              </a:solidFill>
              <a:round/>
              <a:headEnd/>
              <a:tailEnd type="triangle" w="med" len="med"/>
            </a:ln>
            <a:effectLst/>
          </p:spPr>
          <p:txBody>
            <a:bodyPr wrap="none" anchor="ctr"/>
            <a:lstStyle/>
            <a:p>
              <a:endParaRPr lang="en-US"/>
            </a:p>
          </p:txBody>
        </p:sp>
        <p:sp>
          <p:nvSpPr>
            <p:cNvPr id="4113" name="Line 30"/>
            <p:cNvSpPr>
              <a:spLocks noChangeShapeType="1"/>
            </p:cNvSpPr>
            <p:nvPr/>
          </p:nvSpPr>
          <p:spPr bwMode="auto">
            <a:xfrm flipV="1">
              <a:off x="2304" y="2544"/>
              <a:ext cx="576" cy="48"/>
            </a:xfrm>
            <a:prstGeom prst="line">
              <a:avLst/>
            </a:prstGeom>
            <a:noFill/>
            <a:ln w="28575">
              <a:solidFill>
                <a:schemeClr val="tx1"/>
              </a:solidFill>
              <a:round/>
              <a:headEnd/>
              <a:tailEnd type="triangle" w="med" len="me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miter lim="800000"/>
            <a:headEnd/>
            <a:tailEnd/>
          </a:ln>
        </p:spPr>
        <p:txBody>
          <a:bodyPr/>
          <a:lstStyle/>
          <a:p>
            <a:fld id="{9D189A0D-48BD-402C-95CB-16946709A840}" type="slidenum">
              <a:rPr lang="en-US" altLang="en-US" smtClean="0"/>
              <a:pPr/>
              <a:t>20</a:t>
            </a:fld>
            <a:endParaRPr lang="en-US" altLang="en-US" smtClean="0"/>
          </a:p>
        </p:txBody>
      </p:sp>
      <p:sp>
        <p:nvSpPr>
          <p:cNvPr id="22531" name="Rectangle 2"/>
          <p:cNvSpPr>
            <a:spLocks noGrp="1" noChangeArrowheads="1"/>
          </p:cNvSpPr>
          <p:nvPr>
            <p:ph type="title"/>
          </p:nvPr>
        </p:nvSpPr>
        <p:spPr>
          <a:xfrm>
            <a:off x="304800" y="228600"/>
            <a:ext cx="7772400" cy="990600"/>
          </a:xfrm>
        </p:spPr>
        <p:txBody>
          <a:bodyPr/>
          <a:lstStyle/>
          <a:p>
            <a:pPr>
              <a:lnSpc>
                <a:spcPct val="80000"/>
              </a:lnSpc>
            </a:pPr>
            <a:r>
              <a:rPr lang="en-US" altLang="en-US" smtClean="0"/>
              <a:t>Version Spaces and the Candidate-Elimination Algorithm</a:t>
            </a:r>
          </a:p>
        </p:txBody>
      </p:sp>
      <p:sp>
        <p:nvSpPr>
          <p:cNvPr id="22532" name="Rectangle 3"/>
          <p:cNvSpPr>
            <a:spLocks noGrp="1" noChangeArrowheads="1"/>
          </p:cNvSpPr>
          <p:nvPr>
            <p:ph type="body" idx="1"/>
          </p:nvPr>
        </p:nvSpPr>
        <p:spPr>
          <a:xfrm>
            <a:off x="0" y="1143000"/>
            <a:ext cx="8839200" cy="4191000"/>
          </a:xfrm>
        </p:spPr>
        <p:txBody>
          <a:bodyPr/>
          <a:lstStyle/>
          <a:p>
            <a:r>
              <a:rPr lang="en-US" altLang="en-US" smtClean="0"/>
              <a:t> </a:t>
            </a:r>
            <a:r>
              <a:rPr lang="en-US" altLang="en-US" b="1" smtClean="0"/>
              <a:t>Definition:</a:t>
            </a:r>
            <a:r>
              <a:rPr lang="en-US" altLang="en-US" smtClean="0"/>
              <a:t> A hypothesis </a:t>
            </a:r>
            <a:r>
              <a:rPr lang="en-US" altLang="en-US" i="1" smtClean="0"/>
              <a:t>h </a:t>
            </a:r>
            <a:r>
              <a:rPr lang="en-US" altLang="en-US" smtClean="0"/>
              <a:t>is </a:t>
            </a:r>
            <a:r>
              <a:rPr lang="en-US" altLang="en-US" b="1" smtClean="0"/>
              <a:t>consistent</a:t>
            </a:r>
            <a:r>
              <a:rPr lang="en-US" altLang="en-US" smtClean="0"/>
              <a:t> with a set of training examples </a:t>
            </a:r>
            <a:r>
              <a:rPr lang="en-US" altLang="en-US" i="1" smtClean="0"/>
              <a:t>D</a:t>
            </a:r>
            <a:r>
              <a:rPr lang="en-US" altLang="en-US" smtClean="0"/>
              <a:t> iff </a:t>
            </a:r>
            <a:r>
              <a:rPr lang="en-US" altLang="en-US" i="1" smtClean="0"/>
              <a:t>h(x) = c(x)</a:t>
            </a:r>
            <a:r>
              <a:rPr lang="en-US" altLang="en-US" smtClean="0"/>
              <a:t> for each example </a:t>
            </a:r>
            <a:r>
              <a:rPr lang="en-US" altLang="en-US" i="1" smtClean="0"/>
              <a:t>&lt;x,c(x)&gt;</a:t>
            </a:r>
            <a:r>
              <a:rPr lang="en-US" altLang="en-US" smtClean="0"/>
              <a:t> in </a:t>
            </a:r>
            <a:r>
              <a:rPr lang="en-US" altLang="en-US" i="1" smtClean="0"/>
              <a:t>D</a:t>
            </a:r>
            <a:r>
              <a:rPr lang="en-US" altLang="en-US" smtClean="0"/>
              <a:t>.</a:t>
            </a:r>
          </a:p>
          <a:p>
            <a:r>
              <a:rPr lang="en-US" altLang="en-US" smtClean="0"/>
              <a:t> </a:t>
            </a:r>
            <a:r>
              <a:rPr lang="en-US" altLang="en-US" b="1" smtClean="0"/>
              <a:t>Definition:</a:t>
            </a:r>
            <a:r>
              <a:rPr lang="en-US" altLang="en-US" smtClean="0"/>
              <a:t> The </a:t>
            </a:r>
            <a:r>
              <a:rPr lang="en-US" altLang="en-US" b="1" smtClean="0"/>
              <a:t>version space</a:t>
            </a:r>
            <a:r>
              <a:rPr lang="en-US" altLang="en-US" smtClean="0"/>
              <a:t>, denoted </a:t>
            </a:r>
            <a:r>
              <a:rPr lang="en-US" altLang="en-US" i="1" smtClean="0"/>
              <a:t>VS_H,D</a:t>
            </a:r>
            <a:r>
              <a:rPr lang="en-US" altLang="en-US" smtClean="0"/>
              <a:t>, with respect to hypothesis space </a:t>
            </a:r>
            <a:r>
              <a:rPr lang="en-US" altLang="en-US" i="1" smtClean="0"/>
              <a:t>H </a:t>
            </a:r>
            <a:r>
              <a:rPr lang="en-US" altLang="en-US" smtClean="0"/>
              <a:t>and training examples </a:t>
            </a:r>
            <a:r>
              <a:rPr lang="en-US" altLang="en-US" i="1" smtClean="0"/>
              <a:t>D</a:t>
            </a:r>
            <a:r>
              <a:rPr lang="en-US" altLang="en-US" smtClean="0"/>
              <a:t>, is the subset of hypotheses from </a:t>
            </a:r>
            <a:r>
              <a:rPr lang="en-US" altLang="en-US" i="1" smtClean="0"/>
              <a:t>H</a:t>
            </a:r>
            <a:r>
              <a:rPr lang="en-US" altLang="en-US" smtClean="0"/>
              <a:t> consistent with the training examples in </a:t>
            </a:r>
            <a:r>
              <a:rPr lang="en-US" altLang="en-US" i="1" smtClean="0"/>
              <a:t>D.</a:t>
            </a:r>
            <a:r>
              <a:rPr lang="en-US" altLang="en-US" smtClean="0"/>
              <a:t> </a:t>
            </a:r>
          </a:p>
          <a:p>
            <a:r>
              <a:rPr lang="en-US" altLang="en-US" b="1" smtClean="0"/>
              <a:t> NB:</a:t>
            </a:r>
            <a:r>
              <a:rPr lang="en-US" altLang="en-US" smtClean="0"/>
              <a:t> While a Version Space can be exhaustively enumerated, a more compact representation is preferred.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miter lim="800000"/>
            <a:headEnd/>
            <a:tailEnd/>
          </a:ln>
        </p:spPr>
        <p:txBody>
          <a:bodyPr/>
          <a:lstStyle/>
          <a:p>
            <a:fld id="{117DF967-703F-4518-80A4-11B2394D885D}" type="slidenum">
              <a:rPr lang="en-US" altLang="en-US" smtClean="0"/>
              <a:pPr/>
              <a:t>21</a:t>
            </a:fld>
            <a:endParaRPr lang="en-US" altLang="en-US" smtClean="0"/>
          </a:p>
        </p:txBody>
      </p:sp>
      <p:sp>
        <p:nvSpPr>
          <p:cNvPr id="23555" name="Rectangle 2"/>
          <p:cNvSpPr>
            <a:spLocks noGrp="1" noChangeArrowheads="1"/>
          </p:cNvSpPr>
          <p:nvPr>
            <p:ph type="title"/>
          </p:nvPr>
        </p:nvSpPr>
        <p:spPr>
          <a:xfrm>
            <a:off x="228600" y="533400"/>
            <a:ext cx="7848600" cy="762000"/>
          </a:xfrm>
        </p:spPr>
        <p:txBody>
          <a:bodyPr/>
          <a:lstStyle/>
          <a:p>
            <a:pPr>
              <a:lnSpc>
                <a:spcPct val="85000"/>
              </a:lnSpc>
            </a:pPr>
            <a:r>
              <a:rPr lang="en-US" altLang="en-US" smtClean="0"/>
              <a:t>A Compact Representation for Version Spaces</a:t>
            </a:r>
          </a:p>
        </p:txBody>
      </p:sp>
      <p:sp>
        <p:nvSpPr>
          <p:cNvPr id="23556" name="Rectangle 3"/>
          <p:cNvSpPr>
            <a:spLocks noGrp="1" noChangeArrowheads="1"/>
          </p:cNvSpPr>
          <p:nvPr>
            <p:ph type="body" idx="1"/>
          </p:nvPr>
        </p:nvSpPr>
        <p:spPr>
          <a:xfrm>
            <a:off x="0" y="1295400"/>
            <a:ext cx="8839200" cy="4343400"/>
          </a:xfrm>
        </p:spPr>
        <p:txBody>
          <a:bodyPr/>
          <a:lstStyle/>
          <a:p>
            <a:r>
              <a:rPr lang="en-US" altLang="en-US" smtClean="0"/>
              <a:t> </a:t>
            </a:r>
            <a:r>
              <a:rPr lang="en-US" altLang="en-US" sz="2800" smtClean="0"/>
              <a:t>Instead of enumerating all the hypotheses consistent with a training set, we can represent its </a:t>
            </a:r>
            <a:r>
              <a:rPr lang="en-US" altLang="en-US" sz="2800" b="1" smtClean="0"/>
              <a:t>most specific</a:t>
            </a:r>
            <a:r>
              <a:rPr lang="en-US" altLang="en-US" sz="2800" smtClean="0"/>
              <a:t> and </a:t>
            </a:r>
            <a:r>
              <a:rPr lang="en-US" altLang="en-US" sz="2800" b="1" smtClean="0"/>
              <a:t>most general</a:t>
            </a:r>
            <a:r>
              <a:rPr lang="en-US" altLang="en-US" sz="2800" smtClean="0"/>
              <a:t> boundaries. The hypotheses included in-between these two boundaries can be generated as needed.</a:t>
            </a:r>
          </a:p>
          <a:p>
            <a:r>
              <a:rPr lang="en-US" altLang="en-US" sz="2800" smtClean="0"/>
              <a:t> </a:t>
            </a:r>
            <a:r>
              <a:rPr lang="en-US" altLang="en-US" sz="2800" b="1" smtClean="0"/>
              <a:t>Definition:</a:t>
            </a:r>
            <a:r>
              <a:rPr lang="en-US" altLang="en-US" sz="2800" smtClean="0"/>
              <a:t> The </a:t>
            </a:r>
            <a:r>
              <a:rPr lang="en-US" altLang="en-US" sz="2800" b="1" smtClean="0"/>
              <a:t>general boundary</a:t>
            </a:r>
            <a:r>
              <a:rPr lang="en-US" altLang="en-US" sz="2800" smtClean="0"/>
              <a:t> </a:t>
            </a:r>
            <a:r>
              <a:rPr lang="en-US" altLang="en-US" sz="2800" i="1" smtClean="0"/>
              <a:t>G</a:t>
            </a:r>
            <a:r>
              <a:rPr lang="en-US" altLang="en-US" sz="2800" smtClean="0"/>
              <a:t>, with respect to hypothesis space </a:t>
            </a:r>
            <a:r>
              <a:rPr lang="en-US" altLang="en-US" sz="2800" i="1" smtClean="0"/>
              <a:t>H</a:t>
            </a:r>
            <a:r>
              <a:rPr lang="en-US" altLang="en-US" sz="2800" smtClean="0"/>
              <a:t> and training data </a:t>
            </a:r>
            <a:r>
              <a:rPr lang="en-US" altLang="en-US" sz="2800" i="1" smtClean="0"/>
              <a:t>D</a:t>
            </a:r>
            <a:r>
              <a:rPr lang="en-US" altLang="en-US" sz="2800" smtClean="0"/>
              <a:t>, is the set of maximally general members of </a:t>
            </a:r>
            <a:r>
              <a:rPr lang="en-US" altLang="en-US" sz="2800" i="1" smtClean="0"/>
              <a:t>H</a:t>
            </a:r>
            <a:r>
              <a:rPr lang="en-US" altLang="en-US" sz="2800" smtClean="0"/>
              <a:t> consistent with </a:t>
            </a:r>
            <a:r>
              <a:rPr lang="en-US" altLang="en-US" sz="2800" i="1" smtClean="0"/>
              <a:t>D</a:t>
            </a:r>
            <a:r>
              <a:rPr lang="en-US" altLang="en-US" sz="2800" smtClean="0"/>
              <a:t>.</a:t>
            </a:r>
          </a:p>
          <a:p>
            <a:r>
              <a:rPr lang="en-US" altLang="en-US" sz="2800" smtClean="0"/>
              <a:t> </a:t>
            </a:r>
            <a:r>
              <a:rPr lang="en-US" altLang="en-US" sz="2800" b="1" smtClean="0"/>
              <a:t>Definition:</a:t>
            </a:r>
            <a:r>
              <a:rPr lang="en-US" altLang="en-US" sz="2800" smtClean="0"/>
              <a:t> The </a:t>
            </a:r>
            <a:r>
              <a:rPr lang="en-US" altLang="en-US" sz="2800" b="1" smtClean="0"/>
              <a:t>specific boundary</a:t>
            </a:r>
            <a:r>
              <a:rPr lang="en-US" altLang="en-US" sz="2800" smtClean="0"/>
              <a:t> </a:t>
            </a:r>
            <a:r>
              <a:rPr lang="en-US" altLang="en-US" sz="2800" i="1" smtClean="0"/>
              <a:t>S</a:t>
            </a:r>
            <a:r>
              <a:rPr lang="en-US" altLang="en-US" sz="2800" smtClean="0"/>
              <a:t>, with respect to hypothesis space </a:t>
            </a:r>
            <a:r>
              <a:rPr lang="en-US" altLang="en-US" sz="2800" i="1" smtClean="0"/>
              <a:t>H</a:t>
            </a:r>
            <a:r>
              <a:rPr lang="en-US" altLang="en-US" sz="2800" smtClean="0"/>
              <a:t> and training data </a:t>
            </a:r>
            <a:r>
              <a:rPr lang="en-US" altLang="en-US" sz="2800" i="1" smtClean="0"/>
              <a:t>D</a:t>
            </a:r>
            <a:r>
              <a:rPr lang="en-US" altLang="en-US" sz="2800" smtClean="0"/>
              <a:t>, is the set of minimally general (i.e., maximally specific) members of </a:t>
            </a:r>
            <a:r>
              <a:rPr lang="en-US" altLang="en-US" sz="2800" i="1" smtClean="0"/>
              <a:t>H</a:t>
            </a:r>
            <a:r>
              <a:rPr lang="en-US" altLang="en-US" sz="2800" smtClean="0"/>
              <a:t> consistent with </a:t>
            </a:r>
            <a:r>
              <a:rPr lang="en-US" altLang="en-US" sz="2800" i="1" smtClean="0"/>
              <a:t>D</a:t>
            </a:r>
            <a:r>
              <a:rPr lang="en-US" altLang="en-US" sz="280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A Compact Representation for Version Spaces: An example</a:t>
            </a:r>
            <a:endParaRPr lang="en-CA" altLang="en-US" smtClean="0"/>
          </a:p>
        </p:txBody>
      </p:sp>
      <p:sp>
        <p:nvSpPr>
          <p:cNvPr id="24579" name="Slide Number Placeholder 3"/>
          <p:cNvSpPr>
            <a:spLocks noGrp="1"/>
          </p:cNvSpPr>
          <p:nvPr>
            <p:ph type="sldNum" sz="quarter" idx="12"/>
          </p:nvPr>
        </p:nvSpPr>
        <p:spPr>
          <a:noFill/>
          <a:ln>
            <a:miter lim="800000"/>
            <a:headEnd/>
            <a:tailEnd/>
          </a:ln>
        </p:spPr>
        <p:txBody>
          <a:bodyPr/>
          <a:lstStyle/>
          <a:p>
            <a:fld id="{8AF85EA5-BA5C-4C43-AFD4-33B86CB84A81}" type="slidenum">
              <a:rPr lang="en-US" altLang="en-US" smtClean="0"/>
              <a:pPr/>
              <a:t>22</a:t>
            </a:fld>
            <a:endParaRPr lang="en-US" altLang="en-US" smtClean="0"/>
          </a:p>
        </p:txBody>
      </p:sp>
      <p:pic>
        <p:nvPicPr>
          <p:cNvPr id="24580" name="Picture 2"/>
          <p:cNvPicPr>
            <a:picLocks noGrp="1" noChangeAspect="1" noChangeArrowheads="1"/>
          </p:cNvPicPr>
          <p:nvPr>
            <p:ph idx="1"/>
          </p:nvPr>
        </p:nvPicPr>
        <p:blipFill>
          <a:blip r:embed="rId2"/>
          <a:srcRect/>
          <a:stretch>
            <a:fillRect/>
          </a:stretch>
        </p:blipFill>
        <p:spPr>
          <a:xfrm>
            <a:off x="755650" y="1773238"/>
            <a:ext cx="7458075" cy="4797425"/>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miter lim="800000"/>
            <a:headEnd/>
            <a:tailEnd/>
          </a:ln>
        </p:spPr>
        <p:txBody>
          <a:bodyPr/>
          <a:lstStyle/>
          <a:p>
            <a:fld id="{44B50425-2B63-46C4-A2EC-219D6C6E6E71}" type="slidenum">
              <a:rPr lang="en-US" altLang="en-US" smtClean="0"/>
              <a:pPr/>
              <a:t>23</a:t>
            </a:fld>
            <a:endParaRPr lang="en-US" altLang="en-US" smtClean="0"/>
          </a:p>
        </p:txBody>
      </p:sp>
      <p:sp>
        <p:nvSpPr>
          <p:cNvPr id="25603" name="Rectangle 2"/>
          <p:cNvSpPr>
            <a:spLocks noGrp="1" noChangeArrowheads="1"/>
          </p:cNvSpPr>
          <p:nvPr>
            <p:ph type="title"/>
          </p:nvPr>
        </p:nvSpPr>
        <p:spPr>
          <a:xfrm>
            <a:off x="0" y="0"/>
            <a:ext cx="9144000" cy="914400"/>
          </a:xfrm>
        </p:spPr>
        <p:txBody>
          <a:bodyPr/>
          <a:lstStyle/>
          <a:p>
            <a:r>
              <a:rPr lang="en-CA" altLang="en-US" smtClean="0"/>
              <a:t>Version Spaces: Definitions</a:t>
            </a:r>
          </a:p>
        </p:txBody>
      </p:sp>
      <p:sp>
        <p:nvSpPr>
          <p:cNvPr id="25604" name="Rectangle 3"/>
          <p:cNvSpPr>
            <a:spLocks noGrp="1" noChangeArrowheads="1"/>
          </p:cNvSpPr>
          <p:nvPr>
            <p:ph type="body" idx="1"/>
          </p:nvPr>
        </p:nvSpPr>
        <p:spPr>
          <a:xfrm>
            <a:off x="0" y="1143000"/>
            <a:ext cx="9144000" cy="4267200"/>
          </a:xfrm>
        </p:spPr>
        <p:txBody>
          <a:bodyPr/>
          <a:lstStyle/>
          <a:p>
            <a:pPr>
              <a:lnSpc>
                <a:spcPct val="80000"/>
              </a:lnSpc>
            </a:pPr>
            <a:r>
              <a:rPr lang="en-CA" altLang="en-US" sz="2800" smtClean="0"/>
              <a:t>Given C1 and C2, two concepts represented by sets of examples. If C1 </a:t>
            </a:r>
            <a:r>
              <a:rPr lang="en-CA" altLang="en-US" sz="2800" smtClean="0">
                <a:sym typeface="Symbol" pitchFamily="18" charset="2"/>
              </a:rPr>
              <a:t> C2, then C1 is a </a:t>
            </a:r>
            <a:r>
              <a:rPr lang="en-CA" altLang="en-US" sz="2800" b="1" i="1" u="sng" smtClean="0">
                <a:sym typeface="Symbol" pitchFamily="18" charset="2"/>
              </a:rPr>
              <a:t>specialisation</a:t>
            </a:r>
            <a:r>
              <a:rPr lang="en-CA" altLang="en-US" sz="2800" smtClean="0">
                <a:sym typeface="Symbol" pitchFamily="18" charset="2"/>
              </a:rPr>
              <a:t> of C2 and C2 is a </a:t>
            </a:r>
            <a:r>
              <a:rPr lang="en-CA" altLang="en-US" sz="2800" b="1" i="1" u="sng" smtClean="0">
                <a:sym typeface="Symbol" pitchFamily="18" charset="2"/>
              </a:rPr>
              <a:t>generalisation </a:t>
            </a:r>
            <a:r>
              <a:rPr lang="en-CA" altLang="en-US" sz="2800" smtClean="0">
                <a:sym typeface="Symbol" pitchFamily="18" charset="2"/>
              </a:rPr>
              <a:t>of C1.</a:t>
            </a:r>
          </a:p>
          <a:p>
            <a:pPr>
              <a:lnSpc>
                <a:spcPct val="80000"/>
              </a:lnSpc>
            </a:pPr>
            <a:r>
              <a:rPr lang="en-CA" altLang="en-US" sz="2800" smtClean="0">
                <a:sym typeface="Symbol" pitchFamily="18" charset="2"/>
              </a:rPr>
              <a:t>C1 is also considered </a:t>
            </a:r>
            <a:r>
              <a:rPr lang="en-CA" altLang="en-US" sz="2800" b="1" i="1" u="sng" smtClean="0">
                <a:sym typeface="Symbol" pitchFamily="18" charset="2"/>
              </a:rPr>
              <a:t>more specific</a:t>
            </a:r>
            <a:r>
              <a:rPr lang="en-CA" altLang="en-US" sz="2800" smtClean="0">
                <a:sym typeface="Symbol" pitchFamily="18" charset="2"/>
              </a:rPr>
              <a:t> than C2</a:t>
            </a:r>
          </a:p>
          <a:p>
            <a:pPr>
              <a:lnSpc>
                <a:spcPct val="80000"/>
              </a:lnSpc>
            </a:pPr>
            <a:r>
              <a:rPr lang="en-CA" altLang="en-US" sz="2800" smtClean="0">
                <a:solidFill>
                  <a:srgbClr val="0070C0"/>
                </a:solidFill>
                <a:sym typeface="Symbol" pitchFamily="18" charset="2"/>
              </a:rPr>
              <a:t>Example: The set off all blue triangles is more specific than the set of all the triangles.</a:t>
            </a:r>
          </a:p>
          <a:p>
            <a:pPr>
              <a:lnSpc>
                <a:spcPct val="80000"/>
              </a:lnSpc>
            </a:pPr>
            <a:r>
              <a:rPr lang="en-CA" altLang="en-US" sz="2800" smtClean="0"/>
              <a:t>C1 is an </a:t>
            </a:r>
            <a:r>
              <a:rPr lang="en-CA" altLang="en-US" sz="2800" b="1" i="1" u="sng" smtClean="0"/>
              <a:t>immediate specialisation</a:t>
            </a:r>
            <a:r>
              <a:rPr lang="en-CA" altLang="en-US" sz="2800" smtClean="0"/>
              <a:t> of C2 if there is no concept that are a specialisation of C2 and a generalisation of C1.</a:t>
            </a:r>
          </a:p>
          <a:p>
            <a:pPr>
              <a:lnSpc>
                <a:spcPct val="80000"/>
              </a:lnSpc>
            </a:pPr>
            <a:r>
              <a:rPr lang="en-CA" altLang="en-US" sz="2800" smtClean="0"/>
              <a:t>A </a:t>
            </a:r>
            <a:r>
              <a:rPr lang="en-CA" altLang="en-US" sz="2800" b="1" i="1" u="sng" smtClean="0"/>
              <a:t>version space</a:t>
            </a:r>
            <a:r>
              <a:rPr lang="en-CA" altLang="en-US" sz="2800" smtClean="0"/>
              <a:t> define a graph where the nodes are concepts and the arcs specify that a concept is an immediate specialisation of another one.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miter lim="800000"/>
            <a:headEnd/>
            <a:tailEnd/>
          </a:ln>
        </p:spPr>
        <p:txBody>
          <a:bodyPr/>
          <a:lstStyle/>
          <a:p>
            <a:fld id="{B3BEAED1-AAE7-43DB-9417-12DA98643428}" type="slidenum">
              <a:rPr lang="en-US" altLang="en-US" smtClean="0"/>
              <a:pPr/>
              <a:t>24</a:t>
            </a:fld>
            <a:endParaRPr lang="en-US" altLang="en-US" smtClean="0"/>
          </a:p>
        </p:txBody>
      </p:sp>
      <p:sp>
        <p:nvSpPr>
          <p:cNvPr id="26627" name="Rectangle 2"/>
          <p:cNvSpPr>
            <a:spLocks noGrp="1" noChangeArrowheads="1"/>
          </p:cNvSpPr>
          <p:nvPr>
            <p:ph type="title"/>
          </p:nvPr>
        </p:nvSpPr>
        <p:spPr>
          <a:xfrm>
            <a:off x="0" y="228600"/>
            <a:ext cx="9144000" cy="1143000"/>
          </a:xfrm>
        </p:spPr>
        <p:txBody>
          <a:bodyPr/>
          <a:lstStyle/>
          <a:p>
            <a:pPr>
              <a:lnSpc>
                <a:spcPct val="85000"/>
              </a:lnSpc>
            </a:pPr>
            <a:r>
              <a:rPr lang="en-US" altLang="en-US" smtClean="0"/>
              <a:t>Candidate-Elimination Learning Algorithm</a:t>
            </a:r>
          </a:p>
        </p:txBody>
      </p:sp>
      <p:sp>
        <p:nvSpPr>
          <p:cNvPr id="26628" name="Rectangle 3"/>
          <p:cNvSpPr>
            <a:spLocks noGrp="1" noChangeArrowheads="1"/>
          </p:cNvSpPr>
          <p:nvPr>
            <p:ph type="body" idx="1"/>
          </p:nvPr>
        </p:nvSpPr>
        <p:spPr/>
        <p:txBody>
          <a:bodyPr/>
          <a:lstStyle/>
          <a:p>
            <a:r>
              <a:rPr lang="en-US" altLang="en-US" smtClean="0"/>
              <a:t> The candidate-Elimination algorithm computes the version space containing all (and only those) hypotheses from </a:t>
            </a:r>
            <a:r>
              <a:rPr lang="en-US" altLang="en-US" i="1" smtClean="0"/>
              <a:t>H</a:t>
            </a:r>
            <a:r>
              <a:rPr lang="en-US" altLang="en-US" smtClean="0"/>
              <a:t> that are consistent with an observed sequence of training examples.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smtClean="0"/>
              <a:t>Version Space Example </a:t>
            </a:r>
          </a:p>
        </p:txBody>
      </p:sp>
      <p:sp>
        <p:nvSpPr>
          <p:cNvPr id="27651" name="Slide Number Placeholder 3"/>
          <p:cNvSpPr>
            <a:spLocks noGrp="1"/>
          </p:cNvSpPr>
          <p:nvPr>
            <p:ph type="sldNum" sz="quarter" idx="12"/>
          </p:nvPr>
        </p:nvSpPr>
        <p:spPr>
          <a:noFill/>
          <a:ln>
            <a:miter lim="800000"/>
            <a:headEnd/>
            <a:tailEnd/>
          </a:ln>
        </p:spPr>
        <p:txBody>
          <a:bodyPr/>
          <a:lstStyle/>
          <a:p>
            <a:fld id="{F54CFB33-5A0A-49EA-B8E8-4EE75B983712}" type="slidenum">
              <a:rPr lang="en-US" altLang="en-US" smtClean="0"/>
              <a:pPr/>
              <a:t>25</a:t>
            </a:fld>
            <a:endParaRPr lang="en-US" altLang="en-US" smtClean="0"/>
          </a:p>
        </p:txBody>
      </p:sp>
      <p:pic>
        <p:nvPicPr>
          <p:cNvPr id="27652" name="Picture 3"/>
          <p:cNvPicPr>
            <a:picLocks noGrp="1" noChangeAspect="1" noChangeArrowheads="1"/>
          </p:cNvPicPr>
          <p:nvPr>
            <p:ph idx="1"/>
          </p:nvPr>
        </p:nvPicPr>
        <p:blipFill>
          <a:blip r:embed="rId2"/>
          <a:srcRect/>
          <a:stretch>
            <a:fillRect/>
          </a:stretch>
        </p:blipFill>
        <p:spPr>
          <a:xfrm>
            <a:off x="900113" y="1773238"/>
            <a:ext cx="7105650" cy="4875212"/>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4213" y="188913"/>
            <a:ext cx="7772400" cy="1143000"/>
          </a:xfrm>
        </p:spPr>
        <p:txBody>
          <a:bodyPr/>
          <a:lstStyle/>
          <a:p>
            <a:r>
              <a:rPr lang="en-CA" altLang="en-US" smtClean="0"/>
              <a:t>Version Space Example (cont’d)</a:t>
            </a:r>
          </a:p>
        </p:txBody>
      </p:sp>
      <p:sp>
        <p:nvSpPr>
          <p:cNvPr id="28675" name="Slide Number Placeholder 3"/>
          <p:cNvSpPr>
            <a:spLocks noGrp="1"/>
          </p:cNvSpPr>
          <p:nvPr>
            <p:ph type="sldNum" sz="quarter" idx="12"/>
          </p:nvPr>
        </p:nvSpPr>
        <p:spPr>
          <a:noFill/>
          <a:ln>
            <a:miter lim="800000"/>
            <a:headEnd/>
            <a:tailEnd/>
          </a:ln>
        </p:spPr>
        <p:txBody>
          <a:bodyPr/>
          <a:lstStyle/>
          <a:p>
            <a:fld id="{4B9A71D8-88BE-484D-833B-13AE908E5BC5}" type="slidenum">
              <a:rPr lang="en-US" altLang="en-US" smtClean="0"/>
              <a:pPr/>
              <a:t>26</a:t>
            </a:fld>
            <a:endParaRPr lang="en-US" altLang="en-US" smtClean="0"/>
          </a:p>
        </p:txBody>
      </p:sp>
      <p:pic>
        <p:nvPicPr>
          <p:cNvPr id="28676" name="Picture 2"/>
          <p:cNvPicPr>
            <a:picLocks noGrp="1" noChangeAspect="1" noChangeArrowheads="1"/>
          </p:cNvPicPr>
          <p:nvPr>
            <p:ph idx="1"/>
          </p:nvPr>
        </p:nvPicPr>
        <p:blipFill>
          <a:blip r:embed="rId2"/>
          <a:srcRect/>
          <a:stretch>
            <a:fillRect/>
          </a:stretch>
        </p:blipFill>
        <p:spPr>
          <a:xfrm>
            <a:off x="971550" y="1700213"/>
            <a:ext cx="7258050" cy="4608512"/>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miter lim="800000"/>
            <a:headEnd/>
            <a:tailEnd/>
          </a:ln>
        </p:spPr>
        <p:txBody>
          <a:bodyPr/>
          <a:lstStyle/>
          <a:p>
            <a:fld id="{672F69FF-FC8C-4071-9D03-C2094605520F}" type="slidenum">
              <a:rPr lang="en-US" altLang="en-US" smtClean="0"/>
              <a:pPr/>
              <a:t>27</a:t>
            </a:fld>
            <a:endParaRPr lang="en-US" altLang="en-US" smtClean="0"/>
          </a:p>
        </p:txBody>
      </p:sp>
      <p:sp>
        <p:nvSpPr>
          <p:cNvPr id="29699" name="Rectangle 2"/>
          <p:cNvSpPr>
            <a:spLocks noGrp="1" noChangeArrowheads="1"/>
          </p:cNvSpPr>
          <p:nvPr>
            <p:ph type="title"/>
          </p:nvPr>
        </p:nvSpPr>
        <p:spPr>
          <a:xfrm>
            <a:off x="0" y="228600"/>
            <a:ext cx="7772400" cy="1143000"/>
          </a:xfrm>
        </p:spPr>
        <p:txBody>
          <a:bodyPr/>
          <a:lstStyle/>
          <a:p>
            <a:pPr>
              <a:lnSpc>
                <a:spcPct val="85000"/>
              </a:lnSpc>
            </a:pPr>
            <a:r>
              <a:rPr lang="en-US" altLang="en-US" smtClean="0"/>
              <a:t>Remarks on Version Spaces and Candidate-Elimination</a:t>
            </a:r>
          </a:p>
        </p:txBody>
      </p:sp>
      <p:sp>
        <p:nvSpPr>
          <p:cNvPr id="29700" name="Rectangle 3"/>
          <p:cNvSpPr>
            <a:spLocks noGrp="1" noChangeArrowheads="1"/>
          </p:cNvSpPr>
          <p:nvPr>
            <p:ph type="body" idx="1"/>
          </p:nvPr>
        </p:nvSpPr>
        <p:spPr>
          <a:xfrm>
            <a:off x="0" y="1524000"/>
            <a:ext cx="9144000" cy="4114800"/>
          </a:xfrm>
        </p:spPr>
        <p:txBody>
          <a:bodyPr/>
          <a:lstStyle/>
          <a:p>
            <a:r>
              <a:rPr lang="en-US" altLang="en-US" sz="2800" smtClean="0"/>
              <a:t>The version space learned by the Candidate-Elimination Algorithm will converge toward the hypothesis that correctly describes the target concept provided: (1) There are no errors in the training examples; (2) There is some hypothesis in </a:t>
            </a:r>
            <a:r>
              <a:rPr lang="en-US" altLang="en-US" sz="2800" i="1" smtClean="0"/>
              <a:t>H</a:t>
            </a:r>
            <a:r>
              <a:rPr lang="en-US" altLang="en-US" sz="2800" smtClean="0"/>
              <a:t> that correctly describes the target concept.</a:t>
            </a:r>
          </a:p>
          <a:p>
            <a:r>
              <a:rPr lang="en-US" altLang="en-US" sz="2800" smtClean="0"/>
              <a:t>Convergence can be speeded up by</a:t>
            </a:r>
            <a:r>
              <a:rPr lang="en-US" altLang="en-US" smtClean="0"/>
              <a:t> </a:t>
            </a:r>
            <a:r>
              <a:rPr lang="en-US" altLang="en-US" sz="2800" smtClean="0"/>
              <a:t>presenting the data in a strategic order. The best examples are those that satisfy exactly half of the hypotheses in the current version space. </a:t>
            </a:r>
          </a:p>
          <a:p>
            <a:r>
              <a:rPr lang="en-US" altLang="en-US" sz="2800" smtClean="0"/>
              <a:t>Version-Spaces can be used to assign certainty scores to the classification of new examples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miter lim="800000"/>
            <a:headEnd/>
            <a:tailEnd/>
          </a:ln>
        </p:spPr>
        <p:txBody>
          <a:bodyPr/>
          <a:lstStyle/>
          <a:p>
            <a:fld id="{F06BF283-4369-4903-9D14-F8904733321F}" type="slidenum">
              <a:rPr lang="en-US" altLang="en-US" smtClean="0"/>
              <a:pPr/>
              <a:t>28</a:t>
            </a:fld>
            <a:endParaRPr lang="en-US" altLang="en-US" smtClean="0"/>
          </a:p>
        </p:txBody>
      </p:sp>
      <p:sp>
        <p:nvSpPr>
          <p:cNvPr id="30723" name="Rectangle 2"/>
          <p:cNvSpPr>
            <a:spLocks noGrp="1" noChangeArrowheads="1"/>
          </p:cNvSpPr>
          <p:nvPr>
            <p:ph type="title"/>
          </p:nvPr>
        </p:nvSpPr>
        <p:spPr>
          <a:xfrm>
            <a:off x="0" y="914400"/>
            <a:ext cx="7696200" cy="381000"/>
          </a:xfrm>
        </p:spPr>
        <p:txBody>
          <a:bodyPr/>
          <a:lstStyle/>
          <a:p>
            <a:pPr>
              <a:lnSpc>
                <a:spcPct val="85000"/>
              </a:lnSpc>
            </a:pPr>
            <a:r>
              <a:rPr lang="en-US" altLang="en-US" smtClean="0"/>
              <a:t>Inductive Bias I: A Biased Hypothesis Space</a:t>
            </a:r>
          </a:p>
        </p:txBody>
      </p:sp>
      <p:sp>
        <p:nvSpPr>
          <p:cNvPr id="30724" name="Rectangle 3"/>
          <p:cNvSpPr>
            <a:spLocks noGrp="1" noChangeArrowheads="1"/>
          </p:cNvSpPr>
          <p:nvPr>
            <p:ph type="body" idx="1"/>
          </p:nvPr>
        </p:nvSpPr>
        <p:spPr>
          <a:xfrm>
            <a:off x="0" y="1752600"/>
            <a:ext cx="9144000" cy="4114800"/>
          </a:xfrm>
        </p:spPr>
        <p:txBody>
          <a:bodyPr/>
          <a:lstStyle/>
          <a:p>
            <a:pPr>
              <a:buFont typeface="Monotype Sorts" pitchFamily="2" charset="2"/>
              <a:buNone/>
            </a:pPr>
            <a:r>
              <a:rPr lang="en-US" altLang="en-US" sz="2400" i="1" smtClean="0"/>
              <a:t>Day   Sky     AirTemp   Humidity   Wind   Water   Forecast WaterSport</a:t>
            </a:r>
            <a:r>
              <a:rPr lang="en-US" altLang="en-US" sz="2400" smtClean="0"/>
              <a:t> </a:t>
            </a:r>
          </a:p>
          <a:p>
            <a:pPr>
              <a:buFont typeface="Monotype Sorts" pitchFamily="2" charset="2"/>
              <a:buNone/>
            </a:pPr>
            <a:r>
              <a:rPr lang="en-US" altLang="en-US" sz="2400" smtClean="0"/>
              <a:t>  1    Sunny   Warm        Normal    Strong  Cool      Change        Yes</a:t>
            </a:r>
          </a:p>
          <a:p>
            <a:pPr>
              <a:buFont typeface="Monotype Sorts" pitchFamily="2" charset="2"/>
              <a:buNone/>
            </a:pPr>
            <a:r>
              <a:rPr lang="en-US" altLang="en-US" sz="2400" smtClean="0"/>
              <a:t>  2    Cloudy  Warm       Normal    Strong  Cool      Change         Yes</a:t>
            </a:r>
          </a:p>
          <a:p>
            <a:pPr>
              <a:buFont typeface="Monotype Sorts" pitchFamily="2" charset="2"/>
              <a:buNone/>
            </a:pPr>
            <a:r>
              <a:rPr lang="en-US" altLang="en-US" sz="2400" smtClean="0"/>
              <a:t>  3    Rainy    Warm       Normal    Strong  Cool      Change          No </a:t>
            </a:r>
          </a:p>
          <a:p>
            <a:pPr>
              <a:buFont typeface="Monotype Sorts" pitchFamily="2" charset="2"/>
              <a:buNone/>
            </a:pPr>
            <a:r>
              <a:rPr lang="en-US" altLang="en-US" smtClean="0"/>
              <a:t> </a:t>
            </a:r>
          </a:p>
          <a:p>
            <a:r>
              <a:rPr lang="en-US" altLang="en-US" smtClean="0"/>
              <a:t>Given our previous choice of the hypothesis space representation, </a:t>
            </a:r>
            <a:r>
              <a:rPr lang="en-US" altLang="en-US" b="1" u="sng" smtClean="0"/>
              <a:t>no hypothesis is consistent with the above database</a:t>
            </a:r>
            <a:r>
              <a:rPr lang="en-US" altLang="en-US" smtClean="0"/>
              <a:t>: we have </a:t>
            </a:r>
            <a:r>
              <a:rPr lang="en-US" altLang="en-US" b="1" i="1" u="sng" smtClean="0"/>
              <a:t>BIASED</a:t>
            </a:r>
            <a:r>
              <a:rPr lang="en-US" altLang="en-US" smtClean="0"/>
              <a:t> the learner to consider only conjunctive hypotheses </a:t>
            </a:r>
          </a:p>
        </p:txBody>
      </p:sp>
      <p:sp>
        <p:nvSpPr>
          <p:cNvPr id="30725" name="Line 4"/>
          <p:cNvSpPr>
            <a:spLocks noChangeShapeType="1"/>
          </p:cNvSpPr>
          <p:nvPr/>
        </p:nvSpPr>
        <p:spPr bwMode="auto">
          <a:xfrm>
            <a:off x="0" y="2209800"/>
            <a:ext cx="9144000" cy="0"/>
          </a:xfrm>
          <a:prstGeom prst="line">
            <a:avLst/>
          </a:prstGeom>
          <a:noFill/>
          <a:ln w="38100" cmpd="dbl">
            <a:solidFill>
              <a:schemeClr val="tx1"/>
            </a:solidFill>
            <a:round/>
            <a:headEnd/>
            <a:tailEnd/>
          </a:ln>
          <a:effectLst/>
        </p:spPr>
        <p:txBody>
          <a:bodyPr wrap="none" anchor="ctr"/>
          <a:lstStyle/>
          <a:p>
            <a:endParaRPr lang="en-US"/>
          </a:p>
        </p:txBody>
      </p:sp>
      <p:sp>
        <p:nvSpPr>
          <p:cNvPr id="30726" name="Rectangle 5"/>
          <p:cNvSpPr>
            <a:spLocks noChangeArrowheads="1"/>
          </p:cNvSpPr>
          <p:nvPr/>
        </p:nvSpPr>
        <p:spPr bwMode="auto">
          <a:xfrm>
            <a:off x="0" y="1295400"/>
            <a:ext cx="1706563" cy="519113"/>
          </a:xfrm>
          <a:prstGeom prst="rect">
            <a:avLst/>
          </a:prstGeom>
          <a:noFill/>
          <a:ln w="9525">
            <a:noFill/>
            <a:miter lim="800000"/>
            <a:headEnd/>
            <a:tailEnd/>
          </a:ln>
          <a:effectLst/>
        </p:spPr>
        <p:txBody>
          <a:bodyPr wrap="none">
            <a:spAutoFit/>
          </a:bodyPr>
          <a:lstStyle/>
          <a:p>
            <a:r>
              <a:rPr lang="en-US" altLang="en-US" sz="2800" b="1" u="sng"/>
              <a:t>Database:</a:t>
            </a:r>
          </a:p>
        </p:txBody>
      </p:sp>
      <p:sp>
        <p:nvSpPr>
          <p:cNvPr id="30727" name="Rectangle 6"/>
          <p:cNvSpPr>
            <a:spLocks noChangeArrowheads="1"/>
          </p:cNvSpPr>
          <p:nvPr/>
        </p:nvSpPr>
        <p:spPr bwMode="auto">
          <a:xfrm>
            <a:off x="7696200" y="2209800"/>
            <a:ext cx="914400" cy="1752600"/>
          </a:xfrm>
          <a:prstGeom prst="rect">
            <a:avLst/>
          </a:prstGeom>
          <a:noFill/>
          <a:ln w="28575">
            <a:solidFill>
              <a:schemeClr val="tx1"/>
            </a:solidFill>
            <a:miter lim="800000"/>
            <a:headEnd/>
            <a:tailEnd/>
          </a:ln>
          <a:effectLst/>
        </p:spPr>
        <p:txBody>
          <a:bodyPr wrap="none" anchor="ctr"/>
          <a:lstStyle/>
          <a:p>
            <a:endParaRPr lang="en-CA" altLang="en-US"/>
          </a:p>
        </p:txBody>
      </p:sp>
      <p:sp>
        <p:nvSpPr>
          <p:cNvPr id="30728" name="Rectangle 7"/>
          <p:cNvSpPr>
            <a:spLocks noChangeArrowheads="1"/>
          </p:cNvSpPr>
          <p:nvPr/>
        </p:nvSpPr>
        <p:spPr bwMode="auto">
          <a:xfrm>
            <a:off x="7696200" y="3429000"/>
            <a:ext cx="893763" cy="519113"/>
          </a:xfrm>
          <a:prstGeom prst="rect">
            <a:avLst/>
          </a:prstGeom>
          <a:noFill/>
          <a:ln w="9525">
            <a:noFill/>
            <a:miter lim="800000"/>
            <a:headEnd/>
            <a:tailEnd/>
          </a:ln>
          <a:effectLst/>
        </p:spPr>
        <p:txBody>
          <a:bodyPr wrap="none">
            <a:spAutoFit/>
          </a:bodyPr>
          <a:lstStyle/>
          <a:p>
            <a:r>
              <a:rPr lang="en-US" altLang="en-US" sz="2800" b="1"/>
              <a:t>class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miter lim="800000"/>
            <a:headEnd/>
            <a:tailEnd/>
          </a:ln>
        </p:spPr>
        <p:txBody>
          <a:bodyPr/>
          <a:lstStyle/>
          <a:p>
            <a:fld id="{5BF9AF73-1326-4EF8-A33E-0C7BEE27E66C}" type="slidenum">
              <a:rPr lang="en-US" altLang="en-US" smtClean="0"/>
              <a:pPr/>
              <a:t>29</a:t>
            </a:fld>
            <a:endParaRPr lang="en-US" altLang="en-US" smtClean="0"/>
          </a:p>
        </p:txBody>
      </p:sp>
      <p:sp>
        <p:nvSpPr>
          <p:cNvPr id="31747" name="Rectangle 2"/>
          <p:cNvSpPr>
            <a:spLocks noGrp="1" noChangeArrowheads="1"/>
          </p:cNvSpPr>
          <p:nvPr>
            <p:ph type="title"/>
          </p:nvPr>
        </p:nvSpPr>
        <p:spPr>
          <a:xfrm>
            <a:off x="228600" y="228600"/>
            <a:ext cx="7772400" cy="1143000"/>
          </a:xfrm>
        </p:spPr>
        <p:txBody>
          <a:bodyPr/>
          <a:lstStyle/>
          <a:p>
            <a:pPr>
              <a:lnSpc>
                <a:spcPct val="85000"/>
              </a:lnSpc>
            </a:pPr>
            <a:r>
              <a:rPr lang="en-US" altLang="en-US" smtClean="0"/>
              <a:t>Inductive Bias II: An Unbiased Learner</a:t>
            </a:r>
          </a:p>
        </p:txBody>
      </p:sp>
      <p:sp>
        <p:nvSpPr>
          <p:cNvPr id="31748" name="Rectangle 3"/>
          <p:cNvSpPr>
            <a:spLocks noGrp="1" noChangeArrowheads="1"/>
          </p:cNvSpPr>
          <p:nvPr>
            <p:ph type="body" idx="1"/>
          </p:nvPr>
        </p:nvSpPr>
        <p:spPr>
          <a:xfrm>
            <a:off x="304800" y="1447800"/>
            <a:ext cx="8610600" cy="4114800"/>
          </a:xfrm>
        </p:spPr>
        <p:txBody>
          <a:bodyPr/>
          <a:lstStyle/>
          <a:p>
            <a:r>
              <a:rPr lang="en-US" altLang="en-US" sz="2800" smtClean="0"/>
              <a:t>In order to solve the problem caused by the bias of the hypothesis space, we can remove this bias and allow the hypotheses to represent every possible subset of instances. The previous database could then be expressed as: &lt;Sunny, ?,?,?,?,?&gt; v &lt;Cloudy,?,?,?,?,?,?&gt; </a:t>
            </a:r>
          </a:p>
          <a:p>
            <a:r>
              <a:rPr lang="en-US" altLang="en-US" sz="2800" b="1" i="1" u="sng" smtClean="0"/>
              <a:t>However, such an unbiased learner is not able to generalize beyond the observed examples!!!! </a:t>
            </a:r>
            <a:r>
              <a:rPr lang="en-US" altLang="en-US" sz="2800" smtClean="0"/>
              <a:t>All the non-observed examples will be well-classified by half the hypotheses of the version space and misclassified by the other half.</a:t>
            </a:r>
          </a:p>
          <a:p>
            <a:endParaRPr lang="en-US" altLang="en-US" sz="2800" b="1" i="1" u="sng" smtClean="0"/>
          </a:p>
          <a:p>
            <a:endParaRPr lang="en-US" altLang="en-US" sz="2800" b="1" i="1" u="sng"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CA" altLang="en-US" smtClean="0"/>
              <a:t>What is a Concept? (2)</a:t>
            </a:r>
          </a:p>
        </p:txBody>
      </p:sp>
      <p:sp>
        <p:nvSpPr>
          <p:cNvPr id="5123" name="Content Placeholder 2"/>
          <p:cNvSpPr>
            <a:spLocks noGrp="1"/>
          </p:cNvSpPr>
          <p:nvPr>
            <p:ph idx="1"/>
          </p:nvPr>
        </p:nvSpPr>
        <p:spPr/>
        <p:txBody>
          <a:bodyPr/>
          <a:lstStyle/>
          <a:p>
            <a:r>
              <a:rPr lang="en-CA" altLang="en-US" smtClean="0"/>
              <a:t>Given X the set of all examples.</a:t>
            </a:r>
          </a:p>
          <a:p>
            <a:r>
              <a:rPr lang="en-CA" altLang="en-US" smtClean="0"/>
              <a:t>A </a:t>
            </a:r>
            <a:r>
              <a:rPr lang="en-CA" altLang="en-US" b="1" i="1" u="sng" smtClean="0"/>
              <a:t>concept  </a:t>
            </a:r>
            <a:r>
              <a:rPr lang="en-CA" altLang="en-US" smtClean="0"/>
              <a:t>C is a subset of X.</a:t>
            </a:r>
          </a:p>
          <a:p>
            <a:r>
              <a:rPr lang="en-CA" altLang="en-US" smtClean="0"/>
              <a:t>A training example T is a subset of X such that some examples of T are elements of C (the positive examples) and some examples are not elements of C (the negative examples) </a:t>
            </a:r>
          </a:p>
          <a:p>
            <a:endParaRPr lang="en-CA" altLang="en-US" smtClean="0"/>
          </a:p>
        </p:txBody>
      </p:sp>
      <p:sp>
        <p:nvSpPr>
          <p:cNvPr id="5124" name="Slide Number Placeholder 3"/>
          <p:cNvSpPr>
            <a:spLocks noGrp="1"/>
          </p:cNvSpPr>
          <p:nvPr>
            <p:ph type="sldNum" sz="quarter" idx="12"/>
          </p:nvPr>
        </p:nvSpPr>
        <p:spPr>
          <a:noFill/>
          <a:ln>
            <a:miter lim="800000"/>
            <a:headEnd/>
            <a:tailEnd/>
          </a:ln>
        </p:spPr>
        <p:txBody>
          <a:bodyPr/>
          <a:lstStyle/>
          <a:p>
            <a:fld id="{15DA8777-81BA-464A-B48E-81B69F593ADB}" type="slidenum">
              <a:rPr lang="en-US" altLang="en-US" smtClean="0"/>
              <a:pPr/>
              <a:t>3</a:t>
            </a:fld>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miter lim="800000"/>
            <a:headEnd/>
            <a:tailEnd/>
          </a:ln>
        </p:spPr>
        <p:txBody>
          <a:bodyPr/>
          <a:lstStyle/>
          <a:p>
            <a:fld id="{182B6108-DDB6-4E78-A281-082BAF4B1C03}" type="slidenum">
              <a:rPr lang="en-US" altLang="en-US" smtClean="0"/>
              <a:pPr/>
              <a:t>30</a:t>
            </a:fld>
            <a:endParaRPr lang="en-US" altLang="en-US" smtClean="0"/>
          </a:p>
        </p:txBody>
      </p:sp>
      <p:sp>
        <p:nvSpPr>
          <p:cNvPr id="32771" name="Rectangle 2"/>
          <p:cNvSpPr>
            <a:spLocks noGrp="1" noChangeArrowheads="1"/>
          </p:cNvSpPr>
          <p:nvPr>
            <p:ph type="title"/>
          </p:nvPr>
        </p:nvSpPr>
        <p:spPr>
          <a:xfrm>
            <a:off x="228600" y="228600"/>
            <a:ext cx="7772400" cy="1143000"/>
          </a:xfrm>
        </p:spPr>
        <p:txBody>
          <a:bodyPr/>
          <a:lstStyle/>
          <a:p>
            <a:pPr>
              <a:lnSpc>
                <a:spcPct val="85000"/>
              </a:lnSpc>
            </a:pPr>
            <a:r>
              <a:rPr lang="en-US" altLang="en-US" smtClean="0"/>
              <a:t>Inductive Bias III: The Futility of Bias-Free Learning</a:t>
            </a:r>
          </a:p>
        </p:txBody>
      </p:sp>
      <p:sp>
        <p:nvSpPr>
          <p:cNvPr id="38915" name="Rectangle 3"/>
          <p:cNvSpPr>
            <a:spLocks noGrp="1" noChangeArrowheads="1"/>
          </p:cNvSpPr>
          <p:nvPr>
            <p:ph type="body" idx="1"/>
          </p:nvPr>
        </p:nvSpPr>
        <p:spPr>
          <a:xfrm>
            <a:off x="685800" y="1371600"/>
            <a:ext cx="7772400" cy="4114800"/>
          </a:xfrm>
        </p:spPr>
        <p:txBody>
          <a:bodyPr/>
          <a:lstStyle/>
          <a:p>
            <a:pPr>
              <a:defRPr/>
            </a:pPr>
            <a:r>
              <a:rPr lang="en-US" altLang="en-US" sz="2800" b="1" u="sng" dirty="0" smtClean="0"/>
              <a:t>Fundamental Property of Inductive Learning</a:t>
            </a:r>
            <a:r>
              <a:rPr lang="en-US" altLang="en-US" sz="2800" dirty="0" smtClean="0"/>
              <a:t>  A learner that makes no a priori assumptions regarding the identity of the target concept has no rational basis for classifying any unseen instances.</a:t>
            </a:r>
          </a:p>
          <a:p>
            <a:pPr>
              <a:defRPr/>
            </a:pPr>
            <a:r>
              <a:rPr lang="en-US" altLang="en-US" sz="2800" b="1" u="sng" dirty="0" smtClean="0"/>
              <a:t>We constantly have recourse to inductive biases</a:t>
            </a:r>
            <a:r>
              <a:rPr lang="en-US" altLang="en-US" sz="2800" dirty="0" smtClean="0"/>
              <a:t> </a:t>
            </a:r>
            <a:r>
              <a:rPr lang="en-US" altLang="en-US" sz="2800" i="1" dirty="0" smtClean="0"/>
              <a:t>Example:</a:t>
            </a:r>
            <a:r>
              <a:rPr lang="en-US" altLang="en-US" sz="2800" dirty="0" smtClean="0"/>
              <a:t> we all know that the sun will rise tomorrow. Although we cannot </a:t>
            </a:r>
            <a:r>
              <a:rPr lang="en-US" altLang="en-US" sz="2800" i="1" dirty="0" smtClean="0"/>
              <a:t>deduce </a:t>
            </a:r>
            <a:r>
              <a:rPr lang="en-US" altLang="en-US" sz="2800" dirty="0" smtClean="0"/>
              <a:t>that it will do so based on the fact that it rose today, yesterday, the day before, etc. (see the philosophical basis of induction) , we do take this </a:t>
            </a:r>
            <a:r>
              <a:rPr lang="en-US" altLang="en-US" sz="2800" b="1" dirty="0" smtClean="0"/>
              <a:t>leap of faith</a:t>
            </a:r>
            <a:r>
              <a:rPr lang="en-US" altLang="en-US" sz="2800" dirty="0" smtClean="0"/>
              <a:t> or use this </a:t>
            </a:r>
            <a:r>
              <a:rPr lang="en-US" altLang="en-US" sz="2800" b="1" dirty="0" smtClean="0"/>
              <a:t>inductive bias</a:t>
            </a:r>
            <a:r>
              <a:rPr lang="en-US" altLang="en-US" sz="2800" dirty="0" smtClean="0"/>
              <a:t>,</a:t>
            </a:r>
            <a:r>
              <a:rPr lang="en-US" altLang="en-US" sz="2800" b="1" dirty="0" smtClean="0"/>
              <a:t> </a:t>
            </a:r>
            <a:r>
              <a:rPr lang="en-US" altLang="en-US" sz="2800" dirty="0" smtClean="0"/>
              <a:t>naturally!</a:t>
            </a:r>
          </a:p>
          <a:p>
            <a:pPr marL="0" indent="0">
              <a:buFont typeface="Monotype Sorts" pitchFamily="2" charset="2"/>
              <a:buNone/>
              <a:defRPr/>
            </a:pPr>
            <a:endParaRPr lang="en-US" altLang="en-US" sz="28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miter lim="800000"/>
            <a:headEnd/>
            <a:tailEnd/>
          </a:ln>
        </p:spPr>
        <p:txBody>
          <a:bodyPr/>
          <a:lstStyle/>
          <a:p>
            <a:fld id="{5E8C75A0-EDEE-4A37-A3B8-14DB937BED60}" type="slidenum">
              <a:rPr lang="en-US" altLang="en-US" smtClean="0"/>
              <a:pPr/>
              <a:t>31</a:t>
            </a:fld>
            <a:endParaRPr lang="en-US" altLang="en-US" smtClean="0"/>
          </a:p>
        </p:txBody>
      </p:sp>
      <p:sp>
        <p:nvSpPr>
          <p:cNvPr id="33795" name="Rectangle 2"/>
          <p:cNvSpPr>
            <a:spLocks noGrp="1" noChangeArrowheads="1"/>
          </p:cNvSpPr>
          <p:nvPr>
            <p:ph type="title"/>
          </p:nvPr>
        </p:nvSpPr>
        <p:spPr>
          <a:xfrm>
            <a:off x="0" y="0"/>
            <a:ext cx="7772400" cy="762000"/>
          </a:xfrm>
        </p:spPr>
        <p:txBody>
          <a:bodyPr/>
          <a:lstStyle/>
          <a:p>
            <a:r>
              <a:rPr lang="en-US" altLang="en-US" smtClean="0"/>
              <a:t>Inductive Bias IV: A Definition</a:t>
            </a:r>
          </a:p>
        </p:txBody>
      </p:sp>
      <p:sp>
        <p:nvSpPr>
          <p:cNvPr id="33796" name="Rectangle 3"/>
          <p:cNvSpPr>
            <a:spLocks noGrp="1" noChangeArrowheads="1"/>
          </p:cNvSpPr>
          <p:nvPr>
            <p:ph type="body" idx="1"/>
          </p:nvPr>
        </p:nvSpPr>
        <p:spPr>
          <a:xfrm>
            <a:off x="304800" y="990600"/>
            <a:ext cx="8839200" cy="4191000"/>
          </a:xfrm>
        </p:spPr>
        <p:txBody>
          <a:bodyPr/>
          <a:lstStyle/>
          <a:p>
            <a:r>
              <a:rPr lang="en-US" altLang="en-US" smtClean="0"/>
              <a:t> Consider a concept-learning algorithm </a:t>
            </a:r>
            <a:r>
              <a:rPr lang="en-US" altLang="en-US" i="1" smtClean="0"/>
              <a:t>L</a:t>
            </a:r>
            <a:r>
              <a:rPr lang="en-US" altLang="en-US" smtClean="0"/>
              <a:t> for the set of instances </a:t>
            </a:r>
            <a:r>
              <a:rPr lang="en-US" altLang="en-US" i="1" smtClean="0"/>
              <a:t>X</a:t>
            </a:r>
            <a:r>
              <a:rPr lang="en-US" altLang="en-US" smtClean="0"/>
              <a:t>. Let </a:t>
            </a:r>
            <a:r>
              <a:rPr lang="en-US" altLang="en-US" i="1" smtClean="0"/>
              <a:t>c</a:t>
            </a:r>
            <a:r>
              <a:rPr lang="en-US" altLang="en-US" smtClean="0"/>
              <a:t> be an arbitrary concept defined over </a:t>
            </a:r>
            <a:r>
              <a:rPr lang="en-US" altLang="en-US" i="1" smtClean="0"/>
              <a:t>X</a:t>
            </a:r>
            <a:r>
              <a:rPr lang="en-US" altLang="en-US" smtClean="0"/>
              <a:t>, and let </a:t>
            </a:r>
            <a:r>
              <a:rPr lang="en-US" altLang="en-US" i="1" smtClean="0"/>
              <a:t>Dc = {&lt;x,c(x)&gt;}</a:t>
            </a:r>
            <a:r>
              <a:rPr lang="en-US" altLang="en-US" smtClean="0"/>
              <a:t> be an arbitrary set of training examples of </a:t>
            </a:r>
            <a:r>
              <a:rPr lang="en-US" altLang="en-US" i="1" smtClean="0"/>
              <a:t>c</a:t>
            </a:r>
            <a:r>
              <a:rPr lang="en-US" altLang="en-US" smtClean="0"/>
              <a:t>. Let </a:t>
            </a:r>
            <a:r>
              <a:rPr lang="en-US" altLang="en-US" i="1" smtClean="0"/>
              <a:t>L(xi,Dc)</a:t>
            </a:r>
            <a:r>
              <a:rPr lang="en-US" altLang="en-US" smtClean="0"/>
              <a:t> denote the classification assigned to the instance </a:t>
            </a:r>
            <a:r>
              <a:rPr lang="en-US" altLang="en-US" i="1" smtClean="0"/>
              <a:t>xi</a:t>
            </a:r>
            <a:r>
              <a:rPr lang="en-US" altLang="en-US" smtClean="0"/>
              <a:t> by </a:t>
            </a:r>
            <a:r>
              <a:rPr lang="en-US" altLang="en-US" i="1" smtClean="0"/>
              <a:t>L</a:t>
            </a:r>
            <a:r>
              <a:rPr lang="en-US" altLang="en-US" smtClean="0"/>
              <a:t> after training on the data </a:t>
            </a:r>
            <a:r>
              <a:rPr lang="en-US" altLang="en-US" i="1" smtClean="0"/>
              <a:t>Dc</a:t>
            </a:r>
            <a:r>
              <a:rPr lang="en-US" altLang="en-US" smtClean="0"/>
              <a:t>. The inductive bias of </a:t>
            </a:r>
            <a:r>
              <a:rPr lang="en-US" altLang="en-US" i="1" smtClean="0"/>
              <a:t>L</a:t>
            </a:r>
            <a:r>
              <a:rPr lang="en-US" altLang="en-US" smtClean="0"/>
              <a:t> is any minimal set of assertions </a:t>
            </a:r>
            <a:r>
              <a:rPr lang="en-US" altLang="en-US" i="1" smtClean="0"/>
              <a:t>B</a:t>
            </a:r>
            <a:r>
              <a:rPr lang="en-US" altLang="en-US" smtClean="0"/>
              <a:t> such that for any target concept </a:t>
            </a:r>
            <a:r>
              <a:rPr lang="en-US" altLang="en-US" i="1" smtClean="0"/>
              <a:t>c</a:t>
            </a:r>
            <a:r>
              <a:rPr lang="en-US" altLang="en-US" smtClean="0"/>
              <a:t> and corresponding training examples </a:t>
            </a:r>
            <a:r>
              <a:rPr lang="en-US" altLang="en-US" i="1" smtClean="0"/>
              <a:t>Dc</a:t>
            </a:r>
            <a:endParaRPr lang="en-US" altLang="en-US" smtClean="0"/>
          </a:p>
          <a:p>
            <a:pPr algn="ctr">
              <a:buFont typeface="Monotype Sorts" pitchFamily="2" charset="2"/>
              <a:buNone/>
            </a:pPr>
            <a:r>
              <a:rPr lang="en-US" altLang="en-US" b="1" smtClean="0"/>
              <a:t>(For all </a:t>
            </a:r>
            <a:r>
              <a:rPr lang="en-US" altLang="en-US" b="1" i="1" smtClean="0"/>
              <a:t>xi</a:t>
            </a:r>
            <a:r>
              <a:rPr lang="en-US" altLang="en-US" b="1" smtClean="0"/>
              <a:t> in </a:t>
            </a:r>
            <a:r>
              <a:rPr lang="en-US" altLang="en-US" b="1" i="1" smtClean="0"/>
              <a:t>X</a:t>
            </a:r>
            <a:r>
              <a:rPr lang="en-US" altLang="en-US" b="1" smtClean="0"/>
              <a:t>) [(</a:t>
            </a:r>
            <a:r>
              <a:rPr lang="en-US" altLang="en-US" b="1" i="1" smtClean="0"/>
              <a:t>B</a:t>
            </a:r>
            <a:r>
              <a:rPr lang="en-US" altLang="en-US" b="1" smtClean="0"/>
              <a:t> ^</a:t>
            </a:r>
            <a:r>
              <a:rPr lang="en-US" altLang="en-US" b="1" i="1" smtClean="0"/>
              <a:t>Dc</a:t>
            </a:r>
            <a:r>
              <a:rPr lang="en-US" altLang="en-US" b="1" smtClean="0"/>
              <a:t>^</a:t>
            </a:r>
            <a:r>
              <a:rPr lang="en-US" altLang="en-US" b="1" i="1" smtClean="0"/>
              <a:t>xi</a:t>
            </a:r>
            <a:r>
              <a:rPr lang="en-US" altLang="en-US" b="1" smtClean="0"/>
              <a:t>)  |--  </a:t>
            </a:r>
            <a:r>
              <a:rPr lang="en-US" altLang="en-US" b="1" i="1" smtClean="0"/>
              <a:t>L</a:t>
            </a:r>
            <a:r>
              <a:rPr lang="en-US" altLang="en-US" b="1" smtClean="0"/>
              <a:t>(</a:t>
            </a:r>
            <a:r>
              <a:rPr lang="en-US" altLang="en-US" b="1" i="1" smtClean="0"/>
              <a:t>xi</a:t>
            </a:r>
            <a:r>
              <a:rPr lang="en-US" altLang="en-US" b="1" smtClean="0"/>
              <a:t>,</a:t>
            </a:r>
            <a:r>
              <a:rPr lang="en-US" altLang="en-US" b="1" i="1" smtClean="0"/>
              <a:t>Dc</a:t>
            </a:r>
            <a:r>
              <a:rPr lang="en-US" altLang="en-US" b="1" smtClean="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miter lim="800000"/>
            <a:headEnd/>
            <a:tailEnd/>
          </a:ln>
        </p:spPr>
        <p:txBody>
          <a:bodyPr/>
          <a:lstStyle/>
          <a:p>
            <a:fld id="{7DC3FE62-0339-4B7F-ADDA-F6867DBA9CFD}" type="slidenum">
              <a:rPr lang="en-US" altLang="en-US" smtClean="0"/>
              <a:pPr/>
              <a:t>32</a:t>
            </a:fld>
            <a:endParaRPr lang="en-US" altLang="en-US" smtClean="0"/>
          </a:p>
        </p:txBody>
      </p:sp>
      <p:sp>
        <p:nvSpPr>
          <p:cNvPr id="34819" name="Rectangle 2"/>
          <p:cNvSpPr>
            <a:spLocks noGrp="1" noChangeArrowheads="1"/>
          </p:cNvSpPr>
          <p:nvPr>
            <p:ph type="title"/>
          </p:nvPr>
        </p:nvSpPr>
        <p:spPr>
          <a:xfrm>
            <a:off x="0" y="228600"/>
            <a:ext cx="7772400" cy="914400"/>
          </a:xfrm>
        </p:spPr>
        <p:txBody>
          <a:bodyPr/>
          <a:lstStyle/>
          <a:p>
            <a:pPr>
              <a:lnSpc>
                <a:spcPct val="85000"/>
              </a:lnSpc>
            </a:pPr>
            <a:r>
              <a:rPr lang="en-US" altLang="en-US" smtClean="0"/>
              <a:t>Ranking Inductive Learners according to their Biases</a:t>
            </a:r>
          </a:p>
        </p:txBody>
      </p:sp>
      <p:sp>
        <p:nvSpPr>
          <p:cNvPr id="34820" name="Rectangle 3"/>
          <p:cNvSpPr>
            <a:spLocks noGrp="1" noChangeArrowheads="1"/>
          </p:cNvSpPr>
          <p:nvPr>
            <p:ph type="body" idx="1"/>
          </p:nvPr>
        </p:nvSpPr>
        <p:spPr>
          <a:xfrm>
            <a:off x="1371600" y="1905000"/>
            <a:ext cx="7772400" cy="4114800"/>
          </a:xfrm>
        </p:spPr>
        <p:txBody>
          <a:bodyPr/>
          <a:lstStyle/>
          <a:p>
            <a:pPr lvl="1"/>
            <a:r>
              <a:rPr lang="en-US" altLang="en-US" smtClean="0"/>
              <a:t> </a:t>
            </a:r>
            <a:r>
              <a:rPr lang="en-US" altLang="en-US" b="1" smtClean="0"/>
              <a:t>Rote-Learner:</a:t>
            </a:r>
            <a:r>
              <a:rPr lang="en-US" altLang="en-US" smtClean="0"/>
              <a:t> This system simply memorizes the training data and their classification--- No generalization is involved.</a:t>
            </a:r>
          </a:p>
          <a:p>
            <a:pPr lvl="1"/>
            <a:r>
              <a:rPr lang="en-US" altLang="en-US" b="1" smtClean="0"/>
              <a:t>Candidate-Elimination: </a:t>
            </a:r>
            <a:r>
              <a:rPr lang="en-US" altLang="en-US" smtClean="0"/>
              <a:t>New instances are classified only if all the hypotheses in the version space agree on the classification</a:t>
            </a:r>
          </a:p>
          <a:p>
            <a:pPr lvl="1"/>
            <a:r>
              <a:rPr lang="en-US" altLang="en-US" b="1" smtClean="0"/>
              <a:t>Find-S: </a:t>
            </a:r>
            <a:r>
              <a:rPr lang="en-US" altLang="en-US" smtClean="0"/>
              <a:t>New instances are classified using the most specific hypothesis consistent with the training data</a:t>
            </a:r>
            <a:endParaRPr lang="en-US" altLang="en-US" b="1" smtClean="0"/>
          </a:p>
        </p:txBody>
      </p:sp>
      <p:sp>
        <p:nvSpPr>
          <p:cNvPr id="34821" name="Line 4"/>
          <p:cNvSpPr>
            <a:spLocks noChangeShapeType="1"/>
          </p:cNvSpPr>
          <p:nvPr/>
        </p:nvSpPr>
        <p:spPr bwMode="auto">
          <a:xfrm>
            <a:off x="1600200" y="1828800"/>
            <a:ext cx="0" cy="39624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822" name="Text Box 5"/>
          <p:cNvSpPr txBox="1">
            <a:spLocks noChangeArrowheads="1"/>
          </p:cNvSpPr>
          <p:nvPr/>
        </p:nvSpPr>
        <p:spPr bwMode="auto">
          <a:xfrm>
            <a:off x="0" y="2971800"/>
            <a:ext cx="1509713" cy="946150"/>
          </a:xfrm>
          <a:prstGeom prst="rect">
            <a:avLst/>
          </a:prstGeom>
          <a:noFill/>
          <a:ln w="9525">
            <a:noFill/>
            <a:miter lim="800000"/>
            <a:headEnd/>
            <a:tailEnd/>
          </a:ln>
          <a:effectLst/>
        </p:spPr>
        <p:txBody>
          <a:bodyPr wrap="none">
            <a:spAutoFit/>
          </a:bodyPr>
          <a:lstStyle/>
          <a:p>
            <a:r>
              <a:rPr lang="en-US" altLang="en-US" sz="2800" b="1"/>
              <a:t>Bias</a:t>
            </a:r>
          </a:p>
          <a:p>
            <a:r>
              <a:rPr lang="en-US" altLang="en-US" sz="2800" b="1"/>
              <a:t>Strength</a:t>
            </a:r>
          </a:p>
        </p:txBody>
      </p:sp>
      <p:sp>
        <p:nvSpPr>
          <p:cNvPr id="34823" name="Text Box 6"/>
          <p:cNvSpPr txBox="1">
            <a:spLocks noChangeArrowheads="1"/>
          </p:cNvSpPr>
          <p:nvPr/>
        </p:nvSpPr>
        <p:spPr bwMode="auto">
          <a:xfrm>
            <a:off x="1066800" y="1371600"/>
            <a:ext cx="1073150" cy="519113"/>
          </a:xfrm>
          <a:prstGeom prst="rect">
            <a:avLst/>
          </a:prstGeom>
          <a:noFill/>
          <a:ln w="9525">
            <a:noFill/>
            <a:miter lim="800000"/>
            <a:headEnd/>
            <a:tailEnd/>
          </a:ln>
          <a:effectLst/>
        </p:spPr>
        <p:txBody>
          <a:bodyPr wrap="none">
            <a:spAutoFit/>
          </a:bodyPr>
          <a:lstStyle/>
          <a:p>
            <a:r>
              <a:rPr lang="en-US" altLang="en-US" sz="2800" b="1"/>
              <a:t>Weak</a:t>
            </a:r>
          </a:p>
        </p:txBody>
      </p:sp>
      <p:sp>
        <p:nvSpPr>
          <p:cNvPr id="34824" name="Text Box 7"/>
          <p:cNvSpPr txBox="1">
            <a:spLocks noChangeArrowheads="1"/>
          </p:cNvSpPr>
          <p:nvPr/>
        </p:nvSpPr>
        <p:spPr bwMode="auto">
          <a:xfrm>
            <a:off x="762000" y="5791200"/>
            <a:ext cx="1212850" cy="519113"/>
          </a:xfrm>
          <a:prstGeom prst="rect">
            <a:avLst/>
          </a:prstGeom>
          <a:noFill/>
          <a:ln w="9525">
            <a:noFill/>
            <a:miter lim="800000"/>
            <a:headEnd/>
            <a:tailEnd/>
          </a:ln>
          <a:effectLst/>
        </p:spPr>
        <p:txBody>
          <a:bodyPr wrap="none">
            <a:spAutoFit/>
          </a:bodyPr>
          <a:lstStyle/>
          <a:p>
            <a:r>
              <a:rPr lang="en-US" altLang="en-US" sz="2800" b="1"/>
              <a:t>Strong</a:t>
            </a:r>
          </a:p>
        </p:txBody>
      </p:sp>
      <p:sp>
        <p:nvSpPr>
          <p:cNvPr id="34825" name="Rectangle 8"/>
          <p:cNvSpPr>
            <a:spLocks noChangeArrowheads="1"/>
          </p:cNvSpPr>
          <p:nvPr/>
        </p:nvSpPr>
        <p:spPr bwMode="auto">
          <a:xfrm>
            <a:off x="914400" y="1447800"/>
            <a:ext cx="1371600" cy="381000"/>
          </a:xfrm>
          <a:prstGeom prst="rect">
            <a:avLst/>
          </a:prstGeom>
          <a:noFill/>
          <a:ln w="28575">
            <a:solidFill>
              <a:schemeClr val="tx1"/>
            </a:solidFill>
            <a:miter lim="800000"/>
            <a:headEnd/>
            <a:tailEnd/>
          </a:ln>
          <a:effectLst/>
        </p:spPr>
        <p:txBody>
          <a:bodyPr wrap="none" anchor="ctr"/>
          <a:lstStyle/>
          <a:p>
            <a:endParaRPr lang="en-CA" altLang="en-US"/>
          </a:p>
        </p:txBody>
      </p:sp>
      <p:sp>
        <p:nvSpPr>
          <p:cNvPr id="34826" name="Rectangle 9"/>
          <p:cNvSpPr>
            <a:spLocks noChangeArrowheads="1"/>
          </p:cNvSpPr>
          <p:nvPr/>
        </p:nvSpPr>
        <p:spPr bwMode="auto">
          <a:xfrm>
            <a:off x="0" y="2971800"/>
            <a:ext cx="1524000" cy="990600"/>
          </a:xfrm>
          <a:prstGeom prst="rect">
            <a:avLst/>
          </a:prstGeom>
          <a:noFill/>
          <a:ln w="28575">
            <a:solidFill>
              <a:schemeClr val="tx1"/>
            </a:solidFill>
            <a:miter lim="800000"/>
            <a:headEnd/>
            <a:tailEnd/>
          </a:ln>
          <a:effectLst/>
        </p:spPr>
        <p:txBody>
          <a:bodyPr wrap="none" anchor="ctr"/>
          <a:lstStyle/>
          <a:p>
            <a:endParaRPr lang="en-CA" altLang="en-US"/>
          </a:p>
        </p:txBody>
      </p:sp>
      <p:sp>
        <p:nvSpPr>
          <p:cNvPr id="34827" name="Rectangle 10"/>
          <p:cNvSpPr>
            <a:spLocks noChangeArrowheads="1"/>
          </p:cNvSpPr>
          <p:nvPr/>
        </p:nvSpPr>
        <p:spPr bwMode="auto">
          <a:xfrm>
            <a:off x="762000" y="5791200"/>
            <a:ext cx="1219200" cy="457200"/>
          </a:xfrm>
          <a:prstGeom prst="rect">
            <a:avLst/>
          </a:prstGeom>
          <a:noFill/>
          <a:ln w="28575">
            <a:solidFill>
              <a:schemeClr val="tx1"/>
            </a:solidFill>
            <a:miter lim="800000"/>
            <a:headEnd/>
            <a:tailEnd/>
          </a:ln>
          <a:effectLst/>
        </p:spPr>
        <p:txBody>
          <a:bodyPr wrap="none" anchor="ctr"/>
          <a:lstStyle/>
          <a:p>
            <a:endParaRPr lang="en-CA"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12"/>
          </p:nvPr>
        </p:nvSpPr>
        <p:spPr>
          <a:noFill/>
          <a:ln>
            <a:miter lim="800000"/>
            <a:headEnd/>
            <a:tailEnd/>
          </a:ln>
        </p:spPr>
        <p:txBody>
          <a:bodyPr/>
          <a:lstStyle/>
          <a:p>
            <a:fld id="{AFEA4066-F12B-460D-A1E4-54151BD717DB}" type="slidenum">
              <a:rPr lang="en-US" altLang="en-US" smtClean="0"/>
              <a:pPr/>
              <a:t>4</a:t>
            </a:fld>
            <a:endParaRPr lang="en-US" altLang="en-US" smtClean="0"/>
          </a:p>
        </p:txBody>
      </p:sp>
      <p:sp>
        <p:nvSpPr>
          <p:cNvPr id="6147" name="Rectangle 2"/>
          <p:cNvSpPr>
            <a:spLocks noGrp="1" noChangeArrowheads="1"/>
          </p:cNvSpPr>
          <p:nvPr>
            <p:ph type="ctrTitle"/>
          </p:nvPr>
        </p:nvSpPr>
        <p:spPr>
          <a:xfrm>
            <a:off x="228600" y="228600"/>
            <a:ext cx="7696200" cy="762000"/>
          </a:xfrm>
        </p:spPr>
        <p:txBody>
          <a:bodyPr/>
          <a:lstStyle/>
          <a:p>
            <a:r>
              <a:rPr lang="en-US" altLang="en-US" smtClean="0"/>
              <a:t>What is Concept-Learning? (1)</a:t>
            </a:r>
          </a:p>
        </p:txBody>
      </p:sp>
      <p:sp>
        <p:nvSpPr>
          <p:cNvPr id="6148" name="Rectangle 3"/>
          <p:cNvSpPr>
            <a:spLocks noGrp="1" noChangeArrowheads="1"/>
          </p:cNvSpPr>
          <p:nvPr>
            <p:ph type="subTitle" idx="1"/>
          </p:nvPr>
        </p:nvSpPr>
        <p:spPr>
          <a:xfrm>
            <a:off x="609600" y="1371600"/>
            <a:ext cx="8077200" cy="2209800"/>
          </a:xfrm>
        </p:spPr>
        <p:txBody>
          <a:bodyPr/>
          <a:lstStyle/>
          <a:p>
            <a:r>
              <a:rPr lang="en-US" altLang="en-US" smtClean="0"/>
              <a:t> Given a set of examples labeled as members or non-members of a concept, </a:t>
            </a:r>
            <a:r>
              <a:rPr lang="en-US" altLang="en-US" i="1" u="sng" smtClean="0"/>
              <a:t>concept-learning</a:t>
            </a:r>
            <a:r>
              <a:rPr lang="en-US" altLang="en-US" smtClean="0"/>
              <a:t> consists of automatically inferring the general definition of this concept. </a:t>
            </a:r>
          </a:p>
          <a:p>
            <a:endParaRPr lang="en-US" altLang="en-US" smtClean="0"/>
          </a:p>
          <a:p>
            <a:r>
              <a:rPr lang="en-US" altLang="en-US" smtClean="0"/>
              <a:t>In other words, </a:t>
            </a:r>
            <a:r>
              <a:rPr lang="en-US" altLang="en-US" i="1" u="sng" smtClean="0"/>
              <a:t>concept-learning</a:t>
            </a:r>
            <a:r>
              <a:rPr lang="en-US" altLang="en-US" smtClean="0"/>
              <a:t> consists of approximating a boolean-valued function from training examples of its input and output.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0713" y="115888"/>
            <a:ext cx="7772400" cy="1143000"/>
          </a:xfrm>
        </p:spPr>
        <p:txBody>
          <a:bodyPr/>
          <a:lstStyle/>
          <a:p>
            <a:r>
              <a:rPr lang="en-CA" altLang="en-US" smtClean="0"/>
              <a:t>What is Concept Learning? (2)</a:t>
            </a:r>
          </a:p>
        </p:txBody>
      </p:sp>
      <p:sp>
        <p:nvSpPr>
          <p:cNvPr id="3" name="Content Placeholder 2"/>
          <p:cNvSpPr>
            <a:spLocks noGrp="1"/>
          </p:cNvSpPr>
          <p:nvPr>
            <p:ph idx="1"/>
          </p:nvPr>
        </p:nvSpPr>
        <p:spPr>
          <a:xfrm>
            <a:off x="620713" y="1557338"/>
            <a:ext cx="7772400" cy="4114800"/>
          </a:xfrm>
        </p:spPr>
        <p:txBody>
          <a:bodyPr/>
          <a:lstStyle/>
          <a:p>
            <a:pPr>
              <a:lnSpc>
                <a:spcPct val="90000"/>
              </a:lnSpc>
              <a:defRPr/>
            </a:pPr>
            <a:r>
              <a:rPr lang="en-CA" altLang="en-US" sz="2800" b="1" u="sng" dirty="0" smtClean="0"/>
              <a:t>Learning:</a:t>
            </a:r>
            <a:endParaRPr lang="en-CA" altLang="en-US" sz="2800" u="sng" dirty="0" smtClean="0"/>
          </a:p>
          <a:p>
            <a:pPr marL="0" indent="0">
              <a:lnSpc>
                <a:spcPct val="90000"/>
              </a:lnSpc>
              <a:buFont typeface="Monotype Sorts" pitchFamily="2" charset="2"/>
              <a:buNone/>
              <a:defRPr/>
            </a:pPr>
            <a:r>
              <a:rPr lang="en-CA" altLang="en-US" sz="2800" dirty="0" smtClean="0"/>
              <a:t>     {&lt;</a:t>
            </a:r>
            <a:r>
              <a:rPr lang="en-CA" altLang="en-US" sz="2800" dirty="0" err="1" smtClean="0"/>
              <a:t>xi,yi</a:t>
            </a:r>
            <a:r>
              <a:rPr lang="en-CA" altLang="en-US" sz="2800" dirty="0" smtClean="0"/>
              <a:t>&gt;}   </a:t>
            </a:r>
            <a:r>
              <a:rPr lang="en-CA" altLang="en-US" sz="2800" dirty="0" smtClean="0">
                <a:sym typeface="Wingdings" pitchFamily="2" charset="2"/>
              </a:rPr>
              <a:t>                           f: X Y</a:t>
            </a:r>
            <a:endParaRPr lang="en-CA" altLang="en-US" sz="2800" dirty="0" smtClean="0"/>
          </a:p>
          <a:p>
            <a:pPr marL="0" indent="0">
              <a:lnSpc>
                <a:spcPct val="90000"/>
              </a:lnSpc>
              <a:buFont typeface="Monotype Sorts" pitchFamily="2" charset="2"/>
              <a:buNone/>
              <a:defRPr/>
            </a:pPr>
            <a:r>
              <a:rPr lang="en-CA" altLang="en-US" dirty="0" smtClean="0"/>
              <a:t>      </a:t>
            </a:r>
            <a:r>
              <a:rPr lang="en-CA" altLang="en-US" sz="2400" dirty="0" smtClean="0"/>
              <a:t>with </a:t>
            </a:r>
            <a:r>
              <a:rPr lang="en-CA" altLang="en-US" sz="2400" dirty="0" err="1" smtClean="0"/>
              <a:t>i</a:t>
            </a:r>
            <a:r>
              <a:rPr lang="en-CA" altLang="en-US" sz="2400" dirty="0" smtClean="0"/>
              <a:t>=1..n, </a:t>
            </a:r>
          </a:p>
          <a:p>
            <a:pPr lvl="1">
              <a:lnSpc>
                <a:spcPct val="90000"/>
              </a:lnSpc>
              <a:buFont typeface="Arial" panose="020B0604020202020204" pitchFamily="34" charset="0"/>
              <a:buChar char="•"/>
              <a:defRPr/>
            </a:pPr>
            <a:r>
              <a:rPr lang="en-CA" altLang="en-US" sz="2400" dirty="0" smtClean="0"/>
              <a:t>     xi </a:t>
            </a:r>
            <a:r>
              <a:rPr lang="en-CA" altLang="en-US" sz="2400" dirty="0" smtClean="0">
                <a:sym typeface="Symbol" pitchFamily="18" charset="2"/>
              </a:rPr>
              <a:t>T, </a:t>
            </a:r>
            <a:r>
              <a:rPr lang="en-CA" altLang="en-US" sz="2400" dirty="0" err="1" smtClean="0">
                <a:sym typeface="Symbol" pitchFamily="18" charset="2"/>
              </a:rPr>
              <a:t>yi</a:t>
            </a:r>
            <a:r>
              <a:rPr lang="en-CA" altLang="en-US" sz="2400" dirty="0" smtClean="0">
                <a:sym typeface="Symbol" pitchFamily="18" charset="2"/>
              </a:rPr>
              <a:t>  Y (={0,1})</a:t>
            </a:r>
          </a:p>
          <a:p>
            <a:pPr lvl="1">
              <a:lnSpc>
                <a:spcPct val="90000"/>
              </a:lnSpc>
              <a:buFont typeface="Arial" panose="020B0604020202020204" pitchFamily="34" charset="0"/>
              <a:buChar char="•"/>
              <a:defRPr/>
            </a:pPr>
            <a:r>
              <a:rPr lang="en-CA" altLang="en-US" sz="2400" dirty="0" smtClean="0">
                <a:sym typeface="Symbol" pitchFamily="18" charset="2"/>
              </a:rPr>
              <a:t>     </a:t>
            </a:r>
            <a:r>
              <a:rPr lang="en-CA" altLang="en-US" sz="2400" dirty="0" err="1" smtClean="0">
                <a:sym typeface="Symbol" pitchFamily="18" charset="2"/>
              </a:rPr>
              <a:t>yi</a:t>
            </a:r>
            <a:r>
              <a:rPr lang="en-CA" altLang="en-US" sz="2400" dirty="0" smtClean="0">
                <a:sym typeface="Symbol" pitchFamily="18" charset="2"/>
              </a:rPr>
              <a:t>= 1, if x1 is positive ( C)</a:t>
            </a:r>
          </a:p>
          <a:p>
            <a:pPr lvl="1">
              <a:lnSpc>
                <a:spcPct val="90000"/>
              </a:lnSpc>
              <a:buFont typeface="Arial" panose="020B0604020202020204" pitchFamily="34" charset="0"/>
              <a:buChar char="•"/>
              <a:defRPr/>
            </a:pPr>
            <a:r>
              <a:rPr lang="en-CA" altLang="en-US" sz="2400" dirty="0" smtClean="0">
                <a:sym typeface="Symbol" pitchFamily="18" charset="2"/>
              </a:rPr>
              <a:t>     </a:t>
            </a:r>
            <a:r>
              <a:rPr lang="en-CA" altLang="en-US" sz="2400" dirty="0" err="1" smtClean="0">
                <a:sym typeface="Symbol" pitchFamily="18" charset="2"/>
              </a:rPr>
              <a:t>yi</a:t>
            </a:r>
            <a:r>
              <a:rPr lang="en-CA" altLang="en-US" sz="2400" dirty="0" smtClean="0">
                <a:sym typeface="Symbol" pitchFamily="18" charset="2"/>
              </a:rPr>
              <a:t>= 0, if xi is negative ( C)</a:t>
            </a:r>
          </a:p>
          <a:p>
            <a:pPr>
              <a:lnSpc>
                <a:spcPct val="90000"/>
              </a:lnSpc>
              <a:defRPr/>
            </a:pPr>
            <a:r>
              <a:rPr lang="en-CA" altLang="en-US" sz="2800" b="1" u="sng" dirty="0" smtClean="0"/>
              <a:t>Goals of learning:</a:t>
            </a:r>
          </a:p>
          <a:p>
            <a:pPr marL="0" indent="0">
              <a:lnSpc>
                <a:spcPct val="90000"/>
              </a:lnSpc>
              <a:buFont typeface="Monotype Sorts" pitchFamily="2" charset="2"/>
              <a:buNone/>
              <a:defRPr/>
            </a:pPr>
            <a:r>
              <a:rPr lang="en-CA" altLang="en-US" sz="2800" dirty="0" smtClean="0"/>
              <a:t>       f must be such that for all </a:t>
            </a:r>
            <a:r>
              <a:rPr lang="en-CA" altLang="en-US" sz="2800" dirty="0" err="1" smtClean="0"/>
              <a:t>xj</a:t>
            </a:r>
            <a:r>
              <a:rPr lang="en-CA" altLang="en-US" sz="2800" dirty="0" smtClean="0"/>
              <a:t> </a:t>
            </a:r>
            <a:r>
              <a:rPr lang="en-CA" altLang="en-US" sz="2800" dirty="0" smtClean="0">
                <a:sym typeface="Symbol" pitchFamily="18" charset="2"/>
              </a:rPr>
              <a:t> X (not only  T)	   - f(</a:t>
            </a:r>
            <a:r>
              <a:rPr lang="en-CA" altLang="en-US" sz="2800" dirty="0" err="1" smtClean="0">
                <a:sym typeface="Symbol" pitchFamily="18" charset="2"/>
              </a:rPr>
              <a:t>xj</a:t>
            </a:r>
            <a:r>
              <a:rPr lang="en-CA" altLang="en-US" sz="2800" dirty="0" smtClean="0">
                <a:sym typeface="Symbol" pitchFamily="18" charset="2"/>
              </a:rPr>
              <a:t>) =1 if </a:t>
            </a:r>
            <a:r>
              <a:rPr lang="en-CA" altLang="en-US" sz="2800" dirty="0" err="1" smtClean="0">
                <a:sym typeface="Symbol" pitchFamily="18" charset="2"/>
              </a:rPr>
              <a:t>xj</a:t>
            </a:r>
            <a:r>
              <a:rPr lang="en-CA" altLang="en-US" sz="2800" dirty="0" smtClean="0">
                <a:sym typeface="Symbol" pitchFamily="18" charset="2"/>
              </a:rPr>
              <a:t>  C</a:t>
            </a:r>
          </a:p>
          <a:p>
            <a:pPr marL="0" indent="0">
              <a:lnSpc>
                <a:spcPct val="90000"/>
              </a:lnSpc>
              <a:buFont typeface="Monotype Sorts" pitchFamily="2" charset="2"/>
              <a:buNone/>
              <a:defRPr/>
            </a:pPr>
            <a:r>
              <a:rPr lang="en-CA" altLang="en-US" sz="2800" dirty="0" smtClean="0">
                <a:sym typeface="Symbol" pitchFamily="18" charset="2"/>
              </a:rPr>
              <a:t>             - f(</a:t>
            </a:r>
            <a:r>
              <a:rPr lang="en-CA" altLang="en-US" sz="2800" dirty="0" err="1" smtClean="0">
                <a:sym typeface="Symbol" pitchFamily="18" charset="2"/>
              </a:rPr>
              <a:t>xj</a:t>
            </a:r>
            <a:r>
              <a:rPr lang="en-CA" altLang="en-US" sz="2800" dirty="0" smtClean="0">
                <a:sym typeface="Symbol" pitchFamily="18" charset="2"/>
              </a:rPr>
              <a:t>) = 0, if </a:t>
            </a:r>
            <a:r>
              <a:rPr lang="en-CA" altLang="en-US" sz="2800" dirty="0" err="1" smtClean="0">
                <a:sym typeface="Symbol" pitchFamily="18" charset="2"/>
              </a:rPr>
              <a:t>xj</a:t>
            </a:r>
            <a:r>
              <a:rPr lang="en-CA" altLang="en-US" sz="2800" dirty="0" smtClean="0">
                <a:sym typeface="Symbol" pitchFamily="18" charset="2"/>
              </a:rPr>
              <a:t>  C</a:t>
            </a:r>
            <a:endParaRPr lang="en-CA" altLang="en-US" sz="2800" dirty="0" smtClean="0"/>
          </a:p>
          <a:p>
            <a:pPr>
              <a:lnSpc>
                <a:spcPct val="90000"/>
              </a:lnSpc>
              <a:defRPr/>
            </a:pPr>
            <a:endParaRPr lang="en-CA" altLang="en-US" dirty="0" smtClean="0">
              <a:sym typeface="Symbol" pitchFamily="18" charset="2"/>
            </a:endParaRPr>
          </a:p>
          <a:p>
            <a:pPr>
              <a:defRPr/>
            </a:pPr>
            <a:endParaRPr lang="en-CA" dirty="0" smtClean="0"/>
          </a:p>
        </p:txBody>
      </p:sp>
      <p:sp>
        <p:nvSpPr>
          <p:cNvPr id="7172" name="Slide Number Placeholder 3"/>
          <p:cNvSpPr>
            <a:spLocks noGrp="1"/>
          </p:cNvSpPr>
          <p:nvPr>
            <p:ph type="sldNum" sz="quarter" idx="12"/>
          </p:nvPr>
        </p:nvSpPr>
        <p:spPr>
          <a:noFill/>
          <a:ln>
            <a:miter lim="800000"/>
            <a:headEnd/>
            <a:tailEnd/>
          </a:ln>
        </p:spPr>
        <p:txBody>
          <a:bodyPr/>
          <a:lstStyle/>
          <a:p>
            <a:fld id="{8367A65D-8592-4451-95AA-653C04F3FFB2}" type="slidenum">
              <a:rPr lang="en-US" altLang="en-US" smtClean="0"/>
              <a:pPr/>
              <a:t>5</a:t>
            </a:fld>
            <a:endParaRPr lang="en-US" altLang="en-US" smtClean="0"/>
          </a:p>
        </p:txBody>
      </p:sp>
      <p:grpSp>
        <p:nvGrpSpPr>
          <p:cNvPr id="7173" name="Group 7"/>
          <p:cNvGrpSpPr>
            <a:grpSpLocks/>
          </p:cNvGrpSpPr>
          <p:nvPr/>
        </p:nvGrpSpPr>
        <p:grpSpPr bwMode="auto">
          <a:xfrm>
            <a:off x="2725738" y="1711325"/>
            <a:ext cx="2682875" cy="990600"/>
            <a:chOff x="2006" y="1968"/>
            <a:chExt cx="1690" cy="624"/>
          </a:xfrm>
        </p:grpSpPr>
        <p:sp>
          <p:nvSpPr>
            <p:cNvPr id="7174" name="Rectangle 4"/>
            <p:cNvSpPr>
              <a:spLocks noChangeArrowheads="1"/>
            </p:cNvSpPr>
            <p:nvPr/>
          </p:nvSpPr>
          <p:spPr bwMode="auto">
            <a:xfrm>
              <a:off x="2304" y="1968"/>
              <a:ext cx="1392" cy="624"/>
            </a:xfrm>
            <a:prstGeom prst="rect">
              <a:avLst/>
            </a:prstGeom>
            <a:noFill/>
            <a:ln w="9525">
              <a:solidFill>
                <a:schemeClr val="tx1"/>
              </a:solidFill>
              <a:miter lim="800000"/>
              <a:headEnd/>
              <a:tailEnd/>
            </a:ln>
            <a:effectLst/>
          </p:spPr>
          <p:txBody>
            <a:bodyPr wrap="none" anchor="ctr"/>
            <a:lstStyle/>
            <a:p>
              <a:endParaRPr lang="en-CA" altLang="en-US"/>
            </a:p>
          </p:txBody>
        </p:sp>
        <p:sp>
          <p:nvSpPr>
            <p:cNvPr id="7175" name="Text Box 5"/>
            <p:cNvSpPr txBox="1">
              <a:spLocks noChangeArrowheads="1"/>
            </p:cNvSpPr>
            <p:nvPr/>
          </p:nvSpPr>
          <p:spPr bwMode="auto">
            <a:xfrm>
              <a:off x="2006" y="1978"/>
              <a:ext cx="1441" cy="601"/>
            </a:xfrm>
            <a:prstGeom prst="rect">
              <a:avLst/>
            </a:prstGeom>
            <a:noFill/>
            <a:ln w="9525">
              <a:noFill/>
              <a:miter lim="800000"/>
              <a:headEnd/>
              <a:tailEnd/>
            </a:ln>
            <a:effectLst/>
          </p:spPr>
          <p:txBody>
            <a:bodyPr wrap="none">
              <a:spAutoFit/>
            </a:bodyPr>
            <a:lstStyle/>
            <a:p>
              <a:pPr algn="ctr"/>
              <a:r>
                <a:rPr lang="en-US" altLang="en-US" sz="2800"/>
                <a:t>        Learning </a:t>
              </a:r>
            </a:p>
            <a:p>
              <a:pPr algn="ctr"/>
              <a:r>
                <a:rPr lang="en-US" altLang="en-US" sz="2800"/>
                <a:t>         system</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miter lim="800000"/>
            <a:headEnd/>
            <a:tailEnd/>
          </a:ln>
        </p:spPr>
        <p:txBody>
          <a:bodyPr/>
          <a:lstStyle/>
          <a:p>
            <a:fld id="{D7E0B06B-06F3-42FE-B24E-6B9222E2B522}" type="slidenum">
              <a:rPr lang="en-US" altLang="en-US" smtClean="0"/>
              <a:pPr/>
              <a:t>6</a:t>
            </a:fld>
            <a:endParaRPr lang="en-US" altLang="en-US" smtClean="0"/>
          </a:p>
        </p:txBody>
      </p:sp>
      <p:sp>
        <p:nvSpPr>
          <p:cNvPr id="8195" name="Rectangle 2"/>
          <p:cNvSpPr>
            <a:spLocks noGrp="1" noChangeArrowheads="1"/>
          </p:cNvSpPr>
          <p:nvPr>
            <p:ph type="title"/>
          </p:nvPr>
        </p:nvSpPr>
        <p:spPr/>
        <p:txBody>
          <a:bodyPr/>
          <a:lstStyle/>
          <a:p>
            <a:r>
              <a:rPr lang="en-CA" altLang="en-US" smtClean="0"/>
              <a:t>The Problem of Induction: Computer Science’s Answer</a:t>
            </a:r>
          </a:p>
        </p:txBody>
      </p:sp>
      <p:sp>
        <p:nvSpPr>
          <p:cNvPr id="8196" name="Rectangle 3"/>
          <p:cNvSpPr>
            <a:spLocks noGrp="1" noChangeArrowheads="1"/>
          </p:cNvSpPr>
          <p:nvPr>
            <p:ph type="body" idx="1"/>
          </p:nvPr>
        </p:nvSpPr>
        <p:spPr>
          <a:xfrm>
            <a:off x="-17463" y="1700213"/>
            <a:ext cx="9144001" cy="3962400"/>
          </a:xfrm>
        </p:spPr>
        <p:txBody>
          <a:bodyPr/>
          <a:lstStyle/>
          <a:p>
            <a:pPr>
              <a:lnSpc>
                <a:spcPct val="85000"/>
              </a:lnSpc>
              <a:spcBef>
                <a:spcPct val="5000"/>
              </a:spcBef>
            </a:pPr>
            <a:r>
              <a:rPr lang="en-CA" altLang="en-US" sz="2800" b="1" u="sng" smtClean="0"/>
              <a:t>Problem:</a:t>
            </a:r>
            <a:r>
              <a:rPr lang="en-CA" altLang="en-US" sz="2800" smtClean="0"/>
              <a:t> As previously noted by philosophers, the task of induction is not well formulated. In computer science the problem can be thought of as follows: there exists an infinite number of functions that satisfy the goal </a:t>
            </a:r>
            <a:r>
              <a:rPr lang="en-CA" altLang="en-US" sz="2800" smtClean="0">
                <a:sym typeface="Wingdings" pitchFamily="2" charset="2"/>
              </a:rPr>
              <a:t> It is necessary to find a way to constrain the search space of </a:t>
            </a:r>
            <a:r>
              <a:rPr lang="en-CA" altLang="en-US" sz="2800" i="1" smtClean="0">
                <a:sym typeface="Wingdings" pitchFamily="2" charset="2"/>
              </a:rPr>
              <a:t>f</a:t>
            </a:r>
            <a:r>
              <a:rPr lang="en-CA" altLang="en-US" sz="2800" smtClean="0">
                <a:sym typeface="Wingdings" pitchFamily="2" charset="2"/>
              </a:rPr>
              <a:t>.</a:t>
            </a:r>
          </a:p>
          <a:p>
            <a:pPr>
              <a:lnSpc>
                <a:spcPct val="85000"/>
              </a:lnSpc>
              <a:spcBef>
                <a:spcPct val="5000"/>
              </a:spcBef>
            </a:pPr>
            <a:r>
              <a:rPr lang="en-CA" altLang="en-US" sz="2800" b="1" u="sng" smtClean="0">
                <a:sym typeface="Wingdings" pitchFamily="2" charset="2"/>
              </a:rPr>
              <a:t>Definitions:</a:t>
            </a:r>
          </a:p>
          <a:p>
            <a:pPr lvl="1">
              <a:lnSpc>
                <a:spcPct val="85000"/>
              </a:lnSpc>
              <a:spcBef>
                <a:spcPct val="5000"/>
              </a:spcBef>
            </a:pPr>
            <a:r>
              <a:rPr lang="en-CA" altLang="en-US" smtClean="0"/>
              <a:t>The set of all </a:t>
            </a:r>
            <a:r>
              <a:rPr lang="en-CA" altLang="en-US" i="1" smtClean="0"/>
              <a:t>f</a:t>
            </a:r>
            <a:r>
              <a:rPr lang="en-CA" altLang="en-US" smtClean="0"/>
              <a:t>s that satisfy the goal is called </a:t>
            </a:r>
            <a:r>
              <a:rPr lang="en-CA" altLang="en-US" b="1" i="1" u="sng" smtClean="0"/>
              <a:t>hypothesis space.</a:t>
            </a:r>
          </a:p>
          <a:p>
            <a:pPr lvl="1">
              <a:lnSpc>
                <a:spcPct val="85000"/>
              </a:lnSpc>
              <a:spcBef>
                <a:spcPct val="5000"/>
              </a:spcBef>
            </a:pPr>
            <a:r>
              <a:rPr lang="en-CA" altLang="en-US" smtClean="0"/>
              <a:t>The constraints on the hypothesis space is called the </a:t>
            </a:r>
            <a:r>
              <a:rPr lang="en-CA" altLang="en-US" b="1" i="1" u="sng" smtClean="0"/>
              <a:t>inductive bias</a:t>
            </a:r>
            <a:r>
              <a:rPr lang="en-CA" altLang="en-US" smtClean="0"/>
              <a:t>.</a:t>
            </a:r>
          </a:p>
          <a:p>
            <a:pPr lvl="1">
              <a:lnSpc>
                <a:spcPct val="85000"/>
              </a:lnSpc>
              <a:spcBef>
                <a:spcPct val="5000"/>
              </a:spcBef>
            </a:pPr>
            <a:r>
              <a:rPr lang="en-CA" altLang="en-US" smtClean="0"/>
              <a:t>There are two types of inductive bias:</a:t>
            </a:r>
          </a:p>
          <a:p>
            <a:pPr lvl="2">
              <a:lnSpc>
                <a:spcPct val="85000"/>
              </a:lnSpc>
              <a:spcBef>
                <a:spcPct val="5000"/>
              </a:spcBef>
            </a:pPr>
            <a:r>
              <a:rPr lang="en-CA" altLang="en-US" sz="2800" smtClean="0"/>
              <a:t>The </a:t>
            </a:r>
            <a:r>
              <a:rPr lang="en-CA" altLang="en-US" sz="2800" b="1" i="1" u="sng" smtClean="0"/>
              <a:t>hypothesis space restriction bias</a:t>
            </a:r>
            <a:r>
              <a:rPr lang="en-CA" altLang="en-US" sz="2800" smtClean="0"/>
              <a:t> </a:t>
            </a:r>
          </a:p>
          <a:p>
            <a:pPr lvl="2">
              <a:lnSpc>
                <a:spcPct val="85000"/>
              </a:lnSpc>
              <a:spcBef>
                <a:spcPct val="5000"/>
              </a:spcBef>
            </a:pPr>
            <a:r>
              <a:rPr lang="en-CA" altLang="en-US" sz="2800" smtClean="0"/>
              <a:t>The </a:t>
            </a:r>
            <a:r>
              <a:rPr lang="en-CA" altLang="en-US" sz="2800" b="1" i="1" u="sng" smtClean="0"/>
              <a:t>preference bias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miter lim="800000"/>
            <a:headEnd/>
            <a:tailEnd/>
          </a:ln>
        </p:spPr>
        <p:txBody>
          <a:bodyPr/>
          <a:lstStyle/>
          <a:p>
            <a:fld id="{237C3A5C-DC26-4BAD-AE82-77F0A1E436D8}" type="slidenum">
              <a:rPr lang="en-US" altLang="en-US" smtClean="0"/>
              <a:pPr/>
              <a:t>7</a:t>
            </a:fld>
            <a:endParaRPr lang="en-US" altLang="en-US" smtClean="0"/>
          </a:p>
        </p:txBody>
      </p:sp>
      <p:sp>
        <p:nvSpPr>
          <p:cNvPr id="9219" name="Rectangle 2"/>
          <p:cNvSpPr>
            <a:spLocks noGrp="1" noChangeArrowheads="1"/>
          </p:cNvSpPr>
          <p:nvPr>
            <p:ph type="title"/>
          </p:nvPr>
        </p:nvSpPr>
        <p:spPr>
          <a:xfrm>
            <a:off x="539750" y="115888"/>
            <a:ext cx="7772400" cy="1143000"/>
          </a:xfrm>
        </p:spPr>
        <p:txBody>
          <a:bodyPr/>
          <a:lstStyle/>
          <a:p>
            <a:r>
              <a:rPr lang="en-CA" altLang="en-US" smtClean="0"/>
              <a:t>Inductive Biases (1)</a:t>
            </a:r>
          </a:p>
        </p:txBody>
      </p:sp>
      <p:sp>
        <p:nvSpPr>
          <p:cNvPr id="9220" name="Rectangle 3"/>
          <p:cNvSpPr>
            <a:spLocks noGrp="1" noChangeArrowheads="1"/>
          </p:cNvSpPr>
          <p:nvPr>
            <p:ph type="body" idx="1"/>
          </p:nvPr>
        </p:nvSpPr>
        <p:spPr>
          <a:xfrm>
            <a:off x="22225" y="1557338"/>
            <a:ext cx="9144000" cy="4038600"/>
          </a:xfrm>
        </p:spPr>
        <p:txBody>
          <a:bodyPr/>
          <a:lstStyle/>
          <a:p>
            <a:pPr>
              <a:lnSpc>
                <a:spcPct val="85000"/>
              </a:lnSpc>
              <a:spcBef>
                <a:spcPct val="5000"/>
              </a:spcBef>
            </a:pPr>
            <a:r>
              <a:rPr lang="en-CA" altLang="en-US" sz="2800" b="1" u="sng" smtClean="0"/>
              <a:t>Hypothesis space restriction bias</a:t>
            </a:r>
            <a:r>
              <a:rPr lang="en-CA" altLang="en-US" sz="2800" smtClean="0"/>
              <a:t> </a:t>
            </a:r>
            <a:r>
              <a:rPr lang="en-CA" altLang="en-US" sz="2800" smtClean="0">
                <a:sym typeface="Wingdings" pitchFamily="2" charset="2"/>
              </a:rPr>
              <a:t> We restrain the language of the hypothesis space. </a:t>
            </a:r>
            <a:r>
              <a:rPr lang="en-CA" altLang="en-US" sz="2800" smtClean="0">
                <a:solidFill>
                  <a:srgbClr val="0070C0"/>
                </a:solidFill>
                <a:sym typeface="Wingdings" pitchFamily="2" charset="2"/>
              </a:rPr>
              <a:t>Examples:</a:t>
            </a:r>
          </a:p>
          <a:p>
            <a:pPr>
              <a:lnSpc>
                <a:spcPct val="85000"/>
              </a:lnSpc>
              <a:spcBef>
                <a:spcPct val="5000"/>
              </a:spcBef>
            </a:pPr>
            <a:r>
              <a:rPr lang="en-CA" altLang="en-US" sz="2800" smtClean="0">
                <a:solidFill>
                  <a:srgbClr val="0070C0"/>
                </a:solidFill>
                <a:sym typeface="Wingdings" pitchFamily="2" charset="2"/>
              </a:rPr>
              <a:t>k-DNF: We restrict f to the set of Disjunctive Normal form formulas having an arbitrary number of disjunctions but at most, k conjunctive in each conjunctions.</a:t>
            </a:r>
          </a:p>
          <a:p>
            <a:pPr>
              <a:lnSpc>
                <a:spcPct val="85000"/>
              </a:lnSpc>
              <a:spcBef>
                <a:spcPct val="5000"/>
              </a:spcBef>
            </a:pPr>
            <a:r>
              <a:rPr lang="en-CA" altLang="en-US" sz="2800" smtClean="0">
                <a:solidFill>
                  <a:srgbClr val="0070C0"/>
                </a:solidFill>
                <a:sym typeface="Wingdings" pitchFamily="2" charset="2"/>
              </a:rPr>
              <a:t>K-CNF: We restrict f to the set of Conjunctive Normal Form formulas having an arbitrary number of conjunctions but with at most, k disjunctive in each disjunction.</a:t>
            </a:r>
          </a:p>
          <a:p>
            <a:pPr>
              <a:lnSpc>
                <a:spcPct val="85000"/>
              </a:lnSpc>
              <a:spcBef>
                <a:spcPct val="5000"/>
              </a:spcBef>
            </a:pPr>
            <a:r>
              <a:rPr lang="en-CA" altLang="en-US" sz="2800" u="sng" smtClean="0">
                <a:sym typeface="Wingdings" pitchFamily="2" charset="2"/>
              </a:rPr>
              <a:t>Properties of that type of bias:</a:t>
            </a:r>
          </a:p>
          <a:p>
            <a:pPr lvl="1">
              <a:lnSpc>
                <a:spcPct val="85000"/>
              </a:lnSpc>
              <a:spcBef>
                <a:spcPct val="5000"/>
              </a:spcBef>
            </a:pPr>
            <a:r>
              <a:rPr lang="en-CA" altLang="en-US" smtClean="0">
                <a:sym typeface="Wingdings" pitchFamily="2" charset="2"/>
              </a:rPr>
              <a:t>Positive: Learning will by simplified (Computationally)</a:t>
            </a:r>
          </a:p>
          <a:p>
            <a:pPr lvl="1">
              <a:lnSpc>
                <a:spcPct val="85000"/>
              </a:lnSpc>
              <a:spcBef>
                <a:spcPct val="5000"/>
              </a:spcBef>
            </a:pPr>
            <a:r>
              <a:rPr lang="en-CA" altLang="en-US" smtClean="0">
                <a:sym typeface="Wingdings" pitchFamily="2" charset="2"/>
              </a:rPr>
              <a:t>Negative: The language can exclude the “good” hypothesis.</a:t>
            </a:r>
          </a:p>
          <a:p>
            <a:pPr>
              <a:lnSpc>
                <a:spcPct val="90000"/>
              </a:lnSpc>
            </a:pPr>
            <a:endParaRPr lang="en-CA" altLang="en-US"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miter lim="800000"/>
            <a:headEnd/>
            <a:tailEnd/>
          </a:ln>
        </p:spPr>
        <p:txBody>
          <a:bodyPr/>
          <a:lstStyle/>
          <a:p>
            <a:fld id="{4DCCC495-7E75-417B-826D-3B73C0D7BD2C}" type="slidenum">
              <a:rPr lang="en-US" altLang="en-US" smtClean="0"/>
              <a:pPr/>
              <a:t>8</a:t>
            </a:fld>
            <a:endParaRPr lang="en-US" altLang="en-US" smtClean="0"/>
          </a:p>
        </p:txBody>
      </p:sp>
      <p:sp>
        <p:nvSpPr>
          <p:cNvPr id="10243" name="Rectangle 2"/>
          <p:cNvSpPr>
            <a:spLocks noGrp="1" noChangeArrowheads="1"/>
          </p:cNvSpPr>
          <p:nvPr>
            <p:ph type="title"/>
          </p:nvPr>
        </p:nvSpPr>
        <p:spPr/>
        <p:txBody>
          <a:bodyPr/>
          <a:lstStyle/>
          <a:p>
            <a:r>
              <a:rPr lang="en-CA" altLang="en-US" smtClean="0"/>
              <a:t>Inductive Biases (2)</a:t>
            </a:r>
          </a:p>
        </p:txBody>
      </p:sp>
      <p:sp>
        <p:nvSpPr>
          <p:cNvPr id="10244" name="Rectangle 3"/>
          <p:cNvSpPr>
            <a:spLocks noGrp="1" noChangeArrowheads="1"/>
          </p:cNvSpPr>
          <p:nvPr>
            <p:ph type="body" idx="1"/>
          </p:nvPr>
        </p:nvSpPr>
        <p:spPr/>
        <p:txBody>
          <a:bodyPr/>
          <a:lstStyle/>
          <a:p>
            <a:pPr>
              <a:lnSpc>
                <a:spcPct val="90000"/>
              </a:lnSpc>
            </a:pPr>
            <a:r>
              <a:rPr lang="en-CA" altLang="en-US" sz="2800" b="1" u="sng" smtClean="0"/>
              <a:t>Preference Bias: </a:t>
            </a:r>
            <a:r>
              <a:rPr lang="en-CA" altLang="en-US" sz="2800" smtClean="0"/>
              <a:t>It is an order or unit of measure that serves as a base to a relation of preference in the hypothesis space. </a:t>
            </a:r>
          </a:p>
          <a:p>
            <a:pPr>
              <a:lnSpc>
                <a:spcPct val="90000"/>
              </a:lnSpc>
            </a:pPr>
            <a:r>
              <a:rPr lang="en-CA" altLang="en-US" sz="2800" smtClean="0">
                <a:solidFill>
                  <a:srgbClr val="0070C0"/>
                </a:solidFill>
              </a:rPr>
              <a:t>Examples:</a:t>
            </a:r>
          </a:p>
          <a:p>
            <a:pPr>
              <a:lnSpc>
                <a:spcPct val="90000"/>
              </a:lnSpc>
            </a:pPr>
            <a:r>
              <a:rPr lang="en-CA" altLang="en-US" sz="2800" b="1" u="sng" smtClean="0">
                <a:solidFill>
                  <a:srgbClr val="0070C0"/>
                </a:solidFill>
              </a:rPr>
              <a:t>Occam’s razor:</a:t>
            </a:r>
            <a:r>
              <a:rPr lang="en-CA" altLang="en-US" sz="2800" smtClean="0">
                <a:solidFill>
                  <a:srgbClr val="0070C0"/>
                </a:solidFill>
              </a:rPr>
              <a:t> We prefer a simple formula for f.</a:t>
            </a:r>
          </a:p>
          <a:p>
            <a:pPr>
              <a:lnSpc>
                <a:spcPct val="90000"/>
              </a:lnSpc>
            </a:pPr>
            <a:r>
              <a:rPr lang="en-CA" altLang="en-US" sz="2800" b="1" u="sng" smtClean="0">
                <a:solidFill>
                  <a:srgbClr val="0070C0"/>
                </a:solidFill>
              </a:rPr>
              <a:t>Principle of minimal description length</a:t>
            </a:r>
            <a:r>
              <a:rPr lang="en-CA" altLang="en-US" sz="2800" smtClean="0">
                <a:solidFill>
                  <a:srgbClr val="0070C0"/>
                </a:solidFill>
              </a:rPr>
              <a:t> (An extension of Occam’s Razor): The best hypothesis is the one that minimise the total length of the hypothesis </a:t>
            </a:r>
            <a:r>
              <a:rPr lang="en-CA" altLang="en-US" sz="2800" b="1" u="sng" smtClean="0">
                <a:solidFill>
                  <a:srgbClr val="0070C0"/>
                </a:solidFill>
              </a:rPr>
              <a:t>and</a:t>
            </a:r>
            <a:r>
              <a:rPr lang="en-CA" altLang="en-US" sz="2800" smtClean="0">
                <a:solidFill>
                  <a:srgbClr val="0070C0"/>
                </a:solidFill>
              </a:rPr>
              <a:t> the description of the exceptions to this hypothesis.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miter lim="800000"/>
            <a:headEnd/>
            <a:tailEnd/>
          </a:ln>
        </p:spPr>
        <p:txBody>
          <a:bodyPr/>
          <a:lstStyle/>
          <a:p>
            <a:fld id="{EFC7D345-FF34-4425-B261-39415E68E486}" type="slidenum">
              <a:rPr lang="en-US" altLang="en-US" smtClean="0"/>
              <a:pPr/>
              <a:t>9</a:t>
            </a:fld>
            <a:endParaRPr lang="en-US" altLang="en-US" smtClean="0"/>
          </a:p>
        </p:txBody>
      </p:sp>
      <p:sp>
        <p:nvSpPr>
          <p:cNvPr id="11267" name="Rectangle 2"/>
          <p:cNvSpPr>
            <a:spLocks noGrp="1" noChangeArrowheads="1"/>
          </p:cNvSpPr>
          <p:nvPr>
            <p:ph type="title"/>
          </p:nvPr>
        </p:nvSpPr>
        <p:spPr/>
        <p:txBody>
          <a:bodyPr/>
          <a:lstStyle/>
          <a:p>
            <a:r>
              <a:rPr lang="en-CA" altLang="en-US" smtClean="0"/>
              <a:t>Using Biases for Learning (1)</a:t>
            </a:r>
          </a:p>
        </p:txBody>
      </p:sp>
      <p:sp>
        <p:nvSpPr>
          <p:cNvPr id="11268" name="Rectangle 3"/>
          <p:cNvSpPr>
            <a:spLocks noGrp="1" noChangeArrowheads="1"/>
          </p:cNvSpPr>
          <p:nvPr>
            <p:ph type="body" idx="1"/>
          </p:nvPr>
        </p:nvSpPr>
        <p:spPr/>
        <p:txBody>
          <a:bodyPr/>
          <a:lstStyle/>
          <a:p>
            <a:pPr>
              <a:lnSpc>
                <a:spcPct val="90000"/>
              </a:lnSpc>
            </a:pPr>
            <a:r>
              <a:rPr lang="en-CA" altLang="en-US" sz="2800" smtClean="0"/>
              <a:t>How to implement learning with these bias?</a:t>
            </a:r>
          </a:p>
          <a:p>
            <a:pPr>
              <a:lnSpc>
                <a:spcPct val="90000"/>
              </a:lnSpc>
            </a:pPr>
            <a:endParaRPr lang="en-CA" altLang="en-US" sz="2800" smtClean="0"/>
          </a:p>
          <a:p>
            <a:pPr>
              <a:lnSpc>
                <a:spcPct val="90000"/>
              </a:lnSpc>
            </a:pPr>
            <a:r>
              <a:rPr lang="en-CA" altLang="en-US" sz="2800" b="1" u="sng" smtClean="0"/>
              <a:t>Hypothesis space restriction bias:</a:t>
            </a:r>
          </a:p>
          <a:p>
            <a:pPr lvl="1">
              <a:lnSpc>
                <a:spcPct val="90000"/>
              </a:lnSpc>
            </a:pPr>
            <a:r>
              <a:rPr lang="en-CA" altLang="en-US" smtClean="0"/>
              <a:t>Given: </a:t>
            </a:r>
          </a:p>
          <a:p>
            <a:pPr lvl="2">
              <a:lnSpc>
                <a:spcPct val="90000"/>
              </a:lnSpc>
            </a:pPr>
            <a:r>
              <a:rPr lang="en-CA" altLang="en-US" sz="2800" smtClean="0"/>
              <a:t> A set S of training examples</a:t>
            </a:r>
          </a:p>
          <a:p>
            <a:pPr lvl="2">
              <a:lnSpc>
                <a:spcPct val="90000"/>
              </a:lnSpc>
            </a:pPr>
            <a:r>
              <a:rPr lang="en-CA" altLang="en-US" sz="2800" smtClean="0"/>
              <a:t>A set of restricted hypothesis, H</a:t>
            </a:r>
          </a:p>
          <a:p>
            <a:pPr lvl="1">
              <a:lnSpc>
                <a:spcPct val="90000"/>
              </a:lnSpc>
            </a:pPr>
            <a:r>
              <a:rPr lang="en-CA" altLang="en-US" smtClean="0"/>
              <a:t>Find: An hypothesis f </a:t>
            </a:r>
            <a:r>
              <a:rPr lang="en-CA" altLang="en-US" smtClean="0">
                <a:sym typeface="Symbol" pitchFamily="18" charset="2"/>
              </a:rPr>
              <a:t> H that minimizes the number of incorrectly classified training  examples of S.</a:t>
            </a:r>
            <a:endParaRPr lang="en-CA"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rene">
  <a:themeElements>
    <a:clrScheme name="">
      <a:dk1>
        <a:srgbClr val="333333"/>
      </a:dk1>
      <a:lt1>
        <a:srgbClr val="A9BDA9"/>
      </a:lt1>
      <a:dk2>
        <a:srgbClr val="004C2B"/>
      </a:dk2>
      <a:lt2>
        <a:srgbClr val="578963"/>
      </a:lt2>
      <a:accent1>
        <a:srgbClr val="FFCCCC"/>
      </a:accent1>
      <a:accent2>
        <a:srgbClr val="B3E1B3"/>
      </a:accent2>
      <a:accent3>
        <a:srgbClr val="D1DBD1"/>
      </a:accent3>
      <a:accent4>
        <a:srgbClr val="2A2A2A"/>
      </a:accent4>
      <a:accent5>
        <a:srgbClr val="FFE2E2"/>
      </a:accent5>
      <a:accent6>
        <a:srgbClr val="A2CCA2"/>
      </a:accent6>
      <a:hlink>
        <a:srgbClr val="BDD7E5"/>
      </a:hlink>
      <a:folHlink>
        <a:srgbClr val="D2AAD2"/>
      </a:folHlink>
    </a:clrScheme>
    <a:fontScheme name="Seren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erene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Serene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Serene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Designs\SERENE.POT</Template>
  <TotalTime>1089</TotalTime>
  <Words>2472</Words>
  <Application>Microsoft Office PowerPoint</Application>
  <PresentationFormat>On-screen Show (4:3)</PresentationFormat>
  <Paragraphs>219</Paragraphs>
  <Slides>32</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Times New Roman</vt:lpstr>
      <vt:lpstr>Arial</vt:lpstr>
      <vt:lpstr>Monotype Sorts</vt:lpstr>
      <vt:lpstr>Wingdings</vt:lpstr>
      <vt:lpstr>Symbol</vt:lpstr>
      <vt:lpstr>Serene</vt:lpstr>
      <vt:lpstr>Microsoft Word Document</vt:lpstr>
      <vt:lpstr>Machine Learning: Lecture 2</vt:lpstr>
      <vt:lpstr>What is a Concept? (1)</vt:lpstr>
      <vt:lpstr>What is a Concept? (2)</vt:lpstr>
      <vt:lpstr>What is Concept-Learning? (1)</vt:lpstr>
      <vt:lpstr>What is Concept Learning? (2)</vt:lpstr>
      <vt:lpstr>The Problem of Induction: Computer Science’s Answer</vt:lpstr>
      <vt:lpstr>Inductive Biases (1)</vt:lpstr>
      <vt:lpstr>Inductive Biases (2)</vt:lpstr>
      <vt:lpstr>Using Biases for Learning (1)</vt:lpstr>
      <vt:lpstr>Using Biases for Learning (2)</vt:lpstr>
      <vt:lpstr>Example of a Concept Learning task</vt:lpstr>
      <vt:lpstr>Example of a Concept Learning task</vt:lpstr>
      <vt:lpstr>Example of a Concept Learning task</vt:lpstr>
      <vt:lpstr>Terminology and Notation</vt:lpstr>
      <vt:lpstr>Concept Learning as Search</vt:lpstr>
      <vt:lpstr>General to Specific Ordering of Hypotheses I</vt:lpstr>
      <vt:lpstr>General to Specific Ordering of Hypotheses II</vt:lpstr>
      <vt:lpstr> Find-S, a Maximally Specific Hypothesis Learning Algorithm</vt:lpstr>
      <vt:lpstr>Shortcomings of Find-S</vt:lpstr>
      <vt:lpstr>Version Spaces and the Candidate-Elimination Algorithm</vt:lpstr>
      <vt:lpstr>A Compact Representation for Version Spaces</vt:lpstr>
      <vt:lpstr>A Compact Representation for Version Spaces: An example</vt:lpstr>
      <vt:lpstr>Version Spaces: Definitions</vt:lpstr>
      <vt:lpstr>Candidate-Elimination Learning Algorithm</vt:lpstr>
      <vt:lpstr>Version Space Example </vt:lpstr>
      <vt:lpstr>Version Space Example (cont’d)</vt:lpstr>
      <vt:lpstr>Remarks on Version Spaces and Candidate-Elimination</vt:lpstr>
      <vt:lpstr>Inductive Bias I: A Biased Hypothesis Space</vt:lpstr>
      <vt:lpstr>Inductive Bias II: An Unbiased Learner</vt:lpstr>
      <vt:lpstr>Inductive Bias III: The Futility of Bias-Free Learning</vt:lpstr>
      <vt:lpstr>Inductive Bias IV: A Definition</vt:lpstr>
      <vt:lpstr>Ranking Inductive Learners according to their Biases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Nathalie Japkowicz</dc:creator>
  <cp:lastModifiedBy>Mshah</cp:lastModifiedBy>
  <cp:revision>70</cp:revision>
  <dcterms:created xsi:type="dcterms:W3CDTF">1999-05-23T23:41:25Z</dcterms:created>
  <dcterms:modified xsi:type="dcterms:W3CDTF">2023-03-06T05:32:21Z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nat@cis.ohio-state.edu</vt:lpwstr>
  </property>
  <property fmtid="{D5CDD505-2E9C-101B-9397-08002B2CF9AE}" pid="8" name="HomePage">
    <vt:lpwstr>http://paul.rutgers.edu/~nat</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4227072</vt:i4>
  </property>
  <property fmtid="{D5CDD505-2E9C-101B-9397-08002B2CF9AE}" pid="14" name="TextColor">
    <vt:i4>0</vt:i4>
  </property>
  <property fmtid="{D5CDD505-2E9C-101B-9397-08002B2CF9AE}" pid="15" name="LinkColor">
    <vt:i4>16776960</vt:i4>
  </property>
  <property fmtid="{D5CDD505-2E9C-101B-9397-08002B2CF9AE}" pid="16" name="VisitedColor">
    <vt:i4>12632256</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1</vt:i4>
  </property>
  <property fmtid="{D5CDD505-2E9C-101B-9397-08002B2CF9AE}" pid="21" name="OutputDir">
    <vt:lpwstr>C:\cow\Machine Learning</vt:lpwstr>
  </property>
</Properties>
</file>