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61" r:id="rId4"/>
    <p:sldId id="362" r:id="rId5"/>
    <p:sldId id="259" r:id="rId6"/>
    <p:sldId id="258" r:id="rId7"/>
    <p:sldId id="260" r:id="rId8"/>
    <p:sldId id="265" r:id="rId9"/>
    <p:sldId id="269" r:id="rId10"/>
    <p:sldId id="261" r:id="rId11"/>
    <p:sldId id="286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62" r:id="rId20"/>
    <p:sldId id="360" r:id="rId21"/>
    <p:sldId id="345" r:id="rId22"/>
    <p:sldId id="344" r:id="rId23"/>
    <p:sldId id="346" r:id="rId24"/>
    <p:sldId id="340" r:id="rId25"/>
    <p:sldId id="341" r:id="rId26"/>
    <p:sldId id="337" r:id="rId27"/>
    <p:sldId id="338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9" r:id="rId39"/>
    <p:sldId id="357" r:id="rId40"/>
  </p:sldIdLst>
  <p:sldSz cx="9144000" cy="6858000" type="screen4x3"/>
  <p:notesSz cx="6797675" cy="9874250"/>
  <p:defaultTextStyle>
    <a:defPPr>
      <a:defRPr lang="ko-KR"/>
    </a:defPPr>
    <a:lvl1pPr algn="r" rtl="0" fontAlgn="base" latinLnBrk="1">
      <a:spcBef>
        <a:spcPct val="20000"/>
      </a:spcBef>
      <a:spcAft>
        <a:spcPct val="0"/>
      </a:spcAft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1pPr>
    <a:lvl2pPr marL="457200" algn="r" rtl="0" fontAlgn="base" latinLnBrk="1">
      <a:spcBef>
        <a:spcPct val="20000"/>
      </a:spcBef>
      <a:spcAft>
        <a:spcPct val="0"/>
      </a:spcAft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2pPr>
    <a:lvl3pPr marL="914400" algn="r" rtl="0" fontAlgn="base" latinLnBrk="1">
      <a:spcBef>
        <a:spcPct val="20000"/>
      </a:spcBef>
      <a:spcAft>
        <a:spcPct val="0"/>
      </a:spcAft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3pPr>
    <a:lvl4pPr marL="1371600" algn="r" rtl="0" fontAlgn="base" latinLnBrk="1">
      <a:spcBef>
        <a:spcPct val="20000"/>
      </a:spcBef>
      <a:spcAft>
        <a:spcPct val="0"/>
      </a:spcAft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4pPr>
    <a:lvl5pPr marL="1828800" algn="r" rtl="0" fontAlgn="base" latinLnBrk="1">
      <a:spcBef>
        <a:spcPct val="20000"/>
      </a:spcBef>
      <a:spcAft>
        <a:spcPct val="0"/>
      </a:spcAft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A50021"/>
        </a:solidFill>
        <a:latin typeface="Tahoma" pitchFamily="34" charset="0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6045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66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fld id="{1AD6E035-C413-4F09-9215-7B07CE1A96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40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12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fld id="{D94806A2-717C-4D3D-88DA-2EFEA52CC3F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0" y="-11113"/>
          <a:ext cx="9144000" cy="6878638"/>
        </p:xfrm>
        <a:graphic>
          <a:graphicData uri="http://schemas.openxmlformats.org/presentationml/2006/ole">
            <p:oleObj spid="_x0000_s57346" name="비트맵 이미지" r:id="rId3" imgW="6811326" imgH="5125165" progId="Paint.Picture">
              <p:embed/>
            </p:oleObj>
          </a:graphicData>
        </a:graphic>
      </p:graphicFrame>
      <p:sp>
        <p:nvSpPr>
          <p:cNvPr id="370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476250"/>
            <a:ext cx="7848600" cy="2736850"/>
          </a:xfrm>
        </p:spPr>
        <p:txBody>
          <a:bodyPr/>
          <a:lstStyle>
            <a:lvl1pPr algn="ctr"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292600"/>
            <a:ext cx="8064500" cy="1657350"/>
          </a:xfrm>
        </p:spPr>
        <p:txBody>
          <a:bodyPr anchor="b" anchorCtr="1"/>
          <a:lstStyle>
            <a:lvl1pPr marL="0" indent="0" algn="ctr">
              <a:buFontTx/>
              <a:buNone/>
              <a:defRPr sz="2400">
                <a:solidFill>
                  <a:srgbClr val="CCCCFF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fld id="{3E5B5593-9092-476D-B3A3-1C0C7D9979E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15138" y="76200"/>
            <a:ext cx="2220912" cy="66659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10338" cy="66659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8365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4316412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-11113"/>
          <a:ext cx="9144000" cy="6878638"/>
        </p:xfrm>
        <a:graphic>
          <a:graphicData uri="http://schemas.openxmlformats.org/presentationml/2006/ole">
            <p:oleObj spid="_x0000_s1026" name="비트맵 이미지" r:id="rId15" imgW="6811326" imgH="5125165" progId="Paint.Picture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83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557338"/>
            <a:ext cx="7623175" cy="1752600"/>
          </a:xfrm>
        </p:spPr>
        <p:txBody>
          <a:bodyPr/>
          <a:lstStyle/>
          <a:p>
            <a:pPr eaLnBrk="1" hangingPunct="1"/>
            <a:r>
              <a:rPr lang="en-US" altLang="ko-KR" smtClean="0"/>
              <a:t>Decision Tree Learning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Learning Algorithm (1/5)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 Main question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u="sng" smtClean="0"/>
              <a:t>Which attribute should be tested at the root </a:t>
            </a:r>
            <a:r>
              <a:rPr lang="en-US" altLang="ko-KR" smtClean="0"/>
              <a:t>of the (sub)tree?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/>
              <a:t>Greedy search using some statistical measure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Information 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A quantitative measure of the worth of an attribute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u="sng" smtClean="0"/>
              <a:t>How well a given attribute separates the training example according to their target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Information gain measures the </a:t>
            </a:r>
            <a:r>
              <a:rPr lang="en-US" altLang="ko-KR" smtClean="0">
                <a:solidFill>
                  <a:srgbClr val="FF0000"/>
                </a:solidFill>
              </a:rPr>
              <a:t>expected reduction</a:t>
            </a:r>
            <a:r>
              <a:rPr lang="en-US" altLang="ko-KR" smtClean="0"/>
              <a:t> in entropy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Learning Algorithm (2/5)</a:t>
            </a:r>
          </a:p>
        </p:txBody>
      </p:sp>
      <p:grpSp>
        <p:nvGrpSpPr>
          <p:cNvPr id="17411" name="Group 102"/>
          <p:cNvGrpSpPr>
            <a:grpSpLocks/>
          </p:cNvGrpSpPr>
          <p:nvPr/>
        </p:nvGrpSpPr>
        <p:grpSpPr bwMode="auto">
          <a:xfrm>
            <a:off x="179388" y="1557338"/>
            <a:ext cx="8712200" cy="5041900"/>
            <a:chOff x="113" y="981"/>
            <a:chExt cx="5488" cy="3176"/>
          </a:xfrm>
        </p:grpSpPr>
        <p:sp>
          <p:nvSpPr>
            <p:cNvPr id="17412" name="Rectangle 86"/>
            <p:cNvSpPr>
              <a:spLocks noChangeArrowheads="1"/>
            </p:cNvSpPr>
            <p:nvPr/>
          </p:nvSpPr>
          <p:spPr bwMode="auto">
            <a:xfrm>
              <a:off x="113" y="2568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13" name="Line 39"/>
            <p:cNvSpPr>
              <a:spLocks noChangeShapeType="1"/>
            </p:cNvSpPr>
            <p:nvPr/>
          </p:nvSpPr>
          <p:spPr bwMode="auto">
            <a:xfrm flipH="1">
              <a:off x="1247" y="1207"/>
              <a:ext cx="1452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Rectangle 28"/>
            <p:cNvSpPr>
              <a:spLocks noChangeArrowheads="1"/>
            </p:cNvSpPr>
            <p:nvPr/>
          </p:nvSpPr>
          <p:spPr bwMode="auto">
            <a:xfrm>
              <a:off x="2381" y="981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Temperature</a:t>
              </a:r>
            </a:p>
          </p:txBody>
        </p:sp>
        <p:sp>
          <p:nvSpPr>
            <p:cNvPr id="17415" name="Rectangle 29"/>
            <p:cNvSpPr>
              <a:spLocks noChangeArrowheads="1"/>
            </p:cNvSpPr>
            <p:nvPr/>
          </p:nvSpPr>
          <p:spPr bwMode="auto">
            <a:xfrm>
              <a:off x="884" y="1797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outlook</a:t>
              </a:r>
            </a:p>
          </p:txBody>
        </p:sp>
        <p:sp>
          <p:nvSpPr>
            <p:cNvPr id="17416" name="Rectangle 30"/>
            <p:cNvSpPr>
              <a:spLocks noChangeArrowheads="1"/>
            </p:cNvSpPr>
            <p:nvPr/>
          </p:nvSpPr>
          <p:spPr bwMode="auto">
            <a:xfrm>
              <a:off x="2653" y="1797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outlook</a:t>
              </a:r>
            </a:p>
          </p:txBody>
        </p:sp>
        <p:sp>
          <p:nvSpPr>
            <p:cNvPr id="17417" name="Rectangle 31"/>
            <p:cNvSpPr>
              <a:spLocks noChangeArrowheads="1"/>
            </p:cNvSpPr>
            <p:nvPr/>
          </p:nvSpPr>
          <p:spPr bwMode="auto">
            <a:xfrm>
              <a:off x="4287" y="1797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windy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4604" y="2568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humid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332" y="3294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outlook</a:t>
              </a:r>
            </a:p>
          </p:txBody>
        </p:sp>
        <p:sp>
          <p:nvSpPr>
            <p:cNvPr id="17420" name="Rectangle 34"/>
            <p:cNvSpPr>
              <a:spLocks noChangeArrowheads="1"/>
            </p:cNvSpPr>
            <p:nvPr/>
          </p:nvSpPr>
          <p:spPr bwMode="auto">
            <a:xfrm>
              <a:off x="3289" y="2568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humid</a:t>
              </a:r>
            </a:p>
          </p:txBody>
        </p:sp>
        <p:sp>
          <p:nvSpPr>
            <p:cNvPr id="17421" name="Rectangle 35"/>
            <p:cNvSpPr>
              <a:spLocks noChangeArrowheads="1"/>
            </p:cNvSpPr>
            <p:nvPr/>
          </p:nvSpPr>
          <p:spPr bwMode="auto">
            <a:xfrm>
              <a:off x="2699" y="3294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windy</a:t>
              </a:r>
            </a:p>
          </p:txBody>
        </p:sp>
        <p:sp>
          <p:nvSpPr>
            <p:cNvPr id="17422" name="Rectangle 36"/>
            <p:cNvSpPr>
              <a:spLocks noChangeArrowheads="1"/>
            </p:cNvSpPr>
            <p:nvPr/>
          </p:nvSpPr>
          <p:spPr bwMode="auto">
            <a:xfrm>
              <a:off x="1927" y="2568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windy</a:t>
              </a:r>
            </a:p>
          </p:txBody>
        </p:sp>
        <p:sp>
          <p:nvSpPr>
            <p:cNvPr id="17423" name="Rectangle 37"/>
            <p:cNvSpPr>
              <a:spLocks noChangeArrowheads="1"/>
            </p:cNvSpPr>
            <p:nvPr/>
          </p:nvSpPr>
          <p:spPr bwMode="auto">
            <a:xfrm>
              <a:off x="1021" y="2568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windy</a:t>
              </a:r>
            </a:p>
          </p:txBody>
        </p:sp>
        <p:sp>
          <p:nvSpPr>
            <p:cNvPr id="17424" name="Rectangle 38"/>
            <p:cNvSpPr>
              <a:spLocks noChangeArrowheads="1"/>
            </p:cNvSpPr>
            <p:nvPr/>
          </p:nvSpPr>
          <p:spPr bwMode="auto">
            <a:xfrm>
              <a:off x="1837" y="1389"/>
              <a:ext cx="362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cool</a:t>
              </a:r>
            </a:p>
          </p:txBody>
        </p:sp>
        <p:sp>
          <p:nvSpPr>
            <p:cNvPr id="17425" name="Line 42"/>
            <p:cNvSpPr>
              <a:spLocks noChangeShapeType="1"/>
            </p:cNvSpPr>
            <p:nvPr/>
          </p:nvSpPr>
          <p:spPr bwMode="auto">
            <a:xfrm>
              <a:off x="2699" y="1207"/>
              <a:ext cx="1905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43"/>
            <p:cNvSpPr>
              <a:spLocks noChangeShapeType="1"/>
            </p:cNvSpPr>
            <p:nvPr/>
          </p:nvSpPr>
          <p:spPr bwMode="auto">
            <a:xfrm>
              <a:off x="2699" y="1207"/>
              <a:ext cx="272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41"/>
            <p:cNvSpPr>
              <a:spLocks noChangeArrowheads="1"/>
            </p:cNvSpPr>
            <p:nvPr/>
          </p:nvSpPr>
          <p:spPr bwMode="auto">
            <a:xfrm>
              <a:off x="3470" y="1389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hot</a:t>
              </a:r>
            </a:p>
          </p:txBody>
        </p:sp>
        <p:sp>
          <p:nvSpPr>
            <p:cNvPr id="17428" name="Rectangle 40"/>
            <p:cNvSpPr>
              <a:spLocks noChangeArrowheads="1"/>
            </p:cNvSpPr>
            <p:nvPr/>
          </p:nvSpPr>
          <p:spPr bwMode="auto">
            <a:xfrm>
              <a:off x="2654" y="1389"/>
              <a:ext cx="498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mild</a:t>
              </a:r>
            </a:p>
          </p:txBody>
        </p:sp>
        <p:sp>
          <p:nvSpPr>
            <p:cNvPr id="17429" name="Line 44"/>
            <p:cNvSpPr>
              <a:spLocks noChangeShapeType="1"/>
            </p:cNvSpPr>
            <p:nvPr/>
          </p:nvSpPr>
          <p:spPr bwMode="auto">
            <a:xfrm>
              <a:off x="4649" y="2024"/>
              <a:ext cx="363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45"/>
            <p:cNvSpPr>
              <a:spLocks noChangeShapeType="1"/>
            </p:cNvSpPr>
            <p:nvPr/>
          </p:nvSpPr>
          <p:spPr bwMode="auto">
            <a:xfrm>
              <a:off x="4967" y="2795"/>
              <a:ext cx="2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46"/>
            <p:cNvSpPr>
              <a:spLocks noChangeShapeType="1"/>
            </p:cNvSpPr>
            <p:nvPr/>
          </p:nvSpPr>
          <p:spPr bwMode="auto">
            <a:xfrm flipH="1">
              <a:off x="4649" y="2795"/>
              <a:ext cx="31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47"/>
            <p:cNvSpPr>
              <a:spLocks noChangeShapeType="1"/>
            </p:cNvSpPr>
            <p:nvPr/>
          </p:nvSpPr>
          <p:spPr bwMode="auto">
            <a:xfrm>
              <a:off x="4649" y="352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48"/>
            <p:cNvSpPr>
              <a:spLocks noChangeShapeType="1"/>
            </p:cNvSpPr>
            <p:nvPr/>
          </p:nvSpPr>
          <p:spPr bwMode="auto">
            <a:xfrm flipH="1">
              <a:off x="4241" y="3521"/>
              <a:ext cx="408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49"/>
            <p:cNvSpPr>
              <a:spLocks noChangeShapeType="1"/>
            </p:cNvSpPr>
            <p:nvPr/>
          </p:nvSpPr>
          <p:spPr bwMode="auto">
            <a:xfrm>
              <a:off x="4649" y="3521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50"/>
            <p:cNvSpPr>
              <a:spLocks noChangeShapeType="1"/>
            </p:cNvSpPr>
            <p:nvPr/>
          </p:nvSpPr>
          <p:spPr bwMode="auto">
            <a:xfrm flipH="1">
              <a:off x="4241" y="2024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51"/>
            <p:cNvSpPr>
              <a:spLocks noChangeShapeType="1"/>
            </p:cNvSpPr>
            <p:nvPr/>
          </p:nvSpPr>
          <p:spPr bwMode="auto">
            <a:xfrm flipH="1" flipV="1">
              <a:off x="2971" y="2024"/>
              <a:ext cx="72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52"/>
            <p:cNvSpPr>
              <a:spLocks noChangeShapeType="1"/>
            </p:cNvSpPr>
            <p:nvPr/>
          </p:nvSpPr>
          <p:spPr bwMode="auto">
            <a:xfrm flipH="1">
              <a:off x="2245" y="2024"/>
              <a:ext cx="72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53"/>
            <p:cNvSpPr>
              <a:spLocks noChangeShapeType="1"/>
            </p:cNvSpPr>
            <p:nvPr/>
          </p:nvSpPr>
          <p:spPr bwMode="auto">
            <a:xfrm>
              <a:off x="2971" y="2024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54"/>
            <p:cNvSpPr>
              <a:spLocks noChangeShapeType="1"/>
            </p:cNvSpPr>
            <p:nvPr/>
          </p:nvSpPr>
          <p:spPr bwMode="auto">
            <a:xfrm>
              <a:off x="3560" y="2795"/>
              <a:ext cx="40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55"/>
            <p:cNvSpPr>
              <a:spLocks noChangeShapeType="1"/>
            </p:cNvSpPr>
            <p:nvPr/>
          </p:nvSpPr>
          <p:spPr bwMode="auto">
            <a:xfrm flipH="1">
              <a:off x="3016" y="2795"/>
              <a:ext cx="54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56"/>
            <p:cNvSpPr>
              <a:spLocks noChangeShapeType="1"/>
            </p:cNvSpPr>
            <p:nvPr/>
          </p:nvSpPr>
          <p:spPr bwMode="auto">
            <a:xfrm>
              <a:off x="3016" y="3521"/>
              <a:ext cx="36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57"/>
            <p:cNvSpPr>
              <a:spLocks noChangeShapeType="1"/>
            </p:cNvSpPr>
            <p:nvPr/>
          </p:nvSpPr>
          <p:spPr bwMode="auto">
            <a:xfrm flipH="1">
              <a:off x="2699" y="3521"/>
              <a:ext cx="317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58"/>
            <p:cNvSpPr>
              <a:spLocks noChangeShapeType="1"/>
            </p:cNvSpPr>
            <p:nvPr/>
          </p:nvSpPr>
          <p:spPr bwMode="auto">
            <a:xfrm>
              <a:off x="2245" y="2795"/>
              <a:ext cx="22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59"/>
            <p:cNvSpPr>
              <a:spLocks noChangeShapeType="1"/>
            </p:cNvSpPr>
            <p:nvPr/>
          </p:nvSpPr>
          <p:spPr bwMode="auto">
            <a:xfrm flipH="1">
              <a:off x="2064" y="2795"/>
              <a:ext cx="181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60"/>
            <p:cNvSpPr>
              <a:spLocks noChangeShapeType="1"/>
            </p:cNvSpPr>
            <p:nvPr/>
          </p:nvSpPr>
          <p:spPr bwMode="auto">
            <a:xfrm>
              <a:off x="1338" y="2795"/>
              <a:ext cx="272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61"/>
            <p:cNvSpPr>
              <a:spLocks noChangeShapeType="1"/>
            </p:cNvSpPr>
            <p:nvPr/>
          </p:nvSpPr>
          <p:spPr bwMode="auto">
            <a:xfrm flipH="1">
              <a:off x="1156" y="2795"/>
              <a:ext cx="182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Line 62"/>
            <p:cNvSpPr>
              <a:spLocks noChangeShapeType="1"/>
            </p:cNvSpPr>
            <p:nvPr/>
          </p:nvSpPr>
          <p:spPr bwMode="auto">
            <a:xfrm>
              <a:off x="1156" y="2024"/>
              <a:ext cx="22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Line 63"/>
            <p:cNvSpPr>
              <a:spLocks noChangeShapeType="1"/>
            </p:cNvSpPr>
            <p:nvPr/>
          </p:nvSpPr>
          <p:spPr bwMode="auto">
            <a:xfrm flipH="1">
              <a:off x="748" y="2024"/>
              <a:ext cx="40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64"/>
            <p:cNvSpPr>
              <a:spLocks noChangeShapeType="1"/>
            </p:cNvSpPr>
            <p:nvPr/>
          </p:nvSpPr>
          <p:spPr bwMode="auto">
            <a:xfrm flipH="1">
              <a:off x="340" y="2024"/>
              <a:ext cx="81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65"/>
            <p:cNvSpPr>
              <a:spLocks noChangeArrowheads="1"/>
            </p:cNvSpPr>
            <p:nvPr/>
          </p:nvSpPr>
          <p:spPr bwMode="auto">
            <a:xfrm>
              <a:off x="521" y="2160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sunny</a:t>
              </a:r>
            </a:p>
          </p:txBody>
        </p:sp>
        <p:sp>
          <p:nvSpPr>
            <p:cNvPr id="17451" name="Rectangle 66"/>
            <p:cNvSpPr>
              <a:spLocks noChangeArrowheads="1"/>
            </p:cNvSpPr>
            <p:nvPr/>
          </p:nvSpPr>
          <p:spPr bwMode="auto">
            <a:xfrm>
              <a:off x="612" y="2296"/>
              <a:ext cx="589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overcast</a:t>
              </a:r>
            </a:p>
          </p:txBody>
        </p:sp>
        <p:sp>
          <p:nvSpPr>
            <p:cNvPr id="17452" name="Rectangle 67"/>
            <p:cNvSpPr>
              <a:spLocks noChangeArrowheads="1"/>
            </p:cNvSpPr>
            <p:nvPr/>
          </p:nvSpPr>
          <p:spPr bwMode="auto">
            <a:xfrm>
              <a:off x="1111" y="2115"/>
              <a:ext cx="318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rain</a:t>
              </a:r>
            </a:p>
          </p:txBody>
        </p:sp>
        <p:sp>
          <p:nvSpPr>
            <p:cNvPr id="17453" name="Rectangle 68"/>
            <p:cNvSpPr>
              <a:spLocks noChangeArrowheads="1"/>
            </p:cNvSpPr>
            <p:nvPr/>
          </p:nvSpPr>
          <p:spPr bwMode="auto">
            <a:xfrm>
              <a:off x="2426" y="2159"/>
              <a:ext cx="454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sunny</a:t>
              </a:r>
            </a:p>
          </p:txBody>
        </p:sp>
        <p:sp>
          <p:nvSpPr>
            <p:cNvPr id="17454" name="Rectangle 69"/>
            <p:cNvSpPr>
              <a:spLocks noChangeArrowheads="1"/>
            </p:cNvSpPr>
            <p:nvPr/>
          </p:nvSpPr>
          <p:spPr bwMode="auto">
            <a:xfrm>
              <a:off x="2653" y="2296"/>
              <a:ext cx="680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overcast</a:t>
              </a:r>
            </a:p>
          </p:txBody>
        </p:sp>
        <p:sp>
          <p:nvSpPr>
            <p:cNvPr id="17455" name="Rectangle 70"/>
            <p:cNvSpPr>
              <a:spLocks noChangeArrowheads="1"/>
            </p:cNvSpPr>
            <p:nvPr/>
          </p:nvSpPr>
          <p:spPr bwMode="auto">
            <a:xfrm>
              <a:off x="3061" y="2160"/>
              <a:ext cx="408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rain</a:t>
              </a:r>
            </a:p>
          </p:txBody>
        </p:sp>
        <p:sp>
          <p:nvSpPr>
            <p:cNvPr id="17456" name="Rectangle 71"/>
            <p:cNvSpPr>
              <a:spLocks noChangeArrowheads="1"/>
            </p:cNvSpPr>
            <p:nvPr/>
          </p:nvSpPr>
          <p:spPr bwMode="auto">
            <a:xfrm>
              <a:off x="4286" y="2160"/>
              <a:ext cx="272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strong</a:t>
              </a:r>
            </a:p>
          </p:txBody>
        </p:sp>
        <p:sp>
          <p:nvSpPr>
            <p:cNvPr id="17457" name="Rectangle 72"/>
            <p:cNvSpPr>
              <a:spLocks noChangeArrowheads="1"/>
            </p:cNvSpPr>
            <p:nvPr/>
          </p:nvSpPr>
          <p:spPr bwMode="auto">
            <a:xfrm>
              <a:off x="4649" y="2160"/>
              <a:ext cx="453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weak</a:t>
              </a:r>
            </a:p>
          </p:txBody>
        </p:sp>
        <p:sp>
          <p:nvSpPr>
            <p:cNvPr id="17458" name="Rectangle 73"/>
            <p:cNvSpPr>
              <a:spLocks noChangeArrowheads="1"/>
            </p:cNvSpPr>
            <p:nvPr/>
          </p:nvSpPr>
          <p:spPr bwMode="auto">
            <a:xfrm>
              <a:off x="794" y="3022"/>
              <a:ext cx="589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strong</a:t>
              </a:r>
            </a:p>
          </p:txBody>
        </p:sp>
        <p:sp>
          <p:nvSpPr>
            <p:cNvPr id="17459" name="Rectangle 74"/>
            <p:cNvSpPr>
              <a:spLocks noChangeArrowheads="1"/>
            </p:cNvSpPr>
            <p:nvPr/>
          </p:nvSpPr>
          <p:spPr bwMode="auto">
            <a:xfrm>
              <a:off x="1383" y="3113"/>
              <a:ext cx="363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weak</a:t>
              </a:r>
            </a:p>
          </p:txBody>
        </p:sp>
        <p:sp>
          <p:nvSpPr>
            <p:cNvPr id="17460" name="Rectangle 75"/>
            <p:cNvSpPr>
              <a:spLocks noChangeArrowheads="1"/>
            </p:cNvSpPr>
            <p:nvPr/>
          </p:nvSpPr>
          <p:spPr bwMode="auto">
            <a:xfrm>
              <a:off x="1837" y="2976"/>
              <a:ext cx="363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strong</a:t>
              </a:r>
            </a:p>
          </p:txBody>
        </p:sp>
        <p:sp>
          <p:nvSpPr>
            <p:cNvPr id="17461" name="Rectangle 76"/>
            <p:cNvSpPr>
              <a:spLocks noChangeArrowheads="1"/>
            </p:cNvSpPr>
            <p:nvPr/>
          </p:nvSpPr>
          <p:spPr bwMode="auto">
            <a:xfrm>
              <a:off x="2245" y="3022"/>
              <a:ext cx="453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weak</a:t>
              </a:r>
            </a:p>
          </p:txBody>
        </p:sp>
        <p:sp>
          <p:nvSpPr>
            <p:cNvPr id="17462" name="Rectangle 77"/>
            <p:cNvSpPr>
              <a:spLocks noChangeArrowheads="1"/>
            </p:cNvSpPr>
            <p:nvPr/>
          </p:nvSpPr>
          <p:spPr bwMode="auto">
            <a:xfrm>
              <a:off x="2744" y="2931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Normal</a:t>
              </a:r>
            </a:p>
          </p:txBody>
        </p:sp>
        <p:sp>
          <p:nvSpPr>
            <p:cNvPr id="17463" name="Rectangle 78"/>
            <p:cNvSpPr>
              <a:spLocks noChangeArrowheads="1"/>
            </p:cNvSpPr>
            <p:nvPr/>
          </p:nvSpPr>
          <p:spPr bwMode="auto">
            <a:xfrm>
              <a:off x="3515" y="2931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High</a:t>
              </a:r>
            </a:p>
          </p:txBody>
        </p:sp>
        <p:sp>
          <p:nvSpPr>
            <p:cNvPr id="17464" name="Rectangle 79"/>
            <p:cNvSpPr>
              <a:spLocks noChangeArrowheads="1"/>
            </p:cNvSpPr>
            <p:nvPr/>
          </p:nvSpPr>
          <p:spPr bwMode="auto">
            <a:xfrm>
              <a:off x="4241" y="2976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Normal</a:t>
              </a:r>
            </a:p>
          </p:txBody>
        </p:sp>
        <p:sp>
          <p:nvSpPr>
            <p:cNvPr id="17465" name="Rectangle 80"/>
            <p:cNvSpPr>
              <a:spLocks noChangeArrowheads="1"/>
            </p:cNvSpPr>
            <p:nvPr/>
          </p:nvSpPr>
          <p:spPr bwMode="auto">
            <a:xfrm>
              <a:off x="4921" y="2976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High</a:t>
              </a:r>
            </a:p>
          </p:txBody>
        </p:sp>
        <p:sp>
          <p:nvSpPr>
            <p:cNvPr id="17466" name="Rectangle 81"/>
            <p:cNvSpPr>
              <a:spLocks noChangeArrowheads="1"/>
            </p:cNvSpPr>
            <p:nvPr/>
          </p:nvSpPr>
          <p:spPr bwMode="auto">
            <a:xfrm>
              <a:off x="2562" y="3703"/>
              <a:ext cx="453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strong</a:t>
              </a:r>
            </a:p>
          </p:txBody>
        </p:sp>
        <p:sp>
          <p:nvSpPr>
            <p:cNvPr id="17467" name="Rectangle 82"/>
            <p:cNvSpPr>
              <a:spLocks noChangeArrowheads="1"/>
            </p:cNvSpPr>
            <p:nvPr/>
          </p:nvSpPr>
          <p:spPr bwMode="auto">
            <a:xfrm>
              <a:off x="3062" y="3702"/>
              <a:ext cx="362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weak</a:t>
              </a:r>
            </a:p>
          </p:txBody>
        </p:sp>
        <p:sp>
          <p:nvSpPr>
            <p:cNvPr id="17468" name="Rectangle 83"/>
            <p:cNvSpPr>
              <a:spLocks noChangeArrowheads="1"/>
            </p:cNvSpPr>
            <p:nvPr/>
          </p:nvSpPr>
          <p:spPr bwMode="auto">
            <a:xfrm>
              <a:off x="3923" y="3612"/>
              <a:ext cx="680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sunny</a:t>
              </a:r>
            </a:p>
          </p:txBody>
        </p:sp>
        <p:sp>
          <p:nvSpPr>
            <p:cNvPr id="17469" name="Rectangle 84"/>
            <p:cNvSpPr>
              <a:spLocks noChangeArrowheads="1"/>
            </p:cNvSpPr>
            <p:nvPr/>
          </p:nvSpPr>
          <p:spPr bwMode="auto">
            <a:xfrm>
              <a:off x="4377" y="3748"/>
              <a:ext cx="545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overcast</a:t>
              </a:r>
            </a:p>
          </p:txBody>
        </p:sp>
        <p:sp>
          <p:nvSpPr>
            <p:cNvPr id="17470" name="Rectangle 85"/>
            <p:cNvSpPr>
              <a:spLocks noChangeArrowheads="1"/>
            </p:cNvSpPr>
            <p:nvPr/>
          </p:nvSpPr>
          <p:spPr bwMode="auto">
            <a:xfrm>
              <a:off x="4740" y="3612"/>
              <a:ext cx="408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rain</a:t>
              </a:r>
            </a:p>
          </p:txBody>
        </p:sp>
        <p:sp>
          <p:nvSpPr>
            <p:cNvPr id="17471" name="Rectangle 87"/>
            <p:cNvSpPr>
              <a:spLocks noChangeArrowheads="1"/>
            </p:cNvSpPr>
            <p:nvPr/>
          </p:nvSpPr>
          <p:spPr bwMode="auto">
            <a:xfrm>
              <a:off x="521" y="2568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72" name="Rectangle 88"/>
            <p:cNvSpPr>
              <a:spLocks noChangeArrowheads="1"/>
            </p:cNvSpPr>
            <p:nvPr/>
          </p:nvSpPr>
          <p:spPr bwMode="auto">
            <a:xfrm>
              <a:off x="1383" y="3429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73" name="Rectangle 89"/>
            <p:cNvSpPr>
              <a:spLocks noChangeArrowheads="1"/>
            </p:cNvSpPr>
            <p:nvPr/>
          </p:nvSpPr>
          <p:spPr bwMode="auto">
            <a:xfrm>
              <a:off x="1837" y="3430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74" name="Rectangle 90"/>
            <p:cNvSpPr>
              <a:spLocks noChangeArrowheads="1"/>
            </p:cNvSpPr>
            <p:nvPr/>
          </p:nvSpPr>
          <p:spPr bwMode="auto">
            <a:xfrm>
              <a:off x="3152" y="3973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75" name="Rectangle 91"/>
            <p:cNvSpPr>
              <a:spLocks noChangeArrowheads="1"/>
            </p:cNvSpPr>
            <p:nvPr/>
          </p:nvSpPr>
          <p:spPr bwMode="auto">
            <a:xfrm>
              <a:off x="3787" y="3339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76" name="Rectangle 92"/>
            <p:cNvSpPr>
              <a:spLocks noChangeArrowheads="1"/>
            </p:cNvSpPr>
            <p:nvPr/>
          </p:nvSpPr>
          <p:spPr bwMode="auto">
            <a:xfrm>
              <a:off x="5103" y="3294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77" name="Rectangle 93"/>
            <p:cNvSpPr>
              <a:spLocks noChangeArrowheads="1"/>
            </p:cNvSpPr>
            <p:nvPr/>
          </p:nvSpPr>
          <p:spPr bwMode="auto">
            <a:xfrm>
              <a:off x="4468" y="4020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78" name="Rectangle 94"/>
            <p:cNvSpPr>
              <a:spLocks noChangeArrowheads="1"/>
            </p:cNvSpPr>
            <p:nvPr/>
          </p:nvSpPr>
          <p:spPr bwMode="auto">
            <a:xfrm>
              <a:off x="930" y="3384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no</a:t>
              </a:r>
            </a:p>
          </p:txBody>
        </p:sp>
        <p:sp>
          <p:nvSpPr>
            <p:cNvPr id="17479" name="Rectangle 95"/>
            <p:cNvSpPr>
              <a:spLocks noChangeArrowheads="1"/>
            </p:cNvSpPr>
            <p:nvPr/>
          </p:nvSpPr>
          <p:spPr bwMode="auto">
            <a:xfrm>
              <a:off x="2336" y="3384"/>
              <a:ext cx="272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no</a:t>
              </a:r>
            </a:p>
          </p:txBody>
        </p:sp>
        <p:sp>
          <p:nvSpPr>
            <p:cNvPr id="17480" name="Rectangle 96"/>
            <p:cNvSpPr>
              <a:spLocks noChangeArrowheads="1"/>
            </p:cNvSpPr>
            <p:nvPr/>
          </p:nvSpPr>
          <p:spPr bwMode="auto">
            <a:xfrm>
              <a:off x="2427" y="4019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no</a:t>
              </a:r>
            </a:p>
          </p:txBody>
        </p:sp>
        <p:sp>
          <p:nvSpPr>
            <p:cNvPr id="17481" name="Rectangle 97"/>
            <p:cNvSpPr>
              <a:spLocks noChangeArrowheads="1"/>
            </p:cNvSpPr>
            <p:nvPr/>
          </p:nvSpPr>
          <p:spPr bwMode="auto">
            <a:xfrm>
              <a:off x="4060" y="3974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no</a:t>
              </a:r>
            </a:p>
          </p:txBody>
        </p:sp>
        <p:sp>
          <p:nvSpPr>
            <p:cNvPr id="17482" name="Rectangle 98"/>
            <p:cNvSpPr>
              <a:spLocks noChangeArrowheads="1"/>
            </p:cNvSpPr>
            <p:nvPr/>
          </p:nvSpPr>
          <p:spPr bwMode="auto">
            <a:xfrm>
              <a:off x="4060" y="2523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no</a:t>
              </a:r>
            </a:p>
          </p:txBody>
        </p:sp>
        <p:sp>
          <p:nvSpPr>
            <p:cNvPr id="17483" name="Rectangle 99"/>
            <p:cNvSpPr>
              <a:spLocks noChangeArrowheads="1"/>
            </p:cNvSpPr>
            <p:nvPr/>
          </p:nvSpPr>
          <p:spPr bwMode="auto">
            <a:xfrm>
              <a:off x="2744" y="2523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yes</a:t>
              </a:r>
            </a:p>
          </p:txBody>
        </p:sp>
        <p:sp>
          <p:nvSpPr>
            <p:cNvPr id="17484" name="Rectangle 100"/>
            <p:cNvSpPr>
              <a:spLocks noChangeArrowheads="1"/>
            </p:cNvSpPr>
            <p:nvPr/>
          </p:nvSpPr>
          <p:spPr bwMode="auto">
            <a:xfrm>
              <a:off x="4921" y="3974"/>
              <a:ext cx="408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200">
                  <a:solidFill>
                    <a:schemeClr val="tx1"/>
                  </a:solidFill>
                  <a:latin typeface="Book Antiqua" pitchFamily="18" charset="0"/>
                  <a:ea typeface="굴림" charset="-127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Learning Algorithm (3/5)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117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200" smtClean="0">
                <a:solidFill>
                  <a:srgbClr val="FF0000"/>
                </a:solidFill>
              </a:rPr>
              <a:t>Entropy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smtClean="0"/>
              <a:t>characterizes the (im)purity of an </a:t>
            </a:r>
            <a:r>
              <a:rPr lang="en-US" altLang="ko-KR" sz="2000" smtClean="0">
                <a:solidFill>
                  <a:srgbClr val="000000"/>
                </a:solidFill>
              </a:rPr>
              <a:t>arbitrary of examples</a:t>
            </a:r>
          </a:p>
          <a:p>
            <a:pPr lvl="1" eaLnBrk="1" hangingPunct="1">
              <a:lnSpc>
                <a:spcPct val="110000"/>
              </a:lnSpc>
            </a:pPr>
            <a:endParaRPr lang="en-US" altLang="ko-KR" sz="22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sz="23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sz="230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smtClean="0"/>
              <a:t>Entropy specifies the minimum</a:t>
            </a:r>
            <a:br>
              <a:rPr lang="en-US" altLang="ko-KR" sz="2000" smtClean="0"/>
            </a:br>
            <a:r>
              <a:rPr lang="en-US" altLang="ko-KR" sz="2000" smtClean="0"/>
              <a:t># of bits of information needed </a:t>
            </a:r>
            <a:br>
              <a:rPr lang="en-US" altLang="ko-KR" sz="2000" smtClean="0"/>
            </a:br>
            <a:r>
              <a:rPr lang="en-US" altLang="ko-KR" sz="2000" smtClean="0"/>
              <a:t>to encode the classification of an </a:t>
            </a:r>
            <a:br>
              <a:rPr lang="en-US" altLang="ko-KR" sz="2000" smtClean="0"/>
            </a:br>
            <a:r>
              <a:rPr lang="en-US" altLang="ko-KR" sz="2000" smtClean="0"/>
              <a:t>arbitrary member of </a:t>
            </a:r>
            <a:r>
              <a:rPr lang="en-US" altLang="ko-KR" sz="2000" i="1" smtClean="0"/>
              <a:t>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smtClean="0"/>
              <a:t>For example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800" smtClean="0"/>
              <a:t>The information required for classification of Table 3.2</a:t>
            </a:r>
            <a:br>
              <a:rPr lang="en-US" altLang="ko-KR" sz="1800" smtClean="0"/>
            </a:br>
            <a:r>
              <a:rPr lang="en-US" altLang="ko-KR" sz="1800" smtClean="0"/>
              <a:t>=-(9/14)log</a:t>
            </a:r>
            <a:r>
              <a:rPr lang="en-US" altLang="ko-KR" sz="1800" baseline="-25000" smtClean="0"/>
              <a:t>2</a:t>
            </a:r>
            <a:r>
              <a:rPr lang="en-US" altLang="ko-KR" sz="1800" smtClean="0"/>
              <a:t>(9/14)-(5/14)log</a:t>
            </a:r>
            <a:r>
              <a:rPr lang="en-US" altLang="ko-KR" sz="1800" baseline="-25000" smtClean="0"/>
              <a:t>2</a:t>
            </a:r>
            <a:r>
              <a:rPr lang="en-US" altLang="ko-KR" sz="1800" smtClean="0"/>
              <a:t>(5/14)=0.940</a:t>
            </a:r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439738" y="2216150"/>
            <a:ext cx="5356225" cy="1357313"/>
            <a:chOff x="1020" y="1434"/>
            <a:chExt cx="3765" cy="1089"/>
          </a:xfrm>
        </p:grpSpPr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20" y="1434"/>
              <a:ext cx="3765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9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56" y="1706"/>
              <a:ext cx="3402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4888" y="2493963"/>
            <a:ext cx="271621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Learning Algorithm (4/5)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620125" cy="5616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smtClean="0"/>
              <a:t>According to information theory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smtClean="0"/>
              <a:t>Optimal length code assigns -log</a:t>
            </a:r>
            <a:r>
              <a:rPr lang="en-US" altLang="ko-KR" sz="2000" baseline="-25000" smtClean="0"/>
              <a:t>2</a:t>
            </a:r>
            <a:r>
              <a:rPr lang="en-US" altLang="ko-KR" sz="2000" smtClean="0"/>
              <a:t> </a:t>
            </a:r>
            <a:r>
              <a:rPr lang="en-US" altLang="ko-KR" sz="2000" i="1" smtClean="0"/>
              <a:t>p</a:t>
            </a:r>
            <a:r>
              <a:rPr lang="en-US" altLang="ko-KR" sz="2000" smtClean="0"/>
              <a:t> bits to message having probability </a:t>
            </a:r>
            <a:r>
              <a:rPr lang="en-US" altLang="ko-KR" sz="2000" i="1" smtClean="0"/>
              <a:t>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u="sng" smtClean="0"/>
              <a:t>General form of entropy</a:t>
            </a:r>
          </a:p>
          <a:p>
            <a:pPr eaLnBrk="1" hangingPunct="1">
              <a:lnSpc>
                <a:spcPct val="120000"/>
              </a:lnSpc>
            </a:pPr>
            <a:endParaRPr lang="en-US" altLang="ko-KR" sz="2400" smtClean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ko-KR" sz="1800" smtClean="0">
                <a:solidFill>
                  <a:srgbClr val="000000"/>
                </a:solidFill>
              </a:rPr>
              <a:t/>
            </a:r>
            <a:br>
              <a:rPr lang="en-US" altLang="ko-KR" sz="1800" smtClean="0">
                <a:solidFill>
                  <a:srgbClr val="000000"/>
                </a:solidFill>
              </a:rPr>
            </a:br>
            <a:r>
              <a:rPr lang="en-US" altLang="ko-KR" sz="1800" smtClean="0">
                <a:solidFill>
                  <a:srgbClr val="000000"/>
                </a:solidFill>
              </a:rPr>
              <a:t/>
            </a:r>
            <a:br>
              <a:rPr lang="en-US" altLang="ko-KR" sz="1800" smtClean="0">
                <a:solidFill>
                  <a:srgbClr val="000000"/>
                </a:solidFill>
              </a:rPr>
            </a:br>
            <a:r>
              <a:rPr lang="en-US" altLang="ko-KR" sz="1800" i="1" smtClean="0">
                <a:solidFill>
                  <a:srgbClr val="000000"/>
                </a:solidFill>
              </a:rPr>
              <a:t>c</a:t>
            </a:r>
            <a:r>
              <a:rPr lang="en-US" altLang="ko-KR" sz="1800" smtClean="0">
                <a:solidFill>
                  <a:srgbClr val="000000"/>
                </a:solidFill>
              </a:rPr>
              <a:t> : Number of values.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ko-KR" sz="1800" smtClean="0">
                <a:solidFill>
                  <a:srgbClr val="000000"/>
                </a:solidFill>
              </a:rPr>
              <a:t>	</a:t>
            </a:r>
            <a:r>
              <a:rPr lang="en-US" altLang="ko-KR" sz="1800" i="1" smtClean="0">
                <a:solidFill>
                  <a:srgbClr val="000000"/>
                </a:solidFill>
              </a:rPr>
              <a:t>P</a:t>
            </a:r>
            <a:r>
              <a:rPr lang="en-US" altLang="ko-KR" sz="1800" i="1" baseline="-25000" smtClean="0">
                <a:solidFill>
                  <a:srgbClr val="000000"/>
                </a:solidFill>
              </a:rPr>
              <a:t>i</a:t>
            </a:r>
            <a:r>
              <a:rPr lang="en-US" altLang="ko-KR" sz="1800" smtClean="0">
                <a:solidFill>
                  <a:srgbClr val="000000"/>
                </a:solidFill>
              </a:rPr>
              <a:t> : The proportion of S belonging to class i</a:t>
            </a:r>
            <a:endParaRPr lang="en-US" altLang="ko-KR" sz="2400" smtClean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ko-KR" sz="2000" smtClean="0"/>
              <a:t>  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827088" y="3068638"/>
          <a:ext cx="4032250" cy="963612"/>
        </p:xfrm>
        <a:graphic>
          <a:graphicData uri="http://schemas.openxmlformats.org/presentationml/2006/ole">
            <p:oleObj spid="_x0000_s3074" name="Equation" r:id="rId3" imgW="1701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Learning Algorithm (5/5)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00675"/>
          </a:xfrm>
        </p:spPr>
        <p:txBody>
          <a:bodyPr/>
          <a:lstStyle/>
          <a:p>
            <a:pPr eaLnBrk="1" hangingPunct="1"/>
            <a:r>
              <a:rPr lang="en-US" altLang="ko-KR" smtClean="0"/>
              <a:t> </a:t>
            </a:r>
            <a:r>
              <a:rPr lang="en-US" altLang="ko-KR" sz="2600" smtClean="0">
                <a:solidFill>
                  <a:srgbClr val="FF0000"/>
                </a:solidFill>
              </a:rPr>
              <a:t>Information gain </a:t>
            </a:r>
            <a:r>
              <a:rPr lang="en-US" altLang="ko-KR" sz="2600" smtClean="0"/>
              <a:t>and entropy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lvl="1" eaLnBrk="1" hangingPunct="1"/>
            <a:endParaRPr lang="en-US" altLang="ko-KR" sz="1800" smtClean="0"/>
          </a:p>
          <a:p>
            <a:pPr lvl="1" eaLnBrk="1" hangingPunct="1"/>
            <a:r>
              <a:rPr lang="en-US" altLang="ko-KR" sz="1800" smtClean="0"/>
              <a:t>First term: the entropy of the original collection</a:t>
            </a:r>
          </a:p>
          <a:p>
            <a:pPr lvl="1" eaLnBrk="1" hangingPunct="1"/>
            <a:r>
              <a:rPr lang="en-US" altLang="ko-KR" sz="1800" smtClean="0"/>
              <a:t>Second term: the expected value of the entropy after </a:t>
            </a:r>
            <a:r>
              <a:rPr lang="en-US" altLang="ko-KR" sz="1800" i="1" smtClean="0"/>
              <a:t>S</a:t>
            </a:r>
            <a:r>
              <a:rPr lang="en-US" altLang="ko-KR" sz="1800" smtClean="0"/>
              <a:t> is partitioned using attribute </a:t>
            </a:r>
            <a:r>
              <a:rPr lang="en-US" altLang="ko-KR" sz="1800" i="1" smtClean="0"/>
              <a:t>A</a:t>
            </a:r>
            <a:r>
              <a:rPr lang="en-US" altLang="ko-KR" smtClean="0"/>
              <a:t> </a:t>
            </a:r>
          </a:p>
          <a:p>
            <a:pPr eaLnBrk="1" hangingPunct="1"/>
            <a:r>
              <a:rPr lang="en-US" altLang="ko-KR" sz="2600" i="1" smtClean="0"/>
              <a:t>Gain (S ,A)</a:t>
            </a:r>
            <a:r>
              <a:rPr lang="en-US" altLang="ko-KR" smtClean="0"/>
              <a:t> </a:t>
            </a:r>
          </a:p>
          <a:p>
            <a:pPr lvl="1" eaLnBrk="1" hangingPunct="1"/>
            <a:r>
              <a:rPr lang="en-US" altLang="ko-KR" sz="1800" smtClean="0"/>
              <a:t>The </a:t>
            </a:r>
            <a:r>
              <a:rPr lang="en-US" altLang="ko-KR" sz="1800" smtClean="0">
                <a:solidFill>
                  <a:srgbClr val="FF0000"/>
                </a:solidFill>
              </a:rPr>
              <a:t>expected reduction in entropy </a:t>
            </a:r>
            <a:r>
              <a:rPr lang="en-US" altLang="ko-KR" sz="1800" smtClean="0"/>
              <a:t>caused by knowing the value of attribute </a:t>
            </a:r>
            <a:r>
              <a:rPr lang="en-US" altLang="ko-KR" sz="1800" i="1" smtClean="0"/>
              <a:t>A</a:t>
            </a:r>
          </a:p>
          <a:p>
            <a:pPr lvl="1" eaLnBrk="1" hangingPunct="1"/>
            <a:r>
              <a:rPr lang="en-US" altLang="ko-KR" sz="1800" smtClean="0"/>
              <a:t>The information provided about the target function value, given the value of some other attribute </a:t>
            </a:r>
            <a:r>
              <a:rPr lang="en-US" altLang="ko-KR" sz="1800" i="1" smtClean="0"/>
              <a:t>A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700213"/>
            <a:ext cx="6767512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55650" y="2636838"/>
            <a:ext cx="756126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lang="en-US" altLang="ko-KR" sz="1800" i="1">
                <a:solidFill>
                  <a:srgbClr val="000000"/>
                </a:solidFill>
                <a:latin typeface="굴림" charset="-127"/>
                <a:ea typeface="굴림" charset="-127"/>
              </a:rPr>
              <a:t>Values (A)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: the set of all possible values for attribute </a:t>
            </a:r>
            <a:r>
              <a:rPr lang="en-US" altLang="ko-KR" sz="1800" i="1">
                <a:solidFill>
                  <a:srgbClr val="000000"/>
                </a:solidFill>
                <a:latin typeface="굴림" charset="-127"/>
                <a:ea typeface="굴림" charset="-127"/>
              </a:rPr>
              <a:t>A</a:t>
            </a:r>
          </a:p>
          <a:p>
            <a:pPr lvl="2" algn="l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lang="en-US" altLang="ko-KR" sz="1800" i="1">
                <a:solidFill>
                  <a:srgbClr val="000000"/>
                </a:solidFill>
                <a:latin typeface="굴림" charset="-127"/>
                <a:ea typeface="굴림" charset="-127"/>
              </a:rPr>
              <a:t>S</a:t>
            </a:r>
            <a:r>
              <a:rPr lang="en-US" altLang="ko-KR" sz="1800" i="1" baseline="-25000">
                <a:solidFill>
                  <a:srgbClr val="000000"/>
                </a:solidFill>
                <a:latin typeface="굴림" charset="-127"/>
                <a:ea typeface="굴림" charset="-127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: the subset of </a:t>
            </a:r>
            <a:r>
              <a:rPr lang="en-US" altLang="ko-KR" sz="1800" i="1">
                <a:solidFill>
                  <a:srgbClr val="000000"/>
                </a:solidFill>
                <a:latin typeface="굴림" charset="-127"/>
                <a:ea typeface="굴림" charset="-127"/>
              </a:rPr>
              <a:t>S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for which attribute </a:t>
            </a:r>
            <a:r>
              <a:rPr lang="en-US" altLang="ko-KR" sz="1800" i="1">
                <a:solidFill>
                  <a:srgbClr val="000000"/>
                </a:solidFill>
                <a:latin typeface="굴림" charset="-127"/>
                <a:ea typeface="굴림" charset="-127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has value </a:t>
            </a:r>
            <a:r>
              <a:rPr lang="en-US" altLang="ko-KR" sz="1800" i="1">
                <a:solidFill>
                  <a:srgbClr val="000000"/>
                </a:solidFill>
                <a:latin typeface="굴림" charset="-127"/>
                <a:ea typeface="굴림" charset="-127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Learning Algorithm – ID3(1/2)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4006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600" smtClean="0">
                <a:solidFill>
                  <a:srgbClr val="FF0000"/>
                </a:solidFill>
              </a:rPr>
              <a:t>ID3</a:t>
            </a:r>
            <a:r>
              <a:rPr lang="en-US" altLang="ko-KR" sz="2600" smtClean="0"/>
              <a:t> (</a:t>
            </a:r>
            <a:r>
              <a:rPr lang="en-US" altLang="ko-KR" sz="2600" i="1" smtClean="0"/>
              <a:t>Examples, Target_attribute,Attributes</a:t>
            </a:r>
            <a:r>
              <a:rPr lang="en-US" altLang="ko-KR" sz="260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200" smtClean="0"/>
              <a:t>Create a </a:t>
            </a:r>
            <a:r>
              <a:rPr lang="en-US" altLang="ko-KR" sz="2200" i="1" smtClean="0"/>
              <a:t>Root</a:t>
            </a:r>
            <a:r>
              <a:rPr lang="en-US" altLang="ko-KR" sz="2200" smtClean="0"/>
              <a:t> node for the tree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200" smtClean="0"/>
              <a:t>If all </a:t>
            </a:r>
            <a:r>
              <a:rPr lang="en-US" altLang="ko-KR" sz="2200" i="1" smtClean="0"/>
              <a:t>Examples</a:t>
            </a:r>
            <a:r>
              <a:rPr lang="en-US" altLang="ko-KR" sz="2200" smtClean="0"/>
              <a:t> are positive, </a:t>
            </a:r>
            <a:r>
              <a:rPr lang="en-US" altLang="ko-KR" sz="2200" smtClean="0">
                <a:sym typeface="Wingdings" pitchFamily="2" charset="2"/>
              </a:rPr>
              <a:t>Return the single</a:t>
            </a:r>
            <a:r>
              <a:rPr lang="en-US" altLang="ko-KR" sz="2200" smtClean="0"/>
              <a:t> node tree </a:t>
            </a:r>
            <a:r>
              <a:rPr lang="en-US" altLang="ko-KR" sz="2200" i="1" smtClean="0"/>
              <a:t>Root</a:t>
            </a:r>
            <a:r>
              <a:rPr lang="en-US" altLang="ko-KR" sz="2200" smtClean="0"/>
              <a:t>, with label= </a:t>
            </a:r>
            <a:r>
              <a:rPr lang="en-US" altLang="ko-KR" sz="2600" smtClean="0"/>
              <a:t>+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200" smtClean="0"/>
              <a:t>If all </a:t>
            </a:r>
            <a:r>
              <a:rPr lang="en-US" altLang="ko-KR" sz="2200" i="1" smtClean="0"/>
              <a:t>Examples </a:t>
            </a:r>
            <a:r>
              <a:rPr lang="en-US" altLang="ko-KR" sz="2200" smtClean="0"/>
              <a:t>are negative,</a:t>
            </a:r>
            <a:r>
              <a:rPr lang="en-US" altLang="ko-KR" sz="2200" smtClean="0">
                <a:sym typeface="Wingdings" pitchFamily="2" charset="2"/>
              </a:rPr>
              <a:t> Return the single</a:t>
            </a:r>
            <a:r>
              <a:rPr lang="en-US" altLang="ko-KR" sz="2200" smtClean="0"/>
              <a:t> node tree </a:t>
            </a:r>
            <a:r>
              <a:rPr lang="en-US" altLang="ko-KR" sz="2200" i="1" smtClean="0"/>
              <a:t>Root</a:t>
            </a:r>
            <a:r>
              <a:rPr lang="en-US" altLang="ko-KR" sz="2200" smtClean="0"/>
              <a:t>, with label= </a:t>
            </a:r>
            <a:r>
              <a:rPr lang="en-US" altLang="ko-KR" sz="2600" smtClean="0"/>
              <a:t>-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200" smtClean="0"/>
              <a:t>If </a:t>
            </a:r>
            <a:r>
              <a:rPr lang="en-US" altLang="ko-KR" sz="2200" i="1" smtClean="0"/>
              <a:t>Attributes</a:t>
            </a:r>
            <a:r>
              <a:rPr lang="en-US" altLang="ko-KR" sz="2200" smtClean="0"/>
              <a:t> is empty, </a:t>
            </a:r>
            <a:r>
              <a:rPr lang="en-US" altLang="ko-KR" sz="2200" smtClean="0">
                <a:sym typeface="Wingdings" pitchFamily="2" charset="2"/>
              </a:rPr>
              <a:t>Return the single-node tree </a:t>
            </a:r>
            <a:r>
              <a:rPr lang="en-US" altLang="ko-KR" sz="2200" i="1" smtClean="0">
                <a:sym typeface="Wingdings" pitchFamily="2" charset="2"/>
              </a:rPr>
              <a:t>Root</a:t>
            </a:r>
            <a:r>
              <a:rPr lang="en-US" altLang="ko-KR" sz="2200" smtClean="0">
                <a:sym typeface="Wingdings" pitchFamily="2" charset="2"/>
              </a:rPr>
              <a:t>, with label = most common value of </a:t>
            </a:r>
            <a:r>
              <a:rPr lang="en-US" altLang="ko-KR" sz="2200" i="1" smtClean="0">
                <a:sym typeface="Wingdings" pitchFamily="2" charset="2"/>
              </a:rPr>
              <a:t>Target_attribute</a:t>
            </a:r>
            <a:r>
              <a:rPr lang="en-US" altLang="ko-KR" sz="2200" smtClean="0">
                <a:sym typeface="Wingdings" pitchFamily="2" charset="2"/>
              </a:rPr>
              <a:t> in </a:t>
            </a:r>
            <a:r>
              <a:rPr lang="en-US" altLang="ko-KR" sz="2200" i="1" smtClean="0">
                <a:sym typeface="Wingdings" pitchFamily="2" charset="2"/>
              </a:rPr>
              <a:t>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200" smtClean="0">
                <a:sym typeface="Wingdings" pitchFamily="2" charset="2"/>
              </a:rPr>
              <a:t>Otherwise Begin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Learning Algorithm – ID3(2/2)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68413"/>
            <a:ext cx="8750300" cy="496887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en-US" altLang="ko-KR" sz="2000" smtClean="0">
                <a:sym typeface="Wingdings" pitchFamily="2" charset="2"/>
              </a:rPr>
              <a:t>Otherwise Begin</a:t>
            </a:r>
            <a:endParaRPr lang="en-US" altLang="ko-KR" sz="2000" i="1" smtClean="0"/>
          </a:p>
          <a:p>
            <a:pPr lvl="2" eaLnBrk="1" hangingPunct="1">
              <a:lnSpc>
                <a:spcPct val="120000"/>
              </a:lnSpc>
            </a:pPr>
            <a:r>
              <a:rPr lang="en-US" altLang="ko-KR" i="1" smtClean="0"/>
              <a:t>A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itchFamily="2" charset="2"/>
              </a:rPr>
              <a:t> </a:t>
            </a:r>
            <a:r>
              <a:rPr lang="en-US" altLang="ko-KR" smtClean="0"/>
              <a:t> the attribute from </a:t>
            </a:r>
            <a:r>
              <a:rPr lang="en-US" altLang="ko-KR" i="1" smtClean="0"/>
              <a:t>Attributes</a:t>
            </a:r>
            <a:r>
              <a:rPr lang="en-US" altLang="ko-KR" smtClean="0"/>
              <a:t> that best classifies </a:t>
            </a:r>
            <a:r>
              <a:rPr lang="en-US" altLang="ko-KR" i="1" smtClean="0"/>
              <a:t>Examples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mtClean="0"/>
              <a:t>The decision attribute for </a:t>
            </a:r>
            <a:r>
              <a:rPr lang="en-US" altLang="ko-KR" i="1" smtClean="0"/>
              <a:t>Root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itchFamily="2" charset="2"/>
              </a:rPr>
              <a:t> </a:t>
            </a:r>
            <a:r>
              <a:rPr lang="en-US" altLang="ko-KR" i="1" smtClean="0">
                <a:sym typeface="Wingdings" pitchFamily="2" charset="2"/>
              </a:rPr>
              <a:t>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mtClean="0">
                <a:sym typeface="Wingdings" pitchFamily="2" charset="2"/>
              </a:rPr>
              <a:t>For each </a:t>
            </a:r>
            <a:r>
              <a:rPr lang="en-US" altLang="ko-KR" smtClean="0"/>
              <a:t> possible value,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,of </a:t>
            </a:r>
            <a:r>
              <a:rPr lang="en-US" altLang="ko-KR" i="1" smtClean="0"/>
              <a:t>A</a:t>
            </a:r>
            <a:r>
              <a:rPr lang="en-US" altLang="ko-KR" smtClean="0"/>
              <a:t>, 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Add a new tree branch below </a:t>
            </a:r>
            <a:r>
              <a:rPr lang="en-US" altLang="ko-KR" i="1" smtClean="0"/>
              <a:t>Root</a:t>
            </a:r>
            <a:r>
              <a:rPr lang="en-US" altLang="ko-KR" smtClean="0"/>
              <a:t>, corresponding to the test </a:t>
            </a:r>
            <a:r>
              <a:rPr lang="en-US" altLang="ko-KR" i="1" smtClean="0"/>
              <a:t>A = v</a:t>
            </a:r>
            <a:r>
              <a:rPr lang="en-US" altLang="ko-KR" i="1" baseline="-25000" smtClean="0"/>
              <a:t>i</a:t>
            </a:r>
            <a:endParaRPr lang="en-US" altLang="ko-KR" i="1" smtClean="0"/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Let </a:t>
            </a:r>
            <a:r>
              <a:rPr lang="en-US" altLang="ko-KR" i="1" smtClean="0"/>
              <a:t>Examples</a:t>
            </a:r>
            <a:r>
              <a:rPr lang="en-US" altLang="ko-KR" i="1" baseline="-20000" smtClean="0"/>
              <a:t>v</a:t>
            </a:r>
            <a:r>
              <a:rPr lang="en-US" altLang="ko-KR" i="1" baseline="-40000" smtClean="0"/>
              <a:t>i</a:t>
            </a:r>
            <a:r>
              <a:rPr lang="en-US" altLang="ko-KR" i="1" smtClean="0"/>
              <a:t> </a:t>
            </a:r>
            <a:r>
              <a:rPr lang="en-US" altLang="ko-KR" smtClean="0"/>
              <a:t>be the subset of </a:t>
            </a:r>
            <a:r>
              <a:rPr lang="en-US" altLang="ko-KR" i="1" smtClean="0"/>
              <a:t>Examples</a:t>
            </a:r>
            <a:r>
              <a:rPr lang="en-US" altLang="ko-KR" smtClean="0"/>
              <a:t> that have value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for </a:t>
            </a:r>
            <a:r>
              <a:rPr lang="en-US" altLang="ko-KR" i="1" smtClean="0"/>
              <a:t>A</a:t>
            </a:r>
            <a:r>
              <a:rPr lang="en-US" altLang="ko-KR" smtClean="0"/>
              <a:t> 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If </a:t>
            </a:r>
            <a:r>
              <a:rPr lang="en-US" altLang="ko-KR" i="1" smtClean="0"/>
              <a:t>Examples</a:t>
            </a:r>
            <a:r>
              <a:rPr lang="en-US" altLang="ko-KR" i="1" baseline="-20000" smtClean="0"/>
              <a:t>v</a:t>
            </a:r>
            <a:r>
              <a:rPr lang="en-US" altLang="ko-KR" i="1" baseline="-40000" smtClean="0"/>
              <a:t>i</a:t>
            </a:r>
            <a:r>
              <a:rPr lang="en-US" altLang="ko-KR" i="1" baseline="-25000" smtClean="0"/>
              <a:t>  </a:t>
            </a:r>
            <a:r>
              <a:rPr lang="en-US" altLang="ko-KR" smtClean="0"/>
              <a:t>is empty</a:t>
            </a:r>
          </a:p>
          <a:p>
            <a:pPr lvl="4" eaLnBrk="1" hangingPunct="1">
              <a:lnSpc>
                <a:spcPct val="120000"/>
              </a:lnSpc>
            </a:pPr>
            <a:r>
              <a:rPr lang="en-US" altLang="ko-KR" smtClean="0"/>
              <a:t>Then below this new branch add a leaf node with label = most common value of </a:t>
            </a:r>
            <a:r>
              <a:rPr lang="en-US" altLang="ko-KR" i="1" smtClean="0"/>
              <a:t>Target_attribute</a:t>
            </a:r>
            <a:r>
              <a:rPr lang="en-US" altLang="ko-KR" smtClean="0"/>
              <a:t> in</a:t>
            </a:r>
            <a:r>
              <a:rPr lang="en-US" altLang="ko-KR" i="1" smtClean="0"/>
              <a:t> Examples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Else below this new branch add the subtree</a:t>
            </a:r>
            <a:br>
              <a:rPr lang="en-US" altLang="ko-KR" smtClean="0"/>
            </a:br>
            <a:r>
              <a:rPr lang="en-US" altLang="ko-KR" smtClean="0"/>
              <a:t>ID3(</a:t>
            </a:r>
            <a:r>
              <a:rPr lang="en-US" altLang="ko-KR" i="1" smtClean="0"/>
              <a:t>Examples</a:t>
            </a:r>
            <a:r>
              <a:rPr lang="en-US" altLang="ko-KR" i="1" baseline="-20000" smtClean="0"/>
              <a:t>v</a:t>
            </a:r>
            <a:r>
              <a:rPr lang="en-US" altLang="ko-KR" i="1" baseline="-40000" smtClean="0"/>
              <a:t>i</a:t>
            </a:r>
            <a:r>
              <a:rPr lang="en-US" altLang="ko-KR" i="1" smtClean="0"/>
              <a:t>, Target_attribute, Attributes – {A}</a:t>
            </a:r>
            <a:r>
              <a:rPr lang="en-US" altLang="ko-KR" smtClean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smtClean="0"/>
              <a:t>End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smtClean="0"/>
              <a:t>Return </a:t>
            </a:r>
            <a:r>
              <a:rPr lang="en-US" altLang="ko-KR" sz="2000" i="1" smtClean="0"/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An Illustrative Example (1/2)</a:t>
            </a:r>
            <a:endParaRPr lang="en-US" altLang="ko-KR" sz="33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400675"/>
          </a:xfrm>
        </p:spPr>
        <p:txBody>
          <a:bodyPr/>
          <a:lstStyle/>
          <a:p>
            <a:pPr eaLnBrk="1" hangingPunct="1"/>
            <a:r>
              <a:rPr lang="en-US" altLang="ko-KR" smtClean="0"/>
              <a:t>Data set 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755650" y="2276475"/>
            <a:ext cx="7777163" cy="3889375"/>
            <a:chOff x="192" y="960"/>
            <a:chExt cx="5280" cy="2976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816" y="960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Outlook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816" y="1200"/>
              <a:ext cx="86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680" y="960"/>
              <a:ext cx="100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Temperature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680" y="1200"/>
              <a:ext cx="1008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Hot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Hot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Hot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Cool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Cool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Cool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Cool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Hot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688" y="960"/>
              <a:ext cx="100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Humidity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688" y="1200"/>
              <a:ext cx="1008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3696" y="960"/>
              <a:ext cx="76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Wind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3696" y="1200"/>
              <a:ext cx="768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4560" y="960"/>
              <a:ext cx="9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Play Tennis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4560" y="1200"/>
              <a:ext cx="912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192" y="9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Day</a:t>
              </a: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192" y="1200"/>
              <a:ext cx="576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D2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D3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D4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D5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D6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D7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D8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D9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7"/>
          <p:cNvGrpSpPr>
            <a:grpSpLocks/>
          </p:cNvGrpSpPr>
          <p:nvPr/>
        </p:nvGrpSpPr>
        <p:grpSpPr bwMode="auto">
          <a:xfrm>
            <a:off x="250825" y="3941763"/>
            <a:ext cx="4032250" cy="2411412"/>
            <a:chOff x="158" y="2483"/>
            <a:chExt cx="2540" cy="1519"/>
          </a:xfrm>
        </p:grpSpPr>
        <p:pic>
          <p:nvPicPr>
            <p:cNvPr id="2356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" y="2483"/>
              <a:ext cx="2540" cy="1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4" name="Rectangle 6"/>
            <p:cNvSpPr>
              <a:spLocks noChangeArrowheads="1"/>
            </p:cNvSpPr>
            <p:nvPr/>
          </p:nvSpPr>
          <p:spPr bwMode="auto">
            <a:xfrm>
              <a:off x="295" y="3820"/>
              <a:ext cx="36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2355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6025" y="2143125"/>
            <a:ext cx="5316538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An Illustrative Example (2/2)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229600" cy="4895850"/>
          </a:xfrm>
        </p:spPr>
        <p:txBody>
          <a:bodyPr/>
          <a:lstStyle/>
          <a:p>
            <a:pPr eaLnBrk="1" hangingPunct="1"/>
            <a:r>
              <a:rPr lang="en-US" altLang="ko-KR" sz="2200" smtClean="0">
                <a:solidFill>
                  <a:srgbClr val="FF0000"/>
                </a:solidFill>
              </a:rPr>
              <a:t>Selecting root</a:t>
            </a:r>
          </a:p>
          <a:p>
            <a:pPr lvl="1" eaLnBrk="1" hangingPunct="1"/>
            <a:r>
              <a:rPr lang="en-US" altLang="ko-KR" sz="1800" smtClean="0"/>
              <a:t>The information gain values for all four attributes</a:t>
            </a:r>
          </a:p>
          <a:p>
            <a:pPr lvl="2" eaLnBrk="1" hangingPunct="1"/>
            <a:r>
              <a:rPr lang="en-US" altLang="ko-KR" sz="1600" i="1" smtClean="0"/>
              <a:t>Gain(S, Outlook)= </a:t>
            </a:r>
            <a:r>
              <a:rPr lang="en-US" altLang="ko-KR" sz="1600" smtClean="0"/>
              <a:t>0.246 </a:t>
            </a:r>
            <a:r>
              <a:rPr lang="en-US" altLang="ko-KR" sz="1600" smtClean="0">
                <a:sym typeface="Wingdings" pitchFamily="2" charset="2"/>
              </a:rPr>
              <a:t> selected as root attribute</a:t>
            </a:r>
            <a:endParaRPr lang="en-US" altLang="ko-KR" sz="1600" smtClean="0"/>
          </a:p>
          <a:p>
            <a:pPr lvl="2" eaLnBrk="1" hangingPunct="1"/>
            <a:r>
              <a:rPr lang="en-US" altLang="ko-KR" sz="1600" i="1" smtClean="0"/>
              <a:t>Gain(S, Humidity)= </a:t>
            </a:r>
            <a:r>
              <a:rPr lang="en-US" altLang="ko-KR" sz="1600" smtClean="0"/>
              <a:t>0.151</a:t>
            </a:r>
          </a:p>
          <a:p>
            <a:pPr lvl="2" eaLnBrk="1" hangingPunct="1"/>
            <a:r>
              <a:rPr lang="en-US" altLang="ko-KR" sz="1600" i="1" smtClean="0"/>
              <a:t>Gain(S, Wind)= </a:t>
            </a:r>
            <a:r>
              <a:rPr lang="en-US" altLang="ko-KR" sz="1600" smtClean="0"/>
              <a:t>0.048</a:t>
            </a:r>
          </a:p>
          <a:p>
            <a:pPr lvl="2" eaLnBrk="1" hangingPunct="1"/>
            <a:r>
              <a:rPr lang="en-US" altLang="ko-KR" sz="1600" i="1" smtClean="0"/>
              <a:t>Gain(S, Temperature)= </a:t>
            </a:r>
            <a:r>
              <a:rPr lang="en-US" altLang="ko-KR" sz="1600" smtClean="0"/>
              <a:t>0.029</a:t>
            </a:r>
          </a:p>
          <a:p>
            <a:pPr eaLnBrk="1" hangingPunct="1"/>
            <a:endParaRPr lang="en-US" altLang="ko-KR" sz="22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 sz="2200" smtClean="0">
                <a:solidFill>
                  <a:srgbClr val="FF0000"/>
                </a:solidFill>
              </a:rPr>
              <a:t>Adding a subtree</a:t>
            </a: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0" y="5070475"/>
            <a:ext cx="48577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9" name="Group 14"/>
          <p:cNvGrpSpPr>
            <a:grpSpLocks/>
          </p:cNvGrpSpPr>
          <p:nvPr/>
        </p:nvGrpSpPr>
        <p:grpSpPr bwMode="auto">
          <a:xfrm>
            <a:off x="841375" y="5300663"/>
            <a:ext cx="3516313" cy="1152525"/>
            <a:chOff x="530" y="3339"/>
            <a:chExt cx="2273" cy="726"/>
          </a:xfrm>
        </p:grpSpPr>
        <p:sp>
          <p:nvSpPr>
            <p:cNvPr id="23560" name="Line 11"/>
            <p:cNvSpPr>
              <a:spLocks noChangeShapeType="1"/>
            </p:cNvSpPr>
            <p:nvPr/>
          </p:nvSpPr>
          <p:spPr bwMode="auto">
            <a:xfrm>
              <a:off x="703" y="4065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2"/>
            <p:cNvSpPr>
              <a:spLocks noChangeShapeType="1"/>
            </p:cNvSpPr>
            <p:nvPr/>
          </p:nvSpPr>
          <p:spPr bwMode="auto">
            <a:xfrm flipV="1">
              <a:off x="2608" y="3339"/>
              <a:ext cx="195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 flipV="1">
              <a:off x="530" y="3793"/>
              <a:ext cx="15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Hypothesis Space Search (1/2)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4114800" cy="5256212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Hypothesis space</a:t>
            </a:r>
          </a:p>
          <a:p>
            <a:pPr lvl="1" eaLnBrk="1" hangingPunct="1"/>
            <a:r>
              <a:rPr lang="en-US" altLang="ko-KR" sz="2200" smtClean="0"/>
              <a:t>The set of possible decision trees</a:t>
            </a:r>
          </a:p>
          <a:p>
            <a:pPr lvl="1" eaLnBrk="1" hangingPunct="1"/>
            <a:r>
              <a:rPr lang="en-US" altLang="ko-KR" sz="2200" smtClean="0"/>
              <a:t>Simple to complex, hill-climbing search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916113"/>
            <a:ext cx="4243387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ko-KR" smtClean="0"/>
              <a:t>Introduction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mtClean="0"/>
              <a:t>Decision tree representation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mtClean="0"/>
              <a:t>Learning algorithm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mtClean="0"/>
              <a:t>Hypothesis space search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mtClean="0"/>
              <a:t>Inductive bias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mtClean="0"/>
              <a:t>Issues in decision tree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Hypothesis Space Search (2/2)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43000"/>
            <a:ext cx="8785225" cy="5599113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Capability</a:t>
            </a:r>
          </a:p>
          <a:p>
            <a:pPr lvl="1" eaLnBrk="1" hangingPunct="1"/>
            <a:r>
              <a:rPr lang="en-US" altLang="ko-KR" sz="2000" smtClean="0">
                <a:solidFill>
                  <a:srgbClr val="FF0000"/>
                </a:solidFill>
              </a:rPr>
              <a:t>Hypothesis space of all decision trees is a complete space</a:t>
            </a:r>
            <a:r>
              <a:rPr lang="en-US" altLang="ko-KR" sz="2000" smtClean="0"/>
              <a:t> of finite discrete-valued functions  </a:t>
            </a:r>
          </a:p>
          <a:p>
            <a:pPr lvl="1" eaLnBrk="1" hangingPunct="1"/>
            <a:r>
              <a:rPr lang="en-US" altLang="ko-KR" sz="2000" smtClean="0"/>
              <a:t>ID3 maintains only a single current hypothesis </a:t>
            </a:r>
          </a:p>
          <a:p>
            <a:pPr lvl="2" eaLnBrk="1" hangingPunct="1"/>
            <a:r>
              <a:rPr lang="en-US" altLang="ko-KR" sz="1800" smtClean="0"/>
              <a:t>Can not determine  how many alternative decision trees are consistent with the available training data</a:t>
            </a:r>
          </a:p>
          <a:p>
            <a:pPr lvl="2" eaLnBrk="1" hangingPunct="1"/>
            <a:r>
              <a:rPr lang="en-US" altLang="ko-KR" sz="1800" smtClean="0"/>
              <a:t>Can not pose new instance queries that optimally resolve among competing hypothesis</a:t>
            </a:r>
          </a:p>
          <a:p>
            <a:pPr lvl="1" eaLnBrk="1" hangingPunct="1"/>
            <a:r>
              <a:rPr lang="en-US" altLang="ko-KR" sz="2000" smtClean="0">
                <a:solidFill>
                  <a:srgbClr val="FF0000"/>
                </a:solidFill>
              </a:rPr>
              <a:t>No backtracking in its search</a:t>
            </a:r>
          </a:p>
          <a:p>
            <a:pPr lvl="2" eaLnBrk="1" hangingPunct="1"/>
            <a:r>
              <a:rPr lang="en-US" altLang="ko-KR" sz="1800" smtClean="0"/>
              <a:t>Converging to local minima </a:t>
            </a:r>
          </a:p>
          <a:p>
            <a:pPr lvl="1" eaLnBrk="1" hangingPunct="1"/>
            <a:r>
              <a:rPr lang="en-US" altLang="ko-KR" sz="2000" smtClean="0"/>
              <a:t>ID3 uses all training example at each step to make statistically based decisions regarding how to refine its current hypothesis</a:t>
            </a:r>
          </a:p>
          <a:p>
            <a:pPr lvl="2" eaLnBrk="1" hangingPunct="1"/>
            <a:r>
              <a:rPr lang="en-US" altLang="ko-KR" sz="1800" smtClean="0"/>
              <a:t>Advantage: The resulting search is much less sensitive to errors in individual training examples </a:t>
            </a:r>
            <a:endParaRPr lang="en-US" altLang="ko-K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1913"/>
            <a:ext cx="8291513" cy="919162"/>
          </a:xfrm>
        </p:spPr>
        <p:txBody>
          <a:bodyPr/>
          <a:lstStyle/>
          <a:p>
            <a:pPr eaLnBrk="1" hangingPunct="1"/>
            <a:r>
              <a:rPr lang="en-US" altLang="ko-KR" smtClean="0"/>
              <a:t>Inductive Bias in ID3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Approximate inductive bias of ID3</a:t>
            </a:r>
          </a:p>
          <a:p>
            <a:pPr lvl="1" eaLnBrk="1" hangingPunct="1"/>
            <a:r>
              <a:rPr lang="en-US" altLang="ko-KR" smtClean="0"/>
              <a:t>Shorter trees are preferred over larger tress</a:t>
            </a:r>
          </a:p>
          <a:p>
            <a:pPr lvl="1" eaLnBrk="1" hangingPunct="1"/>
            <a:r>
              <a:rPr lang="en-US" altLang="ko-KR" smtClean="0"/>
              <a:t>BFS-ID3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A closer approximation to the inductive bias of ID3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Shorter trees are preferred over longer trees. 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</a:rPr>
              <a:t>Trees that place high information gain attributes close to the root are preferred over those that do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1913"/>
            <a:ext cx="8291513" cy="919162"/>
          </a:xfrm>
        </p:spPr>
        <p:txBody>
          <a:bodyPr/>
          <a:lstStyle/>
          <a:p>
            <a:pPr eaLnBrk="1" hangingPunct="1"/>
            <a:r>
              <a:rPr lang="en-US" altLang="ko-KR" smtClean="0"/>
              <a:t>Difference between ID3 &amp; C-E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4311650" cy="5616575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ID3</a:t>
            </a:r>
          </a:p>
          <a:p>
            <a:pPr lvl="1" eaLnBrk="1" hangingPunct="1"/>
            <a:r>
              <a:rPr lang="en-US" altLang="ko-KR" sz="2000" smtClean="0"/>
              <a:t>Searches a </a:t>
            </a:r>
            <a:r>
              <a:rPr lang="en-US" altLang="ko-KR" sz="2000" i="1" smtClean="0">
                <a:solidFill>
                  <a:srgbClr val="FF0000"/>
                </a:solidFill>
              </a:rPr>
              <a:t>complete</a:t>
            </a:r>
            <a:r>
              <a:rPr lang="en-US" altLang="ko-KR" sz="2000" smtClean="0"/>
              <a:t> hypothesis space </a:t>
            </a:r>
            <a:r>
              <a:rPr lang="en-US" altLang="ko-KR" sz="2000" i="1" smtClean="0">
                <a:solidFill>
                  <a:srgbClr val="FF0000"/>
                </a:solidFill>
              </a:rPr>
              <a:t>incompletely</a:t>
            </a:r>
          </a:p>
          <a:p>
            <a:pPr lvl="1" eaLnBrk="1" hangingPunct="1"/>
            <a:r>
              <a:rPr lang="en-US" altLang="ko-KR" sz="2000" smtClean="0"/>
              <a:t>Inductive bias is solely a consequence of the ordering of hypotheses by its </a:t>
            </a:r>
            <a:r>
              <a:rPr lang="en-US" altLang="ko-KR" sz="2000" smtClean="0">
                <a:solidFill>
                  <a:srgbClr val="FF0000"/>
                </a:solidFill>
              </a:rPr>
              <a:t>search strategy</a:t>
            </a:r>
          </a:p>
          <a:p>
            <a:pPr eaLnBrk="1" hangingPunct="1"/>
            <a:endParaRPr lang="en-US" altLang="ko-KR" sz="2400" smtClean="0"/>
          </a:p>
          <a:p>
            <a:pPr eaLnBrk="1" hangingPunct="1"/>
            <a:endParaRPr lang="en-US" altLang="ko-KR" sz="2400" smtClean="0"/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25538"/>
            <a:ext cx="4311650" cy="5616575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Candidate-Elimination</a:t>
            </a:r>
          </a:p>
          <a:p>
            <a:pPr lvl="1" eaLnBrk="1" hangingPunct="1"/>
            <a:r>
              <a:rPr lang="en-US" altLang="ko-KR" sz="2000" smtClean="0"/>
              <a:t>Searches an </a:t>
            </a:r>
            <a:r>
              <a:rPr lang="en-US" altLang="ko-KR" sz="2000" i="1" smtClean="0">
                <a:solidFill>
                  <a:srgbClr val="FF0000"/>
                </a:solidFill>
              </a:rPr>
              <a:t>incomplete</a:t>
            </a:r>
            <a:r>
              <a:rPr lang="en-US" altLang="ko-KR" sz="2000" smtClean="0"/>
              <a:t> hypothesis space </a:t>
            </a:r>
            <a:r>
              <a:rPr lang="en-US" altLang="ko-KR" sz="2000" i="1" smtClean="0">
                <a:solidFill>
                  <a:srgbClr val="FF0000"/>
                </a:solidFill>
              </a:rPr>
              <a:t>completely</a:t>
            </a:r>
          </a:p>
          <a:p>
            <a:pPr lvl="1" eaLnBrk="1" hangingPunct="1"/>
            <a:r>
              <a:rPr lang="en-US" altLang="ko-KR" sz="2000" smtClean="0"/>
              <a:t>Inductive bias is solely a consequence of the </a:t>
            </a:r>
            <a:r>
              <a:rPr lang="en-US" altLang="ko-KR" sz="2000" smtClean="0">
                <a:solidFill>
                  <a:srgbClr val="FF0000"/>
                </a:solidFill>
              </a:rPr>
              <a:t>expressive power of its hypothesis representation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44450"/>
            <a:ext cx="8291513" cy="919163"/>
          </a:xfrm>
        </p:spPr>
        <p:txBody>
          <a:bodyPr/>
          <a:lstStyle/>
          <a:p>
            <a:pPr eaLnBrk="1" hangingPunct="1"/>
            <a:r>
              <a:rPr lang="en-US" altLang="ko-KR" sz="3000" smtClean="0"/>
              <a:t>Restriction Biases and Preference Biases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4311650" cy="3987800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Preference Bias</a:t>
            </a:r>
          </a:p>
          <a:p>
            <a:pPr lvl="1" eaLnBrk="1" hangingPunct="1"/>
            <a:r>
              <a:rPr lang="en-US" altLang="ko-KR" sz="2000" smtClean="0"/>
              <a:t>ID3</a:t>
            </a:r>
          </a:p>
          <a:p>
            <a:pPr lvl="1" eaLnBrk="1" hangingPunct="1"/>
            <a:r>
              <a:rPr lang="en-US" altLang="ko-KR" sz="2000" smtClean="0"/>
              <a:t>Preference for certain hypotheses over others</a:t>
            </a:r>
          </a:p>
          <a:p>
            <a:pPr lvl="1" eaLnBrk="1" hangingPunct="1"/>
            <a:r>
              <a:rPr lang="en-US" altLang="ko-KR" sz="2000" smtClean="0"/>
              <a:t>Work within a complete hypothesis space</a:t>
            </a:r>
          </a:p>
          <a:p>
            <a:pPr lvl="1" eaLnBrk="1" hangingPunct="1"/>
            <a:endParaRPr lang="en-US" altLang="ko-KR" sz="2000" smtClean="0"/>
          </a:p>
          <a:p>
            <a:pPr lvl="1" eaLnBrk="1" hangingPunct="1">
              <a:buFontTx/>
              <a:buNone/>
            </a:pPr>
            <a:endParaRPr lang="en-US" altLang="ko-KR" sz="2000" smtClean="0"/>
          </a:p>
          <a:p>
            <a:pPr eaLnBrk="1" hangingPunct="1"/>
            <a:endParaRPr lang="en-US" altLang="ko-KR" sz="2400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25538"/>
            <a:ext cx="4311650" cy="3987800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Restriction Bias</a:t>
            </a:r>
          </a:p>
          <a:p>
            <a:pPr lvl="1" eaLnBrk="1" hangingPunct="1"/>
            <a:r>
              <a:rPr lang="en-US" altLang="ko-KR" sz="2000" smtClean="0"/>
              <a:t>Candidate-Elimination</a:t>
            </a:r>
          </a:p>
          <a:p>
            <a:pPr lvl="1" eaLnBrk="1" hangingPunct="1"/>
            <a:r>
              <a:rPr lang="en-US" altLang="ko-KR" sz="2000" smtClean="0"/>
              <a:t>Categorical restriction on the set of hypotheses considered</a:t>
            </a:r>
          </a:p>
          <a:p>
            <a:pPr lvl="1" eaLnBrk="1" hangingPunct="1"/>
            <a:r>
              <a:rPr lang="en-US" altLang="ko-KR" sz="2000" smtClean="0"/>
              <a:t>Possibility of excluding the unknown target function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Occam’s Razor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393112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Prefer the simplest hypothesis that fits the data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Argument in favor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Fewer short hypotheses than long hypotheses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Argument opposed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There are many ways to define small sets of hypotheses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The size of a hypothesis is determined by the particular representation used internally by the learner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Issues in Decision Tree Learning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Determine how deeply to grow the decision tree</a:t>
            </a:r>
          </a:p>
          <a:p>
            <a:pPr eaLnBrk="1" hangingPunct="1"/>
            <a:r>
              <a:rPr lang="en-US" altLang="ko-KR" smtClean="0"/>
              <a:t>Handling continuous attributes</a:t>
            </a:r>
          </a:p>
          <a:p>
            <a:pPr eaLnBrk="1" hangingPunct="1"/>
            <a:r>
              <a:rPr lang="en-US" altLang="ko-KR" smtClean="0"/>
              <a:t>Choosing an appropriate attribute selection measure</a:t>
            </a:r>
          </a:p>
          <a:p>
            <a:pPr eaLnBrk="1" hangingPunct="1"/>
            <a:r>
              <a:rPr lang="en-US" altLang="ko-KR" smtClean="0"/>
              <a:t>Handling training data with missing attribute values</a:t>
            </a:r>
          </a:p>
          <a:p>
            <a:pPr eaLnBrk="1" hangingPunct="1"/>
            <a:r>
              <a:rPr lang="en-US" altLang="ko-KR" smtClean="0"/>
              <a:t>Handling attributes with differing costs</a:t>
            </a:r>
          </a:p>
          <a:p>
            <a:pPr eaLnBrk="1" hangingPunct="1"/>
            <a:r>
              <a:rPr lang="en-US" altLang="ko-KR" smtClean="0"/>
              <a:t>Improving computational efficiency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Overfitting in Decision Trees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Consider adding noisy training example</a:t>
            </a:r>
          </a:p>
          <a:p>
            <a:pPr lvl="1" eaLnBrk="1" hangingPunct="1"/>
            <a:r>
              <a:rPr lang="en-US" altLang="ko-KR" i="1" smtClean="0"/>
              <a:t>&lt;Sunny, Hot, Normal, Strong, PlayTennis = No&gt;</a:t>
            </a:r>
          </a:p>
          <a:p>
            <a:pPr lvl="1" eaLnBrk="1" hangingPunct="1"/>
            <a:r>
              <a:rPr lang="en-US" altLang="ko-KR" smtClean="0"/>
              <a:t>What effect on earlier tree?</a:t>
            </a:r>
          </a:p>
          <a:p>
            <a:pPr lvl="1" eaLnBrk="1" hangingPunct="1"/>
            <a:endParaRPr lang="en-US" altLang="ko-KR" smtClean="0"/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0" y="3197225"/>
            <a:ext cx="5257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Overfitting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/>
              <a:t>Consider error of hypothesis </a:t>
            </a:r>
            <a:r>
              <a:rPr lang="en-US" altLang="ko-KR" sz="2400" i="1" smtClean="0"/>
              <a:t>h</a:t>
            </a:r>
            <a:r>
              <a:rPr lang="en-US" altLang="ko-KR" sz="2400" smtClean="0"/>
              <a:t> over</a:t>
            </a:r>
          </a:p>
          <a:p>
            <a:pPr lvl="1" eaLnBrk="1" hangingPunct="1"/>
            <a:r>
              <a:rPr lang="en-US" altLang="ko-KR" sz="2000" smtClean="0"/>
              <a:t>Training data: </a:t>
            </a:r>
            <a:r>
              <a:rPr lang="en-US" altLang="ko-KR" sz="2000" i="1" smtClean="0"/>
              <a:t>error</a:t>
            </a:r>
            <a:r>
              <a:rPr lang="en-US" altLang="ko-KR" sz="2000" i="1" baseline="-25000" smtClean="0"/>
              <a:t>train</a:t>
            </a:r>
            <a:r>
              <a:rPr lang="en-US" altLang="ko-KR" sz="2000" i="1" smtClean="0"/>
              <a:t>(h)</a:t>
            </a:r>
          </a:p>
          <a:p>
            <a:pPr lvl="1" eaLnBrk="1" hangingPunct="1"/>
            <a:r>
              <a:rPr lang="en-US" altLang="ko-KR" sz="2000" smtClean="0"/>
              <a:t>Entire distribution </a:t>
            </a:r>
            <a:r>
              <a:rPr lang="en-US" altLang="ko-KR" sz="2000" i="1" smtClean="0"/>
              <a:t>D</a:t>
            </a:r>
            <a:r>
              <a:rPr lang="en-US" altLang="ko-KR" sz="2000" smtClean="0"/>
              <a:t> of data: </a:t>
            </a:r>
            <a:r>
              <a:rPr lang="en-US" altLang="ko-KR" sz="2000" i="1" smtClean="0"/>
              <a:t>error</a:t>
            </a:r>
            <a:r>
              <a:rPr lang="en-US" altLang="ko-KR" sz="2000" i="1" baseline="-25000" smtClean="0"/>
              <a:t>D</a:t>
            </a:r>
            <a:r>
              <a:rPr lang="en-US" altLang="ko-KR" sz="2000" i="1" smtClean="0"/>
              <a:t>(h)</a:t>
            </a:r>
          </a:p>
          <a:p>
            <a:pPr lvl="1" eaLnBrk="1" hangingPunct="1"/>
            <a:endParaRPr lang="en-US" altLang="ko-KR" sz="2000" i="1" smtClean="0"/>
          </a:p>
          <a:p>
            <a:pPr eaLnBrk="1" hangingPunct="1"/>
            <a:r>
              <a:rPr lang="en-US" altLang="ko-KR" sz="2400" smtClean="0"/>
              <a:t>Hypothesis </a:t>
            </a:r>
            <a:r>
              <a:rPr lang="en-US" altLang="ko-KR" sz="2400" i="1" smtClean="0"/>
              <a:t>h</a:t>
            </a:r>
            <a:r>
              <a:rPr lang="en-US" altLang="ko-KR" sz="2400" smtClean="0"/>
              <a:t> ∈ </a:t>
            </a:r>
            <a:r>
              <a:rPr lang="en-US" altLang="ko-KR" sz="2400" i="1" smtClean="0"/>
              <a:t>H</a:t>
            </a:r>
            <a:r>
              <a:rPr lang="en-US" altLang="ko-KR" sz="2400" smtClean="0"/>
              <a:t> </a:t>
            </a:r>
            <a:r>
              <a:rPr lang="en-US" altLang="ko-KR" sz="2400" b="1" smtClean="0">
                <a:solidFill>
                  <a:srgbClr val="FF0000"/>
                </a:solidFill>
              </a:rPr>
              <a:t>overfits</a:t>
            </a:r>
            <a:r>
              <a:rPr lang="en-US" altLang="ko-KR" sz="2400" smtClean="0"/>
              <a:t> training data if there is an alternative hypothesis </a:t>
            </a:r>
            <a:r>
              <a:rPr lang="en-US" altLang="ko-KR" sz="2400" i="1" smtClean="0"/>
              <a:t>h’</a:t>
            </a:r>
            <a:r>
              <a:rPr lang="en-US" altLang="ko-KR" sz="2400" smtClean="0"/>
              <a:t> ∈ </a:t>
            </a:r>
            <a:r>
              <a:rPr lang="en-US" altLang="ko-KR" sz="2400" i="1" smtClean="0"/>
              <a:t>H</a:t>
            </a:r>
            <a:r>
              <a:rPr lang="en-US" altLang="ko-KR" sz="2400" smtClean="0"/>
              <a:t> such that</a:t>
            </a:r>
          </a:p>
          <a:p>
            <a:pPr eaLnBrk="1" hangingPunct="1">
              <a:buFontTx/>
              <a:buNone/>
            </a:pPr>
            <a:r>
              <a:rPr lang="en-US" altLang="ko-KR" sz="2400" smtClean="0"/>
              <a:t>			 </a:t>
            </a:r>
            <a:r>
              <a:rPr lang="en-US" altLang="ko-KR" sz="2400" i="1" smtClean="0"/>
              <a:t>error</a:t>
            </a:r>
            <a:r>
              <a:rPr lang="en-US" altLang="ko-KR" sz="2400" i="1" baseline="-25000" smtClean="0"/>
              <a:t>train</a:t>
            </a:r>
            <a:r>
              <a:rPr lang="en-US" altLang="ko-KR" sz="2400" i="1" smtClean="0"/>
              <a:t>(h) </a:t>
            </a:r>
            <a:r>
              <a:rPr lang="en-US" altLang="ko-KR" sz="2400" smtClean="0"/>
              <a:t>&lt; </a:t>
            </a:r>
            <a:r>
              <a:rPr lang="en-US" altLang="ko-KR" sz="2400" i="1" smtClean="0"/>
              <a:t>error</a:t>
            </a:r>
            <a:r>
              <a:rPr lang="en-US" altLang="ko-KR" sz="2400" i="1" baseline="-25000" smtClean="0"/>
              <a:t>train</a:t>
            </a:r>
            <a:r>
              <a:rPr lang="en-US" altLang="ko-KR" sz="2400" i="1" smtClean="0"/>
              <a:t>(h’)</a:t>
            </a:r>
          </a:p>
          <a:p>
            <a:pPr eaLnBrk="1" hangingPunct="1">
              <a:buFontTx/>
              <a:buNone/>
            </a:pPr>
            <a:r>
              <a:rPr lang="en-US" altLang="ko-KR" sz="2400" i="1" smtClean="0"/>
              <a:t>	</a:t>
            </a:r>
            <a:r>
              <a:rPr lang="en-US" altLang="ko-KR" sz="2400" smtClean="0"/>
              <a:t>and</a:t>
            </a:r>
          </a:p>
          <a:p>
            <a:pPr eaLnBrk="1" hangingPunct="1">
              <a:buFontTx/>
              <a:buNone/>
            </a:pPr>
            <a:r>
              <a:rPr lang="en-US" altLang="ko-KR" sz="2400" smtClean="0"/>
              <a:t>			 </a:t>
            </a:r>
            <a:r>
              <a:rPr lang="en-US" altLang="ko-KR" sz="2400" i="1" smtClean="0"/>
              <a:t>error</a:t>
            </a:r>
            <a:r>
              <a:rPr lang="en-US" altLang="ko-KR" sz="2400" i="1" baseline="-25000" smtClean="0"/>
              <a:t>D</a:t>
            </a:r>
            <a:r>
              <a:rPr lang="en-US" altLang="ko-KR" sz="2400" i="1" smtClean="0"/>
              <a:t>(h) </a:t>
            </a:r>
            <a:r>
              <a:rPr lang="en-US" altLang="ko-KR" sz="2400" smtClean="0"/>
              <a:t>&gt;</a:t>
            </a:r>
            <a:r>
              <a:rPr lang="en-US" altLang="ko-KR" sz="2400" i="1" smtClean="0"/>
              <a:t> error</a:t>
            </a:r>
            <a:r>
              <a:rPr lang="en-US" altLang="ko-KR" sz="2400" i="1" baseline="-25000" smtClean="0"/>
              <a:t>D</a:t>
            </a:r>
            <a:r>
              <a:rPr lang="en-US" altLang="ko-KR" sz="2400" i="1" smtClean="0"/>
              <a:t>(h’)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Overfitting in Decision Tree Learning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63675"/>
            <a:ext cx="83058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Avoiding Overfitting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How can we avoid overfitting?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Stop growing before it reaches the point where it perfectly classifies the training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Grow full tree, then </a:t>
            </a:r>
            <a:r>
              <a:rPr lang="en-US" altLang="ko-KR" smtClean="0">
                <a:solidFill>
                  <a:srgbClr val="FF0000"/>
                </a:solidFill>
              </a:rPr>
              <a:t>post-prune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Reduced-error pruning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0000"/>
                </a:solidFill>
              </a:rPr>
              <a:t>Rule post-pruning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How to select </a:t>
            </a:r>
            <a:r>
              <a:rPr lang="en-US" altLang="ko-KR" b="1" smtClean="0">
                <a:solidFill>
                  <a:srgbClr val="FF0000"/>
                </a:solidFill>
              </a:rPr>
              <a:t>best</a:t>
            </a:r>
            <a:r>
              <a:rPr lang="en-US" altLang="ko-KR" smtClean="0"/>
              <a:t> tree?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Measure performance statistically over training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Measure performance over separate validation data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MDL(Minimum Description Length): minimize the complexity for encoding the training examples and the decision tress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Examples of Decision Tree</a:t>
            </a:r>
            <a:endParaRPr lang="ko-KR" altLang="en-US" smtClean="0"/>
          </a:p>
        </p:txBody>
      </p:sp>
      <p:pic>
        <p:nvPicPr>
          <p:cNvPr id="9219" name="Picture 28" descr="skintype_tes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57313" y="1285875"/>
            <a:ext cx="6429375" cy="5235575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Reduced-Error Pruning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Split data into </a:t>
            </a:r>
            <a:r>
              <a:rPr lang="en-US" altLang="ko-KR" sz="2400" smtClean="0">
                <a:solidFill>
                  <a:srgbClr val="FF0000"/>
                </a:solidFill>
              </a:rPr>
              <a:t>training set</a:t>
            </a:r>
            <a:r>
              <a:rPr lang="en-US" altLang="ko-KR" sz="2400" smtClean="0"/>
              <a:t>, </a:t>
            </a:r>
            <a:r>
              <a:rPr lang="en-US" altLang="ko-KR" sz="2400" smtClean="0">
                <a:solidFill>
                  <a:srgbClr val="FF0000"/>
                </a:solidFill>
              </a:rPr>
              <a:t>validation set </a:t>
            </a:r>
            <a:r>
              <a:rPr lang="en-US" altLang="ko-KR" sz="2400" smtClean="0"/>
              <a:t>used for pruning, and </a:t>
            </a:r>
            <a:r>
              <a:rPr lang="en-US" altLang="ko-KR" sz="2400" smtClean="0">
                <a:solidFill>
                  <a:srgbClr val="FF0000"/>
                </a:solidFill>
              </a:rPr>
              <a:t>test set </a:t>
            </a:r>
            <a:r>
              <a:rPr lang="en-US" altLang="ko-KR" sz="2400" smtClean="0"/>
              <a:t>for measuring accuracy over future unseen examples.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Do until further pruning is harmful: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	1. Evaluate impact on </a:t>
            </a:r>
            <a:r>
              <a:rPr lang="en-US" altLang="ko-KR" sz="2400" i="1" smtClean="0"/>
              <a:t>validation</a:t>
            </a:r>
            <a:r>
              <a:rPr lang="en-US" altLang="ko-KR" sz="2400" smtClean="0"/>
              <a:t> set of pruning each possible node (plus those below it), starting at its maximum size and lowest accuracy over test set.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	2. Greedily remove the one that most improves </a:t>
            </a:r>
            <a:r>
              <a:rPr lang="en-US" altLang="ko-KR" sz="2400" i="1" smtClean="0"/>
              <a:t>validation</a:t>
            </a:r>
            <a:r>
              <a:rPr lang="en-US" altLang="ko-KR" sz="2400" smtClean="0"/>
              <a:t> set accuracy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Produces smallest version of most accurate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What if data is limited?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Effect of Reduced-Error Pruning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1444625"/>
            <a:ext cx="83153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Rule Post-Pruning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Most frequently used method (e.g., C4.5)</a:t>
            </a:r>
          </a:p>
          <a:p>
            <a:pPr marL="914400" lvl="1" indent="-514350" eaLnBrk="1" hangingPunct="1">
              <a:buFont typeface="Tahoma" pitchFamily="34" charset="0"/>
              <a:buAutoNum type="arabicPeriod"/>
            </a:pPr>
            <a:r>
              <a:rPr lang="en-US" altLang="ko-KR" smtClean="0"/>
              <a:t>Infer the decision tree from the training set, growing the tree until the training data fit as well as possible and allowing overfitting to occur</a:t>
            </a:r>
          </a:p>
          <a:p>
            <a:pPr marL="914400" lvl="1" indent="-514350" eaLnBrk="1" hangingPunct="1">
              <a:buFont typeface="Tahoma" pitchFamily="34" charset="0"/>
              <a:buAutoNum type="arabicPeriod"/>
            </a:pPr>
            <a:r>
              <a:rPr lang="en-US" altLang="ko-KR" smtClean="0"/>
              <a:t>Convert the tree into an equivalent set of rules</a:t>
            </a:r>
          </a:p>
          <a:p>
            <a:pPr marL="914400" lvl="1" indent="-514350" eaLnBrk="1" hangingPunct="1">
              <a:buFont typeface="Tahoma" pitchFamily="34" charset="0"/>
              <a:buAutoNum type="arabicPeriod"/>
            </a:pPr>
            <a:r>
              <a:rPr lang="en-US" altLang="ko-KR" smtClean="0"/>
              <a:t>Prune (generalize) each rule by removing any preconditions that result in improving its estimated accuracy</a:t>
            </a:r>
          </a:p>
          <a:p>
            <a:pPr marL="914400" lvl="1" indent="-514350" eaLnBrk="1" hangingPunct="1">
              <a:buFont typeface="Tahoma" pitchFamily="34" charset="0"/>
              <a:buAutoNum type="arabicPeriod"/>
            </a:pPr>
            <a:r>
              <a:rPr lang="en-US" altLang="ko-KR" smtClean="0"/>
              <a:t>Sort the pruned rules by their estimated accuracy</a:t>
            </a:r>
          </a:p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Rule Post-Pruning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813" y="1285875"/>
            <a:ext cx="4802187" cy="5456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Converting a tree to rules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 smtClean="0"/>
              <a:t>IF </a:t>
            </a:r>
            <a:r>
              <a:rPr lang="en-US" altLang="ko-KR" sz="1800" i="1" smtClean="0"/>
              <a:t>(Outlook = Sunny) </a:t>
            </a:r>
            <a:r>
              <a:rPr lang="en-US" altLang="ko-KR" sz="1800" i="1" smtClean="0">
                <a:latin typeface="굴림" charset="-127"/>
              </a:rPr>
              <a:t>∧</a:t>
            </a:r>
            <a:r>
              <a:rPr lang="en-US" altLang="ko-KR" sz="1800" i="1" smtClean="0"/>
              <a:t> (Humidity = High)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 smtClean="0"/>
              <a:t>THEN </a:t>
            </a:r>
            <a:r>
              <a:rPr lang="en-US" altLang="ko-KR" sz="1800" i="1" smtClean="0"/>
              <a:t>PlayTennis = 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 smtClean="0"/>
              <a:t>IF </a:t>
            </a:r>
            <a:r>
              <a:rPr lang="en-US" altLang="ko-KR" sz="1800" i="1" smtClean="0"/>
              <a:t>(Outlook = Sunny) </a:t>
            </a:r>
            <a:r>
              <a:rPr lang="en-US" altLang="ko-KR" sz="1800" i="1" smtClean="0">
                <a:latin typeface="굴림" charset="-127"/>
              </a:rPr>
              <a:t>∧</a:t>
            </a:r>
            <a:r>
              <a:rPr lang="en-US" altLang="ko-KR" sz="1800" i="1" smtClean="0"/>
              <a:t> (Humidity = Normal)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 smtClean="0"/>
              <a:t>THEN </a:t>
            </a:r>
            <a:r>
              <a:rPr lang="en-US" altLang="ko-KR" sz="1800" i="1" smtClean="0"/>
              <a:t>PlayTennis = Yes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 smtClean="0"/>
              <a:t>…</a:t>
            </a:r>
          </a:p>
        </p:txBody>
      </p:sp>
      <p:pic>
        <p:nvPicPr>
          <p:cNvPr id="38916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88" y="1268413"/>
            <a:ext cx="4206875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31775" y="4500563"/>
            <a:ext cx="8680450" cy="2074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   Advantages of rule post-pruning over reduced-error pruning</a:t>
            </a:r>
            <a:r>
              <a:rPr lang="en-US" altLang="ko-KR" sz="2800">
                <a:solidFill>
                  <a:schemeClr val="tx1"/>
                </a:solidFill>
              </a:rPr>
              <a:t> </a:t>
            </a:r>
          </a:p>
          <a:p>
            <a:pPr lvl="1" algn="l"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Allows distinguishing among the different contexts in which a decision node is used.</a:t>
            </a:r>
          </a:p>
          <a:p>
            <a:pPr lvl="1" algn="l"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Removes the distinction between attributes near the root and those near the leaves.</a:t>
            </a:r>
          </a:p>
          <a:p>
            <a:pPr lvl="1" algn="l"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Improves readability.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Continuous Valued Attributes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Define new discrete valued attributes that partition the continuous attribute value into a discrete set of intervals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Find a set of thresholds midway Between different target values of the attribute : </a:t>
            </a:r>
            <a:r>
              <a:rPr lang="en-US" altLang="ko-KR" sz="2400" i="1" smtClean="0"/>
              <a:t>Temperature</a:t>
            </a:r>
            <a:r>
              <a:rPr lang="en-US" altLang="ko-KR" sz="2400" i="1" baseline="-25000" smtClean="0"/>
              <a:t>&gt;54</a:t>
            </a:r>
            <a:r>
              <a:rPr lang="en-US" altLang="ko-KR" sz="2400" smtClean="0"/>
              <a:t> and </a:t>
            </a:r>
            <a:r>
              <a:rPr lang="en-US" altLang="ko-KR" sz="2400" i="1" smtClean="0"/>
              <a:t>Temperature</a:t>
            </a:r>
            <a:r>
              <a:rPr lang="en-US" altLang="ko-KR" sz="2400" i="1" baseline="-25000" smtClean="0"/>
              <a:t>&gt;85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Pick a threshold, </a:t>
            </a:r>
            <a:r>
              <a:rPr lang="en-US" altLang="ko-KR" sz="2400" i="1" smtClean="0"/>
              <a:t>c</a:t>
            </a:r>
            <a:r>
              <a:rPr lang="en-US" altLang="ko-KR" sz="2400" smtClean="0"/>
              <a:t>, that produces the greatest information gain :</a:t>
            </a:r>
            <a:r>
              <a:rPr lang="en-US" altLang="ko-KR" sz="2400" i="1" smtClean="0"/>
              <a:t> temperature</a:t>
            </a:r>
            <a:r>
              <a:rPr lang="en-US" altLang="ko-KR" sz="2400" i="1" baseline="-25000" smtClean="0"/>
              <a:t>&gt;54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060575"/>
            <a:ext cx="57467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Attributes with Many Values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/>
              <a:t>Problem</a:t>
            </a:r>
          </a:p>
          <a:p>
            <a:pPr lvl="1" eaLnBrk="1" hangingPunct="1"/>
            <a:r>
              <a:rPr lang="en-US" altLang="ko-KR" sz="2000" smtClean="0"/>
              <a:t>If attribute has many values, </a:t>
            </a:r>
            <a:r>
              <a:rPr lang="en-US" altLang="ko-KR" sz="2000" i="1" smtClean="0"/>
              <a:t>Gain</a:t>
            </a:r>
            <a:r>
              <a:rPr lang="en-US" altLang="ko-KR" sz="2000" smtClean="0"/>
              <a:t> will select it</a:t>
            </a:r>
          </a:p>
          <a:p>
            <a:pPr lvl="1" eaLnBrk="1" hangingPunct="1"/>
            <a:r>
              <a:rPr lang="en-US" altLang="ko-KR" sz="2000" smtClean="0"/>
              <a:t>Imagine using </a:t>
            </a:r>
            <a:r>
              <a:rPr lang="en-US" altLang="ko-KR" sz="2000" i="1" smtClean="0"/>
              <a:t>Date = Oct_13_2004</a:t>
            </a:r>
            <a:r>
              <a:rPr lang="en-US" altLang="ko-KR" sz="2000" smtClean="0"/>
              <a:t> as attribute</a:t>
            </a:r>
          </a:p>
          <a:p>
            <a:pPr lvl="1" eaLnBrk="1" hangingPunct="1"/>
            <a:endParaRPr lang="en-US" altLang="ko-KR" sz="2000" smtClean="0"/>
          </a:p>
          <a:p>
            <a:pPr eaLnBrk="1" hangingPunct="1"/>
            <a:r>
              <a:rPr lang="en-US" altLang="ko-KR" sz="2400" smtClean="0"/>
              <a:t>One approach: use </a:t>
            </a:r>
            <a:r>
              <a:rPr lang="en-US" altLang="ko-KR" sz="2400" i="1" smtClean="0">
                <a:solidFill>
                  <a:srgbClr val="FF0000"/>
                </a:solidFill>
              </a:rPr>
              <a:t>GainRatio</a:t>
            </a:r>
            <a:r>
              <a:rPr lang="en-US" altLang="ko-KR" sz="2400" smtClean="0"/>
              <a:t> instead</a:t>
            </a:r>
          </a:p>
          <a:p>
            <a:pPr eaLnBrk="1" hangingPunct="1"/>
            <a:endParaRPr lang="en-US" altLang="ko-KR" sz="2400" smtClean="0"/>
          </a:p>
          <a:p>
            <a:pPr eaLnBrk="1" hangingPunct="1"/>
            <a:endParaRPr lang="en-US" altLang="ko-KR" sz="2400" smtClean="0"/>
          </a:p>
          <a:p>
            <a:pPr eaLnBrk="1" hangingPunct="1"/>
            <a:endParaRPr lang="en-US" altLang="ko-KR" sz="2400" smtClean="0"/>
          </a:p>
          <a:p>
            <a:pPr eaLnBrk="1" hangingPunct="1"/>
            <a:endParaRPr lang="en-US" altLang="ko-KR" sz="2400" smtClean="0"/>
          </a:p>
          <a:p>
            <a:pPr eaLnBrk="1" hangingPunct="1">
              <a:buFontTx/>
              <a:buNone/>
            </a:pPr>
            <a:r>
              <a:rPr lang="en-US" altLang="ko-KR" sz="240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ko-KR" sz="2400" smtClean="0"/>
              <a:t>	where </a:t>
            </a:r>
            <a:r>
              <a:rPr lang="en-US" altLang="ko-KR" sz="2400" i="1" smtClean="0"/>
              <a:t>S</a:t>
            </a:r>
            <a:r>
              <a:rPr lang="en-US" altLang="ko-KR" sz="2400" i="1" baseline="-25000" smtClean="0"/>
              <a:t>i</a:t>
            </a:r>
            <a:r>
              <a:rPr lang="en-US" altLang="ko-KR" sz="2400" smtClean="0"/>
              <a:t> is subset of </a:t>
            </a:r>
            <a:r>
              <a:rPr lang="en-US" altLang="ko-KR" sz="2400" i="1" smtClean="0"/>
              <a:t>S</a:t>
            </a:r>
            <a:r>
              <a:rPr lang="en-US" altLang="ko-KR" sz="2400" smtClean="0"/>
              <a:t> for which </a:t>
            </a:r>
            <a:r>
              <a:rPr lang="en-US" altLang="ko-KR" sz="2400" i="1" smtClean="0"/>
              <a:t>A</a:t>
            </a:r>
            <a:r>
              <a:rPr lang="en-US" altLang="ko-KR" sz="2400" smtClean="0"/>
              <a:t> has value </a:t>
            </a:r>
            <a:r>
              <a:rPr lang="en-US" altLang="ko-KR" sz="2400" i="1" smtClean="0"/>
              <a:t>v</a:t>
            </a:r>
            <a:r>
              <a:rPr lang="en-US" altLang="ko-KR" sz="2400" i="1" baseline="-25000" smtClean="0"/>
              <a:t>i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1108075" y="3144838"/>
          <a:ext cx="5703888" cy="2012950"/>
        </p:xfrm>
        <a:graphic>
          <a:graphicData uri="http://schemas.openxmlformats.org/presentationml/2006/ole">
            <p:oleObj spid="_x0000_s4098" name="Equation" r:id="rId3" imgW="25905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Unknown Attribute Values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What if some examples missing values of </a:t>
            </a:r>
            <a:r>
              <a:rPr lang="en-US" altLang="ko-KR" i="1" smtClean="0"/>
              <a:t>A</a:t>
            </a:r>
            <a:r>
              <a:rPr lang="en-US" altLang="ko-KR" smtClean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Use training example anyway, sort through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If node </a:t>
            </a:r>
            <a:r>
              <a:rPr lang="en-US" altLang="ko-KR" i="1" smtClean="0"/>
              <a:t>n</a:t>
            </a:r>
            <a:r>
              <a:rPr lang="en-US" altLang="ko-KR" smtClean="0"/>
              <a:t> tests </a:t>
            </a:r>
            <a:r>
              <a:rPr lang="en-US" altLang="ko-KR" i="1" smtClean="0"/>
              <a:t>A</a:t>
            </a:r>
            <a:r>
              <a:rPr lang="en-US" altLang="ko-KR" smtClean="0"/>
              <a:t>, assign most common value of </a:t>
            </a:r>
            <a:r>
              <a:rPr lang="en-US" altLang="ko-KR" i="1" smtClean="0"/>
              <a:t>A</a:t>
            </a:r>
            <a:r>
              <a:rPr lang="en-US" altLang="ko-KR" smtClean="0"/>
              <a:t> among other examples sorted to node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Assign most common value of </a:t>
            </a:r>
            <a:r>
              <a:rPr lang="en-US" altLang="ko-KR" i="1" smtClean="0"/>
              <a:t>A</a:t>
            </a:r>
            <a:r>
              <a:rPr lang="en-US" altLang="ko-KR" smtClean="0"/>
              <a:t> among other examples with same target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Assign probability </a:t>
            </a:r>
            <a:r>
              <a:rPr lang="en-US" altLang="ko-KR" i="1" smtClean="0"/>
              <a:t>p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to each possible value </a:t>
            </a:r>
            <a:r>
              <a:rPr lang="en-US" altLang="ko-KR" i="1" smtClean="0"/>
              <a:t>v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of </a:t>
            </a:r>
            <a:r>
              <a:rPr lang="en-US" altLang="ko-KR" i="1" smtClean="0"/>
              <a:t>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/>
              <a:t>Assign fraction </a:t>
            </a:r>
            <a:r>
              <a:rPr lang="en-US" altLang="ko-KR" i="1" smtClean="0"/>
              <a:t>p</a:t>
            </a:r>
            <a:r>
              <a:rPr lang="en-US" altLang="ko-KR" i="1" baseline="-25000" smtClean="0"/>
              <a:t>i</a:t>
            </a:r>
            <a:r>
              <a:rPr lang="en-US" altLang="ko-KR" smtClean="0"/>
              <a:t> of example too each descendant in tree</a:t>
            </a:r>
            <a:endParaRPr lang="en-US" altLang="ko-KR" i="1" smtClean="0"/>
          </a:p>
          <a:p>
            <a:pPr eaLnBrk="1" hangingPunct="1">
              <a:lnSpc>
                <a:spcPct val="90000"/>
              </a:lnSpc>
            </a:pPr>
            <a:endParaRPr lang="en-US" altLang="ko-KR" smtClean="0"/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Classify new examples in same fashion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Attributes with Costs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solidFill>
                  <a:srgbClr val="FF0000"/>
                </a:solidFill>
              </a:rPr>
              <a:t>Use low-cost attributes where possible</a:t>
            </a:r>
            <a:r>
              <a:rPr lang="en-US" altLang="ko-KR" sz="2400" smtClean="0"/>
              <a:t>, relying on high-cost attributes only when needed to produce reliable classficiations</a:t>
            </a:r>
          </a:p>
          <a:p>
            <a:pPr eaLnBrk="1" hangingPunct="1"/>
            <a:r>
              <a:rPr lang="en-US" altLang="ko-KR" sz="2400" smtClean="0"/>
              <a:t>Tan and Schlimmer (1990)</a:t>
            </a:r>
          </a:p>
          <a:p>
            <a:pPr eaLnBrk="1" hangingPunct="1"/>
            <a:endParaRPr lang="en-US" altLang="ko-KR" sz="2400" smtClean="0"/>
          </a:p>
          <a:p>
            <a:pPr eaLnBrk="1" hangingPunct="1"/>
            <a:endParaRPr lang="en-US" altLang="ko-KR" sz="2400" smtClean="0"/>
          </a:p>
          <a:p>
            <a:pPr eaLnBrk="1" hangingPunct="1"/>
            <a:r>
              <a:rPr lang="en-US" altLang="ko-KR" sz="2400" smtClean="0"/>
              <a:t>Nunez (1988)</a:t>
            </a:r>
          </a:p>
          <a:p>
            <a:pPr eaLnBrk="1" hangingPunct="1"/>
            <a:endParaRPr lang="en-US" altLang="ko-KR" sz="2400" smtClean="0"/>
          </a:p>
          <a:p>
            <a:pPr eaLnBrk="1" hangingPunct="1"/>
            <a:endParaRPr lang="en-US" altLang="ko-KR" sz="2400" smtClean="0"/>
          </a:p>
          <a:p>
            <a:pPr eaLnBrk="1" hangingPunct="1">
              <a:buFontTx/>
              <a:buNone/>
            </a:pPr>
            <a:r>
              <a:rPr lang="en-US" altLang="ko-KR" sz="2400" smtClean="0"/>
              <a:t>	where </a:t>
            </a:r>
            <a:r>
              <a:rPr lang="en-US" altLang="ko-KR" sz="2400" i="1" smtClean="0"/>
              <a:t>w</a:t>
            </a:r>
            <a:r>
              <a:rPr lang="en-US" altLang="ko-KR" sz="2400" smtClean="0"/>
              <a:t> </a:t>
            </a:r>
            <a:r>
              <a:rPr lang="en-US" altLang="ko-KR" sz="2400" smtClean="0">
                <a:latin typeface="굴림" charset="-127"/>
              </a:rPr>
              <a:t>∈</a:t>
            </a:r>
            <a:r>
              <a:rPr lang="en-US" altLang="ko-KR" sz="2400" smtClean="0"/>
              <a:t> [0, 1] determines importance of cost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844800" y="2708275"/>
          <a:ext cx="1871663" cy="947738"/>
        </p:xfrm>
        <a:graphic>
          <a:graphicData uri="http://schemas.openxmlformats.org/presentationml/2006/ole">
            <p:oleObj spid="_x0000_s5122" name="Equation" r:id="rId3" imgW="799920" imgH="444240" progId="Equation.3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627313" y="3933825"/>
          <a:ext cx="2305050" cy="911225"/>
        </p:xfrm>
        <a:graphic>
          <a:graphicData uri="http://schemas.openxmlformats.org/presentationml/2006/ole">
            <p:oleObj spid="_x0000_s5123" name="Equation" r:id="rId4" imgW="9396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Enhancements in C4.5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Allows for attributes that have a whole range of discrete or </a:t>
            </a:r>
            <a:r>
              <a:rPr lang="en-US" altLang="ko-KR" sz="2400" smtClean="0">
                <a:solidFill>
                  <a:srgbClr val="FF0000"/>
                </a:solidFill>
              </a:rPr>
              <a:t>continuous values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solidFill>
                  <a:srgbClr val="FF0000"/>
                </a:solidFill>
              </a:rPr>
              <a:t>Post-pruning</a:t>
            </a:r>
            <a:r>
              <a:rPr lang="en-US" altLang="ko-KR" sz="2400" smtClean="0"/>
              <a:t> after induction of trees, e.g. based on test sets, in order to increase accuracy 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>
                <a:solidFill>
                  <a:srgbClr val="FF0000"/>
                </a:solidFill>
              </a:rPr>
              <a:t>Uses gain ratio </a:t>
            </a:r>
            <a:r>
              <a:rPr lang="en-US" altLang="ko-KR" sz="2400" smtClean="0"/>
              <a:t>as the information gain measure to replace the old biased method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smtClean="0"/>
              <a:t>Handles training data with </a:t>
            </a:r>
            <a:r>
              <a:rPr lang="en-US" altLang="ko-KR" sz="2400" smtClean="0">
                <a:solidFill>
                  <a:srgbClr val="FF0000"/>
                </a:solidFill>
              </a:rPr>
              <a:t>missing attribute values </a:t>
            </a:r>
            <a:r>
              <a:rPr lang="en-US" altLang="ko-KR" sz="2400" smtClean="0"/>
              <a:t>by replacing them with the most common or the most probable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/>
              <a:t>Practical method using greedy search for concept learning and for learning other discrete-valued functions</a:t>
            </a:r>
          </a:p>
          <a:p>
            <a:pPr eaLnBrk="1" hangingPunct="1"/>
            <a:endParaRPr lang="en-US" altLang="ko-KR" sz="2400" smtClean="0"/>
          </a:p>
          <a:p>
            <a:pPr eaLnBrk="1" hangingPunct="1"/>
            <a:r>
              <a:rPr lang="en-US" altLang="ko-KR" sz="2400" smtClean="0"/>
              <a:t>ID3 searches a complete hypothesis space</a:t>
            </a:r>
          </a:p>
          <a:p>
            <a:pPr eaLnBrk="1" hangingPunct="1"/>
            <a:endParaRPr lang="en-US" altLang="ko-KR" sz="2400" smtClean="0"/>
          </a:p>
          <a:p>
            <a:pPr eaLnBrk="1" hangingPunct="1"/>
            <a:r>
              <a:rPr lang="en-US" altLang="ko-KR" sz="2400" smtClean="0"/>
              <a:t>Preference for smaller trees</a:t>
            </a:r>
          </a:p>
          <a:p>
            <a:pPr eaLnBrk="1" hangingPunct="1"/>
            <a:endParaRPr lang="en-US" altLang="ko-KR" sz="2400" smtClean="0"/>
          </a:p>
          <a:p>
            <a:pPr eaLnBrk="1" hangingPunct="1"/>
            <a:r>
              <a:rPr lang="en-US" altLang="ko-KR" sz="2400" smtClean="0"/>
              <a:t>Overfitting the training data</a:t>
            </a:r>
          </a:p>
          <a:p>
            <a:pPr eaLnBrk="1" hangingPunct="1"/>
            <a:endParaRPr lang="en-US" altLang="ko-KR" sz="2400" smtClean="0"/>
          </a:p>
          <a:p>
            <a:pPr eaLnBrk="1" hangingPunct="1"/>
            <a:r>
              <a:rPr lang="en-US" altLang="ko-KR" sz="2400" smtClean="0"/>
              <a:t>Large variety of extensions to the basic ID3</a:t>
            </a:r>
          </a:p>
          <a:p>
            <a:pPr eaLnBrk="1" hangingPunct="1"/>
            <a:endParaRPr lang="en-US" altLang="ko-KR" sz="2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Examples of Decision Tree</a:t>
            </a:r>
            <a:endParaRPr lang="en-US" altLang="ko-KR" sz="33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400675"/>
          </a:xfrm>
        </p:spPr>
        <p:txBody>
          <a:bodyPr/>
          <a:lstStyle/>
          <a:p>
            <a:pPr eaLnBrk="1" hangingPunct="1"/>
            <a:r>
              <a:rPr lang="en-US" altLang="ko-KR" smtClean="0"/>
              <a:t>Data set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755650" y="2276475"/>
            <a:ext cx="7777163" cy="3889375"/>
            <a:chOff x="192" y="960"/>
            <a:chExt cx="5280" cy="2976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816" y="960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Outlook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816" y="1200"/>
              <a:ext cx="864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680" y="960"/>
              <a:ext cx="100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Temperature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1680" y="1200"/>
              <a:ext cx="1008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Hot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Hot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Hot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Cool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Cool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Cool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Cool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Hot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Mild</a:t>
              </a: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2688" y="960"/>
              <a:ext cx="100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Humidity</a:t>
              </a: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88" y="1200"/>
              <a:ext cx="1008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696" y="960"/>
              <a:ext cx="76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Wind</a:t>
              </a: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696" y="1200"/>
              <a:ext cx="768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560" y="960"/>
              <a:ext cx="91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Play Tennis</a:t>
              </a: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4560" y="1200"/>
              <a:ext cx="912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192" y="960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Day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92" y="1200"/>
              <a:ext cx="576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D2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D3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D4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D5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D6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D7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D8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D9 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D10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D11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D12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D13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D14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Examples of Decision Tree</a:t>
            </a:r>
          </a:p>
        </p:txBody>
      </p:sp>
      <p:grpSp>
        <p:nvGrpSpPr>
          <p:cNvPr id="11267" name="Group 27"/>
          <p:cNvGrpSpPr>
            <a:grpSpLocks/>
          </p:cNvGrpSpPr>
          <p:nvPr/>
        </p:nvGrpSpPr>
        <p:grpSpPr bwMode="auto">
          <a:xfrm>
            <a:off x="2030413" y="2330450"/>
            <a:ext cx="5041900" cy="3455988"/>
            <a:chOff x="1746" y="1298"/>
            <a:chExt cx="2568" cy="1667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2774" y="1298"/>
              <a:ext cx="512" cy="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Outlook</a:t>
              </a: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882" y="2006"/>
              <a:ext cx="771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Humidity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774" y="2006"/>
              <a:ext cx="512" cy="20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1746" y="2757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2296" y="2757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cxnSp>
          <p:nvCxnSpPr>
            <p:cNvPr id="11274" name="AutoShape 10"/>
            <p:cNvCxnSpPr>
              <a:cxnSpLocks noChangeShapeType="1"/>
              <a:stCxn id="11270" idx="2"/>
              <a:endCxn id="11272" idx="0"/>
            </p:cNvCxnSpPr>
            <p:nvPr/>
          </p:nvCxnSpPr>
          <p:spPr bwMode="auto">
            <a:xfrm flipH="1">
              <a:off x="2003" y="2215"/>
              <a:ext cx="265" cy="5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75" name="AutoShape 11"/>
            <p:cNvCxnSpPr>
              <a:cxnSpLocks noChangeShapeType="1"/>
              <a:stCxn id="11270" idx="2"/>
              <a:endCxn id="11273" idx="0"/>
            </p:cNvCxnSpPr>
            <p:nvPr/>
          </p:nvCxnSpPr>
          <p:spPr bwMode="auto">
            <a:xfrm>
              <a:off x="2268" y="2215"/>
              <a:ext cx="285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3544" y="2006"/>
              <a:ext cx="514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Wind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3250" y="2757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3800" y="2757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20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Yes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cxnSp>
          <p:nvCxnSpPr>
            <p:cNvPr id="11279" name="AutoShape 15"/>
            <p:cNvCxnSpPr>
              <a:cxnSpLocks noChangeShapeType="1"/>
              <a:stCxn id="11276" idx="2"/>
              <a:endCxn id="11277" idx="0"/>
            </p:cNvCxnSpPr>
            <p:nvPr/>
          </p:nvCxnSpPr>
          <p:spPr bwMode="auto">
            <a:xfrm flipH="1">
              <a:off x="3507" y="2215"/>
              <a:ext cx="293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0" name="AutoShape 16"/>
            <p:cNvCxnSpPr>
              <a:cxnSpLocks noChangeShapeType="1"/>
              <a:stCxn id="11276" idx="2"/>
              <a:endCxn id="11278" idx="0"/>
            </p:cNvCxnSpPr>
            <p:nvPr/>
          </p:nvCxnSpPr>
          <p:spPr bwMode="auto">
            <a:xfrm>
              <a:off x="3800" y="2215"/>
              <a:ext cx="258" cy="5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1" name="AutoShape 17"/>
            <p:cNvCxnSpPr>
              <a:cxnSpLocks noChangeShapeType="1"/>
              <a:stCxn id="11269" idx="2"/>
              <a:endCxn id="11270" idx="0"/>
            </p:cNvCxnSpPr>
            <p:nvPr/>
          </p:nvCxnSpPr>
          <p:spPr bwMode="auto">
            <a:xfrm flipH="1">
              <a:off x="2268" y="1506"/>
              <a:ext cx="762" cy="5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2" name="AutoShape 18"/>
            <p:cNvCxnSpPr>
              <a:cxnSpLocks noChangeShapeType="1"/>
              <a:stCxn id="11269" idx="2"/>
              <a:endCxn id="11271" idx="0"/>
            </p:cNvCxnSpPr>
            <p:nvPr/>
          </p:nvCxnSpPr>
          <p:spPr bwMode="auto">
            <a:xfrm>
              <a:off x="3030" y="1506"/>
              <a:ext cx="0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83" name="AutoShape 19"/>
            <p:cNvCxnSpPr>
              <a:cxnSpLocks noChangeShapeType="1"/>
              <a:stCxn id="11269" idx="2"/>
              <a:endCxn id="11276" idx="0"/>
            </p:cNvCxnSpPr>
            <p:nvPr/>
          </p:nvCxnSpPr>
          <p:spPr bwMode="auto">
            <a:xfrm>
              <a:off x="3030" y="1506"/>
              <a:ext cx="770" cy="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223" y="1673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Sunny</a:t>
              </a:r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2803" y="1673"/>
              <a:ext cx="483" cy="23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Overcast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323" y="1673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Rain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1819" y="2423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High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2223" y="2423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Normal</a:t>
              </a: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286" y="2423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Strong</a:t>
              </a:r>
              <a:endParaRPr lang="en-US" altLang="ko-KR">
                <a:solidFill>
                  <a:schemeClr val="tx1"/>
                </a:solidFill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800" y="2423"/>
              <a:ext cx="514" cy="20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1800">
                  <a:solidFill>
                    <a:schemeClr val="tx1"/>
                  </a:solidFill>
                  <a:latin typeface="Times New Roman" pitchFamily="18" charset="0"/>
                  <a:ea typeface="굴림" charset="-127"/>
                </a:rPr>
                <a:t>Weak</a:t>
              </a:r>
            </a:p>
          </p:txBody>
        </p:sp>
      </p:grpSp>
      <p:sp>
        <p:nvSpPr>
          <p:cNvPr id="11268" name="TextBox 25"/>
          <p:cNvSpPr txBox="1">
            <a:spLocks noChangeArrowheads="1"/>
          </p:cNvSpPr>
          <p:nvPr/>
        </p:nvSpPr>
        <p:spPr bwMode="auto">
          <a:xfrm>
            <a:off x="571500" y="1571625"/>
            <a:ext cx="3643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Play tennis?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Introduction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357313"/>
            <a:ext cx="8435975" cy="50593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mtClean="0"/>
              <a:t>Decision tree learning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One of the most widely used and practical methods for inductive inference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Approximate discrete-valued target function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mtClean="0"/>
              <a:t>The learned function is represented by a </a:t>
            </a:r>
            <a:r>
              <a:rPr lang="en-US" altLang="ko-KR" smtClean="0">
                <a:solidFill>
                  <a:srgbClr val="FF0000"/>
                </a:solidFill>
              </a:rPr>
              <a:t>decision tree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mtClean="0"/>
              <a:t>Decision tree can also be re-represented as sets of </a:t>
            </a:r>
            <a:r>
              <a:rPr lang="en-US" altLang="ko-KR" smtClean="0">
                <a:solidFill>
                  <a:srgbClr val="FF0000"/>
                </a:solidFill>
              </a:rPr>
              <a:t>if-then rules </a:t>
            </a:r>
            <a:r>
              <a:rPr lang="en-US" altLang="ko-KR" smtClean="0"/>
              <a:t>to improve </a:t>
            </a:r>
            <a:r>
              <a:rPr lang="en-US" altLang="ko-KR" smtClean="0">
                <a:solidFill>
                  <a:srgbClr val="FF0000"/>
                </a:solidFill>
              </a:rPr>
              <a:t>human readability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Robust to noisy data and capable of learning disjunctive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Decision Tree Representation (1/2)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mtClean="0"/>
              <a:t>Classification of instances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Decision tree classify instances by sorting them down the tree </a:t>
            </a:r>
            <a:r>
              <a:rPr lang="en-US" altLang="ko-KR" smtClean="0">
                <a:solidFill>
                  <a:srgbClr val="FF0000"/>
                </a:solidFill>
              </a:rPr>
              <a:t>from the root to some leaf node</a:t>
            </a:r>
            <a:r>
              <a:rPr lang="en-US" altLang="ko-KR" smtClean="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mtClean="0"/>
              <a:t>Node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Specifies test of some attribute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mtClean="0"/>
              <a:t>Branch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Corresponds to one of the possible values for this attribute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Decision Tree Representation (2/2)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29063" y="1341438"/>
            <a:ext cx="4929187" cy="453548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sz="1800" smtClean="0"/>
              <a:t>e.g.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ko-KR" sz="1400" smtClean="0"/>
              <a:t>Saturday morning </a:t>
            </a:r>
            <a:br>
              <a:rPr lang="en-US" altLang="ko-KR" sz="1400" smtClean="0"/>
            </a:br>
            <a:r>
              <a:rPr lang="en-US" altLang="ko-KR" sz="1400" smtClean="0"/>
              <a:t>(</a:t>
            </a:r>
            <a:r>
              <a:rPr lang="en-US" altLang="ko-KR" sz="1400" i="1" smtClean="0"/>
              <a:t>Outlook=sunny, Temperature=Hot,</a:t>
            </a:r>
            <a:br>
              <a:rPr lang="en-US" altLang="ko-KR" sz="1400" i="1" smtClean="0"/>
            </a:br>
            <a:r>
              <a:rPr lang="en-US" altLang="ko-KR" sz="1400" i="1" smtClean="0"/>
              <a:t> Humidity=high, Wind=Strong</a:t>
            </a:r>
            <a:r>
              <a:rPr lang="en-US" altLang="ko-KR" sz="1400" smtClean="0"/>
              <a:t>)</a:t>
            </a:r>
            <a:r>
              <a:rPr lang="en-US" altLang="ko-KR" sz="1400" smtClean="0">
                <a:sym typeface="Wingdings" pitchFamily="2" charset="2"/>
              </a:rPr>
              <a:t></a:t>
            </a:r>
            <a:br>
              <a:rPr lang="en-US" altLang="ko-KR" sz="1400" smtClean="0">
                <a:sym typeface="Wingdings" pitchFamily="2" charset="2"/>
              </a:rPr>
            </a:br>
            <a:r>
              <a:rPr lang="en-US" altLang="ko-KR" sz="1400" smtClean="0">
                <a:solidFill>
                  <a:srgbClr val="000000"/>
                </a:solidFill>
              </a:rPr>
              <a:t>(</a:t>
            </a:r>
            <a:r>
              <a:rPr lang="en-US" altLang="ko-KR" sz="1400" i="1" smtClean="0">
                <a:solidFill>
                  <a:srgbClr val="000000"/>
                </a:solidFill>
              </a:rPr>
              <a:t>Outlook=Sunny ∧ Humidity=High</a:t>
            </a:r>
            <a:r>
              <a:rPr lang="en-US" altLang="ko-KR" sz="1400" smtClean="0">
                <a:solidFill>
                  <a:srgbClr val="000000"/>
                </a:solidFill>
              </a:rPr>
              <a:t>) so </a:t>
            </a:r>
            <a:r>
              <a:rPr lang="en-US" altLang="ko-KR" sz="1400" i="1" smtClean="0">
                <a:solidFill>
                  <a:srgbClr val="000000"/>
                </a:solidFill>
              </a:rPr>
              <a:t>NO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800" smtClean="0"/>
              <a:t>Each path corresponds to a </a:t>
            </a:r>
            <a:r>
              <a:rPr lang="en-US" altLang="ko-KR" sz="1800" smtClean="0">
                <a:solidFill>
                  <a:srgbClr val="FF0000"/>
                </a:solidFill>
              </a:rPr>
              <a:t>conjunction of attribute tests</a:t>
            </a:r>
            <a:r>
              <a:rPr lang="en-US" altLang="ko-KR" sz="1300" smtClean="0"/>
              <a:t> </a:t>
            </a:r>
            <a:r>
              <a:rPr lang="en-US" altLang="ko-KR" sz="1500" smtClean="0"/>
              <a:t> </a:t>
            </a:r>
            <a:r>
              <a:rPr lang="en-US" altLang="ko-KR" sz="1300" smtClean="0">
                <a:solidFill>
                  <a:srgbClr val="000000"/>
                </a:solidFill>
              </a:rPr>
              <a:t>   </a:t>
            </a:r>
            <a:endParaRPr lang="en-US" altLang="ko-KR" sz="1700" smtClean="0"/>
          </a:p>
          <a:p>
            <a:pPr eaLnBrk="1" hangingPunct="1">
              <a:lnSpc>
                <a:spcPct val="140000"/>
              </a:lnSpc>
            </a:pPr>
            <a:r>
              <a:rPr lang="en-US" altLang="ko-KR" sz="1900" smtClean="0"/>
              <a:t>Decision trees represent a </a:t>
            </a:r>
            <a:r>
              <a:rPr lang="en-US" altLang="ko-KR" sz="1800" smtClean="0">
                <a:solidFill>
                  <a:srgbClr val="FF0000"/>
                </a:solidFill>
              </a:rPr>
              <a:t>disjunction of conjunction of constraints on the attribute values</a:t>
            </a:r>
            <a:r>
              <a:rPr lang="en-US" altLang="ko-KR" sz="1800" smtClean="0"/>
              <a:t> of instances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500" smtClean="0"/>
              <a:t> </a:t>
            </a:r>
            <a:r>
              <a:rPr lang="en-US" altLang="ko-KR" sz="1600" i="1" smtClean="0">
                <a:solidFill>
                  <a:srgbClr val="000000"/>
                </a:solidFill>
              </a:rPr>
              <a:t>(</a:t>
            </a:r>
            <a:r>
              <a:rPr lang="en-US" altLang="ko-KR" sz="1400" i="1" smtClean="0">
                <a:solidFill>
                  <a:srgbClr val="000000"/>
                </a:solidFill>
              </a:rPr>
              <a:t>Outlook=Sunny ∧Humidity=normal)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ko-KR" sz="1400" i="1" smtClean="0">
                <a:solidFill>
                  <a:srgbClr val="000000"/>
                </a:solidFill>
              </a:rPr>
              <a:t>	∨(Outlook=Overcast)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ko-KR" sz="1400" i="1" smtClean="0">
                <a:solidFill>
                  <a:srgbClr val="000000"/>
                </a:solidFill>
              </a:rPr>
              <a:t>	∨(Outlook=Rain ∧Wind=Weak)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547813" y="1917700"/>
            <a:ext cx="1079500" cy="41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8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Outlook</a:t>
            </a:r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44500" y="3324225"/>
            <a:ext cx="1103313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8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Humidity</a:t>
            </a:r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1720850" y="3324225"/>
            <a:ext cx="731838" cy="414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8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Yes</a:t>
            </a:r>
            <a:endParaRPr lang="en-US" altLang="ko-KR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250825" y="4816475"/>
            <a:ext cx="735013" cy="41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No</a:t>
            </a:r>
            <a:endParaRPr lang="en-US" altLang="ko-KR">
              <a:solidFill>
                <a:schemeClr val="tx1"/>
              </a:solidFill>
              <a:latin typeface="Book Antiqua" pitchFamily="18" charset="0"/>
              <a:ea typeface="굴림" charset="-127"/>
            </a:endParaRP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1036638" y="4816475"/>
            <a:ext cx="735012" cy="41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Yes</a:t>
            </a:r>
            <a:endParaRPr lang="en-US" altLang="ko-KR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cxnSp>
        <p:nvCxnSpPr>
          <p:cNvPr id="14345" name="AutoShape 12"/>
          <p:cNvCxnSpPr>
            <a:cxnSpLocks noChangeShapeType="1"/>
            <a:stCxn id="14341" idx="2"/>
            <a:endCxn id="14343" idx="0"/>
          </p:cNvCxnSpPr>
          <p:nvPr/>
        </p:nvCxnSpPr>
        <p:spPr bwMode="auto">
          <a:xfrm flipH="1">
            <a:off x="617538" y="3738563"/>
            <a:ext cx="379412" cy="107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46" name="AutoShape 13"/>
          <p:cNvCxnSpPr>
            <a:cxnSpLocks noChangeShapeType="1"/>
            <a:stCxn id="14341" idx="2"/>
            <a:endCxn id="14344" idx="0"/>
          </p:cNvCxnSpPr>
          <p:nvPr/>
        </p:nvCxnSpPr>
        <p:spPr bwMode="auto">
          <a:xfrm>
            <a:off x="996950" y="3738563"/>
            <a:ext cx="407988" cy="1077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2820988" y="3324225"/>
            <a:ext cx="735012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8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Wind</a:t>
            </a:r>
            <a:endParaRPr lang="en-US" altLang="ko-KR">
              <a:solidFill>
                <a:schemeClr val="tx1"/>
              </a:solidFill>
              <a:latin typeface="Book Antiqua" pitchFamily="18" charset="0"/>
              <a:ea typeface="굴림" charset="-127"/>
            </a:endParaRP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2401888" y="4816475"/>
            <a:ext cx="735012" cy="41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No</a:t>
            </a:r>
            <a:endParaRPr lang="en-US" altLang="ko-KR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3187700" y="4816475"/>
            <a:ext cx="735013" cy="41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Yes</a:t>
            </a:r>
            <a:endParaRPr lang="en-US" altLang="ko-KR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cxnSp>
        <p:nvCxnSpPr>
          <p:cNvPr id="14350" name="AutoShape 17"/>
          <p:cNvCxnSpPr>
            <a:cxnSpLocks noChangeShapeType="1"/>
            <a:stCxn id="14347" idx="2"/>
            <a:endCxn id="14348" idx="0"/>
          </p:cNvCxnSpPr>
          <p:nvPr/>
        </p:nvCxnSpPr>
        <p:spPr bwMode="auto">
          <a:xfrm flipH="1">
            <a:off x="2768600" y="3738563"/>
            <a:ext cx="419100" cy="1077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1" name="AutoShape 18"/>
          <p:cNvCxnSpPr>
            <a:cxnSpLocks noChangeShapeType="1"/>
            <a:stCxn id="14347" idx="2"/>
            <a:endCxn id="14349" idx="0"/>
          </p:cNvCxnSpPr>
          <p:nvPr/>
        </p:nvCxnSpPr>
        <p:spPr bwMode="auto">
          <a:xfrm>
            <a:off x="3187700" y="3738563"/>
            <a:ext cx="368300" cy="1077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2" name="AutoShape 19"/>
          <p:cNvCxnSpPr>
            <a:cxnSpLocks noChangeShapeType="1"/>
            <a:stCxn id="14340" idx="2"/>
            <a:endCxn id="14341" idx="0"/>
          </p:cNvCxnSpPr>
          <p:nvPr/>
        </p:nvCxnSpPr>
        <p:spPr bwMode="auto">
          <a:xfrm flipH="1">
            <a:off x="996950" y="2330450"/>
            <a:ext cx="1090613" cy="993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3" name="AutoShape 20"/>
          <p:cNvCxnSpPr>
            <a:cxnSpLocks noChangeShapeType="1"/>
            <a:stCxn id="14340" idx="2"/>
            <a:endCxn id="14342" idx="0"/>
          </p:cNvCxnSpPr>
          <p:nvPr/>
        </p:nvCxnSpPr>
        <p:spPr bwMode="auto">
          <a:xfrm>
            <a:off x="2087563" y="2330450"/>
            <a:ext cx="0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4" name="AutoShape 21"/>
          <p:cNvCxnSpPr>
            <a:cxnSpLocks noChangeShapeType="1"/>
            <a:stCxn id="14340" idx="2"/>
            <a:endCxn id="14347" idx="0"/>
          </p:cNvCxnSpPr>
          <p:nvPr/>
        </p:nvCxnSpPr>
        <p:spPr bwMode="auto">
          <a:xfrm>
            <a:off x="2087563" y="2330450"/>
            <a:ext cx="1101725" cy="993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5" name="Rectangle 22"/>
          <p:cNvSpPr>
            <a:spLocks noChangeArrowheads="1"/>
          </p:cNvSpPr>
          <p:nvPr/>
        </p:nvSpPr>
        <p:spPr bwMode="auto">
          <a:xfrm>
            <a:off x="1173163" y="2492375"/>
            <a:ext cx="735012" cy="342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8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Sunny</a:t>
            </a:r>
          </a:p>
        </p:txBody>
      </p:sp>
      <p:sp>
        <p:nvSpPr>
          <p:cNvPr id="14356" name="Rectangle 23"/>
          <p:cNvSpPr>
            <a:spLocks noChangeArrowheads="1"/>
          </p:cNvSpPr>
          <p:nvPr/>
        </p:nvSpPr>
        <p:spPr bwMode="auto">
          <a:xfrm>
            <a:off x="1619250" y="2809875"/>
            <a:ext cx="1008063" cy="474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8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Overcast</a:t>
            </a:r>
            <a:endParaRPr lang="en-US" altLang="ko-KR">
              <a:solidFill>
                <a:schemeClr val="tx1"/>
              </a:solidFill>
              <a:latin typeface="Book Antiqua" pitchFamily="18" charset="0"/>
              <a:ea typeface="굴림" charset="-127"/>
            </a:endParaRPr>
          </a:p>
        </p:txBody>
      </p:sp>
      <p:sp>
        <p:nvSpPr>
          <p:cNvPr id="14357" name="Rectangle 24"/>
          <p:cNvSpPr>
            <a:spLocks noChangeArrowheads="1"/>
          </p:cNvSpPr>
          <p:nvPr/>
        </p:nvSpPr>
        <p:spPr bwMode="auto">
          <a:xfrm>
            <a:off x="2339975" y="2492375"/>
            <a:ext cx="735013" cy="334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8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Rain</a:t>
            </a:r>
            <a:endParaRPr lang="en-US" altLang="ko-KR">
              <a:solidFill>
                <a:schemeClr val="tx1"/>
              </a:solidFill>
              <a:latin typeface="Book Antiqua" pitchFamily="18" charset="0"/>
              <a:ea typeface="굴림" charset="-127"/>
            </a:endParaRPr>
          </a:p>
        </p:txBody>
      </p:sp>
      <p:sp>
        <p:nvSpPr>
          <p:cNvPr id="14358" name="Rectangle 25"/>
          <p:cNvSpPr>
            <a:spLocks noChangeArrowheads="1"/>
          </p:cNvSpPr>
          <p:nvPr/>
        </p:nvSpPr>
        <p:spPr bwMode="auto">
          <a:xfrm>
            <a:off x="323850" y="4152900"/>
            <a:ext cx="735013" cy="41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8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High</a:t>
            </a:r>
            <a:endParaRPr lang="en-US" altLang="ko-KR">
              <a:solidFill>
                <a:schemeClr val="tx1"/>
              </a:solidFill>
              <a:latin typeface="Book Antiqua" pitchFamily="18" charset="0"/>
              <a:ea typeface="굴림" charset="-127"/>
            </a:endParaRPr>
          </a:p>
        </p:txBody>
      </p:sp>
      <p:sp>
        <p:nvSpPr>
          <p:cNvPr id="14359" name="Rectangle 26"/>
          <p:cNvSpPr>
            <a:spLocks noChangeArrowheads="1"/>
          </p:cNvSpPr>
          <p:nvPr/>
        </p:nvSpPr>
        <p:spPr bwMode="auto">
          <a:xfrm>
            <a:off x="1042988" y="4152900"/>
            <a:ext cx="735012" cy="41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7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Normal</a:t>
            </a:r>
          </a:p>
        </p:txBody>
      </p:sp>
      <p:sp>
        <p:nvSpPr>
          <p:cNvPr id="14360" name="Rectangle 27"/>
          <p:cNvSpPr>
            <a:spLocks noChangeArrowheads="1"/>
          </p:cNvSpPr>
          <p:nvPr/>
        </p:nvSpPr>
        <p:spPr bwMode="auto">
          <a:xfrm>
            <a:off x="2452688" y="4152900"/>
            <a:ext cx="735012" cy="41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7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Strong</a:t>
            </a:r>
          </a:p>
        </p:txBody>
      </p:sp>
      <p:sp>
        <p:nvSpPr>
          <p:cNvPr id="14361" name="Rectangle 28"/>
          <p:cNvSpPr>
            <a:spLocks noChangeArrowheads="1"/>
          </p:cNvSpPr>
          <p:nvPr/>
        </p:nvSpPr>
        <p:spPr bwMode="auto">
          <a:xfrm>
            <a:off x="3187700" y="4152900"/>
            <a:ext cx="735013" cy="412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ko-KR" sz="1700">
                <a:solidFill>
                  <a:schemeClr val="tx1"/>
                </a:solidFill>
                <a:latin typeface="Book Antiqua" pitchFamily="18" charset="0"/>
                <a:ea typeface="굴림" charset="-127"/>
              </a:rPr>
              <a:t>Weak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3600" smtClean="0"/>
              <a:t>Appropriate Problems for Decision Tree Learning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smtClean="0"/>
              <a:t>Instances are represented by </a:t>
            </a:r>
            <a:r>
              <a:rPr lang="en-US" altLang="ko-KR" sz="2400" u="sng" smtClean="0"/>
              <a:t>attribute-value pairs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smtClean="0"/>
              <a:t>The target function has </a:t>
            </a:r>
            <a:r>
              <a:rPr lang="en-US" altLang="ko-KR" sz="2400" u="sng" smtClean="0"/>
              <a:t>discrete output values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smtClean="0"/>
              <a:t>Disjunctive descriptions may be required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smtClean="0"/>
              <a:t>The training data may </a:t>
            </a:r>
            <a:r>
              <a:rPr lang="en-US" altLang="ko-KR" sz="2400" u="sng" smtClean="0"/>
              <a:t>contain errors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300" smtClean="0"/>
              <a:t>Both errors in classification of the training examples and errors in the attribute values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smtClean="0">
                <a:cs typeface="Times New Roman" pitchFamily="18" charset="0"/>
              </a:rPr>
              <a:t>The training data may contain </a:t>
            </a:r>
            <a:r>
              <a:rPr lang="en-US" altLang="ko-KR" sz="2400" u="sng" smtClean="0">
                <a:cs typeface="Times New Roman" pitchFamily="18" charset="0"/>
              </a:rPr>
              <a:t>missing attribute values</a:t>
            </a:r>
            <a:r>
              <a:rPr lang="en-US" altLang="ko-KR" sz="2400" u="sng" smtClean="0"/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smtClean="0">
                <a:solidFill>
                  <a:srgbClr val="FF0000"/>
                </a:solidFill>
              </a:rPr>
              <a:t>Suitable for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1">
  <a:themeElements>
    <a:clrScheme name="TP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P1">
      <a:majorFont>
        <a:latin typeface="Tahoma"/>
        <a:ea typeface="HY헤드라인M"/>
        <a:cs typeface=""/>
      </a:majorFont>
      <a:minorFont>
        <a:latin typeface="Tahoma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</a:objectDefaults>
  <a:extraClrSchemeLst>
    <a:extraClrScheme>
      <a:clrScheme name="TP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ml06</Template>
  <TotalTime>8509</TotalTime>
  <Words>1850</Words>
  <Application>Microsoft PowerPoint</Application>
  <PresentationFormat>On-screen Show (4:3)</PresentationFormat>
  <Paragraphs>539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Tahoma</vt:lpstr>
      <vt:lpstr>HY헤드라인M</vt:lpstr>
      <vt:lpstr>Arial</vt:lpstr>
      <vt:lpstr>굴림</vt:lpstr>
      <vt:lpstr>Times New Roman</vt:lpstr>
      <vt:lpstr>Wingdings</vt:lpstr>
      <vt:lpstr>Book Antiqua</vt:lpstr>
      <vt:lpstr>TP1</vt:lpstr>
      <vt:lpstr>비트맵 이미지</vt:lpstr>
      <vt:lpstr>Microsoft Equation 3.0</vt:lpstr>
      <vt:lpstr>Decision Tree Learning</vt:lpstr>
      <vt:lpstr>Overview</vt:lpstr>
      <vt:lpstr>Examples of Decision Tree</vt:lpstr>
      <vt:lpstr>Examples of Decision Tree</vt:lpstr>
      <vt:lpstr>Examples of Decision Tree</vt:lpstr>
      <vt:lpstr>Introduction</vt:lpstr>
      <vt:lpstr>Decision Tree Representation (1/2)</vt:lpstr>
      <vt:lpstr>Decision Tree Representation (2/2)</vt:lpstr>
      <vt:lpstr>Appropriate Problems for Decision Tree Learning</vt:lpstr>
      <vt:lpstr>Learning Algorithm (1/5)</vt:lpstr>
      <vt:lpstr>Learning Algorithm (2/5)</vt:lpstr>
      <vt:lpstr>Learning Algorithm (3/5)</vt:lpstr>
      <vt:lpstr>Learning Algorithm (4/5)</vt:lpstr>
      <vt:lpstr>Learning Algorithm (5/5)</vt:lpstr>
      <vt:lpstr>Learning Algorithm – ID3(1/2)</vt:lpstr>
      <vt:lpstr>Learning Algorithm – ID3(2/2)</vt:lpstr>
      <vt:lpstr>An Illustrative Example (1/2)</vt:lpstr>
      <vt:lpstr>An Illustrative Example (2/2)</vt:lpstr>
      <vt:lpstr>Hypothesis Space Search (1/2)</vt:lpstr>
      <vt:lpstr>Hypothesis Space Search (2/2)</vt:lpstr>
      <vt:lpstr>Inductive Bias in ID3 </vt:lpstr>
      <vt:lpstr>Difference between ID3 &amp; C-E</vt:lpstr>
      <vt:lpstr>Restriction Biases and Preference Biases</vt:lpstr>
      <vt:lpstr>Occam’s Razor</vt:lpstr>
      <vt:lpstr>Issues in Decision Tree Learning</vt:lpstr>
      <vt:lpstr>Overfitting in Decision Trees</vt:lpstr>
      <vt:lpstr>Overfitting</vt:lpstr>
      <vt:lpstr>Overfitting in Decision Tree Learning</vt:lpstr>
      <vt:lpstr>Avoiding Overfitting</vt:lpstr>
      <vt:lpstr>Reduced-Error Pruning</vt:lpstr>
      <vt:lpstr>Effect of Reduced-Error Pruning</vt:lpstr>
      <vt:lpstr>Rule Post-Pruning</vt:lpstr>
      <vt:lpstr>Rule Post-Pruning</vt:lpstr>
      <vt:lpstr>Continuous Valued Attributes</vt:lpstr>
      <vt:lpstr>Attributes with Many Values</vt:lpstr>
      <vt:lpstr>Unknown Attribute Values</vt:lpstr>
      <vt:lpstr>Attributes with Costs</vt:lpstr>
      <vt:lpstr>Enhancements in C4.5</vt:lpstr>
      <vt:lpstr>Summary</vt:lpstr>
    </vt:vector>
  </TitlesOfParts>
  <Company>BILab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Decision Tree Learning</dc:title>
  <dc:creator>Mshah</dc:creator>
  <cp:lastModifiedBy>Mshah</cp:lastModifiedBy>
  <cp:revision>384</cp:revision>
  <cp:lastPrinted>1601-01-01T00:00:00Z</cp:lastPrinted>
  <dcterms:created xsi:type="dcterms:W3CDTF">2004-09-08T03:15:40Z</dcterms:created>
  <dcterms:modified xsi:type="dcterms:W3CDTF">2023-03-06T05:42:29Z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