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4"/>
  </p:notesMasterIdLst>
  <p:handoutMasterIdLst>
    <p:handoutMasterId r:id="rId55"/>
  </p:handoutMasterIdLst>
  <p:sldIdLst>
    <p:sldId id="305" r:id="rId2"/>
    <p:sldId id="306" r:id="rId3"/>
    <p:sldId id="257" r:id="rId4"/>
    <p:sldId id="259" r:id="rId5"/>
    <p:sldId id="307" r:id="rId6"/>
    <p:sldId id="308" r:id="rId7"/>
    <p:sldId id="261" r:id="rId8"/>
    <p:sldId id="262" r:id="rId9"/>
    <p:sldId id="263" r:id="rId10"/>
    <p:sldId id="264" r:id="rId11"/>
    <p:sldId id="265" r:id="rId12"/>
    <p:sldId id="266" r:id="rId13"/>
    <p:sldId id="310" r:id="rId14"/>
    <p:sldId id="311" r:id="rId15"/>
    <p:sldId id="267" r:id="rId16"/>
    <p:sldId id="268" r:id="rId17"/>
    <p:sldId id="269" r:id="rId18"/>
    <p:sldId id="270" r:id="rId19"/>
    <p:sldId id="271" r:id="rId20"/>
    <p:sldId id="272" r:id="rId21"/>
    <p:sldId id="273" r:id="rId22"/>
    <p:sldId id="274" r:id="rId23"/>
    <p:sldId id="275" r:id="rId24"/>
    <p:sldId id="276" r:id="rId25"/>
    <p:sldId id="277" r:id="rId26"/>
    <p:sldId id="309"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x="9144000" cy="6858000" type="screen4x3"/>
  <p:notesSz cx="7315200" cy="9601200"/>
  <p:defaultTextStyle>
    <a:defPPr>
      <a:defRPr lang="en-US"/>
    </a:defPPr>
    <a:lvl1pPr algn="l" rtl="0" fontAlgn="base">
      <a:spcBef>
        <a:spcPct val="50000"/>
      </a:spcBef>
      <a:spcAft>
        <a:spcPct val="0"/>
      </a:spcAft>
      <a:buClr>
        <a:schemeClr val="tx1"/>
      </a:buClr>
      <a:defRPr sz="2400" kern="1200">
        <a:solidFill>
          <a:schemeClr val="tx1"/>
        </a:solidFill>
        <a:latin typeface="Tahoma" pitchFamily="34" charset="0"/>
        <a:ea typeface="+mn-ea"/>
        <a:cs typeface="+mn-cs"/>
      </a:defRPr>
    </a:lvl1pPr>
    <a:lvl2pPr marL="457200" algn="l" rtl="0" fontAlgn="base">
      <a:spcBef>
        <a:spcPct val="50000"/>
      </a:spcBef>
      <a:spcAft>
        <a:spcPct val="0"/>
      </a:spcAft>
      <a:buClr>
        <a:schemeClr val="tx1"/>
      </a:buClr>
      <a:defRPr sz="2400" kern="1200">
        <a:solidFill>
          <a:schemeClr val="tx1"/>
        </a:solidFill>
        <a:latin typeface="Tahoma" pitchFamily="34" charset="0"/>
        <a:ea typeface="+mn-ea"/>
        <a:cs typeface="+mn-cs"/>
      </a:defRPr>
    </a:lvl2pPr>
    <a:lvl3pPr marL="914400" algn="l" rtl="0" fontAlgn="base">
      <a:spcBef>
        <a:spcPct val="50000"/>
      </a:spcBef>
      <a:spcAft>
        <a:spcPct val="0"/>
      </a:spcAft>
      <a:buClr>
        <a:schemeClr val="tx1"/>
      </a:buClr>
      <a:defRPr sz="2400" kern="1200">
        <a:solidFill>
          <a:schemeClr val="tx1"/>
        </a:solidFill>
        <a:latin typeface="Tahoma" pitchFamily="34" charset="0"/>
        <a:ea typeface="+mn-ea"/>
        <a:cs typeface="+mn-cs"/>
      </a:defRPr>
    </a:lvl3pPr>
    <a:lvl4pPr marL="1371600" algn="l" rtl="0" fontAlgn="base">
      <a:spcBef>
        <a:spcPct val="50000"/>
      </a:spcBef>
      <a:spcAft>
        <a:spcPct val="0"/>
      </a:spcAft>
      <a:buClr>
        <a:schemeClr val="tx1"/>
      </a:buClr>
      <a:defRPr sz="2400" kern="1200">
        <a:solidFill>
          <a:schemeClr val="tx1"/>
        </a:solidFill>
        <a:latin typeface="Tahoma" pitchFamily="34" charset="0"/>
        <a:ea typeface="+mn-ea"/>
        <a:cs typeface="+mn-cs"/>
      </a:defRPr>
    </a:lvl4pPr>
    <a:lvl5pPr marL="1828800" algn="l" rtl="0" fontAlgn="base">
      <a:spcBef>
        <a:spcPct val="50000"/>
      </a:spcBef>
      <a:spcAft>
        <a:spcPct val="0"/>
      </a:spcAft>
      <a:buClr>
        <a:schemeClr val="tx1"/>
      </a:buClr>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A398"/>
    <a:srgbClr val="ADC6C7"/>
    <a:srgbClr val="885C87"/>
    <a:srgbClr val="59618B"/>
    <a:srgbClr val="67895B"/>
    <a:srgbClr val="876A5D"/>
    <a:srgbClr val="33CC33"/>
    <a:srgbClr val="CC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04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defTabSz="968375">
              <a:defRPr sz="1300"/>
            </a:lvl1pPr>
          </a:lstStyle>
          <a:p>
            <a:endParaRPr lang="en-US"/>
          </a:p>
        </p:txBody>
      </p:sp>
      <p:sp>
        <p:nvSpPr>
          <p:cNvPr id="53043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8375">
              <a:defRPr sz="1300"/>
            </a:lvl1pPr>
          </a:lstStyle>
          <a:p>
            <a:endParaRPr lang="en-US"/>
          </a:p>
        </p:txBody>
      </p:sp>
      <p:sp>
        <p:nvSpPr>
          <p:cNvPr id="53043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defTabSz="968375">
              <a:defRPr sz="1300"/>
            </a:lvl1pPr>
          </a:lstStyle>
          <a:p>
            <a:endParaRPr lang="en-US"/>
          </a:p>
        </p:txBody>
      </p:sp>
      <p:sp>
        <p:nvSpPr>
          <p:cNvPr id="53043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8375">
              <a:defRPr sz="1300"/>
            </a:lvl1pPr>
          </a:lstStyle>
          <a:p>
            <a:fld id="{7DE48D1E-465F-44D0-8963-F90E3697020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5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defTabSz="968375">
              <a:spcBef>
                <a:spcPct val="0"/>
              </a:spcBef>
              <a:buClrTx/>
              <a:defRPr sz="1300"/>
            </a:lvl1pPr>
          </a:lstStyle>
          <a:p>
            <a:endParaRPr lang="en-US"/>
          </a:p>
        </p:txBody>
      </p:sp>
      <p:sp>
        <p:nvSpPr>
          <p:cNvPr id="415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8375">
              <a:spcBef>
                <a:spcPct val="0"/>
              </a:spcBef>
              <a:buClrTx/>
              <a:defRPr sz="1300"/>
            </a:lvl1pPr>
          </a:lstStyle>
          <a:p>
            <a:endParaRPr lang="en-US"/>
          </a:p>
        </p:txBody>
      </p:sp>
      <p:sp>
        <p:nvSpPr>
          <p:cNvPr id="415748" name="Rectangle 4"/>
          <p:cNvSpPr>
            <a:spLocks noRo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415749" name="Rectangle 5"/>
          <p:cNvSpPr>
            <a:spLocks noGrp="1" noChangeArrowheads="1"/>
          </p:cNvSpPr>
          <p:nvPr>
            <p:ph type="body" sz="quarter" idx="3"/>
          </p:nvPr>
        </p:nvSpPr>
        <p:spPr bwMode="auto">
          <a:xfrm>
            <a:off x="733425" y="4559300"/>
            <a:ext cx="5849938" cy="4321175"/>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5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defTabSz="968375">
              <a:spcBef>
                <a:spcPct val="0"/>
              </a:spcBef>
              <a:buClrTx/>
              <a:defRPr sz="1300"/>
            </a:lvl1pPr>
          </a:lstStyle>
          <a:p>
            <a:endParaRPr lang="en-US"/>
          </a:p>
        </p:txBody>
      </p:sp>
      <p:sp>
        <p:nvSpPr>
          <p:cNvPr id="415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8375">
              <a:spcBef>
                <a:spcPct val="0"/>
              </a:spcBef>
              <a:buClrTx/>
              <a:defRPr sz="1300"/>
            </a:lvl1pPr>
          </a:lstStyle>
          <a:p>
            <a:fld id="{CBA77DA8-6E21-412B-A289-09E573751F2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914400" y="990600"/>
            <a:ext cx="7772400" cy="2133600"/>
          </a:xfrm>
        </p:spPr>
        <p:txBody>
          <a:bodyPr/>
          <a:lstStyle>
            <a:lvl1pPr>
              <a:defRPr sz="6000" b="1"/>
            </a:lvl1pPr>
          </a:lstStyle>
          <a:p>
            <a:r>
              <a:rPr lang="en-US"/>
              <a:t>Click to edit Master title style</a:t>
            </a:r>
          </a:p>
        </p:txBody>
      </p:sp>
      <p:sp>
        <p:nvSpPr>
          <p:cNvPr id="65549" name="Rectangle 13"/>
          <p:cNvSpPr>
            <a:spLocks noGrp="1" noChangeArrowheads="1"/>
          </p:cNvSpPr>
          <p:nvPr>
            <p:ph type="subTitle" idx="1"/>
          </p:nvPr>
        </p:nvSpPr>
        <p:spPr>
          <a:xfrm>
            <a:off x="914400" y="3276600"/>
            <a:ext cx="7772400" cy="2819400"/>
          </a:xfrm>
        </p:spPr>
        <p:txBody>
          <a:bodyPr/>
          <a:lstStyle>
            <a:lvl1pPr marL="0" indent="0" algn="ctr">
              <a:buFontTx/>
              <a:buNone/>
              <a:defRPr sz="2400" b="1"/>
            </a:lvl1pPr>
          </a:lstStyle>
          <a:p>
            <a:r>
              <a:rPr lang="en-US"/>
              <a:t>Click to edit Master subtitle style</a:t>
            </a:r>
          </a:p>
        </p:txBody>
      </p:sp>
      <p:sp>
        <p:nvSpPr>
          <p:cNvPr id="65551" name="Rectangle 15"/>
          <p:cNvSpPr>
            <a:spLocks noGrp="1" noChangeArrowheads="1"/>
          </p:cNvSpPr>
          <p:nvPr>
            <p:ph type="ftr" sz="quarter" idx="3"/>
          </p:nvPr>
        </p:nvSpPr>
        <p:spPr>
          <a:xfrm>
            <a:off x="914400" y="6248400"/>
            <a:ext cx="3886200" cy="457200"/>
          </a:xfrm>
        </p:spPr>
        <p:txBody>
          <a:bodyPr/>
          <a:lstStyle>
            <a:lvl1pPr algn="ctr">
              <a:defRPr sz="1400"/>
            </a:lvl1pPr>
          </a:lstStyle>
          <a:p>
            <a:r>
              <a:rPr lang="en-US"/>
              <a:t>Copyright © 2001, 2005, Andrew W. Moore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28600"/>
            <a:ext cx="2143125"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278563"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1066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28600" y="1371600"/>
            <a:ext cx="421005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91050" y="1371600"/>
            <a:ext cx="4211638"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228600" y="4000500"/>
            <a:ext cx="8574088"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228600" y="6502400"/>
            <a:ext cx="5076825" cy="257175"/>
          </a:xfrm>
        </p:spPr>
        <p:txBody>
          <a:bodyPr/>
          <a:lstStyle>
            <a:lvl1pPr>
              <a:defRPr/>
            </a:lvl1pPr>
          </a:lstStyle>
          <a:p>
            <a:r>
              <a:rPr lang="en-US"/>
              <a:t>Copyright © 2001, 2005, Andrew W. Moore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1005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91050" y="1371600"/>
            <a:ext cx="4211638"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91050" y="4000500"/>
            <a:ext cx="4211638"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228600" y="6502400"/>
            <a:ext cx="5076825" cy="257175"/>
          </a:xfrm>
        </p:spPr>
        <p:txBody>
          <a:bodyPr/>
          <a:lstStyle>
            <a:lvl1pPr>
              <a:defRPr/>
            </a:lvl1pPr>
          </a:lstStyle>
          <a:p>
            <a:r>
              <a:rPr lang="en-US"/>
              <a:t>Copyright © 2001, 2005, Andrew W. Moore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1005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1050" y="1371600"/>
            <a:ext cx="4211638"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28600" y="6502400"/>
            <a:ext cx="5076825" cy="257175"/>
          </a:xfrm>
        </p:spPr>
        <p:txBody>
          <a:bodyPr/>
          <a:lstStyle>
            <a:lvl1pPr>
              <a:defRPr/>
            </a:lvl1pPr>
          </a:lstStyle>
          <a:p>
            <a:r>
              <a:rPr lang="en-US"/>
              <a:t>Copyright © 2001, 2005, Andrew W. Moore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228600"/>
            <a:ext cx="8534400" cy="1066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228600" y="1371600"/>
            <a:ext cx="421005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91050" y="1371600"/>
            <a:ext cx="4211638"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8600" y="4000500"/>
            <a:ext cx="421005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591050" y="4000500"/>
            <a:ext cx="4211638"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228600" y="6502400"/>
            <a:ext cx="5076825" cy="257175"/>
          </a:xfrm>
        </p:spPr>
        <p:txBody>
          <a:bodyPr/>
          <a:lstStyle>
            <a:lvl1pPr>
              <a:defRPr/>
            </a:lvl1pPr>
          </a:lstStyle>
          <a:p>
            <a:r>
              <a:rPr lang="en-US"/>
              <a:t>Copyright © 2001, 2005, Andrew W. Moore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100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1050" y="1371600"/>
            <a:ext cx="4211638"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2001, 2005, Andrew W. Moore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228600" y="228600"/>
            <a:ext cx="8534400" cy="1066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4522" name="Rectangle 10"/>
          <p:cNvSpPr>
            <a:spLocks noGrp="1" noChangeArrowheads="1"/>
          </p:cNvSpPr>
          <p:nvPr>
            <p:ph type="body" idx="1"/>
          </p:nvPr>
        </p:nvSpPr>
        <p:spPr bwMode="auto">
          <a:xfrm>
            <a:off x="228600" y="1371600"/>
            <a:ext cx="8574088"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24" name="Rectangle 12"/>
          <p:cNvSpPr>
            <a:spLocks noGrp="1" noChangeArrowheads="1"/>
          </p:cNvSpPr>
          <p:nvPr>
            <p:ph type="ftr" sz="quarter" idx="3"/>
          </p:nvPr>
        </p:nvSpPr>
        <p:spPr bwMode="auto">
          <a:xfrm>
            <a:off x="228600" y="6502400"/>
            <a:ext cx="5076825" cy="257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defRPr sz="1200">
                <a:solidFill>
                  <a:schemeClr val="bg2"/>
                </a:solidFill>
              </a:defRPr>
            </a:lvl1pPr>
          </a:lstStyle>
          <a:p>
            <a:r>
              <a:rPr lang="en-US"/>
              <a:t>Copyright © 2001, 2005, Andrew W. Moore</a:t>
            </a:r>
          </a:p>
        </p:txBody>
      </p:sp>
      <p:sp>
        <p:nvSpPr>
          <p:cNvPr id="64527" name="Text Box 15"/>
          <p:cNvSpPr txBox="1">
            <a:spLocks noChangeArrowheads="1"/>
          </p:cNvSpPr>
          <p:nvPr userDrawn="1"/>
        </p:nvSpPr>
        <p:spPr bwMode="auto">
          <a:xfrm>
            <a:off x="5227638" y="6484938"/>
            <a:ext cx="3581400" cy="274637"/>
          </a:xfrm>
          <a:prstGeom prst="rect">
            <a:avLst/>
          </a:prstGeom>
          <a:noFill/>
          <a:ln w="9525">
            <a:noFill/>
            <a:miter lim="800000"/>
            <a:headEnd/>
            <a:tailEnd/>
          </a:ln>
          <a:effectLst/>
        </p:spPr>
        <p:txBody>
          <a:bodyPr>
            <a:spAutoFit/>
          </a:bodyPr>
          <a:lstStyle/>
          <a:p>
            <a:pPr algn="r">
              <a:buClrTx/>
            </a:pPr>
            <a:r>
              <a:rPr lang="en-US" sz="1200"/>
              <a:t>Instance-based learning: Slide </a:t>
            </a:r>
            <a:fld id="{D2918EF9-D990-4199-8A7A-656F00C78A7A}" type="slidenum">
              <a:rPr lang="en-US" sz="1200"/>
              <a:pPr algn="r">
                <a:buClrTx/>
              </a:pPr>
              <a:t>‹#›</a:t>
            </a:fld>
            <a:endParaRPr lang="en-US" sz="120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Lst>
  <p:hf sldNum="0" hdr="0" dt="0"/>
  <p:txStyles>
    <p:titleStyle>
      <a:lvl1pPr algn="ctr" rtl="0" fontAlgn="base">
        <a:spcBef>
          <a:spcPct val="0"/>
        </a:spcBef>
        <a:spcAft>
          <a:spcPct val="0"/>
        </a:spcAft>
        <a:defRPr sz="4400">
          <a:solidFill>
            <a:srgbClr val="006600"/>
          </a:solidFill>
          <a:latin typeface="+mj-lt"/>
          <a:ea typeface="+mj-ea"/>
          <a:cs typeface="+mj-cs"/>
        </a:defRPr>
      </a:lvl1pPr>
      <a:lvl2pPr algn="ctr" rtl="0" fontAlgn="base">
        <a:spcBef>
          <a:spcPct val="0"/>
        </a:spcBef>
        <a:spcAft>
          <a:spcPct val="0"/>
        </a:spcAft>
        <a:defRPr sz="4400">
          <a:solidFill>
            <a:srgbClr val="006600"/>
          </a:solidFill>
          <a:latin typeface="Tahoma" pitchFamily="34" charset="0"/>
        </a:defRPr>
      </a:lvl2pPr>
      <a:lvl3pPr algn="ctr" rtl="0" fontAlgn="base">
        <a:spcBef>
          <a:spcPct val="0"/>
        </a:spcBef>
        <a:spcAft>
          <a:spcPct val="0"/>
        </a:spcAft>
        <a:defRPr sz="4400">
          <a:solidFill>
            <a:srgbClr val="006600"/>
          </a:solidFill>
          <a:latin typeface="Tahoma" pitchFamily="34" charset="0"/>
        </a:defRPr>
      </a:lvl3pPr>
      <a:lvl4pPr algn="ctr" rtl="0" fontAlgn="base">
        <a:spcBef>
          <a:spcPct val="0"/>
        </a:spcBef>
        <a:spcAft>
          <a:spcPct val="0"/>
        </a:spcAft>
        <a:defRPr sz="4400">
          <a:solidFill>
            <a:srgbClr val="006600"/>
          </a:solidFill>
          <a:latin typeface="Tahoma" pitchFamily="34" charset="0"/>
        </a:defRPr>
      </a:lvl4pPr>
      <a:lvl5pPr algn="ctr" rtl="0" fontAlgn="base">
        <a:spcBef>
          <a:spcPct val="0"/>
        </a:spcBef>
        <a:spcAft>
          <a:spcPct val="0"/>
        </a:spcAft>
        <a:defRPr sz="4400">
          <a:solidFill>
            <a:srgbClr val="006600"/>
          </a:solidFill>
          <a:latin typeface="Tahoma" pitchFamily="34" charset="0"/>
        </a:defRPr>
      </a:lvl5pPr>
      <a:lvl6pPr marL="457200" algn="ctr" rtl="0" fontAlgn="base">
        <a:spcBef>
          <a:spcPct val="0"/>
        </a:spcBef>
        <a:spcAft>
          <a:spcPct val="0"/>
        </a:spcAft>
        <a:defRPr sz="4400">
          <a:solidFill>
            <a:srgbClr val="006600"/>
          </a:solidFill>
          <a:latin typeface="Tahoma" pitchFamily="34" charset="0"/>
        </a:defRPr>
      </a:lvl6pPr>
      <a:lvl7pPr marL="914400" algn="ctr" rtl="0" fontAlgn="base">
        <a:spcBef>
          <a:spcPct val="0"/>
        </a:spcBef>
        <a:spcAft>
          <a:spcPct val="0"/>
        </a:spcAft>
        <a:defRPr sz="4400">
          <a:solidFill>
            <a:srgbClr val="006600"/>
          </a:solidFill>
          <a:latin typeface="Tahoma" pitchFamily="34" charset="0"/>
        </a:defRPr>
      </a:lvl7pPr>
      <a:lvl8pPr marL="1371600" algn="ctr" rtl="0" fontAlgn="base">
        <a:spcBef>
          <a:spcPct val="0"/>
        </a:spcBef>
        <a:spcAft>
          <a:spcPct val="0"/>
        </a:spcAft>
        <a:defRPr sz="4400">
          <a:solidFill>
            <a:srgbClr val="006600"/>
          </a:solidFill>
          <a:latin typeface="Tahoma" pitchFamily="34" charset="0"/>
        </a:defRPr>
      </a:lvl8pPr>
      <a:lvl9pPr marL="1828800" algn="ctr" rtl="0" fontAlgn="base">
        <a:spcBef>
          <a:spcPct val="0"/>
        </a:spcBef>
        <a:spcAft>
          <a:spcPct val="0"/>
        </a:spcAft>
        <a:defRPr sz="4400">
          <a:solidFill>
            <a:srgbClr val="006600"/>
          </a:solidFill>
          <a:latin typeface="Tahoma" pitchFamily="34" charset="0"/>
        </a:defRPr>
      </a:lvl9pPr>
    </p:titleStyle>
    <p:bodyStyle>
      <a:lvl1pPr marL="342900" indent="-342900" algn="l" rtl="0" fontAlgn="base">
        <a:spcBef>
          <a:spcPct val="20000"/>
        </a:spcBef>
        <a:spcAft>
          <a:spcPct val="0"/>
        </a:spcAft>
        <a:buClr>
          <a:schemeClr val="tx1"/>
        </a:buClr>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mn-lt"/>
        </a:defRPr>
      </a:lvl4pPr>
      <a:lvl5pPr marL="2057400" indent="-228600" algn="l" rtl="0" fontAlgn="base">
        <a:spcBef>
          <a:spcPct val="20000"/>
        </a:spcBef>
        <a:spcAft>
          <a:spcPct val="0"/>
        </a:spcAft>
        <a:buClr>
          <a:schemeClr val="tx1"/>
        </a:buClr>
        <a:buChar char="•"/>
        <a:defRPr sz="2000">
          <a:solidFill>
            <a:schemeClr val="tx1"/>
          </a:solidFill>
          <a:latin typeface="+mn-lt"/>
        </a:defRPr>
      </a:lvl5pPr>
      <a:lvl6pPr marL="2514600" indent="-228600" algn="l" rtl="0" fontAlgn="base">
        <a:spcBef>
          <a:spcPct val="20000"/>
        </a:spcBef>
        <a:spcAft>
          <a:spcPct val="0"/>
        </a:spcAft>
        <a:buClr>
          <a:schemeClr val="tx1"/>
        </a:buClr>
        <a:buChar char="•"/>
        <a:defRPr sz="2000">
          <a:solidFill>
            <a:schemeClr val="tx1"/>
          </a:solidFill>
          <a:latin typeface="+mn-lt"/>
        </a:defRPr>
      </a:lvl6pPr>
      <a:lvl7pPr marL="2971800" indent="-228600" algn="l" rtl="0" fontAlgn="base">
        <a:spcBef>
          <a:spcPct val="20000"/>
        </a:spcBef>
        <a:spcAft>
          <a:spcPct val="0"/>
        </a:spcAft>
        <a:buClr>
          <a:schemeClr val="tx1"/>
        </a:buClr>
        <a:buChar char="•"/>
        <a:defRPr sz="2000">
          <a:solidFill>
            <a:schemeClr val="tx1"/>
          </a:solidFill>
          <a:latin typeface="+mn-lt"/>
        </a:defRPr>
      </a:lvl7pPr>
      <a:lvl8pPr marL="3429000" indent="-228600" algn="l" rtl="0" fontAlgn="base">
        <a:spcBef>
          <a:spcPct val="20000"/>
        </a:spcBef>
        <a:spcAft>
          <a:spcPct val="0"/>
        </a:spcAft>
        <a:buClr>
          <a:schemeClr val="tx1"/>
        </a:buClr>
        <a:buChar char="•"/>
        <a:defRPr sz="2000">
          <a:solidFill>
            <a:schemeClr val="tx1"/>
          </a:solidFill>
          <a:latin typeface="+mn-lt"/>
        </a:defRPr>
      </a:lvl8pPr>
      <a:lvl9pPr marL="3886200" indent="-228600" algn="l" rtl="0" fontAlgn="base">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cmu.edu/~awm/vizier" TargetMode="External"/><Relationship Id="rId2" Type="http://schemas.openxmlformats.org/officeDocument/2006/relationships/hyperlink" Target="http://www.cs.cmu.edu/~awm/tutoria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www.cnn.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 Id="rId5" Type="http://schemas.openxmlformats.org/officeDocument/2006/relationships/hyperlink" Target="http://www.cs.cmu.edu/~awm/vizier" TargetMode="Externa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7.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8.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5.xml"/><Relationship Id="rId5" Type="http://schemas.openxmlformats.org/officeDocument/2006/relationships/hyperlink" Target="http://www.cs.cmu.edu/~awm/vizier" TargetMode="Externa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5.xml"/><Relationship Id="rId5" Type="http://schemas.openxmlformats.org/officeDocument/2006/relationships/hyperlink" Target="http://www.cs.cmu.edu/~awm/vizier" TargetMode="Externa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9.v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hyperlink" Target="http://www.cs.cmu.edu/~awm/vizier" TargetMode="Externa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cs.cmu.edu/~awm/vizier" TargetMode="External"/><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5"/>
          <p:cNvSpPr>
            <a:spLocks noGrp="1" noChangeArrowheads="1"/>
          </p:cNvSpPr>
          <p:nvPr>
            <p:ph type="ftr" sz="quarter" idx="3"/>
          </p:nvPr>
        </p:nvSpPr>
        <p:spPr/>
        <p:txBody>
          <a:bodyPr/>
          <a:lstStyle/>
          <a:p>
            <a:endParaRPr lang="en-US" dirty="0"/>
          </a:p>
        </p:txBody>
      </p:sp>
      <p:sp>
        <p:nvSpPr>
          <p:cNvPr id="524290" name="Rectangle 2"/>
          <p:cNvSpPr>
            <a:spLocks noGrp="1" noChangeArrowheads="1"/>
          </p:cNvSpPr>
          <p:nvPr>
            <p:ph type="ctrTitle"/>
          </p:nvPr>
        </p:nvSpPr>
        <p:spPr>
          <a:xfrm>
            <a:off x="914400" y="152400"/>
            <a:ext cx="7772400" cy="2971800"/>
          </a:xfrm>
        </p:spPr>
        <p:txBody>
          <a:bodyPr/>
          <a:lstStyle/>
          <a:p>
            <a:r>
              <a:rPr lang="en-US" sz="5400"/>
              <a:t>Instance-based learning </a:t>
            </a:r>
            <a:br>
              <a:rPr lang="en-US" sz="5400"/>
            </a:br>
            <a:r>
              <a:rPr lang="en-US" sz="2800"/>
              <a:t>(a.k.a. memory-based) (a.k.a. non-parametric regression) (a.k.a. case-based) (a.k.a kernel-based)</a:t>
            </a:r>
          </a:p>
        </p:txBody>
      </p:sp>
      <p:sp>
        <p:nvSpPr>
          <p:cNvPr id="524291" name="Rectangle 3"/>
          <p:cNvSpPr>
            <a:spLocks noGrp="1" noChangeArrowheads="1"/>
          </p:cNvSpPr>
          <p:nvPr>
            <p:ph type="subTitle" idx="1"/>
          </p:nvPr>
        </p:nvSpPr>
        <p:spPr>
          <a:xfrm>
            <a:off x="914400" y="3352800"/>
            <a:ext cx="7772400" cy="2743200"/>
          </a:xfrm>
          <a:noFill/>
          <a:ln/>
        </p:spPr>
        <p:txBody>
          <a:bodyPr/>
          <a:lstStyle/>
          <a:p>
            <a:endParaRPr lang="en-US" sz="1600" b="0" dirty="0"/>
          </a:p>
        </p:txBody>
      </p:sp>
      <p:sp>
        <p:nvSpPr>
          <p:cNvPr id="524292" name="Text Box 4"/>
          <p:cNvSpPr txBox="1">
            <a:spLocks noChangeArrowheads="1"/>
          </p:cNvSpPr>
          <p:nvPr/>
        </p:nvSpPr>
        <p:spPr bwMode="auto">
          <a:xfrm>
            <a:off x="152400" y="3581400"/>
            <a:ext cx="2438400" cy="2381250"/>
          </a:xfrm>
          <a:prstGeom prst="rect">
            <a:avLst/>
          </a:prstGeom>
          <a:noFill/>
          <a:ln w="3175">
            <a:solidFill>
              <a:schemeClr val="tx1"/>
            </a:solidFill>
            <a:miter lim="800000"/>
            <a:headEnd/>
            <a:tailEnd/>
          </a:ln>
          <a:effectLst/>
        </p:spPr>
        <p:txBody>
          <a:bodyPr>
            <a:spAutoFit/>
          </a:bodyPr>
          <a:lstStyle/>
          <a:p>
            <a:pPr>
              <a:buClrTx/>
            </a:pPr>
            <a:r>
              <a:rPr lang="en-US" sz="1000"/>
              <a:t>Note to other teachers and users of these slides. Andrew would be delighted if you found this source material useful in giving your own lectures. Feel free to use these slides verbatim, or to modify them to fit your own needs. PowerPoint originals are available. If you make use of a significant portion of these slides in your own lecture, please include this message, or the following link to the source repository of Andrew’s tutorials: </a:t>
            </a:r>
            <a:r>
              <a:rPr lang="en-US" sz="1000">
                <a:hlinkClick r:id="rId2"/>
              </a:rPr>
              <a:t>http://www.cs.cmu.edu/~awm/tutorials</a:t>
            </a:r>
            <a:r>
              <a:rPr lang="en-US" sz="1000"/>
              <a:t> . Comments and corrections gratefully received. </a:t>
            </a:r>
          </a:p>
        </p:txBody>
      </p:sp>
      <p:sp>
        <p:nvSpPr>
          <p:cNvPr id="524293" name="Text Box 5"/>
          <p:cNvSpPr txBox="1">
            <a:spLocks noChangeArrowheads="1"/>
          </p:cNvSpPr>
          <p:nvPr/>
        </p:nvSpPr>
        <p:spPr bwMode="auto">
          <a:xfrm>
            <a:off x="5943600" y="5518150"/>
            <a:ext cx="3048000" cy="1187450"/>
          </a:xfrm>
          <a:prstGeom prst="rect">
            <a:avLst/>
          </a:prstGeom>
          <a:solidFill>
            <a:srgbClr val="CCFF66"/>
          </a:solidFill>
          <a:ln w="3175">
            <a:noFill/>
            <a:miter lim="800000"/>
            <a:headEnd/>
            <a:tailEnd/>
          </a:ln>
          <a:effectLst/>
        </p:spPr>
        <p:txBody>
          <a:bodyPr>
            <a:spAutoFit/>
          </a:bodyPr>
          <a:lstStyle/>
          <a:p>
            <a:pPr>
              <a:buClrTx/>
            </a:pPr>
            <a:r>
              <a:rPr lang="en-US" sz="1200" dirty="0"/>
              <a:t>Software to play with the algorithms in this tutorial, and example data are available from: </a:t>
            </a:r>
            <a:r>
              <a:rPr lang="en-US" sz="1200" dirty="0">
                <a:hlinkClick r:id="rId3"/>
              </a:rPr>
              <a:t>http://www.cs.cmu.edu/~awm/vizier</a:t>
            </a:r>
            <a:r>
              <a:rPr lang="en-US" sz="1200" dirty="0"/>
              <a:t> . The example figures in this slide-set were created with the same software and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35202" name="Rectangle 2"/>
          <p:cNvSpPr>
            <a:spLocks noGrp="1" noChangeArrowheads="1"/>
          </p:cNvSpPr>
          <p:nvPr>
            <p:ph type="title"/>
          </p:nvPr>
        </p:nvSpPr>
        <p:spPr>
          <a:xfrm>
            <a:off x="228600" y="228600"/>
            <a:ext cx="8534400" cy="838200"/>
          </a:xfrm>
        </p:spPr>
        <p:txBody>
          <a:bodyPr/>
          <a:lstStyle/>
          <a:p>
            <a:r>
              <a:rPr lang="en-US"/>
              <a:t>Nearest Neighbor</a:t>
            </a:r>
          </a:p>
        </p:txBody>
      </p:sp>
      <p:sp>
        <p:nvSpPr>
          <p:cNvPr id="435203" name="Rectangle 3"/>
          <p:cNvSpPr>
            <a:spLocks noGrp="1" noChangeArrowheads="1"/>
          </p:cNvSpPr>
          <p:nvPr>
            <p:ph type="body" idx="1"/>
          </p:nvPr>
        </p:nvSpPr>
        <p:spPr/>
        <p:txBody>
          <a:bodyPr/>
          <a:lstStyle/>
          <a:p>
            <a:pPr marL="457200" indent="-457200">
              <a:buFontTx/>
              <a:buNone/>
            </a:pPr>
            <a:r>
              <a:rPr lang="en-US" sz="2400" b="1"/>
              <a:t>Four things make a memory based learner:</a:t>
            </a:r>
          </a:p>
          <a:p>
            <a:pPr marL="457200" indent="-457200">
              <a:buClr>
                <a:schemeClr val="tx2"/>
              </a:buClr>
              <a:buFontTx/>
              <a:buAutoNum type="arabicPeriod"/>
            </a:pPr>
            <a:r>
              <a:rPr lang="en-US" sz="2400" i="1"/>
              <a:t>A distance metric</a:t>
            </a:r>
            <a:r>
              <a:rPr lang="en-US" sz="2400"/>
              <a:t>							</a:t>
            </a:r>
            <a:r>
              <a:rPr lang="en-US" sz="2400" b="1"/>
              <a:t>Euclidian</a:t>
            </a:r>
          </a:p>
          <a:p>
            <a:pPr marL="457200" indent="-457200">
              <a:buClr>
                <a:schemeClr val="tx2"/>
              </a:buClr>
              <a:buFontTx/>
              <a:buAutoNum type="arabicPeriod"/>
            </a:pPr>
            <a:r>
              <a:rPr lang="en-US" sz="2400" i="1"/>
              <a:t>How many nearby neighbors to look at?</a:t>
            </a:r>
            <a:r>
              <a:rPr lang="en-US" sz="2400"/>
              <a:t>				</a:t>
            </a:r>
            <a:r>
              <a:rPr lang="en-US" sz="2400" b="1"/>
              <a:t>One</a:t>
            </a:r>
          </a:p>
          <a:p>
            <a:pPr marL="457200" indent="-457200">
              <a:buClr>
                <a:schemeClr val="tx2"/>
              </a:buClr>
              <a:buFontTx/>
              <a:buAutoNum type="arabicPeriod"/>
            </a:pPr>
            <a:r>
              <a:rPr lang="en-US" sz="2400" i="1"/>
              <a:t>A weighting function (optional)					</a:t>
            </a:r>
            <a:r>
              <a:rPr lang="en-US" sz="2400" b="1"/>
              <a:t>Unused</a:t>
            </a:r>
          </a:p>
          <a:p>
            <a:pPr marL="457200" indent="-457200">
              <a:spcBef>
                <a:spcPct val="70000"/>
              </a:spcBef>
              <a:buClr>
                <a:schemeClr val="tx2"/>
              </a:buClr>
              <a:buFontTx/>
              <a:buAutoNum type="arabicPeriod"/>
            </a:pPr>
            <a:r>
              <a:rPr lang="en-US" sz="2400" i="1"/>
              <a:t>How to fit with the local points?					</a:t>
            </a:r>
            <a:r>
              <a:rPr lang="en-US" sz="2400" b="1"/>
              <a:t>J</a:t>
            </a:r>
            <a:r>
              <a:rPr lang="en-US" sz="2400" b="1">
                <a:cs typeface="Tahoma" pitchFamily="34" charset="0"/>
              </a:rPr>
              <a:t>ust predict the same output as the nearest 	neighbor.</a:t>
            </a:r>
            <a:endParaRPr lang="en-US" sz="2400" b="1"/>
          </a:p>
          <a:p>
            <a:pPr marL="457200" indent="-457200">
              <a:buFontTx/>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5"/>
          <p:cNvSpPr>
            <a:spLocks noGrp="1"/>
          </p:cNvSpPr>
          <p:nvPr>
            <p:ph type="ftr" sz="quarter" idx="10"/>
          </p:nvPr>
        </p:nvSpPr>
        <p:spPr/>
        <p:txBody>
          <a:bodyPr/>
          <a:lstStyle/>
          <a:p>
            <a:r>
              <a:rPr lang="en-US"/>
              <a:t>Copyright © 2001, 2005, Andrew W. Moore</a:t>
            </a:r>
          </a:p>
        </p:txBody>
      </p:sp>
      <p:sp>
        <p:nvSpPr>
          <p:cNvPr id="436226" name="Rectangle 2"/>
          <p:cNvSpPr>
            <a:spLocks noGrp="1" noChangeArrowheads="1"/>
          </p:cNvSpPr>
          <p:nvPr>
            <p:ph type="title"/>
          </p:nvPr>
        </p:nvSpPr>
        <p:spPr/>
        <p:txBody>
          <a:bodyPr/>
          <a:lstStyle/>
          <a:p>
            <a:r>
              <a:rPr lang="en-US"/>
              <a:t>Multivariate Distance Metrics</a:t>
            </a:r>
          </a:p>
        </p:txBody>
      </p:sp>
      <p:sp>
        <p:nvSpPr>
          <p:cNvPr id="436227" name="Rectangle 3"/>
          <p:cNvSpPr>
            <a:spLocks noGrp="1" noChangeArrowheads="1"/>
          </p:cNvSpPr>
          <p:nvPr>
            <p:ph type="body" sz="half" idx="1"/>
          </p:nvPr>
        </p:nvSpPr>
        <p:spPr>
          <a:xfrm>
            <a:off x="228600" y="1371600"/>
            <a:ext cx="8610600" cy="1447800"/>
          </a:xfrm>
        </p:spPr>
        <p:txBody>
          <a:bodyPr/>
          <a:lstStyle/>
          <a:p>
            <a:pPr>
              <a:buFontTx/>
              <a:buNone/>
            </a:pPr>
            <a:r>
              <a:rPr lang="en-US" sz="2000"/>
              <a:t>Suppose the input vectors x1, x2, …xn are two dimensional:</a:t>
            </a:r>
          </a:p>
          <a:p>
            <a:pPr>
              <a:buFontTx/>
              <a:buNone/>
            </a:pPr>
            <a:r>
              <a:rPr lang="en-US" sz="2000" b="1"/>
              <a:t>x</a:t>
            </a:r>
            <a:r>
              <a:rPr lang="en-US" sz="2000" i="1" baseline="-25000"/>
              <a:t>1</a:t>
            </a:r>
            <a:r>
              <a:rPr lang="en-US" sz="2000"/>
              <a:t> = ( </a:t>
            </a:r>
            <a:r>
              <a:rPr lang="en-US" sz="2000" i="1"/>
              <a:t>x</a:t>
            </a:r>
            <a:r>
              <a:rPr lang="en-US" sz="2000" i="1" baseline="-25000"/>
              <a:t>11</a:t>
            </a:r>
            <a:r>
              <a:rPr lang="en-US" sz="2000"/>
              <a:t> , </a:t>
            </a:r>
            <a:r>
              <a:rPr lang="en-US" sz="2000" i="1"/>
              <a:t>x</a:t>
            </a:r>
            <a:r>
              <a:rPr lang="en-US" sz="2000" i="1" baseline="-25000"/>
              <a:t>12</a:t>
            </a:r>
            <a:r>
              <a:rPr lang="en-US" sz="2000"/>
              <a:t> ) , </a:t>
            </a:r>
            <a:r>
              <a:rPr lang="en-US" sz="2000" b="1"/>
              <a:t>x</a:t>
            </a:r>
            <a:r>
              <a:rPr lang="en-US" sz="2000" i="1" baseline="-25000"/>
              <a:t>2</a:t>
            </a:r>
            <a:r>
              <a:rPr lang="en-US" sz="2000"/>
              <a:t> = ( </a:t>
            </a:r>
            <a:r>
              <a:rPr lang="en-US" sz="2000" i="1"/>
              <a:t>x</a:t>
            </a:r>
            <a:r>
              <a:rPr lang="en-US" sz="2000" i="1" baseline="-25000"/>
              <a:t>21</a:t>
            </a:r>
            <a:r>
              <a:rPr lang="en-US" sz="2000"/>
              <a:t> , </a:t>
            </a:r>
            <a:r>
              <a:rPr lang="en-US" sz="2000" i="1"/>
              <a:t>x</a:t>
            </a:r>
            <a:r>
              <a:rPr lang="en-US" sz="2000" i="1" baseline="-25000"/>
              <a:t>22</a:t>
            </a:r>
            <a:r>
              <a:rPr lang="en-US" sz="2000" baseline="-25000"/>
              <a:t> </a:t>
            </a:r>
            <a:r>
              <a:rPr lang="en-US" sz="2000"/>
              <a:t>) , …</a:t>
            </a:r>
            <a:r>
              <a:rPr lang="en-US" sz="2000" b="1"/>
              <a:t>x</a:t>
            </a:r>
            <a:r>
              <a:rPr lang="en-US" sz="2000" i="1" baseline="-25000"/>
              <a:t>N</a:t>
            </a:r>
            <a:r>
              <a:rPr lang="en-US" sz="2000"/>
              <a:t> = ( </a:t>
            </a:r>
            <a:r>
              <a:rPr lang="en-US" sz="2000" i="1"/>
              <a:t>x</a:t>
            </a:r>
            <a:r>
              <a:rPr lang="en-US" sz="2000" i="1" baseline="-25000"/>
              <a:t>N1</a:t>
            </a:r>
            <a:r>
              <a:rPr lang="en-US" sz="2000"/>
              <a:t> , </a:t>
            </a:r>
            <a:r>
              <a:rPr lang="en-US" sz="2000" i="1"/>
              <a:t>x</a:t>
            </a:r>
            <a:r>
              <a:rPr lang="en-US" sz="2000" i="1" baseline="-25000"/>
              <a:t>N2</a:t>
            </a:r>
            <a:r>
              <a:rPr lang="en-US" sz="2000"/>
              <a:t> ).</a:t>
            </a:r>
          </a:p>
          <a:p>
            <a:pPr>
              <a:buFontTx/>
              <a:buNone/>
            </a:pPr>
            <a:r>
              <a:rPr lang="en-US" sz="2000"/>
              <a:t>One can draw the nearest-neighbor regions in input space.</a:t>
            </a:r>
          </a:p>
        </p:txBody>
      </p:sp>
      <p:graphicFrame>
        <p:nvGraphicFramePr>
          <p:cNvPr id="436261" name="Group 37"/>
          <p:cNvGraphicFramePr>
            <a:graphicFrameLocks noGrp="1"/>
          </p:cNvGraphicFramePr>
          <p:nvPr>
            <p:ph sz="quarter" idx="2"/>
          </p:nvPr>
        </p:nvGraphicFramePr>
        <p:xfrm>
          <a:off x="381000" y="2514600"/>
          <a:ext cx="8534400" cy="3429000"/>
        </p:xfrm>
        <a:graphic>
          <a:graphicData uri="http://schemas.openxmlformats.org/drawingml/2006/table">
            <a:tbl>
              <a:tblPr/>
              <a:tblGrid>
                <a:gridCol w="4267200"/>
                <a:gridCol w="4267200"/>
              </a:tblGrid>
              <a:tr h="29352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a:noFill/>
                    </a:lnL>
                    <a:lnR cap="flat">
                      <a:noFill/>
                    </a:lnR>
                    <a:lnT cap="flat">
                      <a:noFill/>
                    </a:lnT>
                    <a:lnB>
                      <a:noFill/>
                    </a:lnB>
                    <a:lnTlToBr>
                      <a:noFill/>
                    </a:lnTlToBr>
                    <a:lnBlToTr>
                      <a:noFill/>
                    </a:lnBlToTr>
                    <a:no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Tahoma" pitchFamily="34" charset="0"/>
                        </a:rPr>
                        <a:t>Dist</a:t>
                      </a:r>
                      <a:r>
                        <a:rPr kumimoji="0" lang="en-US" sz="2000" b="0" i="0" u="none" strike="noStrike" cap="none" normalizeH="0" baseline="0" smtClean="0">
                          <a:ln>
                            <a:noFill/>
                          </a:ln>
                          <a:solidFill>
                            <a:schemeClr val="tx1"/>
                          </a:solidFill>
                          <a:effectLst/>
                          <a:latin typeface="Tahoma" pitchFamily="34" charset="0"/>
                        </a:rPr>
                        <a:t>(</a:t>
                      </a:r>
                      <a:r>
                        <a:rPr kumimoji="0" lang="en-US" sz="2000" b="1" i="0"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i</a:t>
                      </a:r>
                      <a:r>
                        <a:rPr kumimoji="0" lang="en-US" sz="2000" b="0" i="0" u="none" strike="noStrike" cap="none" normalizeH="0" baseline="0" smtClean="0">
                          <a:ln>
                            <a:noFill/>
                          </a:ln>
                          <a:solidFill>
                            <a:schemeClr val="tx1"/>
                          </a:solidFill>
                          <a:effectLst/>
                          <a:latin typeface="Tahoma" pitchFamily="34" charset="0"/>
                        </a:rPr>
                        <a:t>,</a:t>
                      </a:r>
                      <a:r>
                        <a:rPr kumimoji="0" lang="en-US" sz="2000" b="1" i="0"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j</a:t>
                      </a:r>
                      <a:r>
                        <a:rPr kumimoji="0" lang="en-US" sz="2000" b="0" i="0" u="none" strike="noStrike" cap="none" normalizeH="0" baseline="0" smtClean="0">
                          <a:ln>
                            <a:noFill/>
                          </a:ln>
                          <a:solidFill>
                            <a:schemeClr val="tx1"/>
                          </a:solidFill>
                          <a:effectLst/>
                          <a:latin typeface="Tahoma" pitchFamily="34" charset="0"/>
                        </a:rPr>
                        <a:t>) = (</a:t>
                      </a:r>
                      <a:r>
                        <a:rPr kumimoji="0" lang="en-US" sz="2000" b="0" i="1"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i1</a:t>
                      </a:r>
                      <a:r>
                        <a:rPr kumimoji="0" lang="en-US" sz="2000" b="0" i="0" u="none" strike="noStrike" cap="none" normalizeH="0" baseline="0" smtClean="0">
                          <a:ln>
                            <a:noFill/>
                          </a:ln>
                          <a:solidFill>
                            <a:schemeClr val="tx1"/>
                          </a:solidFill>
                          <a:effectLst/>
                          <a:latin typeface="Tahoma" pitchFamily="34" charset="0"/>
                        </a:rPr>
                        <a:t> – </a:t>
                      </a:r>
                      <a:r>
                        <a:rPr kumimoji="0" lang="en-US" sz="2000" b="0" i="1"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j1</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30000" smtClean="0">
                          <a:ln>
                            <a:noFill/>
                          </a:ln>
                          <a:solidFill>
                            <a:schemeClr val="tx1"/>
                          </a:solidFill>
                          <a:effectLst/>
                          <a:latin typeface="Tahoma" pitchFamily="34" charset="0"/>
                        </a:rPr>
                        <a:t>2</a:t>
                      </a:r>
                      <a:r>
                        <a:rPr kumimoji="0" lang="en-US" sz="2000" b="0" i="0" u="none" strike="noStrike" cap="none" normalizeH="0" baseline="0" smtClean="0">
                          <a:ln>
                            <a:noFill/>
                          </a:ln>
                          <a:solidFill>
                            <a:schemeClr val="tx1"/>
                          </a:solidFill>
                          <a:effectLst/>
                          <a:latin typeface="Tahoma" pitchFamily="34" charset="0"/>
                        </a:rPr>
                        <a:t> + (</a:t>
                      </a:r>
                      <a:r>
                        <a:rPr kumimoji="0" lang="en-US" sz="2000" b="0" i="1"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i2</a:t>
                      </a:r>
                      <a:r>
                        <a:rPr kumimoji="0" lang="en-US" sz="2000" b="0" i="1" u="none" strike="noStrike" cap="none" normalizeH="0" baseline="0" smtClean="0">
                          <a:ln>
                            <a:noFill/>
                          </a:ln>
                          <a:solidFill>
                            <a:schemeClr val="tx1"/>
                          </a:solidFill>
                          <a:effectLst/>
                          <a:latin typeface="Tahoma" pitchFamily="34" charset="0"/>
                        </a:rPr>
                        <a:t> </a:t>
                      </a:r>
                      <a:r>
                        <a:rPr kumimoji="0" lang="en-US" sz="2000" b="0" i="0" u="none" strike="noStrike" cap="none" normalizeH="0" baseline="0" smtClean="0">
                          <a:ln>
                            <a:noFill/>
                          </a:ln>
                          <a:solidFill>
                            <a:schemeClr val="tx1"/>
                          </a:solidFill>
                          <a:effectLst/>
                          <a:latin typeface="Tahoma" pitchFamily="34" charset="0"/>
                        </a:rPr>
                        <a:t>– </a:t>
                      </a:r>
                      <a:r>
                        <a:rPr kumimoji="0" lang="en-US" sz="2000" b="0" i="1"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j2</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30000" smtClean="0">
                          <a:ln>
                            <a:noFill/>
                          </a:ln>
                          <a:solidFill>
                            <a:schemeClr val="tx1"/>
                          </a:solidFill>
                          <a:effectLst/>
                          <a:latin typeface="Tahoma" pitchFamily="34" charset="0"/>
                        </a:rPr>
                        <a:t>2</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000" b="0" i="1" u="none" strike="noStrike" cap="none" normalizeH="0" baseline="0" smtClean="0">
                          <a:ln>
                            <a:noFill/>
                          </a:ln>
                          <a:solidFill>
                            <a:schemeClr val="tx1"/>
                          </a:solidFill>
                          <a:effectLst/>
                          <a:latin typeface="Tahoma" pitchFamily="34" charset="0"/>
                        </a:rPr>
                        <a:t>Dist</a:t>
                      </a:r>
                      <a:r>
                        <a:rPr kumimoji="0" lang="en-US" sz="2000" b="0" i="0" u="none" strike="noStrike" cap="none" normalizeH="0" baseline="0" smtClean="0">
                          <a:ln>
                            <a:noFill/>
                          </a:ln>
                          <a:solidFill>
                            <a:schemeClr val="tx1"/>
                          </a:solidFill>
                          <a:effectLst/>
                          <a:latin typeface="Tahoma" pitchFamily="34" charset="0"/>
                        </a:rPr>
                        <a:t>(</a:t>
                      </a:r>
                      <a:r>
                        <a:rPr kumimoji="0" lang="en-US" sz="2000" b="1" i="0"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i</a:t>
                      </a:r>
                      <a:r>
                        <a:rPr kumimoji="0" lang="en-US" sz="2000" b="0" i="0" u="none" strike="noStrike" cap="none" normalizeH="0" baseline="0" smtClean="0">
                          <a:ln>
                            <a:noFill/>
                          </a:ln>
                          <a:solidFill>
                            <a:schemeClr val="tx1"/>
                          </a:solidFill>
                          <a:effectLst/>
                          <a:latin typeface="Tahoma" pitchFamily="34" charset="0"/>
                        </a:rPr>
                        <a:t>,</a:t>
                      </a:r>
                      <a:r>
                        <a:rPr kumimoji="0" lang="en-US" sz="2000" b="1" i="0"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j</a:t>
                      </a:r>
                      <a:r>
                        <a:rPr kumimoji="0" lang="en-US" sz="2000" b="0" i="0" u="none" strike="noStrike" cap="none" normalizeH="0" baseline="0" smtClean="0">
                          <a:ln>
                            <a:noFill/>
                          </a:ln>
                          <a:solidFill>
                            <a:schemeClr val="tx1"/>
                          </a:solidFill>
                          <a:effectLst/>
                          <a:latin typeface="Tahoma" pitchFamily="34" charset="0"/>
                        </a:rPr>
                        <a:t>) =(</a:t>
                      </a:r>
                      <a:r>
                        <a:rPr kumimoji="0" lang="en-US" sz="2000" b="0" i="1"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i1</a:t>
                      </a:r>
                      <a:r>
                        <a:rPr kumimoji="0" lang="en-US" sz="2000" b="0" i="0" u="none" strike="noStrike" cap="none" normalizeH="0" baseline="0" smtClean="0">
                          <a:ln>
                            <a:noFill/>
                          </a:ln>
                          <a:solidFill>
                            <a:schemeClr val="tx1"/>
                          </a:solidFill>
                          <a:effectLst/>
                          <a:latin typeface="Tahoma" pitchFamily="34" charset="0"/>
                        </a:rPr>
                        <a:t> – </a:t>
                      </a:r>
                      <a:r>
                        <a:rPr kumimoji="0" lang="en-US" sz="2000" b="0" i="1" u="none" strike="noStrike" cap="none" normalizeH="0" baseline="0" smtClean="0">
                          <a:ln>
                            <a:noFill/>
                          </a:ln>
                          <a:solidFill>
                            <a:schemeClr val="tx1"/>
                          </a:solidFill>
                          <a:effectLst/>
                          <a:latin typeface="Tahoma" pitchFamily="34" charset="0"/>
                        </a:rPr>
                        <a:t>x</a:t>
                      </a:r>
                      <a:r>
                        <a:rPr kumimoji="0" lang="en-US" sz="2000" b="0" i="1" u="none" strike="noStrike" cap="none" normalizeH="0" baseline="-25000" smtClean="0">
                          <a:ln>
                            <a:noFill/>
                          </a:ln>
                          <a:solidFill>
                            <a:schemeClr val="tx1"/>
                          </a:solidFill>
                          <a:effectLst/>
                          <a:latin typeface="Tahoma" pitchFamily="34" charset="0"/>
                        </a:rPr>
                        <a:t>j1</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30000" smtClean="0">
                          <a:ln>
                            <a:noFill/>
                          </a:ln>
                          <a:solidFill>
                            <a:schemeClr val="tx1"/>
                          </a:solidFill>
                          <a:effectLst/>
                          <a:latin typeface="Tahoma" pitchFamily="34" charset="0"/>
                        </a:rPr>
                        <a:t>2</a:t>
                      </a:r>
                      <a:r>
                        <a:rPr kumimoji="0" lang="en-US" sz="2000" b="0" i="0" u="none" strike="noStrike" cap="none" normalizeH="0" baseline="0" smtClean="0">
                          <a:ln>
                            <a:noFill/>
                          </a:ln>
                          <a:solidFill>
                            <a:schemeClr val="tx1"/>
                          </a:solidFill>
                          <a:effectLst/>
                          <a:latin typeface="Tahoma" pitchFamily="34" charset="0"/>
                        </a:rPr>
                        <a:t>+(</a:t>
                      </a:r>
                      <a:r>
                        <a:rPr kumimoji="0" lang="en-US" sz="2000" b="0" i="1" u="none" strike="noStrike" cap="none" normalizeH="0" baseline="0" smtClean="0">
                          <a:ln>
                            <a:noFill/>
                          </a:ln>
                          <a:solidFill>
                            <a:schemeClr val="tx1"/>
                          </a:solidFill>
                          <a:effectLst/>
                          <a:latin typeface="Tahoma" pitchFamily="34" charset="0"/>
                        </a:rPr>
                        <a:t>3x</a:t>
                      </a:r>
                      <a:r>
                        <a:rPr kumimoji="0" lang="en-US" sz="2000" b="0" i="1" u="none" strike="noStrike" cap="none" normalizeH="0" baseline="-25000" smtClean="0">
                          <a:ln>
                            <a:noFill/>
                          </a:ln>
                          <a:solidFill>
                            <a:schemeClr val="tx1"/>
                          </a:solidFill>
                          <a:effectLst/>
                          <a:latin typeface="Tahoma" pitchFamily="34" charset="0"/>
                        </a:rPr>
                        <a:t>i2</a:t>
                      </a:r>
                      <a:r>
                        <a:rPr kumimoji="0" lang="en-US" sz="2000" b="0" i="1" u="none" strike="noStrike" cap="none" normalizeH="0" baseline="0" smtClean="0">
                          <a:ln>
                            <a:noFill/>
                          </a:ln>
                          <a:solidFill>
                            <a:schemeClr val="tx1"/>
                          </a:solidFill>
                          <a:effectLst/>
                          <a:latin typeface="Tahoma" pitchFamily="34" charset="0"/>
                        </a:rPr>
                        <a:t> </a:t>
                      </a:r>
                      <a:r>
                        <a:rPr kumimoji="0" lang="en-US" sz="2000" b="0" i="0" u="none" strike="noStrike" cap="none" normalizeH="0" baseline="0" smtClean="0">
                          <a:ln>
                            <a:noFill/>
                          </a:ln>
                          <a:solidFill>
                            <a:schemeClr val="tx1"/>
                          </a:solidFill>
                          <a:effectLst/>
                          <a:latin typeface="Tahoma" pitchFamily="34" charset="0"/>
                        </a:rPr>
                        <a:t>– </a:t>
                      </a:r>
                      <a:r>
                        <a:rPr kumimoji="0" lang="en-US" sz="2000" b="0" i="1" u="none" strike="noStrike" cap="none" normalizeH="0" baseline="0" smtClean="0">
                          <a:ln>
                            <a:noFill/>
                          </a:ln>
                          <a:solidFill>
                            <a:schemeClr val="tx1"/>
                          </a:solidFill>
                          <a:effectLst/>
                          <a:latin typeface="Tahoma" pitchFamily="34" charset="0"/>
                        </a:rPr>
                        <a:t>3x</a:t>
                      </a:r>
                      <a:r>
                        <a:rPr kumimoji="0" lang="en-US" sz="2000" b="0" i="1" u="none" strike="noStrike" cap="none" normalizeH="0" baseline="-25000" smtClean="0">
                          <a:ln>
                            <a:noFill/>
                          </a:ln>
                          <a:solidFill>
                            <a:schemeClr val="tx1"/>
                          </a:solidFill>
                          <a:effectLst/>
                          <a:latin typeface="Tahoma" pitchFamily="34" charset="0"/>
                        </a:rPr>
                        <a:t>j2</a:t>
                      </a:r>
                      <a:r>
                        <a:rPr kumimoji="0" lang="en-US" sz="2000" b="0" i="0" u="none" strike="noStrike" cap="none" normalizeH="0" baseline="0" smtClean="0">
                          <a:ln>
                            <a:noFill/>
                          </a:ln>
                          <a:solidFill>
                            <a:schemeClr val="tx1"/>
                          </a:solidFill>
                          <a:effectLst/>
                          <a:latin typeface="Tahoma" pitchFamily="34" charset="0"/>
                        </a:rPr>
                        <a:t>)</a:t>
                      </a:r>
                      <a:r>
                        <a:rPr kumimoji="0" lang="en-US" sz="2000" b="0" i="0" u="none" strike="noStrike" cap="none" normalizeH="0" baseline="30000" smtClean="0">
                          <a:ln>
                            <a:noFill/>
                          </a:ln>
                          <a:solidFill>
                            <a:schemeClr val="tx1"/>
                          </a:solidFill>
                          <a:effectLst/>
                          <a:latin typeface="Tahoma" pitchFamily="34" charset="0"/>
                        </a:rPr>
                        <a:t>2</a:t>
                      </a:r>
                    </a:p>
                  </a:txBody>
                  <a:tcPr horzOverflow="overflow">
                    <a:lnL>
                      <a:noFill/>
                    </a:lnL>
                    <a:lnR cap="flat">
                      <a:noFill/>
                    </a:lnR>
                    <a:lnT>
                      <a:noFill/>
                    </a:lnT>
                    <a:lnB cap="flat">
                      <a:noFill/>
                    </a:lnB>
                    <a:lnTlToBr>
                      <a:noFill/>
                    </a:lnTlToBr>
                    <a:lnBlToTr>
                      <a:noFill/>
                    </a:lnBlToTr>
                    <a:noFill/>
                  </a:tcPr>
                </a:tc>
              </a:tr>
            </a:tbl>
          </a:graphicData>
        </a:graphic>
      </p:graphicFrame>
      <p:pic>
        <p:nvPicPr>
          <p:cNvPr id="436244" name="Picture 20" descr="nnscaled1"/>
          <p:cNvPicPr>
            <a:picLocks noChangeAspect="1" noChangeArrowheads="1"/>
          </p:cNvPicPr>
          <p:nvPr>
            <p:ph sz="quarter" idx="3"/>
          </p:nvPr>
        </p:nvPicPr>
        <p:blipFill>
          <a:blip r:embed="rId2"/>
          <a:srcRect/>
          <a:stretch>
            <a:fillRect/>
          </a:stretch>
        </p:blipFill>
        <p:spPr>
          <a:xfrm>
            <a:off x="990600" y="2590800"/>
            <a:ext cx="2852738" cy="2857500"/>
          </a:xfrm>
          <a:noFill/>
          <a:ln/>
        </p:spPr>
      </p:pic>
      <p:pic>
        <p:nvPicPr>
          <p:cNvPr id="436246" name="Picture 22" descr="nnscaled2"/>
          <p:cNvPicPr>
            <a:picLocks noChangeAspect="1" noChangeArrowheads="1"/>
          </p:cNvPicPr>
          <p:nvPr/>
        </p:nvPicPr>
        <p:blipFill>
          <a:blip r:embed="rId3"/>
          <a:srcRect/>
          <a:stretch>
            <a:fillRect/>
          </a:stretch>
        </p:blipFill>
        <p:spPr bwMode="auto">
          <a:xfrm>
            <a:off x="4953000" y="2590800"/>
            <a:ext cx="2814638" cy="2819400"/>
          </a:xfrm>
          <a:prstGeom prst="rect">
            <a:avLst/>
          </a:prstGeom>
          <a:noFill/>
        </p:spPr>
      </p:pic>
      <p:sp>
        <p:nvSpPr>
          <p:cNvPr id="436259" name="Text Box 35"/>
          <p:cNvSpPr txBox="1">
            <a:spLocks noChangeArrowheads="1"/>
          </p:cNvSpPr>
          <p:nvPr/>
        </p:nvSpPr>
        <p:spPr bwMode="auto">
          <a:xfrm>
            <a:off x="304800" y="6019800"/>
            <a:ext cx="8610600" cy="396875"/>
          </a:xfrm>
          <a:prstGeom prst="rect">
            <a:avLst/>
          </a:prstGeom>
          <a:noFill/>
          <a:ln w="9525">
            <a:noFill/>
            <a:miter lim="800000"/>
            <a:headEnd/>
            <a:tailEnd/>
          </a:ln>
          <a:effectLst/>
        </p:spPr>
        <p:txBody>
          <a:bodyPr>
            <a:spAutoFit/>
          </a:bodyPr>
          <a:lstStyle/>
          <a:p>
            <a:pPr marL="342900" indent="-342900"/>
            <a:r>
              <a:rPr lang="en-US" sz="2000"/>
              <a:t>The relative scalings in the distance metric affect region shapes.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 2001, 2005, Andrew W. Moore</a:t>
            </a:r>
          </a:p>
        </p:txBody>
      </p:sp>
      <p:sp>
        <p:nvSpPr>
          <p:cNvPr id="437250" name="Rectangle 2"/>
          <p:cNvSpPr>
            <a:spLocks noGrp="1" noChangeArrowheads="1"/>
          </p:cNvSpPr>
          <p:nvPr>
            <p:ph type="title"/>
          </p:nvPr>
        </p:nvSpPr>
        <p:spPr/>
        <p:txBody>
          <a:bodyPr/>
          <a:lstStyle/>
          <a:p>
            <a:r>
              <a:rPr lang="en-US"/>
              <a:t>Euclidean Distance Metric</a:t>
            </a:r>
          </a:p>
        </p:txBody>
      </p:sp>
      <p:sp>
        <p:nvSpPr>
          <p:cNvPr id="437251" name="Rectangle 3"/>
          <p:cNvSpPr>
            <a:spLocks noGrp="1" noChangeArrowheads="1"/>
          </p:cNvSpPr>
          <p:nvPr>
            <p:ph type="body" sz="half" idx="1"/>
          </p:nvPr>
        </p:nvSpPr>
        <p:spPr>
          <a:xfrm>
            <a:off x="228600" y="5257800"/>
            <a:ext cx="8610600" cy="1219200"/>
          </a:xfrm>
        </p:spPr>
        <p:txBody>
          <a:bodyPr/>
          <a:lstStyle/>
          <a:p>
            <a:pPr>
              <a:buFontTx/>
              <a:buNone/>
            </a:pPr>
            <a:r>
              <a:rPr lang="en-US" sz="2400"/>
              <a:t>Other Metrics…</a:t>
            </a:r>
          </a:p>
          <a:p>
            <a:r>
              <a:rPr lang="en-US" sz="2400"/>
              <a:t>Mahalanobis, Rank-based, Correlation-based (Stanfill+Waltz, Maes’ Ringo system…)</a:t>
            </a:r>
          </a:p>
        </p:txBody>
      </p:sp>
      <p:graphicFrame>
        <p:nvGraphicFramePr>
          <p:cNvPr id="437252" name="Object 4"/>
          <p:cNvGraphicFramePr>
            <a:graphicFrameLocks noChangeAspect="1"/>
          </p:cNvGraphicFramePr>
          <p:nvPr>
            <p:ph sz="half" idx="2"/>
          </p:nvPr>
        </p:nvGraphicFramePr>
        <p:xfrm>
          <a:off x="2886075" y="1219200"/>
          <a:ext cx="4503738" cy="4016375"/>
        </p:xfrm>
        <a:graphic>
          <a:graphicData uri="http://schemas.openxmlformats.org/presentationml/2006/ole">
            <p:oleObj spid="_x0000_s437252" name="Equation" r:id="rId3" imgW="1879560" imgH="1676160" progId="Equation.3">
              <p:embed/>
            </p:oleObj>
          </a:graphicData>
        </a:graphic>
      </p:graphicFrame>
      <p:sp>
        <p:nvSpPr>
          <p:cNvPr id="437254" name="Text Box 6"/>
          <p:cNvSpPr txBox="1">
            <a:spLocks noChangeArrowheads="1"/>
          </p:cNvSpPr>
          <p:nvPr/>
        </p:nvSpPr>
        <p:spPr bwMode="auto">
          <a:xfrm>
            <a:off x="457200" y="2819400"/>
            <a:ext cx="1828800" cy="457200"/>
          </a:xfrm>
          <a:prstGeom prst="rect">
            <a:avLst/>
          </a:prstGeom>
          <a:noFill/>
          <a:ln w="9525">
            <a:noFill/>
            <a:miter lim="800000"/>
            <a:headEnd/>
            <a:tailEnd/>
          </a:ln>
          <a:effectLst/>
        </p:spPr>
        <p:txBody>
          <a:bodyPr>
            <a:spAutoFit/>
          </a:bodyPr>
          <a:lstStyle/>
          <a:p>
            <a:pPr marL="342900" indent="-342900"/>
            <a:r>
              <a:rPr lang="en-US"/>
              <a:t>where</a:t>
            </a:r>
          </a:p>
        </p:txBody>
      </p:sp>
      <p:sp>
        <p:nvSpPr>
          <p:cNvPr id="437255" name="Text Box 7"/>
          <p:cNvSpPr txBox="1">
            <a:spLocks noChangeArrowheads="1"/>
          </p:cNvSpPr>
          <p:nvPr/>
        </p:nvSpPr>
        <p:spPr bwMode="auto">
          <a:xfrm>
            <a:off x="381000" y="1981200"/>
            <a:ext cx="2362200" cy="457200"/>
          </a:xfrm>
          <a:prstGeom prst="rect">
            <a:avLst/>
          </a:prstGeom>
          <a:noFill/>
          <a:ln w="9525">
            <a:noFill/>
            <a:miter lim="800000"/>
            <a:headEnd/>
            <a:tailEnd/>
          </a:ln>
          <a:effectLst/>
        </p:spPr>
        <p:txBody>
          <a:bodyPr>
            <a:spAutoFit/>
          </a:bodyPr>
          <a:lstStyle/>
          <a:p>
            <a:pPr marL="342900" indent="-342900"/>
            <a:r>
              <a:rPr lang="en-US"/>
              <a:t>Or equivalently,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Copyright © 2001, 2005, Andrew W. Moore</a:t>
            </a:r>
          </a:p>
        </p:txBody>
      </p:sp>
      <p:sp>
        <p:nvSpPr>
          <p:cNvPr id="533506" name="Rectangle 1026"/>
          <p:cNvSpPr>
            <a:spLocks noGrp="1" noChangeArrowheads="1"/>
          </p:cNvSpPr>
          <p:nvPr>
            <p:ph type="title"/>
          </p:nvPr>
        </p:nvSpPr>
        <p:spPr>
          <a:xfrm>
            <a:off x="228600" y="228600"/>
            <a:ext cx="8534400" cy="609600"/>
          </a:xfrm>
        </p:spPr>
        <p:txBody>
          <a:bodyPr/>
          <a:lstStyle/>
          <a:p>
            <a:r>
              <a:rPr lang="en-US" sz="4000"/>
              <a:t>The Zen of Voronoi Diagrams</a:t>
            </a:r>
          </a:p>
        </p:txBody>
      </p:sp>
      <p:sp>
        <p:nvSpPr>
          <p:cNvPr id="533507" name="Rectangle 1027"/>
          <p:cNvSpPr>
            <a:spLocks noGrp="1" noChangeArrowheads="1"/>
          </p:cNvSpPr>
          <p:nvPr>
            <p:ph type="body" idx="1"/>
          </p:nvPr>
        </p:nvSpPr>
        <p:spPr>
          <a:xfrm>
            <a:off x="228600" y="838200"/>
            <a:ext cx="4267200" cy="5638800"/>
          </a:xfrm>
        </p:spPr>
        <p:txBody>
          <a:bodyPr/>
          <a:lstStyle/>
          <a:p>
            <a:pPr>
              <a:lnSpc>
                <a:spcPct val="90000"/>
              </a:lnSpc>
              <a:spcAft>
                <a:spcPct val="60000"/>
              </a:spcAft>
              <a:buFontTx/>
              <a:buNone/>
            </a:pPr>
            <a:r>
              <a:rPr lang="en-US" sz="1400">
                <a:solidFill>
                  <a:schemeClr val="hlink"/>
                </a:solidFill>
              </a:rPr>
              <a:t>CNN Article</a:t>
            </a:r>
          </a:p>
          <a:p>
            <a:pPr>
              <a:lnSpc>
                <a:spcPct val="90000"/>
              </a:lnSpc>
              <a:spcAft>
                <a:spcPct val="60000"/>
              </a:spcAft>
              <a:buFontTx/>
              <a:buNone/>
            </a:pPr>
            <a:r>
              <a:rPr lang="en-US" sz="2400" b="1">
                <a:solidFill>
                  <a:schemeClr val="folHlink"/>
                </a:solidFill>
              </a:rPr>
              <a:t>Mystery of renowned zen garden revealed</a:t>
            </a:r>
          </a:p>
          <a:p>
            <a:pPr>
              <a:lnSpc>
                <a:spcPct val="90000"/>
              </a:lnSpc>
              <a:spcAft>
                <a:spcPct val="60000"/>
              </a:spcAft>
              <a:buFontTx/>
              <a:buNone/>
            </a:pPr>
            <a:r>
              <a:rPr lang="en-US" sz="1400"/>
              <a:t>Thursday, September 26, 2002 Posted: 10:11 AM EDT (1411 GMT)</a:t>
            </a:r>
          </a:p>
          <a:p>
            <a:pPr>
              <a:lnSpc>
                <a:spcPct val="90000"/>
              </a:lnSpc>
              <a:spcAft>
                <a:spcPct val="60000"/>
              </a:spcAft>
              <a:buFontTx/>
              <a:buNone/>
            </a:pPr>
            <a:r>
              <a:rPr lang="en-US" sz="1400"/>
              <a:t>LONDON (Reuters) -- For centuries visitors to the renowned Ryoanji Temple garden in Kyoto, Japan have been entranced and mystified by the simple arrangement of rocks.</a:t>
            </a:r>
          </a:p>
          <a:p>
            <a:pPr>
              <a:lnSpc>
                <a:spcPct val="90000"/>
              </a:lnSpc>
              <a:spcAft>
                <a:spcPct val="60000"/>
              </a:spcAft>
              <a:buFontTx/>
              <a:buNone/>
            </a:pPr>
            <a:r>
              <a:rPr lang="en-US" sz="1400"/>
              <a:t>The five sparse clusters on a rectangle of raked gravel are said to be pleasing to the eyes of the hundreds of thousands of tourists who visit the garden each year.</a:t>
            </a:r>
          </a:p>
          <a:p>
            <a:pPr>
              <a:lnSpc>
                <a:spcPct val="90000"/>
              </a:lnSpc>
              <a:spcAft>
                <a:spcPct val="60000"/>
              </a:spcAft>
              <a:buFontTx/>
              <a:buNone/>
            </a:pPr>
            <a:r>
              <a:rPr lang="en-US" sz="1400"/>
              <a:t>Scientists in Japan said on Wednesday they now believe they have discovered its mysterious appeal.</a:t>
            </a:r>
          </a:p>
          <a:p>
            <a:pPr>
              <a:lnSpc>
                <a:spcPct val="90000"/>
              </a:lnSpc>
              <a:spcAft>
                <a:spcPct val="60000"/>
              </a:spcAft>
              <a:buFontTx/>
              <a:buNone/>
            </a:pPr>
            <a:r>
              <a:rPr lang="en-US" sz="1400"/>
              <a:t>"We have uncovered the implicit structure of the Ryoanji garden's visual ground and have shown that it includes an abstract, minimalist depiction of natural scenery," said Gert Van Tonder of Kyoto University.</a:t>
            </a:r>
          </a:p>
        </p:txBody>
      </p:sp>
      <p:sp>
        <p:nvSpPr>
          <p:cNvPr id="533508" name="Rectangle 1028"/>
          <p:cNvSpPr>
            <a:spLocks noChangeArrowheads="1"/>
          </p:cNvSpPr>
          <p:nvPr/>
        </p:nvSpPr>
        <p:spPr bwMode="auto">
          <a:xfrm>
            <a:off x="4343400" y="914400"/>
            <a:ext cx="4459288" cy="5638800"/>
          </a:xfrm>
          <a:prstGeom prst="rect">
            <a:avLst/>
          </a:prstGeom>
          <a:noFill/>
          <a:ln w="9525">
            <a:noFill/>
            <a:miter lim="800000"/>
            <a:headEnd/>
            <a:tailEnd/>
          </a:ln>
          <a:effectLst/>
        </p:spPr>
        <p:txBody>
          <a:bodyPr/>
          <a:lstStyle/>
          <a:p>
            <a:pPr marL="342900" indent="-342900">
              <a:spcBef>
                <a:spcPct val="20000"/>
              </a:spcBef>
              <a:spcAft>
                <a:spcPct val="60000"/>
              </a:spcAft>
            </a:pPr>
            <a:r>
              <a:rPr lang="en-US" sz="1400"/>
              <a:t>The researchers discovered that the empty space of the garden evokes a hidden image of a branching tree that is sensed by the unconscious mind.</a:t>
            </a:r>
          </a:p>
          <a:p>
            <a:pPr marL="342900" indent="-342900">
              <a:spcBef>
                <a:spcPct val="20000"/>
              </a:spcBef>
              <a:spcAft>
                <a:spcPct val="60000"/>
              </a:spcAft>
            </a:pPr>
            <a:r>
              <a:rPr lang="en-US" sz="1400"/>
              <a:t>"We believe that the unconscious perception of this pattern contributes to the enigmatic appeal of the garden," Van Tonder added.</a:t>
            </a:r>
          </a:p>
          <a:p>
            <a:pPr marL="342900" indent="-342900">
              <a:spcBef>
                <a:spcPct val="20000"/>
              </a:spcBef>
              <a:spcAft>
                <a:spcPct val="60000"/>
              </a:spcAft>
            </a:pPr>
            <a:r>
              <a:rPr lang="en-US" sz="1400"/>
              <a:t>He and his colleagues believe that whoever created the garden during the Muromachi era between 1333-1573 knew exactly what they were doing and placed the rocks around the tree image.</a:t>
            </a:r>
          </a:p>
          <a:p>
            <a:pPr marL="342900" indent="-342900">
              <a:spcBef>
                <a:spcPct val="20000"/>
              </a:spcBef>
              <a:spcAft>
                <a:spcPct val="60000"/>
              </a:spcAft>
            </a:pPr>
            <a:r>
              <a:rPr lang="en-US" sz="1400"/>
              <a:t>By using a concept called medial-axis transformation, the scientists showed that the hidden branched tree converges on the main area from which the garden is viewed.</a:t>
            </a:r>
          </a:p>
          <a:p>
            <a:pPr marL="342900" indent="-342900">
              <a:spcBef>
                <a:spcPct val="20000"/>
              </a:spcBef>
              <a:spcAft>
                <a:spcPct val="60000"/>
              </a:spcAft>
            </a:pPr>
            <a:r>
              <a:rPr lang="en-US" sz="1400"/>
              <a:t>The trunk leads to the prime viewing site in the ancient temple that once overlooked the garden.</a:t>
            </a:r>
          </a:p>
          <a:p>
            <a:pPr marL="342900" indent="-342900">
              <a:spcBef>
                <a:spcPct val="20000"/>
              </a:spcBef>
              <a:spcAft>
                <a:spcPct val="60000"/>
              </a:spcAft>
            </a:pPr>
            <a:r>
              <a:rPr lang="en-US" sz="1400"/>
              <a:t>It is thought that abstract art may have a similar impact.</a:t>
            </a:r>
          </a:p>
          <a:p>
            <a:pPr marL="342900" indent="-342900">
              <a:spcBef>
                <a:spcPct val="20000"/>
              </a:spcBef>
              <a:spcAft>
                <a:spcPct val="60000"/>
              </a:spcAft>
            </a:pPr>
            <a:r>
              <a:rPr lang="en-US" sz="1400"/>
              <a:t>"There is a growing realisation that scientific analysis can reveal unexpected structural features hidden in controversial abstract paintings," Van Tonder said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Copyright © 2001, 2005, Andrew W. Moore</a:t>
            </a:r>
          </a:p>
        </p:txBody>
      </p:sp>
      <p:sp>
        <p:nvSpPr>
          <p:cNvPr id="534530" name="Rectangle 1026"/>
          <p:cNvSpPr>
            <a:spLocks noGrp="1" noChangeArrowheads="1"/>
          </p:cNvSpPr>
          <p:nvPr>
            <p:ph type="title"/>
          </p:nvPr>
        </p:nvSpPr>
        <p:spPr>
          <a:xfrm>
            <a:off x="228600" y="228600"/>
            <a:ext cx="8534400" cy="533400"/>
          </a:xfrm>
        </p:spPr>
        <p:txBody>
          <a:bodyPr/>
          <a:lstStyle/>
          <a:p>
            <a:r>
              <a:rPr lang="en-US" sz="4000"/>
              <a:t>Zen Part Two</a:t>
            </a:r>
          </a:p>
        </p:txBody>
      </p:sp>
      <p:pic>
        <p:nvPicPr>
          <p:cNvPr id="534532" name="Picture 1028" descr="zen1"/>
          <p:cNvPicPr>
            <a:picLocks noChangeAspect="1" noChangeArrowheads="1"/>
          </p:cNvPicPr>
          <p:nvPr/>
        </p:nvPicPr>
        <p:blipFill>
          <a:blip r:embed="rId2"/>
          <a:srcRect/>
          <a:stretch>
            <a:fillRect/>
          </a:stretch>
        </p:blipFill>
        <p:spPr bwMode="auto">
          <a:xfrm>
            <a:off x="381000" y="1066800"/>
            <a:ext cx="3962400" cy="3268663"/>
          </a:xfrm>
          <a:prstGeom prst="rect">
            <a:avLst/>
          </a:prstGeom>
          <a:noFill/>
        </p:spPr>
      </p:pic>
      <p:pic>
        <p:nvPicPr>
          <p:cNvPr id="534533" name="Picture 1029" descr="zen2"/>
          <p:cNvPicPr>
            <a:picLocks noChangeAspect="1" noChangeArrowheads="1"/>
          </p:cNvPicPr>
          <p:nvPr/>
        </p:nvPicPr>
        <p:blipFill>
          <a:blip r:embed="rId3"/>
          <a:srcRect/>
          <a:stretch>
            <a:fillRect/>
          </a:stretch>
        </p:blipFill>
        <p:spPr bwMode="auto">
          <a:xfrm>
            <a:off x="4613275" y="914400"/>
            <a:ext cx="4435475" cy="5534025"/>
          </a:xfrm>
          <a:prstGeom prst="rect">
            <a:avLst/>
          </a:prstGeom>
          <a:noFill/>
        </p:spPr>
      </p:pic>
      <p:sp>
        <p:nvSpPr>
          <p:cNvPr id="534534" name="Text Box 1030"/>
          <p:cNvSpPr txBox="1">
            <a:spLocks noChangeArrowheads="1"/>
          </p:cNvSpPr>
          <p:nvPr/>
        </p:nvSpPr>
        <p:spPr bwMode="auto">
          <a:xfrm>
            <a:off x="304800" y="4876800"/>
            <a:ext cx="3581400" cy="914400"/>
          </a:xfrm>
          <a:prstGeom prst="rect">
            <a:avLst/>
          </a:prstGeom>
          <a:noFill/>
          <a:ln w="19050">
            <a:noFill/>
            <a:miter lim="800000"/>
            <a:headEnd/>
            <a:tailEnd/>
          </a:ln>
          <a:effectLst/>
        </p:spPr>
        <p:txBody>
          <a:bodyPr>
            <a:spAutoFit/>
          </a:bodyPr>
          <a:lstStyle/>
          <a:p>
            <a:pPr marL="342900" indent="-342900"/>
            <a:r>
              <a:rPr lang="en-US" sz="1200"/>
              <a:t>(Photos and article extracted from </a:t>
            </a:r>
            <a:r>
              <a:rPr lang="en-US" sz="1200">
                <a:hlinkClick r:id="rId4"/>
              </a:rPr>
              <a:t>www.cnn.com</a:t>
            </a:r>
            <a:r>
              <a:rPr lang="en-US" sz="1200"/>
              <a:t>)</a:t>
            </a:r>
          </a:p>
          <a:p>
            <a:pPr marL="342900" indent="-342900"/>
            <a:r>
              <a:rPr lang="en-US" sz="1200"/>
              <a:t>Question: what set of five rocks placed at a distance would have </a:t>
            </a:r>
            <a:r>
              <a:rPr lang="en-US" sz="1200" i="1" u="sng"/>
              <a:t>not</a:t>
            </a:r>
            <a:r>
              <a:rPr lang="en-US" sz="1200"/>
              <a:t> produced a tree-like voronoi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6"/>
          <p:cNvSpPr>
            <a:spLocks noGrp="1"/>
          </p:cNvSpPr>
          <p:nvPr>
            <p:ph type="ftr" sz="quarter" idx="10"/>
          </p:nvPr>
        </p:nvSpPr>
        <p:spPr/>
        <p:txBody>
          <a:bodyPr/>
          <a:lstStyle/>
          <a:p>
            <a:r>
              <a:rPr lang="en-US"/>
              <a:t>Copyright © 2001, 2005, Andrew W. Moore</a:t>
            </a:r>
          </a:p>
        </p:txBody>
      </p:sp>
      <p:sp>
        <p:nvSpPr>
          <p:cNvPr id="438276" name="Rectangle 4"/>
          <p:cNvSpPr>
            <a:spLocks noGrp="1" noChangeArrowheads="1"/>
          </p:cNvSpPr>
          <p:nvPr>
            <p:ph type="title" sz="quarter"/>
          </p:nvPr>
        </p:nvSpPr>
        <p:spPr>
          <a:xfrm>
            <a:off x="228600" y="228600"/>
            <a:ext cx="8534400" cy="838200"/>
          </a:xfrm>
        </p:spPr>
        <p:txBody>
          <a:bodyPr/>
          <a:lstStyle/>
          <a:p>
            <a:r>
              <a:rPr lang="en-US"/>
              <a:t>Notable Distance Metrics</a:t>
            </a:r>
          </a:p>
        </p:txBody>
      </p:sp>
      <p:pic>
        <p:nvPicPr>
          <p:cNvPr id="438281" name="Picture 9" descr="ellipse-orthog"/>
          <p:cNvPicPr>
            <a:picLocks noChangeAspect="1" noChangeArrowheads="1"/>
          </p:cNvPicPr>
          <p:nvPr>
            <p:ph sz="quarter" idx="1"/>
          </p:nvPr>
        </p:nvPicPr>
        <p:blipFill>
          <a:blip r:embed="rId2"/>
          <a:srcRect/>
          <a:stretch>
            <a:fillRect/>
          </a:stretch>
        </p:blipFill>
        <p:spPr>
          <a:xfrm>
            <a:off x="381000" y="990600"/>
            <a:ext cx="2481263" cy="2476500"/>
          </a:xfrm>
          <a:noFill/>
          <a:ln/>
        </p:spPr>
      </p:pic>
      <p:pic>
        <p:nvPicPr>
          <p:cNvPr id="438282" name="Picture 10" descr="ellipse-angle"/>
          <p:cNvPicPr>
            <a:picLocks noChangeAspect="1" noChangeArrowheads="1"/>
          </p:cNvPicPr>
          <p:nvPr>
            <p:ph sz="quarter" idx="3"/>
          </p:nvPr>
        </p:nvPicPr>
        <p:blipFill>
          <a:blip r:embed="rId3"/>
          <a:srcRect/>
          <a:stretch>
            <a:fillRect/>
          </a:stretch>
        </p:blipFill>
        <p:spPr>
          <a:xfrm>
            <a:off x="1676400" y="3962400"/>
            <a:ext cx="2481263" cy="2476500"/>
          </a:xfrm>
          <a:noFill/>
          <a:ln/>
        </p:spPr>
      </p:pic>
      <p:sp>
        <p:nvSpPr>
          <p:cNvPr id="438283" name="Rectangle 11"/>
          <p:cNvSpPr>
            <a:spLocks noChangeArrowheads="1"/>
          </p:cNvSpPr>
          <p:nvPr/>
        </p:nvSpPr>
        <p:spPr bwMode="auto">
          <a:xfrm>
            <a:off x="6477000" y="5029200"/>
            <a:ext cx="457200" cy="381000"/>
          </a:xfrm>
          <a:prstGeom prst="rect">
            <a:avLst/>
          </a:prstGeom>
          <a:noFill/>
          <a:ln w="9525">
            <a:solidFill>
              <a:schemeClr val="tx1"/>
            </a:solidFill>
            <a:miter lim="800000"/>
            <a:headEnd/>
            <a:tailEnd/>
          </a:ln>
          <a:effectLst/>
        </p:spPr>
        <p:txBody>
          <a:bodyPr wrap="none" anchor="ctr"/>
          <a:lstStyle/>
          <a:p>
            <a:endParaRPr lang="en-US"/>
          </a:p>
        </p:txBody>
      </p:sp>
      <p:sp>
        <p:nvSpPr>
          <p:cNvPr id="438284" name="Rectangle 12"/>
          <p:cNvSpPr>
            <a:spLocks noChangeArrowheads="1"/>
          </p:cNvSpPr>
          <p:nvPr/>
        </p:nvSpPr>
        <p:spPr bwMode="auto">
          <a:xfrm>
            <a:off x="6324600" y="4876800"/>
            <a:ext cx="762000" cy="685800"/>
          </a:xfrm>
          <a:prstGeom prst="rect">
            <a:avLst/>
          </a:prstGeom>
          <a:noFill/>
          <a:ln w="9525">
            <a:solidFill>
              <a:schemeClr val="tx1"/>
            </a:solidFill>
            <a:miter lim="800000"/>
            <a:headEnd/>
            <a:tailEnd/>
          </a:ln>
          <a:effectLst/>
        </p:spPr>
        <p:txBody>
          <a:bodyPr wrap="none" anchor="ctr"/>
          <a:lstStyle/>
          <a:p>
            <a:endParaRPr lang="en-US"/>
          </a:p>
        </p:txBody>
      </p:sp>
      <p:sp>
        <p:nvSpPr>
          <p:cNvPr id="438285" name="Rectangle 13"/>
          <p:cNvSpPr>
            <a:spLocks noChangeArrowheads="1"/>
          </p:cNvSpPr>
          <p:nvPr/>
        </p:nvSpPr>
        <p:spPr bwMode="auto">
          <a:xfrm>
            <a:off x="6172200" y="4648200"/>
            <a:ext cx="1066800" cy="1066800"/>
          </a:xfrm>
          <a:prstGeom prst="rect">
            <a:avLst/>
          </a:prstGeom>
          <a:noFill/>
          <a:ln w="9525">
            <a:solidFill>
              <a:schemeClr val="tx1"/>
            </a:solidFill>
            <a:miter lim="800000"/>
            <a:headEnd/>
            <a:tailEnd/>
          </a:ln>
          <a:effectLst/>
        </p:spPr>
        <p:txBody>
          <a:bodyPr wrap="none" anchor="ctr"/>
          <a:lstStyle/>
          <a:p>
            <a:endParaRPr lang="en-US"/>
          </a:p>
        </p:txBody>
      </p:sp>
      <p:sp>
        <p:nvSpPr>
          <p:cNvPr id="438286" name="Rectangle 14"/>
          <p:cNvSpPr>
            <a:spLocks noChangeArrowheads="1"/>
          </p:cNvSpPr>
          <p:nvPr/>
        </p:nvSpPr>
        <p:spPr bwMode="auto">
          <a:xfrm>
            <a:off x="6019800" y="4495800"/>
            <a:ext cx="1371600" cy="1371600"/>
          </a:xfrm>
          <a:prstGeom prst="rect">
            <a:avLst/>
          </a:prstGeom>
          <a:noFill/>
          <a:ln w="9525">
            <a:solidFill>
              <a:schemeClr val="tx1"/>
            </a:solidFill>
            <a:miter lim="800000"/>
            <a:headEnd/>
            <a:tailEnd/>
          </a:ln>
          <a:effectLst/>
        </p:spPr>
        <p:txBody>
          <a:bodyPr wrap="none" anchor="ctr"/>
          <a:lstStyle/>
          <a:p>
            <a:endParaRPr lang="en-US"/>
          </a:p>
        </p:txBody>
      </p:sp>
      <p:sp>
        <p:nvSpPr>
          <p:cNvPr id="438287" name="Rectangle 15"/>
          <p:cNvSpPr>
            <a:spLocks noChangeArrowheads="1"/>
          </p:cNvSpPr>
          <p:nvPr/>
        </p:nvSpPr>
        <p:spPr bwMode="auto">
          <a:xfrm>
            <a:off x="5867400" y="4267200"/>
            <a:ext cx="1676400" cy="1752600"/>
          </a:xfrm>
          <a:prstGeom prst="rect">
            <a:avLst/>
          </a:prstGeom>
          <a:noFill/>
          <a:ln w="9525">
            <a:solidFill>
              <a:schemeClr val="tx1"/>
            </a:solidFill>
            <a:miter lim="800000"/>
            <a:headEnd/>
            <a:tailEnd/>
          </a:ln>
          <a:effectLst/>
        </p:spPr>
        <p:txBody>
          <a:bodyPr wrap="none" anchor="ctr"/>
          <a:lstStyle/>
          <a:p>
            <a:endParaRPr lang="en-US"/>
          </a:p>
        </p:txBody>
      </p:sp>
      <p:sp>
        <p:nvSpPr>
          <p:cNvPr id="438289" name="Rectangle 17"/>
          <p:cNvSpPr>
            <a:spLocks noChangeArrowheads="1"/>
          </p:cNvSpPr>
          <p:nvPr/>
        </p:nvSpPr>
        <p:spPr bwMode="auto">
          <a:xfrm>
            <a:off x="5410200" y="1371600"/>
            <a:ext cx="2743200" cy="2552700"/>
          </a:xfrm>
          <a:prstGeom prst="rect">
            <a:avLst/>
          </a:prstGeom>
          <a:noFill/>
          <a:ln w="12700">
            <a:solidFill>
              <a:schemeClr val="tx1"/>
            </a:solidFill>
            <a:miter lim="800000"/>
            <a:headEnd/>
            <a:tailEnd/>
          </a:ln>
          <a:effectLst/>
        </p:spPr>
        <p:txBody>
          <a:bodyPr/>
          <a:lstStyle/>
          <a:p>
            <a:pPr marL="342900" indent="-342900">
              <a:spcBef>
                <a:spcPct val="20000"/>
              </a:spcBef>
              <a:buFontTx/>
              <a:buChar char="•"/>
            </a:pPr>
            <a:endParaRPr lang="en-US"/>
          </a:p>
        </p:txBody>
      </p:sp>
      <p:sp>
        <p:nvSpPr>
          <p:cNvPr id="438291" name="Rectangle 19"/>
          <p:cNvSpPr>
            <a:spLocks noChangeArrowheads="1"/>
          </p:cNvSpPr>
          <p:nvPr/>
        </p:nvSpPr>
        <p:spPr bwMode="auto">
          <a:xfrm rot="-2507196">
            <a:off x="6629400" y="2514600"/>
            <a:ext cx="457200" cy="457200"/>
          </a:xfrm>
          <a:prstGeom prst="rect">
            <a:avLst/>
          </a:prstGeom>
          <a:noFill/>
          <a:ln w="6350">
            <a:solidFill>
              <a:schemeClr val="tx1"/>
            </a:solidFill>
            <a:miter lim="800000"/>
            <a:headEnd/>
            <a:tailEnd/>
          </a:ln>
          <a:effectLst/>
        </p:spPr>
        <p:txBody>
          <a:bodyPr wrap="none" anchor="ctr"/>
          <a:lstStyle/>
          <a:p>
            <a:endParaRPr lang="en-US"/>
          </a:p>
        </p:txBody>
      </p:sp>
      <p:sp>
        <p:nvSpPr>
          <p:cNvPr id="438292" name="Rectangle 20"/>
          <p:cNvSpPr>
            <a:spLocks noChangeArrowheads="1"/>
          </p:cNvSpPr>
          <p:nvPr/>
        </p:nvSpPr>
        <p:spPr bwMode="auto">
          <a:xfrm rot="-2507196">
            <a:off x="6451600" y="2295525"/>
            <a:ext cx="762000" cy="762000"/>
          </a:xfrm>
          <a:prstGeom prst="rect">
            <a:avLst/>
          </a:prstGeom>
          <a:noFill/>
          <a:ln w="6350">
            <a:solidFill>
              <a:schemeClr val="tx1"/>
            </a:solidFill>
            <a:miter lim="800000"/>
            <a:headEnd/>
            <a:tailEnd/>
          </a:ln>
          <a:effectLst/>
        </p:spPr>
        <p:txBody>
          <a:bodyPr wrap="none" anchor="ctr"/>
          <a:lstStyle/>
          <a:p>
            <a:endParaRPr lang="en-US"/>
          </a:p>
        </p:txBody>
      </p:sp>
      <p:sp>
        <p:nvSpPr>
          <p:cNvPr id="438294" name="Rectangle 22"/>
          <p:cNvSpPr>
            <a:spLocks noChangeArrowheads="1"/>
          </p:cNvSpPr>
          <p:nvPr/>
        </p:nvSpPr>
        <p:spPr bwMode="auto">
          <a:xfrm rot="-2507196">
            <a:off x="6273800" y="2152650"/>
            <a:ext cx="1066800" cy="1066800"/>
          </a:xfrm>
          <a:prstGeom prst="rect">
            <a:avLst/>
          </a:prstGeom>
          <a:noFill/>
          <a:ln w="6350">
            <a:solidFill>
              <a:schemeClr val="tx1"/>
            </a:solidFill>
            <a:miter lim="800000"/>
            <a:headEnd/>
            <a:tailEnd/>
          </a:ln>
          <a:effectLst/>
        </p:spPr>
        <p:txBody>
          <a:bodyPr wrap="none" anchor="ctr"/>
          <a:lstStyle/>
          <a:p>
            <a:endParaRPr lang="en-US"/>
          </a:p>
        </p:txBody>
      </p:sp>
      <p:sp>
        <p:nvSpPr>
          <p:cNvPr id="438295" name="Rectangle 23"/>
          <p:cNvSpPr>
            <a:spLocks noChangeArrowheads="1"/>
          </p:cNvSpPr>
          <p:nvPr/>
        </p:nvSpPr>
        <p:spPr bwMode="auto">
          <a:xfrm rot="-2507196">
            <a:off x="5913438" y="1701800"/>
            <a:ext cx="1746250" cy="1852613"/>
          </a:xfrm>
          <a:prstGeom prst="rect">
            <a:avLst/>
          </a:prstGeom>
          <a:noFill/>
          <a:ln w="6350">
            <a:solidFill>
              <a:schemeClr val="tx1"/>
            </a:solidFill>
            <a:miter lim="800000"/>
            <a:headEnd/>
            <a:tailEnd/>
          </a:ln>
          <a:effectLst/>
        </p:spPr>
        <p:txBody>
          <a:bodyPr wrap="none" anchor="ctr"/>
          <a:lstStyle/>
          <a:p>
            <a:endParaRPr lang="en-US"/>
          </a:p>
        </p:txBody>
      </p:sp>
      <p:sp>
        <p:nvSpPr>
          <p:cNvPr id="438296" name="Rectangle 24"/>
          <p:cNvSpPr>
            <a:spLocks noChangeArrowheads="1"/>
          </p:cNvSpPr>
          <p:nvPr/>
        </p:nvSpPr>
        <p:spPr bwMode="auto">
          <a:xfrm rot="-2507196">
            <a:off x="6089650" y="1916113"/>
            <a:ext cx="1371600" cy="1449387"/>
          </a:xfrm>
          <a:prstGeom prst="rect">
            <a:avLst/>
          </a:prstGeom>
          <a:noFill/>
          <a:ln w="6350">
            <a:solidFill>
              <a:schemeClr val="tx1"/>
            </a:solidFill>
            <a:miter lim="800000"/>
            <a:headEnd/>
            <a:tailEnd/>
          </a:ln>
          <a:effectLst/>
        </p:spPr>
        <p:txBody>
          <a:bodyPr wrap="none" anchor="ctr"/>
          <a:lstStyle/>
          <a:p>
            <a:endParaRPr lang="en-US"/>
          </a:p>
        </p:txBody>
      </p:sp>
      <p:sp>
        <p:nvSpPr>
          <p:cNvPr id="438297" name="Text Box 25"/>
          <p:cNvSpPr txBox="1">
            <a:spLocks noChangeArrowheads="1"/>
          </p:cNvSpPr>
          <p:nvPr/>
        </p:nvSpPr>
        <p:spPr bwMode="auto">
          <a:xfrm rot="16200000">
            <a:off x="3597275" y="2498725"/>
            <a:ext cx="2743200" cy="336550"/>
          </a:xfrm>
          <a:prstGeom prst="rect">
            <a:avLst/>
          </a:prstGeom>
          <a:noFill/>
          <a:ln w="9525">
            <a:noFill/>
            <a:miter lim="800000"/>
            <a:headEnd/>
            <a:tailEnd/>
          </a:ln>
          <a:effectLst/>
        </p:spPr>
        <p:txBody>
          <a:bodyPr>
            <a:spAutoFit/>
          </a:bodyPr>
          <a:lstStyle/>
          <a:p>
            <a:pPr marL="342900" indent="-342900" algn="ctr"/>
            <a:r>
              <a:rPr lang="en-US" sz="1600" b="1"/>
              <a:t>L</a:t>
            </a:r>
            <a:r>
              <a:rPr lang="en-US" sz="1600" b="1" baseline="-25000"/>
              <a:t>1</a:t>
            </a:r>
            <a:r>
              <a:rPr lang="en-US" sz="1600" b="1"/>
              <a:t> norm (absolute)</a:t>
            </a:r>
          </a:p>
        </p:txBody>
      </p:sp>
      <p:sp>
        <p:nvSpPr>
          <p:cNvPr id="438298" name="Text Box 26"/>
          <p:cNvSpPr txBox="1">
            <a:spLocks noChangeArrowheads="1"/>
          </p:cNvSpPr>
          <p:nvPr/>
        </p:nvSpPr>
        <p:spPr bwMode="auto">
          <a:xfrm rot="16200000">
            <a:off x="3978275" y="5013325"/>
            <a:ext cx="2133600" cy="336550"/>
          </a:xfrm>
          <a:prstGeom prst="rect">
            <a:avLst/>
          </a:prstGeom>
          <a:noFill/>
          <a:ln w="9525">
            <a:noFill/>
            <a:miter lim="800000"/>
            <a:headEnd/>
            <a:tailEnd/>
          </a:ln>
          <a:effectLst/>
        </p:spPr>
        <p:txBody>
          <a:bodyPr>
            <a:spAutoFit/>
          </a:bodyPr>
          <a:lstStyle/>
          <a:p>
            <a:pPr marL="342900" indent="-342900" algn="ctr"/>
            <a:r>
              <a:rPr lang="en-US" sz="1600" b="1"/>
              <a:t>L</a:t>
            </a:r>
            <a:r>
              <a:rPr lang="en-US" sz="1600" b="1" i="1" baseline="-25000"/>
              <a:t>infinity</a:t>
            </a:r>
            <a:r>
              <a:rPr lang="en-US" sz="1600" b="1" i="1"/>
              <a:t> (max) norm</a:t>
            </a:r>
            <a:endParaRPr lang="en-US" sz="1600" b="1"/>
          </a:p>
        </p:txBody>
      </p:sp>
      <p:sp>
        <p:nvSpPr>
          <p:cNvPr id="438299" name="Text Box 27"/>
          <p:cNvSpPr txBox="1">
            <a:spLocks noChangeArrowheads="1"/>
          </p:cNvSpPr>
          <p:nvPr/>
        </p:nvSpPr>
        <p:spPr bwMode="auto">
          <a:xfrm rot="10800000">
            <a:off x="3048000" y="1143000"/>
            <a:ext cx="428625" cy="2362200"/>
          </a:xfrm>
          <a:prstGeom prst="rect">
            <a:avLst/>
          </a:prstGeom>
          <a:noFill/>
          <a:ln w="9525">
            <a:noFill/>
            <a:miter lim="800000"/>
            <a:headEnd/>
            <a:tailEnd/>
          </a:ln>
          <a:effectLst/>
        </p:spPr>
        <p:txBody>
          <a:bodyPr vert="eaVert">
            <a:spAutoFit/>
          </a:bodyPr>
          <a:lstStyle/>
          <a:p>
            <a:pPr marL="342900" indent="-342900" algn="ctr"/>
            <a:r>
              <a:rPr lang="en-US" sz="1600" b="1"/>
              <a:t>Scaled Euclidian (L</a:t>
            </a:r>
            <a:r>
              <a:rPr lang="en-US" sz="1600" b="1" baseline="-25000"/>
              <a:t>2</a:t>
            </a:r>
            <a:r>
              <a:rPr lang="en-US" sz="1600" b="1"/>
              <a:t>)</a:t>
            </a:r>
          </a:p>
        </p:txBody>
      </p:sp>
      <p:sp>
        <p:nvSpPr>
          <p:cNvPr id="438300" name="Text Box 28"/>
          <p:cNvSpPr txBox="1">
            <a:spLocks noChangeArrowheads="1"/>
          </p:cNvSpPr>
          <p:nvPr/>
        </p:nvSpPr>
        <p:spPr bwMode="auto">
          <a:xfrm rot="16200000">
            <a:off x="-608012" y="4494212"/>
            <a:ext cx="3048000" cy="1069975"/>
          </a:xfrm>
          <a:prstGeom prst="rect">
            <a:avLst/>
          </a:prstGeom>
          <a:noFill/>
          <a:ln w="9525">
            <a:noFill/>
            <a:miter lim="800000"/>
            <a:headEnd/>
            <a:tailEnd/>
          </a:ln>
          <a:effectLst/>
        </p:spPr>
        <p:txBody>
          <a:bodyPr>
            <a:spAutoFit/>
          </a:bodyPr>
          <a:lstStyle/>
          <a:p>
            <a:r>
              <a:rPr lang="en-US" sz="1600" b="1"/>
              <a:t>Mahalanobis 	        (here, </a:t>
            </a:r>
            <a:r>
              <a:rPr lang="en-US" sz="1600" b="1">
                <a:latin typeface="Symbol" pitchFamily="18" charset="2"/>
              </a:rPr>
              <a:t>S</a:t>
            </a:r>
            <a:r>
              <a:rPr lang="en-US" sz="1600" b="1"/>
              <a:t> on the previous slide is not necessarily diagonal, but is symmetric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0"/>
          </p:nvPr>
        </p:nvSpPr>
        <p:spPr/>
        <p:txBody>
          <a:bodyPr/>
          <a:lstStyle/>
          <a:p>
            <a:r>
              <a:rPr lang="en-US"/>
              <a:t>Copyright © 2001, 2005, Andrew W. Moore</a:t>
            </a:r>
          </a:p>
        </p:txBody>
      </p:sp>
      <p:sp>
        <p:nvSpPr>
          <p:cNvPr id="440324" name="Rectangle 4"/>
          <p:cNvSpPr>
            <a:spLocks noGrp="1" noChangeArrowheads="1"/>
          </p:cNvSpPr>
          <p:nvPr>
            <p:ph type="title"/>
          </p:nvPr>
        </p:nvSpPr>
        <p:spPr/>
        <p:txBody>
          <a:bodyPr/>
          <a:lstStyle/>
          <a:p>
            <a:r>
              <a:rPr lang="en-US" sz="4000"/>
              <a:t>One-Nearest Neighbor</a:t>
            </a:r>
          </a:p>
        </p:txBody>
      </p:sp>
      <p:pic>
        <p:nvPicPr>
          <p:cNvPr id="440328" name="Picture 8" descr="j1"/>
          <p:cNvPicPr>
            <a:picLocks noChangeAspect="1" noChangeArrowheads="1"/>
          </p:cNvPicPr>
          <p:nvPr>
            <p:ph sz="quarter" idx="1"/>
          </p:nvPr>
        </p:nvPicPr>
        <p:blipFill>
          <a:blip r:embed="rId2"/>
          <a:srcRect/>
          <a:stretch>
            <a:fillRect/>
          </a:stretch>
        </p:blipFill>
        <p:spPr>
          <a:xfrm>
            <a:off x="228600" y="1371600"/>
            <a:ext cx="2732088" cy="2743200"/>
          </a:xfrm>
          <a:noFill/>
          <a:ln/>
        </p:spPr>
      </p:pic>
      <p:sp>
        <p:nvSpPr>
          <p:cNvPr id="440326" name="Rectangle 6"/>
          <p:cNvSpPr>
            <a:spLocks noGrp="1" noChangeArrowheads="1"/>
          </p:cNvSpPr>
          <p:nvPr>
            <p:ph type="body" sz="half" idx="3"/>
          </p:nvPr>
        </p:nvSpPr>
        <p:spPr>
          <a:xfrm>
            <a:off x="381000" y="4648200"/>
            <a:ext cx="8305800" cy="1447800"/>
          </a:xfrm>
        </p:spPr>
        <p:txBody>
          <a:bodyPr/>
          <a:lstStyle/>
          <a:p>
            <a:pPr>
              <a:buFontTx/>
              <a:buNone/>
            </a:pPr>
            <a:r>
              <a:rPr lang="en-US" sz="2400" b="1"/>
              <a:t>Objection:</a:t>
            </a:r>
          </a:p>
          <a:p>
            <a:pPr>
              <a:buFontTx/>
              <a:buNone/>
            </a:pPr>
            <a:r>
              <a:rPr lang="en-US" sz="2400"/>
              <a:t>That noise-fitting is really objectionable.</a:t>
            </a:r>
          </a:p>
          <a:p>
            <a:pPr>
              <a:buFontTx/>
              <a:buNone/>
            </a:pPr>
            <a:r>
              <a:rPr lang="en-US" sz="2400"/>
              <a:t>What’s the most obvious way of dealing with it?</a:t>
            </a:r>
          </a:p>
        </p:txBody>
      </p:sp>
      <p:sp>
        <p:nvSpPr>
          <p:cNvPr id="440327" name="Text Box 7"/>
          <p:cNvSpPr txBox="1">
            <a:spLocks noChangeArrowheads="1"/>
          </p:cNvSpPr>
          <p:nvPr/>
        </p:nvSpPr>
        <p:spPr bwMode="auto">
          <a:xfrm>
            <a:off x="0" y="0"/>
            <a:ext cx="8839200" cy="457200"/>
          </a:xfrm>
          <a:prstGeom prst="rect">
            <a:avLst/>
          </a:prstGeom>
          <a:noFill/>
          <a:ln w="9525">
            <a:noFill/>
            <a:miter lim="800000"/>
            <a:headEnd/>
            <a:tailEnd/>
          </a:ln>
          <a:effectLst/>
        </p:spPr>
        <p:txBody>
          <a:bodyPr>
            <a:spAutoFit/>
          </a:bodyPr>
          <a:lstStyle/>
          <a:p>
            <a:pPr marL="342900" indent="-342900"/>
            <a:r>
              <a:rPr lang="en-US"/>
              <a:t>..let’s leave distance metrics for now, and go back to….</a:t>
            </a:r>
          </a:p>
        </p:txBody>
      </p:sp>
      <p:pic>
        <p:nvPicPr>
          <p:cNvPr id="440329" name="Picture 9" descr="k1"/>
          <p:cNvPicPr>
            <a:picLocks noChangeAspect="1" noChangeArrowheads="1"/>
          </p:cNvPicPr>
          <p:nvPr>
            <p:ph sz="quarter" idx="2"/>
          </p:nvPr>
        </p:nvPicPr>
        <p:blipFill>
          <a:blip r:embed="rId3"/>
          <a:srcRect/>
          <a:stretch>
            <a:fillRect/>
          </a:stretch>
        </p:blipFill>
        <p:spPr>
          <a:xfrm>
            <a:off x="3086100" y="1371600"/>
            <a:ext cx="2738438" cy="2743200"/>
          </a:xfrm>
          <a:noFill/>
          <a:ln/>
        </p:spPr>
      </p:pic>
      <p:pic>
        <p:nvPicPr>
          <p:cNvPr id="440331" name="Picture 11" descr="a1"/>
          <p:cNvPicPr>
            <a:picLocks noChangeAspect="1" noChangeArrowheads="1"/>
          </p:cNvPicPr>
          <p:nvPr/>
        </p:nvPicPr>
        <p:blipFill>
          <a:blip r:embed="rId4"/>
          <a:srcRect/>
          <a:stretch>
            <a:fillRect/>
          </a:stretch>
        </p:blipFill>
        <p:spPr bwMode="auto">
          <a:xfrm>
            <a:off x="5943600" y="1371600"/>
            <a:ext cx="2743200" cy="2743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42370" name="Rectangle 2"/>
          <p:cNvSpPr>
            <a:spLocks noGrp="1" noChangeArrowheads="1"/>
          </p:cNvSpPr>
          <p:nvPr>
            <p:ph type="title"/>
          </p:nvPr>
        </p:nvSpPr>
        <p:spPr>
          <a:xfrm>
            <a:off x="228600" y="228600"/>
            <a:ext cx="8534400" cy="762000"/>
          </a:xfrm>
        </p:spPr>
        <p:txBody>
          <a:bodyPr/>
          <a:lstStyle/>
          <a:p>
            <a:r>
              <a:rPr lang="en-US"/>
              <a:t>k-Nearest Neighbor</a:t>
            </a:r>
          </a:p>
        </p:txBody>
      </p:sp>
      <p:sp>
        <p:nvSpPr>
          <p:cNvPr id="442371" name="Rectangle 3"/>
          <p:cNvSpPr>
            <a:spLocks noGrp="1" noChangeArrowheads="1"/>
          </p:cNvSpPr>
          <p:nvPr>
            <p:ph type="body" idx="1"/>
          </p:nvPr>
        </p:nvSpPr>
        <p:spPr>
          <a:xfrm>
            <a:off x="228600" y="1066800"/>
            <a:ext cx="8574088" cy="5105400"/>
          </a:xfrm>
        </p:spPr>
        <p:txBody>
          <a:bodyPr/>
          <a:lstStyle/>
          <a:p>
            <a:pPr marL="609600" indent="-609600">
              <a:buFontTx/>
              <a:buNone/>
            </a:pPr>
            <a:r>
              <a:rPr lang="en-US" sz="2400" b="1"/>
              <a:t>Four things make a memory based learner:</a:t>
            </a:r>
          </a:p>
          <a:p>
            <a:pPr marL="609600" indent="-609600">
              <a:buClr>
                <a:schemeClr val="tx2"/>
              </a:buClr>
              <a:buFontTx/>
              <a:buAutoNum type="arabicPeriod"/>
            </a:pPr>
            <a:r>
              <a:rPr lang="en-US" sz="2400" i="1"/>
              <a:t>A distance metric</a:t>
            </a:r>
            <a:r>
              <a:rPr lang="en-US" sz="2400"/>
              <a:t>							</a:t>
            </a:r>
            <a:r>
              <a:rPr lang="en-US" sz="2400" b="1"/>
              <a:t>Euclidian</a:t>
            </a:r>
          </a:p>
          <a:p>
            <a:pPr marL="609600" indent="-609600">
              <a:buClr>
                <a:schemeClr val="tx2"/>
              </a:buClr>
              <a:buFontTx/>
              <a:buAutoNum type="arabicPeriod"/>
            </a:pPr>
            <a:r>
              <a:rPr lang="en-US" sz="2400" i="1"/>
              <a:t>How many nearby neighbors to look at?</a:t>
            </a:r>
            <a:r>
              <a:rPr lang="en-US" sz="2400"/>
              <a:t>				</a:t>
            </a:r>
            <a:r>
              <a:rPr lang="en-US" sz="2400" b="1"/>
              <a:t>k</a:t>
            </a:r>
          </a:p>
          <a:p>
            <a:pPr marL="609600" indent="-609600">
              <a:buClr>
                <a:schemeClr val="tx2"/>
              </a:buClr>
              <a:buFontTx/>
              <a:buAutoNum type="arabicPeriod"/>
            </a:pPr>
            <a:r>
              <a:rPr lang="en-US" sz="2400" i="1"/>
              <a:t>A weighting function (optional)					</a:t>
            </a:r>
            <a:r>
              <a:rPr lang="en-US" sz="2400" b="1"/>
              <a:t>Unused</a:t>
            </a:r>
          </a:p>
          <a:p>
            <a:pPr marL="609600" indent="-609600">
              <a:spcBef>
                <a:spcPct val="70000"/>
              </a:spcBef>
              <a:buClr>
                <a:schemeClr val="tx2"/>
              </a:buClr>
              <a:buFontTx/>
              <a:buAutoNum type="arabicPeriod"/>
            </a:pPr>
            <a:r>
              <a:rPr lang="en-US" sz="2400" i="1"/>
              <a:t>How to fit with the local points?					</a:t>
            </a:r>
            <a:r>
              <a:rPr lang="en-US" sz="2400" b="1"/>
              <a:t>J</a:t>
            </a:r>
            <a:r>
              <a:rPr lang="en-US" sz="2400" b="1">
                <a:cs typeface="Tahoma" pitchFamily="34" charset="0"/>
              </a:rPr>
              <a:t>ust predict the average output among the k 	nearest neighbors.</a:t>
            </a:r>
            <a:endParaRPr lang="en-US" sz="2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5"/>
          <p:cNvSpPr>
            <a:spLocks noGrp="1"/>
          </p:cNvSpPr>
          <p:nvPr>
            <p:ph type="ftr" sz="quarter" idx="10"/>
          </p:nvPr>
        </p:nvSpPr>
        <p:spPr/>
        <p:txBody>
          <a:bodyPr/>
          <a:lstStyle/>
          <a:p>
            <a:r>
              <a:rPr lang="en-US"/>
              <a:t>Copyright © 2001, 2005, Andrew W. Moore</a:t>
            </a:r>
          </a:p>
        </p:txBody>
      </p:sp>
      <p:sp>
        <p:nvSpPr>
          <p:cNvPr id="443396" name="Rectangle 4"/>
          <p:cNvSpPr>
            <a:spLocks noGrp="1" noChangeArrowheads="1"/>
          </p:cNvSpPr>
          <p:nvPr>
            <p:ph type="title"/>
          </p:nvPr>
        </p:nvSpPr>
        <p:spPr/>
        <p:txBody>
          <a:bodyPr/>
          <a:lstStyle/>
          <a:p>
            <a:r>
              <a:rPr lang="en-US"/>
              <a:t>k-Nearest Neighbor (here k=9)</a:t>
            </a:r>
          </a:p>
        </p:txBody>
      </p:sp>
      <p:pic>
        <p:nvPicPr>
          <p:cNvPr id="443399" name="Picture 7" descr="j1"/>
          <p:cNvPicPr>
            <a:picLocks noChangeAspect="1" noChangeArrowheads="1"/>
          </p:cNvPicPr>
          <p:nvPr>
            <p:ph sz="quarter" idx="1"/>
          </p:nvPr>
        </p:nvPicPr>
        <p:blipFill>
          <a:blip r:embed="rId2"/>
          <a:srcRect/>
          <a:stretch>
            <a:fillRect/>
          </a:stretch>
        </p:blipFill>
        <p:spPr>
          <a:xfrm>
            <a:off x="304800" y="1371600"/>
            <a:ext cx="2476500" cy="2476500"/>
          </a:xfrm>
          <a:noFill/>
          <a:ln/>
        </p:spPr>
      </p:pic>
      <p:sp>
        <p:nvSpPr>
          <p:cNvPr id="443398" name="Rectangle 6"/>
          <p:cNvSpPr>
            <a:spLocks noGrp="1" noChangeArrowheads="1"/>
          </p:cNvSpPr>
          <p:nvPr>
            <p:ph type="body" sz="half" idx="3"/>
          </p:nvPr>
        </p:nvSpPr>
        <p:spPr>
          <a:xfrm>
            <a:off x="304800" y="5562600"/>
            <a:ext cx="8574088" cy="1066800"/>
          </a:xfrm>
        </p:spPr>
        <p:txBody>
          <a:bodyPr/>
          <a:lstStyle/>
          <a:p>
            <a:pPr marL="0" indent="0">
              <a:lnSpc>
                <a:spcPct val="80000"/>
              </a:lnSpc>
              <a:buFontTx/>
              <a:buNone/>
            </a:pPr>
            <a:r>
              <a:rPr lang="en-US" sz="2000" b="1"/>
              <a:t>K-nearest neighbor for function fitting smoothes away noise, but there are clear deficiencies.</a:t>
            </a:r>
          </a:p>
          <a:p>
            <a:pPr marL="0" indent="0">
              <a:buFontTx/>
              <a:buNone/>
            </a:pPr>
            <a:r>
              <a:rPr lang="en-US" sz="2000"/>
              <a:t>What can we do about all the discontinuities that k-NN gives us?</a:t>
            </a:r>
          </a:p>
        </p:txBody>
      </p:sp>
      <p:pic>
        <p:nvPicPr>
          <p:cNvPr id="443400" name="Picture 8" descr="k1"/>
          <p:cNvPicPr>
            <a:picLocks noChangeAspect="1" noChangeArrowheads="1"/>
          </p:cNvPicPr>
          <p:nvPr>
            <p:ph sz="quarter" idx="2"/>
          </p:nvPr>
        </p:nvPicPr>
        <p:blipFill>
          <a:blip r:embed="rId3"/>
          <a:srcRect/>
          <a:stretch>
            <a:fillRect/>
          </a:stretch>
        </p:blipFill>
        <p:spPr>
          <a:xfrm>
            <a:off x="3200400" y="1371600"/>
            <a:ext cx="2490788" cy="2476500"/>
          </a:xfrm>
          <a:noFill/>
          <a:ln/>
        </p:spPr>
      </p:pic>
      <p:pic>
        <p:nvPicPr>
          <p:cNvPr id="443402" name="Picture 10" descr="a1"/>
          <p:cNvPicPr>
            <a:picLocks noChangeAspect="1" noChangeArrowheads="1"/>
          </p:cNvPicPr>
          <p:nvPr/>
        </p:nvPicPr>
        <p:blipFill>
          <a:blip r:embed="rId4"/>
          <a:srcRect/>
          <a:stretch>
            <a:fillRect/>
          </a:stretch>
        </p:blipFill>
        <p:spPr bwMode="auto">
          <a:xfrm>
            <a:off x="6096000" y="1371600"/>
            <a:ext cx="2424113" cy="2438400"/>
          </a:xfrm>
          <a:prstGeom prst="rect">
            <a:avLst/>
          </a:prstGeom>
          <a:noFill/>
        </p:spPr>
      </p:pic>
      <p:graphicFrame>
        <p:nvGraphicFramePr>
          <p:cNvPr id="443427" name="Group 35"/>
          <p:cNvGraphicFramePr>
            <a:graphicFrameLocks noGrp="1"/>
          </p:cNvGraphicFramePr>
          <p:nvPr/>
        </p:nvGraphicFramePr>
        <p:xfrm>
          <a:off x="0" y="3886200"/>
          <a:ext cx="8991600" cy="1574800"/>
        </p:xfrm>
        <a:graphic>
          <a:graphicData uri="http://schemas.openxmlformats.org/drawingml/2006/table">
            <a:tbl>
              <a:tblPr/>
              <a:tblGrid>
                <a:gridCol w="3200400"/>
                <a:gridCol w="2794000"/>
                <a:gridCol w="2997200"/>
              </a:tblGrid>
              <a:tr h="1574800">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A magnificent job of noise-smoothing. Three cheers for 9-nearest-neighbor.</a:t>
                      </a:r>
                    </a:p>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But the lack of gradients and the jerkiness isn’t good.</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Appalling behavior! Loses all the detail that join-the-dots and 1-nearest-neighbor gave us, yet smears the ends.</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Fits much less of the noise, captures trends. But still, frankly, pathetic compared with linear regression.</a:t>
                      </a:r>
                    </a:p>
                  </a:txBody>
                  <a:tcPr horzOverflow="overflow">
                    <a:lnL>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45442" name="Rectangle 2"/>
          <p:cNvSpPr>
            <a:spLocks noGrp="1" noChangeArrowheads="1"/>
          </p:cNvSpPr>
          <p:nvPr>
            <p:ph type="title"/>
          </p:nvPr>
        </p:nvSpPr>
        <p:spPr>
          <a:xfrm>
            <a:off x="228600" y="228600"/>
            <a:ext cx="8534400" cy="838200"/>
          </a:xfrm>
        </p:spPr>
        <p:txBody>
          <a:bodyPr/>
          <a:lstStyle/>
          <a:p>
            <a:r>
              <a:rPr lang="en-US" b="1"/>
              <a:t>Kernel Regression</a:t>
            </a:r>
          </a:p>
        </p:txBody>
      </p:sp>
      <p:sp>
        <p:nvSpPr>
          <p:cNvPr id="445443" name="Rectangle 3"/>
          <p:cNvSpPr>
            <a:spLocks noGrp="1" noChangeArrowheads="1"/>
          </p:cNvSpPr>
          <p:nvPr>
            <p:ph type="body" idx="1"/>
          </p:nvPr>
        </p:nvSpPr>
        <p:spPr>
          <a:xfrm>
            <a:off x="228600" y="1066800"/>
            <a:ext cx="8574088" cy="5410200"/>
          </a:xfrm>
        </p:spPr>
        <p:txBody>
          <a:bodyPr/>
          <a:lstStyle/>
          <a:p>
            <a:pPr marL="609600" indent="-609600">
              <a:buFontTx/>
              <a:buNone/>
            </a:pPr>
            <a:r>
              <a:rPr lang="en-US" sz="2400" b="1"/>
              <a:t>Four things make a memory based learner:</a:t>
            </a:r>
          </a:p>
          <a:p>
            <a:pPr marL="609600" indent="-609600">
              <a:buClr>
                <a:schemeClr val="tx2"/>
              </a:buClr>
              <a:buFontTx/>
              <a:buAutoNum type="arabicPeriod"/>
            </a:pPr>
            <a:r>
              <a:rPr lang="en-US" sz="2400" i="1"/>
              <a:t>A distance metric</a:t>
            </a:r>
            <a:r>
              <a:rPr lang="en-US" sz="2400"/>
              <a:t>							Scaled Euclidian</a:t>
            </a:r>
          </a:p>
          <a:p>
            <a:pPr marL="609600" indent="-609600">
              <a:buClr>
                <a:schemeClr val="tx2"/>
              </a:buClr>
              <a:buFontTx/>
              <a:buAutoNum type="arabicPeriod"/>
            </a:pPr>
            <a:r>
              <a:rPr lang="en-US" sz="2400" i="1"/>
              <a:t>How many nearby neighbors to look at?</a:t>
            </a:r>
            <a:r>
              <a:rPr lang="en-US" sz="2400"/>
              <a:t>				All of them</a:t>
            </a:r>
          </a:p>
          <a:p>
            <a:pPr marL="609600" indent="-609600">
              <a:buClr>
                <a:schemeClr val="tx2"/>
              </a:buClr>
              <a:buFontTx/>
              <a:buAutoNum type="arabicPeriod"/>
            </a:pPr>
            <a:r>
              <a:rPr lang="en-US" sz="2400" i="1"/>
              <a:t>A weighting function (optional)					w</a:t>
            </a:r>
            <a:r>
              <a:rPr lang="en-US" sz="2400" i="1" baseline="-25000"/>
              <a:t>i</a:t>
            </a:r>
            <a:r>
              <a:rPr lang="en-US" sz="2400" i="1"/>
              <a:t> = exp(-D(x</a:t>
            </a:r>
            <a:r>
              <a:rPr lang="en-US" sz="2400" i="1" baseline="-25000"/>
              <a:t>i</a:t>
            </a:r>
            <a:r>
              <a:rPr lang="en-US" sz="2400" i="1"/>
              <a:t>, query)</a:t>
            </a:r>
            <a:r>
              <a:rPr lang="en-US" sz="2400" i="1" baseline="30000"/>
              <a:t>2</a:t>
            </a:r>
            <a:r>
              <a:rPr lang="en-US" sz="2400" i="1"/>
              <a:t> / K</a:t>
            </a:r>
            <a:r>
              <a:rPr lang="en-US" sz="2400" i="1" baseline="-25000"/>
              <a:t>w</a:t>
            </a:r>
            <a:r>
              <a:rPr lang="en-US" sz="2400" i="1" baseline="30000"/>
              <a:t>2</a:t>
            </a:r>
            <a:r>
              <a:rPr lang="en-US" sz="2400" i="1"/>
              <a:t>)</a:t>
            </a:r>
            <a:r>
              <a:rPr lang="en-US" sz="2400"/>
              <a:t>			</a:t>
            </a:r>
          </a:p>
          <a:p>
            <a:pPr marL="1752600" lvl="3" indent="-381000">
              <a:buClr>
                <a:schemeClr val="tx2"/>
              </a:buClr>
              <a:buFontTx/>
              <a:buNone/>
            </a:pPr>
            <a:r>
              <a:rPr lang="en-US" sz="2400">
                <a:solidFill>
                  <a:srgbClr val="33CC33"/>
                </a:solidFill>
              </a:rPr>
              <a:t>Nearby points to the query are weighted strongly, far points weakly. The K</a:t>
            </a:r>
            <a:r>
              <a:rPr lang="en-US" sz="2400" baseline="-25000">
                <a:solidFill>
                  <a:srgbClr val="33CC33"/>
                </a:solidFill>
              </a:rPr>
              <a:t>W</a:t>
            </a:r>
            <a:r>
              <a:rPr lang="en-US" sz="2400">
                <a:solidFill>
                  <a:srgbClr val="33CC33"/>
                </a:solidFill>
              </a:rPr>
              <a:t> parameter is the </a:t>
            </a:r>
            <a:r>
              <a:rPr lang="en-US" sz="2400" b="1">
                <a:solidFill>
                  <a:srgbClr val="33CC33"/>
                </a:solidFill>
              </a:rPr>
              <a:t>Kernel Width</a:t>
            </a:r>
            <a:r>
              <a:rPr lang="en-US" sz="2400">
                <a:solidFill>
                  <a:srgbClr val="33CC33"/>
                </a:solidFill>
              </a:rPr>
              <a:t>. Very important.</a:t>
            </a:r>
          </a:p>
          <a:p>
            <a:pPr marL="609600" indent="-609600">
              <a:buClr>
                <a:schemeClr val="tx2"/>
              </a:buClr>
              <a:buFontTx/>
              <a:buAutoNum type="arabicPeriod"/>
            </a:pPr>
            <a:r>
              <a:rPr lang="en-US" sz="2400" i="1"/>
              <a:t>How to fit with the local points?					</a:t>
            </a:r>
            <a:r>
              <a:rPr lang="en-US" sz="2400"/>
              <a:t>Predict the weighted average of the outputs:			predict = </a:t>
            </a:r>
            <a:r>
              <a:rPr lang="el-GR" sz="2400">
                <a:cs typeface="Tahoma" pitchFamily="34" charset="0"/>
              </a:rPr>
              <a:t>Σ</a:t>
            </a:r>
            <a:r>
              <a:rPr lang="en-US" sz="2400" i="1">
                <a:cs typeface="Tahoma" pitchFamily="34" charset="0"/>
              </a:rPr>
              <a:t>w</a:t>
            </a:r>
            <a:r>
              <a:rPr lang="en-US" sz="2400" i="1" baseline="-25000">
                <a:cs typeface="Tahoma" pitchFamily="34" charset="0"/>
              </a:rPr>
              <a:t>i</a:t>
            </a:r>
            <a:r>
              <a:rPr lang="en-US" sz="2400" i="1">
                <a:cs typeface="Tahoma" pitchFamily="34" charset="0"/>
              </a:rPr>
              <a:t>y</a:t>
            </a:r>
            <a:r>
              <a:rPr lang="en-US" sz="2400" i="1" baseline="-25000">
                <a:cs typeface="Tahoma" pitchFamily="34" charset="0"/>
              </a:rPr>
              <a:t>i</a:t>
            </a:r>
            <a:r>
              <a:rPr lang="en-US" sz="2400" i="1">
                <a:cs typeface="Tahoma" pitchFamily="34" charset="0"/>
              </a:rPr>
              <a:t> /</a:t>
            </a:r>
            <a:r>
              <a:rPr lang="en-US" sz="2400">
                <a:cs typeface="Tahoma" pitchFamily="34" charset="0"/>
              </a:rPr>
              <a:t> </a:t>
            </a:r>
            <a:r>
              <a:rPr lang="el-GR" sz="2400">
                <a:cs typeface="Tahoma" pitchFamily="34" charset="0"/>
              </a:rPr>
              <a:t>Σ</a:t>
            </a:r>
            <a:r>
              <a:rPr lang="en-US" sz="2400" i="1">
                <a:cs typeface="Tahoma" pitchFamily="34" charset="0"/>
              </a:rPr>
              <a:t>w</a:t>
            </a:r>
            <a:r>
              <a:rPr lang="en-US" sz="2400" i="1" baseline="-25000">
                <a:cs typeface="Tahoma" pitchFamily="34" charset="0"/>
              </a:rPr>
              <a:t>i</a:t>
            </a:r>
            <a:endParaRPr lang="el-GR" sz="2400" i="1" baseline="-25000">
              <a:cs typeface="Tahom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525314" name="Rectangle 2"/>
          <p:cNvSpPr>
            <a:spLocks noGrp="1" noChangeArrowheads="1"/>
          </p:cNvSpPr>
          <p:nvPr>
            <p:ph type="title"/>
          </p:nvPr>
        </p:nvSpPr>
        <p:spPr/>
        <p:txBody>
          <a:bodyPr/>
          <a:lstStyle/>
          <a:p>
            <a:r>
              <a:rPr lang="en-US"/>
              <a:t>Overview</a:t>
            </a:r>
          </a:p>
        </p:txBody>
      </p:sp>
      <p:sp>
        <p:nvSpPr>
          <p:cNvPr id="525315" name="Rectangle 3"/>
          <p:cNvSpPr>
            <a:spLocks noGrp="1" noChangeArrowheads="1"/>
          </p:cNvSpPr>
          <p:nvPr>
            <p:ph type="body" idx="1"/>
          </p:nvPr>
        </p:nvSpPr>
        <p:spPr/>
        <p:txBody>
          <a:bodyPr/>
          <a:lstStyle/>
          <a:p>
            <a:pPr>
              <a:spcBef>
                <a:spcPct val="0"/>
              </a:spcBef>
            </a:pPr>
            <a:r>
              <a:rPr lang="en-US" sz="2800"/>
              <a:t>What do we want a regressor to do?</a:t>
            </a:r>
          </a:p>
          <a:p>
            <a:pPr>
              <a:spcBef>
                <a:spcPct val="0"/>
              </a:spcBef>
            </a:pPr>
            <a:r>
              <a:rPr lang="en-US" sz="2800"/>
              <a:t>Why not stick with polynomial regression? Why not just “join the dots”? </a:t>
            </a:r>
          </a:p>
          <a:p>
            <a:pPr>
              <a:spcBef>
                <a:spcPct val="0"/>
              </a:spcBef>
            </a:pPr>
            <a:r>
              <a:rPr lang="en-US" sz="2800"/>
              <a:t>What’s k-nearest-neighbor all about? </a:t>
            </a:r>
          </a:p>
          <a:p>
            <a:pPr>
              <a:spcBef>
                <a:spcPct val="0"/>
              </a:spcBef>
            </a:pPr>
            <a:r>
              <a:rPr lang="en-US" sz="2800"/>
              <a:t>And how about kernel regression, locally weighted regression?</a:t>
            </a:r>
          </a:p>
          <a:p>
            <a:pPr>
              <a:spcBef>
                <a:spcPct val="0"/>
              </a:spcBef>
            </a:pPr>
            <a:r>
              <a:rPr lang="en-US" sz="2800"/>
              <a:t>Hmm.  But what about multivariate fitting?</a:t>
            </a:r>
          </a:p>
          <a:p>
            <a:pPr>
              <a:spcBef>
                <a:spcPct val="0"/>
              </a:spcBef>
            </a:pPr>
            <a:r>
              <a:rPr lang="en-US" sz="2800"/>
              <a:t>And how do you compute all that stuff? And why should I care?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0"/>
          </p:nvPr>
        </p:nvSpPr>
        <p:spPr/>
        <p:txBody>
          <a:bodyPr/>
          <a:lstStyle/>
          <a:p>
            <a:r>
              <a:rPr lang="en-US"/>
              <a:t>Copyright © 2001, 2005, Andrew W. Moore</a:t>
            </a:r>
          </a:p>
        </p:txBody>
      </p:sp>
      <p:sp>
        <p:nvSpPr>
          <p:cNvPr id="446468" name="Rectangle 4"/>
          <p:cNvSpPr>
            <a:spLocks noGrp="1" noChangeArrowheads="1"/>
          </p:cNvSpPr>
          <p:nvPr>
            <p:ph type="title"/>
          </p:nvPr>
        </p:nvSpPr>
        <p:spPr>
          <a:xfrm>
            <a:off x="228600" y="228600"/>
            <a:ext cx="8534400" cy="762000"/>
          </a:xfrm>
        </p:spPr>
        <p:txBody>
          <a:bodyPr/>
          <a:lstStyle/>
          <a:p>
            <a:r>
              <a:rPr lang="en-US"/>
              <a:t>Kernel Regression in Pictures</a:t>
            </a:r>
          </a:p>
        </p:txBody>
      </p:sp>
      <p:pic>
        <p:nvPicPr>
          <p:cNvPr id="446471" name="Picture 7" descr="kerex-data"/>
          <p:cNvPicPr>
            <a:picLocks noChangeAspect="1" noChangeArrowheads="1"/>
          </p:cNvPicPr>
          <p:nvPr>
            <p:ph sz="half" idx="1"/>
          </p:nvPr>
        </p:nvPicPr>
        <p:blipFill>
          <a:blip r:embed="rId2"/>
          <a:srcRect/>
          <a:stretch>
            <a:fillRect/>
          </a:stretch>
        </p:blipFill>
        <p:spPr>
          <a:xfrm>
            <a:off x="152400" y="1066800"/>
            <a:ext cx="3581400" cy="3575050"/>
          </a:xfrm>
          <a:noFill/>
          <a:ln/>
        </p:spPr>
      </p:pic>
      <p:pic>
        <p:nvPicPr>
          <p:cNvPr id="446472" name="Picture 8" descr="k-xq310-kw50"/>
          <p:cNvPicPr>
            <a:picLocks noChangeAspect="1" noChangeArrowheads="1"/>
          </p:cNvPicPr>
          <p:nvPr>
            <p:ph sz="half" idx="2"/>
          </p:nvPr>
        </p:nvPicPr>
        <p:blipFill>
          <a:blip r:embed="rId3"/>
          <a:srcRect/>
          <a:stretch>
            <a:fillRect/>
          </a:stretch>
        </p:blipFill>
        <p:spPr>
          <a:xfrm>
            <a:off x="4038600" y="1066800"/>
            <a:ext cx="4933950" cy="4899025"/>
          </a:xfrm>
          <a:noFill/>
          <a:ln/>
        </p:spPr>
      </p:pic>
      <p:sp>
        <p:nvSpPr>
          <p:cNvPr id="446473" name="Text Box 9"/>
          <p:cNvSpPr txBox="1">
            <a:spLocks noChangeArrowheads="1"/>
          </p:cNvSpPr>
          <p:nvPr/>
        </p:nvSpPr>
        <p:spPr bwMode="auto">
          <a:xfrm>
            <a:off x="304800" y="4724400"/>
            <a:ext cx="1905000" cy="609600"/>
          </a:xfrm>
          <a:prstGeom prst="rect">
            <a:avLst/>
          </a:prstGeom>
          <a:noFill/>
          <a:ln w="9525">
            <a:noFill/>
            <a:miter lim="800000"/>
            <a:headEnd/>
            <a:tailEnd/>
          </a:ln>
          <a:effectLst/>
        </p:spPr>
        <p:txBody>
          <a:bodyPr>
            <a:spAutoFit/>
          </a:bodyPr>
          <a:lstStyle/>
          <a:p>
            <a:pPr>
              <a:lnSpc>
                <a:spcPct val="85000"/>
              </a:lnSpc>
            </a:pPr>
            <a:r>
              <a:rPr lang="en-US" sz="2000"/>
              <a:t>Take this dataset…</a:t>
            </a:r>
          </a:p>
        </p:txBody>
      </p:sp>
      <p:sp>
        <p:nvSpPr>
          <p:cNvPr id="446474" name="Text Box 10"/>
          <p:cNvSpPr txBox="1">
            <a:spLocks noChangeArrowheads="1"/>
          </p:cNvSpPr>
          <p:nvPr/>
        </p:nvSpPr>
        <p:spPr bwMode="auto">
          <a:xfrm>
            <a:off x="1676400" y="5257800"/>
            <a:ext cx="2286000" cy="1127125"/>
          </a:xfrm>
          <a:prstGeom prst="rect">
            <a:avLst/>
          </a:prstGeom>
          <a:noFill/>
          <a:ln w="9525">
            <a:noFill/>
            <a:miter lim="800000"/>
            <a:headEnd/>
            <a:tailEnd/>
          </a:ln>
          <a:effectLst/>
        </p:spPr>
        <p:txBody>
          <a:bodyPr>
            <a:spAutoFit/>
          </a:bodyPr>
          <a:lstStyle/>
          <a:p>
            <a:pPr>
              <a:lnSpc>
                <a:spcPct val="85000"/>
              </a:lnSpc>
            </a:pPr>
            <a:r>
              <a:rPr lang="en-US" sz="2000"/>
              <a:t>..and do a kernel prediction with x</a:t>
            </a:r>
            <a:r>
              <a:rPr lang="en-US" sz="2000" baseline="-25000"/>
              <a:t>q </a:t>
            </a:r>
            <a:r>
              <a:rPr lang="en-US" sz="2000"/>
              <a:t>(query) = 310,    K</a:t>
            </a:r>
            <a:r>
              <a:rPr lang="en-US" sz="2000" baseline="-25000"/>
              <a:t>w</a:t>
            </a:r>
            <a:r>
              <a:rPr lang="en-US" sz="2000"/>
              <a:t> = 50.</a:t>
            </a:r>
          </a:p>
        </p:txBody>
      </p:sp>
      <p:sp>
        <p:nvSpPr>
          <p:cNvPr id="446475" name="AutoShape 11"/>
          <p:cNvSpPr>
            <a:spLocks noChangeArrowheads="1"/>
          </p:cNvSpPr>
          <p:nvPr/>
        </p:nvSpPr>
        <p:spPr bwMode="auto">
          <a:xfrm flipV="1">
            <a:off x="3200400" y="5943600"/>
            <a:ext cx="1828800" cy="6096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885C87"/>
          </a:solidFill>
          <a:ln w="12700">
            <a:solidFill>
              <a:schemeClr val="tx1"/>
            </a:solidFill>
            <a:miter lim="800000"/>
            <a:headEnd/>
            <a:tailEnd/>
          </a:ln>
          <a:effectLst/>
        </p:spPr>
        <p:txBody>
          <a:bodyPr wrap="none" anchor="ctr"/>
          <a:lstStyle/>
          <a:p>
            <a:endParaRPr lang="en-US"/>
          </a:p>
        </p:txBody>
      </p:sp>
      <p:sp>
        <p:nvSpPr>
          <p:cNvPr id="446476" name="AutoShape 12"/>
          <p:cNvSpPr>
            <a:spLocks noChangeArrowheads="1"/>
          </p:cNvSpPr>
          <p:nvPr/>
        </p:nvSpPr>
        <p:spPr bwMode="auto">
          <a:xfrm>
            <a:off x="1676400" y="4648200"/>
            <a:ext cx="762000" cy="5334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ADC6C7"/>
          </a:solid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 2001, 2005, Andrew W. Moore</a:t>
            </a:r>
          </a:p>
        </p:txBody>
      </p:sp>
      <p:sp>
        <p:nvSpPr>
          <p:cNvPr id="448514" name="Rectangle 2"/>
          <p:cNvSpPr>
            <a:spLocks noGrp="1" noChangeArrowheads="1"/>
          </p:cNvSpPr>
          <p:nvPr>
            <p:ph type="title"/>
          </p:nvPr>
        </p:nvSpPr>
        <p:spPr>
          <a:xfrm>
            <a:off x="228600" y="228600"/>
            <a:ext cx="8534400" cy="762000"/>
          </a:xfrm>
        </p:spPr>
        <p:txBody>
          <a:bodyPr/>
          <a:lstStyle/>
          <a:p>
            <a:r>
              <a:rPr lang="en-US"/>
              <a:t>Varying the Query</a:t>
            </a:r>
          </a:p>
        </p:txBody>
      </p:sp>
      <p:pic>
        <p:nvPicPr>
          <p:cNvPr id="448517" name="Picture 5" descr="k-xq150-kw50"/>
          <p:cNvPicPr>
            <a:picLocks noChangeAspect="1" noChangeArrowheads="1"/>
          </p:cNvPicPr>
          <p:nvPr>
            <p:ph sz="half" idx="1"/>
          </p:nvPr>
        </p:nvPicPr>
        <p:blipFill>
          <a:blip r:embed="rId2"/>
          <a:srcRect/>
          <a:stretch>
            <a:fillRect/>
          </a:stretch>
        </p:blipFill>
        <p:spPr>
          <a:xfrm>
            <a:off x="228600" y="1219200"/>
            <a:ext cx="4210050" cy="4217988"/>
          </a:xfrm>
          <a:noFill/>
          <a:ln/>
        </p:spPr>
      </p:pic>
      <p:pic>
        <p:nvPicPr>
          <p:cNvPr id="448518" name="Picture 6" descr="k-xq395-kw50"/>
          <p:cNvPicPr>
            <a:picLocks noChangeAspect="1" noChangeArrowheads="1"/>
          </p:cNvPicPr>
          <p:nvPr>
            <p:ph sz="half" idx="2"/>
          </p:nvPr>
        </p:nvPicPr>
        <p:blipFill>
          <a:blip r:embed="rId3"/>
          <a:srcRect/>
          <a:stretch>
            <a:fillRect/>
          </a:stretch>
        </p:blipFill>
        <p:spPr>
          <a:xfrm>
            <a:off x="4648200" y="1219200"/>
            <a:ext cx="4211638" cy="4219575"/>
          </a:xfrm>
          <a:noFill/>
          <a:ln/>
        </p:spPr>
      </p:pic>
      <p:sp>
        <p:nvSpPr>
          <p:cNvPr id="448519" name="Text Box 7"/>
          <p:cNvSpPr txBox="1">
            <a:spLocks noChangeArrowheads="1"/>
          </p:cNvSpPr>
          <p:nvPr/>
        </p:nvSpPr>
        <p:spPr bwMode="auto">
          <a:xfrm>
            <a:off x="457200" y="5638800"/>
            <a:ext cx="2057400" cy="457200"/>
          </a:xfrm>
          <a:prstGeom prst="rect">
            <a:avLst/>
          </a:prstGeom>
          <a:noFill/>
          <a:ln w="9525">
            <a:noFill/>
            <a:miter lim="800000"/>
            <a:headEnd/>
            <a:tailEnd/>
          </a:ln>
          <a:effectLst/>
        </p:spPr>
        <p:txBody>
          <a:bodyPr>
            <a:spAutoFit/>
          </a:bodyPr>
          <a:lstStyle/>
          <a:p>
            <a:pPr marL="342900" indent="-342900"/>
            <a:r>
              <a:rPr lang="en-US" i="1"/>
              <a:t>x</a:t>
            </a:r>
            <a:r>
              <a:rPr lang="en-US" i="1" baseline="-25000"/>
              <a:t>q</a:t>
            </a:r>
            <a:r>
              <a:rPr lang="en-US" i="1"/>
              <a:t> </a:t>
            </a:r>
            <a:r>
              <a:rPr lang="en-US"/>
              <a:t>= 150</a:t>
            </a:r>
            <a:endParaRPr lang="en-US" i="1"/>
          </a:p>
        </p:txBody>
      </p:sp>
      <p:sp>
        <p:nvSpPr>
          <p:cNvPr id="448520" name="Text Box 8"/>
          <p:cNvSpPr txBox="1">
            <a:spLocks noChangeArrowheads="1"/>
          </p:cNvSpPr>
          <p:nvPr/>
        </p:nvSpPr>
        <p:spPr bwMode="auto">
          <a:xfrm>
            <a:off x="4953000" y="5638800"/>
            <a:ext cx="2743200" cy="457200"/>
          </a:xfrm>
          <a:prstGeom prst="rect">
            <a:avLst/>
          </a:prstGeom>
          <a:noFill/>
          <a:ln w="9525">
            <a:noFill/>
            <a:miter lim="800000"/>
            <a:headEnd/>
            <a:tailEnd/>
          </a:ln>
          <a:effectLst/>
        </p:spPr>
        <p:txBody>
          <a:bodyPr>
            <a:spAutoFit/>
          </a:bodyPr>
          <a:lstStyle/>
          <a:p>
            <a:pPr marL="342900" indent="-342900"/>
            <a:r>
              <a:rPr lang="en-US" i="1"/>
              <a:t>x</a:t>
            </a:r>
            <a:r>
              <a:rPr lang="en-US" i="1" baseline="-25000"/>
              <a:t>q</a:t>
            </a:r>
            <a:r>
              <a:rPr lang="en-US" i="1"/>
              <a:t> </a:t>
            </a:r>
            <a:r>
              <a:rPr lang="en-US"/>
              <a:t>= 395</a:t>
            </a:r>
            <a:endParaRPr lang="en-US" i="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5"/>
          <p:cNvSpPr>
            <a:spLocks noGrp="1"/>
          </p:cNvSpPr>
          <p:nvPr>
            <p:ph type="ftr" sz="quarter" idx="10"/>
          </p:nvPr>
        </p:nvSpPr>
        <p:spPr/>
        <p:txBody>
          <a:bodyPr/>
          <a:lstStyle/>
          <a:p>
            <a:r>
              <a:rPr lang="en-US"/>
              <a:t>Copyright © 2001, 2005, Andrew W. Moore</a:t>
            </a:r>
          </a:p>
        </p:txBody>
      </p:sp>
      <p:sp>
        <p:nvSpPr>
          <p:cNvPr id="449540" name="Rectangle 4"/>
          <p:cNvSpPr>
            <a:spLocks noGrp="1" noChangeArrowheads="1"/>
          </p:cNvSpPr>
          <p:nvPr>
            <p:ph type="title"/>
          </p:nvPr>
        </p:nvSpPr>
        <p:spPr/>
        <p:txBody>
          <a:bodyPr/>
          <a:lstStyle/>
          <a:p>
            <a:r>
              <a:rPr lang="en-US"/>
              <a:t>Varying the kernel width</a:t>
            </a:r>
          </a:p>
        </p:txBody>
      </p:sp>
      <p:pic>
        <p:nvPicPr>
          <p:cNvPr id="449543" name="Picture 7" descr="k-xq310-kw50"/>
          <p:cNvPicPr>
            <a:picLocks noChangeAspect="1" noChangeArrowheads="1"/>
          </p:cNvPicPr>
          <p:nvPr>
            <p:ph sz="quarter" idx="1"/>
          </p:nvPr>
        </p:nvPicPr>
        <p:blipFill>
          <a:blip r:embed="rId2"/>
          <a:srcRect/>
          <a:stretch>
            <a:fillRect/>
          </a:stretch>
        </p:blipFill>
        <p:spPr>
          <a:xfrm>
            <a:off x="304800" y="1276350"/>
            <a:ext cx="2667000" cy="2647950"/>
          </a:xfrm>
          <a:noFill/>
          <a:ln/>
        </p:spPr>
      </p:pic>
      <p:sp>
        <p:nvSpPr>
          <p:cNvPr id="449542" name="Rectangle 6"/>
          <p:cNvSpPr>
            <a:spLocks noGrp="1" noChangeArrowheads="1"/>
          </p:cNvSpPr>
          <p:nvPr>
            <p:ph type="body" sz="half" idx="3"/>
          </p:nvPr>
        </p:nvSpPr>
        <p:spPr>
          <a:xfrm>
            <a:off x="228600" y="5486400"/>
            <a:ext cx="8574088" cy="990600"/>
          </a:xfrm>
        </p:spPr>
        <p:txBody>
          <a:bodyPr/>
          <a:lstStyle/>
          <a:p>
            <a:pPr marL="0" indent="0">
              <a:lnSpc>
                <a:spcPct val="80000"/>
              </a:lnSpc>
              <a:spcBef>
                <a:spcPct val="50000"/>
              </a:spcBef>
              <a:buFontTx/>
              <a:buNone/>
            </a:pPr>
            <a:r>
              <a:rPr lang="en-US" sz="2000" b="1"/>
              <a:t>Increasing the kernel width K</a:t>
            </a:r>
            <a:r>
              <a:rPr lang="en-US" sz="2000" b="1" baseline="-25000"/>
              <a:t>w</a:t>
            </a:r>
            <a:r>
              <a:rPr lang="en-US" sz="2000" b="1"/>
              <a:t> means further away points get an opportunity to influence you.</a:t>
            </a:r>
          </a:p>
          <a:p>
            <a:pPr marL="0" indent="0">
              <a:lnSpc>
                <a:spcPct val="80000"/>
              </a:lnSpc>
              <a:spcBef>
                <a:spcPct val="50000"/>
              </a:spcBef>
              <a:buFontTx/>
              <a:buNone/>
            </a:pPr>
            <a:r>
              <a:rPr lang="en-US" sz="2000"/>
              <a:t>As K</a:t>
            </a:r>
            <a:r>
              <a:rPr lang="en-US" sz="2000" baseline="-25000"/>
              <a:t>w</a:t>
            </a:r>
            <a:r>
              <a:rPr lang="en-US" sz="2000">
                <a:sym typeface="Wingdings" pitchFamily="2" charset="2"/>
              </a:rPr>
              <a:t>infinity, the prediction tends to the global average.</a:t>
            </a:r>
            <a:endParaRPr lang="en-US" sz="2000"/>
          </a:p>
        </p:txBody>
      </p:sp>
      <p:pic>
        <p:nvPicPr>
          <p:cNvPr id="449544" name="Picture 8" descr="k-xq310-kw100"/>
          <p:cNvPicPr>
            <a:picLocks noChangeAspect="1" noChangeArrowheads="1"/>
          </p:cNvPicPr>
          <p:nvPr>
            <p:ph sz="quarter" idx="2"/>
          </p:nvPr>
        </p:nvPicPr>
        <p:blipFill>
          <a:blip r:embed="rId3"/>
          <a:srcRect/>
          <a:stretch>
            <a:fillRect/>
          </a:stretch>
        </p:blipFill>
        <p:spPr>
          <a:xfrm>
            <a:off x="3200400" y="1295400"/>
            <a:ext cx="2590800" cy="2586038"/>
          </a:xfrm>
          <a:noFill/>
          <a:ln/>
        </p:spPr>
      </p:pic>
      <p:pic>
        <p:nvPicPr>
          <p:cNvPr id="449546" name="Picture 10" descr="k-xq310-kw150"/>
          <p:cNvPicPr>
            <a:picLocks noChangeAspect="1" noChangeArrowheads="1"/>
          </p:cNvPicPr>
          <p:nvPr/>
        </p:nvPicPr>
        <p:blipFill>
          <a:blip r:embed="rId4"/>
          <a:srcRect/>
          <a:stretch>
            <a:fillRect/>
          </a:stretch>
        </p:blipFill>
        <p:spPr bwMode="auto">
          <a:xfrm>
            <a:off x="6019800" y="1295400"/>
            <a:ext cx="2590800" cy="2586038"/>
          </a:xfrm>
          <a:prstGeom prst="rect">
            <a:avLst/>
          </a:prstGeom>
          <a:noFill/>
        </p:spPr>
      </p:pic>
      <p:graphicFrame>
        <p:nvGraphicFramePr>
          <p:cNvPr id="449568" name="Group 32"/>
          <p:cNvGraphicFramePr>
            <a:graphicFrameLocks noGrp="1"/>
          </p:cNvGraphicFramePr>
          <p:nvPr/>
        </p:nvGraphicFramePr>
        <p:xfrm>
          <a:off x="228600" y="4038600"/>
          <a:ext cx="8458200" cy="1422400"/>
        </p:xfrm>
        <a:graphic>
          <a:graphicData uri="http://schemas.openxmlformats.org/drawingml/2006/table">
            <a:tbl>
              <a:tblPr/>
              <a:tblGrid>
                <a:gridCol w="2819400"/>
                <a:gridCol w="2819400"/>
                <a:gridCol w="2819400"/>
              </a:tblGrid>
              <a:tr h="1422400">
                <a:tc>
                  <a:txBody>
                    <a:bodyPr/>
                    <a:lstStyle/>
                    <a:p>
                      <a:pPr marL="0" marR="0" lvl="0" indent="0" algn="l" defTabSz="914400" rtl="0" eaLnBrk="1" fontAlgn="base" latinLnBrk="0" hangingPunct="1">
                        <a:lnSpc>
                          <a:spcPct val="80000"/>
                        </a:lnSpc>
                        <a:spcBef>
                          <a:spcPct val="40000"/>
                        </a:spcBef>
                        <a:spcAft>
                          <a:spcPct val="0"/>
                        </a:spcAft>
                        <a:buClr>
                          <a:schemeClr val="tx1"/>
                        </a:buClr>
                        <a:buSzTx/>
                        <a:buFontTx/>
                        <a:buNone/>
                        <a:tabLst/>
                      </a:pPr>
                      <a:r>
                        <a:rPr kumimoji="0" lang="en-US" sz="2400" b="0" i="1" u="none" strike="noStrike" cap="none" normalizeH="0" baseline="0" smtClean="0">
                          <a:ln>
                            <a:noFill/>
                          </a:ln>
                          <a:solidFill>
                            <a:schemeClr val="tx1"/>
                          </a:solidFill>
                          <a:effectLst/>
                          <a:latin typeface="Tahoma" pitchFamily="34" charset="0"/>
                        </a:rPr>
                        <a:t>x</a:t>
                      </a:r>
                      <a:r>
                        <a:rPr kumimoji="0" lang="en-US" sz="2400" b="0" i="1" u="none" strike="noStrike" cap="none" normalizeH="0" baseline="-25000" smtClean="0">
                          <a:ln>
                            <a:noFill/>
                          </a:ln>
                          <a:solidFill>
                            <a:schemeClr val="tx1"/>
                          </a:solidFill>
                          <a:effectLst/>
                          <a:latin typeface="Tahoma" pitchFamily="34" charset="0"/>
                        </a:rPr>
                        <a:t>q </a:t>
                      </a:r>
                      <a:r>
                        <a:rPr kumimoji="0" lang="en-US" sz="2400" b="0" i="1" u="none" strike="noStrike" cap="none" normalizeH="0" baseline="0" smtClean="0">
                          <a:ln>
                            <a:noFill/>
                          </a:ln>
                          <a:solidFill>
                            <a:schemeClr val="tx1"/>
                          </a:solidFill>
                          <a:effectLst/>
                          <a:latin typeface="Tahoma" pitchFamily="34" charset="0"/>
                        </a:rPr>
                        <a:t>= </a:t>
                      </a:r>
                      <a:r>
                        <a:rPr kumimoji="0" lang="en-US" sz="2400" b="0" i="0" u="none" strike="noStrike" cap="none" normalizeH="0" baseline="0" smtClean="0">
                          <a:ln>
                            <a:noFill/>
                          </a:ln>
                          <a:solidFill>
                            <a:schemeClr val="tx1"/>
                          </a:solidFill>
                          <a:effectLst/>
                          <a:latin typeface="Tahoma" pitchFamily="34" charset="0"/>
                        </a:rPr>
                        <a:t>310</a:t>
                      </a:r>
                    </a:p>
                    <a:p>
                      <a:pPr marL="0" marR="0" lvl="0" indent="0" algn="l" defTabSz="914400" rtl="0" eaLnBrk="1" fontAlgn="base" latinLnBrk="0" hangingPunct="1">
                        <a:lnSpc>
                          <a:spcPct val="80000"/>
                        </a:lnSpc>
                        <a:spcBef>
                          <a:spcPct val="40000"/>
                        </a:spcBef>
                        <a:spcAft>
                          <a:spcPct val="0"/>
                        </a:spcAft>
                        <a:buClr>
                          <a:schemeClr val="tx1"/>
                        </a:buClr>
                        <a:buSzTx/>
                        <a:buFontTx/>
                        <a:buNone/>
                        <a:tabLst/>
                      </a:pPr>
                      <a:r>
                        <a:rPr kumimoji="0" lang="en-US" sz="2400" b="0" i="1" u="none" strike="noStrike" cap="none" normalizeH="0" baseline="0" smtClean="0">
                          <a:ln>
                            <a:noFill/>
                          </a:ln>
                          <a:solidFill>
                            <a:schemeClr val="tx1"/>
                          </a:solidFill>
                          <a:effectLst/>
                          <a:latin typeface="Tahoma" pitchFamily="34" charset="0"/>
                        </a:rPr>
                        <a:t>K</a:t>
                      </a:r>
                      <a:r>
                        <a:rPr kumimoji="0" lang="en-US" sz="2400" b="0" i="0" u="none" strike="noStrike" cap="none" normalizeH="0" baseline="-25000" smtClean="0">
                          <a:ln>
                            <a:noFill/>
                          </a:ln>
                          <a:solidFill>
                            <a:schemeClr val="tx1"/>
                          </a:solidFill>
                          <a:effectLst/>
                          <a:latin typeface="Tahoma" pitchFamily="34" charset="0"/>
                        </a:rPr>
                        <a:t>W </a:t>
                      </a:r>
                      <a:r>
                        <a:rPr kumimoji="0" lang="en-US" sz="2400" b="0" i="0" u="none" strike="noStrike" cap="none" normalizeH="0" baseline="0" smtClean="0">
                          <a:ln>
                            <a:noFill/>
                          </a:ln>
                          <a:solidFill>
                            <a:schemeClr val="tx1"/>
                          </a:solidFill>
                          <a:effectLst/>
                          <a:latin typeface="Tahoma" pitchFamily="34" charset="0"/>
                        </a:rPr>
                        <a:t>= 50 </a:t>
                      </a:r>
                      <a:r>
                        <a:rPr kumimoji="0" lang="en-US" sz="2000" b="0" i="0" u="none" strike="noStrike" cap="none" normalizeH="0" baseline="0" smtClean="0">
                          <a:ln>
                            <a:noFill/>
                          </a:ln>
                          <a:solidFill>
                            <a:schemeClr val="tx1"/>
                          </a:solidFill>
                          <a:effectLst/>
                          <a:latin typeface="Tahoma" pitchFamily="34" charset="0"/>
                        </a:rPr>
                        <a:t>(see the double arrow at top of diagram)</a:t>
                      </a:r>
                      <a:endParaRPr kumimoji="0" lang="en-US" sz="2000" b="0" i="1"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40000"/>
                        </a:spcBef>
                        <a:spcAft>
                          <a:spcPct val="0"/>
                        </a:spcAft>
                        <a:buClr>
                          <a:schemeClr val="tx1"/>
                        </a:buClr>
                        <a:buSzTx/>
                        <a:buFontTx/>
                        <a:buNone/>
                        <a:tabLst/>
                      </a:pPr>
                      <a:r>
                        <a:rPr kumimoji="0" lang="en-US" sz="2400" b="0" i="1" u="none" strike="noStrike" cap="none" normalizeH="0" baseline="0" smtClean="0">
                          <a:ln>
                            <a:noFill/>
                          </a:ln>
                          <a:solidFill>
                            <a:schemeClr val="tx1"/>
                          </a:solidFill>
                          <a:effectLst/>
                          <a:latin typeface="Tahoma" pitchFamily="34" charset="0"/>
                        </a:rPr>
                        <a:t>x</a:t>
                      </a:r>
                      <a:r>
                        <a:rPr kumimoji="0" lang="en-US" sz="2400" b="0" i="1" u="none" strike="noStrike" cap="none" normalizeH="0" baseline="-25000" smtClean="0">
                          <a:ln>
                            <a:noFill/>
                          </a:ln>
                          <a:solidFill>
                            <a:schemeClr val="tx1"/>
                          </a:solidFill>
                          <a:effectLst/>
                          <a:latin typeface="Tahoma" pitchFamily="34" charset="0"/>
                        </a:rPr>
                        <a:t>q </a:t>
                      </a:r>
                      <a:r>
                        <a:rPr kumimoji="0" lang="en-US" sz="2400" b="0" i="1" u="none" strike="noStrike" cap="none" normalizeH="0" baseline="0" smtClean="0">
                          <a:ln>
                            <a:noFill/>
                          </a:ln>
                          <a:solidFill>
                            <a:schemeClr val="tx1"/>
                          </a:solidFill>
                          <a:effectLst/>
                          <a:latin typeface="Tahoma" pitchFamily="34" charset="0"/>
                        </a:rPr>
                        <a:t>= </a:t>
                      </a:r>
                      <a:r>
                        <a:rPr kumimoji="0" lang="en-US" sz="2400" b="0" i="0" u="none" strike="noStrike" cap="none" normalizeH="0" baseline="0" smtClean="0">
                          <a:ln>
                            <a:noFill/>
                          </a:ln>
                          <a:solidFill>
                            <a:schemeClr val="tx1"/>
                          </a:solidFill>
                          <a:effectLst/>
                          <a:latin typeface="Tahoma" pitchFamily="34" charset="0"/>
                        </a:rPr>
                        <a:t>310 (the same)</a:t>
                      </a:r>
                    </a:p>
                    <a:p>
                      <a:pPr marL="0" marR="0" lvl="0" indent="0" algn="l" defTabSz="914400" rtl="0" eaLnBrk="1" fontAlgn="base" latinLnBrk="0" hangingPunct="1">
                        <a:lnSpc>
                          <a:spcPct val="80000"/>
                        </a:lnSpc>
                        <a:spcBef>
                          <a:spcPct val="40000"/>
                        </a:spcBef>
                        <a:spcAft>
                          <a:spcPct val="0"/>
                        </a:spcAft>
                        <a:buClr>
                          <a:schemeClr val="tx1"/>
                        </a:buClr>
                        <a:buSzTx/>
                        <a:buFontTx/>
                        <a:buNone/>
                        <a:tabLst/>
                      </a:pPr>
                      <a:r>
                        <a:rPr kumimoji="0" lang="en-US" sz="2400" b="0" i="1" u="none" strike="noStrike" cap="none" normalizeH="0" baseline="0" smtClean="0">
                          <a:ln>
                            <a:noFill/>
                          </a:ln>
                          <a:solidFill>
                            <a:schemeClr val="tx1"/>
                          </a:solidFill>
                          <a:effectLst/>
                          <a:latin typeface="Tahoma" pitchFamily="34" charset="0"/>
                        </a:rPr>
                        <a:t>K</a:t>
                      </a:r>
                      <a:r>
                        <a:rPr kumimoji="0" lang="en-US" sz="2400" b="0" i="0" u="none" strike="noStrike" cap="none" normalizeH="0" baseline="-25000" smtClean="0">
                          <a:ln>
                            <a:noFill/>
                          </a:ln>
                          <a:solidFill>
                            <a:schemeClr val="tx1"/>
                          </a:solidFill>
                          <a:effectLst/>
                          <a:latin typeface="Tahoma" pitchFamily="34" charset="0"/>
                        </a:rPr>
                        <a:t>W </a:t>
                      </a:r>
                      <a:r>
                        <a:rPr kumimoji="0" lang="en-US" sz="2400" b="0" i="0" u="none" strike="noStrike" cap="none" normalizeH="0" baseline="0" smtClean="0">
                          <a:ln>
                            <a:noFill/>
                          </a:ln>
                          <a:solidFill>
                            <a:schemeClr val="tx1"/>
                          </a:solidFill>
                          <a:effectLst/>
                          <a:latin typeface="Tahoma" pitchFamily="34" charset="0"/>
                        </a:rPr>
                        <a:t>= 100</a:t>
                      </a:r>
                      <a:endParaRPr kumimoji="0" lang="en-US" sz="2400" b="0" i="1"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4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40000"/>
                        </a:spcBef>
                        <a:spcAft>
                          <a:spcPct val="0"/>
                        </a:spcAft>
                        <a:buClr>
                          <a:schemeClr val="tx1"/>
                        </a:buClr>
                        <a:buSzTx/>
                        <a:buFontTx/>
                        <a:buNone/>
                        <a:tabLst/>
                      </a:pPr>
                      <a:r>
                        <a:rPr kumimoji="0" lang="en-US" sz="2400" b="0" i="1" u="none" strike="noStrike" cap="none" normalizeH="0" baseline="0" smtClean="0">
                          <a:ln>
                            <a:noFill/>
                          </a:ln>
                          <a:solidFill>
                            <a:schemeClr val="tx1"/>
                          </a:solidFill>
                          <a:effectLst/>
                          <a:latin typeface="Tahoma" pitchFamily="34" charset="0"/>
                        </a:rPr>
                        <a:t>x</a:t>
                      </a:r>
                      <a:r>
                        <a:rPr kumimoji="0" lang="en-US" sz="2400" b="0" i="1" u="none" strike="noStrike" cap="none" normalizeH="0" baseline="-25000" smtClean="0">
                          <a:ln>
                            <a:noFill/>
                          </a:ln>
                          <a:solidFill>
                            <a:schemeClr val="tx1"/>
                          </a:solidFill>
                          <a:effectLst/>
                          <a:latin typeface="Tahoma" pitchFamily="34" charset="0"/>
                        </a:rPr>
                        <a:t>q </a:t>
                      </a:r>
                      <a:r>
                        <a:rPr kumimoji="0" lang="en-US" sz="2400" b="0" i="1" u="none" strike="noStrike" cap="none" normalizeH="0" baseline="0" smtClean="0">
                          <a:ln>
                            <a:noFill/>
                          </a:ln>
                          <a:solidFill>
                            <a:schemeClr val="tx1"/>
                          </a:solidFill>
                          <a:effectLst/>
                          <a:latin typeface="Tahoma" pitchFamily="34" charset="0"/>
                        </a:rPr>
                        <a:t>= </a:t>
                      </a:r>
                      <a:r>
                        <a:rPr kumimoji="0" lang="en-US" sz="2400" b="0" i="0" u="none" strike="noStrike" cap="none" normalizeH="0" baseline="0" smtClean="0">
                          <a:ln>
                            <a:noFill/>
                          </a:ln>
                          <a:solidFill>
                            <a:schemeClr val="tx1"/>
                          </a:solidFill>
                          <a:effectLst/>
                          <a:latin typeface="Tahoma" pitchFamily="34" charset="0"/>
                        </a:rPr>
                        <a:t>310 (the same)</a:t>
                      </a:r>
                    </a:p>
                    <a:p>
                      <a:pPr marL="0" marR="0" lvl="0" indent="0" algn="l" defTabSz="914400" rtl="0" eaLnBrk="1" fontAlgn="base" latinLnBrk="0" hangingPunct="1">
                        <a:lnSpc>
                          <a:spcPct val="80000"/>
                        </a:lnSpc>
                        <a:spcBef>
                          <a:spcPct val="40000"/>
                        </a:spcBef>
                        <a:spcAft>
                          <a:spcPct val="0"/>
                        </a:spcAft>
                        <a:buClr>
                          <a:schemeClr val="tx1"/>
                        </a:buClr>
                        <a:buSzTx/>
                        <a:buFontTx/>
                        <a:buNone/>
                        <a:tabLst/>
                      </a:pPr>
                      <a:r>
                        <a:rPr kumimoji="0" lang="en-US" sz="2400" b="0" i="1" u="none" strike="noStrike" cap="none" normalizeH="0" baseline="0" smtClean="0">
                          <a:ln>
                            <a:noFill/>
                          </a:ln>
                          <a:solidFill>
                            <a:schemeClr val="tx1"/>
                          </a:solidFill>
                          <a:effectLst/>
                          <a:latin typeface="Tahoma" pitchFamily="34" charset="0"/>
                        </a:rPr>
                        <a:t>K</a:t>
                      </a:r>
                      <a:r>
                        <a:rPr kumimoji="0" lang="en-US" sz="2400" b="0" i="0" u="none" strike="noStrike" cap="none" normalizeH="0" baseline="-25000" smtClean="0">
                          <a:ln>
                            <a:noFill/>
                          </a:ln>
                          <a:solidFill>
                            <a:schemeClr val="tx1"/>
                          </a:solidFill>
                          <a:effectLst/>
                          <a:latin typeface="Tahoma" pitchFamily="34" charset="0"/>
                        </a:rPr>
                        <a:t>W </a:t>
                      </a:r>
                      <a:r>
                        <a:rPr kumimoji="0" lang="en-US" sz="2400" b="0" i="0" u="none" strike="noStrike" cap="none" normalizeH="0" baseline="0" smtClean="0">
                          <a:ln>
                            <a:noFill/>
                          </a:ln>
                          <a:solidFill>
                            <a:schemeClr val="tx1"/>
                          </a:solidFill>
                          <a:effectLst/>
                          <a:latin typeface="Tahoma" pitchFamily="34" charset="0"/>
                        </a:rPr>
                        <a:t>= 150</a:t>
                      </a:r>
                      <a:endParaRPr kumimoji="0" lang="en-US" sz="2400" b="0" i="1"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5"/>
          <p:cNvSpPr>
            <a:spLocks noGrp="1"/>
          </p:cNvSpPr>
          <p:nvPr>
            <p:ph type="ftr" sz="quarter" idx="10"/>
          </p:nvPr>
        </p:nvSpPr>
        <p:spPr/>
        <p:txBody>
          <a:bodyPr/>
          <a:lstStyle/>
          <a:p>
            <a:r>
              <a:rPr lang="en-US"/>
              <a:t>Copyright © 2001, 2005, Andrew W. Moore</a:t>
            </a:r>
          </a:p>
        </p:txBody>
      </p:sp>
      <p:sp>
        <p:nvSpPr>
          <p:cNvPr id="451586" name="Rectangle 2"/>
          <p:cNvSpPr>
            <a:spLocks noGrp="1" noChangeArrowheads="1"/>
          </p:cNvSpPr>
          <p:nvPr>
            <p:ph type="title"/>
          </p:nvPr>
        </p:nvSpPr>
        <p:spPr/>
        <p:txBody>
          <a:bodyPr/>
          <a:lstStyle/>
          <a:p>
            <a:r>
              <a:rPr lang="en-US" sz="4000" b="1"/>
              <a:t>Kernel Regression Predictions</a:t>
            </a:r>
          </a:p>
        </p:txBody>
      </p:sp>
      <p:pic>
        <p:nvPicPr>
          <p:cNvPr id="451589" name="Picture 5" descr="kerex"/>
          <p:cNvPicPr>
            <a:picLocks noChangeAspect="1" noChangeArrowheads="1"/>
          </p:cNvPicPr>
          <p:nvPr>
            <p:ph sz="quarter" idx="1"/>
          </p:nvPr>
        </p:nvPicPr>
        <p:blipFill>
          <a:blip r:embed="rId2"/>
          <a:srcRect/>
          <a:stretch>
            <a:fillRect/>
          </a:stretch>
        </p:blipFill>
        <p:spPr>
          <a:xfrm>
            <a:off x="533400" y="1371600"/>
            <a:ext cx="2481263" cy="2476500"/>
          </a:xfrm>
          <a:noFill/>
          <a:ln/>
        </p:spPr>
      </p:pic>
      <p:sp>
        <p:nvSpPr>
          <p:cNvPr id="451588" name="Rectangle 4"/>
          <p:cNvSpPr>
            <a:spLocks noGrp="1" noChangeArrowheads="1"/>
          </p:cNvSpPr>
          <p:nvPr>
            <p:ph type="body" sz="half" idx="3"/>
          </p:nvPr>
        </p:nvSpPr>
        <p:spPr>
          <a:xfrm>
            <a:off x="228600" y="5257800"/>
            <a:ext cx="8574088" cy="1143000"/>
          </a:xfrm>
        </p:spPr>
        <p:txBody>
          <a:bodyPr/>
          <a:lstStyle/>
          <a:p>
            <a:pPr marL="0" indent="0">
              <a:lnSpc>
                <a:spcPct val="80000"/>
              </a:lnSpc>
              <a:spcBef>
                <a:spcPct val="30000"/>
              </a:spcBef>
              <a:buFontTx/>
              <a:buNone/>
            </a:pPr>
            <a:r>
              <a:rPr lang="en-US" sz="2400" b="1"/>
              <a:t>Increasing the kernel width K</a:t>
            </a:r>
            <a:r>
              <a:rPr lang="en-US" sz="2400" b="1" baseline="-25000"/>
              <a:t>w</a:t>
            </a:r>
            <a:r>
              <a:rPr lang="en-US" sz="2400" b="1"/>
              <a:t> means further away points get an opportunity to influence you.</a:t>
            </a:r>
          </a:p>
          <a:p>
            <a:pPr marL="0" indent="0">
              <a:lnSpc>
                <a:spcPct val="80000"/>
              </a:lnSpc>
              <a:spcBef>
                <a:spcPct val="30000"/>
              </a:spcBef>
              <a:buFontTx/>
              <a:buNone/>
            </a:pPr>
            <a:r>
              <a:rPr lang="en-US" sz="2400"/>
              <a:t>As K</a:t>
            </a:r>
            <a:r>
              <a:rPr lang="en-US" sz="2400" baseline="-25000"/>
              <a:t>w</a:t>
            </a:r>
            <a:r>
              <a:rPr lang="en-US" sz="2400">
                <a:sym typeface="Wingdings" pitchFamily="2" charset="2"/>
              </a:rPr>
              <a:t>infinity, the prediction tends to the global average.</a:t>
            </a:r>
            <a:endParaRPr lang="en-US" sz="2400"/>
          </a:p>
        </p:txBody>
      </p:sp>
      <p:pic>
        <p:nvPicPr>
          <p:cNvPr id="451590" name="Picture 6" descr="kerex"/>
          <p:cNvPicPr>
            <a:picLocks noChangeAspect="1" noChangeArrowheads="1"/>
          </p:cNvPicPr>
          <p:nvPr>
            <p:ph sz="quarter" idx="2"/>
          </p:nvPr>
        </p:nvPicPr>
        <p:blipFill>
          <a:blip r:embed="rId3"/>
          <a:srcRect/>
          <a:stretch>
            <a:fillRect/>
          </a:stretch>
        </p:blipFill>
        <p:spPr>
          <a:xfrm>
            <a:off x="3276600" y="1371600"/>
            <a:ext cx="2462213" cy="2476500"/>
          </a:xfrm>
          <a:noFill/>
          <a:ln/>
        </p:spPr>
      </p:pic>
      <p:pic>
        <p:nvPicPr>
          <p:cNvPr id="451592" name="Picture 8" descr="kerex"/>
          <p:cNvPicPr>
            <a:picLocks noChangeAspect="1" noChangeArrowheads="1"/>
          </p:cNvPicPr>
          <p:nvPr/>
        </p:nvPicPr>
        <p:blipFill>
          <a:blip r:embed="rId4"/>
          <a:srcRect/>
          <a:stretch>
            <a:fillRect/>
          </a:stretch>
        </p:blipFill>
        <p:spPr bwMode="auto">
          <a:xfrm>
            <a:off x="6096000" y="1371600"/>
            <a:ext cx="2514600" cy="2511425"/>
          </a:xfrm>
          <a:prstGeom prst="rect">
            <a:avLst/>
          </a:prstGeom>
          <a:noFill/>
        </p:spPr>
      </p:pic>
      <p:graphicFrame>
        <p:nvGraphicFramePr>
          <p:cNvPr id="451610" name="Group 26"/>
          <p:cNvGraphicFramePr>
            <a:graphicFrameLocks noGrp="1"/>
          </p:cNvGraphicFramePr>
          <p:nvPr/>
        </p:nvGraphicFramePr>
        <p:xfrm>
          <a:off x="381000" y="3962400"/>
          <a:ext cx="8305800" cy="1600200"/>
        </p:xfrm>
        <a:graphic>
          <a:graphicData uri="http://schemas.openxmlformats.org/drawingml/2006/table">
            <a:tbl>
              <a:tblPr/>
              <a:tblGrid>
                <a:gridCol w="2768600"/>
                <a:gridCol w="2768600"/>
                <a:gridCol w="2768600"/>
              </a:tblGrid>
              <a:tr h="16002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800" b="0" i="1" u="none" strike="noStrike" cap="none" normalizeH="0" baseline="0" smtClean="0">
                          <a:ln>
                            <a:noFill/>
                          </a:ln>
                          <a:solidFill>
                            <a:schemeClr val="tx1"/>
                          </a:solidFill>
                          <a:effectLst/>
                          <a:latin typeface="Tahoma" pitchFamily="34" charset="0"/>
                        </a:rPr>
                        <a:t>K</a:t>
                      </a:r>
                      <a:r>
                        <a:rPr kumimoji="0" lang="en-US" sz="2800" b="0" i="1" u="none" strike="noStrike" cap="none" normalizeH="0" baseline="-25000" smtClean="0">
                          <a:ln>
                            <a:noFill/>
                          </a:ln>
                          <a:solidFill>
                            <a:schemeClr val="tx1"/>
                          </a:solidFill>
                          <a:effectLst/>
                          <a:latin typeface="Tahoma" pitchFamily="34" charset="0"/>
                        </a:rPr>
                        <a:t>W</a:t>
                      </a:r>
                      <a:r>
                        <a:rPr kumimoji="0" lang="en-US" sz="2800" b="0" i="1" u="none" strike="noStrike" cap="none" normalizeH="0" baseline="0" smtClean="0">
                          <a:ln>
                            <a:noFill/>
                          </a:ln>
                          <a:solidFill>
                            <a:schemeClr val="tx1"/>
                          </a:solidFill>
                          <a:effectLst/>
                          <a:latin typeface="Tahoma" pitchFamily="34" charset="0"/>
                        </a:rPr>
                        <a:t>=10</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800" b="0" i="1" u="none" strike="noStrike" cap="none" normalizeH="0" baseline="0" smtClean="0">
                          <a:ln>
                            <a:noFill/>
                          </a:ln>
                          <a:solidFill>
                            <a:schemeClr val="tx1"/>
                          </a:solidFill>
                          <a:effectLst/>
                          <a:latin typeface="Tahoma" pitchFamily="34" charset="0"/>
                        </a:rPr>
                        <a:t>K</a:t>
                      </a:r>
                      <a:r>
                        <a:rPr kumimoji="0" lang="en-US" sz="2800" b="0" i="1" u="none" strike="noStrike" cap="none" normalizeH="0" baseline="-25000" smtClean="0">
                          <a:ln>
                            <a:noFill/>
                          </a:ln>
                          <a:solidFill>
                            <a:schemeClr val="tx1"/>
                          </a:solidFill>
                          <a:effectLst/>
                          <a:latin typeface="Tahoma" pitchFamily="34" charset="0"/>
                        </a:rPr>
                        <a:t>W</a:t>
                      </a:r>
                      <a:r>
                        <a:rPr kumimoji="0" lang="en-US" sz="2800" b="0" i="1" u="none" strike="noStrike" cap="none" normalizeH="0" baseline="0" smtClean="0">
                          <a:ln>
                            <a:noFill/>
                          </a:ln>
                          <a:solidFill>
                            <a:schemeClr val="tx1"/>
                          </a:solidFill>
                          <a:effectLst/>
                          <a:latin typeface="Tahoma" pitchFamily="34" charset="0"/>
                        </a:rPr>
                        <a:t>=20</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2800" b="0" i="0" u="none" strike="noStrike" cap="none" normalizeH="0" baseline="0" smtClean="0">
                        <a:ln>
                          <a:noFill/>
                        </a:ln>
                        <a:solidFill>
                          <a:schemeClr val="tx1"/>
                        </a:solidFill>
                        <a:effectLst/>
                        <a:latin typeface="Tahoma"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800" b="0" i="1" u="none" strike="noStrike" cap="none" normalizeH="0" baseline="0" smtClean="0">
                          <a:ln>
                            <a:noFill/>
                          </a:ln>
                          <a:solidFill>
                            <a:schemeClr val="tx1"/>
                          </a:solidFill>
                          <a:effectLst/>
                          <a:latin typeface="Tahoma" pitchFamily="34" charset="0"/>
                        </a:rPr>
                        <a:t>K</a:t>
                      </a:r>
                      <a:r>
                        <a:rPr kumimoji="0" lang="en-US" sz="2800" b="0" i="1" u="none" strike="noStrike" cap="none" normalizeH="0" baseline="-25000" smtClean="0">
                          <a:ln>
                            <a:noFill/>
                          </a:ln>
                          <a:solidFill>
                            <a:schemeClr val="tx1"/>
                          </a:solidFill>
                          <a:effectLst/>
                          <a:latin typeface="Tahoma" pitchFamily="34" charset="0"/>
                        </a:rPr>
                        <a:t>W</a:t>
                      </a:r>
                      <a:r>
                        <a:rPr kumimoji="0" lang="en-US" sz="2800" b="0" i="1" u="none" strike="noStrike" cap="none" normalizeH="0" baseline="0" smtClean="0">
                          <a:ln>
                            <a:noFill/>
                          </a:ln>
                          <a:solidFill>
                            <a:schemeClr val="tx1"/>
                          </a:solidFill>
                          <a:effectLst/>
                          <a:latin typeface="Tahoma" pitchFamily="34" charset="0"/>
                        </a:rPr>
                        <a:t>=80</a:t>
                      </a:r>
                    </a:p>
                  </a:txBody>
                  <a:tcPr horzOverflow="overflow">
                    <a:lnL>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6"/>
          <p:cNvSpPr>
            <a:spLocks noGrp="1"/>
          </p:cNvSpPr>
          <p:nvPr>
            <p:ph type="ftr" sz="quarter" idx="10"/>
          </p:nvPr>
        </p:nvSpPr>
        <p:spPr/>
        <p:txBody>
          <a:bodyPr/>
          <a:lstStyle/>
          <a:p>
            <a:r>
              <a:rPr lang="en-US"/>
              <a:t>Copyright © 2001, 2005, Andrew W. Moore</a:t>
            </a:r>
          </a:p>
        </p:txBody>
      </p:sp>
      <p:sp>
        <p:nvSpPr>
          <p:cNvPr id="452610" name="Rectangle 2"/>
          <p:cNvSpPr>
            <a:spLocks noGrp="1" noChangeArrowheads="1"/>
          </p:cNvSpPr>
          <p:nvPr>
            <p:ph type="title" sz="quarter"/>
          </p:nvPr>
        </p:nvSpPr>
        <p:spPr/>
        <p:txBody>
          <a:bodyPr/>
          <a:lstStyle/>
          <a:p>
            <a:r>
              <a:rPr lang="en-US" sz="4000"/>
              <a:t>Kernel Regression on our test cases</a:t>
            </a:r>
          </a:p>
        </p:txBody>
      </p:sp>
      <p:pic>
        <p:nvPicPr>
          <p:cNvPr id="452613" name="Picture 5" descr="a1"/>
          <p:cNvPicPr>
            <a:picLocks noChangeAspect="1" noChangeArrowheads="1"/>
          </p:cNvPicPr>
          <p:nvPr>
            <p:ph sz="quarter" idx="1"/>
          </p:nvPr>
        </p:nvPicPr>
        <p:blipFill>
          <a:blip r:embed="rId2"/>
          <a:srcRect/>
          <a:stretch>
            <a:fillRect/>
          </a:stretch>
        </p:blipFill>
        <p:spPr>
          <a:xfrm>
            <a:off x="6096000" y="1371600"/>
            <a:ext cx="2486025" cy="2476500"/>
          </a:xfrm>
          <a:noFill/>
          <a:ln/>
        </p:spPr>
      </p:pic>
      <p:pic>
        <p:nvPicPr>
          <p:cNvPr id="452614" name="Picture 6" descr="j1"/>
          <p:cNvPicPr>
            <a:picLocks noChangeAspect="1" noChangeArrowheads="1"/>
          </p:cNvPicPr>
          <p:nvPr>
            <p:ph sz="quarter" idx="2"/>
          </p:nvPr>
        </p:nvPicPr>
        <p:blipFill>
          <a:blip r:embed="rId3"/>
          <a:srcRect/>
          <a:stretch>
            <a:fillRect/>
          </a:stretch>
        </p:blipFill>
        <p:spPr>
          <a:xfrm>
            <a:off x="457200" y="1371600"/>
            <a:ext cx="2466975" cy="2476500"/>
          </a:xfrm>
          <a:noFill/>
          <a:ln/>
        </p:spPr>
      </p:pic>
      <p:pic>
        <p:nvPicPr>
          <p:cNvPr id="452616" name="Picture 8" descr="k1"/>
          <p:cNvPicPr>
            <a:picLocks noChangeAspect="1" noChangeArrowheads="1"/>
          </p:cNvPicPr>
          <p:nvPr>
            <p:ph sz="quarter" idx="3"/>
          </p:nvPr>
        </p:nvPicPr>
        <p:blipFill>
          <a:blip r:embed="rId4"/>
          <a:srcRect/>
          <a:stretch>
            <a:fillRect/>
          </a:stretch>
        </p:blipFill>
        <p:spPr>
          <a:xfrm>
            <a:off x="3352800" y="1371600"/>
            <a:ext cx="2476500" cy="2476500"/>
          </a:xfrm>
          <a:noFill/>
          <a:ln/>
        </p:spPr>
      </p:pic>
      <p:sp>
        <p:nvSpPr>
          <p:cNvPr id="452618" name="Text Box 10"/>
          <p:cNvSpPr txBox="1">
            <a:spLocks noChangeArrowheads="1"/>
          </p:cNvSpPr>
          <p:nvPr/>
        </p:nvSpPr>
        <p:spPr bwMode="auto">
          <a:xfrm>
            <a:off x="381000" y="4267200"/>
            <a:ext cx="8077200" cy="396875"/>
          </a:xfrm>
          <a:prstGeom prst="rect">
            <a:avLst/>
          </a:prstGeom>
          <a:noFill/>
          <a:ln w="9525">
            <a:noFill/>
            <a:miter lim="800000"/>
            <a:headEnd/>
            <a:tailEnd/>
          </a:ln>
          <a:effectLst/>
        </p:spPr>
        <p:txBody>
          <a:bodyPr>
            <a:spAutoFit/>
          </a:bodyPr>
          <a:lstStyle/>
          <a:p>
            <a:pPr marL="342900" indent="-342900"/>
            <a:endParaRPr lang="en-US" sz="2000" b="1"/>
          </a:p>
        </p:txBody>
      </p:sp>
      <p:graphicFrame>
        <p:nvGraphicFramePr>
          <p:cNvPr id="452652" name="Group 44"/>
          <p:cNvGraphicFramePr>
            <a:graphicFrameLocks noGrp="1"/>
          </p:cNvGraphicFramePr>
          <p:nvPr>
            <p:ph sz="quarter" idx="4"/>
          </p:nvPr>
        </p:nvGraphicFramePr>
        <p:xfrm>
          <a:off x="0" y="4038600"/>
          <a:ext cx="9144000" cy="1555750"/>
        </p:xfrm>
        <a:graphic>
          <a:graphicData uri="http://schemas.openxmlformats.org/drawingml/2006/table">
            <a:tbl>
              <a:tblPr/>
              <a:tblGrid>
                <a:gridCol w="3124200"/>
                <a:gridCol w="3352800"/>
                <a:gridCol w="2667000"/>
              </a:tblGrid>
              <a:tr h="1447800">
                <a:tc>
                  <a:txBody>
                    <a:bodyPr/>
                    <a:lstStyle/>
                    <a:p>
                      <a:pPr marL="0" marR="0" lvl="0" indent="0" algn="l" defTabSz="914400" rtl="0" eaLnBrk="1" fontAlgn="base" latinLnBrk="0" hangingPunct="1">
                        <a:lnSpc>
                          <a:spcPct val="90000"/>
                        </a:lnSpc>
                        <a:spcBef>
                          <a:spcPct val="3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KW=1/32 of x-axis width.</a:t>
                      </a:r>
                    </a:p>
                    <a:p>
                      <a:pPr marL="0" marR="0" lvl="0" indent="0" algn="l" defTabSz="914400" rtl="0" eaLnBrk="1" fontAlgn="base" latinLnBrk="0" hangingPunct="1">
                        <a:lnSpc>
                          <a:spcPct val="90000"/>
                        </a:lnSpc>
                        <a:spcBef>
                          <a:spcPct val="3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It’s nice to see a smooth curve at last. But rather bumpy. If Kw gets any higher, the fit is poor.</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KW=1/32 of x-axis width.</a:t>
                      </a:r>
                    </a:p>
                    <a:p>
                      <a:pPr marL="0" marR="0" lvl="0" indent="0" algn="l" defTabSz="914400" rtl="0" eaLnBrk="1" fontAlgn="base" latinLnBrk="0" hangingPunct="1">
                        <a:lnSpc>
                          <a:spcPct val="90000"/>
                        </a:lnSpc>
                        <a:spcBef>
                          <a:spcPct val="3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Quite splendid. Well done, kernel regression. The author needed to choose the right K</a:t>
                      </a:r>
                      <a:r>
                        <a:rPr kumimoji="0" lang="en-US" sz="2000" b="0" i="0" u="none" strike="noStrike" cap="none" normalizeH="0" baseline="-25000" smtClean="0">
                          <a:ln>
                            <a:noFill/>
                          </a:ln>
                          <a:solidFill>
                            <a:schemeClr val="tx1"/>
                          </a:solidFill>
                          <a:effectLst/>
                          <a:latin typeface="Tahoma" pitchFamily="34" charset="0"/>
                        </a:rPr>
                        <a:t>W</a:t>
                      </a:r>
                      <a:r>
                        <a:rPr kumimoji="0" lang="en-US" sz="2000" b="0" i="0" u="none" strike="noStrike" cap="none" normalizeH="0" baseline="0" smtClean="0">
                          <a:ln>
                            <a:noFill/>
                          </a:ln>
                          <a:solidFill>
                            <a:schemeClr val="tx1"/>
                          </a:solidFill>
                          <a:effectLst/>
                          <a:latin typeface="Tahoma" pitchFamily="34" charset="0"/>
                        </a:rPr>
                        <a:t> to achieve this.</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KW=1/16 axis width.</a:t>
                      </a:r>
                    </a:p>
                    <a:p>
                      <a:pPr marL="0" marR="0" lvl="0" indent="0" algn="l" defTabSz="914400" rtl="0" eaLnBrk="1" fontAlgn="base" latinLnBrk="0" hangingPunct="1">
                        <a:lnSpc>
                          <a:spcPct val="90000"/>
                        </a:lnSpc>
                        <a:spcBef>
                          <a:spcPct val="3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Nice and smooth, but are the bumps justified, or is this overfitting?</a:t>
                      </a:r>
                    </a:p>
                  </a:txBody>
                  <a:tcPr horzOverflow="overflow">
                    <a:lnL>
                      <a:noFill/>
                    </a:lnL>
                    <a:lnR cap="flat">
                      <a:noFill/>
                    </a:lnR>
                    <a:lnT cap="flat">
                      <a:noFill/>
                    </a:lnT>
                    <a:lnB cap="flat">
                      <a:noFill/>
                    </a:lnB>
                    <a:lnTlToBr>
                      <a:noFill/>
                    </a:lnTlToBr>
                    <a:lnBlToTr>
                      <a:noFill/>
                    </a:lnBlToTr>
                    <a:noFill/>
                  </a:tcPr>
                </a:tc>
              </a:tr>
            </a:tbl>
          </a:graphicData>
        </a:graphic>
      </p:graphicFrame>
      <p:sp>
        <p:nvSpPr>
          <p:cNvPr id="452638" name="Text Box 30"/>
          <p:cNvSpPr txBox="1">
            <a:spLocks noChangeArrowheads="1"/>
          </p:cNvSpPr>
          <p:nvPr/>
        </p:nvSpPr>
        <p:spPr bwMode="auto">
          <a:xfrm>
            <a:off x="609600" y="5791200"/>
            <a:ext cx="8153400" cy="701675"/>
          </a:xfrm>
          <a:prstGeom prst="rect">
            <a:avLst/>
          </a:prstGeom>
          <a:noFill/>
          <a:ln w="9525">
            <a:noFill/>
            <a:miter lim="800000"/>
            <a:headEnd/>
            <a:tailEnd/>
          </a:ln>
          <a:effectLst/>
        </p:spPr>
        <p:txBody>
          <a:bodyPr>
            <a:spAutoFit/>
          </a:bodyPr>
          <a:lstStyle/>
          <a:p>
            <a:r>
              <a:rPr lang="en-US" sz="2000">
                <a:solidFill>
                  <a:schemeClr val="hlink"/>
                </a:solidFill>
              </a:rPr>
              <a:t>Choosing a good K</a:t>
            </a:r>
            <a:r>
              <a:rPr lang="en-US" sz="2000" baseline="-25000">
                <a:solidFill>
                  <a:schemeClr val="hlink"/>
                </a:solidFill>
              </a:rPr>
              <a:t>w</a:t>
            </a:r>
            <a:r>
              <a:rPr lang="en-US" sz="2000">
                <a:solidFill>
                  <a:schemeClr val="hlink"/>
                </a:solidFill>
              </a:rPr>
              <a:t> is important. Not just for Kernel Regression, but for all the locally weighted learners we’re about to see.</a:t>
            </a:r>
          </a:p>
        </p:txBody>
      </p:sp>
      <p:sp>
        <p:nvSpPr>
          <p:cNvPr id="452653" name="Text Box 45"/>
          <p:cNvSpPr txBox="1">
            <a:spLocks noChangeArrowheads="1"/>
          </p:cNvSpPr>
          <p:nvPr/>
        </p:nvSpPr>
        <p:spPr bwMode="auto">
          <a:xfrm>
            <a:off x="152400" y="152400"/>
            <a:ext cx="8839200" cy="581025"/>
          </a:xfrm>
          <a:prstGeom prst="rect">
            <a:avLst/>
          </a:prstGeom>
          <a:solidFill>
            <a:srgbClr val="CCFF66"/>
          </a:solidFill>
          <a:ln w="3175">
            <a:noFill/>
            <a:miter lim="800000"/>
            <a:headEnd/>
            <a:tailEnd/>
          </a:ln>
          <a:effectLst/>
        </p:spPr>
        <p:txBody>
          <a:bodyPr>
            <a:spAutoFit/>
          </a:bodyPr>
          <a:lstStyle/>
          <a:p>
            <a:pPr>
              <a:buClrTx/>
            </a:pPr>
            <a:r>
              <a:rPr lang="en-US" sz="1600"/>
              <a:t>Software and data for the algorithms in this tutorial: </a:t>
            </a:r>
            <a:r>
              <a:rPr lang="en-US" sz="1600">
                <a:hlinkClick r:id="rId5"/>
              </a:rPr>
              <a:t>http://www.cs.cmu.edu/~awm/vizier</a:t>
            </a:r>
            <a:r>
              <a:rPr lang="en-US" sz="1600"/>
              <a:t> . The example figures in this slide-set were created with the same software and data.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 2001, 2005, Andrew W. Moore</a:t>
            </a:r>
          </a:p>
        </p:txBody>
      </p:sp>
      <p:sp>
        <p:nvSpPr>
          <p:cNvPr id="453636" name="Rectangle 4"/>
          <p:cNvSpPr>
            <a:spLocks noGrp="1" noChangeArrowheads="1"/>
          </p:cNvSpPr>
          <p:nvPr>
            <p:ph type="title"/>
          </p:nvPr>
        </p:nvSpPr>
        <p:spPr>
          <a:xfrm>
            <a:off x="228600" y="228600"/>
            <a:ext cx="8534400" cy="762000"/>
          </a:xfrm>
        </p:spPr>
        <p:txBody>
          <a:bodyPr/>
          <a:lstStyle/>
          <a:p>
            <a:r>
              <a:rPr lang="en-US"/>
              <a:t>Weighting functions</a:t>
            </a:r>
          </a:p>
        </p:txBody>
      </p:sp>
      <p:sp>
        <p:nvSpPr>
          <p:cNvPr id="453637" name="Rectangle 5"/>
          <p:cNvSpPr>
            <a:spLocks noGrp="1" noChangeArrowheads="1"/>
          </p:cNvSpPr>
          <p:nvPr>
            <p:ph type="body" sz="half" idx="1"/>
          </p:nvPr>
        </p:nvSpPr>
        <p:spPr>
          <a:xfrm>
            <a:off x="228600" y="1371600"/>
            <a:ext cx="3429000" cy="5105400"/>
          </a:xfrm>
        </p:spPr>
        <p:txBody>
          <a:bodyPr/>
          <a:lstStyle/>
          <a:p>
            <a:pPr marL="0" indent="0">
              <a:buFontTx/>
              <a:buNone/>
            </a:pPr>
            <a:r>
              <a:rPr lang="en-US" sz="2400"/>
              <a:t>Let</a:t>
            </a:r>
          </a:p>
          <a:p>
            <a:pPr marL="0" indent="0">
              <a:buFontTx/>
              <a:buNone/>
            </a:pPr>
            <a:endParaRPr lang="en-US" sz="1400"/>
          </a:p>
          <a:p>
            <a:pPr marL="0" indent="0">
              <a:buFontTx/>
              <a:buNone/>
            </a:pPr>
            <a:r>
              <a:rPr lang="en-US" sz="2400" i="1"/>
              <a:t>d=D(x</a:t>
            </a:r>
            <a:r>
              <a:rPr lang="en-US" sz="2400" i="1" baseline="-25000"/>
              <a:t>i</a:t>
            </a:r>
            <a:r>
              <a:rPr lang="en-US" sz="2400" i="1"/>
              <a:t>,x</a:t>
            </a:r>
            <a:r>
              <a:rPr lang="en-US" sz="2400" i="1" baseline="-25000"/>
              <a:t>query</a:t>
            </a:r>
            <a:r>
              <a:rPr lang="en-US" sz="2400" i="1"/>
              <a:t>)/K</a:t>
            </a:r>
            <a:r>
              <a:rPr lang="en-US" sz="2400" i="1" baseline="-25000"/>
              <a:t>W</a:t>
            </a:r>
            <a:endParaRPr lang="en-US" sz="2400" i="1"/>
          </a:p>
          <a:p>
            <a:pPr marL="0" indent="0">
              <a:buFontTx/>
              <a:buNone/>
            </a:pPr>
            <a:endParaRPr lang="en-US" sz="1400" i="1"/>
          </a:p>
          <a:p>
            <a:pPr marL="0" indent="0">
              <a:buFontTx/>
              <a:buNone/>
            </a:pPr>
            <a:r>
              <a:rPr lang="en-US" sz="2400"/>
              <a:t>Then here are some commonly used weighting functions…</a:t>
            </a:r>
          </a:p>
          <a:p>
            <a:pPr marL="0" indent="0">
              <a:buFontTx/>
              <a:buNone/>
            </a:pPr>
            <a:endParaRPr lang="en-US" sz="1400"/>
          </a:p>
          <a:p>
            <a:pPr marL="0" indent="0">
              <a:buFontTx/>
              <a:buNone/>
            </a:pPr>
            <a:r>
              <a:rPr lang="en-US" sz="2400"/>
              <a:t>(we use a Gaussian)</a:t>
            </a:r>
          </a:p>
          <a:p>
            <a:pPr marL="0" indent="0">
              <a:buFontTx/>
              <a:buNone/>
            </a:pPr>
            <a:endParaRPr lang="en-US" sz="2400" i="1"/>
          </a:p>
        </p:txBody>
      </p:sp>
      <p:pic>
        <p:nvPicPr>
          <p:cNvPr id="453639" name="Picture 7" descr="kernel-shapes"/>
          <p:cNvPicPr>
            <a:picLocks noChangeAspect="1" noChangeArrowheads="1"/>
          </p:cNvPicPr>
          <p:nvPr>
            <p:ph sz="half" idx="2"/>
          </p:nvPr>
        </p:nvPicPr>
        <p:blipFill>
          <a:blip r:embed="rId2"/>
          <a:srcRect/>
          <a:stretch>
            <a:fillRect/>
          </a:stretch>
        </p:blipFill>
        <p:spPr>
          <a:xfrm>
            <a:off x="3962400" y="1447800"/>
            <a:ext cx="4875213" cy="4894263"/>
          </a:xfrm>
          <a:noFill/>
          <a:ln/>
        </p:spPr>
      </p:pic>
      <p:sp>
        <p:nvSpPr>
          <p:cNvPr id="453640" name="Freeform 8"/>
          <p:cNvSpPr>
            <a:spLocks/>
          </p:cNvSpPr>
          <p:nvPr/>
        </p:nvSpPr>
        <p:spPr bwMode="auto">
          <a:xfrm>
            <a:off x="1027113" y="4724400"/>
            <a:ext cx="2630487" cy="1047750"/>
          </a:xfrm>
          <a:custGeom>
            <a:avLst/>
            <a:gdLst/>
            <a:ahLst/>
            <a:cxnLst>
              <a:cxn ang="0">
                <a:pos x="121" y="0"/>
              </a:cxn>
              <a:cxn ang="0">
                <a:pos x="85" y="36"/>
              </a:cxn>
              <a:cxn ang="0">
                <a:pos x="49" y="168"/>
              </a:cxn>
              <a:cxn ang="0">
                <a:pos x="85" y="480"/>
              </a:cxn>
              <a:cxn ang="0">
                <a:pos x="145" y="516"/>
              </a:cxn>
              <a:cxn ang="0">
                <a:pos x="253" y="552"/>
              </a:cxn>
              <a:cxn ang="0">
                <a:pos x="601" y="528"/>
              </a:cxn>
              <a:cxn ang="0">
                <a:pos x="817" y="468"/>
              </a:cxn>
              <a:cxn ang="0">
                <a:pos x="961" y="432"/>
              </a:cxn>
              <a:cxn ang="0">
                <a:pos x="1249" y="348"/>
              </a:cxn>
              <a:cxn ang="0">
                <a:pos x="1417" y="192"/>
              </a:cxn>
              <a:cxn ang="0">
                <a:pos x="1561" y="72"/>
              </a:cxn>
            </a:cxnLst>
            <a:rect l="0" t="0" r="r" b="b"/>
            <a:pathLst>
              <a:path w="1561" h="552">
                <a:moveTo>
                  <a:pt x="121" y="0"/>
                </a:moveTo>
                <a:cubicBezTo>
                  <a:pt x="109" y="12"/>
                  <a:pt x="92" y="21"/>
                  <a:pt x="85" y="36"/>
                </a:cubicBezTo>
                <a:cubicBezTo>
                  <a:pt x="66" y="78"/>
                  <a:pt x="63" y="125"/>
                  <a:pt x="49" y="168"/>
                </a:cubicBezTo>
                <a:cubicBezTo>
                  <a:pt x="37" y="266"/>
                  <a:pt x="0" y="405"/>
                  <a:pt x="85" y="480"/>
                </a:cubicBezTo>
                <a:cubicBezTo>
                  <a:pt x="103" y="495"/>
                  <a:pt x="124" y="507"/>
                  <a:pt x="145" y="516"/>
                </a:cubicBezTo>
                <a:cubicBezTo>
                  <a:pt x="180" y="531"/>
                  <a:pt x="253" y="552"/>
                  <a:pt x="253" y="552"/>
                </a:cubicBezTo>
                <a:cubicBezTo>
                  <a:pt x="369" y="544"/>
                  <a:pt x="485" y="539"/>
                  <a:pt x="601" y="528"/>
                </a:cubicBezTo>
                <a:cubicBezTo>
                  <a:pt x="678" y="521"/>
                  <a:pt x="746" y="492"/>
                  <a:pt x="817" y="468"/>
                </a:cubicBezTo>
                <a:cubicBezTo>
                  <a:pt x="863" y="453"/>
                  <a:pt x="914" y="445"/>
                  <a:pt x="961" y="432"/>
                </a:cubicBezTo>
                <a:cubicBezTo>
                  <a:pt x="1048" y="407"/>
                  <a:pt x="1173" y="390"/>
                  <a:pt x="1249" y="348"/>
                </a:cubicBezTo>
                <a:cubicBezTo>
                  <a:pt x="1314" y="312"/>
                  <a:pt x="1370" y="246"/>
                  <a:pt x="1417" y="192"/>
                </a:cubicBezTo>
                <a:cubicBezTo>
                  <a:pt x="1457" y="145"/>
                  <a:pt x="1538" y="119"/>
                  <a:pt x="1561" y="72"/>
                </a:cubicBezTo>
              </a:path>
            </a:pathLst>
          </a:custGeom>
          <a:noFill/>
          <a:ln w="38100" cap="flat" cmpd="sng">
            <a:solidFill>
              <a:schemeClr val="hlink"/>
            </a:solidFill>
            <a:prstDash val="solid"/>
            <a:round/>
            <a:headEnd type="none" w="med" len="med"/>
            <a:tailEnd type="triangle" w="med" len="med"/>
          </a:ln>
          <a:effectLst/>
        </p:spPr>
        <p:txBody>
          <a:bodyPr/>
          <a:lstStyle/>
          <a:p>
            <a:endParaRPr lang="en-US"/>
          </a:p>
        </p:txBody>
      </p:sp>
      <p:sp>
        <p:nvSpPr>
          <p:cNvPr id="453641" name="Freeform 9"/>
          <p:cNvSpPr>
            <a:spLocks/>
          </p:cNvSpPr>
          <p:nvPr/>
        </p:nvSpPr>
        <p:spPr bwMode="auto">
          <a:xfrm>
            <a:off x="3581400" y="2895600"/>
            <a:ext cx="2438400" cy="1905000"/>
          </a:xfrm>
          <a:custGeom>
            <a:avLst/>
            <a:gdLst/>
            <a:ahLst/>
            <a:cxnLst>
              <a:cxn ang="0">
                <a:pos x="96" y="1236"/>
              </a:cxn>
              <a:cxn ang="0">
                <a:pos x="0" y="816"/>
              </a:cxn>
              <a:cxn ang="0">
                <a:pos x="24" y="420"/>
              </a:cxn>
              <a:cxn ang="0">
                <a:pos x="48" y="360"/>
              </a:cxn>
              <a:cxn ang="0">
                <a:pos x="72" y="276"/>
              </a:cxn>
              <a:cxn ang="0">
                <a:pos x="516" y="0"/>
              </a:cxn>
              <a:cxn ang="0">
                <a:pos x="1020" y="24"/>
              </a:cxn>
              <a:cxn ang="0">
                <a:pos x="1380" y="264"/>
              </a:cxn>
              <a:cxn ang="0">
                <a:pos x="1452" y="360"/>
              </a:cxn>
              <a:cxn ang="0">
                <a:pos x="1512" y="432"/>
              </a:cxn>
              <a:cxn ang="0">
                <a:pos x="1524" y="480"/>
              </a:cxn>
              <a:cxn ang="0">
                <a:pos x="1572" y="744"/>
              </a:cxn>
              <a:cxn ang="0">
                <a:pos x="1500" y="1248"/>
              </a:cxn>
              <a:cxn ang="0">
                <a:pos x="1440" y="1368"/>
              </a:cxn>
              <a:cxn ang="0">
                <a:pos x="1428" y="1404"/>
              </a:cxn>
              <a:cxn ang="0">
                <a:pos x="1380" y="1416"/>
              </a:cxn>
              <a:cxn ang="0">
                <a:pos x="1176" y="1512"/>
              </a:cxn>
              <a:cxn ang="0">
                <a:pos x="804" y="1548"/>
              </a:cxn>
              <a:cxn ang="0">
                <a:pos x="444" y="1428"/>
              </a:cxn>
              <a:cxn ang="0">
                <a:pos x="408" y="1404"/>
              </a:cxn>
              <a:cxn ang="0">
                <a:pos x="360" y="1392"/>
              </a:cxn>
              <a:cxn ang="0">
                <a:pos x="276" y="1344"/>
              </a:cxn>
              <a:cxn ang="0">
                <a:pos x="216" y="1272"/>
              </a:cxn>
              <a:cxn ang="0">
                <a:pos x="84" y="1140"/>
              </a:cxn>
              <a:cxn ang="0">
                <a:pos x="0" y="1080"/>
              </a:cxn>
            </a:cxnLst>
            <a:rect l="0" t="0" r="r" b="b"/>
            <a:pathLst>
              <a:path w="1572" h="1548">
                <a:moveTo>
                  <a:pt x="96" y="1236"/>
                </a:moveTo>
                <a:cubicBezTo>
                  <a:pt x="76" y="1094"/>
                  <a:pt x="35" y="955"/>
                  <a:pt x="0" y="816"/>
                </a:cubicBezTo>
                <a:cubicBezTo>
                  <a:pt x="8" y="684"/>
                  <a:pt x="10" y="552"/>
                  <a:pt x="24" y="420"/>
                </a:cubicBezTo>
                <a:cubicBezTo>
                  <a:pt x="26" y="399"/>
                  <a:pt x="41" y="380"/>
                  <a:pt x="48" y="360"/>
                </a:cubicBezTo>
                <a:cubicBezTo>
                  <a:pt x="51" y="352"/>
                  <a:pt x="64" y="288"/>
                  <a:pt x="72" y="276"/>
                </a:cubicBezTo>
                <a:cubicBezTo>
                  <a:pt x="166" y="135"/>
                  <a:pt x="360" y="52"/>
                  <a:pt x="516" y="0"/>
                </a:cubicBezTo>
                <a:cubicBezTo>
                  <a:pt x="684" y="8"/>
                  <a:pt x="852" y="11"/>
                  <a:pt x="1020" y="24"/>
                </a:cubicBezTo>
                <a:cubicBezTo>
                  <a:pt x="1182" y="37"/>
                  <a:pt x="1258" y="183"/>
                  <a:pt x="1380" y="264"/>
                </a:cubicBezTo>
                <a:cubicBezTo>
                  <a:pt x="1411" y="311"/>
                  <a:pt x="1404" y="328"/>
                  <a:pt x="1452" y="360"/>
                </a:cubicBezTo>
                <a:cubicBezTo>
                  <a:pt x="1469" y="386"/>
                  <a:pt x="1497" y="405"/>
                  <a:pt x="1512" y="432"/>
                </a:cubicBezTo>
                <a:cubicBezTo>
                  <a:pt x="1520" y="446"/>
                  <a:pt x="1519" y="464"/>
                  <a:pt x="1524" y="480"/>
                </a:cubicBezTo>
                <a:cubicBezTo>
                  <a:pt x="1549" y="568"/>
                  <a:pt x="1561" y="653"/>
                  <a:pt x="1572" y="744"/>
                </a:cubicBezTo>
                <a:cubicBezTo>
                  <a:pt x="1561" y="904"/>
                  <a:pt x="1564" y="1099"/>
                  <a:pt x="1500" y="1248"/>
                </a:cubicBezTo>
                <a:cubicBezTo>
                  <a:pt x="1482" y="1290"/>
                  <a:pt x="1460" y="1327"/>
                  <a:pt x="1440" y="1368"/>
                </a:cubicBezTo>
                <a:cubicBezTo>
                  <a:pt x="1434" y="1379"/>
                  <a:pt x="1438" y="1396"/>
                  <a:pt x="1428" y="1404"/>
                </a:cubicBezTo>
                <a:cubicBezTo>
                  <a:pt x="1415" y="1414"/>
                  <a:pt x="1395" y="1410"/>
                  <a:pt x="1380" y="1416"/>
                </a:cubicBezTo>
                <a:cubicBezTo>
                  <a:pt x="1315" y="1443"/>
                  <a:pt x="1244" y="1493"/>
                  <a:pt x="1176" y="1512"/>
                </a:cubicBezTo>
                <a:cubicBezTo>
                  <a:pt x="1062" y="1543"/>
                  <a:pt x="912" y="1543"/>
                  <a:pt x="804" y="1548"/>
                </a:cubicBezTo>
                <a:cubicBezTo>
                  <a:pt x="676" y="1530"/>
                  <a:pt x="566" y="1469"/>
                  <a:pt x="444" y="1428"/>
                </a:cubicBezTo>
                <a:cubicBezTo>
                  <a:pt x="430" y="1423"/>
                  <a:pt x="421" y="1410"/>
                  <a:pt x="408" y="1404"/>
                </a:cubicBezTo>
                <a:cubicBezTo>
                  <a:pt x="393" y="1398"/>
                  <a:pt x="376" y="1396"/>
                  <a:pt x="360" y="1392"/>
                </a:cubicBezTo>
                <a:cubicBezTo>
                  <a:pt x="333" y="1374"/>
                  <a:pt x="302" y="1363"/>
                  <a:pt x="276" y="1344"/>
                </a:cubicBezTo>
                <a:cubicBezTo>
                  <a:pt x="233" y="1313"/>
                  <a:pt x="247" y="1309"/>
                  <a:pt x="216" y="1272"/>
                </a:cubicBezTo>
                <a:cubicBezTo>
                  <a:pt x="174" y="1222"/>
                  <a:pt x="132" y="1183"/>
                  <a:pt x="84" y="1140"/>
                </a:cubicBezTo>
                <a:cubicBezTo>
                  <a:pt x="4" y="1068"/>
                  <a:pt x="37" y="1043"/>
                  <a:pt x="0" y="1080"/>
                </a:cubicBezTo>
              </a:path>
            </a:pathLst>
          </a:custGeom>
          <a:noFill/>
          <a:ln w="38100" cap="flat" cmpd="sng">
            <a:solidFill>
              <a:schemeClr val="hlink"/>
            </a:solidFill>
            <a:prstDash val="solid"/>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0"/>
          </p:nvPr>
        </p:nvSpPr>
        <p:spPr/>
        <p:txBody>
          <a:bodyPr/>
          <a:lstStyle/>
          <a:p>
            <a:r>
              <a:rPr lang="en-US"/>
              <a:t>Copyright © 2001, 2005, Andrew W. Moore</a:t>
            </a:r>
          </a:p>
        </p:txBody>
      </p:sp>
      <p:sp>
        <p:nvSpPr>
          <p:cNvPr id="528386" name="Rectangle 2"/>
          <p:cNvSpPr>
            <a:spLocks noGrp="1" noChangeArrowheads="1"/>
          </p:cNvSpPr>
          <p:nvPr>
            <p:ph type="title"/>
          </p:nvPr>
        </p:nvSpPr>
        <p:spPr>
          <a:xfrm>
            <a:off x="228600" y="228600"/>
            <a:ext cx="8534400" cy="762000"/>
          </a:xfrm>
        </p:spPr>
        <p:txBody>
          <a:bodyPr/>
          <a:lstStyle/>
          <a:p>
            <a:r>
              <a:rPr lang="en-US"/>
              <a:t>Weighting functions</a:t>
            </a:r>
          </a:p>
        </p:txBody>
      </p:sp>
      <p:sp>
        <p:nvSpPr>
          <p:cNvPr id="528387" name="Rectangle 3"/>
          <p:cNvSpPr>
            <a:spLocks noGrp="1" noChangeArrowheads="1"/>
          </p:cNvSpPr>
          <p:nvPr>
            <p:ph type="body" sz="half" idx="1"/>
          </p:nvPr>
        </p:nvSpPr>
        <p:spPr>
          <a:xfrm>
            <a:off x="228600" y="1371600"/>
            <a:ext cx="3429000" cy="5105400"/>
          </a:xfrm>
        </p:spPr>
        <p:txBody>
          <a:bodyPr/>
          <a:lstStyle/>
          <a:p>
            <a:pPr marL="0" indent="0">
              <a:buFontTx/>
              <a:buNone/>
            </a:pPr>
            <a:r>
              <a:rPr lang="en-US" sz="2400"/>
              <a:t>Let</a:t>
            </a:r>
          </a:p>
          <a:p>
            <a:pPr marL="0" indent="0">
              <a:buFontTx/>
              <a:buNone/>
            </a:pPr>
            <a:endParaRPr lang="en-US" sz="1400"/>
          </a:p>
          <a:p>
            <a:pPr marL="0" indent="0">
              <a:buFontTx/>
              <a:buNone/>
            </a:pPr>
            <a:r>
              <a:rPr lang="en-US" sz="2400" i="1"/>
              <a:t>d=D(x</a:t>
            </a:r>
            <a:r>
              <a:rPr lang="en-US" sz="2400" i="1" baseline="-25000"/>
              <a:t>i</a:t>
            </a:r>
            <a:r>
              <a:rPr lang="en-US" sz="2400" i="1"/>
              <a:t>,x</a:t>
            </a:r>
            <a:r>
              <a:rPr lang="en-US" sz="2400" i="1" baseline="-25000"/>
              <a:t>query</a:t>
            </a:r>
            <a:r>
              <a:rPr lang="en-US" sz="2400" i="1"/>
              <a:t>)/K</a:t>
            </a:r>
            <a:r>
              <a:rPr lang="en-US" sz="2400" i="1" baseline="-25000"/>
              <a:t>W</a:t>
            </a:r>
            <a:endParaRPr lang="en-US" sz="2400" i="1"/>
          </a:p>
          <a:p>
            <a:pPr marL="0" indent="0">
              <a:buFontTx/>
              <a:buNone/>
            </a:pPr>
            <a:endParaRPr lang="en-US" sz="1400" i="1"/>
          </a:p>
          <a:p>
            <a:pPr marL="0" indent="0">
              <a:buFontTx/>
              <a:buNone/>
            </a:pPr>
            <a:r>
              <a:rPr lang="en-US" sz="2400"/>
              <a:t>Then here are some commonly used weighting functions…</a:t>
            </a:r>
          </a:p>
          <a:p>
            <a:pPr marL="0" indent="0">
              <a:buFontTx/>
              <a:buNone/>
            </a:pPr>
            <a:endParaRPr lang="en-US" sz="1400"/>
          </a:p>
          <a:p>
            <a:pPr marL="0" indent="0">
              <a:buFontTx/>
              <a:buNone/>
            </a:pPr>
            <a:r>
              <a:rPr lang="en-US" sz="2400"/>
              <a:t>(we use a Gaussian)</a:t>
            </a:r>
          </a:p>
          <a:p>
            <a:pPr marL="0" indent="0">
              <a:buFontTx/>
              <a:buNone/>
            </a:pPr>
            <a:endParaRPr lang="en-US" sz="2400" i="1"/>
          </a:p>
        </p:txBody>
      </p:sp>
      <p:pic>
        <p:nvPicPr>
          <p:cNvPr id="528388" name="Picture 4" descr="kernel-shapes"/>
          <p:cNvPicPr>
            <a:picLocks noChangeAspect="1" noChangeArrowheads="1"/>
          </p:cNvPicPr>
          <p:nvPr>
            <p:ph sz="half" idx="2"/>
          </p:nvPr>
        </p:nvPicPr>
        <p:blipFill>
          <a:blip r:embed="rId2"/>
          <a:srcRect/>
          <a:stretch>
            <a:fillRect/>
          </a:stretch>
        </p:blipFill>
        <p:spPr>
          <a:xfrm>
            <a:off x="3962400" y="1447800"/>
            <a:ext cx="4875213" cy="4894263"/>
          </a:xfrm>
          <a:noFill/>
          <a:ln/>
        </p:spPr>
      </p:pic>
      <p:sp>
        <p:nvSpPr>
          <p:cNvPr id="528389" name="Freeform 5"/>
          <p:cNvSpPr>
            <a:spLocks/>
          </p:cNvSpPr>
          <p:nvPr/>
        </p:nvSpPr>
        <p:spPr bwMode="auto">
          <a:xfrm>
            <a:off x="1027113" y="4724400"/>
            <a:ext cx="2630487" cy="1047750"/>
          </a:xfrm>
          <a:custGeom>
            <a:avLst/>
            <a:gdLst/>
            <a:ahLst/>
            <a:cxnLst>
              <a:cxn ang="0">
                <a:pos x="121" y="0"/>
              </a:cxn>
              <a:cxn ang="0">
                <a:pos x="85" y="36"/>
              </a:cxn>
              <a:cxn ang="0">
                <a:pos x="49" y="168"/>
              </a:cxn>
              <a:cxn ang="0">
                <a:pos x="85" y="480"/>
              </a:cxn>
              <a:cxn ang="0">
                <a:pos x="145" y="516"/>
              </a:cxn>
              <a:cxn ang="0">
                <a:pos x="253" y="552"/>
              </a:cxn>
              <a:cxn ang="0">
                <a:pos x="601" y="528"/>
              </a:cxn>
              <a:cxn ang="0">
                <a:pos x="817" y="468"/>
              </a:cxn>
              <a:cxn ang="0">
                <a:pos x="961" y="432"/>
              </a:cxn>
              <a:cxn ang="0">
                <a:pos x="1249" y="348"/>
              </a:cxn>
              <a:cxn ang="0">
                <a:pos x="1417" y="192"/>
              </a:cxn>
              <a:cxn ang="0">
                <a:pos x="1561" y="72"/>
              </a:cxn>
            </a:cxnLst>
            <a:rect l="0" t="0" r="r" b="b"/>
            <a:pathLst>
              <a:path w="1561" h="552">
                <a:moveTo>
                  <a:pt x="121" y="0"/>
                </a:moveTo>
                <a:cubicBezTo>
                  <a:pt x="109" y="12"/>
                  <a:pt x="92" y="21"/>
                  <a:pt x="85" y="36"/>
                </a:cubicBezTo>
                <a:cubicBezTo>
                  <a:pt x="66" y="78"/>
                  <a:pt x="63" y="125"/>
                  <a:pt x="49" y="168"/>
                </a:cubicBezTo>
                <a:cubicBezTo>
                  <a:pt x="37" y="266"/>
                  <a:pt x="0" y="405"/>
                  <a:pt x="85" y="480"/>
                </a:cubicBezTo>
                <a:cubicBezTo>
                  <a:pt x="103" y="495"/>
                  <a:pt x="124" y="507"/>
                  <a:pt x="145" y="516"/>
                </a:cubicBezTo>
                <a:cubicBezTo>
                  <a:pt x="180" y="531"/>
                  <a:pt x="253" y="552"/>
                  <a:pt x="253" y="552"/>
                </a:cubicBezTo>
                <a:cubicBezTo>
                  <a:pt x="369" y="544"/>
                  <a:pt x="485" y="539"/>
                  <a:pt x="601" y="528"/>
                </a:cubicBezTo>
                <a:cubicBezTo>
                  <a:pt x="678" y="521"/>
                  <a:pt x="746" y="492"/>
                  <a:pt x="817" y="468"/>
                </a:cubicBezTo>
                <a:cubicBezTo>
                  <a:pt x="863" y="453"/>
                  <a:pt x="914" y="445"/>
                  <a:pt x="961" y="432"/>
                </a:cubicBezTo>
                <a:cubicBezTo>
                  <a:pt x="1048" y="407"/>
                  <a:pt x="1173" y="390"/>
                  <a:pt x="1249" y="348"/>
                </a:cubicBezTo>
                <a:cubicBezTo>
                  <a:pt x="1314" y="312"/>
                  <a:pt x="1370" y="246"/>
                  <a:pt x="1417" y="192"/>
                </a:cubicBezTo>
                <a:cubicBezTo>
                  <a:pt x="1457" y="145"/>
                  <a:pt x="1538" y="119"/>
                  <a:pt x="1561" y="72"/>
                </a:cubicBezTo>
              </a:path>
            </a:pathLst>
          </a:custGeom>
          <a:noFill/>
          <a:ln w="38100" cap="flat" cmpd="sng">
            <a:solidFill>
              <a:schemeClr val="hlink"/>
            </a:solidFill>
            <a:prstDash val="solid"/>
            <a:round/>
            <a:headEnd type="none" w="med" len="med"/>
            <a:tailEnd type="triangle" w="med" len="med"/>
          </a:ln>
          <a:effectLst/>
        </p:spPr>
        <p:txBody>
          <a:bodyPr/>
          <a:lstStyle/>
          <a:p>
            <a:endParaRPr lang="en-US"/>
          </a:p>
        </p:txBody>
      </p:sp>
      <p:sp>
        <p:nvSpPr>
          <p:cNvPr id="528390" name="Freeform 6"/>
          <p:cNvSpPr>
            <a:spLocks/>
          </p:cNvSpPr>
          <p:nvPr/>
        </p:nvSpPr>
        <p:spPr bwMode="auto">
          <a:xfrm>
            <a:off x="3581400" y="2895600"/>
            <a:ext cx="2438400" cy="1905000"/>
          </a:xfrm>
          <a:custGeom>
            <a:avLst/>
            <a:gdLst/>
            <a:ahLst/>
            <a:cxnLst>
              <a:cxn ang="0">
                <a:pos x="96" y="1236"/>
              </a:cxn>
              <a:cxn ang="0">
                <a:pos x="0" y="816"/>
              </a:cxn>
              <a:cxn ang="0">
                <a:pos x="24" y="420"/>
              </a:cxn>
              <a:cxn ang="0">
                <a:pos x="48" y="360"/>
              </a:cxn>
              <a:cxn ang="0">
                <a:pos x="72" y="276"/>
              </a:cxn>
              <a:cxn ang="0">
                <a:pos x="516" y="0"/>
              </a:cxn>
              <a:cxn ang="0">
                <a:pos x="1020" y="24"/>
              </a:cxn>
              <a:cxn ang="0">
                <a:pos x="1380" y="264"/>
              </a:cxn>
              <a:cxn ang="0">
                <a:pos x="1452" y="360"/>
              </a:cxn>
              <a:cxn ang="0">
                <a:pos x="1512" y="432"/>
              </a:cxn>
              <a:cxn ang="0">
                <a:pos x="1524" y="480"/>
              </a:cxn>
              <a:cxn ang="0">
                <a:pos x="1572" y="744"/>
              </a:cxn>
              <a:cxn ang="0">
                <a:pos x="1500" y="1248"/>
              </a:cxn>
              <a:cxn ang="0">
                <a:pos x="1440" y="1368"/>
              </a:cxn>
              <a:cxn ang="0">
                <a:pos x="1428" y="1404"/>
              </a:cxn>
              <a:cxn ang="0">
                <a:pos x="1380" y="1416"/>
              </a:cxn>
              <a:cxn ang="0">
                <a:pos x="1176" y="1512"/>
              </a:cxn>
              <a:cxn ang="0">
                <a:pos x="804" y="1548"/>
              </a:cxn>
              <a:cxn ang="0">
                <a:pos x="444" y="1428"/>
              </a:cxn>
              <a:cxn ang="0">
                <a:pos x="408" y="1404"/>
              </a:cxn>
              <a:cxn ang="0">
                <a:pos x="360" y="1392"/>
              </a:cxn>
              <a:cxn ang="0">
                <a:pos x="276" y="1344"/>
              </a:cxn>
              <a:cxn ang="0">
                <a:pos x="216" y="1272"/>
              </a:cxn>
              <a:cxn ang="0">
                <a:pos x="84" y="1140"/>
              </a:cxn>
              <a:cxn ang="0">
                <a:pos x="0" y="1080"/>
              </a:cxn>
            </a:cxnLst>
            <a:rect l="0" t="0" r="r" b="b"/>
            <a:pathLst>
              <a:path w="1572" h="1548">
                <a:moveTo>
                  <a:pt x="96" y="1236"/>
                </a:moveTo>
                <a:cubicBezTo>
                  <a:pt x="76" y="1094"/>
                  <a:pt x="35" y="955"/>
                  <a:pt x="0" y="816"/>
                </a:cubicBezTo>
                <a:cubicBezTo>
                  <a:pt x="8" y="684"/>
                  <a:pt x="10" y="552"/>
                  <a:pt x="24" y="420"/>
                </a:cubicBezTo>
                <a:cubicBezTo>
                  <a:pt x="26" y="399"/>
                  <a:pt x="41" y="380"/>
                  <a:pt x="48" y="360"/>
                </a:cubicBezTo>
                <a:cubicBezTo>
                  <a:pt x="51" y="352"/>
                  <a:pt x="64" y="288"/>
                  <a:pt x="72" y="276"/>
                </a:cubicBezTo>
                <a:cubicBezTo>
                  <a:pt x="166" y="135"/>
                  <a:pt x="360" y="52"/>
                  <a:pt x="516" y="0"/>
                </a:cubicBezTo>
                <a:cubicBezTo>
                  <a:pt x="684" y="8"/>
                  <a:pt x="852" y="11"/>
                  <a:pt x="1020" y="24"/>
                </a:cubicBezTo>
                <a:cubicBezTo>
                  <a:pt x="1182" y="37"/>
                  <a:pt x="1258" y="183"/>
                  <a:pt x="1380" y="264"/>
                </a:cubicBezTo>
                <a:cubicBezTo>
                  <a:pt x="1411" y="311"/>
                  <a:pt x="1404" y="328"/>
                  <a:pt x="1452" y="360"/>
                </a:cubicBezTo>
                <a:cubicBezTo>
                  <a:pt x="1469" y="386"/>
                  <a:pt x="1497" y="405"/>
                  <a:pt x="1512" y="432"/>
                </a:cubicBezTo>
                <a:cubicBezTo>
                  <a:pt x="1520" y="446"/>
                  <a:pt x="1519" y="464"/>
                  <a:pt x="1524" y="480"/>
                </a:cubicBezTo>
                <a:cubicBezTo>
                  <a:pt x="1549" y="568"/>
                  <a:pt x="1561" y="653"/>
                  <a:pt x="1572" y="744"/>
                </a:cubicBezTo>
                <a:cubicBezTo>
                  <a:pt x="1561" y="904"/>
                  <a:pt x="1564" y="1099"/>
                  <a:pt x="1500" y="1248"/>
                </a:cubicBezTo>
                <a:cubicBezTo>
                  <a:pt x="1482" y="1290"/>
                  <a:pt x="1460" y="1327"/>
                  <a:pt x="1440" y="1368"/>
                </a:cubicBezTo>
                <a:cubicBezTo>
                  <a:pt x="1434" y="1379"/>
                  <a:pt x="1438" y="1396"/>
                  <a:pt x="1428" y="1404"/>
                </a:cubicBezTo>
                <a:cubicBezTo>
                  <a:pt x="1415" y="1414"/>
                  <a:pt x="1395" y="1410"/>
                  <a:pt x="1380" y="1416"/>
                </a:cubicBezTo>
                <a:cubicBezTo>
                  <a:pt x="1315" y="1443"/>
                  <a:pt x="1244" y="1493"/>
                  <a:pt x="1176" y="1512"/>
                </a:cubicBezTo>
                <a:cubicBezTo>
                  <a:pt x="1062" y="1543"/>
                  <a:pt x="912" y="1543"/>
                  <a:pt x="804" y="1548"/>
                </a:cubicBezTo>
                <a:cubicBezTo>
                  <a:pt x="676" y="1530"/>
                  <a:pt x="566" y="1469"/>
                  <a:pt x="444" y="1428"/>
                </a:cubicBezTo>
                <a:cubicBezTo>
                  <a:pt x="430" y="1423"/>
                  <a:pt x="421" y="1410"/>
                  <a:pt x="408" y="1404"/>
                </a:cubicBezTo>
                <a:cubicBezTo>
                  <a:pt x="393" y="1398"/>
                  <a:pt x="376" y="1396"/>
                  <a:pt x="360" y="1392"/>
                </a:cubicBezTo>
                <a:cubicBezTo>
                  <a:pt x="333" y="1374"/>
                  <a:pt x="302" y="1363"/>
                  <a:pt x="276" y="1344"/>
                </a:cubicBezTo>
                <a:cubicBezTo>
                  <a:pt x="233" y="1313"/>
                  <a:pt x="247" y="1309"/>
                  <a:pt x="216" y="1272"/>
                </a:cubicBezTo>
                <a:cubicBezTo>
                  <a:pt x="174" y="1222"/>
                  <a:pt x="132" y="1183"/>
                  <a:pt x="84" y="1140"/>
                </a:cubicBezTo>
                <a:cubicBezTo>
                  <a:pt x="4" y="1068"/>
                  <a:pt x="37" y="1043"/>
                  <a:pt x="0" y="1080"/>
                </a:cubicBezTo>
              </a:path>
            </a:pathLst>
          </a:custGeom>
          <a:noFill/>
          <a:ln w="38100" cap="flat" cmpd="sng">
            <a:solidFill>
              <a:schemeClr val="hlink"/>
            </a:solidFill>
            <a:prstDash val="solid"/>
            <a:round/>
            <a:headEnd/>
            <a:tailEnd/>
          </a:ln>
          <a:effectLst/>
        </p:spPr>
        <p:txBody>
          <a:bodyPr/>
          <a:lstStyle/>
          <a:p>
            <a:endParaRPr lang="en-US"/>
          </a:p>
        </p:txBody>
      </p:sp>
      <p:sp>
        <p:nvSpPr>
          <p:cNvPr id="528391" name="Text Box 7"/>
          <p:cNvSpPr txBox="1">
            <a:spLocks noChangeArrowheads="1"/>
          </p:cNvSpPr>
          <p:nvPr/>
        </p:nvSpPr>
        <p:spPr bwMode="auto">
          <a:xfrm>
            <a:off x="4572000" y="3048000"/>
            <a:ext cx="4419600" cy="2484438"/>
          </a:xfrm>
          <a:prstGeom prst="rect">
            <a:avLst/>
          </a:prstGeom>
          <a:solidFill>
            <a:srgbClr val="FFFFCC"/>
          </a:solidFill>
          <a:ln w="19050">
            <a:solidFill>
              <a:schemeClr val="hlink"/>
            </a:solidFill>
            <a:miter lim="800000"/>
            <a:headEnd/>
            <a:tailEnd/>
          </a:ln>
          <a:effectLst/>
        </p:spPr>
        <p:txBody>
          <a:bodyPr>
            <a:spAutoFit/>
          </a:bodyPr>
          <a:lstStyle/>
          <a:p>
            <a:r>
              <a:rPr lang="en-US"/>
              <a:t>Newsflash:</a:t>
            </a:r>
          </a:p>
          <a:p>
            <a:r>
              <a:rPr lang="en-US"/>
              <a:t>The word on the street from recent non-parametric statistics papers is that the precise choice of kernel shape doesn’t matter much.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6"/>
          <p:cNvSpPr>
            <a:spLocks noGrp="1"/>
          </p:cNvSpPr>
          <p:nvPr>
            <p:ph type="ftr" sz="quarter" idx="10"/>
          </p:nvPr>
        </p:nvSpPr>
        <p:spPr/>
        <p:txBody>
          <a:bodyPr/>
          <a:lstStyle/>
          <a:p>
            <a:r>
              <a:rPr lang="en-US"/>
              <a:t>Copyright © 2001, 2005, Andrew W. Moore</a:t>
            </a:r>
          </a:p>
        </p:txBody>
      </p:sp>
      <p:sp>
        <p:nvSpPr>
          <p:cNvPr id="455684" name="Rectangle 4"/>
          <p:cNvSpPr>
            <a:spLocks noGrp="1" noChangeArrowheads="1"/>
          </p:cNvSpPr>
          <p:nvPr>
            <p:ph type="title" sz="quarter"/>
          </p:nvPr>
        </p:nvSpPr>
        <p:spPr>
          <a:xfrm>
            <a:off x="228600" y="228600"/>
            <a:ext cx="8534400" cy="685800"/>
          </a:xfrm>
        </p:spPr>
        <p:txBody>
          <a:bodyPr/>
          <a:lstStyle/>
          <a:p>
            <a:r>
              <a:rPr lang="en-US" sz="4000"/>
              <a:t>Kernel Regression can look bad</a:t>
            </a:r>
          </a:p>
        </p:txBody>
      </p:sp>
      <p:graphicFrame>
        <p:nvGraphicFramePr>
          <p:cNvPr id="455736" name="Group 56"/>
          <p:cNvGraphicFramePr>
            <a:graphicFrameLocks noGrp="1"/>
          </p:cNvGraphicFramePr>
          <p:nvPr>
            <p:ph sz="quarter" idx="1"/>
          </p:nvPr>
        </p:nvGraphicFramePr>
        <p:xfrm>
          <a:off x="304800" y="3886200"/>
          <a:ext cx="8610600" cy="2057400"/>
        </p:xfrm>
        <a:graphic>
          <a:graphicData uri="http://schemas.openxmlformats.org/drawingml/2006/table">
            <a:tbl>
              <a:tblPr/>
              <a:tblGrid>
                <a:gridCol w="2870200"/>
                <a:gridCol w="2870200"/>
                <a:gridCol w="2870200"/>
              </a:tblGrid>
              <a:tr h="20574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400" b="0" i="0" u="none" strike="noStrike" cap="none" normalizeH="0" baseline="0" smtClean="0">
                          <a:ln>
                            <a:noFill/>
                          </a:ln>
                          <a:solidFill>
                            <a:schemeClr val="tx1"/>
                          </a:solidFill>
                          <a:effectLst/>
                          <a:latin typeface="Tahoma" pitchFamily="34" charset="0"/>
                        </a:rPr>
                        <a:t>KW = Best.</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85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Clearly not capturing the simple structure of the data.. Note the complete failure to extrapolate at edges.</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400" b="0" i="0" u="none" strike="noStrike" cap="none" normalizeH="0" baseline="0" smtClean="0">
                          <a:ln>
                            <a:noFill/>
                          </a:ln>
                          <a:solidFill>
                            <a:schemeClr val="tx1"/>
                          </a:solidFill>
                          <a:effectLst/>
                          <a:latin typeface="Tahoma" pitchFamily="34" charset="0"/>
                        </a:rPr>
                        <a:t>KW = Best.</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85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Also much too local. Why wouldn’t increasing Kw help? Because then it would all be “smeared”.</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2400" b="0" i="0" u="none" strike="noStrike" cap="none" normalizeH="0" baseline="0" smtClean="0">
                          <a:ln>
                            <a:noFill/>
                          </a:ln>
                          <a:solidFill>
                            <a:schemeClr val="tx1"/>
                          </a:solidFill>
                          <a:effectLst/>
                          <a:latin typeface="Tahoma" pitchFamily="34" charset="0"/>
                        </a:rPr>
                        <a:t>KW = Best.</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85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Three noisy linear segments. But best kernel regression gives poor gradients.</a:t>
                      </a:r>
                    </a:p>
                  </a:txBody>
                  <a:tcPr horzOverflow="overflow">
                    <a:lnL>
                      <a:noFill/>
                    </a:lnL>
                    <a:lnR cap="flat">
                      <a:noFill/>
                    </a:lnR>
                    <a:lnT cap="flat">
                      <a:noFill/>
                    </a:lnT>
                    <a:lnB cap="flat">
                      <a:noFill/>
                    </a:lnB>
                    <a:lnTlToBr>
                      <a:noFill/>
                    </a:lnTlToBr>
                    <a:lnBlToTr>
                      <a:noFill/>
                    </a:lnBlToTr>
                    <a:noFill/>
                  </a:tcPr>
                </a:tc>
              </a:tr>
            </a:tbl>
          </a:graphicData>
        </a:graphic>
      </p:graphicFrame>
      <p:pic>
        <p:nvPicPr>
          <p:cNvPr id="455725" name="Picture 45" descr="h1"/>
          <p:cNvPicPr>
            <a:picLocks noChangeAspect="1" noChangeArrowheads="1"/>
          </p:cNvPicPr>
          <p:nvPr>
            <p:ph sz="quarter" idx="2"/>
          </p:nvPr>
        </p:nvPicPr>
        <p:blipFill>
          <a:blip r:embed="rId2"/>
          <a:srcRect/>
          <a:stretch>
            <a:fillRect/>
          </a:stretch>
        </p:blipFill>
        <p:spPr>
          <a:xfrm>
            <a:off x="6096000" y="1371600"/>
            <a:ext cx="2471738" cy="2476500"/>
          </a:xfrm>
          <a:noFill/>
          <a:ln/>
        </p:spPr>
      </p:pic>
      <p:pic>
        <p:nvPicPr>
          <p:cNvPr id="455727" name="Picture 47" descr="g1"/>
          <p:cNvPicPr>
            <a:picLocks noChangeAspect="1" noChangeArrowheads="1"/>
          </p:cNvPicPr>
          <p:nvPr>
            <p:ph sz="quarter" idx="3"/>
          </p:nvPr>
        </p:nvPicPr>
        <p:blipFill>
          <a:blip r:embed="rId3"/>
          <a:srcRect/>
          <a:stretch>
            <a:fillRect/>
          </a:stretch>
        </p:blipFill>
        <p:spPr>
          <a:xfrm>
            <a:off x="3276600" y="1371600"/>
            <a:ext cx="2471738" cy="2476500"/>
          </a:xfrm>
          <a:noFill/>
          <a:ln/>
        </p:spPr>
      </p:pic>
      <p:sp>
        <p:nvSpPr>
          <p:cNvPr id="455697" name="Text Box 17"/>
          <p:cNvSpPr txBox="1">
            <a:spLocks noChangeArrowheads="1"/>
          </p:cNvSpPr>
          <p:nvPr/>
        </p:nvSpPr>
        <p:spPr bwMode="auto">
          <a:xfrm>
            <a:off x="3581400" y="4495800"/>
            <a:ext cx="1066800" cy="396875"/>
          </a:xfrm>
          <a:prstGeom prst="rect">
            <a:avLst/>
          </a:prstGeom>
          <a:noFill/>
          <a:ln w="9525">
            <a:noFill/>
            <a:miter lim="800000"/>
            <a:headEnd/>
            <a:tailEnd/>
          </a:ln>
          <a:effectLst/>
        </p:spPr>
        <p:txBody>
          <a:bodyPr>
            <a:spAutoFit/>
          </a:bodyPr>
          <a:lstStyle/>
          <a:p>
            <a:pPr marL="342900" indent="-342900"/>
            <a:endParaRPr lang="en-US" sz="2000" b="1"/>
          </a:p>
        </p:txBody>
      </p:sp>
      <p:pic>
        <p:nvPicPr>
          <p:cNvPr id="455729" name="Picture 49" descr="d1"/>
          <p:cNvPicPr>
            <a:picLocks noChangeAspect="1" noChangeArrowheads="1"/>
          </p:cNvPicPr>
          <p:nvPr>
            <p:ph sz="quarter" idx="4"/>
          </p:nvPr>
        </p:nvPicPr>
        <p:blipFill>
          <a:blip r:embed="rId4"/>
          <a:srcRect/>
          <a:stretch>
            <a:fillRect/>
          </a:stretch>
        </p:blipFill>
        <p:spPr>
          <a:xfrm>
            <a:off x="381000" y="1371600"/>
            <a:ext cx="2471738" cy="2476500"/>
          </a:xfrm>
          <a:noFill/>
          <a:ln/>
        </p:spPr>
      </p:pic>
      <p:sp>
        <p:nvSpPr>
          <p:cNvPr id="455737" name="Text Box 57"/>
          <p:cNvSpPr txBox="1">
            <a:spLocks noChangeArrowheads="1"/>
          </p:cNvSpPr>
          <p:nvPr/>
        </p:nvSpPr>
        <p:spPr bwMode="auto">
          <a:xfrm>
            <a:off x="228600" y="6019800"/>
            <a:ext cx="7391400" cy="396875"/>
          </a:xfrm>
          <a:prstGeom prst="rect">
            <a:avLst/>
          </a:prstGeom>
          <a:noFill/>
          <a:ln w="9525">
            <a:noFill/>
            <a:miter lim="800000"/>
            <a:headEnd/>
            <a:tailEnd/>
          </a:ln>
          <a:effectLst/>
        </p:spPr>
        <p:txBody>
          <a:bodyPr>
            <a:spAutoFit/>
          </a:bodyPr>
          <a:lstStyle/>
          <a:p>
            <a:pPr marL="342900" indent="-342900"/>
            <a:r>
              <a:rPr lang="en-US" sz="2000" b="1">
                <a:solidFill>
                  <a:schemeClr val="hlink"/>
                </a:solidFill>
              </a:rPr>
              <a:t>Time to try something more powerful…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Copyright © 2001, 2005, Andrew W. Moore</a:t>
            </a:r>
          </a:p>
        </p:txBody>
      </p:sp>
      <p:sp>
        <p:nvSpPr>
          <p:cNvPr id="457730" name="Rectangle 2"/>
          <p:cNvSpPr>
            <a:spLocks noGrp="1" noChangeArrowheads="1"/>
          </p:cNvSpPr>
          <p:nvPr>
            <p:ph type="title"/>
          </p:nvPr>
        </p:nvSpPr>
        <p:spPr>
          <a:xfrm>
            <a:off x="228600" y="228600"/>
            <a:ext cx="8534400" cy="2057400"/>
          </a:xfrm>
        </p:spPr>
        <p:txBody>
          <a:bodyPr/>
          <a:lstStyle/>
          <a:p>
            <a:r>
              <a:rPr lang="en-US" sz="6600" i="1"/>
              <a:t>Locally Weighted Regression</a:t>
            </a:r>
          </a:p>
        </p:txBody>
      </p:sp>
      <p:sp>
        <p:nvSpPr>
          <p:cNvPr id="457731" name="Rectangle 3"/>
          <p:cNvSpPr>
            <a:spLocks noGrp="1" noChangeArrowheads="1"/>
          </p:cNvSpPr>
          <p:nvPr>
            <p:ph type="body" idx="1"/>
          </p:nvPr>
        </p:nvSpPr>
        <p:spPr>
          <a:xfrm>
            <a:off x="0" y="2362200"/>
            <a:ext cx="8574088" cy="3810000"/>
          </a:xfrm>
        </p:spPr>
        <p:txBody>
          <a:bodyPr/>
          <a:lstStyle/>
          <a:p>
            <a:pPr marL="914400" indent="-914400">
              <a:buFontTx/>
              <a:buNone/>
            </a:pPr>
            <a:r>
              <a:rPr lang="en-US" sz="2800" b="1"/>
              <a:t>Kernel Regression:</a:t>
            </a:r>
          </a:p>
          <a:p>
            <a:pPr marL="914400" indent="-914400">
              <a:lnSpc>
                <a:spcPct val="90000"/>
              </a:lnSpc>
              <a:buFontTx/>
              <a:buNone/>
            </a:pPr>
            <a:r>
              <a:rPr lang="en-US" sz="2800"/>
              <a:t>	Take a very very conservative function approximator called AVERAGING. Locally weight it.</a:t>
            </a:r>
          </a:p>
          <a:p>
            <a:pPr marL="914400" indent="-914400">
              <a:buFontTx/>
              <a:buNone/>
            </a:pPr>
            <a:r>
              <a:rPr lang="en-US" sz="2800" b="1"/>
              <a:t>Locally Weighted Regression:</a:t>
            </a:r>
          </a:p>
          <a:p>
            <a:pPr marL="914400" indent="-914400">
              <a:lnSpc>
                <a:spcPct val="90000"/>
              </a:lnSpc>
              <a:buFontTx/>
              <a:buNone/>
            </a:pPr>
            <a:r>
              <a:rPr lang="en-US" sz="2800" b="1"/>
              <a:t>	</a:t>
            </a:r>
            <a:r>
              <a:rPr lang="en-US" sz="2800"/>
              <a:t>Take a conservative function approximator called LINEAR REGRESSION. Locally weight it.</a:t>
            </a:r>
          </a:p>
        </p:txBody>
      </p:sp>
      <p:sp>
        <p:nvSpPr>
          <p:cNvPr id="457732" name="Text Box 4"/>
          <p:cNvSpPr txBox="1">
            <a:spLocks noChangeArrowheads="1"/>
          </p:cNvSpPr>
          <p:nvPr/>
        </p:nvSpPr>
        <p:spPr bwMode="auto">
          <a:xfrm>
            <a:off x="1828800" y="5867400"/>
            <a:ext cx="5486400" cy="396875"/>
          </a:xfrm>
          <a:prstGeom prst="rect">
            <a:avLst/>
          </a:prstGeom>
          <a:noFill/>
          <a:ln w="9525">
            <a:noFill/>
            <a:miter lim="800000"/>
            <a:headEnd/>
            <a:tailEnd/>
          </a:ln>
          <a:effectLst/>
        </p:spPr>
        <p:txBody>
          <a:bodyPr>
            <a:spAutoFit/>
          </a:bodyPr>
          <a:lstStyle/>
          <a:p>
            <a:pPr marL="342900" indent="-342900" algn="ctr"/>
            <a:r>
              <a:rPr lang="en-US" sz="2000" i="1"/>
              <a:t>Let’s Review Linear Regression….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58754" name="Rectangle 2"/>
          <p:cNvSpPr>
            <a:spLocks noGrp="1" noChangeArrowheads="1"/>
          </p:cNvSpPr>
          <p:nvPr>
            <p:ph type="title"/>
          </p:nvPr>
        </p:nvSpPr>
        <p:spPr>
          <a:xfrm>
            <a:off x="228600" y="228600"/>
            <a:ext cx="8534400" cy="762000"/>
          </a:xfrm>
        </p:spPr>
        <p:txBody>
          <a:bodyPr/>
          <a:lstStyle/>
          <a:p>
            <a:r>
              <a:rPr lang="en-US"/>
              <a:t>Unweighted Linear Regression</a:t>
            </a:r>
          </a:p>
        </p:txBody>
      </p:sp>
      <p:sp>
        <p:nvSpPr>
          <p:cNvPr id="458755" name="Rectangle 3"/>
          <p:cNvSpPr>
            <a:spLocks noGrp="1" noChangeArrowheads="1"/>
          </p:cNvSpPr>
          <p:nvPr>
            <p:ph type="body" idx="1"/>
          </p:nvPr>
        </p:nvSpPr>
        <p:spPr>
          <a:xfrm>
            <a:off x="304800" y="990600"/>
            <a:ext cx="8574088" cy="5562600"/>
          </a:xfrm>
        </p:spPr>
        <p:txBody>
          <a:bodyPr/>
          <a:lstStyle/>
          <a:p>
            <a:pPr>
              <a:spcBef>
                <a:spcPct val="35000"/>
              </a:spcBef>
              <a:buFontTx/>
              <a:buNone/>
            </a:pPr>
            <a:r>
              <a:rPr lang="en-US" sz="2400"/>
              <a:t>     You’re lying asleep in bed. Then Nature wakes you.</a:t>
            </a:r>
          </a:p>
          <a:p>
            <a:pPr>
              <a:spcBef>
                <a:spcPct val="35000"/>
              </a:spcBef>
              <a:buFontTx/>
              <a:buNone/>
            </a:pPr>
            <a:r>
              <a:rPr lang="en-US" sz="2400" b="1">
                <a:solidFill>
                  <a:schemeClr val="hlink"/>
                </a:solidFill>
              </a:rPr>
              <a:t>YOU</a:t>
            </a:r>
            <a:r>
              <a:rPr lang="en-US" sz="2400">
                <a:solidFill>
                  <a:schemeClr val="hlink"/>
                </a:solidFill>
              </a:rPr>
              <a:t>:  “Oh. Hello, Nature!”</a:t>
            </a:r>
          </a:p>
          <a:p>
            <a:pPr>
              <a:spcBef>
                <a:spcPct val="35000"/>
              </a:spcBef>
              <a:buFontTx/>
              <a:buNone/>
            </a:pPr>
            <a:r>
              <a:rPr lang="en-US" sz="2400" b="1">
                <a:solidFill>
                  <a:srgbClr val="33CC33"/>
                </a:solidFill>
              </a:rPr>
              <a:t>NATURE</a:t>
            </a:r>
            <a:r>
              <a:rPr lang="en-US" sz="2400">
                <a:solidFill>
                  <a:srgbClr val="33CC33"/>
                </a:solidFill>
              </a:rPr>
              <a:t>:  “I have a coefficient </a:t>
            </a:r>
            <a:r>
              <a:rPr lang="el-GR" sz="2400">
                <a:solidFill>
                  <a:srgbClr val="33CC33"/>
                </a:solidFill>
                <a:cs typeface="Tahoma" pitchFamily="34" charset="0"/>
              </a:rPr>
              <a:t>β</a:t>
            </a:r>
            <a:r>
              <a:rPr lang="en-US" sz="2400">
                <a:solidFill>
                  <a:srgbClr val="33CC33"/>
                </a:solidFill>
                <a:cs typeface="Tahoma" pitchFamily="34" charset="0"/>
              </a:rPr>
              <a:t> in mind. I took a bunch of real numbers called </a:t>
            </a:r>
            <a:r>
              <a:rPr lang="en-US" sz="2400" i="1">
                <a:solidFill>
                  <a:srgbClr val="33CC33"/>
                </a:solidFill>
                <a:cs typeface="Tahoma" pitchFamily="34" charset="0"/>
              </a:rPr>
              <a:t>x</a:t>
            </a:r>
            <a:r>
              <a:rPr lang="en-US" sz="2400" i="1" baseline="-25000">
                <a:solidFill>
                  <a:srgbClr val="33CC33"/>
                </a:solidFill>
                <a:cs typeface="Tahoma" pitchFamily="34" charset="0"/>
              </a:rPr>
              <a:t>1</a:t>
            </a:r>
            <a:r>
              <a:rPr lang="en-US" sz="2400">
                <a:solidFill>
                  <a:srgbClr val="33CC33"/>
                </a:solidFill>
                <a:cs typeface="Tahoma" pitchFamily="34" charset="0"/>
              </a:rPr>
              <a:t>, </a:t>
            </a:r>
            <a:r>
              <a:rPr lang="en-US" sz="2400" i="1">
                <a:solidFill>
                  <a:srgbClr val="33CC33"/>
                </a:solidFill>
                <a:cs typeface="Tahoma" pitchFamily="34" charset="0"/>
              </a:rPr>
              <a:t>x</a:t>
            </a:r>
            <a:r>
              <a:rPr lang="en-US" sz="2400" i="1" baseline="-25000">
                <a:solidFill>
                  <a:srgbClr val="33CC33"/>
                </a:solidFill>
                <a:cs typeface="Tahoma" pitchFamily="34" charset="0"/>
              </a:rPr>
              <a:t>2</a:t>
            </a:r>
            <a:r>
              <a:rPr lang="en-US" sz="2400">
                <a:solidFill>
                  <a:srgbClr val="33CC33"/>
                </a:solidFill>
                <a:cs typeface="Tahoma" pitchFamily="34" charset="0"/>
              </a:rPr>
              <a:t> ..</a:t>
            </a:r>
            <a:r>
              <a:rPr lang="en-US" sz="2400" i="1">
                <a:solidFill>
                  <a:srgbClr val="33CC33"/>
                </a:solidFill>
                <a:cs typeface="Tahoma" pitchFamily="34" charset="0"/>
              </a:rPr>
              <a:t>x</a:t>
            </a:r>
            <a:r>
              <a:rPr lang="en-US" sz="2400" i="1" baseline="-25000">
                <a:solidFill>
                  <a:srgbClr val="33CC33"/>
                </a:solidFill>
                <a:cs typeface="Tahoma" pitchFamily="34" charset="0"/>
              </a:rPr>
              <a:t>N</a:t>
            </a:r>
            <a:r>
              <a:rPr lang="en-US" sz="2400">
                <a:solidFill>
                  <a:srgbClr val="33CC33"/>
                </a:solidFill>
                <a:cs typeface="Tahoma" pitchFamily="34" charset="0"/>
              </a:rPr>
              <a:t> thus: </a:t>
            </a:r>
            <a:r>
              <a:rPr lang="en-US" sz="2400" i="1">
                <a:solidFill>
                  <a:srgbClr val="33CC33"/>
                </a:solidFill>
                <a:cs typeface="Tahoma" pitchFamily="34" charset="0"/>
              </a:rPr>
              <a:t>x</a:t>
            </a:r>
            <a:r>
              <a:rPr lang="en-US" sz="2400" i="1" baseline="-25000">
                <a:solidFill>
                  <a:srgbClr val="33CC33"/>
                </a:solidFill>
                <a:cs typeface="Tahoma" pitchFamily="34" charset="0"/>
              </a:rPr>
              <a:t>1</a:t>
            </a:r>
            <a:r>
              <a:rPr lang="en-US" sz="2400">
                <a:solidFill>
                  <a:srgbClr val="33CC33"/>
                </a:solidFill>
                <a:cs typeface="Tahoma" pitchFamily="34" charset="0"/>
              </a:rPr>
              <a:t>=3.1,</a:t>
            </a:r>
            <a:r>
              <a:rPr lang="en-US" sz="2400" i="1">
                <a:solidFill>
                  <a:srgbClr val="33CC33"/>
                </a:solidFill>
                <a:cs typeface="Tahoma" pitchFamily="34" charset="0"/>
              </a:rPr>
              <a:t>x</a:t>
            </a:r>
            <a:r>
              <a:rPr lang="en-US" sz="2400" i="1" baseline="-25000">
                <a:solidFill>
                  <a:srgbClr val="33CC33"/>
                </a:solidFill>
                <a:cs typeface="Tahoma" pitchFamily="34" charset="0"/>
              </a:rPr>
              <a:t>2</a:t>
            </a:r>
            <a:r>
              <a:rPr lang="en-US" sz="2400">
                <a:solidFill>
                  <a:srgbClr val="33CC33"/>
                </a:solidFill>
                <a:cs typeface="Tahoma" pitchFamily="34" charset="0"/>
              </a:rPr>
              <a:t>=2, …</a:t>
            </a:r>
            <a:r>
              <a:rPr lang="en-US" sz="2400" i="1">
                <a:solidFill>
                  <a:srgbClr val="33CC33"/>
                </a:solidFill>
                <a:cs typeface="Tahoma" pitchFamily="34" charset="0"/>
              </a:rPr>
              <a:t>x</a:t>
            </a:r>
            <a:r>
              <a:rPr lang="en-US" sz="2400" i="1" baseline="-25000">
                <a:solidFill>
                  <a:srgbClr val="33CC33"/>
                </a:solidFill>
                <a:cs typeface="Tahoma" pitchFamily="34" charset="0"/>
              </a:rPr>
              <a:t>N</a:t>
            </a:r>
            <a:r>
              <a:rPr lang="en-US" sz="2400">
                <a:solidFill>
                  <a:srgbClr val="33CC33"/>
                </a:solidFill>
                <a:cs typeface="Tahoma" pitchFamily="34" charset="0"/>
              </a:rPr>
              <a:t>=4.5.</a:t>
            </a:r>
          </a:p>
          <a:p>
            <a:pPr>
              <a:spcBef>
                <a:spcPct val="35000"/>
              </a:spcBef>
              <a:buFontTx/>
              <a:buNone/>
            </a:pPr>
            <a:r>
              <a:rPr lang="en-US" sz="2400">
                <a:solidFill>
                  <a:srgbClr val="33CC33"/>
                </a:solidFill>
                <a:cs typeface="Tahoma" pitchFamily="34" charset="0"/>
              </a:rPr>
              <a:t>    For each of them (</a:t>
            </a:r>
            <a:r>
              <a:rPr lang="en-US" sz="2400" i="1">
                <a:solidFill>
                  <a:srgbClr val="33CC33"/>
                </a:solidFill>
                <a:cs typeface="Tahoma" pitchFamily="34" charset="0"/>
              </a:rPr>
              <a:t>k=1,2,..N</a:t>
            </a:r>
            <a:r>
              <a:rPr lang="en-US" sz="2400">
                <a:solidFill>
                  <a:srgbClr val="33CC33"/>
                </a:solidFill>
                <a:cs typeface="Tahoma" pitchFamily="34" charset="0"/>
              </a:rPr>
              <a:t>), I generated </a:t>
            </a:r>
            <a:r>
              <a:rPr lang="en-US" sz="2400" i="1">
                <a:solidFill>
                  <a:srgbClr val="33CC33"/>
                </a:solidFill>
                <a:cs typeface="Tahoma" pitchFamily="34" charset="0"/>
              </a:rPr>
              <a:t>y</a:t>
            </a:r>
            <a:r>
              <a:rPr lang="en-US" sz="2400" i="1" baseline="-25000">
                <a:solidFill>
                  <a:srgbClr val="33CC33"/>
                </a:solidFill>
                <a:cs typeface="Tahoma" pitchFamily="34" charset="0"/>
              </a:rPr>
              <a:t>k</a:t>
            </a:r>
            <a:r>
              <a:rPr lang="en-US" sz="2400" i="1">
                <a:solidFill>
                  <a:srgbClr val="33CC33"/>
                </a:solidFill>
                <a:cs typeface="Tahoma" pitchFamily="34" charset="0"/>
              </a:rPr>
              <a:t>= </a:t>
            </a:r>
            <a:r>
              <a:rPr lang="el-GR" sz="2400">
                <a:solidFill>
                  <a:srgbClr val="33CC33"/>
                </a:solidFill>
                <a:cs typeface="Tahoma" pitchFamily="34" charset="0"/>
              </a:rPr>
              <a:t>β</a:t>
            </a:r>
            <a:r>
              <a:rPr lang="en-US" sz="2400">
                <a:solidFill>
                  <a:srgbClr val="33CC33"/>
                </a:solidFill>
                <a:cs typeface="Tahoma" pitchFamily="34" charset="0"/>
              </a:rPr>
              <a:t>x</a:t>
            </a:r>
            <a:r>
              <a:rPr lang="en-US" sz="2400" baseline="-25000">
                <a:solidFill>
                  <a:srgbClr val="33CC33"/>
                </a:solidFill>
                <a:cs typeface="Tahoma" pitchFamily="34" charset="0"/>
              </a:rPr>
              <a:t>k</a:t>
            </a:r>
            <a:r>
              <a:rPr lang="en-US" sz="2400">
                <a:solidFill>
                  <a:srgbClr val="33CC33"/>
                </a:solidFill>
                <a:cs typeface="Tahoma" pitchFamily="34" charset="0"/>
              </a:rPr>
              <a:t>+</a:t>
            </a:r>
            <a:r>
              <a:rPr lang="el-GR" sz="2400">
                <a:solidFill>
                  <a:srgbClr val="33CC33"/>
                </a:solidFill>
                <a:cs typeface="Tahoma" pitchFamily="34" charset="0"/>
              </a:rPr>
              <a:t>ε</a:t>
            </a:r>
            <a:r>
              <a:rPr lang="en-US" sz="2400" baseline="-25000">
                <a:solidFill>
                  <a:srgbClr val="33CC33"/>
                </a:solidFill>
                <a:cs typeface="Tahoma" pitchFamily="34" charset="0"/>
              </a:rPr>
              <a:t>k</a:t>
            </a:r>
            <a:endParaRPr lang="en-US" sz="2400">
              <a:solidFill>
                <a:srgbClr val="33CC33"/>
              </a:solidFill>
              <a:cs typeface="Tahoma" pitchFamily="34" charset="0"/>
            </a:endParaRPr>
          </a:p>
          <a:p>
            <a:pPr>
              <a:spcBef>
                <a:spcPct val="35000"/>
              </a:spcBef>
              <a:buFontTx/>
              <a:buNone/>
            </a:pPr>
            <a:r>
              <a:rPr lang="en-US" sz="2400">
                <a:solidFill>
                  <a:srgbClr val="33CC33"/>
                </a:solidFill>
                <a:cs typeface="Tahoma" pitchFamily="34" charset="0"/>
              </a:rPr>
              <a:t>    where </a:t>
            </a:r>
            <a:r>
              <a:rPr lang="el-GR" sz="2400">
                <a:solidFill>
                  <a:srgbClr val="33CC33"/>
                </a:solidFill>
                <a:cs typeface="Tahoma" pitchFamily="34" charset="0"/>
              </a:rPr>
              <a:t>ε</a:t>
            </a:r>
            <a:r>
              <a:rPr lang="en-US" sz="2400" baseline="-25000">
                <a:solidFill>
                  <a:srgbClr val="33CC33"/>
                </a:solidFill>
                <a:cs typeface="Tahoma" pitchFamily="34" charset="0"/>
              </a:rPr>
              <a:t>k </a:t>
            </a:r>
            <a:r>
              <a:rPr lang="en-US" sz="2400">
                <a:solidFill>
                  <a:srgbClr val="33CC33"/>
                </a:solidFill>
                <a:cs typeface="Tahoma" pitchFamily="34" charset="0"/>
              </a:rPr>
              <a:t>is a Gaussian (i.e. Normal) random variable with mean 0 and standard deviation </a:t>
            </a:r>
            <a:r>
              <a:rPr lang="el-GR" sz="2400">
                <a:solidFill>
                  <a:srgbClr val="33CC33"/>
                </a:solidFill>
                <a:cs typeface="Tahoma" pitchFamily="34" charset="0"/>
              </a:rPr>
              <a:t>σ</a:t>
            </a:r>
            <a:r>
              <a:rPr lang="en-US" sz="2400">
                <a:solidFill>
                  <a:srgbClr val="33CC33"/>
                </a:solidFill>
                <a:cs typeface="Tahoma" pitchFamily="34" charset="0"/>
              </a:rPr>
              <a:t>. The </a:t>
            </a:r>
            <a:r>
              <a:rPr lang="el-GR" sz="2400">
                <a:solidFill>
                  <a:srgbClr val="33CC33"/>
                </a:solidFill>
                <a:cs typeface="Tahoma" pitchFamily="34" charset="0"/>
              </a:rPr>
              <a:t>ε</a:t>
            </a:r>
            <a:r>
              <a:rPr lang="en-US" sz="2400" baseline="-25000">
                <a:solidFill>
                  <a:srgbClr val="33CC33"/>
                </a:solidFill>
                <a:cs typeface="Tahoma" pitchFamily="34" charset="0"/>
              </a:rPr>
              <a:t>k</a:t>
            </a:r>
            <a:r>
              <a:rPr lang="en-US" sz="2400">
                <a:solidFill>
                  <a:srgbClr val="33CC33"/>
                </a:solidFill>
                <a:cs typeface="Tahoma" pitchFamily="34" charset="0"/>
              </a:rPr>
              <a:t>’s were generated independently of each other.</a:t>
            </a:r>
          </a:p>
          <a:p>
            <a:pPr>
              <a:spcBef>
                <a:spcPct val="35000"/>
              </a:spcBef>
              <a:buFontTx/>
              <a:buNone/>
            </a:pPr>
            <a:r>
              <a:rPr lang="en-US" sz="2400">
                <a:solidFill>
                  <a:srgbClr val="33CC33"/>
                </a:solidFill>
                <a:cs typeface="Tahoma" pitchFamily="34" charset="0"/>
              </a:rPr>
              <a:t>	Here are the resulting </a:t>
            </a:r>
            <a:r>
              <a:rPr lang="en-US" sz="2400" i="1">
                <a:solidFill>
                  <a:srgbClr val="33CC33"/>
                </a:solidFill>
                <a:cs typeface="Tahoma" pitchFamily="34" charset="0"/>
              </a:rPr>
              <a:t>y</a:t>
            </a:r>
            <a:r>
              <a:rPr lang="en-US" sz="2400" i="1" baseline="-25000">
                <a:solidFill>
                  <a:srgbClr val="33CC33"/>
                </a:solidFill>
                <a:cs typeface="Tahoma" pitchFamily="34" charset="0"/>
              </a:rPr>
              <a:t>i</a:t>
            </a:r>
            <a:r>
              <a:rPr lang="en-US" sz="2400">
                <a:solidFill>
                  <a:srgbClr val="33CC33"/>
                </a:solidFill>
                <a:cs typeface="Tahoma" pitchFamily="34" charset="0"/>
              </a:rPr>
              <a:t>’s: </a:t>
            </a:r>
            <a:r>
              <a:rPr lang="en-US" sz="2400" i="1">
                <a:solidFill>
                  <a:srgbClr val="33CC33"/>
                </a:solidFill>
                <a:cs typeface="Tahoma" pitchFamily="34" charset="0"/>
              </a:rPr>
              <a:t>y</a:t>
            </a:r>
            <a:r>
              <a:rPr lang="en-US" sz="2400" i="1" baseline="-25000">
                <a:solidFill>
                  <a:srgbClr val="33CC33"/>
                </a:solidFill>
                <a:cs typeface="Tahoma" pitchFamily="34" charset="0"/>
              </a:rPr>
              <a:t>1</a:t>
            </a:r>
            <a:r>
              <a:rPr lang="en-US" sz="2400">
                <a:solidFill>
                  <a:srgbClr val="33CC33"/>
                </a:solidFill>
                <a:cs typeface="Tahoma" pitchFamily="34" charset="0"/>
              </a:rPr>
              <a:t>=5.1 ,  </a:t>
            </a:r>
            <a:r>
              <a:rPr lang="en-US" sz="2400" i="1">
                <a:solidFill>
                  <a:srgbClr val="33CC33"/>
                </a:solidFill>
                <a:cs typeface="Tahoma" pitchFamily="34" charset="0"/>
              </a:rPr>
              <a:t>y</a:t>
            </a:r>
            <a:r>
              <a:rPr lang="en-US" sz="2400" i="1" baseline="-25000">
                <a:solidFill>
                  <a:srgbClr val="33CC33"/>
                </a:solidFill>
                <a:cs typeface="Tahoma" pitchFamily="34" charset="0"/>
              </a:rPr>
              <a:t>2</a:t>
            </a:r>
            <a:r>
              <a:rPr lang="en-US" sz="2400">
                <a:solidFill>
                  <a:srgbClr val="33CC33"/>
                </a:solidFill>
                <a:cs typeface="Tahoma" pitchFamily="34" charset="0"/>
              </a:rPr>
              <a:t>=4.2 , …</a:t>
            </a:r>
            <a:r>
              <a:rPr lang="en-US" sz="2400" i="1">
                <a:solidFill>
                  <a:srgbClr val="33CC33"/>
                </a:solidFill>
                <a:cs typeface="Tahoma" pitchFamily="34" charset="0"/>
              </a:rPr>
              <a:t>y</a:t>
            </a:r>
            <a:r>
              <a:rPr lang="en-US" sz="2400" i="1" baseline="-25000">
                <a:solidFill>
                  <a:srgbClr val="33CC33"/>
                </a:solidFill>
                <a:cs typeface="Tahoma" pitchFamily="34" charset="0"/>
              </a:rPr>
              <a:t>N</a:t>
            </a:r>
            <a:r>
              <a:rPr lang="en-US" sz="2400">
                <a:solidFill>
                  <a:srgbClr val="33CC33"/>
                </a:solidFill>
                <a:cs typeface="Tahoma" pitchFamily="34" charset="0"/>
              </a:rPr>
              <a:t>=10.2”</a:t>
            </a:r>
            <a:endParaRPr lang="el-GR" sz="2400">
              <a:solidFill>
                <a:srgbClr val="33CC33"/>
              </a:solidFill>
              <a:cs typeface="Tahoma" pitchFamily="34" charset="0"/>
            </a:endParaRPr>
          </a:p>
          <a:p>
            <a:pPr>
              <a:spcBef>
                <a:spcPct val="35000"/>
              </a:spcBef>
              <a:buFontTx/>
              <a:buNone/>
            </a:pPr>
            <a:r>
              <a:rPr lang="en-US" sz="2400" b="1">
                <a:solidFill>
                  <a:schemeClr val="hlink"/>
                </a:solidFill>
              </a:rPr>
              <a:t>You:</a:t>
            </a:r>
            <a:r>
              <a:rPr lang="en-US" sz="2400">
                <a:solidFill>
                  <a:schemeClr val="hlink"/>
                </a:solidFill>
              </a:rPr>
              <a:t>  “Uh-huh.”</a:t>
            </a:r>
          </a:p>
          <a:p>
            <a:pPr>
              <a:spcBef>
                <a:spcPct val="35000"/>
              </a:spcBef>
              <a:buFontTx/>
              <a:buNone/>
            </a:pPr>
            <a:r>
              <a:rPr lang="en-US" sz="2400" b="1">
                <a:solidFill>
                  <a:srgbClr val="33CC33"/>
                </a:solidFill>
              </a:rPr>
              <a:t>Nature:</a:t>
            </a:r>
            <a:r>
              <a:rPr lang="en-US" sz="2400">
                <a:solidFill>
                  <a:srgbClr val="33CC33"/>
                </a:solidFill>
              </a:rPr>
              <a:t> “So what do you reckon </a:t>
            </a:r>
            <a:r>
              <a:rPr lang="el-GR" sz="2400">
                <a:solidFill>
                  <a:srgbClr val="33CC33"/>
                </a:solidFill>
                <a:cs typeface="Tahoma" pitchFamily="34" charset="0"/>
              </a:rPr>
              <a:t>β</a:t>
            </a:r>
            <a:r>
              <a:rPr lang="en-US" sz="2400">
                <a:solidFill>
                  <a:srgbClr val="33CC33"/>
                </a:solidFill>
                <a:cs typeface="Tahoma" pitchFamily="34" charset="0"/>
              </a:rPr>
              <a:t> is then, eh?”</a:t>
            </a:r>
          </a:p>
          <a:p>
            <a:pPr>
              <a:spcBef>
                <a:spcPct val="35000"/>
              </a:spcBef>
              <a:buFontTx/>
              <a:buNone/>
            </a:pPr>
            <a:r>
              <a:rPr lang="en-US" sz="2400" b="1">
                <a:solidFill>
                  <a:schemeClr val="hlink"/>
                </a:solidFill>
                <a:cs typeface="Tahoma" pitchFamily="34" charset="0"/>
              </a:rPr>
              <a:t>WHAT IS YOUR RESPONSE?</a:t>
            </a:r>
            <a:endParaRPr lang="el-GR" sz="2400" b="1">
              <a:solidFill>
                <a:schemeClr val="hlink"/>
              </a:solidFill>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ooter Placeholder 4"/>
          <p:cNvSpPr>
            <a:spLocks noGrp="1"/>
          </p:cNvSpPr>
          <p:nvPr>
            <p:ph type="ftr" sz="quarter" idx="10"/>
          </p:nvPr>
        </p:nvSpPr>
        <p:spPr/>
        <p:txBody>
          <a:bodyPr/>
          <a:lstStyle/>
          <a:p>
            <a:r>
              <a:rPr lang="en-US"/>
              <a:t>Copyright © 2001, 2005, Andrew W. Moore</a:t>
            </a:r>
          </a:p>
        </p:txBody>
      </p:sp>
      <p:sp>
        <p:nvSpPr>
          <p:cNvPr id="423940" name="Rectangle 4"/>
          <p:cNvSpPr>
            <a:spLocks noGrp="1" noChangeArrowheads="1"/>
          </p:cNvSpPr>
          <p:nvPr>
            <p:ph type="title"/>
          </p:nvPr>
        </p:nvSpPr>
        <p:spPr>
          <a:xfrm>
            <a:off x="228600" y="228600"/>
            <a:ext cx="8534400" cy="838200"/>
          </a:xfrm>
        </p:spPr>
        <p:txBody>
          <a:bodyPr/>
          <a:lstStyle/>
          <a:p>
            <a:r>
              <a:rPr lang="en-US"/>
              <a:t>This Tutorial’s Starting Point</a:t>
            </a:r>
          </a:p>
        </p:txBody>
      </p:sp>
      <p:pic>
        <p:nvPicPr>
          <p:cNvPr id="423943" name="Picture 7" descr="DATA"/>
          <p:cNvPicPr>
            <a:picLocks noChangeAspect="1" noChangeArrowheads="1"/>
          </p:cNvPicPr>
          <p:nvPr>
            <p:ph sz="half" idx="1"/>
          </p:nvPr>
        </p:nvPicPr>
        <p:blipFill>
          <a:blip r:embed="rId2"/>
          <a:srcRect/>
          <a:stretch>
            <a:fillRect/>
          </a:stretch>
        </p:blipFill>
        <p:spPr>
          <a:xfrm>
            <a:off x="228600" y="1066800"/>
            <a:ext cx="4210050" cy="4217988"/>
          </a:xfrm>
          <a:noFill/>
          <a:ln/>
        </p:spPr>
      </p:pic>
      <p:sp>
        <p:nvSpPr>
          <p:cNvPr id="423944" name="Text Box 8"/>
          <p:cNvSpPr txBox="1">
            <a:spLocks noChangeArrowheads="1"/>
          </p:cNvSpPr>
          <p:nvPr/>
        </p:nvSpPr>
        <p:spPr bwMode="auto">
          <a:xfrm>
            <a:off x="838200" y="5257800"/>
            <a:ext cx="1600200" cy="701675"/>
          </a:xfrm>
          <a:prstGeom prst="rect">
            <a:avLst/>
          </a:prstGeom>
          <a:noFill/>
          <a:ln w="9525">
            <a:noFill/>
            <a:miter lim="800000"/>
            <a:headEnd/>
            <a:tailEnd/>
          </a:ln>
          <a:effectLst/>
        </p:spPr>
        <p:txBody>
          <a:bodyPr>
            <a:spAutoFit/>
          </a:bodyPr>
          <a:lstStyle/>
          <a:p>
            <a:r>
              <a:rPr lang="en-US" sz="2000"/>
              <a:t>Simple, uni-variate case</a:t>
            </a:r>
          </a:p>
        </p:txBody>
      </p:sp>
      <p:sp>
        <p:nvSpPr>
          <p:cNvPr id="423945" name="Text Box 9"/>
          <p:cNvSpPr txBox="1">
            <a:spLocks noChangeArrowheads="1"/>
          </p:cNvSpPr>
          <p:nvPr/>
        </p:nvSpPr>
        <p:spPr bwMode="auto">
          <a:xfrm>
            <a:off x="2514600" y="5410200"/>
            <a:ext cx="2057400" cy="701675"/>
          </a:xfrm>
          <a:prstGeom prst="rect">
            <a:avLst/>
          </a:prstGeom>
          <a:noFill/>
          <a:ln w="9525">
            <a:noFill/>
            <a:miter lim="800000"/>
            <a:headEnd/>
            <a:tailEnd/>
          </a:ln>
          <a:effectLst/>
        </p:spPr>
        <p:txBody>
          <a:bodyPr>
            <a:spAutoFit/>
          </a:bodyPr>
          <a:lstStyle/>
          <a:p>
            <a:r>
              <a:rPr lang="en-US" sz="2000"/>
              <a:t>General, multi variate case</a:t>
            </a:r>
          </a:p>
        </p:txBody>
      </p:sp>
      <p:sp>
        <p:nvSpPr>
          <p:cNvPr id="423946" name="Text Box 10"/>
          <p:cNvSpPr txBox="1">
            <a:spLocks noChangeArrowheads="1"/>
          </p:cNvSpPr>
          <p:nvPr/>
        </p:nvSpPr>
        <p:spPr bwMode="auto">
          <a:xfrm>
            <a:off x="5334000" y="1143000"/>
            <a:ext cx="3200400" cy="1158875"/>
          </a:xfrm>
          <a:prstGeom prst="rect">
            <a:avLst/>
          </a:prstGeom>
          <a:noFill/>
          <a:ln w="9525">
            <a:noFill/>
            <a:miter lim="800000"/>
            <a:headEnd/>
            <a:tailEnd/>
          </a:ln>
          <a:effectLst/>
        </p:spPr>
        <p:txBody>
          <a:bodyPr>
            <a:spAutoFit/>
          </a:bodyPr>
          <a:lstStyle/>
          <a:p>
            <a:r>
              <a:rPr lang="en-US" sz="2000" b="1" i="1"/>
              <a:t>We’ve obtained some numeric data.</a:t>
            </a:r>
          </a:p>
          <a:p>
            <a:r>
              <a:rPr lang="en-US" sz="2000" b="1" i="1"/>
              <a:t>How do we exploit it?</a:t>
            </a:r>
          </a:p>
        </p:txBody>
      </p:sp>
      <p:sp>
        <p:nvSpPr>
          <p:cNvPr id="423947" name="Freeform 11"/>
          <p:cNvSpPr>
            <a:spLocks/>
          </p:cNvSpPr>
          <p:nvPr/>
        </p:nvSpPr>
        <p:spPr bwMode="auto">
          <a:xfrm>
            <a:off x="-431800" y="-1524000"/>
            <a:ext cx="5918200" cy="10350500"/>
          </a:xfrm>
          <a:custGeom>
            <a:avLst/>
            <a:gdLst/>
            <a:ahLst/>
            <a:cxnLst>
              <a:cxn ang="0">
                <a:pos x="848" y="4704"/>
              </a:cxn>
              <a:cxn ang="0">
                <a:pos x="464" y="4272"/>
              </a:cxn>
              <a:cxn ang="0">
                <a:pos x="3632" y="5808"/>
              </a:cxn>
              <a:cxn ang="0">
                <a:pos x="1040" y="0"/>
              </a:cxn>
            </a:cxnLst>
            <a:rect l="0" t="0" r="r" b="b"/>
            <a:pathLst>
              <a:path w="3728" h="6520">
                <a:moveTo>
                  <a:pt x="848" y="4704"/>
                </a:moveTo>
                <a:cubicBezTo>
                  <a:pt x="424" y="4396"/>
                  <a:pt x="0" y="4088"/>
                  <a:pt x="464" y="4272"/>
                </a:cubicBezTo>
                <a:cubicBezTo>
                  <a:pt x="928" y="4456"/>
                  <a:pt x="3536" y="6520"/>
                  <a:pt x="3632" y="5808"/>
                </a:cubicBezTo>
                <a:cubicBezTo>
                  <a:pt x="3728" y="5096"/>
                  <a:pt x="1520" y="48"/>
                  <a:pt x="1040" y="0"/>
                </a:cubicBezTo>
              </a:path>
            </a:pathLst>
          </a:custGeom>
          <a:noFill/>
          <a:ln w="9525" cap="flat" cmpd="sng">
            <a:noFill/>
            <a:prstDash val="solid"/>
            <a:round/>
            <a:headEnd/>
            <a:tailEnd/>
          </a:ln>
          <a:effectLst/>
        </p:spPr>
        <p:txBody>
          <a:bodyPr/>
          <a:lstStyle/>
          <a:p>
            <a:endParaRPr lang="en-US"/>
          </a:p>
        </p:txBody>
      </p:sp>
      <p:sp>
        <p:nvSpPr>
          <p:cNvPr id="423948" name="Freeform 12"/>
          <p:cNvSpPr>
            <a:spLocks/>
          </p:cNvSpPr>
          <p:nvPr/>
        </p:nvSpPr>
        <p:spPr bwMode="auto">
          <a:xfrm>
            <a:off x="190500" y="5410200"/>
            <a:ext cx="723900" cy="819150"/>
          </a:xfrm>
          <a:custGeom>
            <a:avLst/>
            <a:gdLst/>
            <a:ahLst/>
            <a:cxnLst>
              <a:cxn ang="0">
                <a:pos x="456" y="432"/>
              </a:cxn>
              <a:cxn ang="0">
                <a:pos x="48" y="444"/>
              </a:cxn>
              <a:cxn ang="0">
                <a:pos x="168" y="0"/>
              </a:cxn>
            </a:cxnLst>
            <a:rect l="0" t="0" r="r" b="b"/>
            <a:pathLst>
              <a:path w="456" h="516">
                <a:moveTo>
                  <a:pt x="456" y="432"/>
                </a:moveTo>
                <a:cubicBezTo>
                  <a:pt x="388" y="434"/>
                  <a:pt x="96" y="516"/>
                  <a:pt x="48" y="444"/>
                </a:cubicBezTo>
                <a:cubicBezTo>
                  <a:pt x="0" y="372"/>
                  <a:pt x="143" y="92"/>
                  <a:pt x="168" y="0"/>
                </a:cubicBezTo>
              </a:path>
            </a:pathLst>
          </a:custGeom>
          <a:noFill/>
          <a:ln w="57150" cap="flat" cmpd="sng">
            <a:solidFill>
              <a:schemeClr val="tx1"/>
            </a:solidFill>
            <a:prstDash val="solid"/>
            <a:round/>
            <a:headEnd type="none" w="med" len="med"/>
            <a:tailEnd type="triangle" w="med" len="med"/>
          </a:ln>
          <a:effectLst/>
        </p:spPr>
        <p:txBody>
          <a:bodyPr/>
          <a:lstStyle/>
          <a:p>
            <a:endParaRPr lang="en-US"/>
          </a:p>
        </p:txBody>
      </p:sp>
      <p:sp>
        <p:nvSpPr>
          <p:cNvPr id="423949" name="Freeform 13"/>
          <p:cNvSpPr>
            <a:spLocks/>
          </p:cNvSpPr>
          <p:nvPr/>
        </p:nvSpPr>
        <p:spPr bwMode="auto">
          <a:xfrm>
            <a:off x="3013075" y="6096000"/>
            <a:ext cx="1463675" cy="444500"/>
          </a:xfrm>
          <a:custGeom>
            <a:avLst/>
            <a:gdLst/>
            <a:ahLst/>
            <a:cxnLst>
              <a:cxn ang="0">
                <a:pos x="70" y="0"/>
              </a:cxn>
              <a:cxn ang="0">
                <a:pos x="142" y="276"/>
              </a:cxn>
              <a:cxn ang="0">
                <a:pos x="922" y="24"/>
              </a:cxn>
            </a:cxnLst>
            <a:rect l="0" t="0" r="r" b="b"/>
            <a:pathLst>
              <a:path w="922" h="280">
                <a:moveTo>
                  <a:pt x="70" y="0"/>
                </a:moveTo>
                <a:cubicBezTo>
                  <a:pt x="82" y="46"/>
                  <a:pt x="0" y="272"/>
                  <a:pt x="142" y="276"/>
                </a:cubicBezTo>
                <a:cubicBezTo>
                  <a:pt x="284" y="280"/>
                  <a:pt x="760" y="76"/>
                  <a:pt x="922" y="24"/>
                </a:cubicBezTo>
              </a:path>
            </a:pathLst>
          </a:custGeom>
          <a:noFill/>
          <a:ln w="57150" cap="flat" cmpd="sng">
            <a:solidFill>
              <a:schemeClr val="tx1"/>
            </a:solidFill>
            <a:prstDash val="solid"/>
            <a:round/>
            <a:headEnd type="none" w="med" len="med"/>
            <a:tailEnd type="triangle" w="med" len="med"/>
          </a:ln>
          <a:effectLst/>
        </p:spPr>
        <p:txBody>
          <a:bodyPr/>
          <a:lstStyle/>
          <a:p>
            <a:endParaRPr lang="en-US"/>
          </a:p>
        </p:txBody>
      </p:sp>
      <p:graphicFrame>
        <p:nvGraphicFramePr>
          <p:cNvPr id="424288" name="Group 352"/>
          <p:cNvGraphicFramePr>
            <a:graphicFrameLocks noGrp="1"/>
          </p:cNvGraphicFramePr>
          <p:nvPr>
            <p:ph sz="half" idx="2"/>
          </p:nvPr>
        </p:nvGraphicFramePr>
        <p:xfrm>
          <a:off x="4591050" y="2438400"/>
          <a:ext cx="4211638" cy="4038608"/>
        </p:xfrm>
        <a:graphic>
          <a:graphicData uri="http://schemas.openxmlformats.org/drawingml/2006/table">
            <a:tbl>
              <a:tblPr/>
              <a:tblGrid>
                <a:gridCol w="701675"/>
                <a:gridCol w="701675"/>
                <a:gridCol w="703263"/>
                <a:gridCol w="701675"/>
                <a:gridCol w="701675"/>
                <a:gridCol w="701675"/>
              </a:tblGrid>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Steel</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Line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Slab</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Temp</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Cool</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Cool</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Temp</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Speed</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Width</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Stage2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Setpt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1" i="0" u="none" strike="noStrike" cap="none" normalizeH="0" baseline="0" smtClean="0">
                          <a:ln>
                            <a:noFill/>
                          </a:ln>
                          <a:solidFill>
                            <a:schemeClr val="tx1"/>
                          </a:solidFill>
                          <a:effectLst/>
                          <a:latin typeface="Tahoma" pitchFamily="34" charset="0"/>
                        </a:rPr>
                        <a:t>Gain</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-0.4788</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0.3849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0.0357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0.8384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0.6620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-0.9512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0.3470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-0.6488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0.6629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-0.5087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0.6845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-0.0647</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0.8622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-0.5367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-0.2459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-0.1438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-0.7267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-0.6119</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-0.2099</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-0.5975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0.0614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-0.7648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0.0222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-0.7623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-0.4627</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0.6218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0.9254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0.6081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-0.8739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-0.6439</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0.7341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0.0745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-0.2650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-0.4510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-0.4548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0.5753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0.4237</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-0.5143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-0.0731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0.0385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-0.8068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0.3098</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-0.1267</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0.8105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-0.6619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-0.0768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-0.8738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-0.3367</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0.0332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0.7754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0.7718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-0.5440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0.6237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0.5113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0.2668</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0.8777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-0.5690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-0.5151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0.6493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0.7705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-0.5682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0.8457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0.5669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-0.7359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-0.3394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0.5880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52413">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000" b="0" i="0" u="none" strike="noStrike" cap="none" normalizeH="0" baseline="0" smtClean="0">
                          <a:ln>
                            <a:noFill/>
                          </a:ln>
                          <a:solidFill>
                            <a:schemeClr val="tx1"/>
                          </a:solidFill>
                          <a:effectLst/>
                          <a:latin typeface="Tahoma" pitchFamily="34" charset="0"/>
                        </a:rPr>
                        <a:t>.</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a:t>Copyright © 2001, 2005, Andrew W. Moore</a:t>
            </a:r>
          </a:p>
        </p:txBody>
      </p:sp>
      <p:sp>
        <p:nvSpPr>
          <p:cNvPr id="459778" name="Rectangle 2"/>
          <p:cNvSpPr>
            <a:spLocks noGrp="1" noChangeArrowheads="1"/>
          </p:cNvSpPr>
          <p:nvPr>
            <p:ph type="title"/>
          </p:nvPr>
        </p:nvSpPr>
        <p:spPr>
          <a:xfrm>
            <a:off x="228600" y="228600"/>
            <a:ext cx="8534400" cy="838200"/>
          </a:xfrm>
        </p:spPr>
        <p:txBody>
          <a:bodyPr/>
          <a:lstStyle/>
          <a:p>
            <a:r>
              <a:rPr lang="en-US" sz="3600"/>
              <a:t>Global Linear Regression: y</a:t>
            </a:r>
            <a:r>
              <a:rPr lang="en-US" sz="3600" baseline="-25000"/>
              <a:t>k</a:t>
            </a:r>
            <a:r>
              <a:rPr lang="en-US" sz="3600"/>
              <a:t>=</a:t>
            </a:r>
            <a:r>
              <a:rPr lang="el-GR" sz="3600">
                <a:cs typeface="Tahoma" pitchFamily="34" charset="0"/>
              </a:rPr>
              <a:t>β</a:t>
            </a:r>
            <a:r>
              <a:rPr lang="en-US" sz="3600"/>
              <a:t>x</a:t>
            </a:r>
            <a:r>
              <a:rPr lang="en-US" sz="3600" baseline="-25000"/>
              <a:t>k </a:t>
            </a:r>
            <a:r>
              <a:rPr lang="en-US" sz="3600">
                <a:cs typeface="Tahoma" pitchFamily="34" charset="0"/>
              </a:rPr>
              <a:t>+</a:t>
            </a:r>
            <a:r>
              <a:rPr lang="el-GR" sz="3600">
                <a:cs typeface="Tahoma" pitchFamily="34" charset="0"/>
              </a:rPr>
              <a:t>ε</a:t>
            </a:r>
            <a:r>
              <a:rPr lang="en-US" sz="3600" baseline="-25000"/>
              <a:t>k</a:t>
            </a:r>
            <a:endParaRPr lang="el-GR" sz="3600" baseline="-25000"/>
          </a:p>
        </p:txBody>
      </p:sp>
      <p:sp>
        <p:nvSpPr>
          <p:cNvPr id="459779" name="Rectangle 3"/>
          <p:cNvSpPr>
            <a:spLocks noGrp="1" noChangeArrowheads="1"/>
          </p:cNvSpPr>
          <p:nvPr>
            <p:ph type="body" sz="half" idx="1"/>
          </p:nvPr>
        </p:nvSpPr>
        <p:spPr>
          <a:xfrm>
            <a:off x="228600" y="3429000"/>
            <a:ext cx="8686800" cy="609600"/>
          </a:xfrm>
        </p:spPr>
        <p:txBody>
          <a:bodyPr/>
          <a:lstStyle/>
          <a:p>
            <a:pPr marL="0" indent="0">
              <a:buFontTx/>
              <a:buNone/>
            </a:pPr>
            <a:r>
              <a:rPr lang="en-US" sz="2000">
                <a:sym typeface="MS LineDraw" pitchFamily="49" charset="2"/>
              </a:rPr>
              <a:t>Which value of </a:t>
            </a:r>
            <a:r>
              <a:rPr lang="el-GR" sz="2000">
                <a:cs typeface="Tahoma" pitchFamily="34" charset="0"/>
                <a:sym typeface="MS LineDraw" pitchFamily="49" charset="2"/>
              </a:rPr>
              <a:t>β</a:t>
            </a:r>
            <a:r>
              <a:rPr lang="en-US" sz="2000">
                <a:cs typeface="Tahoma" pitchFamily="34" charset="0"/>
                <a:sym typeface="MS LineDraw" pitchFamily="49" charset="2"/>
              </a:rPr>
              <a:t> makes the </a:t>
            </a:r>
            <a:r>
              <a:rPr lang="en-US" sz="2000" i="1">
                <a:cs typeface="Tahoma" pitchFamily="34" charset="0"/>
                <a:sym typeface="MS LineDraw" pitchFamily="49" charset="2"/>
              </a:rPr>
              <a:t>y</a:t>
            </a:r>
            <a:r>
              <a:rPr lang="en-US" sz="2000" baseline="-25000">
                <a:cs typeface="Tahoma" pitchFamily="34" charset="0"/>
                <a:sym typeface="MS LineDraw" pitchFamily="49" charset="2"/>
              </a:rPr>
              <a:t>1</a:t>
            </a:r>
            <a:r>
              <a:rPr lang="en-US" sz="2000">
                <a:cs typeface="Tahoma" pitchFamily="34" charset="0"/>
                <a:sym typeface="MS LineDraw" pitchFamily="49" charset="2"/>
              </a:rPr>
              <a:t>, </a:t>
            </a:r>
            <a:r>
              <a:rPr lang="en-US" sz="2000" i="1">
                <a:cs typeface="Tahoma" pitchFamily="34" charset="0"/>
                <a:sym typeface="MS LineDraw" pitchFamily="49" charset="2"/>
              </a:rPr>
              <a:t>y</a:t>
            </a:r>
            <a:r>
              <a:rPr lang="en-US" sz="2000" baseline="-25000">
                <a:cs typeface="Tahoma" pitchFamily="34" charset="0"/>
                <a:sym typeface="MS LineDraw" pitchFamily="49" charset="2"/>
              </a:rPr>
              <a:t>2</a:t>
            </a:r>
            <a:r>
              <a:rPr lang="en-US" sz="2000">
                <a:cs typeface="Tahoma" pitchFamily="34" charset="0"/>
                <a:sym typeface="MS LineDraw" pitchFamily="49" charset="2"/>
              </a:rPr>
              <a:t>..</a:t>
            </a:r>
            <a:r>
              <a:rPr lang="en-US" sz="2000" i="1">
                <a:cs typeface="Tahoma" pitchFamily="34" charset="0"/>
                <a:sym typeface="MS LineDraw" pitchFamily="49" charset="2"/>
              </a:rPr>
              <a:t>y</a:t>
            </a:r>
            <a:r>
              <a:rPr lang="en-US" sz="2000" baseline="-25000">
                <a:cs typeface="Tahoma" pitchFamily="34" charset="0"/>
                <a:sym typeface="MS LineDraw" pitchFamily="49" charset="2"/>
              </a:rPr>
              <a:t>N</a:t>
            </a:r>
            <a:r>
              <a:rPr lang="en-US" sz="2000">
                <a:cs typeface="Tahoma" pitchFamily="34" charset="0"/>
                <a:sym typeface="MS LineDraw" pitchFamily="49" charset="2"/>
              </a:rPr>
              <a:t> values most likely?</a:t>
            </a:r>
            <a:endParaRPr lang="el-GR" sz="2000">
              <a:cs typeface="Tahoma" pitchFamily="34" charset="0"/>
              <a:sym typeface="MS LineDraw" pitchFamily="49" charset="2"/>
            </a:endParaRPr>
          </a:p>
        </p:txBody>
      </p:sp>
      <p:graphicFrame>
        <p:nvGraphicFramePr>
          <p:cNvPr id="459780" name="Object 4"/>
          <p:cNvGraphicFramePr>
            <a:graphicFrameLocks noChangeAspect="1"/>
          </p:cNvGraphicFramePr>
          <p:nvPr>
            <p:ph sz="quarter" idx="2"/>
          </p:nvPr>
        </p:nvGraphicFramePr>
        <p:xfrm>
          <a:off x="1524000" y="1301750"/>
          <a:ext cx="6096000" cy="2176463"/>
        </p:xfrm>
        <a:graphic>
          <a:graphicData uri="http://schemas.openxmlformats.org/presentationml/2006/ole">
            <p:oleObj spid="_x0000_s459780" name="Equation" r:id="rId3" imgW="3555720" imgH="1269720" progId="Equation.3">
              <p:embed/>
            </p:oleObj>
          </a:graphicData>
        </a:graphic>
      </p:graphicFrame>
      <p:graphicFrame>
        <p:nvGraphicFramePr>
          <p:cNvPr id="459782" name="Object 6"/>
          <p:cNvGraphicFramePr>
            <a:graphicFrameLocks noChangeAspect="1"/>
          </p:cNvGraphicFramePr>
          <p:nvPr>
            <p:ph sz="quarter" idx="3"/>
          </p:nvPr>
        </p:nvGraphicFramePr>
        <p:xfrm>
          <a:off x="2895600" y="3775075"/>
          <a:ext cx="4540250" cy="2854325"/>
        </p:xfrm>
        <a:graphic>
          <a:graphicData uri="http://schemas.openxmlformats.org/presentationml/2006/ole">
            <p:oleObj spid="_x0000_s459782" name="Equation" r:id="rId4" imgW="2869920" imgH="180324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0"/>
          </p:nvPr>
        </p:nvSpPr>
        <p:spPr/>
        <p:txBody>
          <a:bodyPr/>
          <a:lstStyle/>
          <a:p>
            <a:r>
              <a:rPr lang="en-US"/>
              <a:t>Copyright © 2001, 2005, Andrew W. Moore</a:t>
            </a:r>
          </a:p>
        </p:txBody>
      </p:sp>
      <p:sp>
        <p:nvSpPr>
          <p:cNvPr id="460802" name="Rectangle 2"/>
          <p:cNvSpPr>
            <a:spLocks noGrp="1" noChangeArrowheads="1"/>
          </p:cNvSpPr>
          <p:nvPr>
            <p:ph type="title"/>
          </p:nvPr>
        </p:nvSpPr>
        <p:spPr>
          <a:xfrm>
            <a:off x="0" y="381000"/>
            <a:ext cx="9144000" cy="762000"/>
          </a:xfrm>
        </p:spPr>
        <p:txBody>
          <a:bodyPr/>
          <a:lstStyle/>
          <a:p>
            <a:r>
              <a:rPr lang="en-US" sz="3600"/>
              <a:t>Least squares unweighted linear regression</a:t>
            </a:r>
            <a:endParaRPr lang="el-GR" sz="3600" baseline="-25000"/>
          </a:p>
        </p:txBody>
      </p:sp>
      <p:graphicFrame>
        <p:nvGraphicFramePr>
          <p:cNvPr id="460804" name="Object 4"/>
          <p:cNvGraphicFramePr>
            <a:graphicFrameLocks noChangeAspect="1"/>
          </p:cNvGraphicFramePr>
          <p:nvPr>
            <p:ph idx="1"/>
          </p:nvPr>
        </p:nvGraphicFramePr>
        <p:xfrm>
          <a:off x="304800" y="1524000"/>
          <a:ext cx="5410200" cy="4681538"/>
        </p:xfrm>
        <a:graphic>
          <a:graphicData uri="http://schemas.openxmlformats.org/presentationml/2006/ole">
            <p:oleObj spid="_x0000_s460804" name="Equation" r:id="rId3" imgW="2831760" imgH="2450880" progId="Equation.3">
              <p:embed/>
            </p:oleObj>
          </a:graphicData>
        </a:graphic>
      </p:graphicFrame>
      <p:grpSp>
        <p:nvGrpSpPr>
          <p:cNvPr id="460838" name="Group 38"/>
          <p:cNvGrpSpPr>
            <a:grpSpLocks/>
          </p:cNvGrpSpPr>
          <p:nvPr/>
        </p:nvGrpSpPr>
        <p:grpSpPr bwMode="auto">
          <a:xfrm>
            <a:off x="5867400" y="3886200"/>
            <a:ext cx="2971800" cy="2454275"/>
            <a:chOff x="3696" y="2448"/>
            <a:chExt cx="1872" cy="1546"/>
          </a:xfrm>
        </p:grpSpPr>
        <p:sp>
          <p:nvSpPr>
            <p:cNvPr id="460810" name="Line 10"/>
            <p:cNvSpPr>
              <a:spLocks noChangeShapeType="1"/>
            </p:cNvSpPr>
            <p:nvPr/>
          </p:nvSpPr>
          <p:spPr bwMode="auto">
            <a:xfrm>
              <a:off x="3696" y="2448"/>
              <a:ext cx="0" cy="1536"/>
            </a:xfrm>
            <a:prstGeom prst="line">
              <a:avLst/>
            </a:prstGeom>
            <a:noFill/>
            <a:ln w="57150">
              <a:solidFill>
                <a:schemeClr val="tx1"/>
              </a:solidFill>
              <a:round/>
              <a:headEnd/>
              <a:tailEnd/>
            </a:ln>
            <a:effectLst/>
          </p:spPr>
          <p:txBody>
            <a:bodyPr/>
            <a:lstStyle/>
            <a:p>
              <a:endParaRPr lang="en-US"/>
            </a:p>
          </p:txBody>
        </p:sp>
        <p:sp>
          <p:nvSpPr>
            <p:cNvPr id="460811" name="Line 11"/>
            <p:cNvSpPr>
              <a:spLocks noChangeShapeType="1"/>
            </p:cNvSpPr>
            <p:nvPr/>
          </p:nvSpPr>
          <p:spPr bwMode="auto">
            <a:xfrm>
              <a:off x="3696" y="3984"/>
              <a:ext cx="1872" cy="0"/>
            </a:xfrm>
            <a:prstGeom prst="line">
              <a:avLst/>
            </a:prstGeom>
            <a:noFill/>
            <a:ln w="57150">
              <a:solidFill>
                <a:schemeClr val="tx1"/>
              </a:solidFill>
              <a:round/>
              <a:headEnd/>
              <a:tailEnd/>
            </a:ln>
            <a:effectLst/>
          </p:spPr>
          <p:txBody>
            <a:bodyPr/>
            <a:lstStyle/>
            <a:p>
              <a:endParaRPr lang="en-US"/>
            </a:p>
          </p:txBody>
        </p:sp>
        <p:sp>
          <p:nvSpPr>
            <p:cNvPr id="460812" name="Freeform 12"/>
            <p:cNvSpPr>
              <a:spLocks/>
            </p:cNvSpPr>
            <p:nvPr/>
          </p:nvSpPr>
          <p:spPr bwMode="auto">
            <a:xfrm>
              <a:off x="3984" y="2496"/>
              <a:ext cx="1392" cy="1236"/>
            </a:xfrm>
            <a:custGeom>
              <a:avLst/>
              <a:gdLst/>
              <a:ahLst/>
              <a:cxnLst>
                <a:cxn ang="0">
                  <a:pos x="0" y="0"/>
                </a:cxn>
                <a:cxn ang="0">
                  <a:pos x="708" y="1236"/>
                </a:cxn>
                <a:cxn ang="0">
                  <a:pos x="1392" y="0"/>
                </a:cxn>
              </a:cxnLst>
              <a:rect l="0" t="0" r="r" b="b"/>
              <a:pathLst>
                <a:path w="1392" h="1236">
                  <a:moveTo>
                    <a:pt x="0" y="0"/>
                  </a:moveTo>
                  <a:cubicBezTo>
                    <a:pt x="118" y="206"/>
                    <a:pt x="476" y="1236"/>
                    <a:pt x="708" y="1236"/>
                  </a:cubicBezTo>
                  <a:cubicBezTo>
                    <a:pt x="940" y="1236"/>
                    <a:pt x="1250" y="257"/>
                    <a:pt x="1392" y="0"/>
                  </a:cubicBezTo>
                </a:path>
              </a:pathLst>
            </a:custGeom>
            <a:noFill/>
            <a:ln w="57150" cap="flat" cmpd="sng">
              <a:solidFill>
                <a:srgbClr val="048C0A"/>
              </a:solidFill>
              <a:prstDash val="solid"/>
              <a:round/>
              <a:headEnd/>
              <a:tailEnd/>
            </a:ln>
            <a:effectLst/>
          </p:spPr>
          <p:txBody>
            <a:bodyPr/>
            <a:lstStyle/>
            <a:p>
              <a:endParaRPr lang="en-US"/>
            </a:p>
          </p:txBody>
        </p:sp>
        <p:sp>
          <p:nvSpPr>
            <p:cNvPr id="460813" name="Text Box 13"/>
            <p:cNvSpPr txBox="1">
              <a:spLocks noChangeArrowheads="1"/>
            </p:cNvSpPr>
            <p:nvPr/>
          </p:nvSpPr>
          <p:spPr bwMode="auto">
            <a:xfrm>
              <a:off x="3744" y="3648"/>
              <a:ext cx="480" cy="250"/>
            </a:xfrm>
            <a:prstGeom prst="rect">
              <a:avLst/>
            </a:prstGeom>
            <a:noFill/>
            <a:ln w="9525">
              <a:noFill/>
              <a:miter lim="800000"/>
              <a:headEnd/>
              <a:tailEnd/>
            </a:ln>
            <a:effectLst/>
          </p:spPr>
          <p:txBody>
            <a:bodyPr>
              <a:spAutoFit/>
            </a:bodyPr>
            <a:lstStyle/>
            <a:p>
              <a:pPr marL="342900" indent="-342900"/>
              <a:r>
                <a:rPr lang="en-US" sz="2000" b="1"/>
                <a:t>E(</a:t>
              </a:r>
              <a:r>
                <a:rPr lang="el-GR" sz="2000" b="1">
                  <a:cs typeface="Tahoma" pitchFamily="34" charset="0"/>
                </a:rPr>
                <a:t>β</a:t>
              </a:r>
              <a:r>
                <a:rPr lang="en-US" sz="2000" b="1"/>
                <a:t>)</a:t>
              </a:r>
            </a:p>
          </p:txBody>
        </p:sp>
        <p:sp>
          <p:nvSpPr>
            <p:cNvPr id="460814" name="Text Box 14"/>
            <p:cNvSpPr txBox="1">
              <a:spLocks noChangeArrowheads="1"/>
            </p:cNvSpPr>
            <p:nvPr/>
          </p:nvSpPr>
          <p:spPr bwMode="auto">
            <a:xfrm>
              <a:off x="4320" y="3744"/>
              <a:ext cx="240" cy="250"/>
            </a:xfrm>
            <a:prstGeom prst="rect">
              <a:avLst/>
            </a:prstGeom>
            <a:noFill/>
            <a:ln w="9525">
              <a:noFill/>
              <a:miter lim="800000"/>
              <a:headEnd/>
              <a:tailEnd/>
            </a:ln>
            <a:effectLst/>
          </p:spPr>
          <p:txBody>
            <a:bodyPr>
              <a:spAutoFit/>
            </a:bodyPr>
            <a:lstStyle/>
            <a:p>
              <a:pPr marL="342900" indent="-342900"/>
              <a:r>
                <a:rPr lang="el-GR" sz="2000" b="1">
                  <a:cs typeface="Tahoma" pitchFamily="34" charset="0"/>
                </a:rPr>
                <a:t>β</a:t>
              </a:r>
            </a:p>
          </p:txBody>
        </p:sp>
        <p:sp>
          <p:nvSpPr>
            <p:cNvPr id="460815" name="Line 15"/>
            <p:cNvSpPr>
              <a:spLocks noChangeShapeType="1"/>
            </p:cNvSpPr>
            <p:nvPr/>
          </p:nvSpPr>
          <p:spPr bwMode="auto">
            <a:xfrm>
              <a:off x="4608" y="3840"/>
              <a:ext cx="768" cy="0"/>
            </a:xfrm>
            <a:prstGeom prst="line">
              <a:avLst/>
            </a:prstGeom>
            <a:noFill/>
            <a:ln w="57150">
              <a:solidFill>
                <a:schemeClr val="tx1"/>
              </a:solidFill>
              <a:round/>
              <a:headEnd/>
              <a:tailEnd type="triangle" w="med" len="med"/>
            </a:ln>
            <a:effectLst/>
          </p:spPr>
          <p:txBody>
            <a:bodyPr/>
            <a:lstStyle/>
            <a:p>
              <a:endParaRPr lang="en-US"/>
            </a:p>
          </p:txBody>
        </p:sp>
        <p:sp>
          <p:nvSpPr>
            <p:cNvPr id="460816" name="Line 16"/>
            <p:cNvSpPr>
              <a:spLocks noChangeShapeType="1"/>
            </p:cNvSpPr>
            <p:nvPr/>
          </p:nvSpPr>
          <p:spPr bwMode="auto">
            <a:xfrm flipV="1">
              <a:off x="3840" y="3120"/>
              <a:ext cx="0" cy="480"/>
            </a:xfrm>
            <a:prstGeom prst="line">
              <a:avLst/>
            </a:prstGeom>
            <a:noFill/>
            <a:ln w="57150">
              <a:solidFill>
                <a:schemeClr val="tx1"/>
              </a:solidFill>
              <a:round/>
              <a:headEnd/>
              <a:tailEnd type="triangle" w="med" len="med"/>
            </a:ln>
            <a:effectLst/>
          </p:spPr>
          <p:txBody>
            <a:bodyPr/>
            <a:lstStyle/>
            <a:p>
              <a:endParaRPr lang="en-US"/>
            </a:p>
          </p:txBody>
        </p:sp>
      </p:grpSp>
      <p:sp>
        <p:nvSpPr>
          <p:cNvPr id="460833" name="Text Box 33"/>
          <p:cNvSpPr txBox="1">
            <a:spLocks noChangeArrowheads="1"/>
          </p:cNvSpPr>
          <p:nvPr/>
        </p:nvSpPr>
        <p:spPr bwMode="auto">
          <a:xfrm>
            <a:off x="7467600" y="2438400"/>
            <a:ext cx="1676400" cy="989013"/>
          </a:xfrm>
          <a:prstGeom prst="rect">
            <a:avLst/>
          </a:prstGeom>
          <a:noFill/>
          <a:ln w="9525">
            <a:noFill/>
            <a:miter lim="800000"/>
            <a:headEnd/>
            <a:tailEnd/>
          </a:ln>
          <a:effectLst/>
        </p:spPr>
        <p:txBody>
          <a:bodyPr>
            <a:spAutoFit/>
          </a:bodyPr>
          <a:lstStyle/>
          <a:p>
            <a:r>
              <a:rPr lang="en-US"/>
              <a:t>E(</a:t>
            </a:r>
            <a:r>
              <a:rPr lang="el-GR">
                <a:cs typeface="Tahoma" pitchFamily="34" charset="0"/>
              </a:rPr>
              <a:t>β</a:t>
            </a:r>
            <a:r>
              <a:rPr lang="en-US"/>
              <a:t>)=</a:t>
            </a:r>
          </a:p>
          <a:p>
            <a:r>
              <a:rPr lang="en-US" sz="1400"/>
              <a:t>sum of squares of green line lengths</a:t>
            </a:r>
          </a:p>
        </p:txBody>
      </p:sp>
      <p:grpSp>
        <p:nvGrpSpPr>
          <p:cNvPr id="460837" name="Group 37"/>
          <p:cNvGrpSpPr>
            <a:grpSpLocks/>
          </p:cNvGrpSpPr>
          <p:nvPr/>
        </p:nvGrpSpPr>
        <p:grpSpPr bwMode="auto">
          <a:xfrm>
            <a:off x="5486400" y="1371600"/>
            <a:ext cx="3200400" cy="2438400"/>
            <a:chOff x="3456" y="864"/>
            <a:chExt cx="2016" cy="1536"/>
          </a:xfrm>
        </p:grpSpPr>
        <p:sp>
          <p:nvSpPr>
            <p:cNvPr id="460807" name="Line 7"/>
            <p:cNvSpPr>
              <a:spLocks noChangeShapeType="1"/>
            </p:cNvSpPr>
            <p:nvPr/>
          </p:nvSpPr>
          <p:spPr bwMode="auto">
            <a:xfrm>
              <a:off x="3696" y="864"/>
              <a:ext cx="0" cy="1536"/>
            </a:xfrm>
            <a:prstGeom prst="line">
              <a:avLst/>
            </a:prstGeom>
            <a:noFill/>
            <a:ln w="57150">
              <a:solidFill>
                <a:schemeClr val="tx1"/>
              </a:solidFill>
              <a:round/>
              <a:headEnd/>
              <a:tailEnd/>
            </a:ln>
            <a:effectLst/>
          </p:spPr>
          <p:txBody>
            <a:bodyPr/>
            <a:lstStyle/>
            <a:p>
              <a:endParaRPr lang="en-US"/>
            </a:p>
          </p:txBody>
        </p:sp>
        <p:sp>
          <p:nvSpPr>
            <p:cNvPr id="460808" name="Line 8"/>
            <p:cNvSpPr>
              <a:spLocks noChangeShapeType="1"/>
            </p:cNvSpPr>
            <p:nvPr/>
          </p:nvSpPr>
          <p:spPr bwMode="auto">
            <a:xfrm>
              <a:off x="3456" y="2208"/>
              <a:ext cx="2016" cy="0"/>
            </a:xfrm>
            <a:prstGeom prst="line">
              <a:avLst/>
            </a:prstGeom>
            <a:noFill/>
            <a:ln w="57150">
              <a:solidFill>
                <a:schemeClr val="tx1"/>
              </a:solidFill>
              <a:round/>
              <a:headEnd/>
              <a:tailEnd/>
            </a:ln>
            <a:effectLst/>
          </p:spPr>
          <p:txBody>
            <a:bodyPr/>
            <a:lstStyle/>
            <a:p>
              <a:endParaRPr lang="en-US"/>
            </a:p>
          </p:txBody>
        </p:sp>
        <p:sp>
          <p:nvSpPr>
            <p:cNvPr id="460809" name="Line 9"/>
            <p:cNvSpPr>
              <a:spLocks noChangeShapeType="1"/>
            </p:cNvSpPr>
            <p:nvPr/>
          </p:nvSpPr>
          <p:spPr bwMode="auto">
            <a:xfrm flipV="1">
              <a:off x="3696" y="912"/>
              <a:ext cx="1632" cy="1296"/>
            </a:xfrm>
            <a:prstGeom prst="line">
              <a:avLst/>
            </a:prstGeom>
            <a:noFill/>
            <a:ln w="57150">
              <a:solidFill>
                <a:schemeClr val="tx1"/>
              </a:solidFill>
              <a:round/>
              <a:headEnd/>
              <a:tailEnd/>
            </a:ln>
            <a:effectLst/>
          </p:spPr>
          <p:txBody>
            <a:bodyPr/>
            <a:lstStyle/>
            <a:p>
              <a:endParaRPr lang="en-US"/>
            </a:p>
          </p:txBody>
        </p:sp>
        <p:sp>
          <p:nvSpPr>
            <p:cNvPr id="460817" name="AutoShape 17"/>
            <p:cNvSpPr>
              <a:spLocks noChangeArrowheads="1"/>
            </p:cNvSpPr>
            <p:nvPr/>
          </p:nvSpPr>
          <p:spPr bwMode="auto">
            <a:xfrm>
              <a:off x="4416" y="960"/>
              <a:ext cx="96" cy="96"/>
            </a:xfrm>
            <a:prstGeom prst="flowChartConnector">
              <a:avLst/>
            </a:prstGeom>
            <a:solidFill>
              <a:schemeClr val="bg2"/>
            </a:solidFill>
            <a:ln w="57150">
              <a:solidFill>
                <a:schemeClr val="tx1"/>
              </a:solidFill>
              <a:round/>
              <a:headEnd/>
              <a:tailEnd/>
            </a:ln>
            <a:effectLst/>
          </p:spPr>
          <p:txBody>
            <a:bodyPr wrap="none" anchor="ctr"/>
            <a:lstStyle/>
            <a:p>
              <a:endParaRPr lang="en-US"/>
            </a:p>
          </p:txBody>
        </p:sp>
        <p:sp>
          <p:nvSpPr>
            <p:cNvPr id="460818" name="AutoShape 18"/>
            <p:cNvSpPr>
              <a:spLocks noChangeArrowheads="1"/>
            </p:cNvSpPr>
            <p:nvPr/>
          </p:nvSpPr>
          <p:spPr bwMode="auto">
            <a:xfrm>
              <a:off x="4656" y="1440"/>
              <a:ext cx="96" cy="96"/>
            </a:xfrm>
            <a:prstGeom prst="flowChartConnector">
              <a:avLst/>
            </a:prstGeom>
            <a:solidFill>
              <a:schemeClr val="bg2"/>
            </a:solidFill>
            <a:ln w="57150">
              <a:solidFill>
                <a:schemeClr val="tx1"/>
              </a:solidFill>
              <a:round/>
              <a:headEnd/>
              <a:tailEnd/>
            </a:ln>
            <a:effectLst/>
          </p:spPr>
          <p:txBody>
            <a:bodyPr wrap="none" anchor="ctr"/>
            <a:lstStyle/>
            <a:p>
              <a:endParaRPr lang="en-US"/>
            </a:p>
          </p:txBody>
        </p:sp>
        <p:sp>
          <p:nvSpPr>
            <p:cNvPr id="460819" name="AutoShape 19"/>
            <p:cNvSpPr>
              <a:spLocks noChangeArrowheads="1"/>
            </p:cNvSpPr>
            <p:nvPr/>
          </p:nvSpPr>
          <p:spPr bwMode="auto">
            <a:xfrm>
              <a:off x="4080" y="1488"/>
              <a:ext cx="96" cy="96"/>
            </a:xfrm>
            <a:prstGeom prst="flowChartConnector">
              <a:avLst/>
            </a:prstGeom>
            <a:solidFill>
              <a:schemeClr val="bg2"/>
            </a:solidFill>
            <a:ln w="57150">
              <a:solidFill>
                <a:schemeClr val="tx1"/>
              </a:solidFill>
              <a:round/>
              <a:headEnd/>
              <a:tailEnd/>
            </a:ln>
            <a:effectLst/>
          </p:spPr>
          <p:txBody>
            <a:bodyPr wrap="none" anchor="ctr"/>
            <a:lstStyle/>
            <a:p>
              <a:endParaRPr lang="en-US"/>
            </a:p>
          </p:txBody>
        </p:sp>
        <p:sp>
          <p:nvSpPr>
            <p:cNvPr id="460820" name="AutoShape 20"/>
            <p:cNvSpPr>
              <a:spLocks noChangeArrowheads="1"/>
            </p:cNvSpPr>
            <p:nvPr/>
          </p:nvSpPr>
          <p:spPr bwMode="auto">
            <a:xfrm>
              <a:off x="3792" y="1728"/>
              <a:ext cx="96" cy="96"/>
            </a:xfrm>
            <a:prstGeom prst="flowChartConnector">
              <a:avLst/>
            </a:prstGeom>
            <a:solidFill>
              <a:schemeClr val="bg2"/>
            </a:solidFill>
            <a:ln w="57150">
              <a:solidFill>
                <a:schemeClr val="tx1"/>
              </a:solidFill>
              <a:round/>
              <a:headEnd/>
              <a:tailEnd/>
            </a:ln>
            <a:effectLst/>
          </p:spPr>
          <p:txBody>
            <a:bodyPr wrap="none" anchor="ctr"/>
            <a:lstStyle/>
            <a:p>
              <a:endParaRPr lang="en-US"/>
            </a:p>
          </p:txBody>
        </p:sp>
        <p:sp>
          <p:nvSpPr>
            <p:cNvPr id="460821" name="AutoShape 21"/>
            <p:cNvSpPr>
              <a:spLocks noChangeArrowheads="1"/>
            </p:cNvSpPr>
            <p:nvPr/>
          </p:nvSpPr>
          <p:spPr bwMode="auto">
            <a:xfrm>
              <a:off x="4464" y="1920"/>
              <a:ext cx="96" cy="96"/>
            </a:xfrm>
            <a:prstGeom prst="flowChartConnector">
              <a:avLst/>
            </a:prstGeom>
            <a:solidFill>
              <a:schemeClr val="bg2"/>
            </a:solidFill>
            <a:ln w="57150">
              <a:solidFill>
                <a:schemeClr val="tx1"/>
              </a:solidFill>
              <a:round/>
              <a:headEnd/>
              <a:tailEnd/>
            </a:ln>
            <a:effectLst/>
          </p:spPr>
          <p:txBody>
            <a:bodyPr wrap="none" anchor="ctr"/>
            <a:lstStyle/>
            <a:p>
              <a:endParaRPr lang="en-US"/>
            </a:p>
          </p:txBody>
        </p:sp>
        <p:sp>
          <p:nvSpPr>
            <p:cNvPr id="460822" name="AutoShape 22"/>
            <p:cNvSpPr>
              <a:spLocks noChangeArrowheads="1"/>
            </p:cNvSpPr>
            <p:nvPr/>
          </p:nvSpPr>
          <p:spPr bwMode="auto">
            <a:xfrm>
              <a:off x="4608" y="1728"/>
              <a:ext cx="96" cy="96"/>
            </a:xfrm>
            <a:prstGeom prst="flowChartConnector">
              <a:avLst/>
            </a:prstGeom>
            <a:solidFill>
              <a:schemeClr val="bg2"/>
            </a:solidFill>
            <a:ln w="57150">
              <a:solidFill>
                <a:schemeClr val="tx1"/>
              </a:solidFill>
              <a:round/>
              <a:headEnd/>
              <a:tailEnd/>
            </a:ln>
            <a:effectLst/>
          </p:spPr>
          <p:txBody>
            <a:bodyPr wrap="none" anchor="ctr"/>
            <a:lstStyle/>
            <a:p>
              <a:endParaRPr lang="en-US"/>
            </a:p>
          </p:txBody>
        </p:sp>
        <p:sp>
          <p:nvSpPr>
            <p:cNvPr id="460823" name="AutoShape 23"/>
            <p:cNvSpPr>
              <a:spLocks noChangeArrowheads="1"/>
            </p:cNvSpPr>
            <p:nvPr/>
          </p:nvSpPr>
          <p:spPr bwMode="auto">
            <a:xfrm>
              <a:off x="4896" y="912"/>
              <a:ext cx="96" cy="96"/>
            </a:xfrm>
            <a:prstGeom prst="flowChartConnector">
              <a:avLst/>
            </a:prstGeom>
            <a:solidFill>
              <a:schemeClr val="bg2"/>
            </a:solidFill>
            <a:ln w="57150">
              <a:solidFill>
                <a:schemeClr val="tx1"/>
              </a:solidFill>
              <a:round/>
              <a:headEnd/>
              <a:tailEnd/>
            </a:ln>
            <a:effectLst/>
          </p:spPr>
          <p:txBody>
            <a:bodyPr wrap="none" anchor="ctr"/>
            <a:lstStyle/>
            <a:p>
              <a:endParaRPr lang="en-US"/>
            </a:p>
          </p:txBody>
        </p:sp>
        <p:sp>
          <p:nvSpPr>
            <p:cNvPr id="460824" name="AutoShape 24"/>
            <p:cNvSpPr>
              <a:spLocks noChangeArrowheads="1"/>
            </p:cNvSpPr>
            <p:nvPr/>
          </p:nvSpPr>
          <p:spPr bwMode="auto">
            <a:xfrm>
              <a:off x="5232" y="1392"/>
              <a:ext cx="96" cy="96"/>
            </a:xfrm>
            <a:prstGeom prst="flowChartConnector">
              <a:avLst/>
            </a:prstGeom>
            <a:solidFill>
              <a:schemeClr val="bg2"/>
            </a:solidFill>
            <a:ln w="57150">
              <a:solidFill>
                <a:schemeClr val="tx1"/>
              </a:solidFill>
              <a:round/>
              <a:headEnd/>
              <a:tailEnd/>
            </a:ln>
            <a:effectLst/>
          </p:spPr>
          <p:txBody>
            <a:bodyPr wrap="none" anchor="ctr"/>
            <a:lstStyle/>
            <a:p>
              <a:endParaRPr lang="en-US"/>
            </a:p>
          </p:txBody>
        </p:sp>
        <p:sp>
          <p:nvSpPr>
            <p:cNvPr id="460825" name="Line 25"/>
            <p:cNvSpPr>
              <a:spLocks noChangeShapeType="1"/>
            </p:cNvSpPr>
            <p:nvPr/>
          </p:nvSpPr>
          <p:spPr bwMode="auto">
            <a:xfrm>
              <a:off x="3840" y="1776"/>
              <a:ext cx="0" cy="336"/>
            </a:xfrm>
            <a:prstGeom prst="line">
              <a:avLst/>
            </a:prstGeom>
            <a:noFill/>
            <a:ln w="57150">
              <a:solidFill>
                <a:srgbClr val="048C0A"/>
              </a:solidFill>
              <a:round/>
              <a:headEnd/>
              <a:tailEnd/>
            </a:ln>
            <a:effectLst/>
          </p:spPr>
          <p:txBody>
            <a:bodyPr/>
            <a:lstStyle/>
            <a:p>
              <a:endParaRPr lang="en-US"/>
            </a:p>
          </p:txBody>
        </p:sp>
        <p:sp>
          <p:nvSpPr>
            <p:cNvPr id="460826" name="Line 26"/>
            <p:cNvSpPr>
              <a:spLocks noChangeShapeType="1"/>
            </p:cNvSpPr>
            <p:nvPr/>
          </p:nvSpPr>
          <p:spPr bwMode="auto">
            <a:xfrm>
              <a:off x="4128" y="1536"/>
              <a:ext cx="0" cy="336"/>
            </a:xfrm>
            <a:prstGeom prst="line">
              <a:avLst/>
            </a:prstGeom>
            <a:noFill/>
            <a:ln w="57150">
              <a:solidFill>
                <a:srgbClr val="048C0A"/>
              </a:solidFill>
              <a:round/>
              <a:headEnd/>
              <a:tailEnd/>
            </a:ln>
            <a:effectLst/>
          </p:spPr>
          <p:txBody>
            <a:bodyPr/>
            <a:lstStyle/>
            <a:p>
              <a:endParaRPr lang="en-US"/>
            </a:p>
          </p:txBody>
        </p:sp>
        <p:sp>
          <p:nvSpPr>
            <p:cNvPr id="460827" name="Line 27"/>
            <p:cNvSpPr>
              <a:spLocks noChangeShapeType="1"/>
            </p:cNvSpPr>
            <p:nvPr/>
          </p:nvSpPr>
          <p:spPr bwMode="auto">
            <a:xfrm>
              <a:off x="4944" y="960"/>
              <a:ext cx="0" cy="240"/>
            </a:xfrm>
            <a:prstGeom prst="line">
              <a:avLst/>
            </a:prstGeom>
            <a:noFill/>
            <a:ln w="57150">
              <a:solidFill>
                <a:srgbClr val="048C0A"/>
              </a:solidFill>
              <a:round/>
              <a:headEnd/>
              <a:tailEnd/>
            </a:ln>
            <a:effectLst/>
          </p:spPr>
          <p:txBody>
            <a:bodyPr/>
            <a:lstStyle/>
            <a:p>
              <a:endParaRPr lang="en-US"/>
            </a:p>
          </p:txBody>
        </p:sp>
        <p:sp>
          <p:nvSpPr>
            <p:cNvPr id="460828" name="Line 28"/>
            <p:cNvSpPr>
              <a:spLocks noChangeShapeType="1"/>
            </p:cNvSpPr>
            <p:nvPr/>
          </p:nvSpPr>
          <p:spPr bwMode="auto">
            <a:xfrm>
              <a:off x="4464" y="1008"/>
              <a:ext cx="0" cy="624"/>
            </a:xfrm>
            <a:prstGeom prst="line">
              <a:avLst/>
            </a:prstGeom>
            <a:noFill/>
            <a:ln w="57150">
              <a:solidFill>
                <a:srgbClr val="048C0A"/>
              </a:solidFill>
              <a:round/>
              <a:headEnd/>
              <a:tailEnd/>
            </a:ln>
            <a:effectLst/>
          </p:spPr>
          <p:txBody>
            <a:bodyPr/>
            <a:lstStyle/>
            <a:p>
              <a:endParaRPr lang="en-US"/>
            </a:p>
          </p:txBody>
        </p:sp>
        <p:sp>
          <p:nvSpPr>
            <p:cNvPr id="460829" name="Line 29"/>
            <p:cNvSpPr>
              <a:spLocks noChangeShapeType="1"/>
            </p:cNvSpPr>
            <p:nvPr/>
          </p:nvSpPr>
          <p:spPr bwMode="auto">
            <a:xfrm flipV="1">
              <a:off x="4512" y="1536"/>
              <a:ext cx="0" cy="432"/>
            </a:xfrm>
            <a:prstGeom prst="line">
              <a:avLst/>
            </a:prstGeom>
            <a:noFill/>
            <a:ln w="57150">
              <a:solidFill>
                <a:srgbClr val="048C0A"/>
              </a:solidFill>
              <a:round/>
              <a:headEnd/>
              <a:tailEnd/>
            </a:ln>
            <a:effectLst/>
          </p:spPr>
          <p:txBody>
            <a:bodyPr/>
            <a:lstStyle/>
            <a:p>
              <a:endParaRPr lang="en-US"/>
            </a:p>
          </p:txBody>
        </p:sp>
        <p:sp>
          <p:nvSpPr>
            <p:cNvPr id="460830" name="Line 30"/>
            <p:cNvSpPr>
              <a:spLocks noChangeShapeType="1"/>
            </p:cNvSpPr>
            <p:nvPr/>
          </p:nvSpPr>
          <p:spPr bwMode="auto">
            <a:xfrm flipV="1">
              <a:off x="4656" y="1488"/>
              <a:ext cx="0" cy="288"/>
            </a:xfrm>
            <a:prstGeom prst="line">
              <a:avLst/>
            </a:prstGeom>
            <a:noFill/>
            <a:ln w="57150">
              <a:solidFill>
                <a:srgbClr val="048C0A"/>
              </a:solidFill>
              <a:round/>
              <a:headEnd/>
              <a:tailEnd/>
            </a:ln>
            <a:effectLst/>
          </p:spPr>
          <p:txBody>
            <a:bodyPr/>
            <a:lstStyle/>
            <a:p>
              <a:endParaRPr lang="en-US"/>
            </a:p>
          </p:txBody>
        </p:sp>
        <p:sp>
          <p:nvSpPr>
            <p:cNvPr id="460831" name="Line 31"/>
            <p:cNvSpPr>
              <a:spLocks noChangeShapeType="1"/>
            </p:cNvSpPr>
            <p:nvPr/>
          </p:nvSpPr>
          <p:spPr bwMode="auto">
            <a:xfrm flipV="1">
              <a:off x="5280" y="960"/>
              <a:ext cx="0" cy="480"/>
            </a:xfrm>
            <a:prstGeom prst="line">
              <a:avLst/>
            </a:prstGeom>
            <a:noFill/>
            <a:ln w="57150">
              <a:solidFill>
                <a:srgbClr val="048C0A"/>
              </a:solidFill>
              <a:round/>
              <a:headEnd/>
              <a:tailEnd/>
            </a:ln>
            <a:effectLst/>
          </p:spPr>
          <p:txBody>
            <a:bodyPr/>
            <a:lstStyle/>
            <a:p>
              <a:endParaRPr lang="en-US"/>
            </a:p>
          </p:txBody>
        </p:sp>
        <p:sp>
          <p:nvSpPr>
            <p:cNvPr id="460834" name="Text Box 34"/>
            <p:cNvSpPr txBox="1">
              <a:spLocks noChangeArrowheads="1"/>
            </p:cNvSpPr>
            <p:nvPr/>
          </p:nvSpPr>
          <p:spPr bwMode="auto">
            <a:xfrm>
              <a:off x="3792" y="1968"/>
              <a:ext cx="960" cy="250"/>
            </a:xfrm>
            <a:prstGeom prst="rect">
              <a:avLst/>
            </a:prstGeom>
            <a:noFill/>
            <a:ln w="9525">
              <a:noFill/>
              <a:miter lim="800000"/>
              <a:headEnd/>
              <a:tailEnd/>
            </a:ln>
            <a:effectLst/>
          </p:spPr>
          <p:txBody>
            <a:bodyPr>
              <a:spAutoFit/>
            </a:bodyPr>
            <a:lstStyle/>
            <a:p>
              <a:pPr marL="342900" indent="-342900"/>
              <a:r>
                <a:rPr lang="en-US" sz="2000" b="1">
                  <a:sym typeface="Symbol" pitchFamily="18" charset="2"/>
                </a:rPr>
                <a:t>  1 </a:t>
              </a:r>
            </a:p>
          </p:txBody>
        </p:sp>
        <p:sp>
          <p:nvSpPr>
            <p:cNvPr id="460835" name="Text Box 35"/>
            <p:cNvSpPr txBox="1">
              <a:spLocks noChangeArrowheads="1"/>
            </p:cNvSpPr>
            <p:nvPr/>
          </p:nvSpPr>
          <p:spPr bwMode="auto">
            <a:xfrm>
              <a:off x="4272" y="1680"/>
              <a:ext cx="288" cy="520"/>
            </a:xfrm>
            <a:prstGeom prst="rect">
              <a:avLst/>
            </a:prstGeom>
            <a:noFill/>
            <a:ln w="9525">
              <a:noFill/>
              <a:miter lim="800000"/>
              <a:headEnd/>
              <a:tailEnd/>
            </a:ln>
            <a:effectLst/>
          </p:spPr>
          <p:txBody>
            <a:bodyPr>
              <a:spAutoFit/>
            </a:bodyPr>
            <a:lstStyle/>
            <a:p>
              <a:pPr marL="342900" indent="-342900">
                <a:lnSpc>
                  <a:spcPct val="80000"/>
                </a:lnSpc>
                <a:spcBef>
                  <a:spcPct val="0"/>
                </a:spcBef>
              </a:pPr>
              <a:r>
                <a:rPr lang="el-GR" sz="2000" b="1">
                  <a:sym typeface="Symbol" pitchFamily="18" charset="2"/>
                </a:rPr>
                <a:t></a:t>
              </a:r>
              <a:endParaRPr lang="en-US" sz="2000" b="1">
                <a:sym typeface="Symbol" pitchFamily="18" charset="2"/>
              </a:endParaRPr>
            </a:p>
            <a:p>
              <a:pPr marL="342900" indent="-342900">
                <a:lnSpc>
                  <a:spcPct val="80000"/>
                </a:lnSpc>
                <a:spcBef>
                  <a:spcPct val="0"/>
                </a:spcBef>
              </a:pPr>
              <a:r>
                <a:rPr lang="el-GR" sz="2000" b="1">
                  <a:cs typeface="Tahoma" pitchFamily="34" charset="0"/>
                </a:rPr>
                <a:t>β</a:t>
              </a:r>
              <a:endParaRPr lang="en-US" sz="2000" b="1">
                <a:cs typeface="Tahoma" pitchFamily="34" charset="0"/>
              </a:endParaRPr>
            </a:p>
            <a:p>
              <a:pPr marL="342900" indent="-342900">
                <a:lnSpc>
                  <a:spcPct val="80000"/>
                </a:lnSpc>
                <a:spcBef>
                  <a:spcPct val="0"/>
                </a:spcBef>
              </a:pPr>
              <a:r>
                <a:rPr lang="el-GR" sz="2000" b="1">
                  <a:cs typeface="Tahoma" pitchFamily="34" charset="0"/>
                  <a:sym typeface="Symbol" pitchFamily="18" charset="2"/>
                </a:rPr>
                <a:t></a:t>
              </a:r>
            </a:p>
          </p:txBody>
        </p:sp>
        <p:sp>
          <p:nvSpPr>
            <p:cNvPr id="460836" name="AutoShape 36"/>
            <p:cNvSpPr>
              <a:spLocks noChangeArrowheads="1"/>
            </p:cNvSpPr>
            <p:nvPr/>
          </p:nvSpPr>
          <p:spPr bwMode="auto">
            <a:xfrm flipH="1">
              <a:off x="3648" y="1488"/>
              <a:ext cx="912" cy="720"/>
            </a:xfrm>
            <a:prstGeom prst="rtTriangle">
              <a:avLst/>
            </a:prstGeom>
            <a:gradFill rotWithShape="1">
              <a:gsLst>
                <a:gs pos="0">
                  <a:schemeClr val="accent1">
                    <a:alpha val="12000"/>
                  </a:schemeClr>
                </a:gs>
                <a:gs pos="100000">
                  <a:schemeClr val="accent1">
                    <a:gamma/>
                    <a:shade val="46275"/>
                    <a:invGamma/>
                    <a:alpha val="12000"/>
                  </a:schemeClr>
                </a:gs>
              </a:gsLst>
              <a:lin ang="5400000" scaled="1"/>
            </a:gradFill>
            <a:ln w="952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5"/>
          <p:cNvSpPr>
            <a:spLocks noGrp="1"/>
          </p:cNvSpPr>
          <p:nvPr>
            <p:ph type="ftr" sz="quarter" idx="10"/>
          </p:nvPr>
        </p:nvSpPr>
        <p:spPr/>
        <p:txBody>
          <a:bodyPr/>
          <a:lstStyle/>
          <a:p>
            <a:r>
              <a:rPr lang="en-US"/>
              <a:t>Copyright © 2001, 2005, Andrew W. Moore</a:t>
            </a:r>
          </a:p>
        </p:txBody>
      </p:sp>
      <p:sp>
        <p:nvSpPr>
          <p:cNvPr id="461826" name="Rectangle 2"/>
          <p:cNvSpPr>
            <a:spLocks noGrp="1" noChangeArrowheads="1"/>
          </p:cNvSpPr>
          <p:nvPr>
            <p:ph type="title"/>
          </p:nvPr>
        </p:nvSpPr>
        <p:spPr/>
        <p:txBody>
          <a:bodyPr/>
          <a:lstStyle/>
          <a:p>
            <a:r>
              <a:rPr lang="en-US" sz="3600"/>
              <a:t>Multivariate unweighted linear regression</a:t>
            </a:r>
            <a:endParaRPr lang="el-GR" sz="3600" baseline="-25000"/>
          </a:p>
        </p:txBody>
      </p:sp>
      <p:sp>
        <p:nvSpPr>
          <p:cNvPr id="461827" name="Rectangle 3"/>
          <p:cNvSpPr>
            <a:spLocks noGrp="1" noChangeArrowheads="1"/>
          </p:cNvSpPr>
          <p:nvPr>
            <p:ph type="body" sz="half" idx="1"/>
          </p:nvPr>
        </p:nvSpPr>
        <p:spPr>
          <a:xfrm>
            <a:off x="228600" y="1371600"/>
            <a:ext cx="8915400" cy="1219200"/>
          </a:xfrm>
        </p:spPr>
        <p:txBody>
          <a:bodyPr/>
          <a:lstStyle/>
          <a:p>
            <a:pPr marL="0" indent="0">
              <a:spcBef>
                <a:spcPct val="0"/>
              </a:spcBef>
              <a:buFontTx/>
              <a:buNone/>
            </a:pPr>
            <a:r>
              <a:rPr lang="en-US" sz="2400"/>
              <a:t>Nature supplies </a:t>
            </a:r>
            <a:r>
              <a:rPr lang="en-US" sz="2400" i="1"/>
              <a:t>N</a:t>
            </a:r>
            <a:r>
              <a:rPr lang="en-US" sz="2400"/>
              <a:t> input vectors.  Each input vector </a:t>
            </a:r>
            <a:r>
              <a:rPr lang="en-US" sz="2400" i="1"/>
              <a:t>x</a:t>
            </a:r>
            <a:r>
              <a:rPr lang="en-US" sz="2400" i="1" baseline="-25000"/>
              <a:t>k</a:t>
            </a:r>
          </a:p>
          <a:p>
            <a:pPr marL="0" indent="0">
              <a:spcBef>
                <a:spcPct val="0"/>
              </a:spcBef>
              <a:buFontTx/>
              <a:buNone/>
            </a:pPr>
            <a:r>
              <a:rPr lang="en-US" sz="2400"/>
              <a:t>is </a:t>
            </a:r>
            <a:r>
              <a:rPr lang="en-US" sz="2400" i="1"/>
              <a:t>D</a:t>
            </a:r>
            <a:r>
              <a:rPr lang="en-US" sz="2400"/>
              <a:t>-dimensional: </a:t>
            </a:r>
            <a:r>
              <a:rPr lang="en-US" sz="2400" b="1"/>
              <a:t>x</a:t>
            </a:r>
            <a:r>
              <a:rPr lang="en-US" sz="2400" baseline="-25000"/>
              <a:t>k</a:t>
            </a:r>
            <a:r>
              <a:rPr lang="en-US" sz="2400"/>
              <a:t> = ( </a:t>
            </a:r>
            <a:r>
              <a:rPr lang="en-US" sz="2400" i="1"/>
              <a:t>x</a:t>
            </a:r>
            <a:r>
              <a:rPr lang="en-US" sz="2400" i="1" baseline="-25000"/>
              <a:t>k1</a:t>
            </a:r>
            <a:r>
              <a:rPr lang="en-US" sz="2400"/>
              <a:t>, </a:t>
            </a:r>
            <a:r>
              <a:rPr lang="en-US" sz="2400" i="1"/>
              <a:t>x</a:t>
            </a:r>
            <a:r>
              <a:rPr lang="en-US" sz="2400" i="1" baseline="-25000"/>
              <a:t>k2</a:t>
            </a:r>
            <a:r>
              <a:rPr lang="en-US" sz="2400"/>
              <a:t> .. </a:t>
            </a:r>
            <a:r>
              <a:rPr lang="en-US" sz="2400" i="1"/>
              <a:t>x</a:t>
            </a:r>
            <a:r>
              <a:rPr lang="en-US" sz="2400" i="1" baseline="-25000"/>
              <a:t>kD</a:t>
            </a:r>
            <a:r>
              <a:rPr lang="en-US" sz="2400"/>
              <a:t> ) .  Nature also supplies N corresponding output values </a:t>
            </a:r>
            <a:r>
              <a:rPr lang="en-US" sz="2400" i="1"/>
              <a:t>y</a:t>
            </a:r>
            <a:r>
              <a:rPr lang="en-US" sz="2400" i="1" baseline="-25000"/>
              <a:t>1</a:t>
            </a:r>
            <a:r>
              <a:rPr lang="en-US" sz="2400"/>
              <a:t> .. </a:t>
            </a:r>
            <a:r>
              <a:rPr lang="en-US" sz="2400" i="1"/>
              <a:t>y</a:t>
            </a:r>
            <a:r>
              <a:rPr lang="en-US" sz="2400" i="1" baseline="-25000"/>
              <a:t>N</a:t>
            </a:r>
            <a:r>
              <a:rPr lang="en-US" sz="2400"/>
              <a:t>.</a:t>
            </a:r>
          </a:p>
        </p:txBody>
      </p:sp>
      <p:graphicFrame>
        <p:nvGraphicFramePr>
          <p:cNvPr id="461828" name="Object 4"/>
          <p:cNvGraphicFramePr>
            <a:graphicFrameLocks noChangeAspect="1"/>
          </p:cNvGraphicFramePr>
          <p:nvPr>
            <p:ph sz="quarter" idx="2"/>
          </p:nvPr>
        </p:nvGraphicFramePr>
        <p:xfrm>
          <a:off x="533400" y="2582863"/>
          <a:ext cx="8229600" cy="1625600"/>
        </p:xfrm>
        <a:graphic>
          <a:graphicData uri="http://schemas.openxmlformats.org/presentationml/2006/ole">
            <p:oleObj spid="_x0000_s461828" name="Equation" r:id="rId3" imgW="4470120" imgH="939600" progId="Equation.3">
              <p:embed/>
            </p:oleObj>
          </a:graphicData>
        </a:graphic>
      </p:graphicFrame>
      <p:graphicFrame>
        <p:nvGraphicFramePr>
          <p:cNvPr id="461830" name="Object 6"/>
          <p:cNvGraphicFramePr>
            <a:graphicFrameLocks noChangeAspect="1"/>
          </p:cNvGraphicFramePr>
          <p:nvPr>
            <p:ph sz="quarter" idx="3"/>
          </p:nvPr>
        </p:nvGraphicFramePr>
        <p:xfrm>
          <a:off x="2895600" y="4800600"/>
          <a:ext cx="2514600" cy="677863"/>
        </p:xfrm>
        <a:graphic>
          <a:graphicData uri="http://schemas.openxmlformats.org/presentationml/2006/ole">
            <p:oleObj spid="_x0000_s461830" name="Equation" r:id="rId4" imgW="1130040" imgH="304560" progId="Equation.3">
              <p:embed/>
            </p:oleObj>
          </a:graphicData>
        </a:graphic>
      </p:graphicFrame>
      <p:graphicFrame>
        <p:nvGraphicFramePr>
          <p:cNvPr id="461832" name="Object 8"/>
          <p:cNvGraphicFramePr>
            <a:graphicFrameLocks noChangeAspect="1"/>
          </p:cNvGraphicFramePr>
          <p:nvPr/>
        </p:nvGraphicFramePr>
        <p:xfrm>
          <a:off x="2209800" y="5789613"/>
          <a:ext cx="4572000" cy="825500"/>
        </p:xfrm>
        <a:graphic>
          <a:graphicData uri="http://schemas.openxmlformats.org/presentationml/2006/ole">
            <p:oleObj spid="_x0000_s461832" name="Equation" r:id="rId5" imgW="2387520" imgH="431640" progId="Equation.3">
              <p:embed/>
            </p:oleObj>
          </a:graphicData>
        </a:graphic>
      </p:graphicFrame>
      <p:sp>
        <p:nvSpPr>
          <p:cNvPr id="461833" name="Text Box 9"/>
          <p:cNvSpPr txBox="1">
            <a:spLocks noChangeArrowheads="1"/>
          </p:cNvSpPr>
          <p:nvPr/>
        </p:nvSpPr>
        <p:spPr bwMode="auto">
          <a:xfrm>
            <a:off x="533400" y="4267200"/>
            <a:ext cx="8305800" cy="701675"/>
          </a:xfrm>
          <a:prstGeom prst="rect">
            <a:avLst/>
          </a:prstGeom>
          <a:noFill/>
          <a:ln w="9525">
            <a:noFill/>
            <a:miter lim="800000"/>
            <a:headEnd/>
            <a:tailEnd/>
          </a:ln>
          <a:effectLst/>
        </p:spPr>
        <p:txBody>
          <a:bodyPr>
            <a:spAutoFit/>
          </a:bodyPr>
          <a:lstStyle/>
          <a:p>
            <a:r>
              <a:rPr lang="en-US" sz="2000"/>
              <a:t>We must estimate </a:t>
            </a:r>
            <a:r>
              <a:rPr lang="el-GR" sz="2000">
                <a:cs typeface="Tahoma" pitchFamily="34" charset="0"/>
              </a:rPr>
              <a:t>β</a:t>
            </a:r>
            <a:r>
              <a:rPr lang="en-US" sz="2000">
                <a:cs typeface="Tahoma" pitchFamily="34" charset="0"/>
              </a:rPr>
              <a:t> = (</a:t>
            </a:r>
            <a:r>
              <a:rPr lang="el-GR" sz="2000">
                <a:cs typeface="Tahoma" pitchFamily="34" charset="0"/>
              </a:rPr>
              <a:t>β</a:t>
            </a:r>
            <a:r>
              <a:rPr lang="en-US" sz="2000" baseline="-25000">
                <a:cs typeface="Tahoma" pitchFamily="34" charset="0"/>
              </a:rPr>
              <a:t>1</a:t>
            </a:r>
            <a:r>
              <a:rPr lang="en-US" sz="2000">
                <a:cs typeface="Tahoma" pitchFamily="34" charset="0"/>
              </a:rPr>
              <a:t>, </a:t>
            </a:r>
            <a:r>
              <a:rPr lang="el-GR" sz="2000">
                <a:cs typeface="Tahoma" pitchFamily="34" charset="0"/>
              </a:rPr>
              <a:t>β</a:t>
            </a:r>
            <a:r>
              <a:rPr lang="en-US" sz="2000" baseline="-25000">
                <a:cs typeface="Tahoma" pitchFamily="34" charset="0"/>
              </a:rPr>
              <a:t>2</a:t>
            </a:r>
            <a:r>
              <a:rPr lang="en-US" sz="2000">
                <a:cs typeface="Tahoma" pitchFamily="34" charset="0"/>
              </a:rPr>
              <a:t> … </a:t>
            </a:r>
            <a:r>
              <a:rPr lang="el-GR" sz="2000">
                <a:cs typeface="Tahoma" pitchFamily="34" charset="0"/>
              </a:rPr>
              <a:t>β</a:t>
            </a:r>
            <a:r>
              <a:rPr lang="en-US" sz="2000" i="1" baseline="-25000">
                <a:cs typeface="Tahoma" pitchFamily="34" charset="0"/>
              </a:rPr>
              <a:t>D</a:t>
            </a:r>
            <a:r>
              <a:rPr lang="en-US" sz="2000">
                <a:cs typeface="Tahoma" pitchFamily="34" charset="0"/>
              </a:rPr>
              <a:t>). It’s easily shown using matrices instead of scalars on the previous slide that</a:t>
            </a:r>
            <a:endParaRPr lang="el-GR" sz="2000" baseline="-25000">
              <a:cs typeface="Tahoma" pitchFamily="34" charset="0"/>
            </a:endParaRPr>
          </a:p>
        </p:txBody>
      </p:sp>
      <p:sp>
        <p:nvSpPr>
          <p:cNvPr id="461834" name="Text Box 10"/>
          <p:cNvSpPr txBox="1">
            <a:spLocks noChangeArrowheads="1"/>
          </p:cNvSpPr>
          <p:nvPr/>
        </p:nvSpPr>
        <p:spPr bwMode="auto">
          <a:xfrm>
            <a:off x="457200" y="5410200"/>
            <a:ext cx="8458200" cy="701675"/>
          </a:xfrm>
          <a:prstGeom prst="rect">
            <a:avLst/>
          </a:prstGeom>
          <a:noFill/>
          <a:ln w="9525">
            <a:noFill/>
            <a:miter lim="800000"/>
            <a:headEnd/>
            <a:tailEnd/>
          </a:ln>
          <a:effectLst/>
        </p:spPr>
        <p:txBody>
          <a:bodyPr>
            <a:spAutoFit/>
          </a:bodyPr>
          <a:lstStyle/>
          <a:p>
            <a:r>
              <a:rPr lang="en-US" sz="2000"/>
              <a:t>Note that </a:t>
            </a:r>
            <a:r>
              <a:rPr lang="en-US" sz="2000" i="1"/>
              <a:t>X</a:t>
            </a:r>
            <a:r>
              <a:rPr lang="en-US" sz="2000" i="1" baseline="30000"/>
              <a:t>T</a:t>
            </a:r>
            <a:r>
              <a:rPr lang="en-US" sz="2000" i="1"/>
              <a:t>X</a:t>
            </a:r>
            <a:r>
              <a:rPr lang="en-US" sz="2000"/>
              <a:t> is a D x D positive definite symmetric matrix, and </a:t>
            </a:r>
            <a:r>
              <a:rPr lang="en-US" sz="2000" i="1"/>
              <a:t>X</a:t>
            </a:r>
            <a:r>
              <a:rPr lang="en-US" sz="2000" i="1" baseline="30000"/>
              <a:t>T</a:t>
            </a:r>
            <a:r>
              <a:rPr lang="en-US" sz="2000" i="1"/>
              <a:t>Y</a:t>
            </a:r>
            <a:r>
              <a:rPr lang="en-US" sz="2000"/>
              <a:t> is a D x 1 vector: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 2001, 2005, Andrew W. Moore</a:t>
            </a:r>
          </a:p>
        </p:txBody>
      </p:sp>
      <p:sp>
        <p:nvSpPr>
          <p:cNvPr id="462850" name="Rectangle 2"/>
          <p:cNvSpPr>
            <a:spLocks noGrp="1" noChangeArrowheads="1"/>
          </p:cNvSpPr>
          <p:nvPr>
            <p:ph type="title"/>
          </p:nvPr>
        </p:nvSpPr>
        <p:spPr/>
        <p:txBody>
          <a:bodyPr/>
          <a:lstStyle/>
          <a:p>
            <a:r>
              <a:rPr lang="en-US"/>
              <a:t>The Pesky Constant Term</a:t>
            </a:r>
          </a:p>
        </p:txBody>
      </p:sp>
      <p:graphicFrame>
        <p:nvGraphicFramePr>
          <p:cNvPr id="462852" name="Object 4"/>
          <p:cNvGraphicFramePr>
            <a:graphicFrameLocks noChangeAspect="1"/>
          </p:cNvGraphicFramePr>
          <p:nvPr>
            <p:ph sz="half" idx="1"/>
          </p:nvPr>
        </p:nvGraphicFramePr>
        <p:xfrm>
          <a:off x="3048000" y="2420938"/>
          <a:ext cx="2971800" cy="957262"/>
        </p:xfrm>
        <a:graphic>
          <a:graphicData uri="http://schemas.openxmlformats.org/presentationml/2006/ole">
            <p:oleObj spid="_x0000_s462852" name="Equation" r:id="rId3" imgW="1498320" imgH="482400" progId="Equation.3">
              <p:embed/>
            </p:oleObj>
          </a:graphicData>
        </a:graphic>
      </p:graphicFrame>
      <p:graphicFrame>
        <p:nvGraphicFramePr>
          <p:cNvPr id="462854" name="Object 6"/>
          <p:cNvGraphicFramePr>
            <a:graphicFrameLocks noChangeAspect="1"/>
          </p:cNvGraphicFramePr>
          <p:nvPr>
            <p:ph sz="half" idx="2"/>
          </p:nvPr>
        </p:nvGraphicFramePr>
        <p:xfrm>
          <a:off x="1524000" y="4191000"/>
          <a:ext cx="6248400" cy="1909763"/>
        </p:xfrm>
        <a:graphic>
          <a:graphicData uri="http://schemas.openxmlformats.org/presentationml/2006/ole">
            <p:oleObj spid="_x0000_s462854" name="Equation" r:id="rId4" imgW="3073320" imgH="939600" progId="Equation.3">
              <p:embed/>
            </p:oleObj>
          </a:graphicData>
        </a:graphic>
      </p:graphicFrame>
      <p:sp>
        <p:nvSpPr>
          <p:cNvPr id="462856" name="Text Box 8"/>
          <p:cNvSpPr txBox="1">
            <a:spLocks noChangeArrowheads="1"/>
          </p:cNvSpPr>
          <p:nvPr/>
        </p:nvSpPr>
        <p:spPr bwMode="auto">
          <a:xfrm>
            <a:off x="457200" y="1295400"/>
            <a:ext cx="8305800" cy="1158875"/>
          </a:xfrm>
          <a:prstGeom prst="rect">
            <a:avLst/>
          </a:prstGeom>
          <a:noFill/>
          <a:ln w="9525">
            <a:noFill/>
            <a:miter lim="800000"/>
            <a:headEnd/>
            <a:tailEnd/>
          </a:ln>
          <a:effectLst/>
        </p:spPr>
        <p:txBody>
          <a:bodyPr>
            <a:spAutoFit/>
          </a:bodyPr>
          <a:lstStyle/>
          <a:p>
            <a:pPr marL="342900" indent="-342900"/>
            <a:r>
              <a:rPr lang="en-US" sz="2000" b="1"/>
              <a:t>Now: </a:t>
            </a:r>
            <a:r>
              <a:rPr lang="en-US" sz="2000"/>
              <a:t>Nature doesn’t guarantee that the line/hyperplane passes through the origin.</a:t>
            </a:r>
          </a:p>
          <a:p>
            <a:pPr marL="342900" indent="-342900"/>
            <a:r>
              <a:rPr lang="en-US" sz="2000" b="1"/>
              <a:t>In other words:  </a:t>
            </a:r>
            <a:r>
              <a:rPr lang="en-US" sz="2000"/>
              <a:t>Nature says</a:t>
            </a:r>
            <a:endParaRPr lang="en-US" sz="2000" b="1"/>
          </a:p>
        </p:txBody>
      </p:sp>
      <p:sp>
        <p:nvSpPr>
          <p:cNvPr id="462857" name="Text Box 9"/>
          <p:cNvSpPr txBox="1">
            <a:spLocks noChangeArrowheads="1"/>
          </p:cNvSpPr>
          <p:nvPr/>
        </p:nvSpPr>
        <p:spPr bwMode="auto">
          <a:xfrm>
            <a:off x="457200" y="3505200"/>
            <a:ext cx="8458200" cy="701675"/>
          </a:xfrm>
          <a:prstGeom prst="rect">
            <a:avLst/>
          </a:prstGeom>
          <a:noFill/>
          <a:ln w="9525">
            <a:noFill/>
            <a:miter lim="800000"/>
            <a:headEnd/>
            <a:tailEnd/>
          </a:ln>
          <a:effectLst/>
        </p:spPr>
        <p:txBody>
          <a:bodyPr>
            <a:spAutoFit/>
          </a:bodyPr>
          <a:lstStyle/>
          <a:p>
            <a:r>
              <a:rPr lang="en-US" sz="2000"/>
              <a:t>“No problem,” you reply.  “Just add one extra input variable, </a:t>
            </a:r>
            <a:r>
              <a:rPr lang="en-US" sz="2000" i="1"/>
              <a:t>x</a:t>
            </a:r>
            <a:r>
              <a:rPr lang="en-US" sz="2000" i="1" baseline="-25000"/>
              <a:t>k0</a:t>
            </a:r>
            <a:r>
              <a:rPr lang="en-US" sz="2000" i="1"/>
              <a:t>, </a:t>
            </a:r>
            <a:r>
              <a:rPr lang="en-US" sz="2000"/>
              <a:t>which is always 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Copyright © 2001, 2005, Andrew W. Moore</a:t>
            </a:r>
          </a:p>
        </p:txBody>
      </p:sp>
      <p:sp>
        <p:nvSpPr>
          <p:cNvPr id="463874" name="Rectangle 2"/>
          <p:cNvSpPr>
            <a:spLocks noGrp="1" noChangeArrowheads="1"/>
          </p:cNvSpPr>
          <p:nvPr>
            <p:ph type="title"/>
          </p:nvPr>
        </p:nvSpPr>
        <p:spPr/>
        <p:txBody>
          <a:bodyPr/>
          <a:lstStyle/>
          <a:p>
            <a:r>
              <a:rPr lang="en-US" b="1"/>
              <a:t>Locally Weighted Regression</a:t>
            </a:r>
          </a:p>
        </p:txBody>
      </p:sp>
      <p:sp>
        <p:nvSpPr>
          <p:cNvPr id="463875" name="Rectangle 3"/>
          <p:cNvSpPr>
            <a:spLocks noGrp="1" noChangeArrowheads="1"/>
          </p:cNvSpPr>
          <p:nvPr>
            <p:ph type="body" sz="half" idx="1"/>
          </p:nvPr>
        </p:nvSpPr>
        <p:spPr>
          <a:xfrm>
            <a:off x="228600" y="1371600"/>
            <a:ext cx="8915400" cy="4038600"/>
          </a:xfrm>
        </p:spPr>
        <p:txBody>
          <a:bodyPr/>
          <a:lstStyle/>
          <a:p>
            <a:pPr marL="609600" indent="-609600">
              <a:buFontTx/>
              <a:buNone/>
            </a:pPr>
            <a:r>
              <a:rPr lang="en-US" sz="2400"/>
              <a:t>Four things make a memory-based learner:</a:t>
            </a:r>
          </a:p>
          <a:p>
            <a:pPr marL="609600" indent="-609600">
              <a:spcBef>
                <a:spcPct val="0"/>
              </a:spcBef>
              <a:buFontTx/>
              <a:buAutoNum type="arabicPeriod"/>
            </a:pPr>
            <a:r>
              <a:rPr lang="en-US" sz="2000" i="1"/>
              <a:t>A distance metric									</a:t>
            </a:r>
            <a:r>
              <a:rPr lang="en-US" sz="2000"/>
              <a:t>Scaled Euclidian</a:t>
            </a:r>
          </a:p>
          <a:p>
            <a:pPr marL="609600" indent="-609600">
              <a:spcBef>
                <a:spcPct val="0"/>
              </a:spcBef>
              <a:buFontTx/>
              <a:buAutoNum type="arabicPeriod"/>
            </a:pPr>
            <a:r>
              <a:rPr lang="en-US" sz="2000" i="1"/>
              <a:t>How many nearby neighbors to look at?</a:t>
            </a:r>
            <a:r>
              <a:rPr lang="en-US" sz="2000"/>
              <a:t>						All of them</a:t>
            </a:r>
          </a:p>
          <a:p>
            <a:pPr marL="609600" indent="-609600">
              <a:spcBef>
                <a:spcPct val="0"/>
              </a:spcBef>
              <a:buFontTx/>
              <a:buAutoNum type="arabicPeriod"/>
            </a:pPr>
            <a:r>
              <a:rPr lang="en-US" sz="2000" i="1"/>
              <a:t>A weighting function (optional)							w</a:t>
            </a:r>
            <a:r>
              <a:rPr lang="en-US" sz="2000" i="1" baseline="-25000"/>
              <a:t>k</a:t>
            </a:r>
            <a:r>
              <a:rPr lang="en-US" sz="2000" i="1"/>
              <a:t> = exp(-D(x</a:t>
            </a:r>
            <a:r>
              <a:rPr lang="en-US" sz="2000" i="1" baseline="-25000"/>
              <a:t>k</a:t>
            </a:r>
            <a:r>
              <a:rPr lang="en-US" sz="2000" i="1"/>
              <a:t>, x</a:t>
            </a:r>
            <a:r>
              <a:rPr lang="en-US" sz="2000" i="1" baseline="-25000"/>
              <a:t>query</a:t>
            </a:r>
            <a:r>
              <a:rPr lang="en-US" sz="2000" i="1"/>
              <a:t>)</a:t>
            </a:r>
            <a:r>
              <a:rPr lang="en-US" sz="2000" i="1" baseline="30000"/>
              <a:t>2</a:t>
            </a:r>
            <a:r>
              <a:rPr lang="en-US" sz="2000" i="1"/>
              <a:t> / K</a:t>
            </a:r>
            <a:r>
              <a:rPr lang="en-US" sz="2000" i="1" baseline="-25000"/>
              <a:t>w</a:t>
            </a:r>
            <a:r>
              <a:rPr lang="en-US" sz="2000" i="1" baseline="30000"/>
              <a:t>2</a:t>
            </a:r>
            <a:r>
              <a:rPr lang="en-US" sz="2000" i="1"/>
              <a:t>)				</a:t>
            </a:r>
            <a:r>
              <a:rPr lang="en-US" sz="1000" i="1"/>
              <a:t>									</a:t>
            </a:r>
            <a:r>
              <a:rPr lang="en-US" sz="2000" i="1"/>
              <a:t>		</a:t>
            </a:r>
            <a:r>
              <a:rPr lang="en-US" sz="2000"/>
              <a:t>Nearby points to the query are weighted strongly, far points 		weakly. The K</a:t>
            </a:r>
            <a:r>
              <a:rPr lang="en-US" sz="2000" i="1" baseline="-25000"/>
              <a:t>w</a:t>
            </a:r>
            <a:r>
              <a:rPr lang="en-US" sz="2000" i="1"/>
              <a:t> </a:t>
            </a:r>
            <a:r>
              <a:rPr lang="en-US" sz="2000"/>
              <a:t>parameter is the </a:t>
            </a:r>
            <a:r>
              <a:rPr lang="en-US" sz="2000" b="1"/>
              <a:t>Kernel Width</a:t>
            </a:r>
            <a:r>
              <a:rPr lang="en-US" sz="2000"/>
              <a:t>.</a:t>
            </a:r>
          </a:p>
          <a:p>
            <a:pPr marL="609600" indent="-609600">
              <a:spcBef>
                <a:spcPct val="0"/>
              </a:spcBef>
              <a:buFontTx/>
              <a:buAutoNum type="arabicPeriod"/>
            </a:pPr>
            <a:r>
              <a:rPr lang="en-US" sz="2000" i="1"/>
              <a:t>How to fit with the local points?						</a:t>
            </a:r>
            <a:r>
              <a:rPr lang="en-US" sz="2000"/>
              <a:t>First form a local linear model.  Find the </a:t>
            </a:r>
            <a:r>
              <a:rPr lang="el-GR" sz="2000" u="sng">
                <a:cs typeface="Tahoma" pitchFamily="34" charset="0"/>
              </a:rPr>
              <a:t>β</a:t>
            </a:r>
            <a:r>
              <a:rPr lang="en-US" sz="2000">
                <a:cs typeface="Tahoma" pitchFamily="34" charset="0"/>
              </a:rPr>
              <a:t> that minimizes the 	locally weighted sum of squared residuals:</a:t>
            </a:r>
            <a:endParaRPr lang="el-GR" sz="2000" i="1">
              <a:cs typeface="Tahoma" pitchFamily="34" charset="0"/>
            </a:endParaRPr>
          </a:p>
        </p:txBody>
      </p:sp>
      <p:sp>
        <p:nvSpPr>
          <p:cNvPr id="463876" name="Text Box 4"/>
          <p:cNvSpPr txBox="1">
            <a:spLocks noChangeArrowheads="1"/>
          </p:cNvSpPr>
          <p:nvPr/>
        </p:nvSpPr>
        <p:spPr bwMode="auto">
          <a:xfrm>
            <a:off x="2895600" y="6019800"/>
            <a:ext cx="2057400" cy="396875"/>
          </a:xfrm>
          <a:prstGeom prst="rect">
            <a:avLst/>
          </a:prstGeom>
          <a:noFill/>
          <a:ln w="9525">
            <a:noFill/>
            <a:miter lim="800000"/>
            <a:headEnd/>
            <a:tailEnd/>
          </a:ln>
          <a:effectLst/>
        </p:spPr>
        <p:txBody>
          <a:bodyPr>
            <a:spAutoFit/>
          </a:bodyPr>
          <a:lstStyle/>
          <a:p>
            <a:pPr marL="342900" indent="-342900"/>
            <a:endParaRPr lang="en-US" sz="2000" b="1"/>
          </a:p>
        </p:txBody>
      </p:sp>
      <p:graphicFrame>
        <p:nvGraphicFramePr>
          <p:cNvPr id="463877" name="Object 5"/>
          <p:cNvGraphicFramePr>
            <a:graphicFrameLocks noChangeAspect="1"/>
          </p:cNvGraphicFramePr>
          <p:nvPr>
            <p:ph sz="half" idx="2"/>
          </p:nvPr>
        </p:nvGraphicFramePr>
        <p:xfrm>
          <a:off x="609600" y="5334000"/>
          <a:ext cx="3886200" cy="935038"/>
        </p:xfrm>
        <a:graphic>
          <a:graphicData uri="http://schemas.openxmlformats.org/presentationml/2006/ole">
            <p:oleObj spid="_x0000_s463877" name="Equation" r:id="rId3" imgW="2057400" imgH="495000" progId="Equation.3">
              <p:embed/>
            </p:oleObj>
          </a:graphicData>
        </a:graphic>
      </p:graphicFrame>
      <p:sp>
        <p:nvSpPr>
          <p:cNvPr id="463879" name="Text Box 7"/>
          <p:cNvSpPr txBox="1">
            <a:spLocks noChangeArrowheads="1"/>
          </p:cNvSpPr>
          <p:nvPr/>
        </p:nvSpPr>
        <p:spPr bwMode="auto">
          <a:xfrm>
            <a:off x="4800600" y="5715000"/>
            <a:ext cx="4343400" cy="457200"/>
          </a:xfrm>
          <a:prstGeom prst="rect">
            <a:avLst/>
          </a:prstGeom>
          <a:noFill/>
          <a:ln w="9525">
            <a:noFill/>
            <a:miter lim="800000"/>
            <a:headEnd/>
            <a:tailEnd/>
          </a:ln>
          <a:effectLst/>
        </p:spPr>
        <p:txBody>
          <a:bodyPr>
            <a:spAutoFit/>
          </a:bodyPr>
          <a:lstStyle/>
          <a:p>
            <a:pPr marL="342900" indent="-342900"/>
            <a:r>
              <a:rPr lang="en-US"/>
              <a:t>Then predict</a:t>
            </a:r>
            <a:r>
              <a:rPr lang="en-US" i="1"/>
              <a:t> y</a:t>
            </a:r>
            <a:r>
              <a:rPr lang="en-US" i="1" baseline="-25000"/>
              <a:t>predict</a:t>
            </a:r>
            <a:r>
              <a:rPr lang="en-US" i="1"/>
              <a:t>=</a:t>
            </a:r>
            <a:r>
              <a:rPr lang="el-GR" u="sng">
                <a:cs typeface="Tahoma" pitchFamily="34" charset="0"/>
              </a:rPr>
              <a:t>β</a:t>
            </a:r>
            <a:r>
              <a:rPr lang="en-US" baseline="30000">
                <a:cs typeface="Tahoma" pitchFamily="34" charset="0"/>
              </a:rPr>
              <a:t>T</a:t>
            </a:r>
            <a:r>
              <a:rPr lang="en-US">
                <a:cs typeface="Tahoma" pitchFamily="34" charset="0"/>
              </a:rPr>
              <a:t> </a:t>
            </a:r>
            <a:r>
              <a:rPr lang="en-US" i="1">
                <a:cs typeface="Tahoma" pitchFamily="34" charset="0"/>
              </a:rPr>
              <a:t>x</a:t>
            </a:r>
            <a:r>
              <a:rPr lang="en-US" i="1" baseline="-25000">
                <a:cs typeface="Tahoma" pitchFamily="34" charset="0"/>
              </a:rPr>
              <a:t>query</a:t>
            </a:r>
            <a:endParaRPr lang="el-GR" i="1" u="sng">
              <a:cs typeface="Tahom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4"/>
          <p:cNvSpPr>
            <a:spLocks noGrp="1"/>
          </p:cNvSpPr>
          <p:nvPr>
            <p:ph type="ftr" sz="quarter" idx="10"/>
          </p:nvPr>
        </p:nvSpPr>
        <p:spPr/>
        <p:txBody>
          <a:bodyPr/>
          <a:lstStyle/>
          <a:p>
            <a:r>
              <a:rPr lang="en-US"/>
              <a:t>Copyright © 2001, 2005, Andrew W. Moore</a:t>
            </a:r>
          </a:p>
        </p:txBody>
      </p:sp>
      <p:sp>
        <p:nvSpPr>
          <p:cNvPr id="464898" name="Rectangle 2"/>
          <p:cNvSpPr>
            <a:spLocks noGrp="1" noChangeArrowheads="1"/>
          </p:cNvSpPr>
          <p:nvPr>
            <p:ph type="title"/>
          </p:nvPr>
        </p:nvSpPr>
        <p:spPr>
          <a:xfrm>
            <a:off x="228600" y="228600"/>
            <a:ext cx="8534400" cy="533400"/>
          </a:xfrm>
        </p:spPr>
        <p:txBody>
          <a:bodyPr/>
          <a:lstStyle/>
          <a:p>
            <a:r>
              <a:rPr lang="en-US" sz="2400" b="1"/>
              <a:t>How LWR works</a:t>
            </a:r>
          </a:p>
        </p:txBody>
      </p:sp>
      <p:sp>
        <p:nvSpPr>
          <p:cNvPr id="464899" name="Rectangle 3"/>
          <p:cNvSpPr>
            <a:spLocks noGrp="1" noChangeArrowheads="1"/>
          </p:cNvSpPr>
          <p:nvPr>
            <p:ph type="body" sz="half" idx="1"/>
          </p:nvPr>
        </p:nvSpPr>
        <p:spPr>
          <a:xfrm>
            <a:off x="3733800" y="1295400"/>
            <a:ext cx="5029200" cy="1066800"/>
          </a:xfrm>
        </p:spPr>
        <p:txBody>
          <a:bodyPr/>
          <a:lstStyle/>
          <a:p>
            <a:pPr marL="609600" indent="-609600">
              <a:buFontTx/>
              <a:buAutoNum type="arabicPeriod"/>
            </a:pPr>
            <a:r>
              <a:rPr lang="en-US" sz="2000"/>
              <a:t>For each point (</a:t>
            </a:r>
            <a:r>
              <a:rPr lang="en-US" sz="2000" b="1"/>
              <a:t>x</a:t>
            </a:r>
            <a:r>
              <a:rPr lang="en-US" sz="2000" i="1" baseline="-25000"/>
              <a:t>k</a:t>
            </a:r>
            <a:r>
              <a:rPr lang="en-US" sz="2000"/>
              <a:t>,</a:t>
            </a:r>
            <a:r>
              <a:rPr lang="en-US" sz="2000" i="1"/>
              <a:t>y</a:t>
            </a:r>
            <a:r>
              <a:rPr lang="en-US" sz="2000" i="1" baseline="-25000"/>
              <a:t>k</a:t>
            </a:r>
            <a:r>
              <a:rPr lang="en-US" sz="2000"/>
              <a:t>) compute </a:t>
            </a:r>
            <a:r>
              <a:rPr lang="en-US" sz="2000" i="1"/>
              <a:t>w</a:t>
            </a:r>
            <a:r>
              <a:rPr lang="en-US" sz="2000" i="1" baseline="-25000"/>
              <a:t>k</a:t>
            </a:r>
            <a:r>
              <a:rPr lang="en-US" sz="2000"/>
              <a:t>.</a:t>
            </a:r>
          </a:p>
          <a:p>
            <a:pPr marL="609600" indent="-609600">
              <a:buFontTx/>
              <a:buAutoNum type="arabicPeriod"/>
            </a:pPr>
            <a:r>
              <a:rPr lang="en-US" sz="2000"/>
              <a:t>Let </a:t>
            </a:r>
            <a:r>
              <a:rPr lang="en-US" sz="2000" i="1"/>
              <a:t>WX = Diag(w</a:t>
            </a:r>
            <a:r>
              <a:rPr lang="en-US" sz="2000" i="1" baseline="-25000"/>
              <a:t>1</a:t>
            </a:r>
            <a:r>
              <a:rPr lang="en-US" sz="2000" i="1"/>
              <a:t>,..w</a:t>
            </a:r>
            <a:r>
              <a:rPr lang="en-US" sz="2000" i="1" baseline="-25000"/>
              <a:t>N</a:t>
            </a:r>
            <a:r>
              <a:rPr lang="en-US" sz="2000" i="1"/>
              <a:t>)X</a:t>
            </a:r>
          </a:p>
        </p:txBody>
      </p:sp>
      <p:sp>
        <p:nvSpPr>
          <p:cNvPr id="464900" name="Text Box 4"/>
          <p:cNvSpPr txBox="1">
            <a:spLocks noChangeArrowheads="1"/>
          </p:cNvSpPr>
          <p:nvPr/>
        </p:nvSpPr>
        <p:spPr bwMode="auto">
          <a:xfrm>
            <a:off x="3810000" y="3962400"/>
            <a:ext cx="5029200" cy="1616075"/>
          </a:xfrm>
          <a:prstGeom prst="rect">
            <a:avLst/>
          </a:prstGeom>
          <a:noFill/>
          <a:ln w="9525">
            <a:noFill/>
            <a:miter lim="800000"/>
            <a:headEnd/>
            <a:tailEnd/>
          </a:ln>
          <a:effectLst/>
        </p:spPr>
        <p:txBody>
          <a:bodyPr>
            <a:spAutoFit/>
          </a:bodyPr>
          <a:lstStyle/>
          <a:p>
            <a:pPr marL="457200" indent="-457200"/>
            <a:r>
              <a:rPr lang="en-US" sz="2000" i="1"/>
              <a:t>X</a:t>
            </a:r>
            <a:r>
              <a:rPr lang="en-US" sz="2000" b="1"/>
              <a:t>          - - &gt;          </a:t>
            </a:r>
            <a:r>
              <a:rPr lang="en-US" sz="2000" i="1"/>
              <a:t>WX</a:t>
            </a:r>
          </a:p>
          <a:p>
            <a:pPr marL="457200" indent="-457200">
              <a:buFontTx/>
              <a:buAutoNum type="arabicPeriod" startAt="3"/>
            </a:pPr>
            <a:r>
              <a:rPr lang="en-US" sz="2000"/>
              <a:t>Let </a:t>
            </a:r>
            <a:r>
              <a:rPr lang="en-US" sz="2000" i="1"/>
              <a:t>WY</a:t>
            </a:r>
            <a:r>
              <a:rPr lang="en-US" sz="2000"/>
              <a:t>=</a:t>
            </a:r>
            <a:r>
              <a:rPr lang="en-US" sz="2000" i="1"/>
              <a:t>Diag(w</a:t>
            </a:r>
            <a:r>
              <a:rPr lang="en-US" sz="2000" i="1" baseline="-25000"/>
              <a:t>1</a:t>
            </a:r>
            <a:r>
              <a:rPr lang="en-US" sz="2000" i="1"/>
              <a:t>,..w</a:t>
            </a:r>
            <a:r>
              <a:rPr lang="en-US" sz="2000" i="1" baseline="-25000"/>
              <a:t>N</a:t>
            </a:r>
            <a:r>
              <a:rPr lang="en-US" sz="2000" i="1"/>
              <a:t>)Y</a:t>
            </a:r>
            <a:r>
              <a:rPr lang="en-US" sz="2000"/>
              <a:t>,</a:t>
            </a:r>
            <a:r>
              <a:rPr lang="en-US" sz="2000" i="1"/>
              <a:t> </a:t>
            </a:r>
            <a:r>
              <a:rPr lang="en-US" sz="2000"/>
              <a:t>so that</a:t>
            </a:r>
            <a:r>
              <a:rPr lang="en-US" sz="2000" i="1"/>
              <a:t> y</a:t>
            </a:r>
            <a:r>
              <a:rPr lang="en-US" sz="2000" i="1" baseline="-25000"/>
              <a:t>k</a:t>
            </a:r>
            <a:r>
              <a:rPr lang="en-US" sz="2000" i="1"/>
              <a:t> </a:t>
            </a:r>
            <a:r>
              <a:rPr lang="en-US" sz="2000">
                <a:sym typeface="Wingdings" pitchFamily="2" charset="2"/>
              </a:rPr>
              <a:t></a:t>
            </a:r>
            <a:r>
              <a:rPr lang="en-US" sz="2000" i="1">
                <a:sym typeface="Wingdings" pitchFamily="2" charset="2"/>
              </a:rPr>
              <a:t>w</a:t>
            </a:r>
            <a:r>
              <a:rPr lang="en-US" sz="2000" i="1" baseline="-25000">
                <a:sym typeface="Wingdings" pitchFamily="2" charset="2"/>
              </a:rPr>
              <a:t>k</a:t>
            </a:r>
            <a:r>
              <a:rPr lang="en-US" sz="2000" i="1">
                <a:sym typeface="Wingdings" pitchFamily="2" charset="2"/>
              </a:rPr>
              <a:t>y</a:t>
            </a:r>
            <a:r>
              <a:rPr lang="en-US" sz="2000" i="1" baseline="-25000">
                <a:sym typeface="Wingdings" pitchFamily="2" charset="2"/>
              </a:rPr>
              <a:t>k</a:t>
            </a:r>
          </a:p>
          <a:p>
            <a:pPr marL="457200" indent="-457200">
              <a:buFontTx/>
              <a:buAutoNum type="arabicPeriod" startAt="3"/>
            </a:pPr>
            <a:r>
              <a:rPr lang="el-GR" sz="2000">
                <a:cs typeface="Tahoma" pitchFamily="34" charset="0"/>
              </a:rPr>
              <a:t>β</a:t>
            </a:r>
            <a:r>
              <a:rPr lang="en-US" sz="2000">
                <a:cs typeface="Tahoma" pitchFamily="34" charset="0"/>
              </a:rPr>
              <a:t> = </a:t>
            </a:r>
            <a:r>
              <a:rPr lang="en-US" sz="2000" i="1">
                <a:cs typeface="Tahoma" pitchFamily="34" charset="0"/>
              </a:rPr>
              <a:t>(WX</a:t>
            </a:r>
            <a:r>
              <a:rPr lang="en-US" sz="2000" i="1" baseline="30000">
                <a:cs typeface="Tahoma" pitchFamily="34" charset="0"/>
              </a:rPr>
              <a:t>T</a:t>
            </a:r>
            <a:r>
              <a:rPr lang="en-US" sz="2000" i="1">
                <a:cs typeface="Tahoma" pitchFamily="34" charset="0"/>
              </a:rPr>
              <a:t>WX)</a:t>
            </a:r>
            <a:r>
              <a:rPr lang="en-US" sz="2000" i="1" baseline="30000">
                <a:cs typeface="Tahoma" pitchFamily="34" charset="0"/>
              </a:rPr>
              <a:t>-1</a:t>
            </a:r>
            <a:r>
              <a:rPr lang="en-US" sz="2000" i="1">
                <a:cs typeface="Tahoma" pitchFamily="34" charset="0"/>
              </a:rPr>
              <a:t>(WX</a:t>
            </a:r>
            <a:r>
              <a:rPr lang="en-US" sz="2000" i="1" baseline="30000">
                <a:cs typeface="Tahoma" pitchFamily="34" charset="0"/>
              </a:rPr>
              <a:t>T</a:t>
            </a:r>
            <a:r>
              <a:rPr lang="en-US" sz="2000" i="1">
                <a:cs typeface="Tahoma" pitchFamily="34" charset="0"/>
              </a:rPr>
              <a:t>WY)</a:t>
            </a:r>
            <a:endParaRPr lang="el-GR" sz="2000" i="1">
              <a:cs typeface="Tahoma" pitchFamily="34" charset="0"/>
            </a:endParaRPr>
          </a:p>
        </p:txBody>
      </p:sp>
      <p:graphicFrame>
        <p:nvGraphicFramePr>
          <p:cNvPr id="464901" name="Object 5"/>
          <p:cNvGraphicFramePr>
            <a:graphicFrameLocks noChangeAspect="1"/>
          </p:cNvGraphicFramePr>
          <p:nvPr>
            <p:ph sz="half" idx="2"/>
          </p:nvPr>
        </p:nvGraphicFramePr>
        <p:xfrm>
          <a:off x="3160713" y="2057400"/>
          <a:ext cx="5983287" cy="1481138"/>
        </p:xfrm>
        <a:graphic>
          <a:graphicData uri="http://schemas.openxmlformats.org/presentationml/2006/ole">
            <p:oleObj spid="_x0000_s464901" name="Equation" r:id="rId3" imgW="3797280" imgH="939600" progId="Equation.3">
              <p:embed/>
            </p:oleObj>
          </a:graphicData>
        </a:graphic>
      </p:graphicFrame>
      <p:sp>
        <p:nvSpPr>
          <p:cNvPr id="464903" name="Line 7"/>
          <p:cNvSpPr>
            <a:spLocks noChangeShapeType="1"/>
          </p:cNvSpPr>
          <p:nvPr/>
        </p:nvSpPr>
        <p:spPr bwMode="auto">
          <a:xfrm>
            <a:off x="304800" y="914400"/>
            <a:ext cx="0" cy="2286000"/>
          </a:xfrm>
          <a:prstGeom prst="line">
            <a:avLst/>
          </a:prstGeom>
          <a:noFill/>
          <a:ln w="38100">
            <a:solidFill>
              <a:schemeClr val="tx1"/>
            </a:solidFill>
            <a:round/>
            <a:headEnd/>
            <a:tailEnd/>
          </a:ln>
          <a:effectLst/>
        </p:spPr>
        <p:txBody>
          <a:bodyPr/>
          <a:lstStyle/>
          <a:p>
            <a:endParaRPr lang="en-US"/>
          </a:p>
        </p:txBody>
      </p:sp>
      <p:sp>
        <p:nvSpPr>
          <p:cNvPr id="464904" name="Line 8"/>
          <p:cNvSpPr>
            <a:spLocks noChangeShapeType="1"/>
          </p:cNvSpPr>
          <p:nvPr/>
        </p:nvSpPr>
        <p:spPr bwMode="auto">
          <a:xfrm>
            <a:off x="0" y="2971800"/>
            <a:ext cx="2590800" cy="0"/>
          </a:xfrm>
          <a:prstGeom prst="line">
            <a:avLst/>
          </a:prstGeom>
          <a:noFill/>
          <a:ln w="38100">
            <a:solidFill>
              <a:schemeClr val="tx1"/>
            </a:solidFill>
            <a:round/>
            <a:headEnd/>
            <a:tailEnd/>
          </a:ln>
          <a:effectLst/>
        </p:spPr>
        <p:txBody>
          <a:bodyPr/>
          <a:lstStyle/>
          <a:p>
            <a:endParaRPr lang="en-US"/>
          </a:p>
        </p:txBody>
      </p:sp>
      <p:sp>
        <p:nvSpPr>
          <p:cNvPr id="464905" name="Line 9"/>
          <p:cNvSpPr>
            <a:spLocks noChangeShapeType="1"/>
          </p:cNvSpPr>
          <p:nvPr/>
        </p:nvSpPr>
        <p:spPr bwMode="auto">
          <a:xfrm>
            <a:off x="304800" y="3810000"/>
            <a:ext cx="0" cy="2209800"/>
          </a:xfrm>
          <a:prstGeom prst="line">
            <a:avLst/>
          </a:prstGeom>
          <a:noFill/>
          <a:ln w="38100">
            <a:solidFill>
              <a:schemeClr val="tx1"/>
            </a:solidFill>
            <a:round/>
            <a:headEnd/>
            <a:tailEnd/>
          </a:ln>
          <a:effectLst/>
        </p:spPr>
        <p:txBody>
          <a:bodyPr/>
          <a:lstStyle/>
          <a:p>
            <a:endParaRPr lang="en-US"/>
          </a:p>
        </p:txBody>
      </p:sp>
      <p:sp>
        <p:nvSpPr>
          <p:cNvPr id="464906" name="Line 10"/>
          <p:cNvSpPr>
            <a:spLocks noChangeShapeType="1"/>
          </p:cNvSpPr>
          <p:nvPr/>
        </p:nvSpPr>
        <p:spPr bwMode="auto">
          <a:xfrm>
            <a:off x="0" y="5867400"/>
            <a:ext cx="2971800" cy="0"/>
          </a:xfrm>
          <a:prstGeom prst="line">
            <a:avLst/>
          </a:prstGeom>
          <a:noFill/>
          <a:ln w="38100">
            <a:solidFill>
              <a:schemeClr val="tx1"/>
            </a:solidFill>
            <a:round/>
            <a:headEnd/>
            <a:tailEnd/>
          </a:ln>
          <a:effectLst/>
        </p:spPr>
        <p:txBody>
          <a:bodyPr/>
          <a:lstStyle/>
          <a:p>
            <a:endParaRPr lang="en-US"/>
          </a:p>
        </p:txBody>
      </p:sp>
      <p:sp>
        <p:nvSpPr>
          <p:cNvPr id="464907" name="Line 11"/>
          <p:cNvSpPr>
            <a:spLocks noChangeShapeType="1"/>
          </p:cNvSpPr>
          <p:nvPr/>
        </p:nvSpPr>
        <p:spPr bwMode="auto">
          <a:xfrm flipV="1">
            <a:off x="457200" y="1143000"/>
            <a:ext cx="2743200" cy="1143000"/>
          </a:xfrm>
          <a:prstGeom prst="line">
            <a:avLst/>
          </a:prstGeom>
          <a:noFill/>
          <a:ln w="9525">
            <a:solidFill>
              <a:schemeClr val="tx1"/>
            </a:solidFill>
            <a:round/>
            <a:headEnd/>
            <a:tailEnd/>
          </a:ln>
          <a:effectLst/>
        </p:spPr>
        <p:txBody>
          <a:bodyPr/>
          <a:lstStyle/>
          <a:p>
            <a:endParaRPr lang="en-US"/>
          </a:p>
        </p:txBody>
      </p:sp>
      <p:sp>
        <p:nvSpPr>
          <p:cNvPr id="464908" name="Freeform 12"/>
          <p:cNvSpPr>
            <a:spLocks/>
          </p:cNvSpPr>
          <p:nvPr/>
        </p:nvSpPr>
        <p:spPr bwMode="auto">
          <a:xfrm>
            <a:off x="476250" y="3933825"/>
            <a:ext cx="2571750" cy="1819275"/>
          </a:xfrm>
          <a:custGeom>
            <a:avLst/>
            <a:gdLst/>
            <a:ahLst/>
            <a:cxnLst>
              <a:cxn ang="0">
                <a:pos x="0" y="1086"/>
              </a:cxn>
              <a:cxn ang="0">
                <a:pos x="276" y="978"/>
              </a:cxn>
              <a:cxn ang="0">
                <a:pos x="804" y="78"/>
              </a:cxn>
              <a:cxn ang="0">
                <a:pos x="1452" y="510"/>
              </a:cxn>
              <a:cxn ang="0">
                <a:pos x="1620" y="546"/>
              </a:cxn>
            </a:cxnLst>
            <a:rect l="0" t="0" r="r" b="b"/>
            <a:pathLst>
              <a:path w="1620" h="1146">
                <a:moveTo>
                  <a:pt x="0" y="1086"/>
                </a:moveTo>
                <a:cubicBezTo>
                  <a:pt x="48" y="1068"/>
                  <a:pt x="142" y="1146"/>
                  <a:pt x="276" y="978"/>
                </a:cubicBezTo>
                <a:cubicBezTo>
                  <a:pt x="410" y="810"/>
                  <a:pt x="608" y="156"/>
                  <a:pt x="804" y="78"/>
                </a:cubicBezTo>
                <a:cubicBezTo>
                  <a:pt x="1000" y="0"/>
                  <a:pt x="1316" y="432"/>
                  <a:pt x="1452" y="510"/>
                </a:cubicBezTo>
                <a:cubicBezTo>
                  <a:pt x="1588" y="588"/>
                  <a:pt x="1585" y="539"/>
                  <a:pt x="1620" y="546"/>
                </a:cubicBezTo>
              </a:path>
            </a:pathLst>
          </a:custGeom>
          <a:noFill/>
          <a:ln w="9525" cap="flat" cmpd="sng">
            <a:solidFill>
              <a:schemeClr val="tx1"/>
            </a:solidFill>
            <a:prstDash val="solid"/>
            <a:round/>
            <a:headEnd/>
            <a:tailEnd/>
          </a:ln>
          <a:effectLst/>
        </p:spPr>
        <p:txBody>
          <a:bodyPr/>
          <a:lstStyle/>
          <a:p>
            <a:endParaRPr lang="en-US"/>
          </a:p>
        </p:txBody>
      </p:sp>
      <p:sp>
        <p:nvSpPr>
          <p:cNvPr id="464909" name="Line 13"/>
          <p:cNvSpPr>
            <a:spLocks noChangeShapeType="1"/>
          </p:cNvSpPr>
          <p:nvPr/>
        </p:nvSpPr>
        <p:spPr bwMode="auto">
          <a:xfrm flipV="1">
            <a:off x="609600" y="3200400"/>
            <a:ext cx="1524000" cy="2819400"/>
          </a:xfrm>
          <a:prstGeom prst="line">
            <a:avLst/>
          </a:prstGeom>
          <a:noFill/>
          <a:ln w="9525">
            <a:solidFill>
              <a:schemeClr val="tx1"/>
            </a:solidFill>
            <a:round/>
            <a:headEnd/>
            <a:tailEnd/>
          </a:ln>
          <a:effectLst/>
        </p:spPr>
        <p:txBody>
          <a:bodyPr/>
          <a:lstStyle/>
          <a:p>
            <a:endParaRPr lang="en-US"/>
          </a:p>
        </p:txBody>
      </p:sp>
      <p:sp>
        <p:nvSpPr>
          <p:cNvPr id="464911" name="AutoShape 15"/>
          <p:cNvSpPr>
            <a:spLocks noChangeArrowheads="1"/>
          </p:cNvSpPr>
          <p:nvPr/>
        </p:nvSpPr>
        <p:spPr bwMode="auto">
          <a:xfrm>
            <a:off x="533400" y="23622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12" name="AutoShape 16"/>
          <p:cNvSpPr>
            <a:spLocks noChangeArrowheads="1"/>
          </p:cNvSpPr>
          <p:nvPr/>
        </p:nvSpPr>
        <p:spPr bwMode="auto">
          <a:xfrm>
            <a:off x="762000" y="23622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13" name="AutoShape 17"/>
          <p:cNvSpPr>
            <a:spLocks noChangeArrowheads="1"/>
          </p:cNvSpPr>
          <p:nvPr/>
        </p:nvSpPr>
        <p:spPr bwMode="auto">
          <a:xfrm>
            <a:off x="838200" y="14478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14" name="AutoShape 18"/>
          <p:cNvSpPr>
            <a:spLocks noChangeArrowheads="1"/>
          </p:cNvSpPr>
          <p:nvPr/>
        </p:nvSpPr>
        <p:spPr bwMode="auto">
          <a:xfrm>
            <a:off x="1066800" y="19050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15" name="AutoShape 19"/>
          <p:cNvSpPr>
            <a:spLocks noChangeArrowheads="1"/>
          </p:cNvSpPr>
          <p:nvPr/>
        </p:nvSpPr>
        <p:spPr bwMode="auto">
          <a:xfrm>
            <a:off x="1143000" y="8382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16" name="AutoShape 20"/>
          <p:cNvSpPr>
            <a:spLocks noChangeArrowheads="1"/>
          </p:cNvSpPr>
          <p:nvPr/>
        </p:nvSpPr>
        <p:spPr bwMode="auto">
          <a:xfrm>
            <a:off x="1447800" y="12954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17" name="AutoShape 21"/>
          <p:cNvSpPr>
            <a:spLocks noChangeArrowheads="1"/>
          </p:cNvSpPr>
          <p:nvPr/>
        </p:nvSpPr>
        <p:spPr bwMode="auto">
          <a:xfrm>
            <a:off x="1600200" y="6858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18" name="AutoShape 22"/>
          <p:cNvSpPr>
            <a:spLocks noChangeArrowheads="1"/>
          </p:cNvSpPr>
          <p:nvPr/>
        </p:nvSpPr>
        <p:spPr bwMode="auto">
          <a:xfrm>
            <a:off x="2209800" y="18288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19" name="AutoShape 23"/>
          <p:cNvSpPr>
            <a:spLocks noChangeArrowheads="1"/>
          </p:cNvSpPr>
          <p:nvPr/>
        </p:nvSpPr>
        <p:spPr bwMode="auto">
          <a:xfrm>
            <a:off x="2590800" y="14478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0" name="AutoShape 24"/>
          <p:cNvSpPr>
            <a:spLocks noChangeArrowheads="1"/>
          </p:cNvSpPr>
          <p:nvPr/>
        </p:nvSpPr>
        <p:spPr bwMode="auto">
          <a:xfrm>
            <a:off x="2819400" y="22098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1" name="AutoShape 25"/>
          <p:cNvSpPr>
            <a:spLocks noChangeArrowheads="1"/>
          </p:cNvSpPr>
          <p:nvPr/>
        </p:nvSpPr>
        <p:spPr bwMode="auto">
          <a:xfrm>
            <a:off x="1981200" y="36576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2" name="AutoShape 26"/>
          <p:cNvSpPr>
            <a:spLocks noChangeArrowheads="1"/>
          </p:cNvSpPr>
          <p:nvPr/>
        </p:nvSpPr>
        <p:spPr bwMode="auto">
          <a:xfrm>
            <a:off x="1524000" y="37338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3" name="AutoShape 27"/>
          <p:cNvSpPr>
            <a:spLocks noChangeArrowheads="1"/>
          </p:cNvSpPr>
          <p:nvPr/>
        </p:nvSpPr>
        <p:spPr bwMode="auto">
          <a:xfrm>
            <a:off x="1066800" y="44958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4" name="AutoShape 28"/>
          <p:cNvSpPr>
            <a:spLocks noChangeArrowheads="1"/>
          </p:cNvSpPr>
          <p:nvPr/>
        </p:nvSpPr>
        <p:spPr bwMode="auto">
          <a:xfrm>
            <a:off x="533400" y="54102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5" name="AutoShape 29"/>
          <p:cNvSpPr>
            <a:spLocks noChangeArrowheads="1"/>
          </p:cNvSpPr>
          <p:nvPr/>
        </p:nvSpPr>
        <p:spPr bwMode="auto">
          <a:xfrm>
            <a:off x="1371600" y="48006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6" name="AutoShape 30"/>
          <p:cNvSpPr>
            <a:spLocks noChangeArrowheads="1"/>
          </p:cNvSpPr>
          <p:nvPr/>
        </p:nvSpPr>
        <p:spPr bwMode="auto">
          <a:xfrm>
            <a:off x="990600" y="55626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7" name="AutoShape 31"/>
          <p:cNvSpPr>
            <a:spLocks noChangeArrowheads="1"/>
          </p:cNvSpPr>
          <p:nvPr/>
        </p:nvSpPr>
        <p:spPr bwMode="auto">
          <a:xfrm>
            <a:off x="1752600" y="43434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8" name="AutoShape 32"/>
          <p:cNvSpPr>
            <a:spLocks noChangeArrowheads="1"/>
          </p:cNvSpPr>
          <p:nvPr/>
        </p:nvSpPr>
        <p:spPr bwMode="auto">
          <a:xfrm>
            <a:off x="2133600" y="45720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29" name="AutoShape 33"/>
          <p:cNvSpPr>
            <a:spLocks noChangeArrowheads="1"/>
          </p:cNvSpPr>
          <p:nvPr/>
        </p:nvSpPr>
        <p:spPr bwMode="auto">
          <a:xfrm>
            <a:off x="2514600" y="41148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30" name="AutoShape 34"/>
          <p:cNvSpPr>
            <a:spLocks noChangeArrowheads="1"/>
          </p:cNvSpPr>
          <p:nvPr/>
        </p:nvSpPr>
        <p:spPr bwMode="auto">
          <a:xfrm>
            <a:off x="2667000" y="4953000"/>
            <a:ext cx="152400" cy="152400"/>
          </a:xfrm>
          <a:prstGeom prst="flowChartConnector">
            <a:avLst/>
          </a:prstGeom>
          <a:solidFill>
            <a:schemeClr val="tx1"/>
          </a:solidFill>
          <a:ln w="9525">
            <a:solidFill>
              <a:schemeClr val="tx1"/>
            </a:solidFill>
            <a:round/>
            <a:headEnd/>
            <a:tailEnd/>
          </a:ln>
          <a:effectLst/>
        </p:spPr>
        <p:txBody>
          <a:bodyPr wrap="none" anchor="ctr"/>
          <a:lstStyle/>
          <a:p>
            <a:endParaRPr lang="en-US"/>
          </a:p>
        </p:txBody>
      </p:sp>
      <p:sp>
        <p:nvSpPr>
          <p:cNvPr id="464931" name="Line 35"/>
          <p:cNvSpPr>
            <a:spLocks noChangeShapeType="1"/>
          </p:cNvSpPr>
          <p:nvPr/>
        </p:nvSpPr>
        <p:spPr bwMode="auto">
          <a:xfrm flipV="1">
            <a:off x="1066800" y="5257800"/>
            <a:ext cx="0" cy="381000"/>
          </a:xfrm>
          <a:prstGeom prst="line">
            <a:avLst/>
          </a:prstGeom>
          <a:noFill/>
          <a:ln w="57150">
            <a:solidFill>
              <a:srgbClr val="048C0A"/>
            </a:solidFill>
            <a:round/>
            <a:headEnd/>
            <a:tailEnd/>
          </a:ln>
          <a:effectLst/>
        </p:spPr>
        <p:txBody>
          <a:bodyPr/>
          <a:lstStyle/>
          <a:p>
            <a:endParaRPr lang="en-US"/>
          </a:p>
        </p:txBody>
      </p:sp>
      <p:sp>
        <p:nvSpPr>
          <p:cNvPr id="464932" name="Line 36"/>
          <p:cNvSpPr>
            <a:spLocks noChangeShapeType="1"/>
          </p:cNvSpPr>
          <p:nvPr/>
        </p:nvSpPr>
        <p:spPr bwMode="auto">
          <a:xfrm>
            <a:off x="1143000" y="4572000"/>
            <a:ext cx="0" cy="457200"/>
          </a:xfrm>
          <a:prstGeom prst="line">
            <a:avLst/>
          </a:prstGeom>
          <a:noFill/>
          <a:ln w="57150">
            <a:solidFill>
              <a:srgbClr val="048C0A"/>
            </a:solidFill>
            <a:round/>
            <a:headEnd/>
            <a:tailEnd/>
          </a:ln>
          <a:effectLst/>
        </p:spPr>
        <p:txBody>
          <a:bodyPr/>
          <a:lstStyle/>
          <a:p>
            <a:endParaRPr lang="en-US"/>
          </a:p>
        </p:txBody>
      </p:sp>
      <p:sp>
        <p:nvSpPr>
          <p:cNvPr id="464933" name="Line 37"/>
          <p:cNvSpPr>
            <a:spLocks noChangeShapeType="1"/>
          </p:cNvSpPr>
          <p:nvPr/>
        </p:nvSpPr>
        <p:spPr bwMode="auto">
          <a:xfrm flipV="1">
            <a:off x="1447800" y="4495800"/>
            <a:ext cx="0" cy="381000"/>
          </a:xfrm>
          <a:prstGeom prst="line">
            <a:avLst/>
          </a:prstGeom>
          <a:noFill/>
          <a:ln w="57150">
            <a:solidFill>
              <a:srgbClr val="048C0A"/>
            </a:solidFill>
            <a:round/>
            <a:headEnd/>
            <a:tailEnd/>
          </a:ln>
          <a:effectLst/>
        </p:spPr>
        <p:txBody>
          <a:bodyPr/>
          <a:lstStyle/>
          <a:p>
            <a:endParaRPr lang="en-US"/>
          </a:p>
        </p:txBody>
      </p:sp>
      <p:sp>
        <p:nvSpPr>
          <p:cNvPr id="464934" name="Line 38"/>
          <p:cNvSpPr>
            <a:spLocks noChangeShapeType="1"/>
          </p:cNvSpPr>
          <p:nvPr/>
        </p:nvSpPr>
        <p:spPr bwMode="auto">
          <a:xfrm>
            <a:off x="1600200" y="3810000"/>
            <a:ext cx="0" cy="304800"/>
          </a:xfrm>
          <a:prstGeom prst="line">
            <a:avLst/>
          </a:prstGeom>
          <a:noFill/>
          <a:ln w="57150">
            <a:solidFill>
              <a:srgbClr val="048C0A"/>
            </a:solidFill>
            <a:round/>
            <a:headEnd/>
            <a:tailEnd/>
          </a:ln>
          <a:effectLst/>
        </p:spPr>
        <p:txBody>
          <a:bodyPr/>
          <a:lstStyle/>
          <a:p>
            <a:endParaRPr lang="en-US"/>
          </a:p>
        </p:txBody>
      </p:sp>
      <p:sp>
        <p:nvSpPr>
          <p:cNvPr id="464935" name="Line 39"/>
          <p:cNvSpPr>
            <a:spLocks noChangeShapeType="1"/>
          </p:cNvSpPr>
          <p:nvPr/>
        </p:nvSpPr>
        <p:spPr bwMode="auto">
          <a:xfrm>
            <a:off x="609600" y="5486400"/>
            <a:ext cx="0" cy="457200"/>
          </a:xfrm>
          <a:prstGeom prst="line">
            <a:avLst/>
          </a:prstGeom>
          <a:noFill/>
          <a:ln w="12700">
            <a:solidFill>
              <a:srgbClr val="048C0A"/>
            </a:solidFill>
            <a:round/>
            <a:headEnd/>
            <a:tailEnd/>
          </a:ln>
          <a:effectLst/>
        </p:spPr>
        <p:txBody>
          <a:bodyPr/>
          <a:lstStyle/>
          <a:p>
            <a:endParaRPr lang="en-US"/>
          </a:p>
        </p:txBody>
      </p:sp>
      <p:sp>
        <p:nvSpPr>
          <p:cNvPr id="464936" name="Line 40"/>
          <p:cNvSpPr>
            <a:spLocks noChangeShapeType="1"/>
          </p:cNvSpPr>
          <p:nvPr/>
        </p:nvSpPr>
        <p:spPr bwMode="auto">
          <a:xfrm flipV="1">
            <a:off x="1828800" y="3733800"/>
            <a:ext cx="0" cy="685800"/>
          </a:xfrm>
          <a:prstGeom prst="line">
            <a:avLst/>
          </a:prstGeom>
          <a:noFill/>
          <a:ln w="12700">
            <a:solidFill>
              <a:srgbClr val="048C0A"/>
            </a:solidFill>
            <a:round/>
            <a:headEnd/>
            <a:tailEnd/>
          </a:ln>
          <a:effectLst/>
        </p:spPr>
        <p:txBody>
          <a:bodyPr/>
          <a:lstStyle/>
          <a:p>
            <a:endParaRPr lang="en-US"/>
          </a:p>
        </p:txBody>
      </p:sp>
      <p:sp>
        <p:nvSpPr>
          <p:cNvPr id="464937" name="Line 41"/>
          <p:cNvSpPr>
            <a:spLocks noChangeShapeType="1"/>
          </p:cNvSpPr>
          <p:nvPr/>
        </p:nvSpPr>
        <p:spPr bwMode="auto">
          <a:xfrm flipV="1">
            <a:off x="2057400" y="3352800"/>
            <a:ext cx="0" cy="381000"/>
          </a:xfrm>
          <a:prstGeom prst="line">
            <a:avLst/>
          </a:prstGeom>
          <a:noFill/>
          <a:ln w="12700">
            <a:solidFill>
              <a:srgbClr val="048C0A"/>
            </a:solidFill>
            <a:round/>
            <a:headEnd/>
            <a:tailEnd/>
          </a:ln>
          <a:effectLst/>
        </p:spPr>
        <p:txBody>
          <a:bodyPr/>
          <a:lstStyle/>
          <a:p>
            <a:endParaRPr lang="en-US"/>
          </a:p>
        </p:txBody>
      </p:sp>
      <p:sp>
        <p:nvSpPr>
          <p:cNvPr id="464938" name="Line 42"/>
          <p:cNvSpPr>
            <a:spLocks noChangeShapeType="1"/>
          </p:cNvSpPr>
          <p:nvPr/>
        </p:nvSpPr>
        <p:spPr bwMode="auto">
          <a:xfrm flipV="1">
            <a:off x="2590800" y="3124200"/>
            <a:ext cx="0" cy="1066800"/>
          </a:xfrm>
          <a:prstGeom prst="line">
            <a:avLst/>
          </a:prstGeom>
          <a:noFill/>
          <a:ln w="12700">
            <a:solidFill>
              <a:srgbClr val="048C0A"/>
            </a:solidFill>
            <a:round/>
            <a:headEnd/>
            <a:tailEnd/>
          </a:ln>
          <a:effectLst/>
        </p:spPr>
        <p:txBody>
          <a:bodyPr/>
          <a:lstStyle/>
          <a:p>
            <a:endParaRPr lang="en-US"/>
          </a:p>
        </p:txBody>
      </p:sp>
      <p:sp>
        <p:nvSpPr>
          <p:cNvPr id="464939" name="Line 43"/>
          <p:cNvSpPr>
            <a:spLocks noChangeShapeType="1"/>
          </p:cNvSpPr>
          <p:nvPr/>
        </p:nvSpPr>
        <p:spPr bwMode="auto">
          <a:xfrm flipV="1">
            <a:off x="609600" y="2209800"/>
            <a:ext cx="0" cy="228600"/>
          </a:xfrm>
          <a:prstGeom prst="line">
            <a:avLst/>
          </a:prstGeom>
          <a:noFill/>
          <a:ln w="12700">
            <a:solidFill>
              <a:srgbClr val="048C0A"/>
            </a:solidFill>
            <a:round/>
            <a:headEnd/>
            <a:tailEnd/>
          </a:ln>
          <a:effectLst/>
        </p:spPr>
        <p:txBody>
          <a:bodyPr/>
          <a:lstStyle/>
          <a:p>
            <a:endParaRPr lang="en-US"/>
          </a:p>
        </p:txBody>
      </p:sp>
      <p:sp>
        <p:nvSpPr>
          <p:cNvPr id="464940" name="Line 44"/>
          <p:cNvSpPr>
            <a:spLocks noChangeShapeType="1"/>
          </p:cNvSpPr>
          <p:nvPr/>
        </p:nvSpPr>
        <p:spPr bwMode="auto">
          <a:xfrm flipV="1">
            <a:off x="838200" y="2133600"/>
            <a:ext cx="0" cy="304800"/>
          </a:xfrm>
          <a:prstGeom prst="line">
            <a:avLst/>
          </a:prstGeom>
          <a:noFill/>
          <a:ln w="12700">
            <a:solidFill>
              <a:srgbClr val="048C0A"/>
            </a:solidFill>
            <a:round/>
            <a:headEnd/>
            <a:tailEnd/>
          </a:ln>
          <a:effectLst/>
        </p:spPr>
        <p:txBody>
          <a:bodyPr/>
          <a:lstStyle/>
          <a:p>
            <a:endParaRPr lang="en-US"/>
          </a:p>
        </p:txBody>
      </p:sp>
      <p:sp>
        <p:nvSpPr>
          <p:cNvPr id="464941" name="Line 45"/>
          <p:cNvSpPr>
            <a:spLocks noChangeShapeType="1"/>
          </p:cNvSpPr>
          <p:nvPr/>
        </p:nvSpPr>
        <p:spPr bwMode="auto">
          <a:xfrm>
            <a:off x="914400" y="1524000"/>
            <a:ext cx="0" cy="533400"/>
          </a:xfrm>
          <a:prstGeom prst="line">
            <a:avLst/>
          </a:prstGeom>
          <a:noFill/>
          <a:ln w="12700">
            <a:solidFill>
              <a:srgbClr val="048C0A"/>
            </a:solidFill>
            <a:round/>
            <a:headEnd/>
            <a:tailEnd/>
          </a:ln>
          <a:effectLst/>
        </p:spPr>
        <p:txBody>
          <a:bodyPr/>
          <a:lstStyle/>
          <a:p>
            <a:endParaRPr lang="en-US"/>
          </a:p>
        </p:txBody>
      </p:sp>
      <p:sp>
        <p:nvSpPr>
          <p:cNvPr id="464942" name="Line 46"/>
          <p:cNvSpPr>
            <a:spLocks noChangeShapeType="1"/>
          </p:cNvSpPr>
          <p:nvPr/>
        </p:nvSpPr>
        <p:spPr bwMode="auto">
          <a:xfrm>
            <a:off x="1219200" y="914400"/>
            <a:ext cx="0" cy="1066800"/>
          </a:xfrm>
          <a:prstGeom prst="line">
            <a:avLst/>
          </a:prstGeom>
          <a:noFill/>
          <a:ln w="12700">
            <a:solidFill>
              <a:srgbClr val="048C0A"/>
            </a:solidFill>
            <a:round/>
            <a:headEnd/>
            <a:tailEnd/>
          </a:ln>
          <a:effectLst/>
        </p:spPr>
        <p:txBody>
          <a:bodyPr/>
          <a:lstStyle/>
          <a:p>
            <a:endParaRPr lang="en-US"/>
          </a:p>
        </p:txBody>
      </p:sp>
      <p:sp>
        <p:nvSpPr>
          <p:cNvPr id="464943" name="Line 47"/>
          <p:cNvSpPr>
            <a:spLocks noChangeShapeType="1"/>
          </p:cNvSpPr>
          <p:nvPr/>
        </p:nvSpPr>
        <p:spPr bwMode="auto">
          <a:xfrm>
            <a:off x="1524000" y="1371600"/>
            <a:ext cx="0" cy="533400"/>
          </a:xfrm>
          <a:prstGeom prst="line">
            <a:avLst/>
          </a:prstGeom>
          <a:noFill/>
          <a:ln w="12700">
            <a:solidFill>
              <a:srgbClr val="048C0A"/>
            </a:solidFill>
            <a:round/>
            <a:headEnd/>
            <a:tailEnd/>
          </a:ln>
          <a:effectLst/>
        </p:spPr>
        <p:txBody>
          <a:bodyPr/>
          <a:lstStyle/>
          <a:p>
            <a:endParaRPr lang="en-US"/>
          </a:p>
        </p:txBody>
      </p:sp>
      <p:sp>
        <p:nvSpPr>
          <p:cNvPr id="464944" name="Line 48"/>
          <p:cNvSpPr>
            <a:spLocks noChangeShapeType="1"/>
          </p:cNvSpPr>
          <p:nvPr/>
        </p:nvSpPr>
        <p:spPr bwMode="auto">
          <a:xfrm>
            <a:off x="1676400" y="762000"/>
            <a:ext cx="0" cy="990600"/>
          </a:xfrm>
          <a:prstGeom prst="line">
            <a:avLst/>
          </a:prstGeom>
          <a:noFill/>
          <a:ln w="12700">
            <a:solidFill>
              <a:srgbClr val="048C0A"/>
            </a:solidFill>
            <a:round/>
            <a:headEnd/>
            <a:tailEnd/>
          </a:ln>
          <a:effectLst/>
        </p:spPr>
        <p:txBody>
          <a:bodyPr/>
          <a:lstStyle/>
          <a:p>
            <a:endParaRPr lang="en-US"/>
          </a:p>
        </p:txBody>
      </p:sp>
      <p:sp>
        <p:nvSpPr>
          <p:cNvPr id="464945" name="Line 49"/>
          <p:cNvSpPr>
            <a:spLocks noChangeShapeType="1"/>
          </p:cNvSpPr>
          <p:nvPr/>
        </p:nvSpPr>
        <p:spPr bwMode="auto">
          <a:xfrm flipV="1">
            <a:off x="2286000" y="1524000"/>
            <a:ext cx="0" cy="381000"/>
          </a:xfrm>
          <a:prstGeom prst="line">
            <a:avLst/>
          </a:prstGeom>
          <a:noFill/>
          <a:ln w="12700">
            <a:solidFill>
              <a:srgbClr val="048C0A"/>
            </a:solidFill>
            <a:round/>
            <a:headEnd/>
            <a:tailEnd/>
          </a:ln>
          <a:effectLst/>
        </p:spPr>
        <p:txBody>
          <a:bodyPr/>
          <a:lstStyle/>
          <a:p>
            <a:endParaRPr lang="en-US"/>
          </a:p>
        </p:txBody>
      </p:sp>
      <p:sp>
        <p:nvSpPr>
          <p:cNvPr id="464946" name="Line 50"/>
          <p:cNvSpPr>
            <a:spLocks noChangeShapeType="1"/>
          </p:cNvSpPr>
          <p:nvPr/>
        </p:nvSpPr>
        <p:spPr bwMode="auto">
          <a:xfrm flipV="1">
            <a:off x="2667000" y="1371600"/>
            <a:ext cx="0" cy="152400"/>
          </a:xfrm>
          <a:prstGeom prst="line">
            <a:avLst/>
          </a:prstGeom>
          <a:noFill/>
          <a:ln w="12700">
            <a:solidFill>
              <a:srgbClr val="048C0A"/>
            </a:solidFill>
            <a:round/>
            <a:headEnd/>
            <a:tailEnd/>
          </a:ln>
          <a:effectLst/>
        </p:spPr>
        <p:txBody>
          <a:bodyPr/>
          <a:lstStyle/>
          <a:p>
            <a:endParaRPr lang="en-US"/>
          </a:p>
        </p:txBody>
      </p:sp>
      <p:sp>
        <p:nvSpPr>
          <p:cNvPr id="464947" name="Line 51"/>
          <p:cNvSpPr>
            <a:spLocks noChangeShapeType="1"/>
          </p:cNvSpPr>
          <p:nvPr/>
        </p:nvSpPr>
        <p:spPr bwMode="auto">
          <a:xfrm flipV="1">
            <a:off x="2895600" y="1295400"/>
            <a:ext cx="0" cy="990600"/>
          </a:xfrm>
          <a:prstGeom prst="line">
            <a:avLst/>
          </a:prstGeom>
          <a:noFill/>
          <a:ln w="12700">
            <a:solidFill>
              <a:srgbClr val="048C0A"/>
            </a:solidFill>
            <a:round/>
            <a:headEnd/>
            <a:tailEnd/>
          </a:ln>
          <a:effectLst/>
        </p:spPr>
        <p:txBody>
          <a:bodyPr/>
          <a:lstStyle/>
          <a:p>
            <a:endParaRPr lang="en-US"/>
          </a:p>
        </p:txBody>
      </p:sp>
      <p:sp>
        <p:nvSpPr>
          <p:cNvPr id="464948" name="Text Box 52"/>
          <p:cNvSpPr txBox="1">
            <a:spLocks noChangeArrowheads="1"/>
          </p:cNvSpPr>
          <p:nvPr/>
        </p:nvSpPr>
        <p:spPr bwMode="auto">
          <a:xfrm>
            <a:off x="304800" y="2971800"/>
            <a:ext cx="2743200" cy="730250"/>
          </a:xfrm>
          <a:prstGeom prst="rect">
            <a:avLst/>
          </a:prstGeom>
          <a:noFill/>
          <a:ln w="9525">
            <a:noFill/>
            <a:miter lim="800000"/>
            <a:headEnd/>
            <a:tailEnd/>
          </a:ln>
          <a:effectLst/>
        </p:spPr>
        <p:txBody>
          <a:bodyPr>
            <a:spAutoFit/>
          </a:bodyPr>
          <a:lstStyle/>
          <a:p>
            <a:r>
              <a:rPr lang="en-US" sz="1400" b="1"/>
              <a:t>Linear regression not flexible but trains like lightning.</a:t>
            </a:r>
          </a:p>
        </p:txBody>
      </p:sp>
      <p:sp>
        <p:nvSpPr>
          <p:cNvPr id="464949" name="Text Box 53"/>
          <p:cNvSpPr txBox="1">
            <a:spLocks noChangeArrowheads="1"/>
          </p:cNvSpPr>
          <p:nvPr/>
        </p:nvSpPr>
        <p:spPr bwMode="auto">
          <a:xfrm>
            <a:off x="304800" y="6019800"/>
            <a:ext cx="2971800" cy="517525"/>
          </a:xfrm>
          <a:prstGeom prst="rect">
            <a:avLst/>
          </a:prstGeom>
          <a:noFill/>
          <a:ln w="9525">
            <a:noFill/>
            <a:miter lim="800000"/>
            <a:headEnd/>
            <a:tailEnd/>
          </a:ln>
          <a:effectLst/>
        </p:spPr>
        <p:txBody>
          <a:bodyPr>
            <a:spAutoFit/>
          </a:bodyPr>
          <a:lstStyle/>
          <a:p>
            <a:r>
              <a:rPr lang="en-US" sz="1400" b="1"/>
              <a:t>Locally weighted regression is very flexible and fast to train.</a:t>
            </a:r>
          </a:p>
        </p:txBody>
      </p:sp>
      <p:sp>
        <p:nvSpPr>
          <p:cNvPr id="464950" name="Line 54"/>
          <p:cNvSpPr>
            <a:spLocks noChangeShapeType="1"/>
          </p:cNvSpPr>
          <p:nvPr/>
        </p:nvSpPr>
        <p:spPr bwMode="auto">
          <a:xfrm flipV="1">
            <a:off x="1143000" y="5715000"/>
            <a:ext cx="304800" cy="304800"/>
          </a:xfrm>
          <a:prstGeom prst="line">
            <a:avLst/>
          </a:prstGeom>
          <a:noFill/>
          <a:ln w="57150">
            <a:solidFill>
              <a:schemeClr val="tx1"/>
            </a:solidFill>
            <a:round/>
            <a:headEnd/>
            <a:tailEnd/>
          </a:ln>
          <a:effectLst/>
        </p:spPr>
        <p:txBody>
          <a:bodyPr/>
          <a:lstStyle/>
          <a:p>
            <a:endParaRPr lang="en-US"/>
          </a:p>
        </p:txBody>
      </p:sp>
      <p:sp>
        <p:nvSpPr>
          <p:cNvPr id="464951" name="Line 55"/>
          <p:cNvSpPr>
            <a:spLocks noChangeShapeType="1"/>
          </p:cNvSpPr>
          <p:nvPr/>
        </p:nvSpPr>
        <p:spPr bwMode="auto">
          <a:xfrm>
            <a:off x="1143000" y="5715000"/>
            <a:ext cx="304800" cy="304800"/>
          </a:xfrm>
          <a:prstGeom prst="line">
            <a:avLst/>
          </a:prstGeom>
          <a:noFill/>
          <a:ln w="57150">
            <a:solidFill>
              <a:schemeClr val="tx1"/>
            </a:solidFill>
            <a:round/>
            <a:headEnd/>
            <a:tailEnd/>
          </a:ln>
          <a:effectLst/>
        </p:spPr>
        <p:txBody>
          <a:bodyPr/>
          <a:lstStyle/>
          <a:p>
            <a:endParaRPr lang="en-US"/>
          </a:p>
        </p:txBody>
      </p:sp>
      <p:sp>
        <p:nvSpPr>
          <p:cNvPr id="464952" name="Text Box 56"/>
          <p:cNvSpPr txBox="1">
            <a:spLocks noChangeArrowheads="1"/>
          </p:cNvSpPr>
          <p:nvPr/>
        </p:nvSpPr>
        <p:spPr bwMode="auto">
          <a:xfrm>
            <a:off x="1524000" y="5181600"/>
            <a:ext cx="1371600" cy="396875"/>
          </a:xfrm>
          <a:prstGeom prst="rect">
            <a:avLst/>
          </a:prstGeom>
          <a:noFill/>
          <a:ln w="9525">
            <a:noFill/>
            <a:miter lim="800000"/>
            <a:headEnd/>
            <a:tailEnd/>
          </a:ln>
          <a:effectLst/>
        </p:spPr>
        <p:txBody>
          <a:bodyPr>
            <a:spAutoFit/>
          </a:bodyPr>
          <a:lstStyle/>
          <a:p>
            <a:pPr marL="342900" indent="-342900"/>
            <a:r>
              <a:rPr lang="en-US" sz="2000" b="1"/>
              <a:t>Query</a:t>
            </a:r>
          </a:p>
        </p:txBody>
      </p:sp>
      <p:sp>
        <p:nvSpPr>
          <p:cNvPr id="464953" name="Freeform 57"/>
          <p:cNvSpPr>
            <a:spLocks/>
          </p:cNvSpPr>
          <p:nvPr/>
        </p:nvSpPr>
        <p:spPr bwMode="auto">
          <a:xfrm>
            <a:off x="1524000" y="5562600"/>
            <a:ext cx="533400" cy="228600"/>
          </a:xfrm>
          <a:custGeom>
            <a:avLst/>
            <a:gdLst/>
            <a:ahLst/>
            <a:cxnLst>
              <a:cxn ang="0">
                <a:pos x="336" y="0"/>
              </a:cxn>
              <a:cxn ang="0">
                <a:pos x="252" y="108"/>
              </a:cxn>
              <a:cxn ang="0">
                <a:pos x="0" y="144"/>
              </a:cxn>
            </a:cxnLst>
            <a:rect l="0" t="0" r="r" b="b"/>
            <a:pathLst>
              <a:path w="336" h="144">
                <a:moveTo>
                  <a:pt x="336" y="0"/>
                </a:moveTo>
                <a:lnTo>
                  <a:pt x="252" y="108"/>
                </a:lnTo>
                <a:lnTo>
                  <a:pt x="0" y="144"/>
                </a:lnTo>
              </a:path>
            </a:pathLst>
          </a:custGeom>
          <a:noFill/>
          <a:ln w="9525" cap="flat" cmpd="sng">
            <a:solidFill>
              <a:schemeClr val="tx1"/>
            </a:solidFill>
            <a:prstDash val="solid"/>
            <a:round/>
            <a:headEnd type="none" w="med" len="med"/>
            <a:tailEnd type="triangle" w="med" len="med"/>
          </a:ln>
          <a:effectLst/>
        </p:spPr>
        <p:txBody>
          <a:bodyPr/>
          <a:lstStyle/>
          <a:p>
            <a:endParaRPr lang="en-US"/>
          </a:p>
        </p:txBody>
      </p:sp>
      <p:sp>
        <p:nvSpPr>
          <p:cNvPr id="464954" name="Text Box 58"/>
          <p:cNvSpPr txBox="1">
            <a:spLocks noChangeArrowheads="1"/>
          </p:cNvSpPr>
          <p:nvPr/>
        </p:nvSpPr>
        <p:spPr bwMode="auto">
          <a:xfrm>
            <a:off x="990600" y="2209800"/>
            <a:ext cx="1981200" cy="730250"/>
          </a:xfrm>
          <a:prstGeom prst="rect">
            <a:avLst/>
          </a:prstGeom>
          <a:noFill/>
          <a:ln w="9525">
            <a:noFill/>
            <a:miter lim="800000"/>
            <a:headEnd/>
            <a:tailEnd/>
          </a:ln>
          <a:effectLst/>
        </p:spPr>
        <p:txBody>
          <a:bodyPr>
            <a:spAutoFit/>
          </a:bodyPr>
          <a:lstStyle/>
          <a:p>
            <a:r>
              <a:rPr lang="en-US" sz="1400"/>
              <a:t>Find w to minimize </a:t>
            </a:r>
            <a:r>
              <a:rPr lang="el-GR" sz="1400">
                <a:cs typeface="Tahoma" pitchFamily="34" charset="0"/>
              </a:rPr>
              <a:t>Σ</a:t>
            </a:r>
            <a:r>
              <a:rPr lang="en-US" sz="1400">
                <a:cs typeface="Tahoma" pitchFamily="34" charset="0"/>
              </a:rPr>
              <a:t>(y</a:t>
            </a:r>
            <a:r>
              <a:rPr lang="en-US" sz="1400" baseline="-25000">
                <a:cs typeface="Tahoma" pitchFamily="34" charset="0"/>
              </a:rPr>
              <a:t>i</a:t>
            </a:r>
            <a:r>
              <a:rPr lang="en-US" sz="1400">
                <a:cs typeface="Tahoma" pitchFamily="34" charset="0"/>
              </a:rPr>
              <a:t>-</a:t>
            </a:r>
            <a:r>
              <a:rPr lang="el-GR" sz="1400">
                <a:cs typeface="Tahoma" pitchFamily="34" charset="0"/>
              </a:rPr>
              <a:t>Σ</a:t>
            </a:r>
            <a:r>
              <a:rPr lang="en-US" sz="1400">
                <a:cs typeface="Tahoma" pitchFamily="34" charset="0"/>
              </a:rPr>
              <a:t>w</a:t>
            </a:r>
            <a:r>
              <a:rPr lang="en-US" sz="1400" baseline="-25000">
                <a:cs typeface="Tahoma" pitchFamily="34" charset="0"/>
              </a:rPr>
              <a:t>j</a:t>
            </a:r>
            <a:r>
              <a:rPr lang="en-US" sz="1400">
                <a:cs typeface="Tahoma" pitchFamily="34" charset="0"/>
              </a:rPr>
              <a:t>T</a:t>
            </a:r>
            <a:r>
              <a:rPr lang="en-US" sz="1400" baseline="-25000">
                <a:cs typeface="Tahoma" pitchFamily="34" charset="0"/>
              </a:rPr>
              <a:t>j</a:t>
            </a:r>
            <a:r>
              <a:rPr lang="en-US" sz="1400">
                <a:cs typeface="Tahoma" pitchFamily="34" charset="0"/>
              </a:rPr>
              <a:t>(x</a:t>
            </a:r>
            <a:r>
              <a:rPr lang="en-US" sz="1400" baseline="-25000">
                <a:cs typeface="Tahoma" pitchFamily="34" charset="0"/>
              </a:rPr>
              <a:t>i</a:t>
            </a:r>
            <a:r>
              <a:rPr lang="en-US" sz="1400">
                <a:cs typeface="Tahoma" pitchFamily="34" charset="0"/>
              </a:rPr>
              <a:t>))</a:t>
            </a:r>
            <a:r>
              <a:rPr lang="en-US" sz="1400" baseline="30000">
                <a:cs typeface="Tahoma" pitchFamily="34" charset="0"/>
              </a:rPr>
              <a:t>2</a:t>
            </a:r>
            <a:r>
              <a:rPr lang="en-US" sz="1400">
                <a:cs typeface="Tahoma" pitchFamily="34" charset="0"/>
              </a:rPr>
              <a:t> directly: w=(X</a:t>
            </a:r>
            <a:r>
              <a:rPr lang="en-US" sz="1400" baseline="30000">
                <a:cs typeface="Tahoma" pitchFamily="34" charset="0"/>
              </a:rPr>
              <a:t>T</a:t>
            </a:r>
            <a:r>
              <a:rPr lang="en-US" sz="1400">
                <a:cs typeface="Tahoma" pitchFamily="34" charset="0"/>
              </a:rPr>
              <a:t>X)</a:t>
            </a:r>
            <a:r>
              <a:rPr lang="en-US" sz="1400" baseline="30000">
                <a:cs typeface="Tahoma" pitchFamily="34" charset="0"/>
              </a:rPr>
              <a:t>-1</a:t>
            </a:r>
            <a:r>
              <a:rPr lang="en-US" sz="1400">
                <a:cs typeface="Tahoma" pitchFamily="34" charset="0"/>
              </a:rPr>
              <a:t>X</a:t>
            </a:r>
            <a:r>
              <a:rPr lang="en-US" sz="1400" baseline="30000">
                <a:cs typeface="Tahoma" pitchFamily="34" charset="0"/>
              </a:rPr>
              <a:t>T</a:t>
            </a:r>
            <a:r>
              <a:rPr lang="en-US" sz="1400">
                <a:cs typeface="Tahoma" pitchFamily="34" charset="0"/>
              </a:rPr>
              <a:t>Y</a:t>
            </a:r>
            <a:endParaRPr lang="el-GR" sz="1400">
              <a:cs typeface="Tahom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0"/>
          </p:nvPr>
        </p:nvSpPr>
        <p:spPr/>
        <p:txBody>
          <a:bodyPr/>
          <a:lstStyle/>
          <a:p>
            <a:r>
              <a:rPr lang="en-US"/>
              <a:t>Copyright © 2001, 2005, Andrew W. Moore</a:t>
            </a:r>
          </a:p>
        </p:txBody>
      </p:sp>
      <p:sp>
        <p:nvSpPr>
          <p:cNvPr id="465924" name="Text Box 4"/>
          <p:cNvSpPr txBox="1">
            <a:spLocks noChangeArrowheads="1"/>
          </p:cNvSpPr>
          <p:nvPr/>
        </p:nvSpPr>
        <p:spPr bwMode="auto">
          <a:xfrm>
            <a:off x="304800" y="304800"/>
            <a:ext cx="8534400" cy="6203950"/>
          </a:xfrm>
          <a:prstGeom prst="rect">
            <a:avLst/>
          </a:prstGeom>
          <a:noFill/>
          <a:ln w="9525">
            <a:noFill/>
            <a:miter lim="800000"/>
            <a:headEnd/>
            <a:tailEnd/>
          </a:ln>
          <a:effectLst/>
        </p:spPr>
        <p:txBody>
          <a:bodyPr>
            <a:spAutoFit/>
          </a:bodyPr>
          <a:lstStyle/>
          <a:p>
            <a:pPr marL="342900" indent="-342900">
              <a:spcBef>
                <a:spcPct val="0"/>
              </a:spcBef>
            </a:pPr>
            <a:r>
              <a:rPr lang="en-US" sz="1600"/>
              <a:t>Input X matrix of inputs: X[k] [i] = i’th component of k’th input point.</a:t>
            </a:r>
          </a:p>
          <a:p>
            <a:pPr marL="342900" indent="-342900">
              <a:spcBef>
                <a:spcPct val="0"/>
              </a:spcBef>
            </a:pPr>
            <a:r>
              <a:rPr lang="en-US" sz="1600"/>
              <a:t>Input Y matrix of outputs: Y[k] = k’th output value.</a:t>
            </a:r>
          </a:p>
          <a:p>
            <a:pPr marL="342900" indent="-342900">
              <a:spcBef>
                <a:spcPct val="0"/>
              </a:spcBef>
            </a:pPr>
            <a:r>
              <a:rPr lang="en-US" sz="1600"/>
              <a:t>Input xq = query input.  Input kwidth.</a:t>
            </a:r>
          </a:p>
          <a:p>
            <a:pPr marL="342900" indent="-342900">
              <a:spcBef>
                <a:spcPct val="0"/>
              </a:spcBef>
            </a:pPr>
            <a:endParaRPr lang="en-US" sz="800"/>
          </a:p>
          <a:p>
            <a:pPr marL="342900" indent="-342900">
              <a:spcBef>
                <a:spcPct val="0"/>
              </a:spcBef>
            </a:pPr>
            <a:r>
              <a:rPr lang="en-US" sz="1600"/>
              <a:t>WXTWX = empty (D+1) x (D+1) matrix</a:t>
            </a:r>
          </a:p>
          <a:p>
            <a:pPr marL="342900" indent="-342900">
              <a:spcBef>
                <a:spcPct val="0"/>
              </a:spcBef>
            </a:pPr>
            <a:r>
              <a:rPr lang="en-US" sz="1600"/>
              <a:t>WXTWY = empty (D+1) x 1        matrix</a:t>
            </a:r>
          </a:p>
          <a:p>
            <a:pPr marL="342900" indent="-342900">
              <a:spcBef>
                <a:spcPct val="0"/>
              </a:spcBef>
            </a:pPr>
            <a:endParaRPr lang="en-US" sz="800"/>
          </a:p>
          <a:p>
            <a:pPr marL="342900" indent="-342900">
              <a:spcBef>
                <a:spcPct val="0"/>
              </a:spcBef>
            </a:pPr>
            <a:r>
              <a:rPr lang="en-US" sz="1600"/>
              <a:t>for ( k = 1 ; k &lt;= N ; k = k + 1 )</a:t>
            </a:r>
          </a:p>
          <a:p>
            <a:pPr marL="342900" indent="-342900">
              <a:spcBef>
                <a:spcPct val="0"/>
              </a:spcBef>
            </a:pPr>
            <a:r>
              <a:rPr lang="en-US" sz="1600"/>
              <a:t>     /* Compute weight of kth point  */</a:t>
            </a:r>
          </a:p>
          <a:p>
            <a:pPr marL="342900" indent="-342900">
              <a:spcBef>
                <a:spcPct val="0"/>
              </a:spcBef>
            </a:pPr>
            <a:r>
              <a:rPr lang="en-US" sz="1600"/>
              <a:t>     wk = weight_function( distance( xq , X[k] ) / kwidth )</a:t>
            </a:r>
          </a:p>
          <a:p>
            <a:pPr marL="342900" indent="-342900">
              <a:spcBef>
                <a:spcPct val="0"/>
              </a:spcBef>
            </a:pPr>
            <a:endParaRPr lang="en-US" sz="800"/>
          </a:p>
          <a:p>
            <a:pPr marL="342900" indent="-342900">
              <a:spcBef>
                <a:spcPct val="0"/>
              </a:spcBef>
            </a:pPr>
            <a:r>
              <a:rPr lang="en-US" sz="1600"/>
              <a:t>	/* Add to (WX) ^T (WX) matrix */</a:t>
            </a:r>
          </a:p>
          <a:p>
            <a:pPr marL="342900" indent="-342900">
              <a:spcBef>
                <a:spcPct val="0"/>
              </a:spcBef>
            </a:pPr>
            <a:r>
              <a:rPr lang="en-US" sz="1600"/>
              <a:t>      for ( i = 0 ; i &lt;= D ; i = i + 1 )</a:t>
            </a:r>
          </a:p>
          <a:p>
            <a:pPr marL="342900" indent="-342900">
              <a:spcBef>
                <a:spcPct val="0"/>
              </a:spcBef>
            </a:pPr>
            <a:r>
              <a:rPr lang="en-US" sz="1600"/>
              <a:t>		for ( j = 0 ; j &lt;= D ; j = j + 1 )</a:t>
            </a:r>
          </a:p>
          <a:p>
            <a:pPr marL="342900" indent="-342900">
              <a:spcBef>
                <a:spcPct val="0"/>
              </a:spcBef>
            </a:pPr>
            <a:r>
              <a:rPr lang="en-US" sz="1600"/>
              <a:t>			if ( i == 0 ) xki = 1 else xki = X[k] [i]</a:t>
            </a:r>
          </a:p>
          <a:p>
            <a:pPr marL="342900" indent="-342900">
              <a:spcBef>
                <a:spcPct val="0"/>
              </a:spcBef>
            </a:pPr>
            <a:r>
              <a:rPr lang="en-US" sz="1600"/>
              <a:t>			if ( j == 0 ) xkj = 1 else xkj = X[k] [j]</a:t>
            </a:r>
          </a:p>
          <a:p>
            <a:pPr marL="342900" indent="-342900">
              <a:spcBef>
                <a:spcPct val="0"/>
              </a:spcBef>
            </a:pPr>
            <a:r>
              <a:rPr lang="en-US" sz="1600"/>
              <a:t>			WXTWX [i] [j] = WXTWX [i] [j] + wk * wk * xki * xkj</a:t>
            </a:r>
          </a:p>
          <a:p>
            <a:pPr marL="342900" indent="-342900">
              <a:spcBef>
                <a:spcPct val="0"/>
              </a:spcBef>
            </a:pPr>
            <a:endParaRPr lang="en-US" sz="800"/>
          </a:p>
          <a:p>
            <a:pPr marL="342900" indent="-342900">
              <a:spcBef>
                <a:spcPct val="0"/>
              </a:spcBef>
            </a:pPr>
            <a:r>
              <a:rPr lang="en-US" sz="1600"/>
              <a:t>     /*  Add to (WX) ^T (WY) vector */</a:t>
            </a:r>
          </a:p>
          <a:p>
            <a:pPr marL="342900" indent="-342900">
              <a:spcBef>
                <a:spcPct val="0"/>
              </a:spcBef>
            </a:pPr>
            <a:r>
              <a:rPr lang="en-US" sz="1600"/>
              <a:t>     for ( i = 0 ; i &lt;= D ; i = i + 1 )</a:t>
            </a:r>
          </a:p>
          <a:p>
            <a:pPr marL="342900" indent="-342900">
              <a:spcBef>
                <a:spcPct val="0"/>
              </a:spcBef>
            </a:pPr>
            <a:r>
              <a:rPr lang="en-US" sz="1600"/>
              <a:t>		 if ( i == 0 ) xki = 1 else xki = X[k] [i]</a:t>
            </a:r>
          </a:p>
          <a:p>
            <a:pPr marL="342900" indent="-342900">
              <a:spcBef>
                <a:spcPct val="0"/>
              </a:spcBef>
            </a:pPr>
            <a:r>
              <a:rPr lang="en-US" sz="1600"/>
              <a:t>		 WXTWY [i] = WXTWY [i] + wk * wk * xki * Y[k]</a:t>
            </a:r>
          </a:p>
          <a:p>
            <a:pPr marL="342900" indent="-342900">
              <a:spcBef>
                <a:spcPct val="0"/>
              </a:spcBef>
            </a:pPr>
            <a:endParaRPr lang="en-US" sz="1600"/>
          </a:p>
          <a:p>
            <a:pPr marL="342900" indent="-342900">
              <a:spcBef>
                <a:spcPct val="0"/>
              </a:spcBef>
            </a:pPr>
            <a:r>
              <a:rPr lang="en-US" sz="1600"/>
              <a:t>/* Compute the local beta.  Call your favorite linear equation solver.  Recommend Cholesky Decomposition for speed.  Recommend Singular Val Decomp for Robustness. */</a:t>
            </a:r>
          </a:p>
          <a:p>
            <a:pPr marL="342900" indent="-342900">
              <a:spcBef>
                <a:spcPct val="0"/>
              </a:spcBef>
            </a:pPr>
            <a:r>
              <a:rPr lang="en-US" sz="1600"/>
              <a:t>beta = (WXTWX)</a:t>
            </a:r>
            <a:r>
              <a:rPr lang="en-US" sz="1600" baseline="30000"/>
              <a:t>-1</a:t>
            </a:r>
            <a:r>
              <a:rPr lang="en-US" sz="1600"/>
              <a:t> (WXTWY)</a:t>
            </a:r>
          </a:p>
          <a:p>
            <a:pPr marL="342900" indent="-342900">
              <a:spcBef>
                <a:spcPct val="0"/>
              </a:spcBef>
            </a:pPr>
            <a:r>
              <a:rPr lang="en-US" sz="1600"/>
              <a:t>ypredict = beta[0] + beta[1]*xq[1] + beta[2]*xq[2] + … beta[D]*xq[D]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6"/>
          <p:cNvSpPr>
            <a:spLocks noGrp="1"/>
          </p:cNvSpPr>
          <p:nvPr>
            <p:ph type="ftr" sz="quarter" idx="10"/>
          </p:nvPr>
        </p:nvSpPr>
        <p:spPr/>
        <p:txBody>
          <a:bodyPr/>
          <a:lstStyle/>
          <a:p>
            <a:r>
              <a:rPr lang="en-US"/>
              <a:t>Copyright © 2001, 2005, Andrew W. Moore</a:t>
            </a:r>
          </a:p>
        </p:txBody>
      </p:sp>
      <p:sp>
        <p:nvSpPr>
          <p:cNvPr id="466948" name="Rectangle 4"/>
          <p:cNvSpPr>
            <a:spLocks noGrp="1" noChangeArrowheads="1"/>
          </p:cNvSpPr>
          <p:nvPr>
            <p:ph type="title" sz="quarter"/>
          </p:nvPr>
        </p:nvSpPr>
        <p:spPr/>
        <p:txBody>
          <a:bodyPr/>
          <a:lstStyle/>
          <a:p>
            <a:r>
              <a:rPr lang="en-US"/>
              <a:t>LWR on our test cases</a:t>
            </a:r>
          </a:p>
        </p:txBody>
      </p:sp>
      <p:pic>
        <p:nvPicPr>
          <p:cNvPr id="466951" name="Picture 7" descr="j1"/>
          <p:cNvPicPr>
            <a:picLocks noChangeAspect="1" noChangeArrowheads="1"/>
          </p:cNvPicPr>
          <p:nvPr>
            <p:ph sz="quarter" idx="1"/>
          </p:nvPr>
        </p:nvPicPr>
        <p:blipFill>
          <a:blip r:embed="rId2"/>
          <a:srcRect/>
          <a:stretch>
            <a:fillRect/>
          </a:stretch>
        </p:blipFill>
        <p:spPr>
          <a:xfrm>
            <a:off x="228600" y="1219200"/>
            <a:ext cx="2738438" cy="2743200"/>
          </a:xfrm>
          <a:noFill/>
          <a:ln/>
        </p:spPr>
      </p:pic>
      <p:pic>
        <p:nvPicPr>
          <p:cNvPr id="466952" name="Picture 8" descr="k1"/>
          <p:cNvPicPr>
            <a:picLocks noChangeAspect="1" noChangeArrowheads="1"/>
          </p:cNvPicPr>
          <p:nvPr>
            <p:ph sz="quarter" idx="2"/>
          </p:nvPr>
        </p:nvPicPr>
        <p:blipFill>
          <a:blip r:embed="rId3"/>
          <a:srcRect/>
          <a:stretch>
            <a:fillRect/>
          </a:stretch>
        </p:blipFill>
        <p:spPr>
          <a:xfrm>
            <a:off x="3124200" y="1219200"/>
            <a:ext cx="2743200" cy="2733675"/>
          </a:xfrm>
          <a:noFill/>
          <a:ln/>
        </p:spPr>
      </p:pic>
      <p:pic>
        <p:nvPicPr>
          <p:cNvPr id="466954" name="Picture 10" descr="a1"/>
          <p:cNvPicPr>
            <a:picLocks noChangeAspect="1" noChangeArrowheads="1"/>
          </p:cNvPicPr>
          <p:nvPr>
            <p:ph sz="quarter" idx="3"/>
          </p:nvPr>
        </p:nvPicPr>
        <p:blipFill>
          <a:blip r:embed="rId4"/>
          <a:srcRect/>
          <a:stretch>
            <a:fillRect/>
          </a:stretch>
        </p:blipFill>
        <p:spPr>
          <a:xfrm>
            <a:off x="6019800" y="1219200"/>
            <a:ext cx="2743200" cy="2727325"/>
          </a:xfrm>
          <a:noFill/>
          <a:ln/>
        </p:spPr>
      </p:pic>
      <p:graphicFrame>
        <p:nvGraphicFramePr>
          <p:cNvPr id="466977" name="Group 33"/>
          <p:cNvGraphicFramePr>
            <a:graphicFrameLocks noGrp="1"/>
          </p:cNvGraphicFramePr>
          <p:nvPr>
            <p:ph sz="quarter" idx="4"/>
          </p:nvPr>
        </p:nvGraphicFramePr>
        <p:xfrm>
          <a:off x="0" y="4114800"/>
          <a:ext cx="9144000" cy="2301875"/>
        </p:xfrm>
        <a:graphic>
          <a:graphicData uri="http://schemas.openxmlformats.org/drawingml/2006/table">
            <a:tbl>
              <a:tblPr/>
              <a:tblGrid>
                <a:gridCol w="3048000"/>
                <a:gridCol w="3048000"/>
                <a:gridCol w="3048000"/>
              </a:tblGrid>
              <a:tr h="2209800">
                <a:tc>
                  <a:txBody>
                    <a:bodyPr/>
                    <a:lstStyle/>
                    <a:p>
                      <a:pPr marL="0" marR="0" lvl="0" indent="0" algn="l" defTabSz="914400" rtl="0" eaLnBrk="1" fontAlgn="base" latinLnBrk="0" hangingPunct="1">
                        <a:lnSpc>
                          <a:spcPct val="90000"/>
                        </a:lnSpc>
                        <a:spcBef>
                          <a:spcPct val="20000"/>
                        </a:spcBef>
                        <a:spcAft>
                          <a:spcPct val="0"/>
                        </a:spcAft>
                        <a:buClr>
                          <a:schemeClr val="tx1"/>
                        </a:buClr>
                        <a:buSzTx/>
                        <a:buFontTx/>
                        <a:buNone/>
                        <a:tabLst/>
                      </a:pPr>
                      <a:r>
                        <a:rPr kumimoji="0" lang="en-US" sz="2400" b="0" i="0" u="none" strike="noStrike" cap="none" normalizeH="0" baseline="0" smtClean="0">
                          <a:ln>
                            <a:noFill/>
                          </a:ln>
                          <a:solidFill>
                            <a:schemeClr val="tx1"/>
                          </a:solidFill>
                          <a:effectLst/>
                          <a:latin typeface="Tahoma" pitchFamily="34" charset="0"/>
                        </a:rPr>
                        <a:t>KW = 1/16 of x-axis width.</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Tx/>
                        <a:buNone/>
                        <a:tabLst/>
                      </a:pPr>
                      <a:r>
                        <a:rPr kumimoji="0" lang="en-US" sz="2400" b="0" i="0" u="none" strike="noStrike" cap="none" normalizeH="0" baseline="0" smtClean="0">
                          <a:ln>
                            <a:noFill/>
                          </a:ln>
                          <a:solidFill>
                            <a:schemeClr val="tx1"/>
                          </a:solidFill>
                          <a:effectLst/>
                          <a:latin typeface="Tahoma" pitchFamily="34" charset="0"/>
                        </a:rPr>
                        <a:t>KW = 1/32 of x-axis width.</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Tx/>
                        <a:buNone/>
                        <a:tabLst/>
                      </a:pPr>
                      <a:r>
                        <a:rPr kumimoji="0" lang="en-US" sz="2400" b="0" i="0" u="none" strike="noStrike" cap="none" normalizeH="0" baseline="0" smtClean="0">
                          <a:ln>
                            <a:noFill/>
                          </a:ln>
                          <a:solidFill>
                            <a:schemeClr val="tx1"/>
                          </a:solidFill>
                          <a:effectLst/>
                          <a:latin typeface="Tahoma" pitchFamily="34" charset="0"/>
                        </a:rPr>
                        <a:t>KW = 1/8 of x-axis width.</a:t>
                      </a:r>
                    </a:p>
                    <a:p>
                      <a:pPr marL="0" marR="0" lvl="0" indent="0" algn="l" defTabSz="914400" rtl="0" eaLnBrk="1" fontAlgn="base" latinLnBrk="0" hangingPunct="1">
                        <a:lnSpc>
                          <a:spcPct val="90000"/>
                        </a:lnSpc>
                        <a:spcBef>
                          <a:spcPct val="20000"/>
                        </a:spcBef>
                        <a:spcAft>
                          <a:spcPct val="0"/>
                        </a:spcAft>
                        <a:buClr>
                          <a:schemeClr val="tx1"/>
                        </a:buClr>
                        <a:buSzTx/>
                        <a:buFontTx/>
                        <a:buNone/>
                        <a:tabLst/>
                      </a:pPr>
                      <a:endParaRPr kumimoji="0" lang="en-US" sz="10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90000"/>
                        </a:lnSpc>
                        <a:spcBef>
                          <a:spcPct val="20000"/>
                        </a:spcBef>
                        <a:spcAft>
                          <a:spcPct val="0"/>
                        </a:spcAft>
                        <a:buClr>
                          <a:schemeClr val="tx1"/>
                        </a:buClr>
                        <a:buSzTx/>
                        <a:buFontTx/>
                        <a:buNone/>
                        <a:tabLst/>
                      </a:pPr>
                      <a:r>
                        <a:rPr kumimoji="0" lang="en-US" sz="2400" b="0" i="0" u="none" strike="noStrike" cap="none" normalizeH="0" baseline="0" smtClean="0">
                          <a:ln>
                            <a:noFill/>
                          </a:ln>
                          <a:solidFill>
                            <a:schemeClr val="tx1"/>
                          </a:solidFill>
                          <a:effectLst/>
                          <a:latin typeface="Tahoma" pitchFamily="34" charset="0"/>
                        </a:rPr>
                        <a:t>Nicer and smoother, but even now, are the bumps justified, or is this overfitting?</a:t>
                      </a:r>
                    </a:p>
                  </a:txBody>
                  <a:tcPr horzOverflow="overflow">
                    <a:lnL>
                      <a:noFill/>
                    </a:lnL>
                    <a:lnR cap="flat">
                      <a:noFill/>
                    </a:lnR>
                    <a:lnT cap="flat">
                      <a:noFill/>
                    </a:lnT>
                    <a:lnB cap="flat">
                      <a:noFill/>
                    </a:lnB>
                    <a:lnTlToBr>
                      <a:noFill/>
                    </a:lnTlToBr>
                    <a:lnBlToTr>
                      <a:noFill/>
                    </a:lnBlToTr>
                    <a:noFill/>
                  </a:tcPr>
                </a:tc>
              </a:tr>
            </a:tbl>
          </a:graphicData>
        </a:graphic>
      </p:graphicFrame>
      <p:sp>
        <p:nvSpPr>
          <p:cNvPr id="466978" name="Text Box 34"/>
          <p:cNvSpPr txBox="1">
            <a:spLocks noChangeArrowheads="1"/>
          </p:cNvSpPr>
          <p:nvPr/>
        </p:nvSpPr>
        <p:spPr bwMode="auto">
          <a:xfrm>
            <a:off x="152400" y="152400"/>
            <a:ext cx="8839200" cy="581025"/>
          </a:xfrm>
          <a:prstGeom prst="rect">
            <a:avLst/>
          </a:prstGeom>
          <a:solidFill>
            <a:srgbClr val="CCFF66"/>
          </a:solidFill>
          <a:ln w="3175">
            <a:noFill/>
            <a:miter lim="800000"/>
            <a:headEnd/>
            <a:tailEnd/>
          </a:ln>
          <a:effectLst/>
        </p:spPr>
        <p:txBody>
          <a:bodyPr>
            <a:spAutoFit/>
          </a:bodyPr>
          <a:lstStyle/>
          <a:p>
            <a:pPr>
              <a:buClrTx/>
            </a:pPr>
            <a:r>
              <a:rPr lang="en-US" sz="1600"/>
              <a:t>Software and data for the algorithms in this tutorial: </a:t>
            </a:r>
            <a:r>
              <a:rPr lang="en-US" sz="1600">
                <a:hlinkClick r:id="rId5"/>
              </a:rPr>
              <a:t>http://www.cs.cmu.edu/~awm/vizier</a:t>
            </a:r>
            <a:r>
              <a:rPr lang="en-US" sz="1600"/>
              <a:t> . The example figures in this slide-set were created with the same software and data.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6"/>
          <p:cNvSpPr>
            <a:spLocks noGrp="1"/>
          </p:cNvSpPr>
          <p:nvPr>
            <p:ph type="ftr" sz="quarter" idx="10"/>
          </p:nvPr>
        </p:nvSpPr>
        <p:spPr/>
        <p:txBody>
          <a:bodyPr/>
          <a:lstStyle/>
          <a:p>
            <a:r>
              <a:rPr lang="en-US"/>
              <a:t>Copyright © 2001, 2005, Andrew W. Moore</a:t>
            </a:r>
          </a:p>
        </p:txBody>
      </p:sp>
      <p:sp>
        <p:nvSpPr>
          <p:cNvPr id="468994" name="Rectangle 2"/>
          <p:cNvSpPr>
            <a:spLocks noGrp="1" noChangeArrowheads="1"/>
          </p:cNvSpPr>
          <p:nvPr>
            <p:ph type="title" sz="quarter"/>
          </p:nvPr>
        </p:nvSpPr>
        <p:spPr/>
        <p:txBody>
          <a:bodyPr/>
          <a:lstStyle/>
          <a:p>
            <a:r>
              <a:rPr lang="en-US" sz="3600"/>
              <a:t>Locally weighted Polynomial regression</a:t>
            </a:r>
          </a:p>
        </p:txBody>
      </p:sp>
      <p:pic>
        <p:nvPicPr>
          <p:cNvPr id="468997" name="Picture 5" descr="i1"/>
          <p:cNvPicPr>
            <a:picLocks noChangeAspect="1" noChangeArrowheads="1"/>
          </p:cNvPicPr>
          <p:nvPr>
            <p:ph sz="quarter" idx="1"/>
          </p:nvPr>
        </p:nvPicPr>
        <p:blipFill>
          <a:blip r:embed="rId2"/>
          <a:srcRect/>
          <a:stretch>
            <a:fillRect/>
          </a:stretch>
        </p:blipFill>
        <p:spPr>
          <a:xfrm>
            <a:off x="228600" y="1371600"/>
            <a:ext cx="2476500" cy="2476500"/>
          </a:xfrm>
          <a:noFill/>
          <a:ln/>
        </p:spPr>
      </p:pic>
      <p:pic>
        <p:nvPicPr>
          <p:cNvPr id="468998" name="Picture 6" descr="i1"/>
          <p:cNvPicPr>
            <a:picLocks noChangeAspect="1" noChangeArrowheads="1"/>
          </p:cNvPicPr>
          <p:nvPr>
            <p:ph sz="quarter" idx="2"/>
          </p:nvPr>
        </p:nvPicPr>
        <p:blipFill>
          <a:blip r:embed="rId3"/>
          <a:srcRect/>
          <a:stretch>
            <a:fillRect/>
          </a:stretch>
        </p:blipFill>
        <p:spPr>
          <a:xfrm>
            <a:off x="3124200" y="1371600"/>
            <a:ext cx="2490788" cy="2476500"/>
          </a:xfrm>
          <a:noFill/>
          <a:ln/>
        </p:spPr>
      </p:pic>
      <p:pic>
        <p:nvPicPr>
          <p:cNvPr id="469000" name="Picture 8" descr="i1"/>
          <p:cNvPicPr>
            <a:picLocks noChangeAspect="1" noChangeArrowheads="1"/>
          </p:cNvPicPr>
          <p:nvPr>
            <p:ph sz="quarter" idx="3"/>
          </p:nvPr>
        </p:nvPicPr>
        <p:blipFill>
          <a:blip r:embed="rId4"/>
          <a:srcRect/>
          <a:stretch>
            <a:fillRect/>
          </a:stretch>
        </p:blipFill>
        <p:spPr>
          <a:xfrm>
            <a:off x="6172200" y="1371600"/>
            <a:ext cx="2466975" cy="2476500"/>
          </a:xfrm>
          <a:noFill/>
          <a:ln/>
        </p:spPr>
      </p:pic>
      <p:graphicFrame>
        <p:nvGraphicFramePr>
          <p:cNvPr id="469021" name="Group 29"/>
          <p:cNvGraphicFramePr>
            <a:graphicFrameLocks noGrp="1"/>
          </p:cNvGraphicFramePr>
          <p:nvPr>
            <p:ph sz="quarter" idx="4"/>
          </p:nvPr>
        </p:nvGraphicFramePr>
        <p:xfrm>
          <a:off x="0" y="3810000"/>
          <a:ext cx="9144000" cy="1828800"/>
        </p:xfrm>
        <a:graphic>
          <a:graphicData uri="http://schemas.openxmlformats.org/drawingml/2006/table">
            <a:tbl>
              <a:tblPr/>
              <a:tblGrid>
                <a:gridCol w="3048000"/>
                <a:gridCol w="2971800"/>
                <a:gridCol w="3124200"/>
              </a:tblGrid>
              <a:tr h="1828800">
                <a:tc>
                  <a:txBody>
                    <a:bodyPr/>
                    <a:lstStyle/>
                    <a:p>
                      <a:pPr marL="0" marR="0" lvl="0" indent="0" algn="l" defTabSz="914400" rtl="0" eaLnBrk="1" fontAlgn="base" latinLnBrk="0" hangingPunct="1">
                        <a:lnSpc>
                          <a:spcPct val="90000"/>
                        </a:lnSpc>
                        <a:spcBef>
                          <a:spcPct val="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Kernel Regression</a:t>
                      </a:r>
                    </a:p>
                    <a:p>
                      <a:pPr marL="0" marR="0" lvl="0" indent="0" algn="l" defTabSz="914400" rtl="0" eaLnBrk="1" fontAlgn="base" latinLnBrk="0" hangingPunct="1">
                        <a:lnSpc>
                          <a:spcPct val="90000"/>
                        </a:lnSpc>
                        <a:spcBef>
                          <a:spcPct val="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Kernel width K</a:t>
                      </a:r>
                      <a:r>
                        <a:rPr kumimoji="0" lang="en-US" sz="2000" b="0" i="0" u="none" strike="noStrike" cap="none" normalizeH="0" baseline="-25000" smtClean="0">
                          <a:ln>
                            <a:noFill/>
                          </a:ln>
                          <a:solidFill>
                            <a:schemeClr val="tx1"/>
                          </a:solidFill>
                          <a:effectLst/>
                          <a:latin typeface="Tahoma" pitchFamily="34" charset="0"/>
                        </a:rPr>
                        <a:t>W</a:t>
                      </a:r>
                      <a:r>
                        <a:rPr kumimoji="0" lang="en-US" sz="2000" b="0" i="0" u="none" strike="noStrike" cap="none" normalizeH="0" baseline="0" smtClean="0">
                          <a:ln>
                            <a:noFill/>
                          </a:ln>
                          <a:solidFill>
                            <a:schemeClr val="tx1"/>
                          </a:solidFill>
                          <a:effectLst/>
                          <a:latin typeface="Tahoma" pitchFamily="34" charset="0"/>
                        </a:rPr>
                        <a:t> at optimal level.</a:t>
                      </a:r>
                    </a:p>
                    <a:p>
                      <a:pPr marL="0" marR="0" lvl="0" indent="0" algn="l" defTabSz="914400" rtl="0" eaLnBrk="1" fontAlgn="base" latinLnBrk="0" hangingPunct="1">
                        <a:lnSpc>
                          <a:spcPct val="90000"/>
                        </a:lnSpc>
                        <a:spcBef>
                          <a:spcPct val="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90000"/>
                        </a:lnSpc>
                        <a:spcBef>
                          <a:spcPct val="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KW = 1/100 x-axis</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LW Linear Regression</a:t>
                      </a:r>
                    </a:p>
                    <a:p>
                      <a:pPr marL="0" marR="0" lvl="0" indent="0" algn="l" defTabSz="914400" rtl="0" eaLnBrk="1" fontAlgn="base" latinLnBrk="0" hangingPunct="1">
                        <a:lnSpc>
                          <a:spcPct val="90000"/>
                        </a:lnSpc>
                        <a:spcBef>
                          <a:spcPct val="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Kernel width K</a:t>
                      </a:r>
                      <a:r>
                        <a:rPr kumimoji="0" lang="en-US" sz="2000" b="0" i="0" u="none" strike="noStrike" cap="none" normalizeH="0" baseline="-25000" smtClean="0">
                          <a:ln>
                            <a:noFill/>
                          </a:ln>
                          <a:solidFill>
                            <a:schemeClr val="tx1"/>
                          </a:solidFill>
                          <a:effectLst/>
                          <a:latin typeface="Tahoma" pitchFamily="34" charset="0"/>
                        </a:rPr>
                        <a:t>W</a:t>
                      </a:r>
                      <a:r>
                        <a:rPr kumimoji="0" lang="en-US" sz="2000" b="0" i="0" u="none" strike="noStrike" cap="none" normalizeH="0" baseline="0" smtClean="0">
                          <a:ln>
                            <a:noFill/>
                          </a:ln>
                          <a:solidFill>
                            <a:schemeClr val="tx1"/>
                          </a:solidFill>
                          <a:effectLst/>
                          <a:latin typeface="Tahoma" pitchFamily="34" charset="0"/>
                        </a:rPr>
                        <a:t> at optimal level.</a:t>
                      </a:r>
                    </a:p>
                    <a:p>
                      <a:pPr marL="0" marR="0" lvl="0" indent="0" algn="l" defTabSz="914400" rtl="0" eaLnBrk="1" fontAlgn="base" latinLnBrk="0" hangingPunct="1">
                        <a:lnSpc>
                          <a:spcPct val="90000"/>
                        </a:lnSpc>
                        <a:spcBef>
                          <a:spcPct val="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90000"/>
                        </a:lnSpc>
                        <a:spcBef>
                          <a:spcPct val="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KW = 1/40 x-axis</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LW Quadratic Regression</a:t>
                      </a:r>
                    </a:p>
                    <a:p>
                      <a:pPr marL="0" marR="0" lvl="0" indent="0" algn="l" defTabSz="914400" rtl="0" eaLnBrk="1" fontAlgn="base" latinLnBrk="0" hangingPunct="1">
                        <a:lnSpc>
                          <a:spcPct val="90000"/>
                        </a:lnSpc>
                        <a:spcBef>
                          <a:spcPct val="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Kernel width K</a:t>
                      </a:r>
                      <a:r>
                        <a:rPr kumimoji="0" lang="en-US" sz="2000" b="0" i="0" u="none" strike="noStrike" cap="none" normalizeH="0" baseline="-25000" smtClean="0">
                          <a:ln>
                            <a:noFill/>
                          </a:ln>
                          <a:solidFill>
                            <a:schemeClr val="tx1"/>
                          </a:solidFill>
                          <a:effectLst/>
                          <a:latin typeface="Tahoma" pitchFamily="34" charset="0"/>
                        </a:rPr>
                        <a:t>W</a:t>
                      </a:r>
                      <a:r>
                        <a:rPr kumimoji="0" lang="en-US" sz="2000" b="0" i="0" u="none" strike="noStrike" cap="none" normalizeH="0" baseline="0" smtClean="0">
                          <a:ln>
                            <a:noFill/>
                          </a:ln>
                          <a:solidFill>
                            <a:schemeClr val="tx1"/>
                          </a:solidFill>
                          <a:effectLst/>
                          <a:latin typeface="Tahoma" pitchFamily="34" charset="0"/>
                        </a:rPr>
                        <a:t> at optimal level.</a:t>
                      </a:r>
                    </a:p>
                    <a:p>
                      <a:pPr marL="0" marR="0" lvl="0" indent="0" algn="l" defTabSz="914400" rtl="0" eaLnBrk="1" fontAlgn="base" latinLnBrk="0" hangingPunct="1">
                        <a:lnSpc>
                          <a:spcPct val="90000"/>
                        </a:lnSpc>
                        <a:spcBef>
                          <a:spcPct val="0"/>
                        </a:spcBef>
                        <a:spcAft>
                          <a:spcPct val="0"/>
                        </a:spcAft>
                        <a:buClr>
                          <a:schemeClr val="tx1"/>
                        </a:buClr>
                        <a:buSzTx/>
                        <a:buFontTx/>
                        <a:buNone/>
                        <a:tabLst/>
                      </a:pPr>
                      <a:endParaRPr kumimoji="0" lang="en-US" sz="2000" b="0" i="0" u="none" strike="noStrike" cap="none" normalizeH="0" baseline="0" smtClean="0">
                        <a:ln>
                          <a:noFill/>
                        </a:ln>
                        <a:solidFill>
                          <a:schemeClr val="tx1"/>
                        </a:solidFill>
                        <a:effectLst/>
                        <a:latin typeface="Tahoma" pitchFamily="34" charset="0"/>
                      </a:endParaRPr>
                    </a:p>
                    <a:p>
                      <a:pPr marL="0" marR="0" lvl="0" indent="0" algn="l" defTabSz="914400" rtl="0" eaLnBrk="1" fontAlgn="base" latinLnBrk="0" hangingPunct="1">
                        <a:lnSpc>
                          <a:spcPct val="90000"/>
                        </a:lnSpc>
                        <a:spcBef>
                          <a:spcPct val="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KW = 1/15 x-axis</a:t>
                      </a:r>
                    </a:p>
                  </a:txBody>
                  <a:tcPr horzOverflow="overflow">
                    <a:lnL>
                      <a:noFill/>
                    </a:lnL>
                    <a:lnR cap="flat">
                      <a:noFill/>
                    </a:lnR>
                    <a:lnT cap="flat">
                      <a:noFill/>
                    </a:lnT>
                    <a:lnB cap="flat">
                      <a:noFill/>
                    </a:lnB>
                    <a:lnTlToBr>
                      <a:noFill/>
                    </a:lnTlToBr>
                    <a:lnBlToTr>
                      <a:noFill/>
                    </a:lnBlToTr>
                    <a:noFill/>
                  </a:tcPr>
                </a:tc>
              </a:tr>
            </a:tbl>
          </a:graphicData>
        </a:graphic>
      </p:graphicFrame>
      <p:sp>
        <p:nvSpPr>
          <p:cNvPr id="469022" name="Text Box 30"/>
          <p:cNvSpPr txBox="1">
            <a:spLocks noChangeArrowheads="1"/>
          </p:cNvSpPr>
          <p:nvPr/>
        </p:nvSpPr>
        <p:spPr bwMode="auto">
          <a:xfrm>
            <a:off x="533400" y="5486400"/>
            <a:ext cx="8077200" cy="825500"/>
          </a:xfrm>
          <a:prstGeom prst="rect">
            <a:avLst/>
          </a:prstGeom>
          <a:noFill/>
          <a:ln w="9525">
            <a:noFill/>
            <a:miter lim="800000"/>
            <a:headEnd/>
            <a:tailEnd/>
          </a:ln>
          <a:effectLst/>
        </p:spPr>
        <p:txBody>
          <a:bodyPr>
            <a:spAutoFit/>
          </a:bodyPr>
          <a:lstStyle/>
          <a:p>
            <a:pPr>
              <a:lnSpc>
                <a:spcPct val="80000"/>
              </a:lnSpc>
            </a:pPr>
            <a:r>
              <a:rPr lang="en-US" sz="2000"/>
              <a:t>Local quadratic regression is easy: just add quadratic terms to the WXTWX matrix. As the regression degree increases, the kernel width can increase without introducing bias.</a:t>
            </a:r>
          </a:p>
        </p:txBody>
      </p:sp>
      <p:sp>
        <p:nvSpPr>
          <p:cNvPr id="469023" name="Text Box 31"/>
          <p:cNvSpPr txBox="1">
            <a:spLocks noChangeArrowheads="1"/>
          </p:cNvSpPr>
          <p:nvPr/>
        </p:nvSpPr>
        <p:spPr bwMode="auto">
          <a:xfrm>
            <a:off x="152400" y="152400"/>
            <a:ext cx="8839200" cy="581025"/>
          </a:xfrm>
          <a:prstGeom prst="rect">
            <a:avLst/>
          </a:prstGeom>
          <a:solidFill>
            <a:srgbClr val="CCFF66"/>
          </a:solidFill>
          <a:ln w="3175">
            <a:noFill/>
            <a:miter lim="800000"/>
            <a:headEnd/>
            <a:tailEnd/>
          </a:ln>
          <a:effectLst/>
        </p:spPr>
        <p:txBody>
          <a:bodyPr>
            <a:spAutoFit/>
          </a:bodyPr>
          <a:lstStyle/>
          <a:p>
            <a:pPr>
              <a:buClrTx/>
            </a:pPr>
            <a:r>
              <a:rPr lang="en-US" sz="1600"/>
              <a:t>Software and data for the algorithms in this tutorial: </a:t>
            </a:r>
            <a:r>
              <a:rPr lang="en-US" sz="1600">
                <a:hlinkClick r:id="rId5"/>
              </a:rPr>
              <a:t>http://www.cs.cmu.edu/~awm/vizier</a:t>
            </a:r>
            <a:r>
              <a:rPr lang="en-US" sz="1600"/>
              <a:t> . The example figures in this slide-set were created with the same software and data.</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Copyright © 2001, 2005, Andrew W. Moore</a:t>
            </a:r>
          </a:p>
        </p:txBody>
      </p:sp>
      <p:sp>
        <p:nvSpPr>
          <p:cNvPr id="470018" name="Rectangle 2"/>
          <p:cNvSpPr>
            <a:spLocks noGrp="1" noChangeArrowheads="1"/>
          </p:cNvSpPr>
          <p:nvPr>
            <p:ph type="title"/>
          </p:nvPr>
        </p:nvSpPr>
        <p:spPr>
          <a:xfrm>
            <a:off x="228600" y="228600"/>
            <a:ext cx="8534400" cy="609600"/>
          </a:xfrm>
        </p:spPr>
        <p:txBody>
          <a:bodyPr/>
          <a:lstStyle/>
          <a:p>
            <a:r>
              <a:rPr lang="en-US" sz="3600"/>
              <a:t>When’s Quadratic better than Linear?</a:t>
            </a:r>
          </a:p>
        </p:txBody>
      </p:sp>
      <p:sp>
        <p:nvSpPr>
          <p:cNvPr id="470019" name="Rectangle 3"/>
          <p:cNvSpPr>
            <a:spLocks noGrp="1" noChangeArrowheads="1"/>
          </p:cNvSpPr>
          <p:nvPr>
            <p:ph type="body" sz="half" idx="1"/>
          </p:nvPr>
        </p:nvSpPr>
        <p:spPr>
          <a:xfrm>
            <a:off x="0" y="838200"/>
            <a:ext cx="9144000" cy="5562600"/>
          </a:xfrm>
        </p:spPr>
        <p:txBody>
          <a:bodyPr/>
          <a:lstStyle/>
          <a:p>
            <a:pPr marL="234950" indent="-234950"/>
            <a:r>
              <a:rPr lang="en-US" sz="2400"/>
              <a:t>It can let you use a wider kernel without introducing bias.</a:t>
            </a:r>
          </a:p>
          <a:p>
            <a:pPr marL="234950" indent="-234950"/>
            <a:r>
              <a:rPr lang="en-US" sz="2400"/>
              <a:t>Sometimes you want more than a prediction, you want an estimate of the local Hessian. Then quadratic is your friend!</a:t>
            </a:r>
          </a:p>
          <a:p>
            <a:pPr marL="234950" indent="-234950"/>
            <a:r>
              <a:rPr lang="en-US" sz="2400"/>
              <a:t>But in higher dimensions is appallingly expensive, and needs a lot of data. </a:t>
            </a:r>
            <a:r>
              <a:rPr lang="en-US" sz="2400">
                <a:solidFill>
                  <a:srgbClr val="33CC33"/>
                </a:solidFill>
              </a:rPr>
              <a:t>(Why?)</a:t>
            </a:r>
          </a:p>
          <a:p>
            <a:pPr marL="234950" indent="-234950"/>
            <a:r>
              <a:rPr lang="en-US" sz="2400"/>
              <a:t>Two “Part-way-between-linear-and-quadratic” polynomials:</a:t>
            </a:r>
          </a:p>
          <a:p>
            <a:pPr lvl="1"/>
            <a:r>
              <a:rPr lang="en-US" sz="2400">
                <a:solidFill>
                  <a:schemeClr val="hlink"/>
                </a:solidFill>
              </a:rPr>
              <a:t>“Ellipses”</a:t>
            </a:r>
            <a:r>
              <a:rPr lang="en-US" sz="2400"/>
              <a:t>: Add </a:t>
            </a:r>
            <a:r>
              <a:rPr lang="en-US" sz="2400" i="1"/>
              <a:t>x</a:t>
            </a:r>
            <a:r>
              <a:rPr lang="en-US" sz="2400" i="1" baseline="-25000"/>
              <a:t>i</a:t>
            </a:r>
            <a:r>
              <a:rPr lang="en-US" sz="2400" i="1" baseline="30000"/>
              <a:t>2</a:t>
            </a:r>
            <a:r>
              <a:rPr lang="en-US" sz="2400" i="1"/>
              <a:t> </a:t>
            </a:r>
            <a:r>
              <a:rPr lang="en-US" sz="2400"/>
              <a:t>terms to the model, but not cross-terms (no </a:t>
            </a:r>
            <a:r>
              <a:rPr lang="en-US" sz="2400" i="1"/>
              <a:t>x</a:t>
            </a:r>
            <a:r>
              <a:rPr lang="en-US" sz="2400" i="1" baseline="-25000"/>
              <a:t>i</a:t>
            </a:r>
            <a:r>
              <a:rPr lang="en-US" sz="2400" i="1"/>
              <a:t>x</a:t>
            </a:r>
            <a:r>
              <a:rPr lang="en-US" sz="2400" i="1" baseline="-25000"/>
              <a:t>j</a:t>
            </a:r>
            <a:r>
              <a:rPr lang="en-US" sz="2400"/>
              <a:t> where</a:t>
            </a:r>
            <a:r>
              <a:rPr lang="en-US" sz="2400" i="1"/>
              <a:t> i</a:t>
            </a:r>
            <a:r>
              <a:rPr lang="en-US" sz="2400"/>
              <a:t>=</a:t>
            </a:r>
            <a:r>
              <a:rPr lang="en-US" sz="2400" i="1"/>
              <a:t>j</a:t>
            </a:r>
            <a:r>
              <a:rPr lang="en-US" sz="2400"/>
              <a:t>)</a:t>
            </a:r>
          </a:p>
          <a:p>
            <a:pPr lvl="1"/>
            <a:r>
              <a:rPr lang="en-US" sz="2400">
                <a:solidFill>
                  <a:schemeClr val="hlink"/>
                </a:solidFill>
              </a:rPr>
              <a:t>“Circles”</a:t>
            </a:r>
            <a:r>
              <a:rPr lang="en-US" sz="2400"/>
              <a:t>: Add only one extra term to the model:</a:t>
            </a:r>
          </a:p>
          <a:p>
            <a:pPr lvl="1"/>
            <a:endParaRPr lang="en-US" sz="2400"/>
          </a:p>
          <a:p>
            <a:pPr lvl="1"/>
            <a:endParaRPr lang="en-US" sz="2400"/>
          </a:p>
          <a:p>
            <a:pPr marL="234950" indent="-234950"/>
            <a:r>
              <a:rPr lang="en-US" sz="2400"/>
              <a:t>Incremental insertion of polynomial terms is well established in conventional regression (GMDH,AIM): potentially useful here too</a:t>
            </a:r>
          </a:p>
        </p:txBody>
      </p:sp>
      <p:graphicFrame>
        <p:nvGraphicFramePr>
          <p:cNvPr id="470020" name="Object 4"/>
          <p:cNvGraphicFramePr>
            <a:graphicFrameLocks noChangeAspect="1"/>
          </p:cNvGraphicFramePr>
          <p:nvPr>
            <p:ph sz="half" idx="2"/>
          </p:nvPr>
        </p:nvGraphicFramePr>
        <p:xfrm>
          <a:off x="3276600" y="4572000"/>
          <a:ext cx="1752600" cy="1004888"/>
        </p:xfrm>
        <a:graphic>
          <a:graphicData uri="http://schemas.openxmlformats.org/presentationml/2006/ole">
            <p:oleObj spid="_x0000_s470020" name="Equation" r:id="rId3" imgW="774360" imgH="44424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5"/>
          <p:cNvSpPr>
            <a:spLocks noGrp="1"/>
          </p:cNvSpPr>
          <p:nvPr>
            <p:ph type="ftr" sz="quarter" idx="10"/>
          </p:nvPr>
        </p:nvSpPr>
        <p:spPr/>
        <p:txBody>
          <a:bodyPr/>
          <a:lstStyle/>
          <a:p>
            <a:r>
              <a:rPr lang="en-US"/>
              <a:t>Copyright © 2001, 2005, Andrew W. Moore</a:t>
            </a:r>
          </a:p>
        </p:txBody>
      </p:sp>
      <p:sp>
        <p:nvSpPr>
          <p:cNvPr id="427012" name="Rectangle 4"/>
          <p:cNvSpPr>
            <a:spLocks noGrp="1" noChangeArrowheads="1"/>
          </p:cNvSpPr>
          <p:nvPr>
            <p:ph type="title"/>
          </p:nvPr>
        </p:nvSpPr>
        <p:spPr/>
        <p:txBody>
          <a:bodyPr/>
          <a:lstStyle/>
          <a:p>
            <a:r>
              <a:rPr lang="en-US" sz="4000"/>
              <a:t>Why not just use Linear Regression?</a:t>
            </a:r>
          </a:p>
        </p:txBody>
      </p:sp>
      <p:pic>
        <p:nvPicPr>
          <p:cNvPr id="427015" name="Picture 7" descr="j1"/>
          <p:cNvPicPr>
            <a:picLocks noChangeAspect="1" noChangeArrowheads="1"/>
          </p:cNvPicPr>
          <p:nvPr>
            <p:ph sz="quarter" idx="1"/>
          </p:nvPr>
        </p:nvPicPr>
        <p:blipFill>
          <a:blip r:embed="rId2"/>
          <a:srcRect/>
          <a:stretch>
            <a:fillRect/>
          </a:stretch>
        </p:blipFill>
        <p:spPr>
          <a:xfrm>
            <a:off x="381000" y="1371600"/>
            <a:ext cx="2471738" cy="2476500"/>
          </a:xfrm>
          <a:noFill/>
          <a:ln/>
        </p:spPr>
      </p:pic>
      <p:sp>
        <p:nvSpPr>
          <p:cNvPr id="427014" name="Rectangle 6"/>
          <p:cNvSpPr>
            <a:spLocks noGrp="1" noChangeArrowheads="1"/>
          </p:cNvSpPr>
          <p:nvPr>
            <p:ph type="body" sz="half" idx="3"/>
          </p:nvPr>
        </p:nvSpPr>
        <p:spPr>
          <a:xfrm>
            <a:off x="228600" y="5638800"/>
            <a:ext cx="8574088" cy="990600"/>
          </a:xfrm>
        </p:spPr>
        <p:txBody>
          <a:bodyPr/>
          <a:lstStyle/>
          <a:p>
            <a:pPr marL="0" indent="0">
              <a:lnSpc>
                <a:spcPct val="90000"/>
              </a:lnSpc>
              <a:buFontTx/>
              <a:buNone/>
            </a:pPr>
            <a:r>
              <a:rPr lang="en-US" sz="2000" b="1"/>
              <a:t>Bias: </a:t>
            </a:r>
            <a:r>
              <a:rPr lang="en-US" sz="2000"/>
              <a:t>the underlying choice of model </a:t>
            </a:r>
            <a:r>
              <a:rPr lang="en-US" sz="2000" i="1"/>
              <a:t>(in this case, a line)</a:t>
            </a:r>
            <a:r>
              <a:rPr lang="en-US" sz="2000"/>
              <a:t> cannot, with any choice of parameters </a:t>
            </a:r>
            <a:r>
              <a:rPr lang="en-US" sz="2000" i="1"/>
              <a:t>(constant term and slope)</a:t>
            </a:r>
            <a:r>
              <a:rPr lang="en-US" sz="2000"/>
              <a:t> and with any amount of data </a:t>
            </a:r>
            <a:r>
              <a:rPr lang="en-US" sz="2000" i="1"/>
              <a:t>(the dots)</a:t>
            </a:r>
            <a:r>
              <a:rPr lang="en-US" sz="2000"/>
              <a:t> capture the full relationship.</a:t>
            </a:r>
            <a:endParaRPr lang="en-US" sz="2000" b="1"/>
          </a:p>
        </p:txBody>
      </p:sp>
      <p:pic>
        <p:nvPicPr>
          <p:cNvPr id="427016" name="Picture 8" descr="k1"/>
          <p:cNvPicPr>
            <a:picLocks noChangeAspect="1" noChangeArrowheads="1"/>
          </p:cNvPicPr>
          <p:nvPr>
            <p:ph sz="quarter" idx="2"/>
          </p:nvPr>
        </p:nvPicPr>
        <p:blipFill>
          <a:blip r:embed="rId3"/>
          <a:srcRect/>
          <a:stretch>
            <a:fillRect/>
          </a:stretch>
        </p:blipFill>
        <p:spPr>
          <a:xfrm>
            <a:off x="3276600" y="1371600"/>
            <a:ext cx="2471738" cy="2476500"/>
          </a:xfrm>
          <a:noFill/>
          <a:ln/>
        </p:spPr>
      </p:pic>
      <p:pic>
        <p:nvPicPr>
          <p:cNvPr id="427018" name="Picture 10" descr="a1"/>
          <p:cNvPicPr>
            <a:picLocks noChangeAspect="1" noChangeArrowheads="1"/>
          </p:cNvPicPr>
          <p:nvPr/>
        </p:nvPicPr>
        <p:blipFill>
          <a:blip r:embed="rId4"/>
          <a:srcRect/>
          <a:stretch>
            <a:fillRect/>
          </a:stretch>
        </p:blipFill>
        <p:spPr bwMode="auto">
          <a:xfrm>
            <a:off x="6324600" y="1371600"/>
            <a:ext cx="2435225" cy="2438400"/>
          </a:xfrm>
          <a:prstGeom prst="rect">
            <a:avLst/>
          </a:prstGeom>
          <a:noFill/>
        </p:spPr>
      </p:pic>
      <p:graphicFrame>
        <p:nvGraphicFramePr>
          <p:cNvPr id="427040" name="Group 32"/>
          <p:cNvGraphicFramePr>
            <a:graphicFrameLocks noGrp="1"/>
          </p:cNvGraphicFramePr>
          <p:nvPr/>
        </p:nvGraphicFramePr>
        <p:xfrm>
          <a:off x="228600" y="3962400"/>
          <a:ext cx="8686800" cy="1498600"/>
        </p:xfrm>
        <a:graphic>
          <a:graphicData uri="http://schemas.openxmlformats.org/drawingml/2006/table">
            <a:tbl>
              <a:tblPr/>
              <a:tblGrid>
                <a:gridCol w="2895600"/>
                <a:gridCol w="2895600"/>
                <a:gridCol w="2895600"/>
              </a:tblGrid>
              <a:tr h="1498600">
                <a:tc>
                  <a:txBody>
                    <a:bodyPr/>
                    <a:lstStyle/>
                    <a:p>
                      <a:pPr marL="0" marR="0" lvl="0" indent="0" algn="l" defTabSz="914400" rtl="0" eaLnBrk="1" fontAlgn="base" latinLnBrk="0" hangingPunct="1">
                        <a:lnSpc>
                          <a:spcPct val="8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Here, linear regression manages to capture a significant trend in the data, but there is visual evidence of bias.</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Here, linear regression appears to have a much better fit, but the bias is very clear.</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tx1"/>
                        </a:buClr>
                        <a:buSzTx/>
                        <a:buFontTx/>
                        <a:buNone/>
                        <a:tabLst/>
                      </a:pPr>
                      <a:r>
                        <a:rPr kumimoji="0" lang="en-US" sz="2000" b="0" i="0" u="none" strike="noStrike" cap="none" normalizeH="0" baseline="0" smtClean="0">
                          <a:ln>
                            <a:noFill/>
                          </a:ln>
                          <a:solidFill>
                            <a:schemeClr val="tx1"/>
                          </a:solidFill>
                          <a:effectLst/>
                          <a:latin typeface="Tahoma" pitchFamily="34" charset="0"/>
                        </a:rPr>
                        <a:t>Here, linear regression may indeed be the right thing.</a:t>
                      </a:r>
                    </a:p>
                  </a:txBody>
                  <a:tcPr horzOverflow="overflow">
                    <a:lnL>
                      <a:noFill/>
                    </a:lnL>
                    <a:lnR cap="flat">
                      <a:noFill/>
                    </a:lnR>
                    <a:lnT cap="flat">
                      <a:noFill/>
                    </a:lnT>
                    <a:lnB cap="flat">
                      <a:noFill/>
                    </a:lnB>
                    <a:lnTlToBr>
                      <a:noFill/>
                    </a:lnTlToBr>
                    <a:lnBlToTr>
                      <a:noFill/>
                    </a:lnBlToTr>
                    <a:noFill/>
                  </a:tcPr>
                </a:tc>
              </a:tr>
            </a:tbl>
          </a:graphicData>
        </a:graphic>
      </p:graphicFrame>
      <p:sp>
        <p:nvSpPr>
          <p:cNvPr id="427041" name="Text Box 33"/>
          <p:cNvSpPr txBox="1">
            <a:spLocks noChangeArrowheads="1"/>
          </p:cNvSpPr>
          <p:nvPr/>
        </p:nvSpPr>
        <p:spPr bwMode="auto">
          <a:xfrm>
            <a:off x="152400" y="152400"/>
            <a:ext cx="8839200" cy="581025"/>
          </a:xfrm>
          <a:prstGeom prst="rect">
            <a:avLst/>
          </a:prstGeom>
          <a:solidFill>
            <a:srgbClr val="CCFF66"/>
          </a:solidFill>
          <a:ln w="3175">
            <a:noFill/>
            <a:miter lim="800000"/>
            <a:headEnd/>
            <a:tailEnd/>
          </a:ln>
          <a:effectLst/>
        </p:spPr>
        <p:txBody>
          <a:bodyPr>
            <a:spAutoFit/>
          </a:bodyPr>
          <a:lstStyle/>
          <a:p>
            <a:pPr>
              <a:buClrTx/>
            </a:pPr>
            <a:r>
              <a:rPr lang="en-US" sz="1600"/>
              <a:t>Software and data for the algorithms in this tutorial: </a:t>
            </a:r>
            <a:r>
              <a:rPr lang="en-US" sz="1600">
                <a:hlinkClick r:id="rId5"/>
              </a:rPr>
              <a:t>http://www.cs.cmu.edu/~awm/vizier</a:t>
            </a:r>
            <a:r>
              <a:rPr lang="en-US" sz="1600"/>
              <a:t> . The example figures in this slide-set were created with the same software and data.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r>
              <a:rPr lang="en-US"/>
              <a:t>Copyright © 2001, 2005, Andrew W. Moore</a:t>
            </a:r>
          </a:p>
        </p:txBody>
      </p:sp>
      <p:sp>
        <p:nvSpPr>
          <p:cNvPr id="471042" name="Rectangle 2"/>
          <p:cNvSpPr>
            <a:spLocks noGrp="1" noChangeArrowheads="1"/>
          </p:cNvSpPr>
          <p:nvPr>
            <p:ph type="title"/>
          </p:nvPr>
        </p:nvSpPr>
        <p:spPr>
          <a:xfrm>
            <a:off x="0" y="228600"/>
            <a:ext cx="9144000" cy="762000"/>
          </a:xfrm>
        </p:spPr>
        <p:txBody>
          <a:bodyPr/>
          <a:lstStyle/>
          <a:p>
            <a:r>
              <a:rPr lang="en-US" sz="4000"/>
              <a:t>Multivariate Locally weighted learning</a:t>
            </a:r>
          </a:p>
        </p:txBody>
      </p:sp>
      <p:sp>
        <p:nvSpPr>
          <p:cNvPr id="471043" name="Rectangle 3"/>
          <p:cNvSpPr>
            <a:spLocks noGrp="1" noChangeArrowheads="1"/>
          </p:cNvSpPr>
          <p:nvPr>
            <p:ph type="body" idx="1"/>
          </p:nvPr>
        </p:nvSpPr>
        <p:spPr>
          <a:xfrm>
            <a:off x="228600" y="3581400"/>
            <a:ext cx="8574088" cy="2895600"/>
          </a:xfrm>
        </p:spPr>
        <p:txBody>
          <a:bodyPr/>
          <a:lstStyle/>
          <a:p>
            <a:pPr marL="57150" indent="-57150">
              <a:lnSpc>
                <a:spcPct val="90000"/>
              </a:lnSpc>
              <a:buFontTx/>
              <a:buNone/>
            </a:pPr>
            <a:r>
              <a:rPr lang="en-US" sz="2400"/>
              <a:t>All the methods described so far can generalize to multivariate input and output.  But new questions arise: </a:t>
            </a:r>
          </a:p>
          <a:p>
            <a:pPr marL="57150" indent="-57150">
              <a:lnSpc>
                <a:spcPct val="90000"/>
              </a:lnSpc>
              <a:buFontTx/>
              <a:buNone/>
            </a:pPr>
            <a:endParaRPr lang="en-US" sz="2400"/>
          </a:p>
          <a:p>
            <a:pPr marL="57150" indent="-57150">
              <a:lnSpc>
                <a:spcPct val="90000"/>
              </a:lnSpc>
              <a:buClr>
                <a:srgbClr val="9D8047"/>
              </a:buClr>
              <a:buFont typeface="Wingdings" pitchFamily="2" charset="2"/>
              <a:buChar char="§"/>
            </a:pPr>
            <a:r>
              <a:rPr lang="en-US" sz="2400"/>
              <a:t>  What are good scalings for a Euclidean distance metric?</a:t>
            </a:r>
          </a:p>
          <a:p>
            <a:pPr marL="57150" indent="-57150">
              <a:lnSpc>
                <a:spcPct val="90000"/>
              </a:lnSpc>
              <a:buClr>
                <a:srgbClr val="9D8047"/>
              </a:buClr>
              <a:buFont typeface="Wingdings" pitchFamily="2" charset="2"/>
              <a:buChar char="§"/>
            </a:pPr>
            <a:r>
              <a:rPr lang="en-US" sz="2400"/>
              <a:t>  What is a better Euclidean distance metric?</a:t>
            </a:r>
          </a:p>
          <a:p>
            <a:pPr marL="57150" indent="-57150">
              <a:lnSpc>
                <a:spcPct val="90000"/>
              </a:lnSpc>
              <a:buClr>
                <a:srgbClr val="9D8047"/>
              </a:buClr>
              <a:buFont typeface="Wingdings" pitchFamily="2" charset="2"/>
              <a:buChar char="§"/>
            </a:pPr>
            <a:r>
              <a:rPr lang="en-US" sz="2400"/>
              <a:t>  Are all features relevant?</a:t>
            </a:r>
          </a:p>
          <a:p>
            <a:pPr marL="57150" indent="-57150">
              <a:lnSpc>
                <a:spcPct val="90000"/>
              </a:lnSpc>
              <a:buClr>
                <a:srgbClr val="9D8047"/>
              </a:buClr>
              <a:buFont typeface="Wingdings" pitchFamily="2" charset="2"/>
              <a:buChar char="§"/>
            </a:pPr>
            <a:r>
              <a:rPr lang="en-US" sz="2400"/>
              <a:t>  Do some features have a global rather than local influence?</a:t>
            </a:r>
          </a:p>
        </p:txBody>
      </p:sp>
      <p:sp>
        <p:nvSpPr>
          <p:cNvPr id="471044" name="Text Box 4"/>
          <p:cNvSpPr txBox="1">
            <a:spLocks noChangeArrowheads="1"/>
          </p:cNvSpPr>
          <p:nvPr/>
        </p:nvSpPr>
        <p:spPr bwMode="auto">
          <a:xfrm rot="16200000">
            <a:off x="533401" y="2057400"/>
            <a:ext cx="2514600" cy="396875"/>
          </a:xfrm>
          <a:prstGeom prst="rect">
            <a:avLst/>
          </a:prstGeom>
          <a:noFill/>
          <a:ln w="9525">
            <a:noFill/>
            <a:miter lim="800000"/>
            <a:headEnd/>
            <a:tailEnd/>
          </a:ln>
          <a:effectLst/>
        </p:spPr>
        <p:txBody>
          <a:bodyPr>
            <a:spAutoFit/>
          </a:bodyPr>
          <a:lstStyle/>
          <a:p>
            <a:pPr marL="342900" indent="-342900" algn="ctr"/>
            <a:r>
              <a:rPr lang="en-US" sz="2000" b="1"/>
              <a:t>Inputs</a:t>
            </a:r>
          </a:p>
        </p:txBody>
      </p:sp>
      <p:sp>
        <p:nvSpPr>
          <p:cNvPr id="471045" name="Text Box 5"/>
          <p:cNvSpPr txBox="1">
            <a:spLocks noChangeArrowheads="1"/>
          </p:cNvSpPr>
          <p:nvPr/>
        </p:nvSpPr>
        <p:spPr bwMode="auto">
          <a:xfrm rot="16200000">
            <a:off x="6370638" y="2011362"/>
            <a:ext cx="2286000" cy="396875"/>
          </a:xfrm>
          <a:prstGeom prst="rect">
            <a:avLst/>
          </a:prstGeom>
          <a:noFill/>
          <a:ln w="9525">
            <a:noFill/>
            <a:miter lim="800000"/>
            <a:headEnd/>
            <a:tailEnd/>
          </a:ln>
          <a:effectLst/>
        </p:spPr>
        <p:txBody>
          <a:bodyPr>
            <a:spAutoFit/>
          </a:bodyPr>
          <a:lstStyle/>
          <a:p>
            <a:pPr marL="342900" indent="-342900" algn="ctr"/>
            <a:r>
              <a:rPr lang="en-US" sz="2000" b="1"/>
              <a:t>Outputs</a:t>
            </a:r>
          </a:p>
        </p:txBody>
      </p:sp>
      <p:sp>
        <p:nvSpPr>
          <p:cNvPr id="471046" name="Text Box 6"/>
          <p:cNvSpPr txBox="1">
            <a:spLocks noChangeArrowheads="1"/>
          </p:cNvSpPr>
          <p:nvPr/>
        </p:nvSpPr>
        <p:spPr bwMode="auto">
          <a:xfrm>
            <a:off x="3124200" y="1219200"/>
            <a:ext cx="2286000" cy="1962150"/>
          </a:xfrm>
          <a:prstGeom prst="rect">
            <a:avLst/>
          </a:prstGeom>
          <a:noFill/>
          <a:ln w="12700">
            <a:solidFill>
              <a:schemeClr val="tx1"/>
            </a:solidFill>
            <a:miter lim="800000"/>
            <a:headEnd/>
            <a:tailEnd/>
          </a:ln>
          <a:effectLst/>
        </p:spPr>
        <p:txBody>
          <a:bodyPr>
            <a:spAutoFit/>
          </a:bodyPr>
          <a:lstStyle/>
          <a:p>
            <a:pPr marL="342900" indent="-342900"/>
            <a:endParaRPr lang="en-US" sz="2000" b="1"/>
          </a:p>
          <a:p>
            <a:pPr marL="342900" indent="-342900">
              <a:spcBef>
                <a:spcPct val="20000"/>
              </a:spcBef>
            </a:pPr>
            <a:r>
              <a:rPr lang="en-US" sz="2000" b="1"/>
              <a:t>     Locally</a:t>
            </a:r>
          </a:p>
          <a:p>
            <a:pPr marL="342900" indent="-342900">
              <a:spcBef>
                <a:spcPct val="20000"/>
              </a:spcBef>
            </a:pPr>
            <a:r>
              <a:rPr lang="en-US" sz="2000" b="1"/>
              <a:t>     Weighted</a:t>
            </a:r>
          </a:p>
          <a:p>
            <a:pPr marL="342900" indent="-342900">
              <a:spcBef>
                <a:spcPct val="20000"/>
              </a:spcBef>
            </a:pPr>
            <a:r>
              <a:rPr lang="en-US" sz="2000" b="1"/>
              <a:t>     Learner</a:t>
            </a:r>
          </a:p>
          <a:p>
            <a:pPr marL="342900" indent="-342900"/>
            <a:endParaRPr lang="en-US" sz="2000" b="1"/>
          </a:p>
        </p:txBody>
      </p:sp>
      <p:sp>
        <p:nvSpPr>
          <p:cNvPr id="471047" name="Line 7"/>
          <p:cNvSpPr>
            <a:spLocks noChangeShapeType="1"/>
          </p:cNvSpPr>
          <p:nvPr/>
        </p:nvSpPr>
        <p:spPr bwMode="auto">
          <a:xfrm>
            <a:off x="5410200" y="2209800"/>
            <a:ext cx="1752600" cy="0"/>
          </a:xfrm>
          <a:prstGeom prst="line">
            <a:avLst/>
          </a:prstGeom>
          <a:noFill/>
          <a:ln w="9525">
            <a:solidFill>
              <a:schemeClr val="tx1"/>
            </a:solidFill>
            <a:round/>
            <a:headEnd/>
            <a:tailEnd type="triangle" w="med" len="med"/>
          </a:ln>
          <a:effectLst/>
        </p:spPr>
        <p:txBody>
          <a:bodyPr/>
          <a:lstStyle/>
          <a:p>
            <a:endParaRPr lang="en-US"/>
          </a:p>
        </p:txBody>
      </p:sp>
      <p:sp>
        <p:nvSpPr>
          <p:cNvPr id="471048" name="Line 8"/>
          <p:cNvSpPr>
            <a:spLocks noChangeShapeType="1"/>
          </p:cNvSpPr>
          <p:nvPr/>
        </p:nvSpPr>
        <p:spPr bwMode="auto">
          <a:xfrm>
            <a:off x="5410200" y="2819400"/>
            <a:ext cx="1752600" cy="0"/>
          </a:xfrm>
          <a:prstGeom prst="line">
            <a:avLst/>
          </a:prstGeom>
          <a:noFill/>
          <a:ln w="9525">
            <a:solidFill>
              <a:schemeClr val="tx1"/>
            </a:solidFill>
            <a:round/>
            <a:headEnd/>
            <a:tailEnd type="triangle" w="med" len="med"/>
          </a:ln>
          <a:effectLst/>
        </p:spPr>
        <p:txBody>
          <a:bodyPr/>
          <a:lstStyle/>
          <a:p>
            <a:endParaRPr lang="en-US"/>
          </a:p>
        </p:txBody>
      </p:sp>
      <p:sp>
        <p:nvSpPr>
          <p:cNvPr id="471049" name="Line 9"/>
          <p:cNvSpPr>
            <a:spLocks noChangeShapeType="1"/>
          </p:cNvSpPr>
          <p:nvPr/>
        </p:nvSpPr>
        <p:spPr bwMode="auto">
          <a:xfrm>
            <a:off x="5410200" y="1600200"/>
            <a:ext cx="1752600" cy="0"/>
          </a:xfrm>
          <a:prstGeom prst="line">
            <a:avLst/>
          </a:prstGeom>
          <a:noFill/>
          <a:ln w="9525">
            <a:solidFill>
              <a:schemeClr val="tx1"/>
            </a:solidFill>
            <a:round/>
            <a:headEnd/>
            <a:tailEnd type="triangle" w="med" len="med"/>
          </a:ln>
          <a:effectLst/>
        </p:spPr>
        <p:txBody>
          <a:bodyPr/>
          <a:lstStyle/>
          <a:p>
            <a:endParaRPr lang="en-US"/>
          </a:p>
        </p:txBody>
      </p:sp>
      <p:sp>
        <p:nvSpPr>
          <p:cNvPr id="471050" name="Line 10"/>
          <p:cNvSpPr>
            <a:spLocks noChangeShapeType="1"/>
          </p:cNvSpPr>
          <p:nvPr/>
        </p:nvSpPr>
        <p:spPr bwMode="auto">
          <a:xfrm>
            <a:off x="2057400" y="1295400"/>
            <a:ext cx="1066800" cy="0"/>
          </a:xfrm>
          <a:prstGeom prst="line">
            <a:avLst/>
          </a:prstGeom>
          <a:noFill/>
          <a:ln w="9525">
            <a:solidFill>
              <a:schemeClr val="tx1"/>
            </a:solidFill>
            <a:round/>
            <a:headEnd/>
            <a:tailEnd type="triangle" w="med" len="med"/>
          </a:ln>
          <a:effectLst/>
        </p:spPr>
        <p:txBody>
          <a:bodyPr/>
          <a:lstStyle/>
          <a:p>
            <a:endParaRPr lang="en-US"/>
          </a:p>
        </p:txBody>
      </p:sp>
      <p:sp>
        <p:nvSpPr>
          <p:cNvPr id="471051" name="Line 11"/>
          <p:cNvSpPr>
            <a:spLocks noChangeShapeType="1"/>
          </p:cNvSpPr>
          <p:nvPr/>
        </p:nvSpPr>
        <p:spPr bwMode="auto">
          <a:xfrm>
            <a:off x="2057400" y="1676400"/>
            <a:ext cx="1066800" cy="0"/>
          </a:xfrm>
          <a:prstGeom prst="line">
            <a:avLst/>
          </a:prstGeom>
          <a:noFill/>
          <a:ln w="9525">
            <a:solidFill>
              <a:schemeClr val="tx1"/>
            </a:solidFill>
            <a:round/>
            <a:headEnd/>
            <a:tailEnd type="triangle" w="med" len="med"/>
          </a:ln>
          <a:effectLst/>
        </p:spPr>
        <p:txBody>
          <a:bodyPr/>
          <a:lstStyle/>
          <a:p>
            <a:endParaRPr lang="en-US"/>
          </a:p>
        </p:txBody>
      </p:sp>
      <p:sp>
        <p:nvSpPr>
          <p:cNvPr id="471052" name="Line 12"/>
          <p:cNvSpPr>
            <a:spLocks noChangeShapeType="1"/>
          </p:cNvSpPr>
          <p:nvPr/>
        </p:nvSpPr>
        <p:spPr bwMode="auto">
          <a:xfrm>
            <a:off x="2057400" y="2133600"/>
            <a:ext cx="1066800" cy="0"/>
          </a:xfrm>
          <a:prstGeom prst="line">
            <a:avLst/>
          </a:prstGeom>
          <a:noFill/>
          <a:ln w="9525">
            <a:solidFill>
              <a:schemeClr val="tx1"/>
            </a:solidFill>
            <a:round/>
            <a:headEnd/>
            <a:tailEnd type="triangle" w="med" len="med"/>
          </a:ln>
          <a:effectLst/>
        </p:spPr>
        <p:txBody>
          <a:bodyPr/>
          <a:lstStyle/>
          <a:p>
            <a:endParaRPr lang="en-US"/>
          </a:p>
        </p:txBody>
      </p:sp>
      <p:sp>
        <p:nvSpPr>
          <p:cNvPr id="471053" name="Line 13"/>
          <p:cNvSpPr>
            <a:spLocks noChangeShapeType="1"/>
          </p:cNvSpPr>
          <p:nvPr/>
        </p:nvSpPr>
        <p:spPr bwMode="auto">
          <a:xfrm>
            <a:off x="2057400" y="2590800"/>
            <a:ext cx="1066800" cy="0"/>
          </a:xfrm>
          <a:prstGeom prst="line">
            <a:avLst/>
          </a:prstGeom>
          <a:noFill/>
          <a:ln w="9525">
            <a:solidFill>
              <a:schemeClr val="tx1"/>
            </a:solidFill>
            <a:round/>
            <a:headEnd/>
            <a:tailEnd type="triangle" w="med" len="med"/>
          </a:ln>
          <a:effectLst/>
        </p:spPr>
        <p:txBody>
          <a:bodyPr/>
          <a:lstStyle/>
          <a:p>
            <a:endParaRPr lang="en-US"/>
          </a:p>
        </p:txBody>
      </p:sp>
      <p:sp>
        <p:nvSpPr>
          <p:cNvPr id="471054" name="Line 14"/>
          <p:cNvSpPr>
            <a:spLocks noChangeShapeType="1"/>
          </p:cNvSpPr>
          <p:nvPr/>
        </p:nvSpPr>
        <p:spPr bwMode="auto">
          <a:xfrm>
            <a:off x="2057400" y="2971800"/>
            <a:ext cx="10668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t>Copyright © 2001, 2005, Andrew W. Moore</a:t>
            </a:r>
          </a:p>
        </p:txBody>
      </p:sp>
      <p:sp>
        <p:nvSpPr>
          <p:cNvPr id="472068" name="Rectangle 4"/>
          <p:cNvSpPr>
            <a:spLocks noGrp="1" noChangeArrowheads="1"/>
          </p:cNvSpPr>
          <p:nvPr>
            <p:ph type="title"/>
          </p:nvPr>
        </p:nvSpPr>
        <p:spPr>
          <a:xfrm>
            <a:off x="3048000" y="228600"/>
            <a:ext cx="5943600" cy="762000"/>
          </a:xfrm>
        </p:spPr>
        <p:txBody>
          <a:bodyPr/>
          <a:lstStyle/>
          <a:p>
            <a:r>
              <a:rPr lang="en-US"/>
              <a:t>A Bivariate Fit Example</a:t>
            </a:r>
          </a:p>
        </p:txBody>
      </p:sp>
      <p:sp>
        <p:nvSpPr>
          <p:cNvPr id="472069" name="Rectangle 5"/>
          <p:cNvSpPr>
            <a:spLocks noGrp="1" noChangeArrowheads="1"/>
          </p:cNvSpPr>
          <p:nvPr>
            <p:ph type="body" sz="half" idx="1"/>
          </p:nvPr>
        </p:nvSpPr>
        <p:spPr/>
        <p:txBody>
          <a:bodyPr/>
          <a:lstStyle/>
          <a:p>
            <a:pPr marL="0" indent="0">
              <a:lnSpc>
                <a:spcPct val="90000"/>
              </a:lnSpc>
              <a:buFontTx/>
              <a:buNone/>
            </a:pPr>
            <a:r>
              <a:rPr lang="en-US" sz="2400" b="1"/>
              <a:t>LWQ Regression</a:t>
            </a:r>
          </a:p>
          <a:p>
            <a:pPr marL="0" indent="0">
              <a:lnSpc>
                <a:spcPct val="90000"/>
              </a:lnSpc>
              <a:buFontTx/>
              <a:buNone/>
            </a:pPr>
            <a:endParaRPr lang="en-US" sz="1200" b="1"/>
          </a:p>
          <a:p>
            <a:pPr marL="0" indent="0">
              <a:lnSpc>
                <a:spcPct val="90000"/>
              </a:lnSpc>
              <a:buFontTx/>
              <a:buNone/>
            </a:pPr>
            <a:r>
              <a:rPr lang="en-US" sz="2400" b="1"/>
              <a:t>Let’s graph the prediction surface given 100 noisy datapoints: each with 2 inputs, one output</a:t>
            </a:r>
          </a:p>
          <a:p>
            <a:pPr marL="0" indent="0">
              <a:lnSpc>
                <a:spcPct val="90000"/>
              </a:lnSpc>
              <a:buFontTx/>
              <a:buNone/>
            </a:pPr>
            <a:endParaRPr lang="en-US" sz="1000" b="1"/>
          </a:p>
          <a:p>
            <a:pPr marL="0" indent="0">
              <a:lnSpc>
                <a:spcPct val="90000"/>
              </a:lnSpc>
              <a:spcBef>
                <a:spcPct val="0"/>
              </a:spcBef>
              <a:buFontTx/>
              <a:buNone/>
            </a:pPr>
            <a:r>
              <a:rPr lang="en-US" sz="2000"/>
              <a:t>Kernel Width, Number of fully weighted Neighbors, Distance Metric Scales all optimized.</a:t>
            </a:r>
          </a:p>
          <a:p>
            <a:pPr marL="0" indent="0">
              <a:lnSpc>
                <a:spcPct val="90000"/>
              </a:lnSpc>
              <a:spcBef>
                <a:spcPct val="0"/>
              </a:spcBef>
              <a:buFontTx/>
              <a:buNone/>
            </a:pPr>
            <a:r>
              <a:rPr lang="en-US" sz="2000"/>
              <a:t>Kw = 1/16 axis width</a:t>
            </a:r>
          </a:p>
          <a:p>
            <a:pPr marL="0" indent="0">
              <a:lnSpc>
                <a:spcPct val="90000"/>
              </a:lnSpc>
              <a:spcBef>
                <a:spcPct val="0"/>
              </a:spcBef>
              <a:buFontTx/>
              <a:buNone/>
            </a:pPr>
            <a:r>
              <a:rPr lang="en-US" sz="2000"/>
              <a:t>4 nearest neighs full weight</a:t>
            </a:r>
          </a:p>
          <a:p>
            <a:pPr marL="0" indent="0">
              <a:lnSpc>
                <a:spcPct val="90000"/>
              </a:lnSpc>
              <a:spcBef>
                <a:spcPct val="0"/>
              </a:spcBef>
              <a:buFontTx/>
              <a:buNone/>
            </a:pPr>
            <a:r>
              <a:rPr lang="en-US" sz="2000"/>
              <a:t>Distance metric scales each axis equally.</a:t>
            </a:r>
          </a:p>
          <a:p>
            <a:pPr marL="0" indent="0">
              <a:lnSpc>
                <a:spcPct val="90000"/>
              </a:lnSpc>
              <a:spcBef>
                <a:spcPct val="0"/>
              </a:spcBef>
              <a:buFontTx/>
              <a:buNone/>
            </a:pPr>
            <a:endParaRPr lang="en-US" sz="2000"/>
          </a:p>
          <a:p>
            <a:pPr marL="0" indent="0">
              <a:lnSpc>
                <a:spcPct val="90000"/>
              </a:lnSpc>
              <a:spcBef>
                <a:spcPct val="0"/>
              </a:spcBef>
              <a:buFontTx/>
              <a:buNone/>
            </a:pPr>
            <a:r>
              <a:rPr lang="en-US" sz="2400" b="1"/>
              <a:t>f(x,y) = sin(x) + sin(y) + noise</a:t>
            </a:r>
          </a:p>
        </p:txBody>
      </p:sp>
      <p:pic>
        <p:nvPicPr>
          <p:cNvPr id="472071" name="Picture 7" descr="a2"/>
          <p:cNvPicPr>
            <a:picLocks noChangeAspect="1" noChangeArrowheads="1"/>
          </p:cNvPicPr>
          <p:nvPr>
            <p:ph sz="half" idx="2"/>
          </p:nvPr>
        </p:nvPicPr>
        <p:blipFill>
          <a:blip r:embed="rId2"/>
          <a:srcRect/>
          <a:stretch>
            <a:fillRect/>
          </a:stretch>
        </p:blipFill>
        <p:spPr>
          <a:xfrm>
            <a:off x="4191000" y="1447800"/>
            <a:ext cx="4840288" cy="4876800"/>
          </a:xfrm>
          <a:noFill/>
          <a:ln/>
        </p:spPr>
      </p:pic>
      <p:sp>
        <p:nvSpPr>
          <p:cNvPr id="472072" name="Text Box 8"/>
          <p:cNvSpPr txBox="1">
            <a:spLocks noChangeArrowheads="1"/>
          </p:cNvSpPr>
          <p:nvPr/>
        </p:nvSpPr>
        <p:spPr bwMode="auto">
          <a:xfrm>
            <a:off x="152400" y="152400"/>
            <a:ext cx="2590800" cy="854075"/>
          </a:xfrm>
          <a:prstGeom prst="rect">
            <a:avLst/>
          </a:prstGeom>
          <a:solidFill>
            <a:srgbClr val="CCFF66"/>
          </a:solidFill>
          <a:ln w="3175">
            <a:noFill/>
            <a:miter lim="800000"/>
            <a:headEnd/>
            <a:tailEnd/>
          </a:ln>
          <a:effectLst/>
        </p:spPr>
        <p:txBody>
          <a:bodyPr>
            <a:spAutoFit/>
          </a:bodyPr>
          <a:lstStyle/>
          <a:p>
            <a:pPr>
              <a:buClrTx/>
            </a:pPr>
            <a:r>
              <a:rPr lang="en-US" sz="1000"/>
              <a:t>Software and data for the algorithms in this tutorial: </a:t>
            </a:r>
            <a:r>
              <a:rPr lang="en-US" sz="1000">
                <a:hlinkClick r:id="rId3"/>
              </a:rPr>
              <a:t>http://www.cs.cmu.edu/~awm/vizier</a:t>
            </a:r>
            <a:r>
              <a:rPr lang="en-US" sz="1000"/>
              <a:t> . The example figures in this slide-set were created with the same software and data.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p:txBody>
          <a:bodyPr/>
          <a:lstStyle/>
          <a:p>
            <a:r>
              <a:rPr lang="en-US"/>
              <a:t>Copyright © 2001, 2005, Andrew W. Moore</a:t>
            </a:r>
          </a:p>
        </p:txBody>
      </p:sp>
      <p:sp>
        <p:nvSpPr>
          <p:cNvPr id="474116" name="Rectangle 4"/>
          <p:cNvSpPr>
            <a:spLocks noGrp="1" noChangeArrowheads="1"/>
          </p:cNvSpPr>
          <p:nvPr>
            <p:ph type="title" sz="quarter"/>
          </p:nvPr>
        </p:nvSpPr>
        <p:spPr>
          <a:xfrm>
            <a:off x="228600" y="228600"/>
            <a:ext cx="8534400" cy="762000"/>
          </a:xfrm>
        </p:spPr>
        <p:txBody>
          <a:bodyPr/>
          <a:lstStyle/>
          <a:p>
            <a:r>
              <a:rPr lang="en-US"/>
              <a:t>Two more bivariate fits</a:t>
            </a:r>
          </a:p>
        </p:txBody>
      </p:sp>
      <p:sp>
        <p:nvSpPr>
          <p:cNvPr id="474118" name="Rectangle 6"/>
          <p:cNvSpPr>
            <a:spLocks noGrp="1" noChangeArrowheads="1"/>
          </p:cNvSpPr>
          <p:nvPr>
            <p:ph sz="quarter" idx="2"/>
          </p:nvPr>
        </p:nvSpPr>
        <p:spPr/>
        <p:txBody>
          <a:bodyPr/>
          <a:lstStyle/>
          <a:p>
            <a:pPr marL="0" indent="0">
              <a:lnSpc>
                <a:spcPct val="90000"/>
              </a:lnSpc>
              <a:spcBef>
                <a:spcPct val="30000"/>
              </a:spcBef>
              <a:buFontTx/>
              <a:buNone/>
            </a:pPr>
            <a:r>
              <a:rPr lang="en-US" sz="2000"/>
              <a:t>Locally weighted linear regression.</a:t>
            </a:r>
          </a:p>
          <a:p>
            <a:pPr marL="0" indent="0">
              <a:lnSpc>
                <a:spcPct val="90000"/>
              </a:lnSpc>
              <a:spcBef>
                <a:spcPct val="30000"/>
              </a:spcBef>
              <a:buFontTx/>
              <a:buNone/>
            </a:pPr>
            <a:r>
              <a:rPr lang="en-US" sz="2000"/>
              <a:t>KW, num neighs, metric scales all optimized.</a:t>
            </a:r>
          </a:p>
          <a:p>
            <a:pPr marL="0" indent="0">
              <a:lnSpc>
                <a:spcPct val="90000"/>
              </a:lnSpc>
              <a:spcBef>
                <a:spcPct val="30000"/>
              </a:spcBef>
              <a:buFontTx/>
              <a:buNone/>
            </a:pPr>
            <a:r>
              <a:rPr lang="en-US" sz="2000"/>
              <a:t>KW=1/50 x-axis width. No neighbors fully weighted. y not included in distance metric, but is included in the regression.</a:t>
            </a:r>
          </a:p>
          <a:p>
            <a:pPr marL="0" indent="0">
              <a:lnSpc>
                <a:spcPct val="90000"/>
              </a:lnSpc>
              <a:spcBef>
                <a:spcPct val="30000"/>
              </a:spcBef>
              <a:buFontTx/>
              <a:buNone/>
            </a:pPr>
            <a:r>
              <a:rPr lang="en-US" sz="2000"/>
              <a:t>  f(x,y) = sin(x*x)+y+noise</a:t>
            </a:r>
          </a:p>
        </p:txBody>
      </p:sp>
      <p:sp>
        <p:nvSpPr>
          <p:cNvPr id="474119" name="Rectangle 7"/>
          <p:cNvSpPr>
            <a:spLocks noGrp="1" noChangeArrowheads="1"/>
          </p:cNvSpPr>
          <p:nvPr>
            <p:ph sz="quarter" idx="3"/>
          </p:nvPr>
        </p:nvSpPr>
        <p:spPr/>
        <p:txBody>
          <a:bodyPr/>
          <a:lstStyle/>
          <a:p>
            <a:pPr marL="0" indent="0">
              <a:spcBef>
                <a:spcPct val="50000"/>
              </a:spcBef>
              <a:buFontTx/>
              <a:buNone/>
            </a:pPr>
            <a:r>
              <a:rPr lang="en-US" sz="2000"/>
              <a:t>Kernel Regression.</a:t>
            </a:r>
          </a:p>
          <a:p>
            <a:pPr marL="0" indent="0">
              <a:spcBef>
                <a:spcPct val="50000"/>
              </a:spcBef>
              <a:buFontTx/>
              <a:buNone/>
            </a:pPr>
            <a:r>
              <a:rPr lang="en-US" sz="2000"/>
              <a:t>KW, num neighs, metric scales all optimized.</a:t>
            </a:r>
          </a:p>
          <a:p>
            <a:pPr marL="0" indent="0">
              <a:spcBef>
                <a:spcPct val="50000"/>
              </a:spcBef>
              <a:buFontTx/>
              <a:buNone/>
            </a:pPr>
            <a:r>
              <a:rPr lang="en-US" sz="2000"/>
              <a:t>KW=1/100 x-axis width. 1-NN fully weighted. y not included in distance metric.				               f(x,y) = sin(x*x)</a:t>
            </a:r>
          </a:p>
        </p:txBody>
      </p:sp>
      <p:pic>
        <p:nvPicPr>
          <p:cNvPr id="474121" name="Picture 9" descr="b2"/>
          <p:cNvPicPr>
            <a:picLocks noChangeAspect="1" noChangeArrowheads="1"/>
          </p:cNvPicPr>
          <p:nvPr>
            <p:ph sz="quarter" idx="1"/>
          </p:nvPr>
        </p:nvPicPr>
        <p:blipFill>
          <a:blip r:embed="rId2"/>
          <a:srcRect/>
          <a:stretch>
            <a:fillRect/>
          </a:stretch>
        </p:blipFill>
        <p:spPr>
          <a:xfrm>
            <a:off x="641350" y="914400"/>
            <a:ext cx="2927350" cy="2933700"/>
          </a:xfrm>
          <a:noFill/>
          <a:ln/>
        </p:spPr>
      </p:pic>
      <p:pic>
        <p:nvPicPr>
          <p:cNvPr id="474122" name="Picture 10" descr="c2"/>
          <p:cNvPicPr>
            <a:picLocks noChangeAspect="1" noChangeArrowheads="1"/>
          </p:cNvPicPr>
          <p:nvPr>
            <p:ph sz="quarter" idx="4"/>
          </p:nvPr>
        </p:nvPicPr>
        <p:blipFill>
          <a:blip r:embed="rId3"/>
          <a:srcRect/>
          <a:stretch>
            <a:fillRect/>
          </a:stretch>
        </p:blipFill>
        <p:spPr>
          <a:xfrm>
            <a:off x="5386388" y="4000500"/>
            <a:ext cx="2543175" cy="2552700"/>
          </a:xfrm>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76162" name="Rectangle 2"/>
          <p:cNvSpPr>
            <a:spLocks noGrp="1" noChangeArrowheads="1"/>
          </p:cNvSpPr>
          <p:nvPr>
            <p:ph type="title"/>
          </p:nvPr>
        </p:nvSpPr>
        <p:spPr>
          <a:xfrm>
            <a:off x="228600" y="228600"/>
            <a:ext cx="8534400" cy="838200"/>
          </a:xfrm>
        </p:spPr>
        <p:txBody>
          <a:bodyPr/>
          <a:lstStyle/>
          <a:p>
            <a:r>
              <a:rPr lang="en-US"/>
              <a:t>Fabricated Example</a:t>
            </a:r>
          </a:p>
        </p:txBody>
      </p:sp>
      <p:sp>
        <p:nvSpPr>
          <p:cNvPr id="476163" name="Rectangle 3"/>
          <p:cNvSpPr>
            <a:spLocks noGrp="1" noChangeArrowheads="1"/>
          </p:cNvSpPr>
          <p:nvPr>
            <p:ph type="body" idx="1"/>
          </p:nvPr>
        </p:nvSpPr>
        <p:spPr>
          <a:xfrm>
            <a:off x="0" y="1066800"/>
            <a:ext cx="9144000" cy="5410200"/>
          </a:xfrm>
        </p:spPr>
        <p:txBody>
          <a:bodyPr/>
          <a:lstStyle/>
          <a:p>
            <a:pPr marL="0" indent="0">
              <a:buFontTx/>
              <a:buNone/>
            </a:pPr>
            <a:r>
              <a:rPr lang="en-US" sz="2000"/>
              <a:t>f(x1,x2,x3,x4,x5,x6,x7,x8,x9) = noise + x2 + x4 + 4sin(0.3x6 + 0.3x8).</a:t>
            </a:r>
          </a:p>
          <a:p>
            <a:pPr marL="0" indent="0">
              <a:spcBef>
                <a:spcPct val="0"/>
              </a:spcBef>
              <a:buFontTx/>
              <a:buNone/>
            </a:pPr>
            <a:r>
              <a:rPr lang="en-US" sz="1800"/>
              <a:t>(Here we see the result of searching for the best metric, feature set, kernel width, polynomial type for a set of 300 examples generated from the above function)</a:t>
            </a:r>
          </a:p>
          <a:p>
            <a:pPr marL="0" indent="0">
              <a:buFontTx/>
              <a:buNone/>
            </a:pPr>
            <a:r>
              <a:rPr lang="en-US" sz="2000">
                <a:solidFill>
                  <a:schemeClr val="folHlink"/>
                </a:solidFill>
              </a:rPr>
              <a:t>Recommendation.</a:t>
            </a:r>
          </a:p>
          <a:p>
            <a:pPr marL="0" indent="0">
              <a:buFontTx/>
              <a:buNone/>
            </a:pPr>
            <a:endParaRPr lang="en-US" sz="800">
              <a:solidFill>
                <a:schemeClr val="folHlink"/>
              </a:solidFill>
            </a:endParaRPr>
          </a:p>
          <a:p>
            <a:pPr marL="0" indent="0">
              <a:lnSpc>
                <a:spcPct val="90000"/>
              </a:lnSpc>
              <a:spcBef>
                <a:spcPct val="0"/>
              </a:spcBef>
              <a:buFontTx/>
              <a:buNone/>
            </a:pPr>
            <a:r>
              <a:rPr lang="en-US" sz="2000">
                <a:solidFill>
                  <a:schemeClr val="folHlink"/>
                </a:solidFill>
              </a:rPr>
              <a:t>Based on the search results so far, the recommended function approximator encoding is L20:SN:-0-0-9-9. Let me explain the meaning:</a:t>
            </a:r>
          </a:p>
          <a:p>
            <a:pPr marL="0" indent="0">
              <a:buFontTx/>
              <a:buNone/>
            </a:pPr>
            <a:endParaRPr lang="en-US" sz="800">
              <a:solidFill>
                <a:schemeClr val="folHlink"/>
              </a:solidFill>
            </a:endParaRPr>
          </a:p>
          <a:p>
            <a:pPr marL="0" indent="0">
              <a:buFontTx/>
              <a:buNone/>
            </a:pPr>
            <a:r>
              <a:rPr lang="en-US" sz="2000">
                <a:solidFill>
                  <a:schemeClr val="folHlink"/>
                </a:solidFill>
              </a:rPr>
              <a:t>Locally weighted regression.  The following features define the distance metric:</a:t>
            </a:r>
          </a:p>
          <a:p>
            <a:pPr marL="0" indent="0">
              <a:lnSpc>
                <a:spcPct val="90000"/>
              </a:lnSpc>
              <a:buFontTx/>
              <a:buNone/>
            </a:pPr>
            <a:r>
              <a:rPr lang="en-US" sz="2000">
                <a:solidFill>
                  <a:schemeClr val="folHlink"/>
                </a:solidFill>
              </a:rPr>
              <a:t>				x6   (full strength).</a:t>
            </a:r>
          </a:p>
          <a:p>
            <a:pPr marL="0" indent="0">
              <a:lnSpc>
                <a:spcPct val="90000"/>
              </a:lnSpc>
              <a:spcBef>
                <a:spcPct val="0"/>
              </a:spcBef>
              <a:buFontTx/>
              <a:buNone/>
            </a:pPr>
            <a:r>
              <a:rPr lang="en-US" sz="2000">
                <a:solidFill>
                  <a:schemeClr val="folHlink"/>
                </a:solidFill>
              </a:rPr>
              <a:t>				x8   (full strength).</a:t>
            </a:r>
          </a:p>
          <a:p>
            <a:pPr marL="0" indent="0">
              <a:lnSpc>
                <a:spcPct val="90000"/>
              </a:lnSpc>
              <a:spcBef>
                <a:spcPct val="0"/>
              </a:spcBef>
              <a:buFontTx/>
              <a:buNone/>
            </a:pPr>
            <a:r>
              <a:rPr lang="en-US" sz="2000">
                <a:solidFill>
                  <a:schemeClr val="folHlink"/>
                </a:solidFill>
              </a:rPr>
              <a:t>A gaussian weighting function is used with kernel width 0.0441942 in scaled input space.  We do a weighted least squares with the following terms:</a:t>
            </a:r>
          </a:p>
          <a:p>
            <a:pPr marL="0" indent="0">
              <a:spcBef>
                <a:spcPct val="0"/>
              </a:spcBef>
              <a:buFontTx/>
              <a:buNone/>
            </a:pPr>
            <a:r>
              <a:rPr lang="en-US" sz="2000">
                <a:solidFill>
                  <a:schemeClr val="folHlink"/>
                </a:solidFill>
              </a:rPr>
              <a:t>				Term 0 = 1</a:t>
            </a:r>
          </a:p>
          <a:p>
            <a:pPr marL="0" indent="0">
              <a:spcBef>
                <a:spcPct val="0"/>
              </a:spcBef>
              <a:buFontTx/>
              <a:buNone/>
            </a:pPr>
            <a:r>
              <a:rPr lang="en-US" sz="2000">
                <a:solidFill>
                  <a:schemeClr val="folHlink"/>
                </a:solidFill>
              </a:rPr>
              <a:t>				Term 1 = x2/10</a:t>
            </a:r>
          </a:p>
          <a:p>
            <a:pPr marL="0" indent="0">
              <a:spcBef>
                <a:spcPct val="0"/>
              </a:spcBef>
              <a:buFontTx/>
              <a:buNone/>
            </a:pPr>
            <a:r>
              <a:rPr lang="en-US" sz="2000">
                <a:solidFill>
                  <a:schemeClr val="folHlink"/>
                </a:solidFill>
              </a:rPr>
              <a:t>				Term 2 = x4/10</a:t>
            </a:r>
          </a:p>
          <a:p>
            <a:pPr marL="0" indent="0">
              <a:spcBef>
                <a:spcPct val="0"/>
              </a:spcBef>
              <a:buFontTx/>
              <a:buNone/>
            </a:pPr>
            <a:r>
              <a:rPr lang="en-US" sz="2000">
                <a:solidFill>
                  <a:schemeClr val="folHlink"/>
                </a:solidFill>
              </a:rPr>
              <a:t>				Term 3 = x6/10</a:t>
            </a:r>
          </a:p>
          <a:p>
            <a:pPr marL="0" indent="0">
              <a:spcBef>
                <a:spcPct val="0"/>
              </a:spcBef>
              <a:buFontTx/>
              <a:buNone/>
            </a:pPr>
            <a:r>
              <a:rPr lang="en-US" sz="2000">
                <a:solidFill>
                  <a:schemeClr val="folHlink"/>
                </a:solidFill>
              </a:rPr>
              <a:t>				Term 4 = x8/10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77186" name="Rectangle 2"/>
          <p:cNvSpPr>
            <a:spLocks noGrp="1" noChangeArrowheads="1"/>
          </p:cNvSpPr>
          <p:nvPr>
            <p:ph type="title"/>
          </p:nvPr>
        </p:nvSpPr>
        <p:spPr>
          <a:xfrm>
            <a:off x="228600" y="228600"/>
            <a:ext cx="8534400" cy="838200"/>
          </a:xfrm>
        </p:spPr>
        <p:txBody>
          <a:bodyPr/>
          <a:lstStyle/>
          <a:p>
            <a:r>
              <a:rPr lang="en-US" sz="4000"/>
              <a:t>Locally Weighted Learning: Variants</a:t>
            </a:r>
          </a:p>
        </p:txBody>
      </p:sp>
      <p:sp>
        <p:nvSpPr>
          <p:cNvPr id="477187" name="Rectangle 3"/>
          <p:cNvSpPr>
            <a:spLocks noGrp="1" noChangeArrowheads="1"/>
          </p:cNvSpPr>
          <p:nvPr>
            <p:ph type="body" idx="1"/>
          </p:nvPr>
        </p:nvSpPr>
        <p:spPr>
          <a:xfrm>
            <a:off x="304800" y="1143000"/>
            <a:ext cx="8574088" cy="5105400"/>
          </a:xfrm>
        </p:spPr>
        <p:txBody>
          <a:bodyPr/>
          <a:lstStyle/>
          <a:p>
            <a:pPr>
              <a:spcBef>
                <a:spcPct val="0"/>
              </a:spcBef>
            </a:pPr>
            <a:r>
              <a:rPr lang="en-US" sz="2400"/>
              <a:t>Range Searching: Average of all neighbors within a given range</a:t>
            </a:r>
          </a:p>
          <a:p>
            <a:pPr>
              <a:spcBef>
                <a:spcPct val="0"/>
              </a:spcBef>
            </a:pPr>
            <a:r>
              <a:rPr lang="en-US" sz="2400"/>
              <a:t>Range-based linear regression: Linear regression on all points within a given range</a:t>
            </a:r>
          </a:p>
          <a:p>
            <a:pPr>
              <a:spcBef>
                <a:spcPct val="0"/>
              </a:spcBef>
            </a:pPr>
            <a:r>
              <a:rPr lang="en-US" sz="2400"/>
              <a:t>Linear Regression on K-nearest-neighbors</a:t>
            </a:r>
          </a:p>
          <a:p>
            <a:pPr>
              <a:spcBef>
                <a:spcPct val="0"/>
              </a:spcBef>
            </a:pPr>
            <a:r>
              <a:rPr lang="en-US" sz="2400"/>
              <a:t>Weighting functions that decay to zero at the kth nearest neighbor</a:t>
            </a:r>
          </a:p>
          <a:p>
            <a:pPr>
              <a:spcBef>
                <a:spcPct val="0"/>
              </a:spcBef>
            </a:pPr>
            <a:r>
              <a:rPr lang="en-US" sz="2400"/>
              <a:t>Locally weighted Iteratively Reweighted Least Squares</a:t>
            </a:r>
          </a:p>
          <a:p>
            <a:pPr>
              <a:spcBef>
                <a:spcPct val="0"/>
              </a:spcBef>
            </a:pPr>
            <a:r>
              <a:rPr lang="en-US" sz="2400"/>
              <a:t>Locally weighted Logistic Regression</a:t>
            </a:r>
          </a:p>
          <a:p>
            <a:pPr>
              <a:spcBef>
                <a:spcPct val="0"/>
              </a:spcBef>
            </a:pPr>
            <a:r>
              <a:rPr lang="en-US" sz="2400"/>
              <a:t>Locally weighted classifiers</a:t>
            </a:r>
          </a:p>
          <a:p>
            <a:pPr>
              <a:spcBef>
                <a:spcPct val="0"/>
              </a:spcBef>
            </a:pPr>
            <a:endParaRPr lang="en-US" sz="2400"/>
          </a:p>
          <a:p>
            <a:pPr>
              <a:spcBef>
                <a:spcPct val="0"/>
              </a:spcBef>
            </a:pPr>
            <a:r>
              <a:rPr lang="en-US" sz="2400"/>
              <a:t>Multilinear Interpolation</a:t>
            </a:r>
          </a:p>
          <a:p>
            <a:pPr>
              <a:spcBef>
                <a:spcPct val="0"/>
              </a:spcBef>
            </a:pPr>
            <a:r>
              <a:rPr lang="en-US" sz="2400"/>
              <a:t>Kuhn-Triangulation-based Interpolation</a:t>
            </a:r>
          </a:p>
          <a:p>
            <a:pPr>
              <a:spcBef>
                <a:spcPct val="0"/>
              </a:spcBef>
            </a:pPr>
            <a:r>
              <a:rPr lang="en-US" sz="2400"/>
              <a:t>Spline Smoothers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78210" name="Rectangle 2"/>
          <p:cNvSpPr>
            <a:spLocks noGrp="1" noChangeArrowheads="1"/>
          </p:cNvSpPr>
          <p:nvPr>
            <p:ph type="title"/>
          </p:nvPr>
        </p:nvSpPr>
        <p:spPr>
          <a:xfrm>
            <a:off x="228600" y="228600"/>
            <a:ext cx="8534400" cy="1295400"/>
          </a:xfrm>
        </p:spPr>
        <p:txBody>
          <a:bodyPr/>
          <a:lstStyle/>
          <a:p>
            <a:r>
              <a:rPr lang="en-US" sz="4000"/>
              <a:t>Using Locally Weighted Learning for Modeling</a:t>
            </a:r>
          </a:p>
        </p:txBody>
      </p:sp>
      <p:sp>
        <p:nvSpPr>
          <p:cNvPr id="478211" name="Rectangle 3"/>
          <p:cNvSpPr>
            <a:spLocks noGrp="1" noChangeArrowheads="1"/>
          </p:cNvSpPr>
          <p:nvPr>
            <p:ph type="body" idx="1"/>
          </p:nvPr>
        </p:nvSpPr>
        <p:spPr>
          <a:xfrm>
            <a:off x="228600" y="1905000"/>
            <a:ext cx="8574088" cy="4572000"/>
          </a:xfrm>
        </p:spPr>
        <p:txBody>
          <a:bodyPr/>
          <a:lstStyle/>
          <a:p>
            <a:r>
              <a:rPr lang="en-US"/>
              <a:t>“Hands-off” non-parametric relation finding</a:t>
            </a:r>
          </a:p>
          <a:p>
            <a:r>
              <a:rPr lang="en-US"/>
              <a:t>Low Dimensional Supervised Learning</a:t>
            </a:r>
          </a:p>
          <a:p>
            <a:r>
              <a:rPr lang="en-US"/>
              <a:t>Complex Function of a subset of inputs</a:t>
            </a:r>
          </a:p>
          <a:p>
            <a:r>
              <a:rPr lang="en-US"/>
              <a:t>Simple function of most inputs but complex function of a few</a:t>
            </a:r>
          </a:p>
          <a:p>
            <a:r>
              <a:rPr lang="en-US"/>
              <a:t>Complex function of a few features of many input variables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ooter Placeholder 4"/>
          <p:cNvSpPr>
            <a:spLocks noGrp="1"/>
          </p:cNvSpPr>
          <p:nvPr>
            <p:ph type="ftr" sz="quarter" idx="10"/>
          </p:nvPr>
        </p:nvSpPr>
        <p:spPr/>
        <p:txBody>
          <a:bodyPr/>
          <a:lstStyle/>
          <a:p>
            <a:r>
              <a:rPr lang="en-US"/>
              <a:t>Copyright © 2001, 2005, Andrew W. Moore</a:t>
            </a:r>
          </a:p>
        </p:txBody>
      </p:sp>
      <p:sp>
        <p:nvSpPr>
          <p:cNvPr id="479234" name="Rectangle 2"/>
          <p:cNvSpPr>
            <a:spLocks noGrp="1" noChangeArrowheads="1"/>
          </p:cNvSpPr>
          <p:nvPr>
            <p:ph type="title"/>
          </p:nvPr>
        </p:nvSpPr>
        <p:spPr/>
        <p:txBody>
          <a:bodyPr/>
          <a:lstStyle/>
          <a:p>
            <a:pPr algn="l"/>
            <a:r>
              <a:rPr lang="en-US" sz="3200"/>
              <a:t>Use (1): “Hands-off” non-parametric relation finding.</a:t>
            </a:r>
          </a:p>
        </p:txBody>
      </p:sp>
      <p:sp>
        <p:nvSpPr>
          <p:cNvPr id="479235" name="Rectangle 3"/>
          <p:cNvSpPr>
            <a:spLocks noGrp="1" noChangeArrowheads="1"/>
          </p:cNvSpPr>
          <p:nvPr>
            <p:ph type="body" sz="half" idx="1"/>
          </p:nvPr>
        </p:nvSpPr>
        <p:spPr>
          <a:xfrm>
            <a:off x="0" y="1295400"/>
            <a:ext cx="8534400" cy="1066800"/>
          </a:xfrm>
        </p:spPr>
        <p:txBody>
          <a:bodyPr/>
          <a:lstStyle/>
          <a:p>
            <a:pPr marL="0" indent="0">
              <a:spcBef>
                <a:spcPct val="0"/>
              </a:spcBef>
              <a:buFontTx/>
              <a:buNone/>
            </a:pPr>
            <a:r>
              <a:rPr lang="en-US" sz="1800"/>
              <a:t>You run an HMO (or a steel tempering process) (or a 7-dof dynamic robot arm)</a:t>
            </a:r>
          </a:p>
          <a:p>
            <a:pPr marL="0" indent="0">
              <a:spcBef>
                <a:spcPct val="0"/>
              </a:spcBef>
              <a:buFontTx/>
              <a:buNone/>
            </a:pPr>
            <a:endParaRPr lang="en-US" sz="800"/>
          </a:p>
          <a:p>
            <a:pPr marL="0" indent="0">
              <a:spcBef>
                <a:spcPct val="0"/>
              </a:spcBef>
              <a:buFontTx/>
              <a:buNone/>
            </a:pPr>
            <a:r>
              <a:rPr lang="en-US" sz="1800"/>
              <a:t>You want an intelligent assistant to spot patterns and regularities among pairs or triplets of variables in your database…</a:t>
            </a:r>
          </a:p>
        </p:txBody>
      </p:sp>
      <p:graphicFrame>
        <p:nvGraphicFramePr>
          <p:cNvPr id="479475" name="Group 243"/>
          <p:cNvGraphicFramePr>
            <a:graphicFrameLocks noGrp="1"/>
          </p:cNvGraphicFramePr>
          <p:nvPr>
            <p:ph sz="half" idx="2"/>
          </p:nvPr>
        </p:nvGraphicFramePr>
        <p:xfrm>
          <a:off x="838200" y="2362200"/>
          <a:ext cx="7239000" cy="3638550"/>
        </p:xfrm>
        <a:graphic>
          <a:graphicData uri="http://schemas.openxmlformats.org/drawingml/2006/table">
            <a:tbl>
              <a:tblPr/>
              <a:tblGrid>
                <a:gridCol w="2411413"/>
                <a:gridCol w="2416175"/>
                <a:gridCol w="2411412"/>
              </a:tblGrid>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HMO variables:</a:t>
                      </a:r>
                    </a:p>
                  </a:txBody>
                  <a:tcPr horzOverflow="overflow">
                    <a:lnL cap="flat">
                      <a:noFill/>
                    </a:lnL>
                    <a:lnR w="31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solidFill>
                      <a:srgbClr val="C2A398"/>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Steel Variables: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cap="flat">
                      <a:noFill/>
                    </a:lnT>
                    <a:lnB w="3175" cap="flat" cmpd="sng" algn="ctr">
                      <a:solidFill>
                        <a:schemeClr val="tx1"/>
                      </a:solidFill>
                      <a:prstDash val="solid"/>
                      <a:round/>
                      <a:headEnd type="none" w="med" len="med"/>
                      <a:tailEnd type="none" w="med" len="med"/>
                    </a:lnB>
                    <a:lnTlToBr>
                      <a:noFill/>
                    </a:lnTlToBr>
                    <a:lnBlToTr>
                      <a:noFill/>
                    </a:lnBlToTr>
                    <a:solidFill>
                      <a:srgbClr val="C2A398"/>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Robot Variables:</a:t>
                      </a:r>
                    </a:p>
                  </a:txBody>
                  <a:tcPr horzOverflow="overflow">
                    <a:lnL w="3175" cap="flat" cmpd="sng" algn="ctr">
                      <a:solidFill>
                        <a:schemeClr val="tx1"/>
                      </a:solidFill>
                      <a:prstDash val="solid"/>
                      <a:round/>
                      <a:headEnd type="none" w="med" len="med"/>
                      <a:tailEnd type="none" w="med" len="med"/>
                    </a:lnL>
                    <a:lnR cap="flat">
                      <a:noFill/>
                    </a:lnR>
                    <a:lnT cap="flat">
                      <a:noFill/>
                    </a:lnT>
                    <a:lnB w="3175" cap="flat" cmpd="sng" algn="ctr">
                      <a:solidFill>
                        <a:schemeClr val="tx1"/>
                      </a:solidFill>
                      <a:prstDash val="solid"/>
                      <a:round/>
                      <a:headEnd type="none" w="med" len="med"/>
                      <a:tailEnd type="none" w="med" len="med"/>
                    </a:lnB>
                    <a:lnTlToBr>
                      <a:noFill/>
                    </a:lnTlToBr>
                    <a:lnBlToTr>
                      <a:noFill/>
                    </a:lnBlToTr>
                    <a:solidFill>
                      <a:srgbClr val="C2A398"/>
                    </a:solid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Physician Age</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Line Speed</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Roll</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Patient Age</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Line Spd -10mins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DRoll</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Charge/Day</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Line Spd -20mins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DDRoll</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Charge/Discharge</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Slab width</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Pitch</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Discharges/100</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Slab height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DPitch</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ICD-9 Diagnosis</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Slab Temp Stg1</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DDPitch</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Market Share</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Slab Temp Stg2</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SonarHeight</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Mortality/100</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CoolTunn2 Setp</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LaserHeight</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Patient ZIP</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CoolTunn5 Sep</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FlightTime</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Zip Median Age</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CoolTunn2 Temp</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ThrustRate</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a:t>
                      </a:r>
                    </a:p>
                  </a:txBody>
                  <a:tcPr horzOverflow="overflow">
                    <a:lnL cap="flat">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chemeClr val="tx1"/>
                          </a:solidFill>
                          <a:effectLst/>
                          <a:latin typeface="Tahoma" pitchFamily="34" charset="0"/>
                        </a:rPr>
                        <a:t>….</a:t>
                      </a:r>
                    </a:p>
                  </a:txBody>
                  <a:tcPr horzOverflow="overflow">
                    <a:lnL w="3175"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79476" name="Text Box 244"/>
          <p:cNvSpPr txBox="1">
            <a:spLocks noChangeArrowheads="1"/>
          </p:cNvSpPr>
          <p:nvPr/>
        </p:nvSpPr>
        <p:spPr bwMode="auto">
          <a:xfrm>
            <a:off x="762000" y="6019800"/>
            <a:ext cx="7391400" cy="366713"/>
          </a:xfrm>
          <a:prstGeom prst="rect">
            <a:avLst/>
          </a:prstGeom>
          <a:noFill/>
          <a:ln w="9525">
            <a:noFill/>
            <a:miter lim="800000"/>
            <a:headEnd/>
            <a:tailEnd/>
          </a:ln>
          <a:effectLst/>
        </p:spPr>
        <p:txBody>
          <a:bodyPr>
            <a:spAutoFit/>
          </a:bodyPr>
          <a:lstStyle/>
          <a:p>
            <a:pPr marL="342900" indent="-342900"/>
            <a:r>
              <a:rPr lang="en-US" sz="1800"/>
              <a:t>You especially want to find more than just the linear correlations….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r>
              <a:rPr lang="en-US"/>
              <a:t>Copyright © 2001, 2005, Andrew W. Moore</a:t>
            </a:r>
          </a:p>
        </p:txBody>
      </p:sp>
      <p:sp>
        <p:nvSpPr>
          <p:cNvPr id="480258" name="Rectangle 2"/>
          <p:cNvSpPr>
            <a:spLocks noGrp="1" noChangeArrowheads="1"/>
          </p:cNvSpPr>
          <p:nvPr>
            <p:ph type="title"/>
          </p:nvPr>
        </p:nvSpPr>
        <p:spPr>
          <a:xfrm>
            <a:off x="228600" y="228600"/>
            <a:ext cx="8534400" cy="533400"/>
          </a:xfrm>
        </p:spPr>
        <p:txBody>
          <a:bodyPr/>
          <a:lstStyle/>
          <a:p>
            <a:r>
              <a:rPr lang="en-US" sz="2800"/>
              <a:t>Use (2): Low Dimensional Supervised Learning</a:t>
            </a:r>
          </a:p>
        </p:txBody>
      </p:sp>
      <p:sp>
        <p:nvSpPr>
          <p:cNvPr id="480259" name="Rectangle 3"/>
          <p:cNvSpPr>
            <a:spLocks noGrp="1" noChangeArrowheads="1"/>
          </p:cNvSpPr>
          <p:nvPr>
            <p:ph type="body" idx="1"/>
          </p:nvPr>
        </p:nvSpPr>
        <p:spPr>
          <a:xfrm>
            <a:off x="228600" y="4495800"/>
            <a:ext cx="8574088" cy="1981200"/>
          </a:xfrm>
        </p:spPr>
        <p:txBody>
          <a:bodyPr/>
          <a:lstStyle/>
          <a:p>
            <a:pPr>
              <a:lnSpc>
                <a:spcPct val="90000"/>
              </a:lnSpc>
              <a:buFontTx/>
              <a:buNone/>
            </a:pPr>
            <a:r>
              <a:rPr lang="en-US" sz="2800" b="1"/>
              <a:t>Examples:</a:t>
            </a:r>
          </a:p>
          <a:p>
            <a:pPr lvl="1">
              <a:lnSpc>
                <a:spcPct val="90000"/>
              </a:lnSpc>
              <a:spcBef>
                <a:spcPct val="0"/>
              </a:spcBef>
            </a:pPr>
            <a:r>
              <a:rPr lang="en-US" sz="1800"/>
              <a:t>Skin Thickness vs </a:t>
            </a:r>
            <a:r>
              <a:rPr lang="el-GR" sz="1800">
                <a:cs typeface="Tahoma" pitchFamily="34" charset="0"/>
              </a:rPr>
              <a:t>τ</a:t>
            </a:r>
            <a:r>
              <a:rPr lang="en-US" sz="1800">
                <a:cs typeface="Tahoma" pitchFamily="34" charset="0"/>
              </a:rPr>
              <a:t>,</a:t>
            </a:r>
            <a:r>
              <a:rPr lang="el-GR" sz="1800">
                <a:cs typeface="Tahoma" pitchFamily="34" charset="0"/>
              </a:rPr>
              <a:t>φ</a:t>
            </a:r>
            <a:r>
              <a:rPr lang="en-US" sz="1800">
                <a:cs typeface="Tahoma" pitchFamily="34" charset="0"/>
              </a:rPr>
              <a:t> for face scanner</a:t>
            </a:r>
          </a:p>
          <a:p>
            <a:pPr lvl="1">
              <a:lnSpc>
                <a:spcPct val="90000"/>
              </a:lnSpc>
              <a:spcBef>
                <a:spcPct val="0"/>
              </a:spcBef>
            </a:pPr>
            <a:r>
              <a:rPr lang="en-US" sz="1800">
                <a:cs typeface="Tahoma" pitchFamily="34" charset="0"/>
              </a:rPr>
              <a:t>Topographical Map</a:t>
            </a:r>
          </a:p>
          <a:p>
            <a:pPr lvl="1">
              <a:lnSpc>
                <a:spcPct val="90000"/>
              </a:lnSpc>
              <a:spcBef>
                <a:spcPct val="0"/>
              </a:spcBef>
            </a:pPr>
            <a:r>
              <a:rPr lang="en-US" sz="1800">
                <a:cs typeface="Tahoma" pitchFamily="34" charset="0"/>
              </a:rPr>
              <a:t>Tumor density vs (x,y,z)</a:t>
            </a:r>
          </a:p>
          <a:p>
            <a:pPr lvl="1">
              <a:lnSpc>
                <a:spcPct val="90000"/>
              </a:lnSpc>
              <a:spcBef>
                <a:spcPct val="0"/>
              </a:spcBef>
            </a:pPr>
            <a:r>
              <a:rPr lang="en-US" sz="1800">
                <a:cs typeface="Tahoma" pitchFamily="34" charset="0"/>
              </a:rPr>
              <a:t>Mean wasted Aspirin vs (fill-target, mean-weight, weight-sdev, rate) for an aspirin-bottle filler</a:t>
            </a:r>
          </a:p>
          <a:p>
            <a:pPr lvl="1">
              <a:lnSpc>
                <a:spcPct val="90000"/>
              </a:lnSpc>
              <a:spcBef>
                <a:spcPct val="0"/>
              </a:spcBef>
            </a:pPr>
            <a:r>
              <a:rPr lang="en-US" sz="1800">
                <a:cs typeface="Tahoma" pitchFamily="34" charset="0"/>
              </a:rPr>
              <a:t>Object-ball collision-point vs (x,y,</a:t>
            </a:r>
            <a:r>
              <a:rPr lang="el-GR" sz="1800">
                <a:cs typeface="Tahoma" pitchFamily="34" charset="0"/>
              </a:rPr>
              <a:t>θ</a:t>
            </a:r>
            <a:r>
              <a:rPr lang="en-US" sz="1800">
                <a:cs typeface="Tahoma" pitchFamily="34" charset="0"/>
              </a:rPr>
              <a:t>) in Pool</a:t>
            </a:r>
            <a:endParaRPr lang="el-GR" sz="1800">
              <a:cs typeface="Tahoma" pitchFamily="34" charset="0"/>
            </a:endParaRPr>
          </a:p>
        </p:txBody>
      </p:sp>
      <p:sp>
        <p:nvSpPr>
          <p:cNvPr id="480260" name="Text Box 4"/>
          <p:cNvSpPr txBox="1">
            <a:spLocks noChangeArrowheads="1"/>
          </p:cNvSpPr>
          <p:nvPr/>
        </p:nvSpPr>
        <p:spPr bwMode="auto">
          <a:xfrm>
            <a:off x="381000" y="838200"/>
            <a:ext cx="8229600" cy="701675"/>
          </a:xfrm>
          <a:prstGeom prst="rect">
            <a:avLst/>
          </a:prstGeom>
          <a:noFill/>
          <a:ln w="9525">
            <a:noFill/>
            <a:miter lim="800000"/>
            <a:headEnd/>
            <a:tailEnd/>
          </a:ln>
          <a:effectLst/>
        </p:spPr>
        <p:txBody>
          <a:bodyPr>
            <a:spAutoFit/>
          </a:bodyPr>
          <a:lstStyle/>
          <a:p>
            <a:r>
              <a:rPr lang="en-US" sz="2000"/>
              <a:t>You have lots of data, not many input variables (less than 7, say) and you expect a very complex non-linear function of the data.</a:t>
            </a:r>
          </a:p>
        </p:txBody>
      </p:sp>
      <p:sp>
        <p:nvSpPr>
          <p:cNvPr id="480261" name="Text Box 5"/>
          <p:cNvSpPr txBox="1">
            <a:spLocks noChangeArrowheads="1"/>
          </p:cNvSpPr>
          <p:nvPr/>
        </p:nvSpPr>
        <p:spPr bwMode="auto">
          <a:xfrm rot="16200000">
            <a:off x="754857" y="2672556"/>
            <a:ext cx="2057400" cy="519113"/>
          </a:xfrm>
          <a:prstGeom prst="rect">
            <a:avLst/>
          </a:prstGeom>
          <a:noFill/>
          <a:ln w="9525">
            <a:noFill/>
            <a:miter lim="800000"/>
            <a:headEnd/>
            <a:tailEnd/>
          </a:ln>
          <a:effectLst/>
        </p:spPr>
        <p:txBody>
          <a:bodyPr>
            <a:spAutoFit/>
          </a:bodyPr>
          <a:lstStyle/>
          <a:p>
            <a:pPr marL="342900" indent="-342900" algn="ctr"/>
            <a:r>
              <a:rPr lang="en-US" sz="2800" b="1"/>
              <a:t>Inputs</a:t>
            </a:r>
          </a:p>
        </p:txBody>
      </p:sp>
      <p:sp>
        <p:nvSpPr>
          <p:cNvPr id="480262" name="Text Box 6"/>
          <p:cNvSpPr txBox="1">
            <a:spLocks noChangeArrowheads="1"/>
          </p:cNvSpPr>
          <p:nvPr/>
        </p:nvSpPr>
        <p:spPr bwMode="auto">
          <a:xfrm rot="16200000">
            <a:off x="6476207" y="2667793"/>
            <a:ext cx="2667000" cy="519113"/>
          </a:xfrm>
          <a:prstGeom prst="rect">
            <a:avLst/>
          </a:prstGeom>
          <a:noFill/>
          <a:ln w="9525">
            <a:noFill/>
            <a:miter lim="800000"/>
            <a:headEnd/>
            <a:tailEnd/>
          </a:ln>
          <a:effectLst/>
        </p:spPr>
        <p:txBody>
          <a:bodyPr>
            <a:spAutoFit/>
          </a:bodyPr>
          <a:lstStyle/>
          <a:p>
            <a:pPr marL="342900" indent="-342900" algn="ctr"/>
            <a:r>
              <a:rPr lang="en-US" sz="2800" b="1"/>
              <a:t>Outputs</a:t>
            </a:r>
          </a:p>
        </p:txBody>
      </p:sp>
      <p:sp>
        <p:nvSpPr>
          <p:cNvPr id="480263" name="Text Box 7"/>
          <p:cNvSpPr txBox="1">
            <a:spLocks noChangeArrowheads="1"/>
          </p:cNvSpPr>
          <p:nvPr/>
        </p:nvSpPr>
        <p:spPr bwMode="auto">
          <a:xfrm>
            <a:off x="3505200" y="1752600"/>
            <a:ext cx="2667000" cy="2241550"/>
          </a:xfrm>
          <a:prstGeom prst="rect">
            <a:avLst/>
          </a:prstGeom>
          <a:noFill/>
          <a:ln w="12700">
            <a:solidFill>
              <a:schemeClr val="tx1"/>
            </a:solidFill>
            <a:miter lim="800000"/>
            <a:headEnd/>
            <a:tailEnd/>
          </a:ln>
          <a:effectLst/>
        </p:spPr>
        <p:txBody>
          <a:bodyPr>
            <a:spAutoFit/>
          </a:bodyPr>
          <a:lstStyle/>
          <a:p>
            <a:endParaRPr lang="en-US" sz="2800" b="1"/>
          </a:p>
          <a:p>
            <a:r>
              <a:rPr lang="en-US" sz="2800" b="1"/>
              <a:t>Function Approximator</a:t>
            </a:r>
          </a:p>
          <a:p>
            <a:endParaRPr lang="en-US" sz="2800" b="1"/>
          </a:p>
        </p:txBody>
      </p:sp>
      <p:sp>
        <p:nvSpPr>
          <p:cNvPr id="480264" name="Line 8"/>
          <p:cNvSpPr>
            <a:spLocks noChangeShapeType="1"/>
          </p:cNvSpPr>
          <p:nvPr/>
        </p:nvSpPr>
        <p:spPr bwMode="auto">
          <a:xfrm>
            <a:off x="6172200" y="2362200"/>
            <a:ext cx="1371600" cy="0"/>
          </a:xfrm>
          <a:prstGeom prst="line">
            <a:avLst/>
          </a:prstGeom>
          <a:noFill/>
          <a:ln w="9525">
            <a:solidFill>
              <a:schemeClr val="tx1"/>
            </a:solidFill>
            <a:round/>
            <a:headEnd/>
            <a:tailEnd type="triangle" w="med" len="med"/>
          </a:ln>
          <a:effectLst/>
        </p:spPr>
        <p:txBody>
          <a:bodyPr/>
          <a:lstStyle/>
          <a:p>
            <a:endParaRPr lang="en-US"/>
          </a:p>
        </p:txBody>
      </p:sp>
      <p:sp>
        <p:nvSpPr>
          <p:cNvPr id="480265" name="Line 9"/>
          <p:cNvSpPr>
            <a:spLocks noChangeShapeType="1"/>
          </p:cNvSpPr>
          <p:nvPr/>
        </p:nvSpPr>
        <p:spPr bwMode="auto">
          <a:xfrm>
            <a:off x="6172200" y="2895600"/>
            <a:ext cx="1371600" cy="0"/>
          </a:xfrm>
          <a:prstGeom prst="line">
            <a:avLst/>
          </a:prstGeom>
          <a:noFill/>
          <a:ln w="9525">
            <a:solidFill>
              <a:schemeClr val="tx1"/>
            </a:solidFill>
            <a:round/>
            <a:headEnd/>
            <a:tailEnd type="triangle" w="med" len="med"/>
          </a:ln>
          <a:effectLst/>
        </p:spPr>
        <p:txBody>
          <a:bodyPr/>
          <a:lstStyle/>
          <a:p>
            <a:endParaRPr lang="en-US"/>
          </a:p>
        </p:txBody>
      </p:sp>
      <p:sp>
        <p:nvSpPr>
          <p:cNvPr id="480266" name="Line 10"/>
          <p:cNvSpPr>
            <a:spLocks noChangeShapeType="1"/>
          </p:cNvSpPr>
          <p:nvPr/>
        </p:nvSpPr>
        <p:spPr bwMode="auto">
          <a:xfrm>
            <a:off x="6172200" y="3429000"/>
            <a:ext cx="1295400" cy="0"/>
          </a:xfrm>
          <a:prstGeom prst="line">
            <a:avLst/>
          </a:prstGeom>
          <a:noFill/>
          <a:ln w="9525">
            <a:solidFill>
              <a:schemeClr val="tx1"/>
            </a:solidFill>
            <a:round/>
            <a:headEnd/>
            <a:tailEnd type="triangle" w="med" len="med"/>
          </a:ln>
          <a:effectLst/>
        </p:spPr>
        <p:txBody>
          <a:bodyPr/>
          <a:lstStyle/>
          <a:p>
            <a:endParaRPr lang="en-US"/>
          </a:p>
        </p:txBody>
      </p:sp>
      <p:sp>
        <p:nvSpPr>
          <p:cNvPr id="480268" name="Line 12"/>
          <p:cNvSpPr>
            <a:spLocks noChangeShapeType="1"/>
          </p:cNvSpPr>
          <p:nvPr/>
        </p:nvSpPr>
        <p:spPr bwMode="auto">
          <a:xfrm>
            <a:off x="2209800" y="1905000"/>
            <a:ext cx="1295400" cy="0"/>
          </a:xfrm>
          <a:prstGeom prst="line">
            <a:avLst/>
          </a:prstGeom>
          <a:noFill/>
          <a:ln w="9525">
            <a:solidFill>
              <a:schemeClr val="tx1"/>
            </a:solidFill>
            <a:round/>
            <a:headEnd/>
            <a:tailEnd type="triangle" w="med" len="med"/>
          </a:ln>
          <a:effectLst/>
        </p:spPr>
        <p:txBody>
          <a:bodyPr/>
          <a:lstStyle/>
          <a:p>
            <a:endParaRPr lang="en-US"/>
          </a:p>
        </p:txBody>
      </p:sp>
      <p:sp>
        <p:nvSpPr>
          <p:cNvPr id="480269" name="Line 13"/>
          <p:cNvSpPr>
            <a:spLocks noChangeShapeType="1"/>
          </p:cNvSpPr>
          <p:nvPr/>
        </p:nvSpPr>
        <p:spPr bwMode="auto">
          <a:xfrm>
            <a:off x="2133600" y="2438400"/>
            <a:ext cx="1371600" cy="0"/>
          </a:xfrm>
          <a:prstGeom prst="line">
            <a:avLst/>
          </a:prstGeom>
          <a:noFill/>
          <a:ln w="9525">
            <a:solidFill>
              <a:schemeClr val="tx1"/>
            </a:solidFill>
            <a:round/>
            <a:headEnd/>
            <a:tailEnd type="triangle" w="med" len="med"/>
          </a:ln>
          <a:effectLst/>
        </p:spPr>
        <p:txBody>
          <a:bodyPr/>
          <a:lstStyle/>
          <a:p>
            <a:endParaRPr lang="en-US"/>
          </a:p>
        </p:txBody>
      </p:sp>
      <p:sp>
        <p:nvSpPr>
          <p:cNvPr id="480270" name="Line 14"/>
          <p:cNvSpPr>
            <a:spLocks noChangeShapeType="1"/>
          </p:cNvSpPr>
          <p:nvPr/>
        </p:nvSpPr>
        <p:spPr bwMode="auto">
          <a:xfrm>
            <a:off x="2209800" y="2971800"/>
            <a:ext cx="1295400" cy="0"/>
          </a:xfrm>
          <a:prstGeom prst="line">
            <a:avLst/>
          </a:prstGeom>
          <a:noFill/>
          <a:ln w="9525">
            <a:solidFill>
              <a:schemeClr val="tx1"/>
            </a:solidFill>
            <a:round/>
            <a:headEnd/>
            <a:tailEnd type="triangle" w="med" len="med"/>
          </a:ln>
          <a:effectLst/>
        </p:spPr>
        <p:txBody>
          <a:bodyPr/>
          <a:lstStyle/>
          <a:p>
            <a:endParaRPr lang="en-US"/>
          </a:p>
        </p:txBody>
      </p:sp>
      <p:sp>
        <p:nvSpPr>
          <p:cNvPr id="480271" name="Line 15"/>
          <p:cNvSpPr>
            <a:spLocks noChangeShapeType="1"/>
          </p:cNvSpPr>
          <p:nvPr/>
        </p:nvSpPr>
        <p:spPr bwMode="auto">
          <a:xfrm>
            <a:off x="2209800" y="3429000"/>
            <a:ext cx="1295400" cy="0"/>
          </a:xfrm>
          <a:prstGeom prst="line">
            <a:avLst/>
          </a:prstGeom>
          <a:noFill/>
          <a:ln w="9525">
            <a:solidFill>
              <a:schemeClr val="tx1"/>
            </a:solidFill>
            <a:round/>
            <a:headEnd/>
            <a:tailEnd type="triangle" w="med" len="med"/>
          </a:ln>
          <a:effectLst/>
        </p:spPr>
        <p:txBody>
          <a:bodyPr/>
          <a:lstStyle/>
          <a:p>
            <a:endParaRPr lang="en-US"/>
          </a:p>
        </p:txBody>
      </p:sp>
      <p:sp>
        <p:nvSpPr>
          <p:cNvPr id="480272" name="Line 16"/>
          <p:cNvSpPr>
            <a:spLocks noChangeShapeType="1"/>
          </p:cNvSpPr>
          <p:nvPr/>
        </p:nvSpPr>
        <p:spPr bwMode="auto">
          <a:xfrm>
            <a:off x="2209800" y="3886200"/>
            <a:ext cx="12954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Copyright © 2001, 2005, Andrew W. Moore</a:t>
            </a:r>
          </a:p>
        </p:txBody>
      </p:sp>
      <p:sp>
        <p:nvSpPr>
          <p:cNvPr id="481282" name="Rectangle 2"/>
          <p:cNvSpPr>
            <a:spLocks noGrp="1" noChangeArrowheads="1"/>
          </p:cNvSpPr>
          <p:nvPr>
            <p:ph type="title"/>
          </p:nvPr>
        </p:nvSpPr>
        <p:spPr>
          <a:xfrm>
            <a:off x="228600" y="228600"/>
            <a:ext cx="8534400" cy="533400"/>
          </a:xfrm>
        </p:spPr>
        <p:txBody>
          <a:bodyPr/>
          <a:lstStyle/>
          <a:p>
            <a:r>
              <a:rPr lang="en-US" sz="2800"/>
              <a:t>Use (3): Complex Function of a subset of inputs</a:t>
            </a:r>
          </a:p>
        </p:txBody>
      </p:sp>
      <p:pic>
        <p:nvPicPr>
          <p:cNvPr id="481284" name="Picture 4" descr="complex"/>
          <p:cNvPicPr>
            <a:picLocks noChangeAspect="1" noChangeArrowheads="1"/>
          </p:cNvPicPr>
          <p:nvPr/>
        </p:nvPicPr>
        <p:blipFill>
          <a:blip r:embed="rId2"/>
          <a:srcRect/>
          <a:stretch>
            <a:fillRect/>
          </a:stretch>
        </p:blipFill>
        <p:spPr bwMode="auto">
          <a:xfrm>
            <a:off x="0" y="725488"/>
            <a:ext cx="8515350" cy="5837237"/>
          </a:xfrm>
          <a:prstGeom prst="rect">
            <a:avLst/>
          </a:prstGeom>
          <a:noFill/>
        </p:spPr>
      </p:pic>
      <p:sp>
        <p:nvSpPr>
          <p:cNvPr id="481285" name="Rectangle 5"/>
          <p:cNvSpPr>
            <a:spLocks noChangeArrowheads="1"/>
          </p:cNvSpPr>
          <p:nvPr/>
        </p:nvSpPr>
        <p:spPr bwMode="auto">
          <a:xfrm>
            <a:off x="6019800" y="4038600"/>
            <a:ext cx="2667000" cy="2209800"/>
          </a:xfrm>
          <a:prstGeom prst="rect">
            <a:avLst/>
          </a:prstGeom>
          <a:solidFill>
            <a:srgbClr val="FFFFCC"/>
          </a:solidFill>
          <a:ln w="19050">
            <a:noFill/>
            <a:miter lim="800000"/>
            <a:headEnd/>
            <a:tailEnd/>
          </a:ln>
          <a:effectLst/>
        </p:spPr>
        <p:txBody>
          <a:bodyPr wrap="none" anchor="ctr">
            <a:spAutoFit/>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82306" name="Rectangle 2"/>
          <p:cNvSpPr>
            <a:spLocks noGrp="1" noChangeArrowheads="1"/>
          </p:cNvSpPr>
          <p:nvPr>
            <p:ph type="title"/>
          </p:nvPr>
        </p:nvSpPr>
        <p:spPr>
          <a:xfrm>
            <a:off x="228600" y="228600"/>
            <a:ext cx="8534400" cy="1143000"/>
          </a:xfrm>
        </p:spPr>
        <p:txBody>
          <a:bodyPr/>
          <a:lstStyle/>
          <a:p>
            <a:r>
              <a:rPr lang="en-US" sz="2800"/>
              <a:t>Use (4): Simple function of most inputs but complex function of a few.</a:t>
            </a:r>
          </a:p>
        </p:txBody>
      </p:sp>
      <p:sp>
        <p:nvSpPr>
          <p:cNvPr id="482307" name="Rectangle 3"/>
          <p:cNvSpPr>
            <a:spLocks noGrp="1" noChangeArrowheads="1"/>
          </p:cNvSpPr>
          <p:nvPr>
            <p:ph type="body" idx="1"/>
          </p:nvPr>
        </p:nvSpPr>
        <p:spPr>
          <a:xfrm>
            <a:off x="228600" y="1600200"/>
            <a:ext cx="8574088" cy="4876800"/>
          </a:xfrm>
        </p:spPr>
        <p:txBody>
          <a:bodyPr/>
          <a:lstStyle/>
          <a:p>
            <a:pPr>
              <a:buFontTx/>
              <a:buNone/>
            </a:pPr>
            <a:r>
              <a:rPr lang="en-US"/>
              <a:t>Examples:</a:t>
            </a:r>
          </a:p>
          <a:p>
            <a:pPr>
              <a:spcBef>
                <a:spcPct val="40000"/>
              </a:spcBef>
            </a:pPr>
            <a:r>
              <a:rPr lang="en-US" sz="2400" i="1"/>
              <a:t>f(x) </a:t>
            </a:r>
            <a:r>
              <a:rPr lang="en-US" sz="2400"/>
              <a:t>= </a:t>
            </a:r>
            <a:r>
              <a:rPr lang="en-US" sz="2400" i="1"/>
              <a:t>x</a:t>
            </a:r>
            <a:r>
              <a:rPr lang="en-US" sz="2400" i="1" baseline="-25000"/>
              <a:t>1</a:t>
            </a:r>
            <a:r>
              <a:rPr lang="en-US" sz="2400" i="1"/>
              <a:t> + 3x</a:t>
            </a:r>
            <a:r>
              <a:rPr lang="en-US" sz="2400" i="1" baseline="-25000"/>
              <a:t>2 </a:t>
            </a:r>
            <a:r>
              <a:rPr lang="en-US" sz="2400" i="1"/>
              <a:t>– x</a:t>
            </a:r>
            <a:r>
              <a:rPr lang="en-US" sz="2400" i="1" baseline="-25000"/>
              <a:t>4</a:t>
            </a:r>
            <a:r>
              <a:rPr lang="en-US" sz="2400" i="1"/>
              <a:t> + sin(log(x</a:t>
            </a:r>
            <a:r>
              <a:rPr lang="en-US" sz="2400" i="1" baseline="-25000"/>
              <a:t>5</a:t>
            </a:r>
            <a:r>
              <a:rPr lang="en-US" sz="2400" i="1"/>
              <a:t>)*x</a:t>
            </a:r>
            <a:r>
              <a:rPr lang="en-US" sz="2400" i="1" baseline="-25000"/>
              <a:t>6</a:t>
            </a:r>
            <a:r>
              <a:rPr lang="en-US" sz="2400" i="1"/>
              <a:t>) – x</a:t>
            </a:r>
            <a:r>
              <a:rPr lang="en-US" sz="2400" i="1" baseline="-25000"/>
              <a:t>7</a:t>
            </a:r>
            <a:r>
              <a:rPr lang="en-US" sz="2400" i="1" baseline="30000">
                <a:latin typeface="r"/>
              </a:rPr>
              <a:t>2</a:t>
            </a:r>
            <a:r>
              <a:rPr lang="en-US" sz="2400" i="1"/>
              <a:t> + x</a:t>
            </a:r>
            <a:r>
              <a:rPr lang="en-US" sz="2400" i="1" baseline="-25000"/>
              <a:t>8 </a:t>
            </a:r>
            <a:r>
              <a:rPr lang="en-US" sz="2400" i="1"/>
              <a:t>– x</a:t>
            </a:r>
            <a:r>
              <a:rPr lang="en-US" sz="2400" i="1" baseline="-25000"/>
              <a:t>9 </a:t>
            </a:r>
            <a:r>
              <a:rPr lang="en-US" sz="2400" i="1"/>
              <a:t>+ 8x</a:t>
            </a:r>
            <a:r>
              <a:rPr lang="en-US" sz="2400" i="1" baseline="-25000"/>
              <a:t>10</a:t>
            </a:r>
          </a:p>
          <a:p>
            <a:pPr>
              <a:spcBef>
                <a:spcPct val="40000"/>
              </a:spcBef>
            </a:pPr>
            <a:r>
              <a:rPr lang="en-US" sz="2400"/>
              <a:t>Car Engine Emissions</a:t>
            </a:r>
          </a:p>
          <a:p>
            <a:pPr>
              <a:spcBef>
                <a:spcPct val="40000"/>
              </a:spcBef>
            </a:pPr>
            <a:r>
              <a:rPr lang="en-US" sz="2400"/>
              <a:t>Food Cooling Tunnel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5"/>
          <p:cNvSpPr>
            <a:spLocks noGrp="1"/>
          </p:cNvSpPr>
          <p:nvPr>
            <p:ph type="ftr" sz="quarter" idx="10"/>
          </p:nvPr>
        </p:nvSpPr>
        <p:spPr/>
        <p:txBody>
          <a:bodyPr/>
          <a:lstStyle/>
          <a:p>
            <a:r>
              <a:rPr lang="en-US"/>
              <a:t>Copyright © 2001, 2005, Andrew W. Moore</a:t>
            </a:r>
          </a:p>
        </p:txBody>
      </p:sp>
      <p:sp>
        <p:nvSpPr>
          <p:cNvPr id="526338" name="Rectangle 2"/>
          <p:cNvSpPr>
            <a:spLocks noGrp="1" noChangeArrowheads="1"/>
          </p:cNvSpPr>
          <p:nvPr>
            <p:ph type="title"/>
          </p:nvPr>
        </p:nvSpPr>
        <p:spPr/>
        <p:txBody>
          <a:bodyPr/>
          <a:lstStyle/>
          <a:p>
            <a:r>
              <a:rPr lang="en-US"/>
              <a:t>Why not just Join the Dots?</a:t>
            </a:r>
          </a:p>
        </p:txBody>
      </p:sp>
      <p:pic>
        <p:nvPicPr>
          <p:cNvPr id="526339" name="Picture 3" descr="j1"/>
          <p:cNvPicPr>
            <a:picLocks noChangeAspect="1" noChangeArrowheads="1"/>
          </p:cNvPicPr>
          <p:nvPr>
            <p:ph sz="quarter" idx="1"/>
          </p:nvPr>
        </p:nvPicPr>
        <p:blipFill>
          <a:blip r:embed="rId2"/>
          <a:srcRect/>
          <a:stretch>
            <a:fillRect/>
          </a:stretch>
        </p:blipFill>
        <p:spPr>
          <a:xfrm>
            <a:off x="685800" y="1371600"/>
            <a:ext cx="2481263" cy="2476500"/>
          </a:xfrm>
          <a:noFill/>
          <a:ln/>
        </p:spPr>
      </p:pic>
      <p:sp>
        <p:nvSpPr>
          <p:cNvPr id="526340" name="Rectangle 4"/>
          <p:cNvSpPr>
            <a:spLocks noGrp="1" noChangeArrowheads="1"/>
          </p:cNvSpPr>
          <p:nvPr>
            <p:ph type="body" sz="half" idx="3"/>
          </p:nvPr>
        </p:nvSpPr>
        <p:spPr>
          <a:xfrm>
            <a:off x="228600" y="5029200"/>
            <a:ext cx="8574088" cy="1447800"/>
          </a:xfrm>
        </p:spPr>
        <p:txBody>
          <a:bodyPr/>
          <a:lstStyle/>
          <a:p>
            <a:pPr>
              <a:lnSpc>
                <a:spcPct val="80000"/>
              </a:lnSpc>
              <a:spcBef>
                <a:spcPct val="10000"/>
              </a:spcBef>
              <a:buFontTx/>
              <a:buNone/>
            </a:pPr>
            <a:r>
              <a:rPr lang="en-US" sz="2800">
                <a:solidFill>
                  <a:srgbClr val="33CC33"/>
                </a:solidFill>
              </a:rPr>
              <a:t>Why is fitting the noise so bad?</a:t>
            </a:r>
          </a:p>
        </p:txBody>
      </p:sp>
      <p:pic>
        <p:nvPicPr>
          <p:cNvPr id="526341" name="Picture 5" descr="k1"/>
          <p:cNvPicPr>
            <a:picLocks noChangeAspect="1" noChangeArrowheads="1"/>
          </p:cNvPicPr>
          <p:nvPr>
            <p:ph sz="quarter" idx="2"/>
          </p:nvPr>
        </p:nvPicPr>
        <p:blipFill>
          <a:blip r:embed="rId3"/>
          <a:srcRect/>
          <a:stretch>
            <a:fillRect/>
          </a:stretch>
        </p:blipFill>
        <p:spPr>
          <a:xfrm>
            <a:off x="3352800" y="1371600"/>
            <a:ext cx="2476500" cy="2476500"/>
          </a:xfrm>
          <a:noFill/>
          <a:ln/>
        </p:spPr>
      </p:pic>
      <p:pic>
        <p:nvPicPr>
          <p:cNvPr id="526342" name="Picture 6" descr="a1"/>
          <p:cNvPicPr>
            <a:picLocks noChangeAspect="1" noChangeArrowheads="1"/>
          </p:cNvPicPr>
          <p:nvPr/>
        </p:nvPicPr>
        <p:blipFill>
          <a:blip r:embed="rId4"/>
          <a:srcRect/>
          <a:stretch>
            <a:fillRect/>
          </a:stretch>
        </p:blipFill>
        <p:spPr bwMode="auto">
          <a:xfrm>
            <a:off x="6019800" y="1371600"/>
            <a:ext cx="2428875" cy="2438400"/>
          </a:xfrm>
          <a:prstGeom prst="rect">
            <a:avLst/>
          </a:prstGeom>
          <a:noFill/>
        </p:spPr>
      </p:pic>
      <p:graphicFrame>
        <p:nvGraphicFramePr>
          <p:cNvPr id="526343" name="Group 7"/>
          <p:cNvGraphicFramePr>
            <a:graphicFrameLocks noGrp="1"/>
          </p:cNvGraphicFramePr>
          <p:nvPr/>
        </p:nvGraphicFramePr>
        <p:xfrm>
          <a:off x="685800" y="3886200"/>
          <a:ext cx="7848600" cy="685800"/>
        </p:xfrm>
        <a:graphic>
          <a:graphicData uri="http://schemas.openxmlformats.org/drawingml/2006/table">
            <a:tbl>
              <a:tblPr/>
              <a:tblGrid>
                <a:gridCol w="2616200"/>
                <a:gridCol w="2616200"/>
                <a:gridCol w="2616200"/>
              </a:tblGrid>
              <a:tr h="685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Here, joining the dots is clearly fitting noise.</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Here, joining the dots looks very sensible.</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Again, a clear case of noise fitting.</a:t>
                      </a:r>
                    </a:p>
                  </a:txBody>
                  <a:tcPr horzOverflow="overflow">
                    <a:lnL>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p:cNvSpPr>
            <a:spLocks noGrp="1"/>
          </p:cNvSpPr>
          <p:nvPr>
            <p:ph type="ftr" sz="quarter" idx="10"/>
          </p:nvPr>
        </p:nvSpPr>
        <p:spPr/>
        <p:txBody>
          <a:bodyPr/>
          <a:lstStyle/>
          <a:p>
            <a:r>
              <a:rPr lang="en-US"/>
              <a:t>Copyright © 2001, 2005, Andrew W. Moore</a:t>
            </a:r>
          </a:p>
        </p:txBody>
      </p:sp>
      <p:sp>
        <p:nvSpPr>
          <p:cNvPr id="483330" name="Rectangle 2"/>
          <p:cNvSpPr>
            <a:spLocks noGrp="1" noChangeArrowheads="1"/>
          </p:cNvSpPr>
          <p:nvPr>
            <p:ph type="title"/>
          </p:nvPr>
        </p:nvSpPr>
        <p:spPr>
          <a:xfrm>
            <a:off x="228600" y="228600"/>
            <a:ext cx="8534400" cy="1143000"/>
          </a:xfrm>
        </p:spPr>
        <p:txBody>
          <a:bodyPr/>
          <a:lstStyle/>
          <a:p>
            <a:r>
              <a:rPr lang="en-US" sz="2800" b="1"/>
              <a:t>Use (5): Complex function of a few features of many input variables.</a:t>
            </a:r>
          </a:p>
        </p:txBody>
      </p:sp>
      <p:sp>
        <p:nvSpPr>
          <p:cNvPr id="483331" name="Rectangle 3"/>
          <p:cNvSpPr>
            <a:spLocks noGrp="1" noChangeArrowheads="1"/>
          </p:cNvSpPr>
          <p:nvPr>
            <p:ph type="body" idx="1"/>
          </p:nvPr>
        </p:nvSpPr>
        <p:spPr>
          <a:xfrm>
            <a:off x="228600" y="1371600"/>
            <a:ext cx="8574088" cy="1828800"/>
          </a:xfrm>
        </p:spPr>
        <p:txBody>
          <a:bodyPr/>
          <a:lstStyle/>
          <a:p>
            <a:pPr>
              <a:lnSpc>
                <a:spcPct val="80000"/>
              </a:lnSpc>
              <a:buFontTx/>
              <a:buNone/>
            </a:pPr>
            <a:r>
              <a:rPr lang="en-US" sz="2400" b="1"/>
              <a:t>Examples:</a:t>
            </a:r>
          </a:p>
          <a:p>
            <a:pPr>
              <a:lnSpc>
                <a:spcPct val="80000"/>
              </a:lnSpc>
            </a:pPr>
            <a:r>
              <a:rPr lang="en-US" sz="2400"/>
              <a:t>Mapping from acoustic signals to “Probability of Machine Breakdown”.</a:t>
            </a:r>
          </a:p>
          <a:p>
            <a:pPr>
              <a:lnSpc>
                <a:spcPct val="80000"/>
              </a:lnSpc>
            </a:pPr>
            <a:r>
              <a:rPr lang="en-US" sz="2400"/>
              <a:t>Time series data analysis.</a:t>
            </a:r>
          </a:p>
          <a:p>
            <a:pPr>
              <a:lnSpc>
                <a:spcPct val="80000"/>
              </a:lnSpc>
            </a:pPr>
            <a:r>
              <a:rPr lang="en-US" sz="2400"/>
              <a:t>Mapping from Images to classifications.</a:t>
            </a:r>
          </a:p>
        </p:txBody>
      </p:sp>
      <p:sp>
        <p:nvSpPr>
          <p:cNvPr id="483332" name="Text Box 4"/>
          <p:cNvSpPr txBox="1">
            <a:spLocks noChangeArrowheads="1"/>
          </p:cNvSpPr>
          <p:nvPr/>
        </p:nvSpPr>
        <p:spPr bwMode="auto">
          <a:xfrm rot="16200000">
            <a:off x="304800" y="4419600"/>
            <a:ext cx="2590800" cy="457200"/>
          </a:xfrm>
          <a:prstGeom prst="rect">
            <a:avLst/>
          </a:prstGeom>
          <a:noFill/>
          <a:ln w="9525">
            <a:noFill/>
            <a:miter lim="800000"/>
            <a:headEnd/>
            <a:tailEnd/>
          </a:ln>
          <a:effectLst/>
        </p:spPr>
        <p:txBody>
          <a:bodyPr>
            <a:spAutoFit/>
          </a:bodyPr>
          <a:lstStyle/>
          <a:p>
            <a:pPr marL="342900" indent="-342900" algn="ctr"/>
            <a:r>
              <a:rPr lang="en-US" b="1"/>
              <a:t>Image Pixels</a:t>
            </a:r>
          </a:p>
        </p:txBody>
      </p:sp>
      <p:sp>
        <p:nvSpPr>
          <p:cNvPr id="483333" name="Text Box 5"/>
          <p:cNvSpPr txBox="1">
            <a:spLocks noChangeArrowheads="1"/>
          </p:cNvSpPr>
          <p:nvPr/>
        </p:nvSpPr>
        <p:spPr bwMode="auto">
          <a:xfrm rot="16200000">
            <a:off x="2315369" y="3933031"/>
            <a:ext cx="2668588" cy="1203325"/>
          </a:xfrm>
          <a:prstGeom prst="rect">
            <a:avLst/>
          </a:prstGeom>
          <a:noFill/>
          <a:ln w="12700">
            <a:solidFill>
              <a:schemeClr val="tx1"/>
            </a:solidFill>
            <a:miter lim="800000"/>
            <a:headEnd/>
            <a:tailEnd/>
          </a:ln>
          <a:effectLst/>
        </p:spPr>
        <p:txBody>
          <a:bodyPr>
            <a:spAutoFit/>
          </a:bodyPr>
          <a:lstStyle/>
          <a:p>
            <a:pPr marL="342900" indent="-342900" algn="ctr"/>
            <a:endParaRPr lang="en-US" sz="1200" b="1"/>
          </a:p>
          <a:p>
            <a:pPr marL="342900" indent="-342900" algn="ctr"/>
            <a:r>
              <a:rPr lang="en-US" sz="2800" b="1"/>
              <a:t>Preprocessor</a:t>
            </a:r>
          </a:p>
          <a:p>
            <a:pPr marL="342900" indent="-342900" algn="ctr"/>
            <a:endParaRPr lang="en-US" sz="1200" b="1"/>
          </a:p>
        </p:txBody>
      </p:sp>
      <p:sp>
        <p:nvSpPr>
          <p:cNvPr id="483334" name="Text Box 6"/>
          <p:cNvSpPr txBox="1">
            <a:spLocks noChangeArrowheads="1"/>
          </p:cNvSpPr>
          <p:nvPr/>
        </p:nvSpPr>
        <p:spPr bwMode="auto">
          <a:xfrm rot="16200000">
            <a:off x="4967288" y="4100512"/>
            <a:ext cx="2667000" cy="714375"/>
          </a:xfrm>
          <a:prstGeom prst="rect">
            <a:avLst/>
          </a:prstGeom>
          <a:noFill/>
          <a:ln w="12700">
            <a:solidFill>
              <a:schemeClr val="tx1"/>
            </a:solidFill>
            <a:miter lim="800000"/>
            <a:headEnd/>
            <a:tailEnd/>
          </a:ln>
          <a:effectLst/>
        </p:spPr>
        <p:txBody>
          <a:bodyPr>
            <a:spAutoFit/>
          </a:bodyPr>
          <a:lstStyle/>
          <a:p>
            <a:pPr marL="342900" indent="-342900" algn="ctr"/>
            <a:r>
              <a:rPr lang="en-US" sz="2000" b="1"/>
              <a:t>Function Approximator</a:t>
            </a:r>
          </a:p>
        </p:txBody>
      </p:sp>
      <p:sp>
        <p:nvSpPr>
          <p:cNvPr id="483335" name="Text Box 7"/>
          <p:cNvSpPr txBox="1">
            <a:spLocks noChangeArrowheads="1"/>
          </p:cNvSpPr>
          <p:nvPr/>
        </p:nvSpPr>
        <p:spPr bwMode="auto">
          <a:xfrm rot="16200000">
            <a:off x="6789738" y="4259262"/>
            <a:ext cx="1905000" cy="396875"/>
          </a:xfrm>
          <a:prstGeom prst="rect">
            <a:avLst/>
          </a:prstGeom>
          <a:noFill/>
          <a:ln w="9525">
            <a:noFill/>
            <a:miter lim="800000"/>
            <a:headEnd/>
            <a:tailEnd/>
          </a:ln>
          <a:effectLst/>
        </p:spPr>
        <p:txBody>
          <a:bodyPr>
            <a:spAutoFit/>
          </a:bodyPr>
          <a:lstStyle/>
          <a:p>
            <a:pPr marL="342900" indent="-342900" algn="ctr"/>
            <a:r>
              <a:rPr lang="en-US" sz="2000" b="1"/>
              <a:t>Outputs</a:t>
            </a:r>
          </a:p>
        </p:txBody>
      </p:sp>
      <p:cxnSp>
        <p:nvCxnSpPr>
          <p:cNvPr id="483336" name="AutoShape 8"/>
          <p:cNvCxnSpPr>
            <a:cxnSpLocks noChangeShapeType="1"/>
            <a:stCxn id="483334" idx="2"/>
            <a:endCxn id="483335" idx="0"/>
          </p:cNvCxnSpPr>
          <p:nvPr/>
        </p:nvCxnSpPr>
        <p:spPr bwMode="auto">
          <a:xfrm>
            <a:off x="6657975" y="4457700"/>
            <a:ext cx="885825" cy="0"/>
          </a:xfrm>
          <a:prstGeom prst="straightConnector1">
            <a:avLst/>
          </a:prstGeom>
          <a:noFill/>
          <a:ln w="9525">
            <a:solidFill>
              <a:schemeClr val="tx1"/>
            </a:solidFill>
            <a:round/>
            <a:headEnd/>
            <a:tailEnd type="triangle" w="med" len="med"/>
          </a:ln>
          <a:effectLst/>
        </p:spPr>
      </p:cxnSp>
      <p:sp>
        <p:nvSpPr>
          <p:cNvPr id="483337" name="Line 9"/>
          <p:cNvSpPr>
            <a:spLocks noChangeShapeType="1"/>
          </p:cNvSpPr>
          <p:nvPr/>
        </p:nvSpPr>
        <p:spPr bwMode="auto">
          <a:xfrm>
            <a:off x="6629400" y="3962400"/>
            <a:ext cx="990600" cy="0"/>
          </a:xfrm>
          <a:prstGeom prst="line">
            <a:avLst/>
          </a:prstGeom>
          <a:noFill/>
          <a:ln w="9525">
            <a:solidFill>
              <a:schemeClr val="tx1"/>
            </a:solidFill>
            <a:round/>
            <a:headEnd/>
            <a:tailEnd type="triangle" w="med" len="med"/>
          </a:ln>
          <a:effectLst/>
        </p:spPr>
        <p:txBody>
          <a:bodyPr/>
          <a:lstStyle/>
          <a:p>
            <a:endParaRPr lang="en-US"/>
          </a:p>
        </p:txBody>
      </p:sp>
      <p:sp>
        <p:nvSpPr>
          <p:cNvPr id="483338" name="Line 10"/>
          <p:cNvSpPr>
            <a:spLocks noChangeShapeType="1"/>
          </p:cNvSpPr>
          <p:nvPr/>
        </p:nvSpPr>
        <p:spPr bwMode="auto">
          <a:xfrm>
            <a:off x="6629400" y="5029200"/>
            <a:ext cx="914400" cy="0"/>
          </a:xfrm>
          <a:prstGeom prst="line">
            <a:avLst/>
          </a:prstGeom>
          <a:noFill/>
          <a:ln w="9525">
            <a:solidFill>
              <a:schemeClr val="tx1"/>
            </a:solidFill>
            <a:round/>
            <a:headEnd/>
            <a:tailEnd type="triangle" w="med" len="med"/>
          </a:ln>
          <a:effectLst/>
        </p:spPr>
        <p:txBody>
          <a:bodyPr/>
          <a:lstStyle/>
          <a:p>
            <a:endParaRPr lang="en-US"/>
          </a:p>
        </p:txBody>
      </p:sp>
      <p:sp>
        <p:nvSpPr>
          <p:cNvPr id="483339" name="Line 11"/>
          <p:cNvSpPr>
            <a:spLocks noChangeShapeType="1"/>
          </p:cNvSpPr>
          <p:nvPr/>
        </p:nvSpPr>
        <p:spPr bwMode="auto">
          <a:xfrm>
            <a:off x="4267200" y="3962400"/>
            <a:ext cx="1676400" cy="0"/>
          </a:xfrm>
          <a:prstGeom prst="line">
            <a:avLst/>
          </a:prstGeom>
          <a:noFill/>
          <a:ln w="9525">
            <a:solidFill>
              <a:schemeClr val="tx1"/>
            </a:solidFill>
            <a:round/>
            <a:headEnd/>
            <a:tailEnd type="triangle" w="med" len="med"/>
          </a:ln>
          <a:effectLst/>
        </p:spPr>
        <p:txBody>
          <a:bodyPr/>
          <a:lstStyle/>
          <a:p>
            <a:endParaRPr lang="en-US"/>
          </a:p>
        </p:txBody>
      </p:sp>
      <p:sp>
        <p:nvSpPr>
          <p:cNvPr id="483340" name="Line 12"/>
          <p:cNvSpPr>
            <a:spLocks noChangeShapeType="1"/>
          </p:cNvSpPr>
          <p:nvPr/>
        </p:nvSpPr>
        <p:spPr bwMode="auto">
          <a:xfrm>
            <a:off x="4267200" y="4343400"/>
            <a:ext cx="1676400" cy="0"/>
          </a:xfrm>
          <a:prstGeom prst="line">
            <a:avLst/>
          </a:prstGeom>
          <a:noFill/>
          <a:ln w="9525">
            <a:noFill/>
            <a:round/>
            <a:headEnd/>
            <a:tailEnd type="triangle" w="med" len="med"/>
          </a:ln>
          <a:effectLst/>
        </p:spPr>
        <p:txBody>
          <a:bodyPr/>
          <a:lstStyle/>
          <a:p>
            <a:endParaRPr lang="en-US"/>
          </a:p>
        </p:txBody>
      </p:sp>
      <p:sp>
        <p:nvSpPr>
          <p:cNvPr id="483343" name="Line 15"/>
          <p:cNvSpPr>
            <a:spLocks noChangeShapeType="1"/>
          </p:cNvSpPr>
          <p:nvPr/>
        </p:nvSpPr>
        <p:spPr bwMode="auto">
          <a:xfrm>
            <a:off x="4267200" y="4191000"/>
            <a:ext cx="1676400" cy="0"/>
          </a:xfrm>
          <a:prstGeom prst="line">
            <a:avLst/>
          </a:prstGeom>
          <a:noFill/>
          <a:ln w="9525">
            <a:solidFill>
              <a:schemeClr val="tx1"/>
            </a:solidFill>
            <a:round/>
            <a:headEnd/>
            <a:tailEnd type="triangle" w="med" len="med"/>
          </a:ln>
          <a:effectLst/>
        </p:spPr>
        <p:txBody>
          <a:bodyPr/>
          <a:lstStyle/>
          <a:p>
            <a:endParaRPr lang="en-US"/>
          </a:p>
        </p:txBody>
      </p:sp>
      <p:sp>
        <p:nvSpPr>
          <p:cNvPr id="483344" name="Line 16"/>
          <p:cNvSpPr>
            <a:spLocks noChangeShapeType="1"/>
          </p:cNvSpPr>
          <p:nvPr/>
        </p:nvSpPr>
        <p:spPr bwMode="auto">
          <a:xfrm>
            <a:off x="4267200" y="4648200"/>
            <a:ext cx="1676400" cy="0"/>
          </a:xfrm>
          <a:prstGeom prst="line">
            <a:avLst/>
          </a:prstGeom>
          <a:noFill/>
          <a:ln w="9525">
            <a:solidFill>
              <a:schemeClr val="tx1"/>
            </a:solidFill>
            <a:round/>
            <a:headEnd/>
            <a:tailEnd type="triangle" w="med" len="med"/>
          </a:ln>
          <a:effectLst/>
        </p:spPr>
        <p:txBody>
          <a:bodyPr/>
          <a:lstStyle/>
          <a:p>
            <a:endParaRPr lang="en-US"/>
          </a:p>
        </p:txBody>
      </p:sp>
      <p:sp>
        <p:nvSpPr>
          <p:cNvPr id="483345" name="Line 17"/>
          <p:cNvSpPr>
            <a:spLocks noChangeShapeType="1"/>
          </p:cNvSpPr>
          <p:nvPr/>
        </p:nvSpPr>
        <p:spPr bwMode="auto">
          <a:xfrm>
            <a:off x="4267200" y="4876800"/>
            <a:ext cx="1676400" cy="0"/>
          </a:xfrm>
          <a:prstGeom prst="line">
            <a:avLst/>
          </a:prstGeom>
          <a:noFill/>
          <a:ln w="9525">
            <a:solidFill>
              <a:schemeClr val="tx1"/>
            </a:solidFill>
            <a:round/>
            <a:headEnd/>
            <a:tailEnd type="triangle" w="med" len="med"/>
          </a:ln>
          <a:effectLst/>
        </p:spPr>
        <p:txBody>
          <a:bodyPr/>
          <a:lstStyle/>
          <a:p>
            <a:endParaRPr lang="en-US"/>
          </a:p>
        </p:txBody>
      </p:sp>
      <p:sp>
        <p:nvSpPr>
          <p:cNvPr id="483346" name="Line 18"/>
          <p:cNvSpPr>
            <a:spLocks noChangeShapeType="1"/>
          </p:cNvSpPr>
          <p:nvPr/>
        </p:nvSpPr>
        <p:spPr bwMode="auto">
          <a:xfrm>
            <a:off x="4267200" y="4419600"/>
            <a:ext cx="1676400" cy="0"/>
          </a:xfrm>
          <a:prstGeom prst="line">
            <a:avLst/>
          </a:prstGeom>
          <a:noFill/>
          <a:ln w="9525">
            <a:solidFill>
              <a:schemeClr val="tx1"/>
            </a:solidFill>
            <a:round/>
            <a:headEnd/>
            <a:tailEnd type="triangle" w="med" len="med"/>
          </a:ln>
          <a:effectLst/>
        </p:spPr>
        <p:txBody>
          <a:bodyPr/>
          <a:lstStyle/>
          <a:p>
            <a:endParaRPr lang="en-US"/>
          </a:p>
        </p:txBody>
      </p:sp>
      <p:sp>
        <p:nvSpPr>
          <p:cNvPr id="483347" name="Line 19"/>
          <p:cNvSpPr>
            <a:spLocks noChangeShapeType="1"/>
          </p:cNvSpPr>
          <p:nvPr/>
        </p:nvSpPr>
        <p:spPr bwMode="auto">
          <a:xfrm>
            <a:off x="1905000" y="34290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49" name="Line 21"/>
          <p:cNvSpPr>
            <a:spLocks noChangeShapeType="1"/>
          </p:cNvSpPr>
          <p:nvPr/>
        </p:nvSpPr>
        <p:spPr bwMode="auto">
          <a:xfrm>
            <a:off x="1905000" y="35052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0" name="Line 22"/>
          <p:cNvSpPr>
            <a:spLocks noChangeShapeType="1"/>
          </p:cNvSpPr>
          <p:nvPr/>
        </p:nvSpPr>
        <p:spPr bwMode="auto">
          <a:xfrm>
            <a:off x="1905000" y="35814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1" name="Line 23"/>
          <p:cNvSpPr>
            <a:spLocks noChangeShapeType="1"/>
          </p:cNvSpPr>
          <p:nvPr/>
        </p:nvSpPr>
        <p:spPr bwMode="auto">
          <a:xfrm>
            <a:off x="1905000" y="36576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2" name="Line 24"/>
          <p:cNvSpPr>
            <a:spLocks noChangeShapeType="1"/>
          </p:cNvSpPr>
          <p:nvPr/>
        </p:nvSpPr>
        <p:spPr bwMode="auto">
          <a:xfrm>
            <a:off x="1905000" y="37338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3" name="Line 25"/>
          <p:cNvSpPr>
            <a:spLocks noChangeShapeType="1"/>
          </p:cNvSpPr>
          <p:nvPr/>
        </p:nvSpPr>
        <p:spPr bwMode="auto">
          <a:xfrm>
            <a:off x="1905000" y="39624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4" name="Line 26"/>
          <p:cNvSpPr>
            <a:spLocks noChangeShapeType="1"/>
          </p:cNvSpPr>
          <p:nvPr/>
        </p:nvSpPr>
        <p:spPr bwMode="auto">
          <a:xfrm>
            <a:off x="1905000" y="40386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5" name="Line 27"/>
          <p:cNvSpPr>
            <a:spLocks noChangeShapeType="1"/>
          </p:cNvSpPr>
          <p:nvPr/>
        </p:nvSpPr>
        <p:spPr bwMode="auto">
          <a:xfrm>
            <a:off x="1905000" y="41148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6" name="Line 28"/>
          <p:cNvSpPr>
            <a:spLocks noChangeShapeType="1"/>
          </p:cNvSpPr>
          <p:nvPr/>
        </p:nvSpPr>
        <p:spPr bwMode="auto">
          <a:xfrm>
            <a:off x="1905000" y="42672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7" name="Line 29"/>
          <p:cNvSpPr>
            <a:spLocks noChangeShapeType="1"/>
          </p:cNvSpPr>
          <p:nvPr/>
        </p:nvSpPr>
        <p:spPr bwMode="auto">
          <a:xfrm>
            <a:off x="1905000" y="44958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8" name="Line 30"/>
          <p:cNvSpPr>
            <a:spLocks noChangeShapeType="1"/>
          </p:cNvSpPr>
          <p:nvPr/>
        </p:nvSpPr>
        <p:spPr bwMode="auto">
          <a:xfrm>
            <a:off x="1905000" y="45720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59" name="Line 31"/>
          <p:cNvSpPr>
            <a:spLocks noChangeShapeType="1"/>
          </p:cNvSpPr>
          <p:nvPr/>
        </p:nvSpPr>
        <p:spPr bwMode="auto">
          <a:xfrm>
            <a:off x="1905000" y="46482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0" name="Line 32"/>
          <p:cNvSpPr>
            <a:spLocks noChangeShapeType="1"/>
          </p:cNvSpPr>
          <p:nvPr/>
        </p:nvSpPr>
        <p:spPr bwMode="auto">
          <a:xfrm>
            <a:off x="1905000" y="41910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1" name="Line 33"/>
          <p:cNvSpPr>
            <a:spLocks noChangeShapeType="1"/>
          </p:cNvSpPr>
          <p:nvPr/>
        </p:nvSpPr>
        <p:spPr bwMode="auto">
          <a:xfrm>
            <a:off x="1905000" y="47244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2" name="Line 34"/>
          <p:cNvSpPr>
            <a:spLocks noChangeShapeType="1"/>
          </p:cNvSpPr>
          <p:nvPr/>
        </p:nvSpPr>
        <p:spPr bwMode="auto">
          <a:xfrm>
            <a:off x="1905000" y="48006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3" name="Line 35"/>
          <p:cNvSpPr>
            <a:spLocks noChangeShapeType="1"/>
          </p:cNvSpPr>
          <p:nvPr/>
        </p:nvSpPr>
        <p:spPr bwMode="auto">
          <a:xfrm>
            <a:off x="1905000" y="49530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4" name="Line 36"/>
          <p:cNvSpPr>
            <a:spLocks noChangeShapeType="1"/>
          </p:cNvSpPr>
          <p:nvPr/>
        </p:nvSpPr>
        <p:spPr bwMode="auto">
          <a:xfrm>
            <a:off x="1905000" y="50292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5" name="Line 37"/>
          <p:cNvSpPr>
            <a:spLocks noChangeShapeType="1"/>
          </p:cNvSpPr>
          <p:nvPr/>
        </p:nvSpPr>
        <p:spPr bwMode="auto">
          <a:xfrm>
            <a:off x="1905000" y="51054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6" name="Line 38"/>
          <p:cNvSpPr>
            <a:spLocks noChangeShapeType="1"/>
          </p:cNvSpPr>
          <p:nvPr/>
        </p:nvSpPr>
        <p:spPr bwMode="auto">
          <a:xfrm>
            <a:off x="1905000" y="52578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7" name="Line 39"/>
          <p:cNvSpPr>
            <a:spLocks noChangeShapeType="1"/>
          </p:cNvSpPr>
          <p:nvPr/>
        </p:nvSpPr>
        <p:spPr bwMode="auto">
          <a:xfrm>
            <a:off x="1905000" y="51816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8" name="Line 40"/>
          <p:cNvSpPr>
            <a:spLocks noChangeShapeType="1"/>
          </p:cNvSpPr>
          <p:nvPr/>
        </p:nvSpPr>
        <p:spPr bwMode="auto">
          <a:xfrm>
            <a:off x="1905000" y="54864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69" name="Line 41"/>
          <p:cNvSpPr>
            <a:spLocks noChangeShapeType="1"/>
          </p:cNvSpPr>
          <p:nvPr/>
        </p:nvSpPr>
        <p:spPr bwMode="auto">
          <a:xfrm>
            <a:off x="1905000" y="55626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70" name="Line 42"/>
          <p:cNvSpPr>
            <a:spLocks noChangeShapeType="1"/>
          </p:cNvSpPr>
          <p:nvPr/>
        </p:nvSpPr>
        <p:spPr bwMode="auto">
          <a:xfrm>
            <a:off x="1905000" y="56388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71" name="Line 43"/>
          <p:cNvSpPr>
            <a:spLocks noChangeShapeType="1"/>
          </p:cNvSpPr>
          <p:nvPr/>
        </p:nvSpPr>
        <p:spPr bwMode="auto">
          <a:xfrm>
            <a:off x="1905000" y="57150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72" name="Line 44"/>
          <p:cNvSpPr>
            <a:spLocks noChangeShapeType="1"/>
          </p:cNvSpPr>
          <p:nvPr/>
        </p:nvSpPr>
        <p:spPr bwMode="auto">
          <a:xfrm>
            <a:off x="1905000" y="5791200"/>
            <a:ext cx="1143000" cy="0"/>
          </a:xfrm>
          <a:prstGeom prst="line">
            <a:avLst/>
          </a:prstGeom>
          <a:noFill/>
          <a:ln w="9525">
            <a:solidFill>
              <a:schemeClr val="tx1"/>
            </a:solidFill>
            <a:round/>
            <a:headEnd/>
            <a:tailEnd type="arrow" w="med" len="med"/>
          </a:ln>
          <a:effectLst/>
        </p:spPr>
        <p:txBody>
          <a:bodyPr/>
          <a:lstStyle/>
          <a:p>
            <a:endParaRPr lang="en-US"/>
          </a:p>
        </p:txBody>
      </p:sp>
      <p:sp>
        <p:nvSpPr>
          <p:cNvPr id="483373" name="Text Box 45"/>
          <p:cNvSpPr txBox="1">
            <a:spLocks noChangeArrowheads="1"/>
          </p:cNvSpPr>
          <p:nvPr/>
        </p:nvSpPr>
        <p:spPr bwMode="auto">
          <a:xfrm>
            <a:off x="0" y="6019800"/>
            <a:ext cx="9144000" cy="457200"/>
          </a:xfrm>
          <a:prstGeom prst="rect">
            <a:avLst/>
          </a:prstGeom>
          <a:noFill/>
          <a:ln w="9525">
            <a:noFill/>
            <a:miter lim="800000"/>
            <a:headEnd/>
            <a:tailEnd/>
          </a:ln>
          <a:effectLst/>
        </p:spPr>
        <p:txBody>
          <a:bodyPr>
            <a:spAutoFit/>
          </a:bodyPr>
          <a:lstStyle/>
          <a:p>
            <a:pPr marL="342900" indent="-342900">
              <a:buFontTx/>
              <a:buChar char="•"/>
            </a:pPr>
            <a:r>
              <a:rPr lang="en-US"/>
              <a:t>(e.g. Product inspection, Medical imagery, Thin Film imaging..)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84354" name="Rectangle 2"/>
          <p:cNvSpPr>
            <a:spLocks noGrp="1" noChangeArrowheads="1"/>
          </p:cNvSpPr>
          <p:nvPr>
            <p:ph type="title"/>
          </p:nvPr>
        </p:nvSpPr>
        <p:spPr>
          <a:xfrm>
            <a:off x="0" y="228600"/>
            <a:ext cx="9144000" cy="685800"/>
          </a:xfrm>
        </p:spPr>
        <p:txBody>
          <a:bodyPr/>
          <a:lstStyle/>
          <a:p>
            <a:r>
              <a:rPr lang="en-US" sz="2800"/>
              <a:t>Local Weighted Learning: Pros &amp; Cons vs Neural Nets</a:t>
            </a:r>
          </a:p>
        </p:txBody>
      </p:sp>
      <p:sp>
        <p:nvSpPr>
          <p:cNvPr id="484355" name="Rectangle 3"/>
          <p:cNvSpPr>
            <a:spLocks noGrp="1" noChangeArrowheads="1"/>
          </p:cNvSpPr>
          <p:nvPr>
            <p:ph type="body" idx="1"/>
          </p:nvPr>
        </p:nvSpPr>
        <p:spPr>
          <a:xfrm>
            <a:off x="228600" y="1066800"/>
            <a:ext cx="8574088" cy="5410200"/>
          </a:xfrm>
        </p:spPr>
        <p:txBody>
          <a:bodyPr/>
          <a:lstStyle/>
          <a:p>
            <a:pPr>
              <a:buFontTx/>
              <a:buNone/>
            </a:pPr>
            <a:r>
              <a:rPr lang="en-US" sz="2000" b="1">
                <a:solidFill>
                  <a:schemeClr val="hlink"/>
                </a:solidFill>
              </a:rPr>
              <a:t>Local weighted learning has some advantages:</a:t>
            </a:r>
          </a:p>
          <a:p>
            <a:pPr lvl="1">
              <a:spcBef>
                <a:spcPct val="15000"/>
              </a:spcBef>
            </a:pPr>
            <a:r>
              <a:rPr lang="en-US" sz="1800"/>
              <a:t>Can fit low dimensional, very complex, functions very accurately. Neural nets require considerable tweaking to do this.</a:t>
            </a:r>
          </a:p>
          <a:p>
            <a:pPr lvl="1">
              <a:spcBef>
                <a:spcPct val="15000"/>
              </a:spcBef>
            </a:pPr>
            <a:r>
              <a:rPr lang="en-US" sz="1800"/>
              <a:t>You can get meaningful confidence intervals, local gradients back, not merely a prediction.</a:t>
            </a:r>
          </a:p>
          <a:p>
            <a:pPr lvl="1">
              <a:spcBef>
                <a:spcPct val="15000"/>
              </a:spcBef>
            </a:pPr>
            <a:r>
              <a:rPr lang="en-US" sz="1800"/>
              <a:t>Training, adding new data, is almost free.</a:t>
            </a:r>
          </a:p>
          <a:p>
            <a:pPr lvl="1">
              <a:spcBef>
                <a:spcPct val="15000"/>
              </a:spcBef>
            </a:pPr>
            <a:r>
              <a:rPr lang="en-US" sz="1800"/>
              <a:t>“One-shot” learning---not incremental</a:t>
            </a:r>
          </a:p>
          <a:p>
            <a:pPr lvl="1">
              <a:spcBef>
                <a:spcPct val="15000"/>
              </a:spcBef>
            </a:pPr>
            <a:r>
              <a:rPr lang="en-US" sz="1800"/>
              <a:t>Variable resolution.</a:t>
            </a:r>
          </a:p>
          <a:p>
            <a:pPr lvl="1">
              <a:spcBef>
                <a:spcPct val="15000"/>
              </a:spcBef>
            </a:pPr>
            <a:r>
              <a:rPr lang="en-US" sz="1800"/>
              <a:t>Doesn’t forget old training data unless statistics warrant.</a:t>
            </a:r>
          </a:p>
          <a:p>
            <a:pPr lvl="1">
              <a:spcBef>
                <a:spcPct val="15000"/>
              </a:spcBef>
            </a:pPr>
            <a:r>
              <a:rPr lang="en-US" sz="1800"/>
              <a:t>Cross-validation is cheap</a:t>
            </a:r>
          </a:p>
          <a:p>
            <a:pPr>
              <a:buFontTx/>
              <a:buNone/>
            </a:pPr>
            <a:r>
              <a:rPr lang="en-US" sz="2000" b="1">
                <a:solidFill>
                  <a:schemeClr val="hlink"/>
                </a:solidFill>
              </a:rPr>
              <a:t>Neural Nets have some advantages:</a:t>
            </a:r>
          </a:p>
          <a:p>
            <a:pPr lvl="1"/>
            <a:r>
              <a:rPr lang="en-US" sz="1800"/>
              <a:t>With large datasets, MBL predictions are slow (although kdtree approximations, and newer cache approximations help a lot).</a:t>
            </a:r>
          </a:p>
          <a:p>
            <a:pPr lvl="1"/>
            <a:r>
              <a:rPr lang="en-US" sz="1800"/>
              <a:t>Neural nets can be trained directly on problems with hundreds or thousands of inputs (e.g. from images). MBL would need someone to define a smaller set of image features instead.</a:t>
            </a:r>
          </a:p>
          <a:p>
            <a:pPr lvl="1"/>
            <a:r>
              <a:rPr lang="en-US" sz="1800"/>
              <a:t>Nets learn incrementally.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Copyright © 2001, 2005, Andrew W. Moore</a:t>
            </a:r>
          </a:p>
        </p:txBody>
      </p:sp>
      <p:sp>
        <p:nvSpPr>
          <p:cNvPr id="485378" name="Rectangle 2"/>
          <p:cNvSpPr>
            <a:spLocks noGrp="1" noChangeArrowheads="1"/>
          </p:cNvSpPr>
          <p:nvPr>
            <p:ph type="title"/>
          </p:nvPr>
        </p:nvSpPr>
        <p:spPr>
          <a:xfrm>
            <a:off x="228600" y="228600"/>
            <a:ext cx="8534400" cy="762000"/>
          </a:xfrm>
        </p:spPr>
        <p:txBody>
          <a:bodyPr/>
          <a:lstStyle/>
          <a:p>
            <a:r>
              <a:rPr lang="en-US"/>
              <a:t>What we have covered</a:t>
            </a:r>
          </a:p>
        </p:txBody>
      </p:sp>
      <p:sp>
        <p:nvSpPr>
          <p:cNvPr id="485379" name="Rectangle 3"/>
          <p:cNvSpPr>
            <a:spLocks noGrp="1" noChangeArrowheads="1"/>
          </p:cNvSpPr>
          <p:nvPr>
            <p:ph type="body" idx="1"/>
          </p:nvPr>
        </p:nvSpPr>
        <p:spPr>
          <a:xfrm>
            <a:off x="228600" y="1295400"/>
            <a:ext cx="8574088" cy="5181600"/>
          </a:xfrm>
        </p:spPr>
        <p:txBody>
          <a:bodyPr/>
          <a:lstStyle/>
          <a:p>
            <a:pPr>
              <a:lnSpc>
                <a:spcPct val="90000"/>
              </a:lnSpc>
            </a:pPr>
            <a:r>
              <a:rPr lang="en-US" sz="2400"/>
              <a:t>Problems of bias for unweighted regression, and noise-fitting for “join the dots” methods</a:t>
            </a:r>
          </a:p>
          <a:p>
            <a:pPr>
              <a:lnSpc>
                <a:spcPct val="90000"/>
              </a:lnSpc>
            </a:pPr>
            <a:r>
              <a:rPr lang="en-US" sz="2400"/>
              <a:t>Nearest Neighbor and k-nearest neighbor</a:t>
            </a:r>
          </a:p>
          <a:p>
            <a:pPr>
              <a:lnSpc>
                <a:spcPct val="90000"/>
              </a:lnSpc>
            </a:pPr>
            <a:r>
              <a:rPr lang="en-US" sz="2400"/>
              <a:t>Distance Metrics</a:t>
            </a:r>
          </a:p>
          <a:p>
            <a:pPr>
              <a:lnSpc>
                <a:spcPct val="90000"/>
              </a:lnSpc>
            </a:pPr>
            <a:r>
              <a:rPr lang="en-US" sz="2400"/>
              <a:t>Kernel Regression</a:t>
            </a:r>
          </a:p>
          <a:p>
            <a:pPr>
              <a:lnSpc>
                <a:spcPct val="90000"/>
              </a:lnSpc>
            </a:pPr>
            <a:r>
              <a:rPr lang="en-US" sz="2400"/>
              <a:t>Weighting functions</a:t>
            </a:r>
          </a:p>
          <a:p>
            <a:pPr>
              <a:lnSpc>
                <a:spcPct val="90000"/>
              </a:lnSpc>
            </a:pPr>
            <a:r>
              <a:rPr lang="en-US" sz="2400"/>
              <a:t>Stable kernel regression</a:t>
            </a:r>
          </a:p>
          <a:p>
            <a:pPr>
              <a:lnSpc>
                <a:spcPct val="90000"/>
              </a:lnSpc>
            </a:pPr>
            <a:r>
              <a:rPr lang="en-US" sz="2400"/>
              <a:t>Review of unweighted linear regression</a:t>
            </a:r>
          </a:p>
          <a:p>
            <a:pPr>
              <a:lnSpc>
                <a:spcPct val="90000"/>
              </a:lnSpc>
            </a:pPr>
            <a:r>
              <a:rPr lang="en-US" sz="2400"/>
              <a:t>Locally weighted regression: concept and implementation</a:t>
            </a:r>
          </a:p>
          <a:p>
            <a:pPr>
              <a:lnSpc>
                <a:spcPct val="90000"/>
              </a:lnSpc>
            </a:pPr>
            <a:r>
              <a:rPr lang="en-US" sz="2400"/>
              <a:t>Multivariate Issues</a:t>
            </a:r>
          </a:p>
          <a:p>
            <a:pPr>
              <a:lnSpc>
                <a:spcPct val="90000"/>
              </a:lnSpc>
            </a:pPr>
            <a:r>
              <a:rPr lang="en-US" sz="2400"/>
              <a:t>Other Locally Weighted variants</a:t>
            </a:r>
          </a:p>
          <a:p>
            <a:pPr>
              <a:lnSpc>
                <a:spcPct val="90000"/>
              </a:lnSpc>
            </a:pPr>
            <a:r>
              <a:rPr lang="en-US" sz="2400"/>
              <a:t>Where to use locally weighted learning for modeling?</a:t>
            </a:r>
          </a:p>
          <a:p>
            <a:pPr>
              <a:lnSpc>
                <a:spcPct val="90000"/>
              </a:lnSpc>
            </a:pPr>
            <a:r>
              <a:rPr lang="en-US" sz="2400"/>
              <a:t>Locally weighted pros and cons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5"/>
          <p:cNvSpPr>
            <a:spLocks noGrp="1"/>
          </p:cNvSpPr>
          <p:nvPr>
            <p:ph type="ftr" sz="quarter" idx="10"/>
          </p:nvPr>
        </p:nvSpPr>
        <p:spPr/>
        <p:txBody>
          <a:bodyPr/>
          <a:lstStyle/>
          <a:p>
            <a:r>
              <a:rPr lang="en-US"/>
              <a:t>Copyright © 2001, 2005, Andrew W. Moore</a:t>
            </a:r>
          </a:p>
        </p:txBody>
      </p:sp>
      <p:sp>
        <p:nvSpPr>
          <p:cNvPr id="527362" name="Rectangle 2"/>
          <p:cNvSpPr>
            <a:spLocks noGrp="1" noChangeArrowheads="1"/>
          </p:cNvSpPr>
          <p:nvPr>
            <p:ph type="title"/>
          </p:nvPr>
        </p:nvSpPr>
        <p:spPr/>
        <p:txBody>
          <a:bodyPr/>
          <a:lstStyle/>
          <a:p>
            <a:r>
              <a:rPr lang="en-US"/>
              <a:t>Why not just Join the Dots?</a:t>
            </a:r>
          </a:p>
        </p:txBody>
      </p:sp>
      <p:pic>
        <p:nvPicPr>
          <p:cNvPr id="527363" name="Picture 3" descr="j1"/>
          <p:cNvPicPr>
            <a:picLocks noChangeAspect="1" noChangeArrowheads="1"/>
          </p:cNvPicPr>
          <p:nvPr>
            <p:ph sz="quarter" idx="1"/>
          </p:nvPr>
        </p:nvPicPr>
        <p:blipFill>
          <a:blip r:embed="rId2"/>
          <a:srcRect/>
          <a:stretch>
            <a:fillRect/>
          </a:stretch>
        </p:blipFill>
        <p:spPr>
          <a:xfrm>
            <a:off x="685800" y="1371600"/>
            <a:ext cx="2481263" cy="2476500"/>
          </a:xfrm>
          <a:noFill/>
          <a:ln/>
        </p:spPr>
      </p:pic>
      <p:sp>
        <p:nvSpPr>
          <p:cNvPr id="527364" name="Rectangle 4"/>
          <p:cNvSpPr>
            <a:spLocks noGrp="1" noChangeArrowheads="1"/>
          </p:cNvSpPr>
          <p:nvPr>
            <p:ph type="body" sz="half" idx="3"/>
          </p:nvPr>
        </p:nvSpPr>
        <p:spPr>
          <a:xfrm>
            <a:off x="228600" y="5029200"/>
            <a:ext cx="8574088" cy="1447800"/>
          </a:xfrm>
        </p:spPr>
        <p:txBody>
          <a:bodyPr/>
          <a:lstStyle/>
          <a:p>
            <a:pPr>
              <a:lnSpc>
                <a:spcPct val="80000"/>
              </a:lnSpc>
              <a:spcBef>
                <a:spcPct val="10000"/>
              </a:spcBef>
              <a:buFontTx/>
              <a:buNone/>
            </a:pPr>
            <a:r>
              <a:rPr lang="en-US" sz="2800">
                <a:solidFill>
                  <a:srgbClr val="33CC33"/>
                </a:solidFill>
              </a:rPr>
              <a:t>Why is fitting the noise so bad?</a:t>
            </a:r>
          </a:p>
        </p:txBody>
      </p:sp>
      <p:pic>
        <p:nvPicPr>
          <p:cNvPr id="527365" name="Picture 5" descr="k1"/>
          <p:cNvPicPr>
            <a:picLocks noChangeAspect="1" noChangeArrowheads="1"/>
          </p:cNvPicPr>
          <p:nvPr>
            <p:ph sz="quarter" idx="2"/>
          </p:nvPr>
        </p:nvPicPr>
        <p:blipFill>
          <a:blip r:embed="rId3"/>
          <a:srcRect/>
          <a:stretch>
            <a:fillRect/>
          </a:stretch>
        </p:blipFill>
        <p:spPr>
          <a:xfrm>
            <a:off x="3352800" y="1371600"/>
            <a:ext cx="2476500" cy="2476500"/>
          </a:xfrm>
          <a:noFill/>
          <a:ln/>
        </p:spPr>
      </p:pic>
      <p:pic>
        <p:nvPicPr>
          <p:cNvPr id="527366" name="Picture 6" descr="a1"/>
          <p:cNvPicPr>
            <a:picLocks noChangeAspect="1" noChangeArrowheads="1"/>
          </p:cNvPicPr>
          <p:nvPr/>
        </p:nvPicPr>
        <p:blipFill>
          <a:blip r:embed="rId4"/>
          <a:srcRect/>
          <a:stretch>
            <a:fillRect/>
          </a:stretch>
        </p:blipFill>
        <p:spPr bwMode="auto">
          <a:xfrm>
            <a:off x="6019800" y="1371600"/>
            <a:ext cx="2428875" cy="2438400"/>
          </a:xfrm>
          <a:prstGeom prst="rect">
            <a:avLst/>
          </a:prstGeom>
          <a:noFill/>
        </p:spPr>
      </p:pic>
      <p:graphicFrame>
        <p:nvGraphicFramePr>
          <p:cNvPr id="527367" name="Group 7"/>
          <p:cNvGraphicFramePr>
            <a:graphicFrameLocks noGrp="1"/>
          </p:cNvGraphicFramePr>
          <p:nvPr/>
        </p:nvGraphicFramePr>
        <p:xfrm>
          <a:off x="685800" y="3886200"/>
          <a:ext cx="7848600" cy="685800"/>
        </p:xfrm>
        <a:graphic>
          <a:graphicData uri="http://schemas.openxmlformats.org/drawingml/2006/table">
            <a:tbl>
              <a:tblPr/>
              <a:tblGrid>
                <a:gridCol w="2616200"/>
                <a:gridCol w="2616200"/>
                <a:gridCol w="2616200"/>
              </a:tblGrid>
              <a:tr h="68580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Here, joining the dots is clearly fitting noise.</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Here, joining the dots looks very sensible.</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0" i="0" u="none" strike="noStrike" cap="none" normalizeH="0" baseline="0" smtClean="0">
                          <a:ln>
                            <a:noFill/>
                          </a:ln>
                          <a:solidFill>
                            <a:schemeClr val="tx1"/>
                          </a:solidFill>
                          <a:effectLst/>
                          <a:latin typeface="Tahoma" pitchFamily="34" charset="0"/>
                        </a:rPr>
                        <a:t>Again, a clear case of noise fitting.</a:t>
                      </a:r>
                    </a:p>
                  </a:txBody>
                  <a:tcPr horzOverflow="overflow">
                    <a:lnL>
                      <a:noFill/>
                    </a:lnL>
                    <a:lnR cap="flat">
                      <a:noFill/>
                    </a:lnR>
                    <a:lnT cap="flat">
                      <a:noFill/>
                    </a:lnT>
                    <a:lnB cap="flat">
                      <a:noFill/>
                    </a:lnB>
                    <a:lnTlToBr>
                      <a:noFill/>
                    </a:lnTlToBr>
                    <a:lnBlToTr>
                      <a:noFill/>
                    </a:lnBlToTr>
                    <a:noFill/>
                  </a:tcPr>
                </a:tc>
              </a:tr>
            </a:tbl>
          </a:graphicData>
        </a:graphic>
      </p:graphicFrame>
      <p:sp>
        <p:nvSpPr>
          <p:cNvPr id="527379" name="AutoShape 19"/>
          <p:cNvSpPr>
            <a:spLocks noChangeArrowheads="1"/>
          </p:cNvSpPr>
          <p:nvPr/>
        </p:nvSpPr>
        <p:spPr bwMode="auto">
          <a:xfrm>
            <a:off x="2514600" y="533400"/>
            <a:ext cx="6477000" cy="3657600"/>
          </a:xfrm>
          <a:prstGeom prst="wedgeRectCallout">
            <a:avLst>
              <a:gd name="adj1" fmla="val -41301"/>
              <a:gd name="adj2" fmla="val 74306"/>
            </a:avLst>
          </a:prstGeom>
          <a:solidFill>
            <a:srgbClr val="FFFFCC"/>
          </a:solidFill>
          <a:ln w="19050">
            <a:solidFill>
              <a:schemeClr val="tx1"/>
            </a:solidFill>
            <a:miter lim="800000"/>
            <a:headEnd/>
            <a:tailEnd/>
          </a:ln>
          <a:effectLst/>
        </p:spPr>
        <p:txBody>
          <a:bodyPr/>
          <a:lstStyle/>
          <a:p>
            <a:pPr marL="169863" indent="-169863">
              <a:spcBef>
                <a:spcPct val="20000"/>
              </a:spcBef>
              <a:buFontTx/>
              <a:buChar char="•"/>
            </a:pPr>
            <a:r>
              <a:rPr lang="en-US"/>
              <a:t>You will tend to make somewhat bigger prediction errors on new data than if you filtered the noise perfectly.</a:t>
            </a:r>
          </a:p>
          <a:p>
            <a:pPr marL="169863" indent="-169863">
              <a:spcBef>
                <a:spcPct val="20000"/>
              </a:spcBef>
              <a:buFontTx/>
              <a:buChar char="•"/>
            </a:pPr>
            <a:r>
              <a:rPr lang="en-US"/>
              <a:t>You don’t get good gradient estimates or noise estimates.</a:t>
            </a:r>
          </a:p>
          <a:p>
            <a:pPr marL="169863" indent="-169863">
              <a:spcBef>
                <a:spcPct val="20000"/>
              </a:spcBef>
              <a:buFontTx/>
              <a:buChar char="•"/>
            </a:pPr>
            <a:r>
              <a:rPr lang="en-US"/>
              <a:t>You can’t make sensible confidence intervals.</a:t>
            </a:r>
          </a:p>
          <a:p>
            <a:pPr marL="169863" indent="-169863">
              <a:spcBef>
                <a:spcPct val="20000"/>
              </a:spcBef>
              <a:buFontTx/>
              <a:buChar char="•"/>
            </a:pPr>
            <a:r>
              <a:rPr lang="en-US"/>
              <a:t> It’s morally wrong.</a:t>
            </a:r>
          </a:p>
          <a:p>
            <a:pPr marL="169863" indent="-169863">
              <a:spcBef>
                <a:spcPct val="20000"/>
              </a:spcBef>
              <a:buFontTx/>
              <a:buChar char="•"/>
            </a:pPr>
            <a:r>
              <a:rPr lang="en-US" b="1"/>
              <a:t>Also: </a:t>
            </a:r>
            <a:r>
              <a:rPr lang="en-US"/>
              <a:t>Join the dots is </a:t>
            </a:r>
            <a:r>
              <a:rPr lang="en-US" i="1"/>
              <a:t>much harder</a:t>
            </a:r>
            <a:r>
              <a:rPr lang="en-US"/>
              <a:t> to implement for multivariate inputs.</a:t>
            </a:r>
            <a:endParaRPr lang="en-US"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0"/>
          </p:nvPr>
        </p:nvSpPr>
        <p:spPr/>
        <p:txBody>
          <a:bodyPr/>
          <a:lstStyle/>
          <a:p>
            <a:r>
              <a:rPr lang="en-US"/>
              <a:t>Copyright © 2001, 2005, Andrew W. Moore</a:t>
            </a:r>
          </a:p>
        </p:txBody>
      </p:sp>
      <p:sp>
        <p:nvSpPr>
          <p:cNvPr id="431108" name="Rectangle 4"/>
          <p:cNvSpPr>
            <a:spLocks noGrp="1" noChangeArrowheads="1"/>
          </p:cNvSpPr>
          <p:nvPr>
            <p:ph type="title"/>
          </p:nvPr>
        </p:nvSpPr>
        <p:spPr/>
        <p:txBody>
          <a:bodyPr/>
          <a:lstStyle/>
          <a:p>
            <a:r>
              <a:rPr lang="en-US" sz="4000"/>
              <a:t>One-Nearest Neighbor</a:t>
            </a:r>
            <a:br>
              <a:rPr lang="en-US" sz="4000"/>
            </a:br>
            <a:r>
              <a:rPr lang="en-US" sz="2400"/>
              <a:t>…One nearest neighbor for fitting is described shortly…</a:t>
            </a:r>
            <a:endParaRPr lang="en-US" sz="4000"/>
          </a:p>
        </p:txBody>
      </p:sp>
      <p:pic>
        <p:nvPicPr>
          <p:cNvPr id="431111" name="Picture 7" descr="j1"/>
          <p:cNvPicPr>
            <a:picLocks noChangeAspect="1" noChangeArrowheads="1"/>
          </p:cNvPicPr>
          <p:nvPr>
            <p:ph sz="quarter" idx="1"/>
          </p:nvPr>
        </p:nvPicPr>
        <p:blipFill>
          <a:blip r:embed="rId2"/>
          <a:srcRect/>
          <a:stretch>
            <a:fillRect/>
          </a:stretch>
        </p:blipFill>
        <p:spPr>
          <a:xfrm>
            <a:off x="192088" y="1371600"/>
            <a:ext cx="2808287" cy="2819400"/>
          </a:xfrm>
          <a:noFill/>
          <a:ln/>
        </p:spPr>
      </p:pic>
      <p:sp>
        <p:nvSpPr>
          <p:cNvPr id="431110" name="Rectangle 6"/>
          <p:cNvSpPr>
            <a:spLocks noGrp="1" noChangeArrowheads="1"/>
          </p:cNvSpPr>
          <p:nvPr>
            <p:ph type="body" sz="half" idx="3"/>
          </p:nvPr>
        </p:nvSpPr>
        <p:spPr>
          <a:xfrm>
            <a:off x="228600" y="4419600"/>
            <a:ext cx="8763000" cy="1828800"/>
          </a:xfrm>
        </p:spPr>
        <p:txBody>
          <a:bodyPr/>
          <a:lstStyle/>
          <a:p>
            <a:pPr>
              <a:buFontTx/>
              <a:buNone/>
            </a:pPr>
            <a:r>
              <a:rPr lang="en-US" sz="2400" b="1"/>
              <a:t>Similar to Join The Dots with two Pros and one Con.</a:t>
            </a:r>
          </a:p>
          <a:p>
            <a:r>
              <a:rPr lang="en-US" sz="2400"/>
              <a:t>PRO:  It is easy to implement with multivariate inputs.</a:t>
            </a:r>
          </a:p>
          <a:p>
            <a:r>
              <a:rPr lang="en-US" sz="2400"/>
              <a:t>CON:  It no longer interpolates locally.</a:t>
            </a:r>
          </a:p>
          <a:p>
            <a:r>
              <a:rPr lang="en-US" sz="2400"/>
              <a:t>PRO:  An excellent introduction to instance-based learning…</a:t>
            </a:r>
          </a:p>
        </p:txBody>
      </p:sp>
      <p:pic>
        <p:nvPicPr>
          <p:cNvPr id="431112" name="Picture 8" descr="k1"/>
          <p:cNvPicPr>
            <a:picLocks noChangeAspect="1" noChangeArrowheads="1"/>
          </p:cNvPicPr>
          <p:nvPr>
            <p:ph sz="quarter" idx="2"/>
          </p:nvPr>
        </p:nvPicPr>
        <p:blipFill>
          <a:blip r:embed="rId3"/>
          <a:srcRect/>
          <a:stretch>
            <a:fillRect/>
          </a:stretch>
        </p:blipFill>
        <p:spPr>
          <a:xfrm>
            <a:off x="3048000" y="1371600"/>
            <a:ext cx="2814638" cy="2819400"/>
          </a:xfrm>
          <a:noFill/>
          <a:ln/>
        </p:spPr>
      </p:pic>
      <p:pic>
        <p:nvPicPr>
          <p:cNvPr id="431114" name="Picture 10" descr="a1"/>
          <p:cNvPicPr>
            <a:picLocks noChangeAspect="1" noChangeArrowheads="1"/>
          </p:cNvPicPr>
          <p:nvPr/>
        </p:nvPicPr>
        <p:blipFill>
          <a:blip r:embed="rId4"/>
          <a:srcRect/>
          <a:stretch>
            <a:fillRect/>
          </a:stretch>
        </p:blipFill>
        <p:spPr bwMode="auto">
          <a:xfrm>
            <a:off x="5943600" y="1371600"/>
            <a:ext cx="2819400" cy="2819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5"/>
          <p:cNvSpPr>
            <a:spLocks noGrp="1"/>
          </p:cNvSpPr>
          <p:nvPr>
            <p:ph type="ftr" sz="quarter" idx="10"/>
          </p:nvPr>
        </p:nvSpPr>
        <p:spPr/>
        <p:txBody>
          <a:bodyPr/>
          <a:lstStyle/>
          <a:p>
            <a:r>
              <a:rPr lang="en-US"/>
              <a:t>Copyright © 2001, 2005, Andrew W. Moore</a:t>
            </a:r>
          </a:p>
        </p:txBody>
      </p:sp>
      <p:sp>
        <p:nvSpPr>
          <p:cNvPr id="433154" name="Rectangle 2"/>
          <p:cNvSpPr>
            <a:spLocks noGrp="1" noChangeArrowheads="1"/>
          </p:cNvSpPr>
          <p:nvPr>
            <p:ph type="title"/>
          </p:nvPr>
        </p:nvSpPr>
        <p:spPr>
          <a:xfrm>
            <a:off x="228600" y="228600"/>
            <a:ext cx="8534400" cy="685800"/>
          </a:xfrm>
        </p:spPr>
        <p:txBody>
          <a:bodyPr/>
          <a:lstStyle/>
          <a:p>
            <a:r>
              <a:rPr lang="en-US" sz="4000"/>
              <a:t>Univariate 1-Nearest Neighbor</a:t>
            </a:r>
          </a:p>
        </p:txBody>
      </p:sp>
      <p:sp>
        <p:nvSpPr>
          <p:cNvPr id="433155" name="Rectangle 3"/>
          <p:cNvSpPr>
            <a:spLocks noGrp="1" noChangeArrowheads="1"/>
          </p:cNvSpPr>
          <p:nvPr>
            <p:ph type="body" sz="half" idx="1"/>
          </p:nvPr>
        </p:nvSpPr>
        <p:spPr>
          <a:xfrm>
            <a:off x="228600" y="914400"/>
            <a:ext cx="8610600" cy="2133600"/>
          </a:xfrm>
        </p:spPr>
        <p:txBody>
          <a:bodyPr/>
          <a:lstStyle/>
          <a:p>
            <a:pPr marL="0" indent="0">
              <a:spcBef>
                <a:spcPct val="0"/>
              </a:spcBef>
              <a:buFontTx/>
              <a:buNone/>
            </a:pPr>
            <a:r>
              <a:rPr lang="en-US" sz="2400"/>
              <a:t>Given datapoints (</a:t>
            </a:r>
            <a:r>
              <a:rPr lang="en-US" sz="2400" i="1"/>
              <a:t>x</a:t>
            </a:r>
            <a:r>
              <a:rPr lang="en-US" sz="2400" i="1" baseline="-25000"/>
              <a:t>1</a:t>
            </a:r>
            <a:r>
              <a:rPr lang="en-US" sz="2400" i="1"/>
              <a:t>,y</a:t>
            </a:r>
            <a:r>
              <a:rPr lang="en-US" sz="2400" i="1" baseline="-25000"/>
              <a:t>1</a:t>
            </a:r>
            <a:r>
              <a:rPr lang="en-US" sz="2400"/>
              <a:t>) (</a:t>
            </a:r>
            <a:r>
              <a:rPr lang="en-US" sz="2400" i="1"/>
              <a:t>x</a:t>
            </a:r>
            <a:r>
              <a:rPr lang="en-US" sz="2400" i="1" baseline="-25000"/>
              <a:t>2</a:t>
            </a:r>
            <a:r>
              <a:rPr lang="en-US" sz="2400" i="1"/>
              <a:t>,y</a:t>
            </a:r>
            <a:r>
              <a:rPr lang="en-US" sz="2400" i="1" baseline="-25000"/>
              <a:t>2</a:t>
            </a:r>
            <a:r>
              <a:rPr lang="en-US" sz="2400"/>
              <a:t>)..(</a:t>
            </a:r>
            <a:r>
              <a:rPr lang="en-US" sz="2400" i="1"/>
              <a:t>x</a:t>
            </a:r>
            <a:r>
              <a:rPr lang="en-US" sz="2400" i="1" baseline="-25000"/>
              <a:t>N</a:t>
            </a:r>
            <a:r>
              <a:rPr lang="en-US" sz="2400" i="1"/>
              <a:t>,y</a:t>
            </a:r>
            <a:r>
              <a:rPr lang="en-US" sz="2400" i="1" baseline="-25000"/>
              <a:t>N</a:t>
            </a:r>
            <a:r>
              <a:rPr lang="en-US" sz="2400"/>
              <a:t>),where we assume </a:t>
            </a:r>
            <a:r>
              <a:rPr lang="en-US" sz="2400" i="1"/>
              <a:t>y</a:t>
            </a:r>
            <a:r>
              <a:rPr lang="en-US" sz="2400" i="1" baseline="-25000"/>
              <a:t>i</a:t>
            </a:r>
            <a:r>
              <a:rPr lang="en-US" sz="2400"/>
              <a:t>=</a:t>
            </a:r>
            <a:r>
              <a:rPr lang="en-US" sz="2400" i="1"/>
              <a:t>f</a:t>
            </a:r>
            <a:r>
              <a:rPr lang="en-US" sz="2400"/>
              <a:t>(</a:t>
            </a:r>
            <a:r>
              <a:rPr lang="en-US" sz="2400" i="1"/>
              <a:t>s</a:t>
            </a:r>
            <a:r>
              <a:rPr lang="en-US" sz="2400" i="1" baseline="-25000"/>
              <a:t>i</a:t>
            </a:r>
            <a:r>
              <a:rPr lang="en-US" sz="2400"/>
              <a:t>) for some unknown function </a:t>
            </a:r>
            <a:r>
              <a:rPr lang="en-US" sz="2400" i="1"/>
              <a:t>f</a:t>
            </a:r>
            <a:r>
              <a:rPr lang="en-US" sz="2400"/>
              <a:t>.</a:t>
            </a:r>
          </a:p>
          <a:p>
            <a:pPr marL="0" indent="0">
              <a:spcBef>
                <a:spcPct val="0"/>
              </a:spcBef>
              <a:buFontTx/>
              <a:buNone/>
            </a:pPr>
            <a:r>
              <a:rPr lang="en-US" sz="2400"/>
              <a:t>Given query point </a:t>
            </a:r>
            <a:r>
              <a:rPr lang="en-US" sz="2400" i="1"/>
              <a:t>x</a:t>
            </a:r>
            <a:r>
              <a:rPr lang="en-US" sz="2400" i="1" baseline="-25000"/>
              <a:t>q</a:t>
            </a:r>
            <a:r>
              <a:rPr lang="en-US" sz="2400"/>
              <a:t>, your job is to predict </a:t>
            </a:r>
          </a:p>
          <a:p>
            <a:pPr marL="0" indent="0">
              <a:spcBef>
                <a:spcPct val="0"/>
              </a:spcBef>
              <a:buFontTx/>
              <a:buNone/>
            </a:pPr>
            <a:r>
              <a:rPr lang="en-US" sz="2400"/>
              <a:t>Nearest Neighbor:</a:t>
            </a:r>
          </a:p>
          <a:p>
            <a:pPr marL="0" indent="0">
              <a:spcBef>
                <a:spcPct val="0"/>
              </a:spcBef>
              <a:buFontTx/>
              <a:buNone/>
            </a:pPr>
            <a:r>
              <a:rPr lang="en-US" sz="2400"/>
              <a:t>1.   Find the closest </a:t>
            </a:r>
            <a:r>
              <a:rPr lang="en-US" sz="2400" i="1"/>
              <a:t>x</a:t>
            </a:r>
            <a:r>
              <a:rPr lang="en-US" sz="2400" i="1" baseline="-25000"/>
              <a:t>i</a:t>
            </a:r>
            <a:r>
              <a:rPr lang="en-US" sz="2400"/>
              <a:t> in our set of datapoints</a:t>
            </a:r>
          </a:p>
        </p:txBody>
      </p:sp>
      <p:graphicFrame>
        <p:nvGraphicFramePr>
          <p:cNvPr id="433156" name="Object 4"/>
          <p:cNvGraphicFramePr>
            <a:graphicFrameLocks noChangeAspect="1"/>
          </p:cNvGraphicFramePr>
          <p:nvPr>
            <p:ph sz="quarter" idx="2"/>
          </p:nvPr>
        </p:nvGraphicFramePr>
        <p:xfrm>
          <a:off x="6248400" y="1447800"/>
          <a:ext cx="1219200" cy="633413"/>
        </p:xfrm>
        <a:graphic>
          <a:graphicData uri="http://schemas.openxmlformats.org/presentationml/2006/ole">
            <p:oleObj spid="_x0000_s433156" name="Equation" r:id="rId3" imgW="634680" imgH="330120" progId="Equation.3">
              <p:embed/>
            </p:oleObj>
          </a:graphicData>
        </a:graphic>
      </p:graphicFrame>
      <p:graphicFrame>
        <p:nvGraphicFramePr>
          <p:cNvPr id="433160" name="Object 8"/>
          <p:cNvGraphicFramePr>
            <a:graphicFrameLocks noChangeAspect="1"/>
          </p:cNvGraphicFramePr>
          <p:nvPr/>
        </p:nvGraphicFramePr>
        <p:xfrm>
          <a:off x="2514600" y="3048000"/>
          <a:ext cx="3200400" cy="769938"/>
        </p:xfrm>
        <a:graphic>
          <a:graphicData uri="http://schemas.openxmlformats.org/presentationml/2006/ole">
            <p:oleObj spid="_x0000_s433160" name="Equation" r:id="rId4" imgW="1371600" imgH="330120" progId="Equation.3">
              <p:embed/>
            </p:oleObj>
          </a:graphicData>
        </a:graphic>
      </p:graphicFrame>
      <p:graphicFrame>
        <p:nvGraphicFramePr>
          <p:cNvPr id="433161" name="Object 9"/>
          <p:cNvGraphicFramePr>
            <a:graphicFrameLocks noChangeAspect="1"/>
          </p:cNvGraphicFramePr>
          <p:nvPr/>
        </p:nvGraphicFramePr>
        <p:xfrm>
          <a:off x="1676400" y="3733800"/>
          <a:ext cx="1219200" cy="720725"/>
        </p:xfrm>
        <a:graphic>
          <a:graphicData uri="http://schemas.openxmlformats.org/presentationml/2006/ole">
            <p:oleObj spid="_x0000_s433161" name="Equation" r:id="rId5" imgW="558720" imgH="330120" progId="Equation.3">
              <p:embed/>
            </p:oleObj>
          </a:graphicData>
        </a:graphic>
      </p:graphicFrame>
      <p:sp>
        <p:nvSpPr>
          <p:cNvPr id="433162" name="Text Box 10"/>
          <p:cNvSpPr txBox="1">
            <a:spLocks noChangeArrowheads="1"/>
          </p:cNvSpPr>
          <p:nvPr/>
        </p:nvSpPr>
        <p:spPr bwMode="auto">
          <a:xfrm>
            <a:off x="152400" y="3881438"/>
            <a:ext cx="2590800" cy="2392362"/>
          </a:xfrm>
          <a:prstGeom prst="rect">
            <a:avLst/>
          </a:prstGeom>
          <a:noFill/>
          <a:ln w="9525">
            <a:noFill/>
            <a:miter lim="800000"/>
            <a:headEnd/>
            <a:tailEnd/>
          </a:ln>
          <a:effectLst/>
        </p:spPr>
        <p:txBody>
          <a:bodyPr>
            <a:spAutoFit/>
          </a:bodyPr>
          <a:lstStyle/>
          <a:p>
            <a:pPr marL="342900" indent="-342900"/>
            <a:r>
              <a:rPr lang="en-US" sz="2000"/>
              <a:t>2.  </a:t>
            </a:r>
            <a:r>
              <a:rPr lang="en-US"/>
              <a:t>Predict</a:t>
            </a:r>
          </a:p>
          <a:p>
            <a:pPr marL="342900" indent="-342900">
              <a:lnSpc>
                <a:spcPct val="80000"/>
              </a:lnSpc>
            </a:pPr>
            <a:r>
              <a:rPr lang="en-US"/>
              <a:t>	Here’s a dataset with one input, one output and four datapoints.</a:t>
            </a:r>
          </a:p>
        </p:txBody>
      </p:sp>
      <p:sp>
        <p:nvSpPr>
          <p:cNvPr id="433163" name="Line 11"/>
          <p:cNvSpPr>
            <a:spLocks noChangeShapeType="1"/>
          </p:cNvSpPr>
          <p:nvPr/>
        </p:nvSpPr>
        <p:spPr bwMode="auto">
          <a:xfrm>
            <a:off x="3124200" y="4114800"/>
            <a:ext cx="0" cy="2438400"/>
          </a:xfrm>
          <a:prstGeom prst="line">
            <a:avLst/>
          </a:prstGeom>
          <a:noFill/>
          <a:ln w="57150">
            <a:solidFill>
              <a:schemeClr val="tx1"/>
            </a:solidFill>
            <a:round/>
            <a:headEnd/>
            <a:tailEnd/>
          </a:ln>
          <a:effectLst/>
        </p:spPr>
        <p:txBody>
          <a:bodyPr/>
          <a:lstStyle/>
          <a:p>
            <a:endParaRPr lang="en-US"/>
          </a:p>
        </p:txBody>
      </p:sp>
      <p:sp>
        <p:nvSpPr>
          <p:cNvPr id="433164" name="Line 12"/>
          <p:cNvSpPr>
            <a:spLocks noChangeShapeType="1"/>
          </p:cNvSpPr>
          <p:nvPr/>
        </p:nvSpPr>
        <p:spPr bwMode="auto">
          <a:xfrm>
            <a:off x="2743200" y="6248400"/>
            <a:ext cx="5791200" cy="0"/>
          </a:xfrm>
          <a:prstGeom prst="line">
            <a:avLst/>
          </a:prstGeom>
          <a:noFill/>
          <a:ln w="57150">
            <a:solidFill>
              <a:schemeClr val="tx1"/>
            </a:solidFill>
            <a:round/>
            <a:headEnd/>
            <a:tailEnd/>
          </a:ln>
          <a:effectLst/>
        </p:spPr>
        <p:txBody>
          <a:bodyPr/>
          <a:lstStyle/>
          <a:p>
            <a:endParaRPr lang="en-US"/>
          </a:p>
        </p:txBody>
      </p:sp>
      <p:sp>
        <p:nvSpPr>
          <p:cNvPr id="433165" name="Oval 13"/>
          <p:cNvSpPr>
            <a:spLocks noChangeArrowheads="1"/>
          </p:cNvSpPr>
          <p:nvPr/>
        </p:nvSpPr>
        <p:spPr bwMode="auto">
          <a:xfrm>
            <a:off x="8077200" y="4267200"/>
            <a:ext cx="228600" cy="228600"/>
          </a:xfrm>
          <a:prstGeom prst="ellipse">
            <a:avLst/>
          </a:prstGeom>
          <a:solidFill>
            <a:srgbClr val="59618B"/>
          </a:solidFill>
          <a:ln w="12700">
            <a:solidFill>
              <a:schemeClr val="tx1"/>
            </a:solidFill>
            <a:round/>
            <a:headEnd/>
            <a:tailEnd/>
          </a:ln>
          <a:effectLst/>
        </p:spPr>
        <p:txBody>
          <a:bodyPr wrap="none" anchor="ctr"/>
          <a:lstStyle/>
          <a:p>
            <a:endParaRPr lang="en-US"/>
          </a:p>
        </p:txBody>
      </p:sp>
      <p:sp>
        <p:nvSpPr>
          <p:cNvPr id="433166" name="Oval 14"/>
          <p:cNvSpPr>
            <a:spLocks noChangeArrowheads="1"/>
          </p:cNvSpPr>
          <p:nvPr/>
        </p:nvSpPr>
        <p:spPr bwMode="auto">
          <a:xfrm>
            <a:off x="3962400" y="5562600"/>
            <a:ext cx="228600" cy="228600"/>
          </a:xfrm>
          <a:prstGeom prst="ellipse">
            <a:avLst/>
          </a:prstGeom>
          <a:solidFill>
            <a:srgbClr val="59618B"/>
          </a:solidFill>
          <a:ln w="12700">
            <a:solidFill>
              <a:schemeClr val="tx1"/>
            </a:solidFill>
            <a:round/>
            <a:headEnd/>
            <a:tailEnd/>
          </a:ln>
          <a:effectLst/>
        </p:spPr>
        <p:txBody>
          <a:bodyPr wrap="none" anchor="ctr"/>
          <a:lstStyle/>
          <a:p>
            <a:endParaRPr lang="en-US"/>
          </a:p>
        </p:txBody>
      </p:sp>
      <p:sp>
        <p:nvSpPr>
          <p:cNvPr id="433167" name="Oval 15"/>
          <p:cNvSpPr>
            <a:spLocks noChangeArrowheads="1"/>
          </p:cNvSpPr>
          <p:nvPr/>
        </p:nvSpPr>
        <p:spPr bwMode="auto">
          <a:xfrm>
            <a:off x="4343400" y="4876800"/>
            <a:ext cx="228600" cy="228600"/>
          </a:xfrm>
          <a:prstGeom prst="ellipse">
            <a:avLst/>
          </a:prstGeom>
          <a:solidFill>
            <a:srgbClr val="59618B"/>
          </a:solidFill>
          <a:ln w="12700">
            <a:solidFill>
              <a:schemeClr val="tx1"/>
            </a:solidFill>
            <a:round/>
            <a:headEnd/>
            <a:tailEnd/>
          </a:ln>
          <a:effectLst/>
        </p:spPr>
        <p:txBody>
          <a:bodyPr wrap="none" anchor="ctr"/>
          <a:lstStyle/>
          <a:p>
            <a:endParaRPr lang="en-US"/>
          </a:p>
        </p:txBody>
      </p:sp>
      <p:sp>
        <p:nvSpPr>
          <p:cNvPr id="433168" name="Oval 16"/>
          <p:cNvSpPr>
            <a:spLocks noChangeArrowheads="1"/>
          </p:cNvSpPr>
          <p:nvPr/>
        </p:nvSpPr>
        <p:spPr bwMode="auto">
          <a:xfrm>
            <a:off x="5410200" y="5257800"/>
            <a:ext cx="228600" cy="228600"/>
          </a:xfrm>
          <a:prstGeom prst="ellipse">
            <a:avLst/>
          </a:prstGeom>
          <a:solidFill>
            <a:srgbClr val="59618B"/>
          </a:solidFill>
          <a:ln w="12700">
            <a:solidFill>
              <a:schemeClr val="tx1"/>
            </a:solidFill>
            <a:round/>
            <a:headEnd/>
            <a:tailEnd/>
          </a:ln>
          <a:effectLst/>
        </p:spPr>
        <p:txBody>
          <a:bodyPr wrap="none" anchor="ctr"/>
          <a:lstStyle/>
          <a:p>
            <a:endParaRPr lang="en-US"/>
          </a:p>
        </p:txBody>
      </p:sp>
      <p:sp>
        <p:nvSpPr>
          <p:cNvPr id="433169" name="Text Box 17"/>
          <p:cNvSpPr txBox="1">
            <a:spLocks noChangeArrowheads="1"/>
          </p:cNvSpPr>
          <p:nvPr/>
        </p:nvSpPr>
        <p:spPr bwMode="auto">
          <a:xfrm>
            <a:off x="3352800" y="6172200"/>
            <a:ext cx="457200" cy="457200"/>
          </a:xfrm>
          <a:prstGeom prst="rect">
            <a:avLst/>
          </a:prstGeom>
          <a:noFill/>
          <a:ln w="9525">
            <a:noFill/>
            <a:miter lim="800000"/>
            <a:headEnd/>
            <a:tailEnd/>
          </a:ln>
          <a:effectLst/>
        </p:spPr>
        <p:txBody>
          <a:bodyPr>
            <a:spAutoFit/>
          </a:bodyPr>
          <a:lstStyle/>
          <a:p>
            <a:pPr marL="342900" indent="-342900"/>
            <a:r>
              <a:rPr lang="en-US"/>
              <a:t>x</a:t>
            </a:r>
          </a:p>
        </p:txBody>
      </p:sp>
      <p:sp>
        <p:nvSpPr>
          <p:cNvPr id="433170" name="Text Box 18"/>
          <p:cNvSpPr txBox="1">
            <a:spLocks noChangeArrowheads="1"/>
          </p:cNvSpPr>
          <p:nvPr/>
        </p:nvSpPr>
        <p:spPr bwMode="auto">
          <a:xfrm>
            <a:off x="2819400" y="5715000"/>
            <a:ext cx="457200" cy="457200"/>
          </a:xfrm>
          <a:prstGeom prst="rect">
            <a:avLst/>
          </a:prstGeom>
          <a:noFill/>
          <a:ln w="9525">
            <a:noFill/>
            <a:miter lim="800000"/>
            <a:headEnd/>
            <a:tailEnd/>
          </a:ln>
          <a:effectLst/>
        </p:spPr>
        <p:txBody>
          <a:bodyPr>
            <a:spAutoFit/>
          </a:bodyPr>
          <a:lstStyle/>
          <a:p>
            <a:pPr marL="342900" indent="-342900"/>
            <a:r>
              <a:rPr lang="en-US"/>
              <a:t>y</a:t>
            </a:r>
          </a:p>
        </p:txBody>
      </p:sp>
      <p:sp>
        <p:nvSpPr>
          <p:cNvPr id="433171" name="Line 19"/>
          <p:cNvSpPr>
            <a:spLocks noChangeShapeType="1"/>
          </p:cNvSpPr>
          <p:nvPr/>
        </p:nvSpPr>
        <p:spPr bwMode="auto">
          <a:xfrm>
            <a:off x="3733800" y="6400800"/>
            <a:ext cx="762000" cy="0"/>
          </a:xfrm>
          <a:prstGeom prst="line">
            <a:avLst/>
          </a:prstGeom>
          <a:noFill/>
          <a:ln w="9525">
            <a:solidFill>
              <a:schemeClr val="tx1"/>
            </a:solidFill>
            <a:round/>
            <a:headEnd/>
            <a:tailEnd type="triangle" w="med" len="med"/>
          </a:ln>
          <a:effectLst/>
        </p:spPr>
        <p:txBody>
          <a:bodyPr/>
          <a:lstStyle/>
          <a:p>
            <a:endParaRPr lang="en-US"/>
          </a:p>
        </p:txBody>
      </p:sp>
      <p:sp>
        <p:nvSpPr>
          <p:cNvPr id="433172" name="Line 20"/>
          <p:cNvSpPr>
            <a:spLocks noChangeShapeType="1"/>
          </p:cNvSpPr>
          <p:nvPr/>
        </p:nvSpPr>
        <p:spPr bwMode="auto">
          <a:xfrm flipV="1">
            <a:off x="2971800" y="4953000"/>
            <a:ext cx="0" cy="685800"/>
          </a:xfrm>
          <a:prstGeom prst="line">
            <a:avLst/>
          </a:prstGeom>
          <a:noFill/>
          <a:ln w="9525">
            <a:solidFill>
              <a:schemeClr val="tx1"/>
            </a:solidFill>
            <a:round/>
            <a:headEnd/>
            <a:tailEnd type="triangle" w="med" len="med"/>
          </a:ln>
          <a:effectLst/>
        </p:spPr>
        <p:txBody>
          <a:bodyPr/>
          <a:lstStyle/>
          <a:p>
            <a:endParaRPr lang="en-US"/>
          </a:p>
        </p:txBody>
      </p:sp>
      <p:sp>
        <p:nvSpPr>
          <p:cNvPr id="433173" name="Line 21"/>
          <p:cNvSpPr>
            <a:spLocks noChangeShapeType="1"/>
          </p:cNvSpPr>
          <p:nvPr/>
        </p:nvSpPr>
        <p:spPr bwMode="auto">
          <a:xfrm>
            <a:off x="3124200" y="5638800"/>
            <a:ext cx="1143000" cy="0"/>
          </a:xfrm>
          <a:prstGeom prst="line">
            <a:avLst/>
          </a:prstGeom>
          <a:noFill/>
          <a:ln w="38100">
            <a:solidFill>
              <a:schemeClr val="tx1"/>
            </a:solidFill>
            <a:round/>
            <a:headEnd/>
            <a:tailEnd/>
          </a:ln>
          <a:effectLst/>
        </p:spPr>
        <p:txBody>
          <a:bodyPr/>
          <a:lstStyle/>
          <a:p>
            <a:endParaRPr lang="en-US"/>
          </a:p>
        </p:txBody>
      </p:sp>
      <p:sp>
        <p:nvSpPr>
          <p:cNvPr id="433174" name="Line 22"/>
          <p:cNvSpPr>
            <a:spLocks noChangeShapeType="1"/>
          </p:cNvSpPr>
          <p:nvPr/>
        </p:nvSpPr>
        <p:spPr bwMode="auto">
          <a:xfrm flipV="1">
            <a:off x="4267200" y="5029200"/>
            <a:ext cx="0" cy="609600"/>
          </a:xfrm>
          <a:prstGeom prst="line">
            <a:avLst/>
          </a:prstGeom>
          <a:noFill/>
          <a:ln w="38100">
            <a:solidFill>
              <a:schemeClr val="tx1"/>
            </a:solidFill>
            <a:round/>
            <a:headEnd/>
            <a:tailEnd/>
          </a:ln>
          <a:effectLst/>
        </p:spPr>
        <p:txBody>
          <a:bodyPr/>
          <a:lstStyle/>
          <a:p>
            <a:endParaRPr lang="en-US"/>
          </a:p>
        </p:txBody>
      </p:sp>
      <p:sp>
        <p:nvSpPr>
          <p:cNvPr id="433175" name="Line 23"/>
          <p:cNvSpPr>
            <a:spLocks noChangeShapeType="1"/>
          </p:cNvSpPr>
          <p:nvPr/>
        </p:nvSpPr>
        <p:spPr bwMode="auto">
          <a:xfrm>
            <a:off x="4267200" y="5029200"/>
            <a:ext cx="685800" cy="0"/>
          </a:xfrm>
          <a:prstGeom prst="line">
            <a:avLst/>
          </a:prstGeom>
          <a:noFill/>
          <a:ln w="38100">
            <a:solidFill>
              <a:schemeClr val="tx1"/>
            </a:solidFill>
            <a:round/>
            <a:headEnd/>
            <a:tailEnd/>
          </a:ln>
          <a:effectLst/>
        </p:spPr>
        <p:txBody>
          <a:bodyPr/>
          <a:lstStyle/>
          <a:p>
            <a:endParaRPr lang="en-US"/>
          </a:p>
        </p:txBody>
      </p:sp>
      <p:sp>
        <p:nvSpPr>
          <p:cNvPr id="433176" name="Line 24"/>
          <p:cNvSpPr>
            <a:spLocks noChangeShapeType="1"/>
          </p:cNvSpPr>
          <p:nvPr/>
        </p:nvSpPr>
        <p:spPr bwMode="auto">
          <a:xfrm>
            <a:off x="4953000" y="5029200"/>
            <a:ext cx="0" cy="304800"/>
          </a:xfrm>
          <a:prstGeom prst="line">
            <a:avLst/>
          </a:prstGeom>
          <a:noFill/>
          <a:ln w="38100">
            <a:solidFill>
              <a:schemeClr val="tx1"/>
            </a:solidFill>
            <a:round/>
            <a:headEnd/>
            <a:tailEnd/>
          </a:ln>
          <a:effectLst/>
        </p:spPr>
        <p:txBody>
          <a:bodyPr/>
          <a:lstStyle/>
          <a:p>
            <a:endParaRPr lang="en-US"/>
          </a:p>
        </p:txBody>
      </p:sp>
      <p:sp>
        <p:nvSpPr>
          <p:cNvPr id="433177" name="Line 25"/>
          <p:cNvSpPr>
            <a:spLocks noChangeShapeType="1"/>
          </p:cNvSpPr>
          <p:nvPr/>
        </p:nvSpPr>
        <p:spPr bwMode="auto">
          <a:xfrm>
            <a:off x="4953000" y="5334000"/>
            <a:ext cx="1828800" cy="0"/>
          </a:xfrm>
          <a:prstGeom prst="line">
            <a:avLst/>
          </a:prstGeom>
          <a:noFill/>
          <a:ln w="38100">
            <a:solidFill>
              <a:schemeClr val="tx1"/>
            </a:solidFill>
            <a:round/>
            <a:headEnd/>
            <a:tailEnd/>
          </a:ln>
          <a:effectLst/>
        </p:spPr>
        <p:txBody>
          <a:bodyPr/>
          <a:lstStyle/>
          <a:p>
            <a:endParaRPr lang="en-US"/>
          </a:p>
        </p:txBody>
      </p:sp>
      <p:sp>
        <p:nvSpPr>
          <p:cNvPr id="433178" name="Line 26"/>
          <p:cNvSpPr>
            <a:spLocks noChangeShapeType="1"/>
          </p:cNvSpPr>
          <p:nvPr/>
        </p:nvSpPr>
        <p:spPr bwMode="auto">
          <a:xfrm flipV="1">
            <a:off x="6781800" y="4419600"/>
            <a:ext cx="0" cy="914400"/>
          </a:xfrm>
          <a:prstGeom prst="line">
            <a:avLst/>
          </a:prstGeom>
          <a:noFill/>
          <a:ln w="38100">
            <a:solidFill>
              <a:schemeClr val="tx1"/>
            </a:solidFill>
            <a:round/>
            <a:headEnd/>
            <a:tailEnd/>
          </a:ln>
          <a:effectLst/>
        </p:spPr>
        <p:txBody>
          <a:bodyPr/>
          <a:lstStyle/>
          <a:p>
            <a:endParaRPr lang="en-US"/>
          </a:p>
        </p:txBody>
      </p:sp>
      <p:sp>
        <p:nvSpPr>
          <p:cNvPr id="433179" name="Line 27"/>
          <p:cNvSpPr>
            <a:spLocks noChangeShapeType="1"/>
          </p:cNvSpPr>
          <p:nvPr/>
        </p:nvSpPr>
        <p:spPr bwMode="auto">
          <a:xfrm>
            <a:off x="6781800" y="4419600"/>
            <a:ext cx="1752600" cy="0"/>
          </a:xfrm>
          <a:prstGeom prst="line">
            <a:avLst/>
          </a:prstGeom>
          <a:noFill/>
          <a:ln w="38100">
            <a:solidFill>
              <a:schemeClr val="tx1"/>
            </a:solidFill>
            <a:round/>
            <a:headEnd/>
            <a:tailEnd/>
          </a:ln>
          <a:effectLst/>
        </p:spPr>
        <p:txBody>
          <a:bodyPr/>
          <a:lstStyle/>
          <a:p>
            <a:endParaRPr lang="en-US"/>
          </a:p>
        </p:txBody>
      </p:sp>
      <p:sp>
        <p:nvSpPr>
          <p:cNvPr id="433180" name="Text Box 28"/>
          <p:cNvSpPr txBox="1">
            <a:spLocks noChangeArrowheads="1"/>
          </p:cNvSpPr>
          <p:nvPr/>
        </p:nvSpPr>
        <p:spPr bwMode="auto">
          <a:xfrm rot="-3094134">
            <a:off x="3199607" y="4267993"/>
            <a:ext cx="1295400" cy="601663"/>
          </a:xfrm>
          <a:prstGeom prst="rect">
            <a:avLst/>
          </a:prstGeom>
          <a:noFill/>
          <a:ln w="9525">
            <a:noFill/>
            <a:miter lim="800000"/>
            <a:headEnd/>
            <a:tailEnd/>
          </a:ln>
          <a:effectLst/>
        </p:spPr>
        <p:txBody>
          <a:bodyPr>
            <a:spAutoFit/>
          </a:bodyPr>
          <a:lstStyle/>
          <a:p>
            <a:pPr>
              <a:lnSpc>
                <a:spcPct val="80000"/>
              </a:lnSpc>
              <a:spcBef>
                <a:spcPct val="0"/>
              </a:spcBef>
            </a:pPr>
            <a:r>
              <a:rPr lang="en-US" sz="1400"/>
              <a:t>Here, this is the closest datapoint</a:t>
            </a:r>
          </a:p>
        </p:txBody>
      </p:sp>
      <p:sp>
        <p:nvSpPr>
          <p:cNvPr id="433181" name="Text Box 29"/>
          <p:cNvSpPr txBox="1">
            <a:spLocks noChangeArrowheads="1"/>
          </p:cNvSpPr>
          <p:nvPr/>
        </p:nvSpPr>
        <p:spPr bwMode="auto">
          <a:xfrm>
            <a:off x="7315200" y="5029200"/>
            <a:ext cx="1143000" cy="601663"/>
          </a:xfrm>
          <a:prstGeom prst="rect">
            <a:avLst/>
          </a:prstGeom>
          <a:noFill/>
          <a:ln w="9525">
            <a:noFill/>
            <a:miter lim="800000"/>
            <a:headEnd/>
            <a:tailEnd/>
          </a:ln>
          <a:effectLst/>
        </p:spPr>
        <p:txBody>
          <a:bodyPr>
            <a:spAutoFit/>
          </a:bodyPr>
          <a:lstStyle/>
          <a:p>
            <a:pPr>
              <a:lnSpc>
                <a:spcPct val="80000"/>
              </a:lnSpc>
              <a:spcBef>
                <a:spcPct val="0"/>
              </a:spcBef>
            </a:pPr>
            <a:r>
              <a:rPr lang="en-US" sz="1400"/>
              <a:t>Here, this is the closest datapoint</a:t>
            </a:r>
            <a:endParaRPr lang="en-US" sz="2000" b="1"/>
          </a:p>
        </p:txBody>
      </p:sp>
      <p:sp>
        <p:nvSpPr>
          <p:cNvPr id="433182" name="Text Box 30"/>
          <p:cNvSpPr txBox="1">
            <a:spLocks noChangeArrowheads="1"/>
          </p:cNvSpPr>
          <p:nvPr/>
        </p:nvSpPr>
        <p:spPr bwMode="auto">
          <a:xfrm rot="-25251947">
            <a:off x="4287044" y="5466556"/>
            <a:ext cx="838200" cy="420688"/>
          </a:xfrm>
          <a:prstGeom prst="rect">
            <a:avLst/>
          </a:prstGeom>
          <a:noFill/>
          <a:ln w="9525">
            <a:noFill/>
            <a:miter lim="800000"/>
            <a:headEnd/>
            <a:tailEnd/>
          </a:ln>
          <a:effectLst/>
        </p:spPr>
        <p:txBody>
          <a:bodyPr>
            <a:spAutoFit/>
          </a:bodyPr>
          <a:lstStyle/>
          <a:p>
            <a:pPr>
              <a:lnSpc>
                <a:spcPct val="80000"/>
              </a:lnSpc>
              <a:spcBef>
                <a:spcPct val="0"/>
              </a:spcBef>
            </a:pPr>
            <a:r>
              <a:rPr lang="en-US" sz="900"/>
              <a:t>Here, this is the closest datapoint</a:t>
            </a:r>
            <a:endParaRPr lang="en-US" sz="900" b="1"/>
          </a:p>
        </p:txBody>
      </p:sp>
      <p:sp>
        <p:nvSpPr>
          <p:cNvPr id="433183" name="Text Box 31"/>
          <p:cNvSpPr txBox="1">
            <a:spLocks noChangeArrowheads="1"/>
          </p:cNvSpPr>
          <p:nvPr/>
        </p:nvSpPr>
        <p:spPr bwMode="auto">
          <a:xfrm rot="-2646165">
            <a:off x="5486400" y="4191000"/>
            <a:ext cx="1143000" cy="601663"/>
          </a:xfrm>
          <a:prstGeom prst="rect">
            <a:avLst/>
          </a:prstGeom>
          <a:noFill/>
          <a:ln w="9525">
            <a:noFill/>
            <a:miter lim="800000"/>
            <a:headEnd/>
            <a:tailEnd/>
          </a:ln>
          <a:effectLst/>
        </p:spPr>
        <p:txBody>
          <a:bodyPr>
            <a:spAutoFit/>
          </a:bodyPr>
          <a:lstStyle/>
          <a:p>
            <a:pPr>
              <a:lnSpc>
                <a:spcPct val="80000"/>
              </a:lnSpc>
              <a:spcBef>
                <a:spcPct val="0"/>
              </a:spcBef>
            </a:pPr>
            <a:r>
              <a:rPr lang="en-US" sz="1400"/>
              <a:t>Here, this is the closest datapoint</a:t>
            </a:r>
            <a:endParaRPr lang="en-US" sz="1400" b="1"/>
          </a:p>
        </p:txBody>
      </p:sp>
      <p:sp>
        <p:nvSpPr>
          <p:cNvPr id="433184" name="Freeform 32"/>
          <p:cNvSpPr>
            <a:spLocks/>
          </p:cNvSpPr>
          <p:nvPr/>
        </p:nvSpPr>
        <p:spPr bwMode="auto">
          <a:xfrm>
            <a:off x="7991475" y="4572000"/>
            <a:ext cx="85725" cy="457200"/>
          </a:xfrm>
          <a:custGeom>
            <a:avLst/>
            <a:gdLst/>
            <a:ahLst/>
            <a:cxnLst>
              <a:cxn ang="0">
                <a:pos x="6" y="288"/>
              </a:cxn>
              <a:cxn ang="0">
                <a:pos x="0" y="156"/>
              </a:cxn>
              <a:cxn ang="0">
                <a:pos x="54" y="0"/>
              </a:cxn>
            </a:cxnLst>
            <a:rect l="0" t="0" r="r" b="b"/>
            <a:pathLst>
              <a:path w="54" h="288">
                <a:moveTo>
                  <a:pt x="6" y="288"/>
                </a:moveTo>
                <a:lnTo>
                  <a:pt x="0" y="156"/>
                </a:lnTo>
                <a:lnTo>
                  <a:pt x="54" y="0"/>
                </a:lnTo>
              </a:path>
            </a:pathLst>
          </a:custGeom>
          <a:noFill/>
          <a:ln w="9525" cap="flat" cmpd="sng">
            <a:solidFill>
              <a:schemeClr val="tx1"/>
            </a:solidFill>
            <a:prstDash val="solid"/>
            <a:round/>
            <a:headEnd type="none" w="med" len="med"/>
            <a:tailEnd type="triangle" w="med" len="med"/>
          </a:ln>
          <a:effectLst/>
        </p:spPr>
        <p:txBody>
          <a:bodyPr/>
          <a:lstStyle/>
          <a:p>
            <a:endParaRPr lang="en-US"/>
          </a:p>
        </p:txBody>
      </p:sp>
      <p:sp>
        <p:nvSpPr>
          <p:cNvPr id="433185" name="Freeform 33"/>
          <p:cNvSpPr>
            <a:spLocks/>
          </p:cNvSpPr>
          <p:nvPr/>
        </p:nvSpPr>
        <p:spPr bwMode="auto">
          <a:xfrm>
            <a:off x="4467225" y="5153025"/>
            <a:ext cx="104775" cy="333375"/>
          </a:xfrm>
          <a:custGeom>
            <a:avLst/>
            <a:gdLst/>
            <a:ahLst/>
            <a:cxnLst>
              <a:cxn ang="0">
                <a:pos x="66" y="210"/>
              </a:cxn>
              <a:cxn ang="0">
                <a:pos x="6" y="84"/>
              </a:cxn>
              <a:cxn ang="0">
                <a:pos x="0" y="0"/>
              </a:cxn>
            </a:cxnLst>
            <a:rect l="0" t="0" r="r" b="b"/>
            <a:pathLst>
              <a:path w="66" h="210">
                <a:moveTo>
                  <a:pt x="66" y="210"/>
                </a:moveTo>
                <a:lnTo>
                  <a:pt x="6" y="84"/>
                </a:lnTo>
                <a:lnTo>
                  <a:pt x="0" y="0"/>
                </a:lnTo>
              </a:path>
            </a:pathLst>
          </a:custGeom>
          <a:noFill/>
          <a:ln w="9525" cap="flat" cmpd="sng">
            <a:solidFill>
              <a:schemeClr val="tx1"/>
            </a:solidFill>
            <a:prstDash val="solid"/>
            <a:round/>
            <a:headEnd type="none" w="med" len="med"/>
            <a:tailEnd type="triangle" w="med" len="med"/>
          </a:ln>
          <a:effectLst/>
        </p:spPr>
        <p:txBody>
          <a:bodyPr/>
          <a:lstStyle/>
          <a:p>
            <a:endParaRPr lang="en-US"/>
          </a:p>
        </p:txBody>
      </p:sp>
      <p:sp>
        <p:nvSpPr>
          <p:cNvPr id="433186" name="Freeform 34"/>
          <p:cNvSpPr>
            <a:spLocks/>
          </p:cNvSpPr>
          <p:nvPr/>
        </p:nvSpPr>
        <p:spPr bwMode="auto">
          <a:xfrm>
            <a:off x="3886200" y="5029200"/>
            <a:ext cx="85725" cy="476250"/>
          </a:xfrm>
          <a:custGeom>
            <a:avLst/>
            <a:gdLst/>
            <a:ahLst/>
            <a:cxnLst>
              <a:cxn ang="0">
                <a:pos x="0" y="0"/>
              </a:cxn>
              <a:cxn ang="0">
                <a:pos x="0" y="162"/>
              </a:cxn>
              <a:cxn ang="0">
                <a:pos x="54" y="300"/>
              </a:cxn>
            </a:cxnLst>
            <a:rect l="0" t="0" r="r" b="b"/>
            <a:pathLst>
              <a:path w="54" h="300">
                <a:moveTo>
                  <a:pt x="0" y="0"/>
                </a:moveTo>
                <a:lnTo>
                  <a:pt x="0" y="162"/>
                </a:lnTo>
                <a:lnTo>
                  <a:pt x="54" y="300"/>
                </a:lnTo>
              </a:path>
            </a:pathLst>
          </a:custGeom>
          <a:noFill/>
          <a:ln w="9525" cap="flat" cmpd="sng">
            <a:solidFill>
              <a:schemeClr val="tx1"/>
            </a:solidFill>
            <a:prstDash val="solid"/>
            <a:round/>
            <a:headEnd type="none" w="med" len="med"/>
            <a:tailEnd type="triangle" w="med" len="med"/>
          </a:ln>
          <a:effectLst/>
        </p:spPr>
        <p:txBody>
          <a:bodyPr/>
          <a:lstStyle/>
          <a:p>
            <a:endParaRPr lang="en-US"/>
          </a:p>
        </p:txBody>
      </p:sp>
      <p:sp>
        <p:nvSpPr>
          <p:cNvPr id="433187" name="Freeform 35"/>
          <p:cNvSpPr>
            <a:spLocks/>
          </p:cNvSpPr>
          <p:nvPr/>
        </p:nvSpPr>
        <p:spPr bwMode="auto">
          <a:xfrm>
            <a:off x="5638800" y="4800600"/>
            <a:ext cx="685800" cy="457200"/>
          </a:xfrm>
          <a:custGeom>
            <a:avLst/>
            <a:gdLst/>
            <a:ahLst/>
            <a:cxnLst>
              <a:cxn ang="0">
                <a:pos x="336" y="0"/>
              </a:cxn>
              <a:cxn ang="0">
                <a:pos x="432" y="90"/>
              </a:cxn>
              <a:cxn ang="0">
                <a:pos x="0" y="288"/>
              </a:cxn>
            </a:cxnLst>
            <a:rect l="0" t="0" r="r" b="b"/>
            <a:pathLst>
              <a:path w="432" h="288">
                <a:moveTo>
                  <a:pt x="336" y="0"/>
                </a:moveTo>
                <a:lnTo>
                  <a:pt x="432" y="90"/>
                </a:lnTo>
                <a:lnTo>
                  <a:pt x="0" y="288"/>
                </a:lnTo>
              </a:path>
            </a:pathLst>
          </a:custGeom>
          <a:noFill/>
          <a:ln w="9525" cap="flat" cmpd="sng">
            <a:solidFill>
              <a:schemeClr val="tx1"/>
            </a:solidFill>
            <a:prstDash val="solid"/>
            <a:round/>
            <a:headEnd type="non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Copyright © 2001, 2005, Andrew W. Moore</a:t>
            </a:r>
          </a:p>
        </p:txBody>
      </p:sp>
      <p:sp>
        <p:nvSpPr>
          <p:cNvPr id="434178" name="Rectangle 2"/>
          <p:cNvSpPr>
            <a:spLocks noGrp="1" noChangeArrowheads="1"/>
          </p:cNvSpPr>
          <p:nvPr>
            <p:ph type="title"/>
          </p:nvPr>
        </p:nvSpPr>
        <p:spPr/>
        <p:txBody>
          <a:bodyPr/>
          <a:lstStyle/>
          <a:p>
            <a:r>
              <a:rPr lang="en-US" sz="3200" i="1"/>
              <a:t>1-Nearest Neighbor is an example of….</a:t>
            </a:r>
            <a:br>
              <a:rPr lang="en-US" sz="3200" i="1"/>
            </a:br>
            <a:r>
              <a:rPr lang="en-US" sz="3200" i="1"/>
              <a:t> </a:t>
            </a:r>
            <a:r>
              <a:rPr lang="en-US" sz="3200" b="1"/>
              <a:t>Instance-based learning</a:t>
            </a:r>
          </a:p>
        </p:txBody>
      </p:sp>
      <p:sp>
        <p:nvSpPr>
          <p:cNvPr id="434179" name="Rectangle 3"/>
          <p:cNvSpPr>
            <a:spLocks noGrp="1" noChangeArrowheads="1"/>
          </p:cNvSpPr>
          <p:nvPr>
            <p:ph type="body" idx="1"/>
          </p:nvPr>
        </p:nvSpPr>
        <p:spPr>
          <a:xfrm>
            <a:off x="228600" y="4876800"/>
            <a:ext cx="8574088" cy="1600200"/>
          </a:xfrm>
        </p:spPr>
        <p:txBody>
          <a:bodyPr/>
          <a:lstStyle/>
          <a:p>
            <a:pPr marL="609600" indent="-609600">
              <a:lnSpc>
                <a:spcPct val="80000"/>
              </a:lnSpc>
              <a:buFontTx/>
              <a:buNone/>
            </a:pPr>
            <a:r>
              <a:rPr lang="en-US" sz="2000" b="1"/>
              <a:t>Four things make a memory based learner:</a:t>
            </a:r>
          </a:p>
          <a:p>
            <a:pPr marL="609600" indent="-609600">
              <a:lnSpc>
                <a:spcPct val="80000"/>
              </a:lnSpc>
              <a:buClr>
                <a:schemeClr val="tx2"/>
              </a:buClr>
            </a:pPr>
            <a:r>
              <a:rPr lang="en-US" sz="2000"/>
              <a:t>A distance metric</a:t>
            </a:r>
          </a:p>
          <a:p>
            <a:pPr marL="609600" indent="-609600">
              <a:lnSpc>
                <a:spcPct val="80000"/>
              </a:lnSpc>
              <a:buClr>
                <a:schemeClr val="tx2"/>
              </a:buClr>
            </a:pPr>
            <a:r>
              <a:rPr lang="en-US" sz="2000"/>
              <a:t>How many nearby neighbors to look at?</a:t>
            </a:r>
            <a:endParaRPr lang="en-US" sz="2000" b="1"/>
          </a:p>
          <a:p>
            <a:pPr marL="609600" indent="-609600">
              <a:lnSpc>
                <a:spcPct val="80000"/>
              </a:lnSpc>
              <a:buClr>
                <a:schemeClr val="tx2"/>
              </a:buClr>
            </a:pPr>
            <a:r>
              <a:rPr lang="en-US" sz="2000"/>
              <a:t>A weighting function (optional)</a:t>
            </a:r>
          </a:p>
          <a:p>
            <a:pPr marL="609600" indent="-609600">
              <a:lnSpc>
                <a:spcPct val="80000"/>
              </a:lnSpc>
              <a:buClr>
                <a:schemeClr val="tx2"/>
              </a:buClr>
            </a:pPr>
            <a:r>
              <a:rPr lang="en-US" sz="2000"/>
              <a:t>How to fit with the local points?</a:t>
            </a:r>
          </a:p>
        </p:txBody>
      </p:sp>
      <p:sp>
        <p:nvSpPr>
          <p:cNvPr id="434180" name="AutoShape 4"/>
          <p:cNvSpPr>
            <a:spLocks noChangeArrowheads="1"/>
          </p:cNvSpPr>
          <p:nvPr/>
        </p:nvSpPr>
        <p:spPr bwMode="auto">
          <a:xfrm>
            <a:off x="4343400" y="1447800"/>
            <a:ext cx="4343400" cy="3352800"/>
          </a:xfrm>
          <a:prstGeom prst="can">
            <a:avLst>
              <a:gd name="adj" fmla="val 25000"/>
            </a:avLst>
          </a:prstGeom>
          <a:noFill/>
          <a:ln w="57150">
            <a:solidFill>
              <a:schemeClr val="tx1"/>
            </a:solidFill>
            <a:round/>
            <a:headEnd/>
            <a:tailEnd/>
          </a:ln>
          <a:effectLst/>
        </p:spPr>
        <p:txBody>
          <a:bodyPr wrap="none" anchor="ctr"/>
          <a:lstStyle/>
          <a:p>
            <a:pPr marL="342900" indent="-342900" algn="ctr">
              <a:spcBef>
                <a:spcPct val="0"/>
              </a:spcBef>
            </a:pPr>
            <a:r>
              <a:rPr lang="en-US" b="1"/>
              <a:t>x</a:t>
            </a:r>
            <a:r>
              <a:rPr lang="en-US" i="1" baseline="-25000"/>
              <a:t>1</a:t>
            </a:r>
            <a:r>
              <a:rPr lang="en-US" b="1"/>
              <a:t>             </a:t>
            </a:r>
            <a:r>
              <a:rPr lang="en-US"/>
              <a:t>    </a:t>
            </a:r>
            <a:r>
              <a:rPr lang="en-US" b="1">
                <a:sym typeface="Wingdings" pitchFamily="2" charset="2"/>
              </a:rPr>
              <a:t>y</a:t>
            </a:r>
            <a:r>
              <a:rPr lang="en-US" i="1" baseline="-25000">
                <a:sym typeface="Wingdings" pitchFamily="2" charset="2"/>
              </a:rPr>
              <a:t>1</a:t>
            </a:r>
          </a:p>
          <a:p>
            <a:pPr marL="342900" indent="-342900" algn="ctr">
              <a:spcBef>
                <a:spcPct val="0"/>
              </a:spcBef>
            </a:pPr>
            <a:r>
              <a:rPr lang="en-US" b="1">
                <a:sym typeface="Wingdings" pitchFamily="2" charset="2"/>
              </a:rPr>
              <a:t>x</a:t>
            </a:r>
            <a:r>
              <a:rPr lang="en-US" i="1" baseline="-25000">
                <a:sym typeface="Wingdings" pitchFamily="2" charset="2"/>
              </a:rPr>
              <a:t>2</a:t>
            </a:r>
            <a:r>
              <a:rPr lang="en-US" b="1">
                <a:sym typeface="Wingdings" pitchFamily="2" charset="2"/>
              </a:rPr>
              <a:t>                 y</a:t>
            </a:r>
            <a:r>
              <a:rPr lang="en-US" i="1" baseline="-25000">
                <a:sym typeface="Wingdings" pitchFamily="2" charset="2"/>
              </a:rPr>
              <a:t>2</a:t>
            </a:r>
          </a:p>
          <a:p>
            <a:pPr marL="342900" indent="-342900" algn="ctr">
              <a:spcBef>
                <a:spcPct val="0"/>
              </a:spcBef>
            </a:pPr>
            <a:r>
              <a:rPr lang="en-US" b="1">
                <a:sym typeface="Wingdings" pitchFamily="2" charset="2"/>
              </a:rPr>
              <a:t>x</a:t>
            </a:r>
            <a:r>
              <a:rPr lang="en-US" i="1" baseline="-25000">
                <a:sym typeface="Wingdings" pitchFamily="2" charset="2"/>
              </a:rPr>
              <a:t>3</a:t>
            </a:r>
            <a:r>
              <a:rPr lang="en-US" b="1">
                <a:sym typeface="Wingdings" pitchFamily="2" charset="2"/>
              </a:rPr>
              <a:t>                 y</a:t>
            </a:r>
            <a:r>
              <a:rPr lang="en-US" i="1" baseline="-25000">
                <a:sym typeface="Wingdings" pitchFamily="2" charset="2"/>
              </a:rPr>
              <a:t>3</a:t>
            </a:r>
          </a:p>
          <a:p>
            <a:pPr marL="342900" indent="-342900" algn="ctr">
              <a:spcBef>
                <a:spcPct val="0"/>
              </a:spcBef>
            </a:pPr>
            <a:r>
              <a:rPr lang="en-US" b="1">
                <a:sym typeface="Wingdings" pitchFamily="2" charset="2"/>
              </a:rPr>
              <a:t>.</a:t>
            </a:r>
          </a:p>
          <a:p>
            <a:pPr marL="342900" indent="-342900" algn="ctr">
              <a:spcBef>
                <a:spcPct val="0"/>
              </a:spcBef>
            </a:pPr>
            <a:r>
              <a:rPr lang="en-US" b="1">
                <a:sym typeface="Wingdings" pitchFamily="2" charset="2"/>
              </a:rPr>
              <a:t>.</a:t>
            </a:r>
          </a:p>
          <a:p>
            <a:pPr marL="342900" indent="-342900" algn="ctr">
              <a:spcBef>
                <a:spcPct val="0"/>
              </a:spcBef>
            </a:pPr>
            <a:r>
              <a:rPr lang="en-US" b="1">
                <a:sym typeface="Wingdings" pitchFamily="2" charset="2"/>
              </a:rPr>
              <a:t>x</a:t>
            </a:r>
            <a:r>
              <a:rPr lang="en-US" i="1" baseline="-25000">
                <a:sym typeface="Wingdings" pitchFamily="2" charset="2"/>
              </a:rPr>
              <a:t>n</a:t>
            </a:r>
            <a:r>
              <a:rPr lang="en-US" b="1">
                <a:sym typeface="Wingdings" pitchFamily="2" charset="2"/>
              </a:rPr>
              <a:t>                y</a:t>
            </a:r>
            <a:r>
              <a:rPr lang="en-US" i="1" baseline="-25000">
                <a:sym typeface="Wingdings" pitchFamily="2" charset="2"/>
              </a:rPr>
              <a:t>n</a:t>
            </a:r>
            <a:endParaRPr lang="en-US" i="1" baseline="-25000"/>
          </a:p>
        </p:txBody>
      </p:sp>
      <p:sp>
        <p:nvSpPr>
          <p:cNvPr id="434181" name="Line 5"/>
          <p:cNvSpPr>
            <a:spLocks noChangeShapeType="1"/>
          </p:cNvSpPr>
          <p:nvPr/>
        </p:nvSpPr>
        <p:spPr bwMode="auto">
          <a:xfrm>
            <a:off x="6477000" y="4343400"/>
            <a:ext cx="685800" cy="0"/>
          </a:xfrm>
          <a:prstGeom prst="line">
            <a:avLst/>
          </a:prstGeom>
          <a:noFill/>
          <a:ln w="38100">
            <a:solidFill>
              <a:schemeClr val="tx1"/>
            </a:solidFill>
            <a:round/>
            <a:headEnd/>
            <a:tailEnd type="triangle" w="med" len="med"/>
          </a:ln>
          <a:effectLst/>
        </p:spPr>
        <p:txBody>
          <a:bodyPr/>
          <a:lstStyle/>
          <a:p>
            <a:endParaRPr lang="en-US"/>
          </a:p>
        </p:txBody>
      </p:sp>
      <p:sp>
        <p:nvSpPr>
          <p:cNvPr id="434182" name="Line 6"/>
          <p:cNvSpPr>
            <a:spLocks noChangeShapeType="1"/>
          </p:cNvSpPr>
          <p:nvPr/>
        </p:nvSpPr>
        <p:spPr bwMode="auto">
          <a:xfrm>
            <a:off x="6477000" y="3200400"/>
            <a:ext cx="762000" cy="0"/>
          </a:xfrm>
          <a:prstGeom prst="line">
            <a:avLst/>
          </a:prstGeom>
          <a:noFill/>
          <a:ln w="38100">
            <a:solidFill>
              <a:schemeClr val="tx1"/>
            </a:solidFill>
            <a:round/>
            <a:headEnd/>
            <a:tailEnd type="triangle" w="med" len="med"/>
          </a:ln>
          <a:effectLst/>
        </p:spPr>
        <p:txBody>
          <a:bodyPr/>
          <a:lstStyle/>
          <a:p>
            <a:endParaRPr lang="en-US"/>
          </a:p>
        </p:txBody>
      </p:sp>
      <p:sp>
        <p:nvSpPr>
          <p:cNvPr id="434183" name="Line 7"/>
          <p:cNvSpPr>
            <a:spLocks noChangeShapeType="1"/>
          </p:cNvSpPr>
          <p:nvPr/>
        </p:nvSpPr>
        <p:spPr bwMode="auto">
          <a:xfrm>
            <a:off x="6477000" y="2819400"/>
            <a:ext cx="762000" cy="0"/>
          </a:xfrm>
          <a:prstGeom prst="line">
            <a:avLst/>
          </a:prstGeom>
          <a:noFill/>
          <a:ln w="38100">
            <a:solidFill>
              <a:schemeClr val="tx1"/>
            </a:solidFill>
            <a:round/>
            <a:headEnd/>
            <a:tailEnd type="triangle" w="med" len="med"/>
          </a:ln>
          <a:effectLst/>
        </p:spPr>
        <p:txBody>
          <a:bodyPr/>
          <a:lstStyle/>
          <a:p>
            <a:endParaRPr lang="en-US"/>
          </a:p>
        </p:txBody>
      </p:sp>
      <p:sp>
        <p:nvSpPr>
          <p:cNvPr id="434184" name="Line 8"/>
          <p:cNvSpPr>
            <a:spLocks noChangeShapeType="1"/>
          </p:cNvSpPr>
          <p:nvPr/>
        </p:nvSpPr>
        <p:spPr bwMode="auto">
          <a:xfrm>
            <a:off x="6477000" y="2438400"/>
            <a:ext cx="762000" cy="0"/>
          </a:xfrm>
          <a:prstGeom prst="line">
            <a:avLst/>
          </a:prstGeom>
          <a:noFill/>
          <a:ln w="38100">
            <a:solidFill>
              <a:schemeClr val="tx1"/>
            </a:solidFill>
            <a:round/>
            <a:headEnd/>
            <a:tailEnd type="triangle" w="med" len="med"/>
          </a:ln>
          <a:effectLst/>
        </p:spPr>
        <p:txBody>
          <a:bodyPr/>
          <a:lstStyle/>
          <a:p>
            <a:endParaRPr lang="en-US"/>
          </a:p>
        </p:txBody>
      </p:sp>
      <p:sp>
        <p:nvSpPr>
          <p:cNvPr id="434185" name="Text Box 9"/>
          <p:cNvSpPr txBox="1">
            <a:spLocks noChangeArrowheads="1"/>
          </p:cNvSpPr>
          <p:nvPr/>
        </p:nvSpPr>
        <p:spPr bwMode="auto">
          <a:xfrm>
            <a:off x="228600" y="1524000"/>
            <a:ext cx="3733800" cy="2830513"/>
          </a:xfrm>
          <a:prstGeom prst="rect">
            <a:avLst/>
          </a:prstGeom>
          <a:noFill/>
          <a:ln w="9525">
            <a:noFill/>
            <a:miter lim="800000"/>
            <a:headEnd/>
            <a:tailEnd/>
          </a:ln>
          <a:effectLst/>
        </p:spPr>
        <p:txBody>
          <a:bodyPr>
            <a:spAutoFit/>
          </a:bodyPr>
          <a:lstStyle/>
          <a:p>
            <a:r>
              <a:rPr lang="en-US"/>
              <a:t>A function approximator that has been around since about 1910.</a:t>
            </a:r>
          </a:p>
          <a:p>
            <a:r>
              <a:rPr lang="en-US"/>
              <a:t>To make a prediction, search database for similar datapoints, and fit with the local points.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50000"/>
          </a:spcBef>
          <a:spcAft>
            <a:spcPct val="0"/>
          </a:spcAft>
          <a:buClr>
            <a:schemeClr val="tx1"/>
          </a:buClr>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50000"/>
          </a:spcBef>
          <a:spcAft>
            <a:spcPct val="0"/>
          </a:spcAft>
          <a:buClr>
            <a:schemeClr val="tx1"/>
          </a:buClr>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13114</TotalTime>
  <Words>4157</Words>
  <Application>Microsoft PowerPoint</Application>
  <PresentationFormat>On-screen Show (4:3)</PresentationFormat>
  <Paragraphs>614</Paragraphs>
  <Slides>52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9" baseType="lpstr">
      <vt:lpstr>Tahoma</vt:lpstr>
      <vt:lpstr>Wingdings</vt:lpstr>
      <vt:lpstr>Symbol</vt:lpstr>
      <vt:lpstr>MS LineDraw</vt:lpstr>
      <vt:lpstr>r</vt:lpstr>
      <vt:lpstr>Blends</vt:lpstr>
      <vt:lpstr>Microsoft Equation 3.0</vt:lpstr>
      <vt:lpstr>Instance-based learning  (a.k.a. memory-based) (a.k.a. non-parametric regression) (a.k.a. case-based) (a.k.a kernel-based)</vt:lpstr>
      <vt:lpstr>Overview</vt:lpstr>
      <vt:lpstr>This Tutorial’s Starting Point</vt:lpstr>
      <vt:lpstr>Why not just use Linear Regression?</vt:lpstr>
      <vt:lpstr>Why not just Join the Dots?</vt:lpstr>
      <vt:lpstr>Why not just Join the Dots?</vt:lpstr>
      <vt:lpstr>One-Nearest Neighbor …One nearest neighbor for fitting is described shortly…</vt:lpstr>
      <vt:lpstr>Univariate 1-Nearest Neighbor</vt:lpstr>
      <vt:lpstr>1-Nearest Neighbor is an example of….  Instance-based learning</vt:lpstr>
      <vt:lpstr>Nearest Neighbor</vt:lpstr>
      <vt:lpstr>Multivariate Distance Metrics</vt:lpstr>
      <vt:lpstr>Euclidean Distance Metric</vt:lpstr>
      <vt:lpstr>The Zen of Voronoi Diagrams</vt:lpstr>
      <vt:lpstr>Zen Part Two</vt:lpstr>
      <vt:lpstr>Notable Distance Metrics</vt:lpstr>
      <vt:lpstr>One-Nearest Neighbor</vt:lpstr>
      <vt:lpstr>k-Nearest Neighbor</vt:lpstr>
      <vt:lpstr>k-Nearest Neighbor (here k=9)</vt:lpstr>
      <vt:lpstr>Kernel Regression</vt:lpstr>
      <vt:lpstr>Kernel Regression in Pictures</vt:lpstr>
      <vt:lpstr>Varying the Query</vt:lpstr>
      <vt:lpstr>Varying the kernel width</vt:lpstr>
      <vt:lpstr>Kernel Regression Predictions</vt:lpstr>
      <vt:lpstr>Kernel Regression on our test cases</vt:lpstr>
      <vt:lpstr>Weighting functions</vt:lpstr>
      <vt:lpstr>Weighting functions</vt:lpstr>
      <vt:lpstr>Kernel Regression can look bad</vt:lpstr>
      <vt:lpstr>Locally Weighted Regression</vt:lpstr>
      <vt:lpstr>Unweighted Linear Regression</vt:lpstr>
      <vt:lpstr>Global Linear Regression: yk=βxk +εk</vt:lpstr>
      <vt:lpstr>Least squares unweighted linear regression</vt:lpstr>
      <vt:lpstr>Multivariate unweighted linear regression</vt:lpstr>
      <vt:lpstr>The Pesky Constant Term</vt:lpstr>
      <vt:lpstr>Locally Weighted Regression</vt:lpstr>
      <vt:lpstr>How LWR works</vt:lpstr>
      <vt:lpstr>Slide 36</vt:lpstr>
      <vt:lpstr>LWR on our test cases</vt:lpstr>
      <vt:lpstr>Locally weighted Polynomial regression</vt:lpstr>
      <vt:lpstr>When’s Quadratic better than Linear?</vt:lpstr>
      <vt:lpstr>Multivariate Locally weighted learning</vt:lpstr>
      <vt:lpstr>A Bivariate Fit Example</vt:lpstr>
      <vt:lpstr>Two more bivariate fits</vt:lpstr>
      <vt:lpstr>Fabricated Example</vt:lpstr>
      <vt:lpstr>Locally Weighted Learning: Variants</vt:lpstr>
      <vt:lpstr>Using Locally Weighted Learning for Modeling</vt:lpstr>
      <vt:lpstr>Use (1): “Hands-off” non-parametric relation finding.</vt:lpstr>
      <vt:lpstr>Use (2): Low Dimensional Supervised Learning</vt:lpstr>
      <vt:lpstr>Use (3): Complex Function of a subset of inputs</vt:lpstr>
      <vt:lpstr>Use (4): Simple function of most inputs but complex function of a few.</vt:lpstr>
      <vt:lpstr>Use (5): Complex function of a few features of many input variables.</vt:lpstr>
      <vt:lpstr>Local Weighted Learning: Pros &amp; Cons vs Neural Nets</vt:lpstr>
      <vt:lpstr>What we have covered</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awm</dc:creator>
  <cp:lastModifiedBy>Mshah</cp:lastModifiedBy>
  <cp:revision>203</cp:revision>
  <cp:lastPrinted>1601-01-01T00:00:00Z</cp:lastPrinted>
  <dcterms:created xsi:type="dcterms:W3CDTF">2001-07-26T22:52:10Z</dcterms:created>
  <dcterms:modified xsi:type="dcterms:W3CDTF">2023-03-06T05:47:16Z</dcterms:modified>
</cp:coreProperties>
</file>