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4"/>
  </p:notesMasterIdLst>
  <p:sldIdLst>
    <p:sldId id="256" r:id="rId2"/>
    <p:sldId id="258" r:id="rId3"/>
    <p:sldId id="285" r:id="rId4"/>
    <p:sldId id="286" r:id="rId5"/>
    <p:sldId id="287" r:id="rId6"/>
    <p:sldId id="288" r:id="rId7"/>
    <p:sldId id="306" r:id="rId8"/>
    <p:sldId id="307" r:id="rId9"/>
    <p:sldId id="308" r:id="rId10"/>
    <p:sldId id="261" r:id="rId11"/>
    <p:sldId id="262" r:id="rId12"/>
    <p:sldId id="263" r:id="rId13"/>
    <p:sldId id="269" r:id="rId14"/>
    <p:sldId id="270" r:id="rId15"/>
    <p:sldId id="268" r:id="rId16"/>
    <p:sldId id="265" r:id="rId17"/>
    <p:sldId id="271" r:id="rId18"/>
    <p:sldId id="283" r:id="rId19"/>
    <p:sldId id="272" r:id="rId20"/>
    <p:sldId id="273" r:id="rId21"/>
    <p:sldId id="274" r:id="rId22"/>
    <p:sldId id="275" r:id="rId23"/>
    <p:sldId id="303" r:id="rId24"/>
    <p:sldId id="276" r:id="rId25"/>
    <p:sldId id="302" r:id="rId26"/>
    <p:sldId id="301" r:id="rId27"/>
    <p:sldId id="304" r:id="rId28"/>
    <p:sldId id="305" r:id="rId29"/>
    <p:sldId id="284" r:id="rId30"/>
    <p:sldId id="292" r:id="rId31"/>
    <p:sldId id="298" r:id="rId32"/>
    <p:sldId id="299" r:id="rId33"/>
    <p:sldId id="295" r:id="rId34"/>
    <p:sldId id="297" r:id="rId35"/>
    <p:sldId id="296" r:id="rId36"/>
    <p:sldId id="313" r:id="rId37"/>
    <p:sldId id="294" r:id="rId38"/>
    <p:sldId id="314" r:id="rId39"/>
    <p:sldId id="309" r:id="rId40"/>
    <p:sldId id="311" r:id="rId41"/>
    <p:sldId id="312" r:id="rId42"/>
    <p:sldId id="310" r:id="rId43"/>
  </p:sldIdLst>
  <p:sldSz cx="11887200" cy="7480300"/>
  <p:notesSz cx="7010400" cy="9296400"/>
  <p:defaultTextStyle>
    <a:defPPr>
      <a:defRPr lang="en-US"/>
    </a:defPPr>
    <a:lvl1pPr marL="0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349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6698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0047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3397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6746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0095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3444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26793" algn="l" defTabSz="11066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1883" autoAdjust="0"/>
  </p:normalViewPr>
  <p:slideViewPr>
    <p:cSldViewPr>
      <p:cViewPr>
        <p:scale>
          <a:sx n="71" d="100"/>
          <a:sy n="71" d="100"/>
        </p:scale>
        <p:origin x="-744" y="-72"/>
      </p:cViewPr>
      <p:guideLst>
        <p:guide orient="horz" pos="2356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9234-FD53-4ADC-8FC8-5565884DF25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696913"/>
            <a:ext cx="5537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2D1F-147A-48ED-B495-A3172C71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53349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06698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60047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13397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766746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20095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73444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26793" algn="l" defTabSz="11066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Then deploy your applications on-premises or in the cloud with the Mule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96913"/>
            <a:ext cx="5537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Accelerate developer productivity with a single graphical environment for integration with SaaS and on-premises systems, data integration, API implementation, and testing. </a:t>
            </a:r>
            <a:r>
              <a:rPr lang="en-US" smtClean="0"/>
              <a:t>Then deploy your applications on-premises or in the cloud with the Mule runtime.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F2D1F-147A-48ED-B495-A3172C71F5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077862"/>
            <a:ext cx="9806940" cy="2829354"/>
          </a:xfrm>
        </p:spPr>
        <p:txBody>
          <a:bodyPr anchor="b"/>
          <a:lstStyle>
            <a:lvl1pPr>
              <a:defRPr sz="8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986867"/>
            <a:ext cx="8400288" cy="116360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6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0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3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2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99560"/>
            <a:ext cx="2278380" cy="638249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99560"/>
            <a:ext cx="7825740" cy="63824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10" y="5984241"/>
            <a:ext cx="9957593" cy="1274421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10" y="4202475"/>
            <a:ext cx="7976393" cy="178176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34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66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00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3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67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00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34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26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75587"/>
            <a:ext cx="4754880" cy="500681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5480" y="1675587"/>
            <a:ext cx="4754880" cy="500681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74412"/>
            <a:ext cx="4754880" cy="6978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553349" indent="0">
              <a:buNone/>
              <a:defRPr sz="2400" b="1"/>
            </a:lvl2pPr>
            <a:lvl3pPr marL="1106698" indent="0">
              <a:buNone/>
              <a:defRPr sz="2200" b="1"/>
            </a:lvl3pPr>
            <a:lvl4pPr marL="1660047" indent="0">
              <a:buNone/>
              <a:defRPr sz="1900" b="1"/>
            </a:lvl4pPr>
            <a:lvl5pPr marL="2213397" indent="0">
              <a:buNone/>
              <a:defRPr sz="1900" b="1"/>
            </a:lvl5pPr>
            <a:lvl6pPr marL="2766746" indent="0">
              <a:buNone/>
              <a:defRPr sz="1900" b="1"/>
            </a:lvl6pPr>
            <a:lvl7pPr marL="3320095" indent="0">
              <a:buNone/>
              <a:defRPr sz="1900" b="1"/>
            </a:lvl7pPr>
            <a:lvl8pPr marL="3873444" indent="0">
              <a:buNone/>
              <a:defRPr sz="1900" b="1"/>
            </a:lvl8pPr>
            <a:lvl9pPr marL="442679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372225"/>
            <a:ext cx="4754880" cy="43098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5480" y="1674412"/>
            <a:ext cx="4754880" cy="6978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553349" indent="0">
              <a:buNone/>
              <a:defRPr sz="2400" b="1"/>
            </a:lvl2pPr>
            <a:lvl3pPr marL="1106698" indent="0">
              <a:buNone/>
              <a:defRPr sz="2200" b="1"/>
            </a:lvl3pPr>
            <a:lvl4pPr marL="1660047" indent="0">
              <a:buNone/>
              <a:defRPr sz="1900" b="1"/>
            </a:lvl4pPr>
            <a:lvl5pPr marL="2213397" indent="0">
              <a:buNone/>
              <a:defRPr sz="1900" b="1"/>
            </a:lvl5pPr>
            <a:lvl6pPr marL="2766746" indent="0">
              <a:buNone/>
              <a:defRPr sz="1900" b="1"/>
            </a:lvl6pPr>
            <a:lvl7pPr marL="3320095" indent="0">
              <a:buNone/>
              <a:defRPr sz="1900" b="1"/>
            </a:lvl7pPr>
            <a:lvl8pPr marL="3873444" indent="0">
              <a:buNone/>
              <a:defRPr sz="1900" b="1"/>
            </a:lvl8pPr>
            <a:lvl9pPr marL="442679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5480" y="2372225"/>
            <a:ext cx="4754880" cy="43098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1" y="5994214"/>
            <a:ext cx="10104120" cy="648293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241" y="6649155"/>
            <a:ext cx="10104121" cy="664916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553349" indent="0">
              <a:buNone/>
              <a:defRPr sz="1500"/>
            </a:lvl2pPr>
            <a:lvl3pPr marL="1106698" indent="0">
              <a:buNone/>
              <a:defRPr sz="1200"/>
            </a:lvl3pPr>
            <a:lvl4pPr marL="1660047" indent="0">
              <a:buNone/>
              <a:defRPr sz="1100"/>
            </a:lvl4pPr>
            <a:lvl5pPr marL="2213397" indent="0">
              <a:buNone/>
              <a:defRPr sz="1100"/>
            </a:lvl5pPr>
            <a:lvl6pPr marL="2766746" indent="0">
              <a:buNone/>
              <a:defRPr sz="1100"/>
            </a:lvl6pPr>
            <a:lvl7pPr marL="3320095" indent="0">
              <a:buNone/>
              <a:defRPr sz="1100"/>
            </a:lvl7pPr>
            <a:lvl8pPr marL="3873444" indent="0">
              <a:buNone/>
              <a:defRPr sz="1100"/>
            </a:lvl8pPr>
            <a:lvl9pPr marL="442679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" y="415572"/>
            <a:ext cx="10104120" cy="5391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5993923"/>
            <a:ext cx="10104120" cy="648583"/>
          </a:xfrm>
        </p:spPr>
        <p:txBody>
          <a:bodyPr anchor="b"/>
          <a:lstStyle>
            <a:lvl1pPr algn="ctr">
              <a:defRPr sz="27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995660" cy="5984240"/>
          </a:xfrm>
        </p:spPr>
        <p:txBody>
          <a:bodyPr/>
          <a:lstStyle>
            <a:lvl1pPr marL="0" indent="0">
              <a:buNone/>
              <a:defRPr sz="3900"/>
            </a:lvl1pPr>
            <a:lvl2pPr marL="553349" indent="0">
              <a:buNone/>
              <a:defRPr sz="3400"/>
            </a:lvl2pPr>
            <a:lvl3pPr marL="1106698" indent="0">
              <a:buNone/>
              <a:defRPr sz="2900"/>
            </a:lvl3pPr>
            <a:lvl4pPr marL="1660047" indent="0">
              <a:buNone/>
              <a:defRPr sz="2400"/>
            </a:lvl4pPr>
            <a:lvl5pPr marL="2213397" indent="0">
              <a:buNone/>
              <a:defRPr sz="2400"/>
            </a:lvl5pPr>
            <a:lvl6pPr marL="2766746" indent="0">
              <a:buNone/>
              <a:defRPr sz="2400"/>
            </a:lvl6pPr>
            <a:lvl7pPr marL="3320095" indent="0">
              <a:buNone/>
              <a:defRPr sz="2400"/>
            </a:lvl7pPr>
            <a:lvl8pPr marL="3873444" indent="0">
              <a:buNone/>
              <a:defRPr sz="2400"/>
            </a:lvl8pPr>
            <a:lvl9pPr marL="4426793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278" y="6649156"/>
            <a:ext cx="10104120" cy="66824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553349" indent="0">
              <a:buNone/>
              <a:defRPr sz="1500"/>
            </a:lvl2pPr>
            <a:lvl3pPr marL="1106698" indent="0">
              <a:buNone/>
              <a:defRPr sz="1200"/>
            </a:lvl3pPr>
            <a:lvl4pPr marL="1660047" indent="0">
              <a:buNone/>
              <a:defRPr sz="1100"/>
            </a:lvl4pPr>
            <a:lvl5pPr marL="2213397" indent="0">
              <a:buNone/>
              <a:defRPr sz="1100"/>
            </a:lvl5pPr>
            <a:lvl6pPr marL="2766746" indent="0">
              <a:buNone/>
              <a:defRPr sz="1100"/>
            </a:lvl6pPr>
            <a:lvl7pPr marL="3320095" indent="0">
              <a:buNone/>
              <a:defRPr sz="1100"/>
            </a:lvl7pPr>
            <a:lvl8pPr marL="3873444" indent="0">
              <a:buNone/>
              <a:defRPr sz="1100"/>
            </a:lvl8pPr>
            <a:lvl9pPr marL="442679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99559"/>
            <a:ext cx="9906000" cy="1246717"/>
          </a:xfrm>
          <a:prstGeom prst="rect">
            <a:avLst/>
          </a:prstGeom>
        </p:spPr>
        <p:txBody>
          <a:bodyPr vert="horz" lIns="110670" tIns="55335" rIns="110670" bIns="55335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745403"/>
            <a:ext cx="9906000" cy="5236210"/>
          </a:xfrm>
          <a:prstGeom prst="rect">
            <a:avLst/>
          </a:prstGeom>
        </p:spPr>
        <p:txBody>
          <a:bodyPr vert="horz" lIns="110670" tIns="55335" rIns="110670" bIns="553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95660" y="0"/>
            <a:ext cx="891540" cy="7480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70" tIns="55335" rIns="110670" bIns="553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95660" y="5984240"/>
            <a:ext cx="891540" cy="7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70" tIns="55335" rIns="110670" bIns="553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1324" y="6161551"/>
            <a:ext cx="713232" cy="43219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110673" y="4377878"/>
            <a:ext cx="2582090" cy="475488"/>
          </a:xfrm>
          <a:prstGeom prst="rect">
            <a:avLst/>
          </a:prstGeom>
        </p:spPr>
        <p:txBody>
          <a:bodyPr vert="horz" lIns="110670" tIns="55335" rIns="110670" bIns="55335" rtlCol="0" anchor="ctr"/>
          <a:lstStyle>
            <a:lvl1pPr algn="r">
              <a:defRPr sz="15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071888" y="1757003"/>
            <a:ext cx="2659661" cy="475488"/>
          </a:xfrm>
          <a:prstGeom prst="rect">
            <a:avLst/>
          </a:prstGeom>
        </p:spPr>
        <p:txBody>
          <a:bodyPr vert="horz" lIns="110670" tIns="55335" rIns="110670" bIns="55335" rtlCol="0" anchor="ctr"/>
          <a:lstStyle>
            <a:lvl1pPr algn="l">
              <a:defRPr sz="15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12/17/2021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1106698" rtl="0" eaLnBrk="1" latinLnBrk="0" hangingPunct="1">
        <a:spcBef>
          <a:spcPct val="0"/>
        </a:spcBef>
        <a:buNone/>
        <a:defRPr sz="5600" kern="1200" cap="none" spc="-121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15012" indent="-276675" algn="l" defTabSz="1106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74689" indent="-276675" algn="l" defTabSz="110669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368" indent="-276675" algn="l" defTabSz="110669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49378" indent="-276675" algn="l" defTabSz="110669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387" indent="-276675" algn="l" defTabSz="110669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02727" indent="-221340" algn="l" defTabSz="1106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24066" indent="-221340" algn="l" defTabSz="110669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406" indent="-221340" algn="l" defTabSz="110669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766746" indent="-221340" algn="l" defTabSz="110669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349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698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0047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3397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746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0095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3444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6793" algn="l" defTabSz="11066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ining.mulesoft.com/" TargetMode="External"/><Relationship Id="rId2" Type="http://schemas.openxmlformats.org/officeDocument/2006/relationships/hyperlink" Target="https://training.mulesoft.com/instructor-led-training/apdev-advance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krishna.mohan@ucop.edu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MuleSoft</a:t>
            </a:r>
            <a:r>
              <a:rPr lang="en-US" dirty="0" smtClean="0"/>
              <a:t> </a:t>
            </a:r>
            <a:r>
              <a:rPr lang="en-US" dirty="0" err="1" smtClean="0"/>
              <a:t>Anypoint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5660" y="116360"/>
            <a:ext cx="891540" cy="7314071"/>
          </a:xfrm>
        </p:spPr>
        <p:txBody>
          <a:bodyPr/>
          <a:lstStyle/>
          <a:p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537960" cy="585264"/>
          </a:xfrm>
        </p:spPr>
        <p:txBody>
          <a:bodyPr/>
          <a:lstStyle/>
          <a:p>
            <a:r>
              <a:rPr lang="en-US" sz="3400" dirty="0"/>
              <a:t>High-level Architectural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149350"/>
            <a:ext cx="7239000" cy="604193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r>
              <a:rPr lang="en-US" sz="3200" dirty="0" smtClean="0"/>
              <a:t>Integration Architectural Patterns</a:t>
            </a:r>
            <a:endParaRPr lang="en-US" sz="32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5660" y="0"/>
            <a:ext cx="891540" cy="5901126"/>
          </a:xfrm>
        </p:spPr>
        <p:txBody>
          <a:bodyPr/>
          <a:lstStyle/>
          <a:p>
            <a:r>
              <a:rPr lang="en-US" sz="15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h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139950"/>
            <a:ext cx="4754880" cy="2081521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API Led Connectivity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Reliability Pattern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High Availability Pattern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00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259580" cy="585264"/>
          </a:xfrm>
        </p:spPr>
        <p:txBody>
          <a:bodyPr/>
          <a:lstStyle/>
          <a:p>
            <a:r>
              <a:rPr lang="en-US" sz="3400" dirty="0"/>
              <a:t>API Led Connectivity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5660" y="0"/>
            <a:ext cx="891540" cy="5901126"/>
          </a:xfrm>
        </p:spPr>
        <p:txBody>
          <a:bodyPr/>
          <a:lstStyle/>
          <a:p>
            <a:r>
              <a:rPr lang="en-US" sz="15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h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7150"/>
            <a:ext cx="10215453" cy="464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768350"/>
            <a:ext cx="5844538" cy="2081521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r>
              <a:rPr lang="en-US" sz="3200" i="1" u="sng" dirty="0" smtClean="0"/>
              <a:t>Layers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System APIs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Process APIs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3200" dirty="0" smtClean="0"/>
              <a:t>Experience APIs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62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3115"/>
            <a:ext cx="6537960" cy="585264"/>
          </a:xfrm>
        </p:spPr>
        <p:txBody>
          <a:bodyPr/>
          <a:lstStyle/>
          <a:p>
            <a:r>
              <a:rPr lang="en-US" sz="3400" dirty="0"/>
              <a:t>Reliability Pattern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5660" y="0"/>
            <a:ext cx="891540" cy="5901126"/>
          </a:xfrm>
        </p:spPr>
        <p:txBody>
          <a:bodyPr/>
          <a:lstStyle/>
          <a:p>
            <a:r>
              <a:rPr lang="en-US" sz="15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h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endParaRPr lang="en-US" sz="1500" b="1" dirty="0">
              <a:solidFill>
                <a:srgbClr val="FFFF00"/>
              </a:solidFill>
            </a:endParaRPr>
          </a:p>
          <a:p>
            <a:r>
              <a:rPr lang="en-US" sz="15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33260" y="7064731"/>
            <a:ext cx="425958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High-level Architectural Design …</a:t>
            </a:r>
          </a:p>
        </p:txBody>
      </p:sp>
      <p:pic>
        <p:nvPicPr>
          <p:cNvPr id="1026" name="Picture 2" descr="https://docs.mulesoft.com/mule-user-guide/v/3.7/_images/Reliability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3" y="2519407"/>
            <a:ext cx="10042208" cy="1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033260" y="7064731"/>
            <a:ext cx="425958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High-level Architectural Design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" y="249344"/>
            <a:ext cx="4259580" cy="498687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Service Topology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522034"/>
            <a:ext cx="10599420" cy="443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885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033260" y="7064731"/>
            <a:ext cx="425958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High-level Architectural Design 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897"/>
            <a:ext cx="10995660" cy="57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" y="6147"/>
            <a:ext cx="7487028" cy="634971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r>
              <a:rPr lang="en-US" sz="3400" dirty="0">
                <a:latin typeface="+mj-lt"/>
              </a:rPr>
              <a:t>Internal Mule API/Service Architecture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320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0" y="7064731"/>
            <a:ext cx="3863340" cy="410610"/>
          </a:xfrm>
        </p:spPr>
        <p:txBody>
          <a:bodyPr/>
          <a:lstStyle/>
          <a:p>
            <a:r>
              <a:rPr lang="en-US" sz="2200" i="1" dirty="0"/>
              <a:t>Current Integration Platform…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323"/>
            <a:ext cx="7231380" cy="634971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r>
              <a:rPr lang="en-US" sz="3400" dirty="0" smtClean="0">
                <a:latin typeface="+mj-lt"/>
              </a:rPr>
              <a:t>Few environments, more automation</a:t>
            </a:r>
            <a:endParaRPr lang="en-US" sz="3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4150"/>
            <a:ext cx="9982245" cy="499420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642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033260" y="7064731"/>
            <a:ext cx="425958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High-level Architectural Design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029" y="20381"/>
            <a:ext cx="4259580" cy="498687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/>
              <a:t>Anypoint</a:t>
            </a:r>
            <a:r>
              <a:rPr lang="en-US" sz="3400" dirty="0"/>
              <a:t> Studio -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125" y="1109658"/>
            <a:ext cx="10104120" cy="5020787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Eclipse based IDE, open source &amp; free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Build integrations graphically or in XML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Jumpstart your integrations with pre-built connectors, templates, and examples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Debug with design-time error-handling or Java and XML exception handling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Map and transform data easily - </a:t>
            </a:r>
            <a:r>
              <a:rPr lang="en-US" sz="2900" dirty="0" err="1"/>
              <a:t>Dataweave</a:t>
            </a:r>
            <a:endParaRPr lang="en-US" sz="2900" dirty="0"/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Integrate testing into your existing CI/CD process using </a:t>
            </a:r>
            <a:r>
              <a:rPr lang="en-US" sz="2900" dirty="0" err="1"/>
              <a:t>MUnit</a:t>
            </a:r>
            <a:endParaRPr lang="en-US" sz="2900" dirty="0"/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Easily deploy APIs and integrations built in Studio to the cloud or on-premises</a:t>
            </a:r>
          </a:p>
          <a:p>
            <a:pPr marL="345843" indent="-345843">
              <a:buFont typeface="Arial" panose="020B0604020202020204" pitchFamily="34" charset="0"/>
              <a:buChar char="•"/>
            </a:pPr>
            <a:r>
              <a:rPr lang="en-US" sz="2900" dirty="0"/>
              <a:t>Built-in Maven support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09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" y="0"/>
            <a:ext cx="3144366" cy="634971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400" spc="-12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Mule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9350"/>
            <a:ext cx="6152808" cy="5036175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r>
              <a:rPr lang="en-US" sz="3200" dirty="0"/>
              <a:t>Flow</a:t>
            </a:r>
          </a:p>
          <a:p>
            <a:pPr marL="968361" lvl="1" indent="-415012">
              <a:buFont typeface="Arial" panose="020B0604020202020204" pitchFamily="34" charset="0"/>
              <a:buChar char="•"/>
            </a:pPr>
            <a:r>
              <a:rPr lang="en-US" sz="3200" dirty="0"/>
              <a:t>Message Source</a:t>
            </a:r>
          </a:p>
          <a:p>
            <a:pPr marL="968361" lvl="1" indent="-415012">
              <a:buFont typeface="Arial" panose="020B0604020202020204" pitchFamily="34" charset="0"/>
              <a:buChar char="•"/>
            </a:pPr>
            <a:r>
              <a:rPr lang="en-US" sz="3200" dirty="0"/>
              <a:t>Message Processors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Connectors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Transformers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Filters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Flow Controls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Scopes</a:t>
            </a:r>
          </a:p>
          <a:p>
            <a:pPr marL="1521710" lvl="2" indent="-415012">
              <a:buFont typeface="Arial" panose="020B0604020202020204" pitchFamily="34" charset="0"/>
              <a:buChar char="•"/>
            </a:pPr>
            <a:r>
              <a:rPr lang="en-US" sz="3200" dirty="0"/>
              <a:t>Error Handlers</a:t>
            </a:r>
          </a:p>
          <a:p>
            <a:r>
              <a:rPr lang="en-US" sz="3200" dirty="0"/>
              <a:t>Sub-flow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103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19162" y="7069691"/>
            <a:ext cx="2439353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Mule Application …</a:t>
            </a:r>
          </a:p>
        </p:txBody>
      </p:sp>
      <p:pic>
        <p:nvPicPr>
          <p:cNvPr id="1026" name="Picture 2" descr="https://docs.mulesoft.com/mule-user-guide/v/3.7/_images/sync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1047244"/>
            <a:ext cx="6277928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760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717280" y="7064731"/>
            <a:ext cx="257556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Mule Application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5367538" cy="634971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r>
              <a:rPr lang="en-US" sz="3400" dirty="0">
                <a:latin typeface="+mj-lt"/>
              </a:rPr>
              <a:t>Building a Mule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30350"/>
            <a:ext cx="5108481" cy="3558848"/>
          </a:xfrm>
          <a:prstGeom prst="rect">
            <a:avLst/>
          </a:prstGeom>
          <a:noFill/>
        </p:spPr>
        <p:txBody>
          <a:bodyPr wrap="square" lIns="110670" tIns="55335" rIns="110670" bIns="55335" rtlCol="0">
            <a:spAutoFit/>
          </a:bodyPr>
          <a:lstStyle/>
          <a:p>
            <a:pPr marL="415012" indent="-415012">
              <a:buAutoNum type="arabicPeriod"/>
            </a:pPr>
            <a:r>
              <a:rPr lang="en-US" sz="3200" dirty="0"/>
              <a:t>Define API spec in Design Center</a:t>
            </a:r>
          </a:p>
          <a:p>
            <a:pPr marL="415012" indent="-415012">
              <a:buAutoNum type="arabicPeriod"/>
            </a:pPr>
            <a:r>
              <a:rPr lang="en-US" sz="3200" dirty="0"/>
              <a:t>Import project into Studio</a:t>
            </a:r>
          </a:p>
          <a:p>
            <a:pPr marL="415012" indent="-415012">
              <a:buAutoNum type="arabicPeriod"/>
            </a:pPr>
            <a:r>
              <a:rPr lang="en-US" sz="3200" dirty="0"/>
              <a:t>Generate Flows</a:t>
            </a:r>
          </a:p>
          <a:p>
            <a:pPr marL="415012" indent="-415012">
              <a:buAutoNum type="arabicPeriod"/>
            </a:pPr>
            <a:r>
              <a:rPr lang="en-US" sz="3200" dirty="0"/>
              <a:t>Generate </a:t>
            </a:r>
            <a:r>
              <a:rPr lang="en-US" sz="3200" dirty="0" err="1"/>
              <a:t>Munit</a:t>
            </a:r>
            <a:endParaRPr lang="en-US" sz="3200" dirty="0"/>
          </a:p>
          <a:p>
            <a:pPr marL="415012" indent="-415012">
              <a:buAutoNum type="arabicPeriod"/>
            </a:pPr>
            <a:r>
              <a:rPr lang="en-US" sz="3200" dirty="0"/>
              <a:t>Commit &amp; Deploy</a:t>
            </a:r>
          </a:p>
          <a:p>
            <a:pPr marL="415012" indent="-415012">
              <a:buAutoNum type="arabicPeriod"/>
            </a:pPr>
            <a:r>
              <a:rPr lang="en-US" sz="3200" dirty="0"/>
              <a:t>Test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61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 smtClean="0">
                <a:solidFill>
                  <a:srgbClr val="FFFF00"/>
                </a:solidFill>
              </a:rPr>
              <a:t>R</a:t>
            </a:r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0038"/>
            <a:ext cx="9906000" cy="1246187"/>
          </a:xfrm>
        </p:spPr>
        <p:txBody>
          <a:bodyPr/>
          <a:lstStyle/>
          <a:p>
            <a:r>
              <a:rPr lang="en-US" sz="3400" dirty="0" err="1" smtClean="0"/>
              <a:t>Mulesoft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7950"/>
            <a:ext cx="1011523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033260" y="7064731"/>
            <a:ext cx="425958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High-level Architectural Design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499" y="184517"/>
            <a:ext cx="6513365" cy="788859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r>
              <a:rPr lang="en-US" sz="4400" dirty="0"/>
              <a:t>Building a Mule Application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3657035"/>
            <a:ext cx="10896600" cy="371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53" y="902458"/>
            <a:ext cx="4123373" cy="305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384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3150"/>
            <a:ext cx="10183892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17280" y="7064731"/>
            <a:ext cx="257556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Mule Application …</a:t>
            </a:r>
          </a:p>
        </p:txBody>
      </p:sp>
    </p:spTree>
    <p:extLst>
      <p:ext uri="{BB962C8B-B14F-4D97-AF65-F5344CB8AC3E}">
        <p14:creationId xmlns:p14="http://schemas.microsoft.com/office/powerpoint/2010/main" val="5207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555"/>
            <a:ext cx="10896600" cy="4607193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166231"/>
            <a:ext cx="4110990" cy="208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" y="332458"/>
            <a:ext cx="2937450" cy="450305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r>
              <a:rPr lang="en-US" dirty="0" smtClean="0"/>
              <a:t>Create API Specification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17280" y="7064731"/>
            <a:ext cx="257556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Mule Application …</a:t>
            </a:r>
          </a:p>
        </p:txBody>
      </p:sp>
    </p:spTree>
    <p:extLst>
      <p:ext uri="{BB962C8B-B14F-4D97-AF65-F5344CB8AC3E}">
        <p14:creationId xmlns:p14="http://schemas.microsoft.com/office/powerpoint/2010/main" val="21531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17280" y="7064731"/>
            <a:ext cx="2575560" cy="410610"/>
          </a:xfrm>
          <a:prstGeom prst="rect">
            <a:avLst/>
          </a:prstGeom>
        </p:spPr>
        <p:txBody>
          <a:bodyPr vert="horz" lIns="110670" tIns="55335" rIns="110670" bIns="55335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Mule Application 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" y="768351"/>
            <a:ext cx="10634980" cy="598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" y="249345"/>
            <a:ext cx="9617868" cy="788859"/>
          </a:xfrm>
          <a:prstGeom prst="rect">
            <a:avLst/>
          </a:prstGeom>
          <a:noFill/>
        </p:spPr>
        <p:txBody>
          <a:bodyPr wrap="none" lIns="110670" tIns="55335" rIns="110670" bIns="55335" rtlCol="0">
            <a:spAutoFit/>
          </a:bodyPr>
          <a:lstStyle/>
          <a:p>
            <a:r>
              <a:rPr lang="en-US" dirty="0" smtClean="0"/>
              <a:t>Import project from Design Center to </a:t>
            </a:r>
            <a:r>
              <a:rPr lang="en-US" dirty="0" err="1" smtClean="0"/>
              <a:t>AnypointStudio</a:t>
            </a:r>
            <a:r>
              <a:rPr lang="en-US" dirty="0" smtClean="0"/>
              <a:t> and generate flows from the</a:t>
            </a:r>
          </a:p>
          <a:p>
            <a:r>
              <a:rPr lang="en-US" dirty="0" smtClean="0"/>
              <a:t>RAML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3" y="810367"/>
            <a:ext cx="8504713" cy="65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20" y="286745"/>
            <a:ext cx="8739982" cy="690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8" y="3556778"/>
            <a:ext cx="10616404" cy="33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endCxn id="2052" idx="0"/>
          </p:cNvCxnSpPr>
          <p:nvPr/>
        </p:nvCxnSpPr>
        <p:spPr>
          <a:xfrm flipH="1">
            <a:off x="5588400" y="1377950"/>
            <a:ext cx="2565000" cy="217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40" y="6506"/>
            <a:ext cx="11880021" cy="356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39" y="2901950"/>
            <a:ext cx="118194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82" y="3232419"/>
            <a:ext cx="10016776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19600" y="2063750"/>
            <a:ext cx="762000" cy="108125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2" y="2924541"/>
            <a:ext cx="1001167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7315200" y="221615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10535270" y="3895421"/>
            <a:ext cx="208930" cy="394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9809"/>
            <a:ext cx="6858000" cy="740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3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507"/>
            <a:ext cx="11885429" cy="64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70620"/>
            <a:ext cx="10634980" cy="316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>
            <a:endCxn id="4106" idx="1"/>
          </p:cNvCxnSpPr>
          <p:nvPr/>
        </p:nvCxnSpPr>
        <p:spPr>
          <a:xfrm flipV="1">
            <a:off x="685800" y="4452289"/>
            <a:ext cx="609600" cy="59107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>
            <a:off x="6324600" y="374015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1553159" y="4130415"/>
            <a:ext cx="1384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17" y="330200"/>
            <a:ext cx="620796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8" y="4587615"/>
            <a:ext cx="7096118" cy="289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4267200" y="3740150"/>
            <a:ext cx="533400" cy="8474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0" y="330200"/>
            <a:ext cx="110283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5855431" y="2978150"/>
            <a:ext cx="469169" cy="304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742613" y="3740150"/>
            <a:ext cx="627000" cy="8474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0" y="1149350"/>
            <a:ext cx="10401363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551"/>
            <a:ext cx="1188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2" y="4578350"/>
            <a:ext cx="6124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0902" y="4083050"/>
            <a:ext cx="840698" cy="4953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97443" y="5035550"/>
            <a:ext cx="609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7043" y="1225550"/>
            <a:ext cx="0" cy="533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49550"/>
            <a:ext cx="118872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3" y="1982787"/>
            <a:ext cx="1150461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4343400" y="3130550"/>
            <a:ext cx="990600" cy="9525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601200" y="3133538"/>
            <a:ext cx="990600" cy="9525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92350"/>
            <a:ext cx="944673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10529341" y="3073399"/>
            <a:ext cx="0" cy="533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5144"/>
            <a:ext cx="6767513" cy="68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" y="2082800"/>
            <a:ext cx="1168687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50"/>
            <a:ext cx="11885429" cy="701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10287000" y="2901951"/>
            <a:ext cx="990600" cy="43814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8" y="1344613"/>
            <a:ext cx="10127172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95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34" grpId="0" animBg="1"/>
      <p:bldP spid="34" grpId="1" animBg="1"/>
      <p:bldP spid="34" grpId="2" animBg="1"/>
      <p:bldP spid="34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6568440" cy="697391"/>
          </a:xfrm>
        </p:spPr>
        <p:txBody>
          <a:bodyPr/>
          <a:lstStyle/>
          <a:p>
            <a:r>
              <a:rPr lang="en-US" sz="3200" dirty="0" smtClean="0"/>
              <a:t>UCPath APIs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44550"/>
            <a:ext cx="9906000" cy="6400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System Layer (8)</a:t>
            </a:r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-campus-sys-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-glacier-sys-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-redwood-sys-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-routing-sys-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</a:t>
            </a:r>
            <a:r>
              <a:rPr lang="en-US" sz="2800" dirty="0" err="1" smtClean="0"/>
              <a:t>sfdc</a:t>
            </a:r>
            <a:r>
              <a:rPr lang="en-US" sz="2800" dirty="0" smtClean="0"/>
              <a:t>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</a:t>
            </a:r>
            <a:r>
              <a:rPr lang="en-US" sz="2800" dirty="0" err="1" smtClean="0"/>
              <a:t>ucidm</a:t>
            </a:r>
            <a:r>
              <a:rPr lang="en-US" sz="2800" dirty="0" smtClean="0"/>
              <a:t>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-notification-sys-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r>
              <a:rPr lang="en-US" sz="2800" dirty="0" smtClean="0"/>
              <a:t>Process Layer (1)</a:t>
            </a:r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-common-orchestration-</a:t>
            </a:r>
            <a:r>
              <a:rPr lang="en-US" sz="2800" dirty="0" err="1" smtClean="0"/>
              <a:t>prc</a:t>
            </a:r>
            <a:r>
              <a:rPr lang="en-US" sz="2800" dirty="0" smtClean="0"/>
              <a:t>-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r>
              <a:rPr lang="en-US" sz="2800" dirty="0" smtClean="0"/>
              <a:t>Experience Layer (1)</a:t>
            </a:r>
          </a:p>
          <a:p>
            <a:pPr lvl="1"/>
            <a:r>
              <a:rPr lang="en-US" sz="2800" dirty="0" err="1"/>
              <a:t>u</a:t>
            </a:r>
            <a:r>
              <a:rPr lang="en-US" sz="2800" dirty="0" err="1" smtClean="0"/>
              <a:t>cpath</a:t>
            </a:r>
            <a:r>
              <a:rPr lang="en-US" sz="2800" dirty="0" smtClean="0"/>
              <a:t>-soap-</a:t>
            </a:r>
            <a:r>
              <a:rPr lang="en-US" sz="2800" dirty="0" err="1" smtClean="0"/>
              <a:t>exp</a:t>
            </a:r>
            <a:r>
              <a:rPr lang="en-US" sz="2800" dirty="0" smtClean="0"/>
              <a:t>-</a:t>
            </a:r>
            <a:r>
              <a:rPr lang="en-US" sz="2800" dirty="0" err="1" smtClean="0"/>
              <a:t>ap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6045"/>
            <a:ext cx="3465378" cy="560658"/>
          </a:xfrm>
        </p:spPr>
        <p:txBody>
          <a:bodyPr>
            <a:noAutofit/>
          </a:bodyPr>
          <a:lstStyle/>
          <a:p>
            <a:r>
              <a:rPr lang="en-US" sz="3400" dirty="0" err="1"/>
              <a:t>Anypoint</a:t>
            </a:r>
            <a:r>
              <a:rPr lang="en-US" sz="3400" dirty="0"/>
              <a:t> </a:t>
            </a:r>
            <a:r>
              <a:rPr lang="en-US" sz="3400" dirty="0" smtClean="0"/>
              <a:t>platform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73150"/>
            <a:ext cx="8610600" cy="3534262"/>
          </a:xfrm>
          <a:prstGeom prst="rect">
            <a:avLst/>
          </a:prstGeom>
          <a:noFill/>
        </p:spPr>
        <p:txBody>
          <a:bodyPr wrap="square" lIns="86319" tIns="43161" rIns="86319" bIns="43161" rtlCol="0">
            <a:spAutoFit/>
          </a:bodyPr>
          <a:lstStyle/>
          <a:p>
            <a:pPr defTabSz="863190"/>
            <a:r>
              <a:rPr lang="en-US" sz="3200" dirty="0" smtClean="0">
                <a:solidFill>
                  <a:prstClr val="black"/>
                </a:solidFill>
              </a:rPr>
              <a:t>Features of </a:t>
            </a:r>
            <a:r>
              <a:rPr lang="en-US" sz="3200" dirty="0" err="1">
                <a:solidFill>
                  <a:prstClr val="black"/>
                </a:solidFill>
              </a:rPr>
              <a:t>A</a:t>
            </a:r>
            <a:r>
              <a:rPr lang="en-US" sz="3200" dirty="0" err="1" smtClean="0">
                <a:solidFill>
                  <a:prstClr val="black"/>
                </a:solidFill>
              </a:rPr>
              <a:t>nypoint</a:t>
            </a:r>
            <a:r>
              <a:rPr lang="en-US" sz="3200" dirty="0" smtClean="0">
                <a:solidFill>
                  <a:prstClr val="black"/>
                </a:solidFill>
              </a:rPr>
              <a:t> platform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Design Center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Exchange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Management Center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Access Management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API Manager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Runtime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7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99560"/>
            <a:ext cx="7254240" cy="448471"/>
          </a:xfrm>
        </p:spPr>
        <p:txBody>
          <a:bodyPr/>
          <a:lstStyle/>
          <a:p>
            <a:r>
              <a:rPr lang="en-US" sz="3200" b="1" dirty="0" err="1"/>
              <a:t>Anypoint</a:t>
            </a:r>
            <a:r>
              <a:rPr lang="en-US" sz="3200" b="1" dirty="0"/>
              <a:t> Platform – Experience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10302240" cy="5943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Faster development – Migrated 17 SOA services to 10 APIs in 3 months</a:t>
            </a:r>
          </a:p>
          <a:p>
            <a:r>
              <a:rPr lang="en-US" sz="3200" dirty="0" smtClean="0"/>
              <a:t>One IDE - design, develop, unit test, deploy</a:t>
            </a:r>
          </a:p>
          <a:p>
            <a:r>
              <a:rPr lang="en-US" sz="3200" dirty="0" smtClean="0"/>
              <a:t>Less custom code – Out of the box connectors, components</a:t>
            </a:r>
          </a:p>
          <a:p>
            <a:r>
              <a:rPr lang="en-US" sz="3200" dirty="0" smtClean="0"/>
              <a:t>Transformations made easy - </a:t>
            </a:r>
            <a:r>
              <a:rPr lang="en-US" sz="3200" dirty="0" err="1" smtClean="0"/>
              <a:t>Dataweave</a:t>
            </a:r>
            <a:endParaRPr lang="en-US" sz="3200" dirty="0" smtClean="0"/>
          </a:p>
          <a:p>
            <a:r>
              <a:rPr lang="en-US" sz="3200" dirty="0" smtClean="0"/>
              <a:t>2-way SSL, </a:t>
            </a:r>
            <a:r>
              <a:rPr lang="en-US" sz="3200" dirty="0" err="1" smtClean="0"/>
              <a:t>Msg</a:t>
            </a:r>
            <a:r>
              <a:rPr lang="en-US" sz="3200" dirty="0" smtClean="0"/>
              <a:t> </a:t>
            </a:r>
            <a:r>
              <a:rPr lang="en-US" sz="3200" dirty="0" err="1" smtClean="0"/>
              <a:t>Encr</a:t>
            </a:r>
            <a:r>
              <a:rPr lang="en-US" sz="3200" dirty="0" smtClean="0"/>
              <a:t> –CXF vs WSC</a:t>
            </a:r>
          </a:p>
          <a:p>
            <a:r>
              <a:rPr lang="en-US" sz="3200" dirty="0" smtClean="0"/>
              <a:t>One log file</a:t>
            </a:r>
          </a:p>
          <a:p>
            <a:r>
              <a:rPr lang="en-US" sz="3200" dirty="0" smtClean="0"/>
              <a:t>Very responsive customer support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"/>
            <a:ext cx="6141720" cy="448471"/>
          </a:xfrm>
        </p:spPr>
        <p:txBody>
          <a:bodyPr/>
          <a:lstStyle/>
          <a:p>
            <a:r>
              <a:rPr lang="en-US" sz="2900" dirty="0"/>
              <a:t>Organization and Business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2150"/>
            <a:ext cx="10668000" cy="6283452"/>
          </a:xfrm>
        </p:spPr>
        <p:txBody>
          <a:bodyPr>
            <a:noAutofit/>
          </a:bodyPr>
          <a:lstStyle/>
          <a:p>
            <a:pPr marL="345843" indent="-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Organization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Our top level org is “UC Online”.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This is the parent Entity and holds all the parent assets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The administration of Business Groups is delegated to the Business group admins under the parent org </a:t>
            </a:r>
          </a:p>
          <a:p>
            <a:pPr marL="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Business Groups</a:t>
            </a:r>
            <a:endParaRPr lang="en-US" sz="2400" i="1" dirty="0"/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Business Groups are sub-entities created under the “UC Online” organization above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This can be a system wide project e.g. UCPath, or a Campus e.g. </a:t>
            </a:r>
            <a:r>
              <a:rPr lang="en-US" dirty="0" err="1"/>
              <a:t>UCMerced</a:t>
            </a:r>
            <a:r>
              <a:rPr lang="en-US" dirty="0"/>
              <a:t>, UCOP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Business group owner is the Business group admin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There are multiple Business groups within the “UC Online” organization above</a:t>
            </a:r>
            <a:endParaRPr lang="en-US" i="1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"/>
            <a:ext cx="6141720" cy="448471"/>
          </a:xfrm>
        </p:spPr>
        <p:txBody>
          <a:bodyPr/>
          <a:lstStyle/>
          <a:p>
            <a:r>
              <a:rPr lang="en-US" sz="3200" dirty="0"/>
              <a:t>Asset Sharing – API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2150"/>
            <a:ext cx="10347960" cy="6297845"/>
          </a:xfrm>
        </p:spPr>
        <p:txBody>
          <a:bodyPr>
            <a:noAutofit/>
          </a:bodyPr>
          <a:lstStyle/>
          <a:p>
            <a:pPr marL="345843" indent="-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Exchange Private 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For internal developers (viewer, contributor, or administrator access)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Assets could be limited to Business groups</a:t>
            </a:r>
          </a:p>
          <a:p>
            <a:pPr marL="345843" indent="-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Exchange Portal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Exchange admins only can share assets 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Shared Externally with developers outside of their own organization</a:t>
            </a:r>
          </a:p>
          <a:p>
            <a:pPr marL="345843" indent="-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What can be shared ?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Mule XML example </a:t>
            </a:r>
            <a:r>
              <a:rPr lang="en-US" dirty="0" smtClean="0"/>
              <a:t>code, Template, Connector, APIs</a:t>
            </a:r>
            <a:endParaRPr lang="en-US" dirty="0"/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Custom information assets.</a:t>
            </a:r>
          </a:p>
          <a:p>
            <a:pPr marL="345843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sz="2400" dirty="0"/>
              <a:t>Advantages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Model and reuse code and APIs 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Easy access </a:t>
            </a:r>
          </a:p>
          <a:p>
            <a:pPr marL="830024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r>
              <a:rPr lang="en-US" dirty="0"/>
              <a:t>Create a repository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"/>
            <a:ext cx="6835140" cy="448471"/>
          </a:xfrm>
        </p:spPr>
        <p:txBody>
          <a:bodyPr/>
          <a:lstStyle/>
          <a:p>
            <a:r>
              <a:rPr lang="en-US" sz="3400" dirty="0"/>
              <a:t>Organization and Business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5550"/>
            <a:ext cx="10385127" cy="52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" y="1"/>
            <a:ext cx="6141720" cy="448471"/>
          </a:xfrm>
        </p:spPr>
        <p:txBody>
          <a:bodyPr/>
          <a:lstStyle/>
          <a:p>
            <a:pPr marL="345843" indent="-345843">
              <a:spcAft>
                <a:spcPts val="726"/>
              </a:spcAft>
              <a:tabLst>
                <a:tab pos="3464197" algn="r"/>
                <a:tab pos="3667860" algn="l"/>
              </a:tabLst>
            </a:pPr>
            <a:r>
              <a:rPr lang="en-US" sz="3400" dirty="0"/>
              <a:t>UCOP - UCPath IDM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7092"/>
            <a:ext cx="10287000" cy="5671058"/>
          </a:xfrm>
        </p:spPr>
        <p:txBody>
          <a:bodyPr>
            <a:noAutofit/>
          </a:bodyPr>
          <a:lstStyle/>
          <a:p>
            <a:pPr marL="685800"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UCOP is Providing and Consuming Services to/from UCPath since past few years.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Current UCOP setup for services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The current interfaces are deployed on </a:t>
            </a:r>
            <a:r>
              <a:rPr lang="en-US" sz="2000" dirty="0" err="1"/>
              <a:t>JBoss</a:t>
            </a:r>
            <a:r>
              <a:rPr lang="en-US" sz="2000" dirty="0"/>
              <a:t> Application server.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Where we spend our time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Maintaining the Application server.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Regenerating the class for any WSDL changes.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This also involves deployment of new artifacts.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Software upgrades for Application server.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Maintaining Multiple environments(Dev, QA, UAT, Prod).</a:t>
            </a: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000" dirty="0"/>
              <a:t>Coordination with Multiple team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82218"/>
            <a:ext cx="9906000" cy="5805932"/>
          </a:xfrm>
        </p:spPr>
        <p:txBody>
          <a:bodyPr>
            <a:noAutofit/>
          </a:bodyPr>
          <a:lstStyle/>
          <a:p>
            <a:pPr marL="285750" lvl="1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Looking at the features </a:t>
            </a:r>
            <a:r>
              <a:rPr lang="en-US" dirty="0" err="1"/>
              <a:t>MuleSoft</a:t>
            </a:r>
            <a:r>
              <a:rPr lang="en-US" dirty="0"/>
              <a:t> is providing UCOP IAM has selected </a:t>
            </a:r>
            <a:r>
              <a:rPr lang="en-US" dirty="0" err="1"/>
              <a:t>MuleSoft</a:t>
            </a:r>
            <a:r>
              <a:rPr lang="en-US" dirty="0"/>
              <a:t> as the new integration platform. 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Mule is the most </a:t>
            </a:r>
            <a:r>
              <a:rPr lang="en-US" b="1" dirty="0"/>
              <a:t>lightweight</a:t>
            </a:r>
            <a:r>
              <a:rPr lang="en-US" dirty="0"/>
              <a:t> integration platform available.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Mule integrates tightly with </a:t>
            </a:r>
            <a:r>
              <a:rPr lang="en-US" b="1" dirty="0"/>
              <a:t>Spring</a:t>
            </a:r>
            <a:r>
              <a:rPr lang="en-US" dirty="0"/>
              <a:t>.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Mule uses </a:t>
            </a:r>
            <a:r>
              <a:rPr lang="en-US" b="1" dirty="0"/>
              <a:t>common tools </a:t>
            </a:r>
            <a:r>
              <a:rPr lang="en-US" dirty="0"/>
              <a:t>that all Java developers are familiar with, like Maven, Eclipse, JUnit and Spring.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Mule IDE </a:t>
            </a:r>
            <a:r>
              <a:rPr lang="en-US" b="1" dirty="0" err="1"/>
              <a:t>Anypoint</a:t>
            </a:r>
            <a:r>
              <a:rPr lang="en-US" b="1" dirty="0"/>
              <a:t> Studio </a:t>
            </a:r>
            <a:r>
              <a:rPr lang="en-US" dirty="0"/>
              <a:t>helps new developers get up to speed quickly with a graphical development environment.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Process large </a:t>
            </a:r>
            <a:r>
              <a:rPr lang="en-US" b="1" dirty="0"/>
              <a:t>messages efficiently </a:t>
            </a:r>
            <a:r>
              <a:rPr lang="en-US" dirty="0"/>
              <a:t>XML, JSON, flat files, binary and file attachments, streams, and Java objects. 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Provides flexibility to deploy apps on cloud or on premise.</a:t>
            </a:r>
          </a:p>
          <a:p>
            <a:pPr marL="685800"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dirty="0"/>
              <a:t>Upgrades managed by </a:t>
            </a:r>
            <a:r>
              <a:rPr lang="en-US" dirty="0" err="1"/>
              <a:t>MuleSoft</a:t>
            </a:r>
            <a:endParaRPr lang="en-US" dirty="0"/>
          </a:p>
          <a:p>
            <a:pPr marL="345843" lvl="1">
              <a:spcAft>
                <a:spcPts val="726"/>
              </a:spcAft>
              <a:buFont typeface="Wingdings" panose="05000000000000000000" pitchFamily="2" charset="2"/>
              <a:buChar char="§"/>
              <a:tabLst>
                <a:tab pos="3464197" algn="r"/>
                <a:tab pos="3667860" algn="l"/>
              </a:tabLs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01418"/>
            <a:ext cx="9906000" cy="3215132"/>
          </a:xfrm>
        </p:spPr>
        <p:txBody>
          <a:bodyPr>
            <a:noAutofit/>
          </a:bodyPr>
          <a:lstStyle/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 smtClean="0"/>
              <a:t>Maintaining and syncing the repository (i.e. WSDL, XSD and other changes) – Use of API </a:t>
            </a:r>
            <a:r>
              <a:rPr lang="en-US" sz="2400" dirty="0" err="1" smtClean="0"/>
              <a:t>Exchnage</a:t>
            </a:r>
            <a:endParaRPr lang="en-US" sz="2400" dirty="0"/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To keep up with the market and technology evolution.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In Line with UCPath and other UC who are using </a:t>
            </a:r>
            <a:r>
              <a:rPr lang="en-US" sz="2400" dirty="0" err="1"/>
              <a:t>MuleSoft</a:t>
            </a:r>
            <a:r>
              <a:rPr lang="en-US" sz="2400" dirty="0"/>
              <a:t>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Deploy same code base across multiple environments.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Reduces the dependency of Application servers plugins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346"/>
            <a:ext cx="5715000" cy="604603"/>
          </a:xfrm>
        </p:spPr>
        <p:txBody>
          <a:bodyPr/>
          <a:lstStyle/>
          <a:p>
            <a:r>
              <a:rPr lang="en-US" sz="2800" dirty="0"/>
              <a:t>UCOP </a:t>
            </a:r>
            <a:r>
              <a:rPr lang="en-US" sz="2800" dirty="0" smtClean="0"/>
              <a:t>IDM </a:t>
            </a:r>
            <a:r>
              <a:rPr lang="en-US" sz="3200" dirty="0"/>
              <a:t>interface</a:t>
            </a:r>
            <a:r>
              <a:rPr lang="en-US" sz="2800" dirty="0"/>
              <a:t> to </a:t>
            </a:r>
            <a:r>
              <a:rPr lang="en-US" sz="2800" dirty="0" err="1"/>
              <a:t>CloudHub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49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673350"/>
            <a:ext cx="9067800" cy="228600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In </a:t>
            </a:r>
            <a:r>
              <a:rPr lang="en-US" dirty="0" err="1"/>
              <a:t>Anypoint</a:t>
            </a:r>
            <a:r>
              <a:rPr lang="en-US" dirty="0"/>
              <a:t> Platform, has a future to configure External Identity. </a:t>
            </a:r>
          </a:p>
          <a:p>
            <a:pPr lvl="1"/>
            <a:r>
              <a:rPr lang="en-US" dirty="0" err="1"/>
              <a:t>Anypoint</a:t>
            </a:r>
            <a:r>
              <a:rPr lang="en-US" dirty="0"/>
              <a:t> Supports SAML2.0. </a:t>
            </a:r>
          </a:p>
          <a:p>
            <a:pPr lvl="1"/>
            <a:r>
              <a:rPr lang="en-US" dirty="0" err="1"/>
              <a:t>Anypoint</a:t>
            </a:r>
            <a:r>
              <a:rPr lang="en-US" dirty="0"/>
              <a:t> Platform was tested configuring using Shibboleth. </a:t>
            </a:r>
          </a:p>
          <a:p>
            <a:pPr lvl="1"/>
            <a:r>
              <a:rPr lang="en-US" dirty="0"/>
              <a:t>Login to </a:t>
            </a:r>
            <a:r>
              <a:rPr lang="en-US" dirty="0" err="1"/>
              <a:t>Anypoint</a:t>
            </a:r>
            <a:r>
              <a:rPr lang="en-US" dirty="0"/>
              <a:t> and click on external identity to configure the IDP.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"/>
            <a:ext cx="7132320" cy="611433"/>
          </a:xfrm>
        </p:spPr>
        <p:txBody>
          <a:bodyPr/>
          <a:lstStyle/>
          <a:p>
            <a:r>
              <a:rPr lang="en-US" sz="3400" dirty="0" err="1"/>
              <a:t>Anypoint</a:t>
            </a:r>
            <a:r>
              <a:rPr lang="en-US" sz="3400" dirty="0"/>
              <a:t> Platform Support for </a:t>
            </a:r>
            <a:r>
              <a:rPr lang="en-US" sz="3400" dirty="0" smtClean="0"/>
              <a:t>SSO</a:t>
            </a:r>
            <a:endParaRPr lang="en-US" sz="34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0350"/>
            <a:ext cx="19812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04800" y="3435350"/>
            <a:ext cx="1524000" cy="5461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1466"/>
            <a:ext cx="8991600" cy="2932684"/>
          </a:xfrm>
        </p:spPr>
        <p:txBody>
          <a:bodyPr>
            <a:noAutofit/>
          </a:bodyPr>
          <a:lstStyle/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When did I start </a:t>
            </a:r>
            <a:r>
              <a:rPr lang="en-US" sz="2400" dirty="0" smtClean="0"/>
              <a:t>thinking </a:t>
            </a:r>
            <a:r>
              <a:rPr lang="en-US" sz="2400" dirty="0"/>
              <a:t>about </a:t>
            </a:r>
            <a:r>
              <a:rPr lang="en-US" sz="2400" dirty="0" err="1"/>
              <a:t>MuleSoft</a:t>
            </a:r>
            <a:r>
              <a:rPr lang="en-US" sz="2400" dirty="0"/>
              <a:t>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How did I approach.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Training on </a:t>
            </a:r>
            <a:r>
              <a:rPr lang="en-US" sz="2400" dirty="0" err="1"/>
              <a:t>MuleSoft</a:t>
            </a:r>
            <a:r>
              <a:rPr lang="en-US" sz="2400" dirty="0"/>
              <a:t>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Process/Plan to Migrate existing UCOP IDM interfaces.</a:t>
            </a:r>
          </a:p>
          <a:p>
            <a:pPr marL="685800" lvl="2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862263" algn="r"/>
                <a:tab pos="3030538" algn="l"/>
              </a:tabLst>
            </a:pPr>
            <a:r>
              <a:rPr lang="en-US" sz="2400" dirty="0"/>
              <a:t>Testing UCPath interfaces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"/>
            <a:ext cx="7132320" cy="611433"/>
          </a:xfrm>
        </p:spPr>
        <p:txBody>
          <a:bodyPr/>
          <a:lstStyle/>
          <a:p>
            <a:r>
              <a:rPr lang="en-US" sz="3600" dirty="0"/>
              <a:t>My Experience with </a:t>
            </a:r>
            <a:r>
              <a:rPr lang="en-US" sz="3600" dirty="0" err="1"/>
              <a:t>MuleSoft</a:t>
            </a:r>
            <a:endParaRPr lang="en-US" sz="34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061700" y="0"/>
            <a:ext cx="792480" cy="74803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>
                <a:solidFill>
                  <a:srgbClr val="FFFF00"/>
                </a:solidFill>
              </a:rPr>
              <a:t>U</a:t>
            </a:r>
          </a:p>
          <a:p>
            <a:r>
              <a:rPr lang="en-US" sz="1700" b="1">
                <a:solidFill>
                  <a:srgbClr val="FFFF00"/>
                </a:solidFill>
              </a:rPr>
              <a:t>C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H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Y</a:t>
            </a: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I</a:t>
            </a:r>
          </a:p>
          <a:p>
            <a:r>
              <a:rPr lang="en-US" sz="1700" b="1">
                <a:solidFill>
                  <a:srgbClr val="FFFF00"/>
                </a:solidFill>
              </a:rPr>
              <a:t>N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endParaRPr lang="en-US" sz="1700" b="1">
              <a:solidFill>
                <a:srgbClr val="FFFF00"/>
              </a:solidFill>
            </a:endParaRPr>
          </a:p>
          <a:p>
            <a:r>
              <a:rPr lang="en-US" sz="1700" b="1">
                <a:solidFill>
                  <a:srgbClr val="FFFF00"/>
                </a:solidFill>
              </a:rPr>
              <a:t>P</a:t>
            </a:r>
          </a:p>
          <a:p>
            <a:r>
              <a:rPr lang="en-US" sz="1700" b="1">
                <a:solidFill>
                  <a:srgbClr val="FFFF00"/>
                </a:solidFill>
              </a:rPr>
              <a:t>L</a:t>
            </a:r>
          </a:p>
          <a:p>
            <a:r>
              <a:rPr lang="en-US" sz="1700" b="1">
                <a:solidFill>
                  <a:srgbClr val="FFFF00"/>
                </a:solidFill>
              </a:rPr>
              <a:t>A</a:t>
            </a:r>
          </a:p>
          <a:p>
            <a:r>
              <a:rPr lang="en-US" sz="1700" b="1">
                <a:solidFill>
                  <a:srgbClr val="FFFF00"/>
                </a:solidFill>
              </a:rPr>
              <a:t>T</a:t>
            </a:r>
          </a:p>
          <a:p>
            <a:r>
              <a:rPr lang="en-US" sz="1700" b="1">
                <a:solidFill>
                  <a:srgbClr val="FFFF00"/>
                </a:solidFill>
              </a:rPr>
              <a:t>F</a:t>
            </a:r>
          </a:p>
          <a:p>
            <a:r>
              <a:rPr lang="en-US" sz="1700" b="1">
                <a:solidFill>
                  <a:srgbClr val="FFFF00"/>
                </a:solidFill>
              </a:rPr>
              <a:t>O</a:t>
            </a:r>
          </a:p>
          <a:p>
            <a:r>
              <a:rPr lang="en-US" sz="1700" b="1">
                <a:solidFill>
                  <a:srgbClr val="FFFF00"/>
                </a:solidFill>
              </a:rPr>
              <a:t>R</a:t>
            </a:r>
          </a:p>
          <a:p>
            <a:r>
              <a:rPr lang="en-US" sz="1700" b="1">
                <a:solidFill>
                  <a:srgbClr val="FFFF00"/>
                </a:solidFill>
              </a:rPr>
              <a:t>M</a:t>
            </a:r>
            <a:endParaRPr lang="en-US" sz="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768350"/>
            <a:ext cx="989101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Easy to learn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Basic knowledge of XML, JSON, java/object oriented programming and integration technologies such as HTTP, JMS, JDBC, REST and SOAP.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Mulesoft</a:t>
            </a:r>
            <a:r>
              <a:rPr lang="en-US" sz="3200" dirty="0" smtClean="0"/>
              <a:t> provides free self study development fundamental course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Trainings we took: </a:t>
            </a:r>
          </a:p>
          <a:p>
            <a:pPr marL="1010549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Anypoint</a:t>
            </a:r>
            <a:r>
              <a:rPr lang="en-US" sz="3200" dirty="0" smtClean="0"/>
              <a:t> </a:t>
            </a:r>
            <a:r>
              <a:rPr lang="en-US" sz="3200" dirty="0"/>
              <a:t>Platform Development: Fundamentals (Mule 3) - </a:t>
            </a:r>
            <a:r>
              <a:rPr lang="en-US" sz="3200" dirty="0" smtClean="0"/>
              <a:t>Online instructor-led</a:t>
            </a:r>
          </a:p>
          <a:p>
            <a:pPr marL="1010549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hlinkClick r:id="rId2"/>
              </a:rPr>
              <a:t>API </a:t>
            </a:r>
            <a:r>
              <a:rPr lang="en-US" sz="3200" dirty="0" smtClean="0">
                <a:hlinkClick r:id="rId2"/>
              </a:rPr>
              <a:t>Dev Advanced Training</a:t>
            </a:r>
            <a:r>
              <a:rPr lang="en-US" sz="3200" dirty="0" smtClean="0"/>
              <a:t> – 3-4 days – Online instructor led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Please check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www.training.mulesoft.com</a:t>
            </a:r>
            <a:r>
              <a:rPr lang="en-US" sz="3200" dirty="0" smtClean="0"/>
              <a:t> for more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" y="6351"/>
            <a:ext cx="608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Training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7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01750"/>
            <a:ext cx="6139983" cy="4519147"/>
          </a:xfrm>
          <a:prstGeom prst="rect">
            <a:avLst/>
          </a:prstGeom>
          <a:noFill/>
        </p:spPr>
        <p:txBody>
          <a:bodyPr wrap="square" lIns="86319" tIns="43161" rIns="86319" bIns="43161" rtlCol="0">
            <a:spAutoFit/>
          </a:bodyPr>
          <a:lstStyle/>
          <a:p>
            <a:pPr defTabSz="863190"/>
            <a:r>
              <a:rPr lang="en-US" sz="3200" dirty="0" smtClean="0">
                <a:solidFill>
                  <a:prstClr val="black"/>
                </a:solidFill>
              </a:rPr>
              <a:t>Design Center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Mule Application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Hosted environment where we can create Mule apps and test the functionality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API Specification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RAML specification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API fragment</a:t>
            </a:r>
          </a:p>
          <a:p>
            <a:pPr marL="701342" lvl="1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Use/reuse in API spec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3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207"/>
          <a:stretch>
            <a:fillRect/>
          </a:stretch>
        </p:blipFill>
        <p:spPr>
          <a:xfrm>
            <a:off x="6459714" y="615950"/>
            <a:ext cx="4330881" cy="3629374"/>
          </a:xfrm>
          <a:prstGeom prst="rect">
            <a:avLst/>
          </a:prstGeom>
        </p:spPr>
      </p:pic>
      <p:pic>
        <p:nvPicPr>
          <p:cNvPr id="4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197802"/>
            <a:ext cx="4267200" cy="289751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" y="16045"/>
            <a:ext cx="3465378" cy="56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06698" rtl="0" eaLnBrk="1" latinLnBrk="0" hangingPunct="1">
              <a:spcBef>
                <a:spcPct val="0"/>
              </a:spcBef>
              <a:buNone/>
              <a:defRPr sz="5600" kern="1200" cap="none" spc="-121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 smtClean="0"/>
              <a:t>Anypoint</a:t>
            </a:r>
            <a:r>
              <a:rPr lang="en-US" sz="3400" dirty="0" smtClean="0"/>
              <a:t> platform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6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429" y="4995"/>
            <a:ext cx="440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CoE</a:t>
            </a:r>
            <a:r>
              <a:rPr lang="en-US" sz="2800" dirty="0" smtClean="0">
                <a:latin typeface="+mj-lt"/>
              </a:rPr>
              <a:t> (Center of Excellence)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768350"/>
            <a:ext cx="100584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UCOP is going to form a new COE to provide consultation and professional services on the </a:t>
            </a:r>
            <a:r>
              <a:rPr lang="en-US" sz="3200" dirty="0" err="1" smtClean="0"/>
              <a:t>CloudHub</a:t>
            </a:r>
            <a:r>
              <a:rPr lang="en-US" sz="3200" dirty="0" smtClean="0"/>
              <a:t> platform. </a:t>
            </a:r>
          </a:p>
          <a:p>
            <a:endParaRPr lang="en-US" sz="3200" dirty="0"/>
          </a:p>
          <a:p>
            <a:r>
              <a:rPr lang="en-US" sz="3200" dirty="0" smtClean="0"/>
              <a:t>Members: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Jerome McEvoy (jerome.mcevoy@ucop.edu)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Mukund </a:t>
            </a:r>
            <a:r>
              <a:rPr lang="en-US" sz="3200" dirty="0" smtClean="0"/>
              <a:t>Gidadhubli (mukund.gidadhubli@ucop.edu)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Rahul </a:t>
            </a:r>
            <a:r>
              <a:rPr lang="en-US" sz="3200" dirty="0" smtClean="0"/>
              <a:t>Morthala (rahul.morthala@ucop.edu)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Sushant </a:t>
            </a:r>
            <a:r>
              <a:rPr lang="en-US" sz="3200" dirty="0" smtClean="0"/>
              <a:t>Prasad (sushant.prasad@ucop.edu)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Krishna </a:t>
            </a:r>
            <a:r>
              <a:rPr lang="en-US" sz="3200" dirty="0" smtClean="0"/>
              <a:t>Mohan (</a:t>
            </a:r>
            <a:r>
              <a:rPr lang="en-US" sz="3200" dirty="0" smtClean="0">
                <a:hlinkClick r:id="rId2"/>
              </a:rPr>
              <a:t>krishna.mohan@ucop.edu</a:t>
            </a:r>
            <a:r>
              <a:rPr lang="en-US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Contact any member if your have questions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 descr="Next 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5550"/>
            <a:ext cx="10668000" cy="5741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90" y="6351"/>
            <a:ext cx="928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Learn more about accessing </a:t>
            </a:r>
            <a:r>
              <a:rPr lang="en-US" sz="2800" dirty="0" err="1" smtClean="0">
                <a:latin typeface="+mj-lt"/>
              </a:rPr>
              <a:t>CloudHub</a:t>
            </a:r>
            <a:r>
              <a:rPr lang="en-US" sz="2800" dirty="0" smtClean="0">
                <a:latin typeface="+mj-lt"/>
              </a:rPr>
              <a:t> (in 30 minutes)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0" y="320675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636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8750"/>
            <a:ext cx="3094395" cy="173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11150"/>
            <a:ext cx="8574059" cy="3041820"/>
          </a:xfrm>
          <a:prstGeom prst="rect">
            <a:avLst/>
          </a:prstGeom>
          <a:noFill/>
        </p:spPr>
        <p:txBody>
          <a:bodyPr wrap="none" lIns="86319" tIns="43161" rIns="86319" bIns="43161" rtlCol="0">
            <a:spAutoFit/>
          </a:bodyPr>
          <a:lstStyle/>
          <a:p>
            <a:pPr defTabSz="863190"/>
            <a:r>
              <a:rPr lang="en-US" sz="3200" dirty="0" smtClean="0">
                <a:solidFill>
                  <a:prstClr val="black"/>
                </a:solidFill>
              </a:rPr>
              <a:t>Exchange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Share reusable API’s which can used </a:t>
            </a:r>
          </a:p>
          <a:p>
            <a:pPr defTabSz="863190"/>
            <a:r>
              <a:rPr lang="en-US" sz="3200" dirty="0">
                <a:solidFill>
                  <a:prstClr val="black"/>
                </a:solidFill>
              </a:rPr>
              <a:t>a</a:t>
            </a:r>
            <a:r>
              <a:rPr lang="en-US" sz="3200" dirty="0" smtClean="0">
                <a:solidFill>
                  <a:prstClr val="black"/>
                </a:solidFill>
              </a:rPr>
              <a:t>cross enterprise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Discover API’s shared by other users and request</a:t>
            </a:r>
          </a:p>
          <a:p>
            <a:pPr defTabSz="863190"/>
            <a:r>
              <a:rPr lang="en-US" sz="3200" dirty="0" smtClean="0">
                <a:solidFill>
                  <a:prstClr val="black"/>
                </a:solidFill>
              </a:rPr>
              <a:t>access to the API.</a:t>
            </a:r>
          </a:p>
          <a:p>
            <a:pPr marL="269747" indent="-269747" defTabSz="86319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0416"/>
            <a:ext cx="10126221" cy="3886293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481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30350"/>
            <a:ext cx="5234939" cy="2872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185" y="602712"/>
            <a:ext cx="7594825" cy="425719"/>
          </a:xfrm>
          <a:prstGeom prst="rect">
            <a:avLst/>
          </a:prstGeom>
          <a:noFill/>
        </p:spPr>
        <p:txBody>
          <a:bodyPr wrap="square" lIns="86319" tIns="43161" rIns="86319" bIns="43161" rtlCol="0">
            <a:spAutoFit/>
          </a:bodyPr>
          <a:lstStyle/>
          <a:p>
            <a:pPr defTabSz="863190"/>
            <a:r>
              <a:rPr lang="en-US" dirty="0" smtClean="0">
                <a:solidFill>
                  <a:prstClr val="black"/>
                </a:solidFill>
              </a:rPr>
              <a:t>Management Center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89" y="4349750"/>
            <a:ext cx="5226075" cy="2926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758" y="2063750"/>
            <a:ext cx="1244442" cy="16934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9289" y="1530350"/>
            <a:ext cx="1645111" cy="425719"/>
          </a:xfrm>
          <a:prstGeom prst="rect">
            <a:avLst/>
          </a:prstGeom>
          <a:noFill/>
        </p:spPr>
        <p:txBody>
          <a:bodyPr wrap="none" lIns="86319" tIns="43161" rIns="86319" bIns="43161" rtlCol="0">
            <a:spAutoFit/>
          </a:bodyPr>
          <a:lstStyle/>
          <a:p>
            <a:pPr defTabSz="863190"/>
            <a:r>
              <a:rPr lang="en-US" dirty="0" smtClean="0">
                <a:solidFill>
                  <a:prstClr val="black"/>
                </a:solidFill>
              </a:rPr>
              <a:t>API Manager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227" y="4123790"/>
            <a:ext cx="2055373" cy="3364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3740150"/>
            <a:ext cx="2237196" cy="425719"/>
          </a:xfrm>
          <a:prstGeom prst="rect">
            <a:avLst/>
          </a:prstGeom>
          <a:noFill/>
        </p:spPr>
        <p:txBody>
          <a:bodyPr wrap="none" lIns="86319" tIns="43161" rIns="86319" bIns="43161" rtlCol="0">
            <a:spAutoFit/>
          </a:bodyPr>
          <a:lstStyle/>
          <a:p>
            <a:pPr defTabSz="863190"/>
            <a:r>
              <a:rPr lang="en-US" dirty="0" smtClean="0">
                <a:solidFill>
                  <a:prstClr val="black"/>
                </a:solidFill>
              </a:rPr>
              <a:t>Runtime Manager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0350"/>
            <a:ext cx="19812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844550"/>
            <a:ext cx="1043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292B2C"/>
                </a:solidFill>
                <a:latin typeface="lato"/>
              </a:rPr>
              <a:t>Jenkins </a:t>
            </a:r>
            <a:r>
              <a:rPr lang="en-US" sz="3200" dirty="0">
                <a:solidFill>
                  <a:srgbClr val="292B2C"/>
                </a:solidFill>
                <a:latin typeface="lato"/>
              </a:rPr>
              <a:t>is a self-contained, open source </a:t>
            </a:r>
            <a:r>
              <a:rPr lang="en-US" sz="3200" dirty="0" smtClean="0">
                <a:solidFill>
                  <a:srgbClr val="292B2C"/>
                </a:solidFill>
                <a:latin typeface="lato"/>
              </a:rPr>
              <a:t>automation server </a:t>
            </a:r>
            <a:r>
              <a:rPr lang="en-US" sz="3200" dirty="0">
                <a:solidFill>
                  <a:srgbClr val="292B2C"/>
                </a:solidFill>
                <a:latin typeface="lato"/>
              </a:rPr>
              <a:t>which can be used to automate all </a:t>
            </a:r>
            <a:r>
              <a:rPr lang="en-US" sz="3200" dirty="0" smtClean="0">
                <a:solidFill>
                  <a:srgbClr val="292B2C"/>
                </a:solidFill>
                <a:latin typeface="lato"/>
              </a:rPr>
              <a:t>sorts of </a:t>
            </a:r>
            <a:r>
              <a:rPr lang="en-US" sz="3200" dirty="0">
                <a:solidFill>
                  <a:srgbClr val="292B2C"/>
                </a:solidFill>
                <a:latin typeface="lato"/>
              </a:rPr>
              <a:t>tasks related to building, testing, and delivering </a:t>
            </a:r>
            <a:r>
              <a:rPr lang="en-US" sz="3200" dirty="0" smtClean="0">
                <a:solidFill>
                  <a:srgbClr val="292B2C"/>
                </a:solidFill>
                <a:latin typeface="lato"/>
              </a:rPr>
              <a:t>or deploying </a:t>
            </a:r>
            <a:r>
              <a:rPr lang="en-US" sz="3200" dirty="0">
                <a:solidFill>
                  <a:srgbClr val="292B2C"/>
                </a:solidFill>
                <a:latin typeface="lato"/>
              </a:rPr>
              <a:t>software</a:t>
            </a:r>
            <a:endParaRPr lang="en-US" sz="3200" dirty="0"/>
          </a:p>
        </p:txBody>
      </p:sp>
      <p:pic>
        <p:nvPicPr>
          <p:cNvPr id="1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01950"/>
            <a:ext cx="9904044" cy="40833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48"/>
            <a:ext cx="9753600" cy="448471"/>
          </a:xfrm>
          <a:prstGeom prst="rect">
            <a:avLst/>
          </a:prstGeom>
        </p:spPr>
        <p:txBody>
          <a:bodyPr/>
          <a:lstStyle>
            <a:lvl1pPr algn="l" defTabSz="1106698" rtl="0" eaLnBrk="1" latinLnBrk="0" hangingPunct="1">
              <a:spcBef>
                <a:spcPct val="0"/>
              </a:spcBef>
              <a:buNone/>
              <a:defRPr sz="5600" kern="1200" cap="none" spc="-121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Continuous Integration /Continuous Development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80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717253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GIT is the source code repository we are using for mule app’s. Repository URL of GIT and the branch it build’s 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6" y="1987550"/>
            <a:ext cx="10377404" cy="5029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48"/>
            <a:ext cx="9753600" cy="448471"/>
          </a:xfrm>
          <a:prstGeom prst="rect">
            <a:avLst/>
          </a:prstGeom>
        </p:spPr>
        <p:txBody>
          <a:bodyPr/>
          <a:lstStyle>
            <a:lvl1pPr algn="l" defTabSz="1106698" rtl="0" eaLnBrk="1" latinLnBrk="0" hangingPunct="1">
              <a:spcBef>
                <a:spcPct val="0"/>
              </a:spcBef>
              <a:buNone/>
              <a:defRPr sz="5600" kern="1200" cap="none" spc="-121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14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61700" y="0"/>
            <a:ext cx="792480" cy="7480300"/>
          </a:xfrm>
        </p:spPr>
        <p:txBody>
          <a:bodyPr/>
          <a:lstStyle/>
          <a:p>
            <a:r>
              <a:rPr lang="en-US" sz="1700" b="1" dirty="0">
                <a:solidFill>
                  <a:srgbClr val="FFFF00"/>
                </a:solidFill>
              </a:rPr>
              <a:t>U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C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H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Y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I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N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endParaRPr lang="en-US" sz="1700" b="1" dirty="0">
              <a:solidFill>
                <a:srgbClr val="FFFF00"/>
              </a:solidFill>
            </a:endParaRPr>
          </a:p>
          <a:p>
            <a:r>
              <a:rPr lang="en-US" sz="1700" b="1" dirty="0">
                <a:solidFill>
                  <a:srgbClr val="FFFF00"/>
                </a:solidFill>
              </a:rPr>
              <a:t>P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L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A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T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F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O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R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7950"/>
            <a:ext cx="10591800" cy="2596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88630"/>
            <a:ext cx="10604285" cy="2480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5" y="768350"/>
            <a:ext cx="3038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Polling interval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044950"/>
            <a:ext cx="20445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Build script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4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3636</TotalTime>
  <Words>2158</Words>
  <Application>Microsoft Office PowerPoint</Application>
  <PresentationFormat>Custom</PresentationFormat>
  <Paragraphs>1229</Paragraphs>
  <Slides>42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MuleSoft Anypoint Platform</vt:lpstr>
      <vt:lpstr>Mulesoft</vt:lpstr>
      <vt:lpstr>Anypoint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Architectural Design</vt:lpstr>
      <vt:lpstr>API Led Connectivity</vt:lpstr>
      <vt:lpstr>Reliability Pattern</vt:lpstr>
      <vt:lpstr>PowerPoint Presentation</vt:lpstr>
      <vt:lpstr>PowerPoint Presentation</vt:lpstr>
      <vt:lpstr>Current Integration Platform…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UCPath APIs</vt:lpstr>
      <vt:lpstr>Anypoint Platform – Experience So far</vt:lpstr>
      <vt:lpstr>Organization and Business Groups</vt:lpstr>
      <vt:lpstr>Asset Sharing – API Exchange</vt:lpstr>
      <vt:lpstr>Organization and Business Groups</vt:lpstr>
      <vt:lpstr>UCOP - UCPath IDM Interfaces</vt:lpstr>
      <vt:lpstr>PowerPoint Presentation</vt:lpstr>
      <vt:lpstr>UCOP IDM interface to CloudHub</vt:lpstr>
      <vt:lpstr>Anypoint Platform Support for SSO</vt:lpstr>
      <vt:lpstr>My Experience with MuleSoft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MGidadhu</dc:creator>
  <cp:lastModifiedBy>Samsung</cp:lastModifiedBy>
  <cp:revision>240</cp:revision>
  <dcterms:created xsi:type="dcterms:W3CDTF">2018-08-10T05:48:53Z</dcterms:created>
  <dcterms:modified xsi:type="dcterms:W3CDTF">2021-12-17T08:39:46Z</dcterms:modified>
</cp:coreProperties>
</file>