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91" r:id="rId2"/>
    <p:sldId id="308" r:id="rId3"/>
    <p:sldId id="311"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40" r:id="rId24"/>
    <p:sldId id="339" r:id="rId25"/>
    <p:sldId id="341" r:id="rId26"/>
    <p:sldId id="342" r:id="rId27"/>
    <p:sldId id="343" r:id="rId28"/>
    <p:sldId id="312" r:id="rId29"/>
    <p:sldId id="290" r:id="rId30"/>
    <p:sldId id="344" r:id="rId31"/>
    <p:sldId id="345" r:id="rId32"/>
    <p:sldId id="346" r:id="rId33"/>
    <p:sldId id="347" r:id="rId34"/>
    <p:sldId id="348"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60804" autoAdjust="0"/>
  </p:normalViewPr>
  <p:slideViewPr>
    <p:cSldViewPr>
      <p:cViewPr varScale="1">
        <p:scale>
          <a:sx n="52" d="100"/>
          <a:sy n="52" d="100"/>
        </p:scale>
        <p:origin x="2602" y="4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Advantages of Dependency Injection(DI)</a:t>
            </a:r>
          </a:p>
          <a:p>
            <a:r>
              <a:rPr lang="en-IN" dirty="0"/>
              <a:t>DI allows a client the flexibility of being configurable. Only client's behavior is fixed.</a:t>
            </a:r>
          </a:p>
          <a:p>
            <a:r>
              <a:rPr lang="en-IN" dirty="0"/>
              <a:t>Testing can be performed using mock objects.</a:t>
            </a:r>
          </a:p>
          <a:p>
            <a:r>
              <a:rPr lang="en-IN" dirty="0"/>
              <a:t>Loosely couple architecture.</a:t>
            </a:r>
          </a:p>
        </p:txBody>
      </p:sp>
      <p:sp>
        <p:nvSpPr>
          <p:cNvPr id="4" name="Slide Number Placeholder 3"/>
          <p:cNvSpPr>
            <a:spLocks noGrp="1"/>
          </p:cNvSpPr>
          <p:nvPr>
            <p:ph type="sldNum" sz="quarter" idx="5"/>
          </p:nvPr>
        </p:nvSpPr>
        <p:spPr/>
        <p:txBody>
          <a:bodyPr/>
          <a:lstStyle/>
          <a:p>
            <a:fld id="{4537AC76-B5B6-4D22-964E-8311652E7560}" type="slidenum">
              <a:rPr lang="en-US" smtClean="0"/>
              <a:t>28</a:t>
            </a:fld>
            <a:endParaRPr lang="en-US" dirty="0"/>
          </a:p>
        </p:txBody>
      </p:sp>
    </p:spTree>
    <p:extLst>
      <p:ext uri="{BB962C8B-B14F-4D97-AF65-F5344CB8AC3E}">
        <p14:creationId xmlns:p14="http://schemas.microsoft.com/office/powerpoint/2010/main" val="203002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29</a:t>
            </a:fld>
            <a:endParaRPr lang="en-US" dirty="0"/>
          </a:p>
        </p:txBody>
      </p:sp>
    </p:spTree>
    <p:extLst>
      <p:ext uri="{BB962C8B-B14F-4D97-AF65-F5344CB8AC3E}">
        <p14:creationId xmlns:p14="http://schemas.microsoft.com/office/powerpoint/2010/main" val="180988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most commonly used ApplicationContext implementations are:</a:t>
            </a:r>
          </a:p>
          <a:p>
            <a:endParaRPr lang="en-IN" dirty="0"/>
          </a:p>
          <a:p>
            <a:r>
              <a:rPr lang="en-IN" b="1" dirty="0"/>
              <a:t>FileSystemXmlApplicationContext</a:t>
            </a:r>
            <a:r>
              <a:rPr lang="en-IN" dirty="0"/>
              <a:t> – This container loads the beans definition from an XML file. </a:t>
            </a:r>
            <a:r>
              <a:rPr lang="en-IN"/>
              <a:t>Specify the complete </a:t>
            </a:r>
            <a:r>
              <a:rPr lang="en-IN" dirty="0"/>
              <a:t>path of the XML bean configuration file to the constructor.</a:t>
            </a:r>
          </a:p>
          <a:p>
            <a:r>
              <a:rPr lang="en-IN" b="1" dirty="0"/>
              <a:t>ClassPathXmlApplicationContext</a:t>
            </a:r>
            <a:r>
              <a:rPr lang="en-IN" dirty="0"/>
              <a:t> – This container loads the beans definitions from an XML file. No need of the full path of the XML file but you need to set CLASSPATH properly because this container will look bean configuration XML file in CLASSPATH.</a:t>
            </a:r>
          </a:p>
          <a:p>
            <a:r>
              <a:rPr lang="en-IN" b="1" dirty="0"/>
              <a:t>WebXmlApplicationContext</a:t>
            </a:r>
            <a:r>
              <a:rPr lang="en-IN" dirty="0"/>
              <a:t> – This container loads the XML file with beans definitions from within a web application.</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33</a:t>
            </a:fld>
            <a:endParaRPr lang="en-US" dirty="0"/>
          </a:p>
        </p:txBody>
      </p:sp>
    </p:spTree>
    <p:extLst>
      <p:ext uri="{BB962C8B-B14F-4D97-AF65-F5344CB8AC3E}">
        <p14:creationId xmlns:p14="http://schemas.microsoft.com/office/powerpoint/2010/main" val="419213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35</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case  if we pass different types to the constructor.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For e.g. for class −</a:t>
            </a:r>
          </a:p>
          <a:p>
            <a:r>
              <a:rPr lang="en-IN" sz="1200" kern="1200" dirty="0">
                <a:solidFill>
                  <a:schemeClr val="tx1"/>
                </a:solidFill>
                <a:effectLst/>
                <a:latin typeface="+mn-lt"/>
                <a:ea typeface="+mn-ea"/>
                <a:cs typeface="+mn-cs"/>
              </a:rPr>
              <a:t>package</a:t>
            </a:r>
            <a:r>
              <a:rPr lang="en-IN" dirty="0">
                <a:effectLst/>
              </a:rPr>
              <a:t> test</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public</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test</a:t>
            </a:r>
            <a:r>
              <a:rPr lang="en-IN" dirty="0">
                <a:effectLst/>
              </a:rPr>
              <a:t> </a:t>
            </a:r>
          </a:p>
          <a:p>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public</a:t>
            </a:r>
            <a:r>
              <a:rPr lang="en-IN" dirty="0">
                <a:effectLst/>
              </a:rPr>
              <a:t> </a:t>
            </a:r>
            <a:r>
              <a:rPr lang="en-IN" sz="1200" kern="1200" dirty="0">
                <a:solidFill>
                  <a:schemeClr val="tx1"/>
                </a:solidFill>
                <a:effectLst/>
                <a:latin typeface="+mn-lt"/>
                <a:ea typeface="+mn-ea"/>
                <a:cs typeface="+mn-cs"/>
              </a:rPr>
              <a:t>test(int</a:t>
            </a:r>
            <a:r>
              <a:rPr lang="en-IN" dirty="0">
                <a:effectLst/>
              </a:rPr>
              <a:t> year</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String</a:t>
            </a:r>
            <a:r>
              <a:rPr lang="en-IN" dirty="0">
                <a:effectLst/>
              </a:rPr>
              <a:t> name</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 ...</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The container can also use type matching with simple types, if you explicitly specify the type of the constructor argument using the type attribute. For e.g.</a:t>
            </a: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testBean</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test.testBean</a:t>
            </a:r>
            <a:r>
              <a:rPr lang="en-IN" sz="1200" kern="1200" dirty="0">
                <a:solidFill>
                  <a:schemeClr val="tx1"/>
                </a:solidFill>
                <a:effectLst/>
                <a:latin typeface="+mn-lt"/>
                <a:ea typeface="+mn-ea"/>
                <a:cs typeface="+mn-cs"/>
              </a:rPr>
              <a:t>"&gt;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type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"int"</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“2017"/&gt;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type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java.lang.String</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“Nisha"/&gt;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&lt;/beans&gt;</a:t>
            </a:r>
          </a:p>
          <a:p>
            <a:r>
              <a:rPr lang="en-IN" sz="1200" b="0" i="0" kern="1200" dirty="0">
                <a:solidFill>
                  <a:schemeClr val="tx1"/>
                </a:solidFill>
                <a:effectLst/>
                <a:latin typeface="+mn-lt"/>
                <a:ea typeface="+mn-ea"/>
                <a:cs typeface="+mn-cs"/>
              </a:rPr>
              <a:t>Finally, the best way to pass constructor arguments, use the index attribute to specify explicitly the index of constructor arguments. Here, the index is 0 based. For example −</a:t>
            </a: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testBean</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test.testBean</a:t>
            </a:r>
            <a:r>
              <a:rPr lang="en-IN" sz="1200" kern="1200" dirty="0">
                <a:solidFill>
                  <a:schemeClr val="tx1"/>
                </a:solidFill>
                <a:effectLst/>
                <a:latin typeface="+mn-lt"/>
                <a:ea typeface="+mn-ea"/>
                <a:cs typeface="+mn-cs"/>
              </a:rPr>
              <a:t>"&gt;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index</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"0"</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"2017"/&gt;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index</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"1"</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“Nisha"/&gt;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&lt;/beans&gt;</a:t>
            </a:r>
          </a:p>
          <a:p>
            <a:r>
              <a:rPr lang="en-IN" sz="1200" b="1" i="0" kern="1200" dirty="0">
                <a:solidFill>
                  <a:schemeClr val="tx1"/>
                </a:solidFill>
                <a:effectLst/>
                <a:latin typeface="+mn-lt"/>
                <a:ea typeface="+mn-ea"/>
                <a:cs typeface="+mn-cs"/>
              </a:rPr>
              <a:t>Note: </a:t>
            </a:r>
            <a:r>
              <a:rPr lang="en-IN" sz="1200" b="0" i="0" kern="1200" dirty="0">
                <a:solidFill>
                  <a:schemeClr val="tx1"/>
                </a:solidFill>
                <a:effectLst/>
                <a:latin typeface="+mn-lt"/>
                <a:ea typeface="+mn-ea"/>
                <a:cs typeface="+mn-cs"/>
              </a:rPr>
              <a:t>In case you are passing a reference to an object, you need to use </a:t>
            </a:r>
            <a:r>
              <a:rPr lang="en-IN" sz="1200" b="1" i="0" kern="1200" dirty="0">
                <a:solidFill>
                  <a:schemeClr val="tx1"/>
                </a:solidFill>
                <a:effectLst/>
                <a:latin typeface="+mn-lt"/>
                <a:ea typeface="+mn-ea"/>
                <a:cs typeface="+mn-cs"/>
              </a:rPr>
              <a:t>ref</a:t>
            </a:r>
            <a:r>
              <a:rPr lang="en-IN" sz="1200" b="0" i="0" kern="1200" dirty="0">
                <a:solidFill>
                  <a:schemeClr val="tx1"/>
                </a:solidFill>
                <a:effectLst/>
                <a:latin typeface="+mn-lt"/>
                <a:ea typeface="+mn-ea"/>
                <a:cs typeface="+mn-cs"/>
              </a:rPr>
              <a:t> attribute of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tag and if you are passing a value directly then you should use </a:t>
            </a:r>
            <a:r>
              <a:rPr lang="en-IN" sz="1200" b="1" i="0" kern="1200" dirty="0">
                <a:solidFill>
                  <a:schemeClr val="tx1"/>
                </a:solidFill>
                <a:effectLst/>
                <a:latin typeface="+mn-lt"/>
                <a:ea typeface="+mn-ea"/>
                <a:cs typeface="+mn-cs"/>
              </a:rPr>
              <a:t>value</a:t>
            </a:r>
            <a:r>
              <a:rPr lang="en-IN" sz="1200" b="0" i="0" kern="1200" dirty="0">
                <a:solidFill>
                  <a:schemeClr val="tx1"/>
                </a:solidFill>
                <a:effectLst/>
                <a:latin typeface="+mn-lt"/>
                <a:ea typeface="+mn-ea"/>
                <a:cs typeface="+mn-cs"/>
              </a:rPr>
              <a:t> attribute</a:t>
            </a:r>
          </a:p>
          <a:p>
            <a:endParaRPr lang="en-IN" sz="1200" b="0" i="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“test.A1"&gt;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ref</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"b1"/&gt;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ref</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“c1"/&gt;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"b1"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“test.B1"/&gt;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“test.C1"/&gt;</a:t>
            </a:r>
            <a:r>
              <a:rPr lang="en-IN" dirty="0">
                <a:effectLst/>
              </a:rPr>
              <a:t> </a:t>
            </a:r>
          </a:p>
          <a:p>
            <a:r>
              <a:rPr lang="en-IN" sz="1200" kern="1200" dirty="0">
                <a:solidFill>
                  <a:schemeClr val="tx1"/>
                </a:solidFill>
                <a:effectLst/>
                <a:latin typeface="+mn-lt"/>
                <a:ea typeface="+mn-ea"/>
                <a:cs typeface="+mn-cs"/>
              </a:rPr>
              <a:t>&lt;/beans&gt;</a:t>
            </a:r>
            <a:br>
              <a:rPr lang="en-IN" dirty="0"/>
            </a:br>
            <a:endParaRPr lang="en-IN"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5877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65707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10509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Let’s see the difference in setterbeans.xml file defined in the </a:t>
            </a:r>
            <a:r>
              <a:rPr lang="en-IN" sz="1200" b="1" i="0" kern="1200" dirty="0">
                <a:solidFill>
                  <a:schemeClr val="tx1"/>
                </a:solidFill>
                <a:effectLst/>
                <a:latin typeface="+mn-lt"/>
                <a:ea typeface="+mn-ea"/>
                <a:cs typeface="+mn-cs"/>
              </a:rPr>
              <a:t>constructor-based injection</a:t>
            </a:r>
            <a:r>
              <a:rPr lang="en-IN" sz="1200" b="0" i="0" kern="1200" dirty="0">
                <a:solidFill>
                  <a:schemeClr val="tx1"/>
                </a:solidFill>
                <a:effectLst/>
                <a:latin typeface="+mn-lt"/>
                <a:ea typeface="+mn-ea"/>
                <a:cs typeface="+mn-cs"/>
              </a:rPr>
              <a:t> and the </a:t>
            </a:r>
            <a:r>
              <a:rPr lang="en-IN" sz="1200" b="1" i="0" kern="1200" dirty="0">
                <a:solidFill>
                  <a:schemeClr val="tx1"/>
                </a:solidFill>
                <a:effectLst/>
                <a:latin typeface="+mn-lt"/>
                <a:ea typeface="+mn-ea"/>
                <a:cs typeface="+mn-cs"/>
              </a:rPr>
              <a:t>setter-based injection</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 The only difference is inside the &lt;bean&gt; element where we have used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tags for constructor-based injection and &lt;property&gt; tags for setter-based injection.</a:t>
            </a:r>
          </a:p>
          <a:p>
            <a:r>
              <a:rPr lang="en-IN" sz="1200" b="0" i="0" kern="1200" dirty="0">
                <a:solidFill>
                  <a:schemeClr val="tx1"/>
                </a:solidFill>
                <a:effectLst/>
                <a:latin typeface="+mn-lt"/>
                <a:ea typeface="+mn-ea"/>
                <a:cs typeface="+mn-cs"/>
              </a:rPr>
              <a:t>The second important thing is that if you are passing a reference to an object, you need to use </a:t>
            </a:r>
            <a:r>
              <a:rPr lang="en-IN" sz="1200" b="1" i="0" kern="1200" dirty="0">
                <a:solidFill>
                  <a:schemeClr val="tx1"/>
                </a:solidFill>
                <a:effectLst/>
                <a:latin typeface="+mn-lt"/>
                <a:ea typeface="+mn-ea"/>
                <a:cs typeface="+mn-cs"/>
              </a:rPr>
              <a:t>ref</a:t>
            </a:r>
            <a:r>
              <a:rPr lang="en-IN" sz="1200" b="0" i="0" kern="1200" dirty="0">
                <a:solidFill>
                  <a:schemeClr val="tx1"/>
                </a:solidFill>
                <a:effectLst/>
                <a:latin typeface="+mn-lt"/>
                <a:ea typeface="+mn-ea"/>
                <a:cs typeface="+mn-cs"/>
              </a:rPr>
              <a:t> attribute of &lt;property&gt; tag and if you are passing a </a:t>
            </a:r>
            <a:r>
              <a:rPr lang="en-IN" sz="1200" b="1" i="0" kern="1200" dirty="0">
                <a:solidFill>
                  <a:schemeClr val="tx1"/>
                </a:solidFill>
                <a:effectLst/>
                <a:latin typeface="+mn-lt"/>
                <a:ea typeface="+mn-ea"/>
                <a:cs typeface="+mn-cs"/>
              </a:rPr>
              <a:t>value</a:t>
            </a:r>
            <a:r>
              <a:rPr lang="en-IN" sz="1200" b="0" i="0" kern="1200" dirty="0">
                <a:solidFill>
                  <a:schemeClr val="tx1"/>
                </a:solidFill>
                <a:effectLst/>
                <a:latin typeface="+mn-lt"/>
                <a:ea typeface="+mn-ea"/>
                <a:cs typeface="+mn-cs"/>
              </a:rPr>
              <a:t> directly then you should use value attribute.</a:t>
            </a:r>
          </a:p>
          <a:p>
            <a:endParaRPr lang="en-IN" sz="1200" b="0" i="0" kern="1200" dirty="0">
              <a:solidFill>
                <a:schemeClr val="tx1"/>
              </a:solidFill>
              <a:effectLst/>
              <a:latin typeface="+mn-lt"/>
              <a:ea typeface="+mn-ea"/>
              <a:cs typeface="+mn-cs"/>
            </a:endParaRPr>
          </a:p>
          <a:p>
            <a:br>
              <a:rPr lang="en-IN" dirty="0"/>
            </a:br>
            <a:br>
              <a:rPr lang="en-IN" dirty="0"/>
            </a:b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305245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Inner classes are the classes which are defined inside the scope of another class. Similarly inner beans are the beans which are defined in the scope of another bean. Spring provides a way to inject inner beans also.</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233953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Here is the xml based inner bean injection, note that when you are using inner bean configuration, bean id is not required. </a:t>
            </a:r>
          </a:p>
          <a:p>
            <a:r>
              <a:rPr lang="en-IN" sz="1200" b="0" i="0" kern="1200" dirty="0">
                <a:solidFill>
                  <a:schemeClr val="tx1"/>
                </a:solidFill>
                <a:effectLst/>
                <a:latin typeface="+mn-lt"/>
                <a:ea typeface="+mn-ea"/>
                <a:cs typeface="+mn-cs"/>
              </a:rPr>
              <a:t>The approach is same for setter based injection.</a:t>
            </a:r>
          </a:p>
          <a:p>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264687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Here we are using constructor based injection, the approach is similar for setter based injection.</a:t>
            </a:r>
          </a:p>
          <a:p>
            <a:r>
              <a:rPr lang="en-IN" sz="1200" b="0" i="0" kern="1200" dirty="0" err="1">
                <a:solidFill>
                  <a:schemeClr val="tx1"/>
                </a:solidFill>
                <a:effectLst/>
                <a:latin typeface="+mn-lt"/>
                <a:ea typeface="+mn-ea"/>
                <a:cs typeface="+mn-cs"/>
              </a:rPr>
              <a:t>InvoiceGenerator</a:t>
            </a:r>
            <a:r>
              <a:rPr lang="en-IN" sz="1200" b="0" i="0" kern="1200" dirty="0">
                <a:solidFill>
                  <a:schemeClr val="tx1"/>
                </a:solidFill>
                <a:effectLst/>
                <a:latin typeface="+mn-lt"/>
                <a:ea typeface="+mn-ea"/>
                <a:cs typeface="+mn-cs"/>
              </a:rPr>
              <a:t> class, which requires Product object is to be injected.</a:t>
            </a:r>
          </a:p>
          <a:p>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405836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IN" sz="1200" b="0" i="0" kern="1200" dirty="0">
                <a:solidFill>
                  <a:schemeClr val="tx1"/>
                </a:solidFill>
                <a:effectLst/>
                <a:latin typeface="+mn-lt"/>
                <a:ea typeface="+mn-ea"/>
                <a:cs typeface="+mn-cs"/>
              </a:rPr>
              <a:t>Inner beans are defined in a scope of another beans which means inner beans are not shared by another beans.</a:t>
            </a:r>
          </a:p>
          <a:p>
            <a:pPr latinLnBrk="0"/>
            <a:r>
              <a:rPr lang="en-IN" sz="1200" b="0" i="0" kern="1200" dirty="0">
                <a:solidFill>
                  <a:schemeClr val="tx1"/>
                </a:solidFill>
                <a:effectLst/>
                <a:latin typeface="+mn-lt"/>
                <a:ea typeface="+mn-ea"/>
                <a:cs typeface="+mn-cs"/>
              </a:rPr>
              <a:t>Inner beans are defined like below</a:t>
            </a:r>
          </a:p>
          <a:p>
            <a:pPr fontAlgn="base"/>
            <a:r>
              <a:rPr lang="en-IN" sz="1200" b="0" i="0" kern="1200" dirty="0">
                <a:solidFill>
                  <a:schemeClr val="tx1"/>
                </a:solidFill>
                <a:effectLst/>
                <a:latin typeface="+mn-lt"/>
                <a:ea typeface="+mn-ea"/>
                <a:cs typeface="+mn-cs"/>
              </a:rPr>
              <a:t>&lt;bean id=”outer_bean” class=”OuterBean”&gt;</a:t>
            </a:r>
          </a:p>
          <a:p>
            <a:pPr fontAlgn="base"/>
            <a:r>
              <a:rPr lang="en-IN" sz="1200" b="0" i="0" kern="1200" dirty="0">
                <a:solidFill>
                  <a:schemeClr val="tx1"/>
                </a:solidFill>
                <a:effectLst/>
                <a:latin typeface="+mn-lt"/>
                <a:ea typeface="+mn-ea"/>
                <a:cs typeface="+mn-cs"/>
              </a:rPr>
              <a:t>      &lt;property name=”innerbean”&gt;</a:t>
            </a:r>
          </a:p>
          <a:p>
            <a:pPr fontAlgn="base"/>
            <a:r>
              <a:rPr lang="en-IN" sz="1200" b="0" i="0" kern="1200" dirty="0">
                <a:solidFill>
                  <a:schemeClr val="tx1"/>
                </a:solidFill>
                <a:effectLst/>
                <a:latin typeface="+mn-lt"/>
                <a:ea typeface="+mn-ea"/>
                <a:cs typeface="+mn-cs"/>
              </a:rPr>
              <a:t>           &lt;bean  class=”InnerBean”/&gt;</a:t>
            </a:r>
          </a:p>
          <a:p>
            <a:pPr fontAlgn="base"/>
            <a:r>
              <a:rPr lang="en-IN" sz="1200" b="0" i="0" kern="1200" dirty="0">
                <a:solidFill>
                  <a:schemeClr val="tx1"/>
                </a:solidFill>
                <a:effectLst/>
                <a:latin typeface="+mn-lt"/>
                <a:ea typeface="+mn-ea"/>
                <a:cs typeface="+mn-cs"/>
              </a:rPr>
              <a:t>      &lt;/property&gt;</a:t>
            </a:r>
          </a:p>
          <a:p>
            <a:pPr fontAlgn="base"/>
            <a:r>
              <a:rPr lang="en-IN" sz="1200" b="0" i="0" kern="1200" dirty="0">
                <a:solidFill>
                  <a:schemeClr val="tx1"/>
                </a:solidFill>
                <a:effectLst/>
                <a:latin typeface="+mn-lt"/>
                <a:ea typeface="+mn-ea"/>
                <a:cs typeface="+mn-cs"/>
              </a:rPr>
              <a:t>&lt;/bean&gt;</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dirty="0"/>
          </a:p>
        </p:txBody>
      </p:sp>
    </p:spTree>
    <p:extLst>
      <p:ext uri="{BB962C8B-B14F-4D97-AF65-F5344CB8AC3E}">
        <p14:creationId xmlns:p14="http://schemas.microsoft.com/office/powerpoint/2010/main" val="1414454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6/17/2019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6/17/2019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6/17/2019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normAutofit fontScale="90000"/>
          </a:bodyPr>
          <a:lstStyle/>
          <a:p>
            <a:br>
              <a:rPr lang="en-US" dirty="0"/>
            </a:br>
            <a:br>
              <a:rPr lang="en-US" dirty="0"/>
            </a:br>
            <a:r>
              <a:rPr lang="en-US" dirty="0"/>
              <a:t>Injecting and IoC containers</a:t>
            </a:r>
            <a:br>
              <a:rPr lang="en-US" dirty="0"/>
            </a:br>
            <a:br>
              <a:rPr lang="en-US" dirty="0"/>
            </a:br>
            <a:endParaRPr lang="en-US" dirty="0"/>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D210-13C9-48C6-B1E2-AC22528C04D4}"/>
              </a:ext>
            </a:extLst>
          </p:cNvPr>
          <p:cNvSpPr>
            <a:spLocks noGrp="1"/>
          </p:cNvSpPr>
          <p:nvPr>
            <p:ph type="title"/>
          </p:nvPr>
        </p:nvSpPr>
        <p:spPr>
          <a:xfrm>
            <a:off x="1981200" y="1"/>
            <a:ext cx="6934200" cy="792464"/>
          </a:xfrm>
        </p:spPr>
        <p:txBody>
          <a:bodyPr>
            <a:noAutofit/>
          </a:bodyPr>
          <a:lstStyle/>
          <a:p>
            <a:r>
              <a:rPr lang="en-US" dirty="0"/>
              <a:t>Demo: Setter Based Dependency Injection</a:t>
            </a:r>
            <a:endParaRPr lang="en-IN" dirty="0"/>
          </a:p>
        </p:txBody>
      </p:sp>
      <p:sp>
        <p:nvSpPr>
          <p:cNvPr id="4" name="Rectangle 3">
            <a:extLst>
              <a:ext uri="{FF2B5EF4-FFF2-40B4-BE49-F238E27FC236}">
                <a16:creationId xmlns:a16="http://schemas.microsoft.com/office/drawing/2014/main" id="{602FAE5B-7F4B-4768-8BBD-629B4313BCCA}"/>
              </a:ext>
            </a:extLst>
          </p:cNvPr>
          <p:cNvSpPr/>
          <p:nvPr/>
        </p:nvSpPr>
        <p:spPr>
          <a:xfrm>
            <a:off x="457200" y="1066801"/>
            <a:ext cx="8305800" cy="1173463"/>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Duration: </a:t>
            </a:r>
            <a:r>
              <a:rPr lang="en-US" dirty="0">
                <a:latin typeface="Calibri" panose="020F0502020204030204" pitchFamily="34" charset="0"/>
                <a:ea typeface="Calibri" panose="020F0502020204030204" pitchFamily="34" charset="0"/>
                <a:cs typeface="Calibri" panose="020F0502020204030204" pitchFamily="34" charset="0"/>
              </a:rPr>
              <a:t>10 min</a:t>
            </a:r>
          </a:p>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Step 1: Create New Java Project Name it.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Step 2 Add the below spring jars to project classpath.</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2923451-9471-4081-8742-D53C1B99D646}"/>
              </a:ext>
            </a:extLst>
          </p:cNvPr>
          <p:cNvPicPr/>
          <p:nvPr/>
        </p:nvPicPr>
        <p:blipFill rotWithShape="1">
          <a:blip r:embed="rId2"/>
          <a:srcRect t="1139" r="51763" b="34758"/>
          <a:stretch/>
        </p:blipFill>
        <p:spPr bwMode="auto">
          <a:xfrm>
            <a:off x="838200" y="2514600"/>
            <a:ext cx="7315200" cy="4114800"/>
          </a:xfrm>
          <a:prstGeom prst="rect">
            <a:avLst/>
          </a:prstGeom>
          <a:ln>
            <a:solidFill>
              <a:schemeClr val="accent2"/>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C1561799-D40A-46E8-BFFD-1A903C4CC9CE}"/>
              </a:ext>
            </a:extLst>
          </p:cNvPr>
          <p:cNvSpPr/>
          <p:nvPr/>
        </p:nvSpPr>
        <p:spPr>
          <a:xfrm>
            <a:off x="1219200" y="4038600"/>
            <a:ext cx="2362200" cy="1066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243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EA5FE1-990E-4FA1-A12F-2770AE2498FA}"/>
              </a:ext>
            </a:extLst>
          </p:cNvPr>
          <p:cNvSpPr txBox="1"/>
          <p:nvPr/>
        </p:nvSpPr>
        <p:spPr>
          <a:xfrm>
            <a:off x="93840" y="1102578"/>
            <a:ext cx="8897760" cy="5755422"/>
          </a:xfrm>
          <a:prstGeom prst="rect">
            <a:avLst/>
          </a:prstGeom>
          <a:noFill/>
        </p:spPr>
        <p:txBody>
          <a:bodyPr wrap="square" rtlCol="0">
            <a:spAutoFit/>
          </a:bodyPr>
          <a:lstStyle/>
          <a:p>
            <a:r>
              <a:rPr lang="en-US" sz="1600" b="1" dirty="0"/>
              <a:t>Step 3: create Student.java file in package named com.test.setterbased and write below mentioned code</a:t>
            </a:r>
            <a:endParaRPr lang="en-US" sz="1600" dirty="0"/>
          </a:p>
          <a:p>
            <a:endParaRPr lang="en-US" sz="1600" b="1" dirty="0"/>
          </a:p>
          <a:p>
            <a:r>
              <a:rPr lang="en-US" sz="1600" b="1" dirty="0"/>
              <a:t>package</a:t>
            </a:r>
            <a:r>
              <a:rPr lang="en-US" sz="1600" dirty="0"/>
              <a:t> com.test.setterbased;</a:t>
            </a:r>
          </a:p>
          <a:p>
            <a:r>
              <a:rPr lang="en-US" sz="1600" dirty="0"/>
              <a:t> </a:t>
            </a:r>
          </a:p>
          <a:p>
            <a:r>
              <a:rPr lang="en-US" sz="1600" b="1" dirty="0"/>
              <a:t>public</a:t>
            </a:r>
            <a:r>
              <a:rPr lang="en-US" sz="1600" dirty="0"/>
              <a:t> </a:t>
            </a:r>
            <a:r>
              <a:rPr lang="en-US" sz="1600" b="1" dirty="0"/>
              <a:t>class</a:t>
            </a:r>
            <a:r>
              <a:rPr lang="en-US" sz="1600" dirty="0"/>
              <a:t> Student {</a:t>
            </a:r>
          </a:p>
          <a:p>
            <a:r>
              <a:rPr lang="en-US" sz="1600" dirty="0"/>
              <a:t> 	</a:t>
            </a:r>
            <a:r>
              <a:rPr lang="en-US" sz="1600" b="1" dirty="0"/>
              <a:t>private</a:t>
            </a:r>
            <a:r>
              <a:rPr lang="en-US" sz="1600" dirty="0"/>
              <a:t> </a:t>
            </a:r>
            <a:r>
              <a:rPr lang="en-US" sz="1600" b="1" dirty="0"/>
              <a:t>int</a:t>
            </a:r>
            <a:r>
              <a:rPr lang="en-US" sz="1600" dirty="0"/>
              <a:t> st_id;</a:t>
            </a:r>
          </a:p>
          <a:p>
            <a:r>
              <a:rPr lang="en-US" sz="1600" dirty="0"/>
              <a:t>	</a:t>
            </a:r>
            <a:r>
              <a:rPr lang="en-US" sz="1600" b="1" dirty="0"/>
              <a:t>private</a:t>
            </a:r>
            <a:r>
              <a:rPr lang="en-US" sz="1600" dirty="0"/>
              <a:t> String st_name;</a:t>
            </a:r>
          </a:p>
          <a:p>
            <a:r>
              <a:rPr lang="en-US" sz="1600" dirty="0"/>
              <a:t>	</a:t>
            </a:r>
            <a:r>
              <a:rPr lang="en-US" sz="1600" b="1" dirty="0"/>
              <a:t>private</a:t>
            </a:r>
            <a:r>
              <a:rPr lang="en-US" sz="1600" dirty="0"/>
              <a:t> String st_course;</a:t>
            </a:r>
          </a:p>
          <a:p>
            <a:r>
              <a:rPr lang="en-US" sz="1600" dirty="0"/>
              <a:t>	</a:t>
            </a:r>
          </a:p>
          <a:p>
            <a:r>
              <a:rPr lang="en-US" sz="1600" dirty="0"/>
              <a:t>	</a:t>
            </a:r>
            <a:r>
              <a:rPr lang="en-US" sz="1600" b="1" dirty="0"/>
              <a:t>public</a:t>
            </a:r>
            <a:r>
              <a:rPr lang="en-US" sz="1600" dirty="0"/>
              <a:t> </a:t>
            </a:r>
            <a:r>
              <a:rPr lang="en-US" sz="1600" b="1" dirty="0"/>
              <a:t>void</a:t>
            </a:r>
            <a:r>
              <a:rPr lang="en-US" sz="1600" dirty="0"/>
              <a:t> setSt_id(</a:t>
            </a:r>
            <a:r>
              <a:rPr lang="en-US" sz="1600" b="1" dirty="0"/>
              <a:t>int</a:t>
            </a:r>
            <a:r>
              <a:rPr lang="en-US" sz="1600" dirty="0"/>
              <a:t> st_id) {</a:t>
            </a:r>
          </a:p>
          <a:p>
            <a:r>
              <a:rPr lang="en-US" sz="1600" dirty="0"/>
              <a:t>		</a:t>
            </a:r>
            <a:r>
              <a:rPr lang="en-US" sz="1600" b="1" dirty="0"/>
              <a:t>this</a:t>
            </a:r>
            <a:r>
              <a:rPr lang="en-US" sz="1600" dirty="0"/>
              <a:t>.st_id = st_id;</a:t>
            </a:r>
          </a:p>
          <a:p>
            <a:r>
              <a:rPr lang="en-US" sz="1600" dirty="0"/>
              <a:t>	}</a:t>
            </a:r>
          </a:p>
          <a:p>
            <a:r>
              <a:rPr lang="en-US" sz="1600" dirty="0"/>
              <a:t>	</a:t>
            </a:r>
          </a:p>
          <a:p>
            <a:r>
              <a:rPr lang="en-US" sz="1600" dirty="0"/>
              <a:t>	</a:t>
            </a:r>
            <a:r>
              <a:rPr lang="en-US" sz="1600" b="1" dirty="0"/>
              <a:t>public</a:t>
            </a:r>
            <a:r>
              <a:rPr lang="en-US" sz="1600" dirty="0"/>
              <a:t> </a:t>
            </a:r>
            <a:r>
              <a:rPr lang="en-US" sz="1600" b="1" dirty="0"/>
              <a:t>int</a:t>
            </a:r>
            <a:r>
              <a:rPr lang="en-US" sz="1600" dirty="0"/>
              <a:t> getSt_id() {</a:t>
            </a:r>
          </a:p>
          <a:p>
            <a:r>
              <a:rPr lang="en-US" sz="1600" dirty="0"/>
              <a:t>		</a:t>
            </a:r>
            <a:r>
              <a:rPr lang="en-US" sz="1600" b="1" dirty="0"/>
              <a:t>return</a:t>
            </a:r>
            <a:r>
              <a:rPr lang="en-US" sz="1600" dirty="0"/>
              <a:t> st_id;</a:t>
            </a:r>
          </a:p>
          <a:p>
            <a:r>
              <a:rPr lang="en-US" sz="1600" dirty="0"/>
              <a:t>	}</a:t>
            </a:r>
          </a:p>
          <a:p>
            <a:r>
              <a:rPr lang="en-US" sz="1600" dirty="0"/>
              <a:t>	</a:t>
            </a:r>
          </a:p>
          <a:p>
            <a:r>
              <a:rPr lang="en-US" sz="1600" dirty="0"/>
              <a:t>	</a:t>
            </a:r>
            <a:r>
              <a:rPr lang="en-US" sz="1600" b="1" dirty="0"/>
              <a:t>public</a:t>
            </a:r>
            <a:r>
              <a:rPr lang="en-US" sz="1600" dirty="0"/>
              <a:t> </a:t>
            </a:r>
            <a:r>
              <a:rPr lang="en-US" sz="1600" b="1" dirty="0"/>
              <a:t>void</a:t>
            </a:r>
            <a:r>
              <a:rPr lang="en-US" sz="1600" dirty="0"/>
              <a:t> setSt_name(String st_name) {</a:t>
            </a:r>
          </a:p>
          <a:p>
            <a:r>
              <a:rPr lang="en-US" sz="1600" dirty="0"/>
              <a:t>		</a:t>
            </a:r>
            <a:r>
              <a:rPr lang="en-US" sz="1600" b="1" dirty="0"/>
              <a:t>this</a:t>
            </a:r>
            <a:r>
              <a:rPr lang="en-US" sz="1600" dirty="0"/>
              <a:t>.st_name = st_name;</a:t>
            </a:r>
          </a:p>
          <a:p>
            <a:r>
              <a:rPr lang="en-US" sz="1600" dirty="0"/>
              <a:t>	}</a:t>
            </a:r>
          </a:p>
          <a:p>
            <a:r>
              <a:rPr lang="en-US" sz="1600" dirty="0"/>
              <a:t>	</a:t>
            </a:r>
            <a:r>
              <a:rPr lang="en-US" sz="1600" b="1" dirty="0"/>
              <a:t>public</a:t>
            </a:r>
            <a:r>
              <a:rPr lang="en-US" sz="1600" dirty="0"/>
              <a:t> String getSt_name() {</a:t>
            </a:r>
          </a:p>
          <a:p>
            <a:r>
              <a:rPr lang="en-US" sz="1600" dirty="0"/>
              <a:t>		</a:t>
            </a:r>
            <a:r>
              <a:rPr lang="en-US" sz="1600" b="1" dirty="0"/>
              <a:t>return</a:t>
            </a:r>
            <a:r>
              <a:rPr lang="en-US" sz="1600" dirty="0"/>
              <a:t> st_name;}	</a:t>
            </a:r>
          </a:p>
        </p:txBody>
      </p:sp>
      <p:sp>
        <p:nvSpPr>
          <p:cNvPr id="8" name="Rectangle 7">
            <a:extLst>
              <a:ext uri="{FF2B5EF4-FFF2-40B4-BE49-F238E27FC236}">
                <a16:creationId xmlns:a16="http://schemas.microsoft.com/office/drawing/2014/main" id="{969B91F5-9368-4956-97CF-53D0B016BCFC}"/>
              </a:ext>
            </a:extLst>
          </p:cNvPr>
          <p:cNvSpPr/>
          <p:nvPr/>
        </p:nvSpPr>
        <p:spPr>
          <a:xfrm>
            <a:off x="2133600" y="-152400"/>
            <a:ext cx="6858000" cy="1077218"/>
          </a:xfrm>
          <a:prstGeom prst="rect">
            <a:avLst/>
          </a:prstGeom>
        </p:spPr>
        <p:txBody>
          <a:bodyPr wrap="square">
            <a:spAutoFit/>
          </a:bodyPr>
          <a:lstStyle/>
          <a:p>
            <a:r>
              <a:rPr lang="en-US" sz="3200" b="1" dirty="0">
                <a:solidFill>
                  <a:schemeClr val="bg1"/>
                </a:solidFill>
                <a:latin typeface="+mj-lt"/>
              </a:rPr>
              <a:t>Demo: Setter Based Dependency 		Injection Cont..</a:t>
            </a:r>
            <a:endParaRPr lang="en-IN" sz="3200" b="1" dirty="0">
              <a:solidFill>
                <a:schemeClr val="bg1"/>
              </a:solidFill>
              <a:latin typeface="+mj-lt"/>
            </a:endParaRPr>
          </a:p>
        </p:txBody>
      </p:sp>
    </p:spTree>
    <p:extLst>
      <p:ext uri="{BB962C8B-B14F-4D97-AF65-F5344CB8AC3E}">
        <p14:creationId xmlns:p14="http://schemas.microsoft.com/office/powerpoint/2010/main" val="75624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F353F2-7189-40B5-A812-6F4AD66B9D00}"/>
              </a:ext>
            </a:extLst>
          </p:cNvPr>
          <p:cNvSpPr/>
          <p:nvPr/>
        </p:nvSpPr>
        <p:spPr>
          <a:xfrm>
            <a:off x="381000" y="1600200"/>
            <a:ext cx="7239000" cy="2862322"/>
          </a:xfrm>
          <a:prstGeom prst="rect">
            <a:avLst/>
          </a:prstGeom>
        </p:spPr>
        <p:txBody>
          <a:bodyPr wrap="square">
            <a:spAutoFit/>
          </a:bodyPr>
          <a:lstStyle/>
          <a:p>
            <a:r>
              <a:rPr lang="en-US" dirty="0"/>
              <a:t>	</a:t>
            </a:r>
          </a:p>
          <a:p>
            <a:r>
              <a:rPr lang="en-US" dirty="0"/>
              <a:t>	</a:t>
            </a:r>
            <a:r>
              <a:rPr lang="en-US" b="1" dirty="0"/>
              <a:t>public</a:t>
            </a:r>
            <a:r>
              <a:rPr lang="en-US" dirty="0"/>
              <a:t> </a:t>
            </a:r>
            <a:r>
              <a:rPr lang="en-US" b="1" dirty="0"/>
              <a:t>void</a:t>
            </a:r>
            <a:r>
              <a:rPr lang="en-US" dirty="0"/>
              <a:t> setSt_course(String st_course) {</a:t>
            </a:r>
          </a:p>
          <a:p>
            <a:r>
              <a:rPr lang="en-US" dirty="0"/>
              <a:t>		</a:t>
            </a:r>
            <a:r>
              <a:rPr lang="en-US" b="1" dirty="0"/>
              <a:t>this</a:t>
            </a:r>
            <a:r>
              <a:rPr lang="en-US" dirty="0"/>
              <a:t>.st_course = st_course;</a:t>
            </a:r>
          </a:p>
          <a:p>
            <a:r>
              <a:rPr lang="en-US" dirty="0"/>
              <a:t>	}</a:t>
            </a:r>
          </a:p>
          <a:p>
            <a:r>
              <a:rPr lang="en-US" dirty="0"/>
              <a:t>		</a:t>
            </a:r>
            <a:r>
              <a:rPr lang="en-US" b="1" dirty="0"/>
              <a:t>public</a:t>
            </a:r>
            <a:r>
              <a:rPr lang="en-US" dirty="0"/>
              <a:t> String getSt_course() {</a:t>
            </a:r>
          </a:p>
          <a:p>
            <a:r>
              <a:rPr lang="en-US" dirty="0"/>
              <a:t>		</a:t>
            </a:r>
            <a:r>
              <a:rPr lang="en-US" b="1" dirty="0"/>
              <a:t>return</a:t>
            </a:r>
            <a:r>
              <a:rPr lang="en-US" dirty="0"/>
              <a:t> st_course;</a:t>
            </a:r>
          </a:p>
          <a:p>
            <a:r>
              <a:rPr lang="en-US" dirty="0"/>
              <a:t>	}</a:t>
            </a:r>
          </a:p>
          <a:p>
            <a:r>
              <a:rPr lang="en-US" dirty="0"/>
              <a:t>	</a:t>
            </a:r>
            <a:r>
              <a:rPr lang="en-US" b="1" dirty="0"/>
              <a:t>void</a:t>
            </a:r>
            <a:r>
              <a:rPr lang="en-US" dirty="0"/>
              <a:t> display(){  </a:t>
            </a:r>
          </a:p>
          <a:p>
            <a:r>
              <a:rPr lang="en-US" dirty="0"/>
              <a:t>        System.</a:t>
            </a:r>
            <a:r>
              <a:rPr lang="en-US" b="1" i="1" dirty="0"/>
              <a:t>out</a:t>
            </a:r>
            <a:r>
              <a:rPr lang="en-US" dirty="0"/>
              <a:t>.println(st_id+" "+st_name+" "+st_course);    }  }</a:t>
            </a:r>
          </a:p>
          <a:p>
            <a:r>
              <a:rPr lang="en-US" dirty="0"/>
              <a:t> </a:t>
            </a:r>
          </a:p>
        </p:txBody>
      </p:sp>
      <p:sp>
        <p:nvSpPr>
          <p:cNvPr id="5" name="Rectangle 4">
            <a:extLst>
              <a:ext uri="{FF2B5EF4-FFF2-40B4-BE49-F238E27FC236}">
                <a16:creationId xmlns:a16="http://schemas.microsoft.com/office/drawing/2014/main" id="{9CBE6DC4-EC7D-4475-B9EF-3072CD8DD843}"/>
              </a:ext>
            </a:extLst>
          </p:cNvPr>
          <p:cNvSpPr/>
          <p:nvPr/>
        </p:nvSpPr>
        <p:spPr>
          <a:xfrm>
            <a:off x="2273262" y="-152400"/>
            <a:ext cx="7175538" cy="1077218"/>
          </a:xfrm>
          <a:prstGeom prst="rect">
            <a:avLst/>
          </a:prstGeom>
        </p:spPr>
        <p:txBody>
          <a:bodyPr wrap="square">
            <a:spAutoFit/>
          </a:bodyPr>
          <a:lstStyle/>
          <a:p>
            <a:r>
              <a:rPr lang="en-US" sz="3200" b="1" dirty="0">
                <a:solidFill>
                  <a:schemeClr val="bg1"/>
                </a:solidFill>
                <a:latin typeface="+mj-lt"/>
              </a:rPr>
              <a:t>Demo: Setter Based Dependency 		Injection Cont..</a:t>
            </a:r>
            <a:endParaRPr lang="en-IN" sz="3200" b="1" dirty="0">
              <a:solidFill>
                <a:schemeClr val="bg1"/>
              </a:solidFill>
              <a:latin typeface="+mj-lt"/>
            </a:endParaRPr>
          </a:p>
        </p:txBody>
      </p:sp>
    </p:spTree>
    <p:extLst>
      <p:ext uri="{BB962C8B-B14F-4D97-AF65-F5344CB8AC3E}">
        <p14:creationId xmlns:p14="http://schemas.microsoft.com/office/powerpoint/2010/main" val="35545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7A23F5-C2E4-45FA-826A-E8F50280A94D}"/>
              </a:ext>
            </a:extLst>
          </p:cNvPr>
          <p:cNvSpPr/>
          <p:nvPr/>
        </p:nvSpPr>
        <p:spPr>
          <a:xfrm>
            <a:off x="762000" y="1034151"/>
            <a:ext cx="8229600" cy="5580438"/>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Step 4: create setterbeans.xml in src folder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xml</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version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"1.0"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encoding</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"UTF-8"</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xmlns:xsi</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"http://www.w3.org/2001/XMLSchema-instance"</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xmlns:p</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"http://www.springframework.org/schema/p"</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xsi:schemaLocation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  </a:t>
            </a:r>
            <a:endParaRPr lang="en-US" sz="1600" dirty="0">
              <a:ea typeface="Calibri" panose="020F0502020204030204" pitchFamily="34" charset="0"/>
              <a:cs typeface="Times New Roman" panose="02020603050405020304" pitchFamily="18" charset="0"/>
            </a:endParaRPr>
          </a:p>
          <a:p>
            <a:pPr>
              <a:lnSpc>
                <a:spcPct val="107000"/>
              </a:lnSpc>
            </a:pPr>
            <a:r>
              <a:rPr lang="en-US" sz="1600" i="1" dirty="0">
                <a:solidFill>
                  <a:srgbClr val="2A00FF"/>
                </a:solidFill>
                <a:ea typeface="Calibri" panose="020F0502020204030204" pitchFamily="34" charset="0"/>
                <a:cs typeface="Consolas" panose="020B0609020204030204" pitchFamily="49" charset="0"/>
              </a:rPr>
              <a:t>                http://www.springframework.org/schema/beans/spring-beans-3.0.xsd"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"student"</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"com.test.setterbased.Student"</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name</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"st_id"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1</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name</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"st_name"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u="sng" dirty="0">
                <a:solidFill>
                  <a:srgbClr val="000000"/>
                </a:solidFill>
                <a:ea typeface="Calibri" panose="020F0502020204030204" pitchFamily="34" charset="0"/>
                <a:cs typeface="Consolas" panose="020B0609020204030204" pitchFamily="49" charset="0"/>
              </a:rPr>
              <a:t>Tom</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name</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"st_course"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Spring Course</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value</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property</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CE20579-7EBB-496D-BDE4-15D55A554055}"/>
              </a:ext>
            </a:extLst>
          </p:cNvPr>
          <p:cNvSpPr/>
          <p:nvPr/>
        </p:nvSpPr>
        <p:spPr>
          <a:xfrm>
            <a:off x="2057400" y="-152400"/>
            <a:ext cx="7543800" cy="1077218"/>
          </a:xfrm>
          <a:prstGeom prst="rect">
            <a:avLst/>
          </a:prstGeom>
        </p:spPr>
        <p:txBody>
          <a:bodyPr wrap="square">
            <a:spAutoFit/>
          </a:bodyPr>
          <a:lstStyle/>
          <a:p>
            <a:r>
              <a:rPr lang="en-US" sz="3200" b="1" dirty="0">
                <a:solidFill>
                  <a:schemeClr val="bg1"/>
                </a:solidFill>
                <a:latin typeface="+mj-lt"/>
              </a:rPr>
              <a:t>Demo: Setter Based Dependency 		</a:t>
            </a:r>
          </a:p>
          <a:p>
            <a:r>
              <a:rPr lang="en-US" sz="3200" b="1" dirty="0">
                <a:solidFill>
                  <a:schemeClr val="bg1"/>
                </a:solidFill>
                <a:latin typeface="+mj-lt"/>
              </a:rPr>
              <a:t>	Injection Cont..</a:t>
            </a:r>
            <a:endParaRPr lang="en-IN" sz="3200" b="1" dirty="0">
              <a:solidFill>
                <a:schemeClr val="bg1"/>
              </a:solidFill>
              <a:latin typeface="+mj-lt"/>
            </a:endParaRPr>
          </a:p>
        </p:txBody>
      </p:sp>
    </p:spTree>
    <p:extLst>
      <p:ext uri="{BB962C8B-B14F-4D97-AF65-F5344CB8AC3E}">
        <p14:creationId xmlns:p14="http://schemas.microsoft.com/office/powerpoint/2010/main" val="87802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6E24C8-EED7-4C65-935B-D4324B2FF1DE}"/>
              </a:ext>
            </a:extLst>
          </p:cNvPr>
          <p:cNvSpPr/>
          <p:nvPr/>
        </p:nvSpPr>
        <p:spPr>
          <a:xfrm>
            <a:off x="228600" y="1143000"/>
            <a:ext cx="8763000" cy="5895588"/>
          </a:xfrm>
          <a:prstGeom prst="rect">
            <a:avLst/>
          </a:prstGeom>
        </p:spPr>
        <p:txBody>
          <a:bodyPr wrap="square">
            <a:spAutoFit/>
          </a:bodyPr>
          <a:lstStyle/>
          <a:p>
            <a:r>
              <a:rPr lang="en-US" b="1" dirty="0">
                <a:solidFill>
                  <a:srgbClr val="7F0055"/>
                </a:solidFill>
                <a:cs typeface="Calibri" panose="020F0502020204030204" pitchFamily="34" charset="0"/>
              </a:rPr>
              <a:t>package</a:t>
            </a:r>
            <a:r>
              <a:rPr lang="en-US" b="1" dirty="0">
                <a:solidFill>
                  <a:srgbClr val="000000"/>
                </a:solidFill>
                <a:cs typeface="Calibri" panose="020F0502020204030204" pitchFamily="34" charset="0"/>
              </a:rPr>
              <a:t> com.test.setterbased;</a:t>
            </a:r>
          </a:p>
          <a:p>
            <a:endParaRPr lang="en-US" dirty="0">
              <a:cs typeface="Calibri" panose="020F0502020204030204" pitchFamily="34" charset="0"/>
            </a:endParaRPr>
          </a:p>
          <a:p>
            <a:r>
              <a:rPr lang="en-US" b="1" dirty="0">
                <a:solidFill>
                  <a:srgbClr val="7F0055"/>
                </a:solidFill>
                <a:cs typeface="Calibri" panose="020F0502020204030204" pitchFamily="34" charset="0"/>
              </a:rPr>
              <a:t>import</a:t>
            </a:r>
            <a:r>
              <a:rPr lang="en-US" b="1" dirty="0">
                <a:solidFill>
                  <a:srgbClr val="000000"/>
                </a:solidFill>
                <a:cs typeface="Calibri" panose="020F0502020204030204" pitchFamily="34" charset="0"/>
              </a:rPr>
              <a:t> org.springframework.context.ApplicationContext;</a:t>
            </a:r>
          </a:p>
          <a:p>
            <a:r>
              <a:rPr lang="en-US" b="1" dirty="0">
                <a:solidFill>
                  <a:srgbClr val="7F0055"/>
                </a:solidFill>
                <a:cs typeface="Calibri" panose="020F0502020204030204" pitchFamily="34" charset="0"/>
              </a:rPr>
              <a:t>import</a:t>
            </a:r>
            <a:r>
              <a:rPr lang="en-US" b="1" dirty="0">
                <a:solidFill>
                  <a:srgbClr val="000000"/>
                </a:solidFill>
                <a:cs typeface="Calibri" panose="020F0502020204030204" pitchFamily="34" charset="0"/>
              </a:rPr>
              <a:t> org.springframework.context.support.ClassPathXmlApplicationContext;</a:t>
            </a:r>
          </a:p>
          <a:p>
            <a:endParaRPr lang="en-US" dirty="0">
              <a:cs typeface="Calibri" panose="020F0502020204030204" pitchFamily="34" charset="0"/>
            </a:endParaRPr>
          </a:p>
          <a:p>
            <a:r>
              <a:rPr lang="en-US" b="1" dirty="0">
                <a:solidFill>
                  <a:srgbClr val="7F0055"/>
                </a:solidFill>
                <a:cs typeface="Calibri" panose="020F0502020204030204" pitchFamily="34" charset="0"/>
              </a:rPr>
              <a:t>public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class</a:t>
            </a:r>
            <a:r>
              <a:rPr lang="en-US" b="1" dirty="0">
                <a:solidFill>
                  <a:srgbClr val="000000"/>
                </a:solidFill>
                <a:cs typeface="Calibri" panose="020F0502020204030204" pitchFamily="34" charset="0"/>
              </a:rPr>
              <a:t> StudentMain {</a:t>
            </a:r>
          </a:p>
          <a:p>
            <a:r>
              <a:rPr lang="en-US" b="1" dirty="0">
                <a:solidFill>
                  <a:srgbClr val="7F0055"/>
                </a:solidFill>
                <a:cs typeface="Calibri" panose="020F0502020204030204" pitchFamily="34" charset="0"/>
              </a:rPr>
              <a:t>public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static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void</a:t>
            </a:r>
            <a:r>
              <a:rPr lang="en-US" b="1" dirty="0">
                <a:solidFill>
                  <a:srgbClr val="000000"/>
                </a:solidFill>
                <a:cs typeface="Calibri" panose="020F0502020204030204" pitchFamily="34" charset="0"/>
              </a:rPr>
              <a:t> main(String[] </a:t>
            </a:r>
            <a:r>
              <a:rPr lang="en-US" b="1" dirty="0">
                <a:solidFill>
                  <a:srgbClr val="6A3E3E"/>
                </a:solidFill>
                <a:cs typeface="Calibri" panose="020F0502020204030204" pitchFamily="34" charset="0"/>
              </a:rPr>
              <a:t>args</a:t>
            </a:r>
            <a:r>
              <a:rPr lang="en-US" b="1" dirty="0">
                <a:solidFill>
                  <a:srgbClr val="000000"/>
                </a:solidFill>
                <a:cs typeface="Calibri" panose="020F0502020204030204" pitchFamily="34" charset="0"/>
              </a:rPr>
              <a:t>) {</a:t>
            </a:r>
          </a:p>
          <a:p>
            <a:r>
              <a:rPr lang="fr-FR" dirty="0">
                <a:solidFill>
                  <a:srgbClr val="000000"/>
                </a:solidFill>
                <a:cs typeface="Calibri" panose="020F0502020204030204" pitchFamily="34" charset="0"/>
              </a:rPr>
              <a:t> ApplicationContext </a:t>
            </a:r>
            <a:r>
              <a:rPr lang="fr-FR" u="sng" dirty="0">
                <a:solidFill>
                  <a:srgbClr val="6A3E3E"/>
                </a:solidFill>
                <a:cs typeface="Calibri" panose="020F0502020204030204" pitchFamily="34" charset="0"/>
              </a:rPr>
              <a:t>context</a:t>
            </a:r>
            <a:r>
              <a:rPr lang="fr-FR" u="sng" dirty="0">
                <a:solidFill>
                  <a:srgbClr val="000000"/>
                </a:solidFill>
                <a:cs typeface="Calibri" panose="020F0502020204030204" pitchFamily="34" charset="0"/>
              </a:rPr>
              <a:t> = </a:t>
            </a:r>
            <a:r>
              <a:rPr lang="fr-FR" b="1" u="sng" dirty="0">
                <a:solidFill>
                  <a:srgbClr val="7F0055"/>
                </a:solidFill>
                <a:cs typeface="Calibri" panose="020F0502020204030204" pitchFamily="34" charset="0"/>
              </a:rPr>
              <a:t>new</a:t>
            </a:r>
            <a:r>
              <a:rPr lang="fr-FR" b="1" u="sng" dirty="0">
                <a:solidFill>
                  <a:srgbClr val="000000"/>
                </a:solidFill>
                <a:cs typeface="Calibri" panose="020F0502020204030204" pitchFamily="34" charset="0"/>
              </a:rPr>
              <a:t> ClassPathXmlApplicationContext(</a:t>
            </a:r>
            <a:r>
              <a:rPr lang="fr-FR" b="1" u="sng" dirty="0">
                <a:solidFill>
                  <a:srgbClr val="2A00FF"/>
                </a:solidFill>
                <a:cs typeface="Calibri" panose="020F0502020204030204" pitchFamily="34" charset="0"/>
              </a:rPr>
              <a:t>"setterbeans.xml"</a:t>
            </a:r>
            <a:r>
              <a:rPr lang="fr-FR" b="1" u="sng" dirty="0">
                <a:solidFill>
                  <a:srgbClr val="000000"/>
                </a:solidFill>
                <a:cs typeface="Calibri" panose="020F0502020204030204" pitchFamily="34" charset="0"/>
              </a:rPr>
              <a:t>);</a:t>
            </a:r>
          </a:p>
          <a:p>
            <a:r>
              <a:rPr lang="en-US" dirty="0">
                <a:solidFill>
                  <a:srgbClr val="000000"/>
                </a:solidFill>
                <a:cs typeface="Calibri" panose="020F0502020204030204" pitchFamily="34" charset="0"/>
              </a:rPr>
              <a:t>     </a:t>
            </a:r>
          </a:p>
          <a:p>
            <a:r>
              <a:rPr lang="en-US" dirty="0">
                <a:solidFill>
                  <a:srgbClr val="000000"/>
                </a:solidFill>
                <a:cs typeface="Calibri" panose="020F0502020204030204" pitchFamily="34" charset="0"/>
              </a:rPr>
              <a:t>      Student </a:t>
            </a:r>
            <a:r>
              <a:rPr lang="en-US" dirty="0">
                <a:solidFill>
                  <a:srgbClr val="6A3E3E"/>
                </a:solidFill>
                <a:cs typeface="Calibri" panose="020F0502020204030204" pitchFamily="34" charset="0"/>
              </a:rPr>
              <a:t>st1</a:t>
            </a:r>
            <a:r>
              <a:rPr lang="en-US" dirty="0">
                <a:solidFill>
                  <a:srgbClr val="000000"/>
                </a:solidFill>
                <a:cs typeface="Calibri" panose="020F0502020204030204" pitchFamily="34" charset="0"/>
              </a:rPr>
              <a:t>=(Student)</a:t>
            </a:r>
            <a:r>
              <a:rPr lang="en-US" dirty="0">
                <a:solidFill>
                  <a:srgbClr val="6A3E3E"/>
                </a:solidFill>
                <a:cs typeface="Calibri" panose="020F0502020204030204" pitchFamily="34" charset="0"/>
              </a:rPr>
              <a:t>context</a:t>
            </a:r>
            <a:r>
              <a:rPr lang="en-US" dirty="0">
                <a:solidFill>
                  <a:srgbClr val="000000"/>
                </a:solidFill>
                <a:cs typeface="Calibri" panose="020F0502020204030204" pitchFamily="34" charset="0"/>
              </a:rPr>
              <a:t>.getBean(</a:t>
            </a:r>
            <a:r>
              <a:rPr lang="en-US" dirty="0">
                <a:solidFill>
                  <a:srgbClr val="2A00FF"/>
                </a:solidFill>
                <a:cs typeface="Calibri" panose="020F0502020204030204" pitchFamily="34" charset="0"/>
              </a:rPr>
              <a:t>"student"</a:t>
            </a:r>
            <a:r>
              <a:rPr lang="en-US" dirty="0">
                <a:solidFill>
                  <a:srgbClr val="000000"/>
                </a:solidFill>
                <a:cs typeface="Calibri" panose="020F0502020204030204" pitchFamily="34" charset="0"/>
              </a:rPr>
              <a:t>);  </a:t>
            </a:r>
          </a:p>
          <a:p>
            <a:r>
              <a:rPr lang="en-US" dirty="0">
                <a:solidFill>
                  <a:srgbClr val="000000"/>
                </a:solidFill>
                <a:cs typeface="Calibri" panose="020F0502020204030204" pitchFamily="34" charset="0"/>
              </a:rPr>
              <a:t>      </a:t>
            </a:r>
            <a:r>
              <a:rPr lang="en-US" dirty="0">
                <a:solidFill>
                  <a:srgbClr val="6A3E3E"/>
                </a:solidFill>
                <a:cs typeface="Calibri" panose="020F0502020204030204" pitchFamily="34" charset="0"/>
              </a:rPr>
              <a:t>st1</a:t>
            </a:r>
            <a:r>
              <a:rPr lang="en-US" dirty="0">
                <a:solidFill>
                  <a:srgbClr val="000000"/>
                </a:solidFill>
                <a:cs typeface="Calibri" panose="020F0502020204030204" pitchFamily="34" charset="0"/>
              </a:rPr>
              <a:t>.display();  </a:t>
            </a:r>
          </a:p>
          <a:p>
            <a:r>
              <a:rPr lang="en-US" dirty="0">
                <a:solidFill>
                  <a:srgbClr val="000000"/>
                </a:solidFill>
                <a:cs typeface="Calibri" panose="020F0502020204030204" pitchFamily="34" charset="0"/>
              </a:rPr>
              <a:t>}</a:t>
            </a:r>
          </a:p>
          <a:p>
            <a:r>
              <a:rPr lang="en-US" dirty="0">
                <a:solidFill>
                  <a:srgbClr val="000000"/>
                </a:solidFill>
                <a:cs typeface="Calibri" panose="020F0502020204030204" pitchFamily="34" charset="0"/>
              </a:rPr>
              <a:t>}</a:t>
            </a:r>
          </a:p>
          <a:p>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pPr>
              <a:lnSpc>
                <a:spcPct val="107000"/>
              </a:lnSpc>
              <a:spcAft>
                <a:spcPts val="800"/>
              </a:spcAft>
            </a:pPr>
            <a:r>
              <a:rPr lang="en-US" b="1" dirty="0">
                <a:ea typeface="Calibri" panose="020F0502020204030204" pitchFamily="34" charset="0"/>
                <a:cs typeface="Calibri" panose="020F0502020204030204" pitchFamily="34" charset="0"/>
              </a:rPr>
              <a:t>Step 5: Run the mainjava file you can see the following output</a:t>
            </a:r>
            <a:endParaRPr lang="en-US" b="1" dirty="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808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b="1" dirty="0">
                <a:solidFill>
                  <a:srgbClr val="000000"/>
                </a:solidFill>
                <a:ea typeface="Calibri" panose="020F0502020204030204" pitchFamily="34" charset="0"/>
                <a:cs typeface="Consolas" panose="020B0609020204030204" pitchFamily="49" charset="0"/>
              </a:rPr>
              <a:t>1 Tom Spring Course</a:t>
            </a:r>
            <a:endParaRPr lang="en-US" b="1" dirty="0">
              <a:ea typeface="Calibri" panose="020F0502020204030204" pitchFamily="34" charset="0"/>
              <a:cs typeface="Times New Roman" panose="02020603050405020304" pitchFamily="18" charset="0"/>
            </a:endParaRPr>
          </a:p>
          <a:p>
            <a:endParaRPr lang="en-US" dirty="0">
              <a:cs typeface="Calibri" panose="020F0502020204030204" pitchFamily="34" charset="0"/>
            </a:endParaRPr>
          </a:p>
        </p:txBody>
      </p:sp>
      <p:sp>
        <p:nvSpPr>
          <p:cNvPr id="6" name="Rectangle 5">
            <a:extLst>
              <a:ext uri="{FF2B5EF4-FFF2-40B4-BE49-F238E27FC236}">
                <a16:creationId xmlns:a16="http://schemas.microsoft.com/office/drawing/2014/main" id="{CF186330-38C0-429B-ABFC-7FB406F3D32C}"/>
              </a:ext>
            </a:extLst>
          </p:cNvPr>
          <p:cNvSpPr/>
          <p:nvPr/>
        </p:nvSpPr>
        <p:spPr>
          <a:xfrm>
            <a:off x="2971800" y="-152400"/>
            <a:ext cx="7571303" cy="1446550"/>
          </a:xfrm>
          <a:prstGeom prst="rect">
            <a:avLst/>
          </a:prstGeom>
        </p:spPr>
        <p:txBody>
          <a:bodyPr wrap="none">
            <a:spAutoFit/>
          </a:bodyPr>
          <a:lstStyle/>
          <a:p>
            <a:r>
              <a:rPr lang="en-US" sz="3200" b="1" dirty="0">
                <a:solidFill>
                  <a:schemeClr val="bg1"/>
                </a:solidFill>
                <a:latin typeface="+mj-lt"/>
              </a:rPr>
              <a:t>Demo: Setter Based Dependency 		</a:t>
            </a:r>
          </a:p>
          <a:p>
            <a:r>
              <a:rPr lang="en-US" sz="3200" b="1" dirty="0">
                <a:solidFill>
                  <a:schemeClr val="bg1"/>
                </a:solidFill>
                <a:latin typeface="+mj-lt"/>
              </a:rPr>
              <a:t>	Injection Cont..</a:t>
            </a:r>
            <a:endParaRPr lang="en-IN" sz="3200" b="1" dirty="0">
              <a:solidFill>
                <a:schemeClr val="bg1"/>
              </a:solidFill>
              <a:latin typeface="+mj-lt"/>
            </a:endParaRPr>
          </a:p>
          <a:p>
            <a:endParaRPr lang="en-IN" sz="2400" b="1" dirty="0">
              <a:solidFill>
                <a:schemeClr val="bg1"/>
              </a:solidFill>
            </a:endParaRPr>
          </a:p>
        </p:txBody>
      </p:sp>
    </p:spTree>
    <p:extLst>
      <p:ext uri="{BB962C8B-B14F-4D97-AF65-F5344CB8AC3E}">
        <p14:creationId xmlns:p14="http://schemas.microsoft.com/office/powerpoint/2010/main" val="3438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91DB70-0E09-41AA-BF88-A83AC78B481E}"/>
              </a:ext>
            </a:extLst>
          </p:cNvPr>
          <p:cNvSpPr/>
          <p:nvPr/>
        </p:nvSpPr>
        <p:spPr>
          <a:xfrm>
            <a:off x="3429000" y="152400"/>
            <a:ext cx="3855543" cy="584775"/>
          </a:xfrm>
          <a:prstGeom prst="rect">
            <a:avLst/>
          </a:prstGeom>
        </p:spPr>
        <p:txBody>
          <a:bodyPr wrap="none">
            <a:spAutoFit/>
          </a:bodyPr>
          <a:lstStyle/>
          <a:p>
            <a:r>
              <a:rPr lang="en-US" sz="3200" b="1" dirty="0">
                <a:solidFill>
                  <a:schemeClr val="bg1"/>
                </a:solidFill>
                <a:latin typeface="+mj-lt"/>
              </a:rPr>
              <a:t>Injecting Inner Beans </a:t>
            </a:r>
            <a:endParaRPr lang="en-IN" sz="3200" b="1" dirty="0">
              <a:solidFill>
                <a:schemeClr val="bg1"/>
              </a:solidFill>
              <a:latin typeface="+mj-lt"/>
            </a:endParaRPr>
          </a:p>
        </p:txBody>
      </p:sp>
      <p:sp>
        <p:nvSpPr>
          <p:cNvPr id="3" name="Rectangle 2">
            <a:extLst>
              <a:ext uri="{FF2B5EF4-FFF2-40B4-BE49-F238E27FC236}">
                <a16:creationId xmlns:a16="http://schemas.microsoft.com/office/drawing/2014/main" id="{FB3F2EE8-AEE7-4FD0-AADB-085A2AA58B83}"/>
              </a:ext>
            </a:extLst>
          </p:cNvPr>
          <p:cNvSpPr/>
          <p:nvPr/>
        </p:nvSpPr>
        <p:spPr>
          <a:xfrm>
            <a:off x="152400" y="838200"/>
            <a:ext cx="8991600" cy="6186309"/>
          </a:xfrm>
          <a:prstGeom prst="rect">
            <a:avLst/>
          </a:prstGeom>
        </p:spPr>
        <p:txBody>
          <a:bodyPr wrap="square">
            <a:spAutoFit/>
          </a:bodyPr>
          <a:lstStyle/>
          <a:p>
            <a:r>
              <a:rPr lang="en-US" b="1" dirty="0">
                <a:solidFill>
                  <a:srgbClr val="333333"/>
                </a:solidFill>
              </a:rPr>
              <a:t>Inner beans are the beans that are defined within the scope of another bean. </a:t>
            </a:r>
          </a:p>
          <a:p>
            <a:r>
              <a:rPr lang="en-US" dirty="0">
                <a:solidFill>
                  <a:srgbClr val="333333"/>
                </a:solidFill>
              </a:rPr>
              <a:t>Thus, a &lt;bean/&gt; element inside the &lt;property/&gt; or &lt;constructor-arg/&gt; elements is called inner bean.</a:t>
            </a:r>
          </a:p>
          <a:p>
            <a:r>
              <a:rPr lang="en-US" dirty="0">
                <a:solidFill>
                  <a:srgbClr val="333333"/>
                </a:solidFill>
              </a:rPr>
              <a:t>Here is an example how to inject inner beans within the scope of other beans</a:t>
            </a:r>
          </a:p>
          <a:p>
            <a:endParaRPr lang="en-US" dirty="0">
              <a:solidFill>
                <a:srgbClr val="333333"/>
              </a:solidFill>
            </a:endParaRPr>
          </a:p>
          <a:p>
            <a:r>
              <a:rPr lang="en-US" dirty="0">
                <a:solidFill>
                  <a:srgbClr val="333333"/>
                </a:solidFill>
              </a:rPr>
              <a:t>Follow the steps below:</a:t>
            </a:r>
          </a:p>
          <a:p>
            <a:r>
              <a:rPr lang="en-US" dirty="0">
                <a:solidFill>
                  <a:srgbClr val="333333"/>
                </a:solidFill>
              </a:rPr>
              <a:t>Duration: 15 min</a:t>
            </a:r>
          </a:p>
          <a:p>
            <a:endParaRPr lang="en-US" dirty="0">
              <a:solidFill>
                <a:srgbClr val="333333"/>
              </a:solidFill>
            </a:endParaRPr>
          </a:p>
          <a:p>
            <a:r>
              <a:rPr lang="en-US" dirty="0">
                <a:solidFill>
                  <a:srgbClr val="333333"/>
                </a:solidFill>
              </a:rPr>
              <a:t>Step 1:</a:t>
            </a:r>
          </a:p>
          <a:p>
            <a:r>
              <a:rPr lang="en-US" dirty="0">
                <a:solidFill>
                  <a:srgbClr val="333333"/>
                </a:solidFill>
              </a:rPr>
              <a:t>Create a project with a name InnerBeanInjectionExample and create a package com.test.innerbean under the src folder in the created project.</a:t>
            </a:r>
          </a:p>
          <a:p>
            <a:endParaRPr lang="en-US" dirty="0">
              <a:solidFill>
                <a:srgbClr val="333333"/>
              </a:solidFill>
            </a:endParaRPr>
          </a:p>
          <a:p>
            <a:r>
              <a:rPr lang="en-US" dirty="0">
                <a:solidFill>
                  <a:srgbClr val="333333"/>
                </a:solidFill>
              </a:rPr>
              <a:t>Step 2:</a:t>
            </a:r>
          </a:p>
          <a:p>
            <a:r>
              <a:rPr lang="en-US" dirty="0">
                <a:solidFill>
                  <a:srgbClr val="333333"/>
                </a:solidFill>
              </a:rPr>
              <a:t>Add required Spring libraries using Add External JARs option as explained in the </a:t>
            </a:r>
            <a:r>
              <a:rPr lang="en-US" dirty="0" err="1">
                <a:solidFill>
                  <a:srgbClr val="333333"/>
                </a:solidFill>
              </a:rPr>
              <a:t>setterbased</a:t>
            </a:r>
            <a:r>
              <a:rPr lang="en-US" dirty="0">
                <a:solidFill>
                  <a:srgbClr val="333333"/>
                </a:solidFill>
              </a:rPr>
              <a:t>/constructor-based example.</a:t>
            </a:r>
          </a:p>
          <a:p>
            <a:endParaRPr lang="en-US" dirty="0">
              <a:solidFill>
                <a:srgbClr val="333333"/>
              </a:solidFill>
            </a:endParaRPr>
          </a:p>
          <a:p>
            <a:r>
              <a:rPr lang="en-US" dirty="0">
                <a:solidFill>
                  <a:srgbClr val="333333"/>
                </a:solidFill>
              </a:rPr>
              <a:t>Step3:</a:t>
            </a:r>
          </a:p>
          <a:p>
            <a:r>
              <a:rPr lang="en-US" dirty="0">
                <a:solidFill>
                  <a:srgbClr val="333333"/>
                </a:solidFill>
              </a:rPr>
              <a:t>Create Java classes InvoiceGenerator, Product and MainInvoiceGenerator under the com.test.innerbean package.</a:t>
            </a:r>
          </a:p>
          <a:p>
            <a:endParaRPr lang="en-US" dirty="0">
              <a:solidFill>
                <a:srgbClr val="333333"/>
              </a:solidFill>
            </a:endParaRPr>
          </a:p>
          <a:p>
            <a:r>
              <a:rPr lang="en-US" dirty="0">
                <a:solidFill>
                  <a:srgbClr val="333333"/>
                </a:solidFill>
              </a:rPr>
              <a:t>Step 4:</a:t>
            </a:r>
          </a:p>
          <a:p>
            <a:r>
              <a:rPr lang="en-US" dirty="0">
                <a:solidFill>
                  <a:srgbClr val="333333"/>
                </a:solidFill>
              </a:rPr>
              <a:t>Create Beans configuration file Innerbean.xml under the src folder.</a:t>
            </a:r>
            <a:endParaRPr lang="en-US" dirty="0"/>
          </a:p>
        </p:txBody>
      </p:sp>
    </p:spTree>
    <p:extLst>
      <p:ext uri="{BB962C8B-B14F-4D97-AF65-F5344CB8AC3E}">
        <p14:creationId xmlns:p14="http://schemas.microsoft.com/office/powerpoint/2010/main" val="356959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2271-CF64-4724-B6D8-363A0A4F0505}"/>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id="{68638CFA-3770-4D7C-BFD6-2CD00480B713}"/>
              </a:ext>
            </a:extLst>
          </p:cNvPr>
          <p:cNvSpPr/>
          <p:nvPr/>
        </p:nvSpPr>
        <p:spPr>
          <a:xfrm>
            <a:off x="0" y="1600200"/>
            <a:ext cx="8915400" cy="4247317"/>
          </a:xfrm>
          <a:prstGeom prst="rect">
            <a:avLst/>
          </a:prstGeom>
        </p:spPr>
        <p:txBody>
          <a:bodyPr wrap="square">
            <a:spAutoFit/>
          </a:bodyPr>
          <a:lstStyle/>
          <a:p>
            <a:r>
              <a:rPr lang="en-IN" b="1" dirty="0">
                <a:solidFill>
                  <a:srgbClr val="212121"/>
                </a:solidFill>
                <a:latin typeface="Calibri" panose="020F0502020204030204" pitchFamily="34" charset="0"/>
              </a:rPr>
              <a:t>MainInvoiceGenerator.java </a:t>
            </a:r>
          </a:p>
          <a:p>
            <a:endParaRPr lang="en-IN" dirty="0">
              <a:solidFill>
                <a:srgbClr val="212121"/>
              </a:solidFill>
              <a:latin typeface="Calibri" panose="020F0502020204030204" pitchFamily="34" charset="0"/>
            </a:endParaRPr>
          </a:p>
          <a:p>
            <a:r>
              <a:rPr lang="en-IN" dirty="0">
                <a:solidFill>
                  <a:srgbClr val="212121"/>
                </a:solidFill>
                <a:latin typeface="Calibri" panose="020F0502020204030204" pitchFamily="34" charset="0"/>
              </a:rPr>
              <a:t>package com.test.innerbean;</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import org.springframework.context.ApplicationContext;</a:t>
            </a:r>
          </a:p>
          <a:p>
            <a:r>
              <a:rPr lang="en-IN" dirty="0">
                <a:solidFill>
                  <a:srgbClr val="212121"/>
                </a:solidFill>
                <a:latin typeface="Calibri" panose="020F0502020204030204" pitchFamily="34" charset="0"/>
              </a:rPr>
              <a:t>import org.springframework.context.support.ClassPathXmlApplicationContext;</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public class MainInvoiceGenerator {</a:t>
            </a:r>
          </a:p>
          <a:p>
            <a:r>
              <a:rPr lang="en-IN" dirty="0">
                <a:solidFill>
                  <a:srgbClr val="212121"/>
                </a:solidFill>
                <a:latin typeface="Calibri" panose="020F0502020204030204" pitchFamily="34" charset="0"/>
              </a:rPr>
              <a:t>                public static void main(String a[]){</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        ApplicationContext context = new ClassPathXmlApplicationContext("innerbean.xml");</a:t>
            </a:r>
          </a:p>
          <a:p>
            <a:r>
              <a:rPr lang="en-IN" dirty="0">
                <a:solidFill>
                  <a:srgbClr val="212121"/>
                </a:solidFill>
                <a:latin typeface="Calibri" panose="020F0502020204030204" pitchFamily="34" charset="0"/>
              </a:rPr>
              <a:t>        InvoiceGenerator invoice = (InvoiceGenerator) context.getBean("invoicebean");</a:t>
            </a:r>
          </a:p>
          <a:p>
            <a:r>
              <a:rPr lang="en-IN" dirty="0">
                <a:solidFill>
                  <a:srgbClr val="212121"/>
                </a:solidFill>
                <a:latin typeface="Calibri" panose="020F0502020204030204" pitchFamily="34" charset="0"/>
              </a:rPr>
              <a:t>        invoice.generateInvoice();</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a:t>
            </a:r>
            <a:endParaRPr lang="en-IN" dirty="0"/>
          </a:p>
        </p:txBody>
      </p:sp>
    </p:spTree>
    <p:extLst>
      <p:ext uri="{BB962C8B-B14F-4D97-AF65-F5344CB8AC3E}">
        <p14:creationId xmlns:p14="http://schemas.microsoft.com/office/powerpoint/2010/main" val="70074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2271-CF64-4724-B6D8-363A0A4F0505}"/>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id="{68638CFA-3770-4D7C-BFD6-2CD00480B713}"/>
              </a:ext>
            </a:extLst>
          </p:cNvPr>
          <p:cNvSpPr/>
          <p:nvPr/>
        </p:nvSpPr>
        <p:spPr>
          <a:xfrm>
            <a:off x="228600" y="1447800"/>
            <a:ext cx="8915400" cy="5078313"/>
          </a:xfrm>
          <a:prstGeom prst="rect">
            <a:avLst/>
          </a:prstGeom>
        </p:spPr>
        <p:txBody>
          <a:bodyPr wrap="square">
            <a:spAutoFit/>
          </a:bodyPr>
          <a:lstStyle/>
          <a:p>
            <a:r>
              <a:rPr lang="en-IN" b="1" dirty="0"/>
              <a:t>	innerbean.xml</a:t>
            </a:r>
          </a:p>
          <a:p>
            <a:endParaRPr lang="en-IN" dirty="0"/>
          </a:p>
          <a:p>
            <a:r>
              <a:rPr lang="en-IN" dirty="0"/>
              <a:t>&lt;beans xmlns=</a:t>
            </a:r>
            <a:r>
              <a:rPr lang="en-IN" i="1" dirty="0"/>
              <a:t>"http://www.springframework.org/schema/beans"</a:t>
            </a:r>
            <a:endParaRPr lang="en-IN" dirty="0"/>
          </a:p>
          <a:p>
            <a:r>
              <a:rPr lang="en-IN" dirty="0"/>
              <a:t>    xmlns:xsi=</a:t>
            </a:r>
            <a:r>
              <a:rPr lang="en-IN" i="1" dirty="0"/>
              <a:t>"http://www.w3.org/2001/XMLSchema-instance"</a:t>
            </a:r>
            <a:endParaRPr lang="en-IN" dirty="0"/>
          </a:p>
          <a:p>
            <a:r>
              <a:rPr lang="en-IN" dirty="0"/>
              <a:t>    xsi:schemaLocation=</a:t>
            </a:r>
            <a:r>
              <a:rPr lang="en-IN" i="1" dirty="0"/>
              <a:t>"http://www.springframework.org/schema/beans</a:t>
            </a:r>
            <a:endParaRPr lang="en-IN" dirty="0"/>
          </a:p>
          <a:p>
            <a:r>
              <a:rPr lang="en-IN" i="1" dirty="0"/>
              <a:t>    http://www.springframework.org/schema/beans/spring-beans-3.0.xsd"</a:t>
            </a:r>
            <a:r>
              <a:rPr lang="en-IN" dirty="0"/>
              <a:t>&gt;</a:t>
            </a:r>
          </a:p>
          <a:p>
            <a:r>
              <a:rPr lang="en-IN" dirty="0"/>
              <a:t>    &lt;bean id=</a:t>
            </a:r>
            <a:r>
              <a:rPr lang="en-IN" i="1" dirty="0"/>
              <a:t>"invoicebean"</a:t>
            </a:r>
            <a:r>
              <a:rPr lang="en-IN" dirty="0"/>
              <a:t> class=</a:t>
            </a:r>
            <a:r>
              <a:rPr lang="en-IN" i="1" dirty="0"/>
              <a:t>"com.test.innerbean.InvoiceGenerator"</a:t>
            </a:r>
            <a:r>
              <a:rPr lang="en-IN" dirty="0"/>
              <a:t>&gt;</a:t>
            </a:r>
          </a:p>
          <a:p>
            <a:r>
              <a:rPr lang="en-IN" dirty="0"/>
              <a:t>        &lt;constructor-arg&gt;</a:t>
            </a:r>
          </a:p>
          <a:p>
            <a:r>
              <a:rPr lang="en-IN" dirty="0"/>
              <a:t>           &lt;bean class=</a:t>
            </a:r>
            <a:r>
              <a:rPr lang="en-IN" i="1" dirty="0"/>
              <a:t>"com.test.innerbean.Product"</a:t>
            </a:r>
            <a:r>
              <a:rPr lang="en-IN" dirty="0"/>
              <a:t>&gt;</a:t>
            </a:r>
          </a:p>
          <a:p>
            <a:r>
              <a:rPr lang="en-IN" dirty="0"/>
              <a:t>                &lt;property name=</a:t>
            </a:r>
            <a:r>
              <a:rPr lang="en-IN" i="1" dirty="0"/>
              <a:t>"item"</a:t>
            </a:r>
            <a:r>
              <a:rPr lang="en-IN" dirty="0"/>
              <a:t> value=</a:t>
            </a:r>
            <a:r>
              <a:rPr lang="en-IN" i="1" dirty="0"/>
              <a:t>"Book"</a:t>
            </a:r>
            <a:r>
              <a:rPr lang="en-IN" dirty="0"/>
              <a:t> /&gt;</a:t>
            </a:r>
          </a:p>
          <a:p>
            <a:r>
              <a:rPr lang="en-IN" dirty="0"/>
              <a:t>                &lt;property name=</a:t>
            </a:r>
            <a:r>
              <a:rPr lang="en-IN" i="1" dirty="0"/>
              <a:t>"price"</a:t>
            </a:r>
            <a:r>
              <a:rPr lang="en-IN" dirty="0"/>
              <a:t> value=</a:t>
            </a:r>
            <a:r>
              <a:rPr lang="en-IN" i="1" dirty="0"/>
              <a:t>"450.60"</a:t>
            </a:r>
            <a:r>
              <a:rPr lang="en-IN" dirty="0"/>
              <a:t> /&gt;</a:t>
            </a:r>
          </a:p>
          <a:p>
            <a:r>
              <a:rPr lang="en-IN" dirty="0"/>
              <a:t>                &lt;property name=</a:t>
            </a:r>
            <a:r>
              <a:rPr lang="en-IN" i="1" dirty="0"/>
              <a:t>"address"</a:t>
            </a:r>
            <a:r>
              <a:rPr lang="en-IN" dirty="0"/>
              <a:t> value=</a:t>
            </a:r>
            <a:r>
              <a:rPr lang="en-IN" i="1" dirty="0"/>
              <a:t>"Pune"</a:t>
            </a:r>
            <a:r>
              <a:rPr lang="en-IN" dirty="0"/>
              <a:t> /&gt;</a:t>
            </a:r>
          </a:p>
          <a:p>
            <a:r>
              <a:rPr lang="en-IN" dirty="0"/>
              <a:t>            &lt;/bean&gt;</a:t>
            </a:r>
          </a:p>
          <a:p>
            <a:r>
              <a:rPr lang="en-IN" dirty="0"/>
              <a:t>        &lt;/constructor-arg&gt;</a:t>
            </a:r>
          </a:p>
          <a:p>
            <a:r>
              <a:rPr lang="en-IN" dirty="0"/>
              <a:t>    &lt;/bean&gt;</a:t>
            </a:r>
          </a:p>
          <a:p>
            <a:r>
              <a:rPr lang="en-IN" dirty="0"/>
              <a:t>&lt;/beans&gt;</a:t>
            </a:r>
          </a:p>
          <a:p>
            <a:br>
              <a:rPr lang="en-IN" dirty="0"/>
            </a:br>
            <a:endParaRPr lang="en-IN" dirty="0"/>
          </a:p>
        </p:txBody>
      </p:sp>
    </p:spTree>
    <p:extLst>
      <p:ext uri="{BB962C8B-B14F-4D97-AF65-F5344CB8AC3E}">
        <p14:creationId xmlns:p14="http://schemas.microsoft.com/office/powerpoint/2010/main" val="14227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64-A215-4629-9DD2-73D7262FF49F}"/>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id="{2F5368C2-933F-4B1A-AEFD-8D1D5E6E171C}"/>
              </a:ext>
            </a:extLst>
          </p:cNvPr>
          <p:cNvSpPr/>
          <p:nvPr/>
        </p:nvSpPr>
        <p:spPr>
          <a:xfrm>
            <a:off x="381000" y="1225689"/>
            <a:ext cx="8077200" cy="5632311"/>
          </a:xfrm>
          <a:prstGeom prst="rect">
            <a:avLst/>
          </a:prstGeom>
        </p:spPr>
        <p:txBody>
          <a:bodyPr wrap="square">
            <a:spAutoFit/>
          </a:bodyPr>
          <a:lstStyle/>
          <a:p>
            <a:r>
              <a:rPr lang="en-IN" b="1" dirty="0">
                <a:solidFill>
                  <a:srgbClr val="000000"/>
                </a:solidFill>
                <a:latin typeface="Courier New" panose="02070309020205020404" pitchFamily="49" charset="0"/>
              </a:rPr>
              <a:t>InvoiceGenerator.java file</a:t>
            </a:r>
          </a:p>
          <a:p>
            <a:endParaRPr lang="en-IN" b="1" dirty="0">
              <a:solidFill>
                <a:srgbClr val="7F0055"/>
              </a:solidFill>
              <a:latin typeface="Courier New" panose="02070309020205020404" pitchFamily="49" charset="0"/>
            </a:endParaRPr>
          </a:p>
          <a:p>
            <a:r>
              <a:rPr lang="en-IN" b="1" dirty="0">
                <a:solidFill>
                  <a:srgbClr val="7F0055"/>
                </a:solidFill>
                <a:latin typeface="Courier New" panose="02070309020205020404" pitchFamily="49" charset="0"/>
              </a:rPr>
              <a:t>package</a:t>
            </a:r>
            <a:r>
              <a:rPr lang="en-IN" dirty="0">
                <a:solidFill>
                  <a:srgbClr val="000000"/>
                </a:solidFill>
                <a:latin typeface="Courier New" panose="02070309020205020404" pitchFamily="49" charset="0"/>
              </a:rPr>
              <a:t> com.test.innerbean;</a:t>
            </a:r>
            <a:endParaRPr lang="en-IN" sz="2400" dirty="0">
              <a:solidFill>
                <a:srgbClr val="212121"/>
              </a:solidFill>
              <a:latin typeface="Calibri" panose="020F0502020204030204" pitchFamily="34" charset="0"/>
            </a:endParaRPr>
          </a:p>
          <a:p>
            <a:r>
              <a:rPr lang="en-IN" dirty="0">
                <a:solidFill>
                  <a:srgbClr val="212121"/>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class</a:t>
            </a:r>
            <a:r>
              <a:rPr lang="en-IN" dirty="0">
                <a:solidFill>
                  <a:srgbClr val="000000"/>
                </a:solidFill>
                <a:latin typeface="Courier New" panose="02070309020205020404" pitchFamily="49" charset="0"/>
              </a:rPr>
              <a:t> InvoiceGenerator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private</a:t>
            </a:r>
            <a:r>
              <a:rPr lang="en-IN" dirty="0">
                <a:solidFill>
                  <a:srgbClr val="000000"/>
                </a:solidFill>
                <a:latin typeface="Courier New" panose="02070309020205020404" pitchFamily="49" charset="0"/>
              </a:rPr>
              <a:t> Product </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InvoiceGenerator(Product </a:t>
            </a:r>
            <a:r>
              <a:rPr lang="en-IN" dirty="0">
                <a:solidFill>
                  <a:srgbClr val="6A3E3E"/>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this</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r>
              <a:rPr lang="en-IN" dirty="0">
                <a:solidFill>
                  <a:srgbClr val="6A3E3E"/>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void</a:t>
            </a:r>
            <a:r>
              <a:rPr lang="en-IN" dirty="0">
                <a:solidFill>
                  <a:srgbClr val="000000"/>
                </a:solidFill>
                <a:latin typeface="Courier New" panose="02070309020205020404" pitchFamily="49" charset="0"/>
              </a:rPr>
              <a:t> setProdOrder(Product </a:t>
            </a:r>
            <a:r>
              <a:rPr lang="en-IN" dirty="0">
                <a:solidFill>
                  <a:srgbClr val="6A3E3E"/>
                </a:solidFill>
                <a:latin typeface="Courier New" panose="02070309020205020404" pitchFamily="49" charset="0"/>
              </a:rPr>
              <a:t>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this</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r>
              <a:rPr lang="en-IN" dirty="0">
                <a:solidFill>
                  <a:srgbClr val="6A3E3E"/>
                </a:solidFill>
                <a:latin typeface="Courier New" panose="02070309020205020404" pitchFamily="49" charset="0"/>
              </a:rPr>
              <a:t>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void</a:t>
            </a:r>
            <a:r>
              <a:rPr lang="en-IN" dirty="0">
                <a:solidFill>
                  <a:srgbClr val="000000"/>
                </a:solidFill>
                <a:latin typeface="Courier New" panose="02070309020205020404" pitchFamily="49" charset="0"/>
              </a:rPr>
              <a:t> generateInvoice(){</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System.</a:t>
            </a:r>
            <a:r>
              <a:rPr lang="en-IN" b="1" i="1" dirty="0">
                <a:solidFill>
                  <a:srgbClr val="0000C0"/>
                </a:solidFill>
                <a:latin typeface="Courier New" panose="02070309020205020404" pitchFamily="49" charset="0"/>
              </a:rPr>
              <a:t>out</a:t>
            </a:r>
            <a:r>
              <a:rPr lang="en-IN" dirty="0">
                <a:solidFill>
                  <a:srgbClr val="000000"/>
                </a:solidFill>
                <a:latin typeface="Courier New" panose="02070309020205020404" pitchFamily="49" charset="0"/>
              </a:rPr>
              <a:t>.println(</a:t>
            </a:r>
            <a:r>
              <a:rPr lang="en-IN" dirty="0">
                <a:solidFill>
                  <a:srgbClr val="2A00FF"/>
                </a:solidFill>
                <a:latin typeface="Courier New" panose="02070309020205020404" pitchFamily="49" charset="0"/>
              </a:rPr>
              <a:t>"Getting Orders details...: "</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.getItem());</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a:t>
            </a:r>
            <a:endParaRPr lang="en-IN" sz="2400" b="0" i="0" dirty="0">
              <a:solidFill>
                <a:srgbClr val="212121"/>
              </a:solidFill>
              <a:effectLst/>
              <a:latin typeface="Calibri" panose="020F0502020204030204" pitchFamily="34" charset="0"/>
            </a:endParaRPr>
          </a:p>
        </p:txBody>
      </p:sp>
    </p:spTree>
    <p:extLst>
      <p:ext uri="{BB962C8B-B14F-4D97-AF65-F5344CB8AC3E}">
        <p14:creationId xmlns:p14="http://schemas.microsoft.com/office/powerpoint/2010/main" val="247565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64-A215-4629-9DD2-73D7262FF49F}"/>
              </a:ext>
            </a:extLst>
          </p:cNvPr>
          <p:cNvSpPr>
            <a:spLocks noGrp="1"/>
          </p:cNvSpPr>
          <p:nvPr>
            <p:ph type="title"/>
          </p:nvPr>
        </p:nvSpPr>
        <p:spPr/>
        <p:txBody>
          <a:bodyPr/>
          <a:lstStyle/>
          <a:p>
            <a:r>
              <a:rPr lang="en-US" dirty="0"/>
              <a:t>Injecting Inner Beans Cont..</a:t>
            </a:r>
            <a:endParaRPr lang="en-IN" dirty="0"/>
          </a:p>
        </p:txBody>
      </p:sp>
      <p:sp>
        <p:nvSpPr>
          <p:cNvPr id="4" name="Rectangle 3">
            <a:extLst>
              <a:ext uri="{FF2B5EF4-FFF2-40B4-BE49-F238E27FC236}">
                <a16:creationId xmlns:a16="http://schemas.microsoft.com/office/drawing/2014/main" id="{2F5368C2-933F-4B1A-AEFD-8D1D5E6E171C}"/>
              </a:ext>
            </a:extLst>
          </p:cNvPr>
          <p:cNvSpPr/>
          <p:nvPr/>
        </p:nvSpPr>
        <p:spPr>
          <a:xfrm>
            <a:off x="261257" y="1413063"/>
            <a:ext cx="4000500" cy="5078313"/>
          </a:xfrm>
          <a:prstGeom prst="rect">
            <a:avLst/>
          </a:prstGeom>
        </p:spPr>
        <p:txBody>
          <a:bodyPr wrap="square">
            <a:spAutoFit/>
          </a:bodyPr>
          <a:lstStyle/>
          <a:p>
            <a:r>
              <a:rPr lang="en-IN" b="1" dirty="0"/>
              <a:t>Product.java file</a:t>
            </a:r>
          </a:p>
          <a:p>
            <a:endParaRPr lang="en-IN" b="1" dirty="0"/>
          </a:p>
          <a:p>
            <a:r>
              <a:rPr lang="en-IN" b="1" dirty="0"/>
              <a:t>package</a:t>
            </a:r>
            <a:r>
              <a:rPr lang="en-IN" dirty="0"/>
              <a:t> com.test.innerbean;</a:t>
            </a:r>
          </a:p>
          <a:p>
            <a:r>
              <a:rPr lang="en-IN" dirty="0"/>
              <a:t> </a:t>
            </a:r>
          </a:p>
          <a:p>
            <a:r>
              <a:rPr lang="en-IN" b="1" dirty="0"/>
              <a:t>public</a:t>
            </a:r>
            <a:r>
              <a:rPr lang="en-IN" dirty="0"/>
              <a:t> </a:t>
            </a:r>
            <a:r>
              <a:rPr lang="en-IN" b="1" dirty="0"/>
              <a:t>class</a:t>
            </a:r>
            <a:r>
              <a:rPr lang="en-IN" dirty="0"/>
              <a:t> Product {</a:t>
            </a:r>
          </a:p>
          <a:p>
            <a:r>
              <a:rPr lang="en-IN" dirty="0"/>
              <a:t>      </a:t>
            </a:r>
            <a:r>
              <a:rPr lang="en-IN" b="1" dirty="0"/>
              <a:t>private</a:t>
            </a:r>
            <a:r>
              <a:rPr lang="en-IN" dirty="0"/>
              <a:t> String item;</a:t>
            </a:r>
          </a:p>
          <a:p>
            <a:r>
              <a:rPr lang="en-IN" dirty="0"/>
              <a:t>    </a:t>
            </a:r>
            <a:r>
              <a:rPr lang="en-IN" b="1" dirty="0"/>
              <a:t>private</a:t>
            </a:r>
            <a:r>
              <a:rPr lang="en-IN" dirty="0"/>
              <a:t> String price;</a:t>
            </a:r>
          </a:p>
          <a:p>
            <a:r>
              <a:rPr lang="en-IN" dirty="0"/>
              <a:t>    </a:t>
            </a:r>
            <a:r>
              <a:rPr lang="en-IN" b="1" dirty="0"/>
              <a:t>private</a:t>
            </a:r>
            <a:r>
              <a:rPr lang="en-IN" dirty="0"/>
              <a:t> String address;</a:t>
            </a:r>
          </a:p>
          <a:p>
            <a:r>
              <a:rPr lang="en-IN" dirty="0"/>
              <a:t>    </a:t>
            </a:r>
            <a:r>
              <a:rPr lang="en-IN" b="1" dirty="0"/>
              <a:t>public</a:t>
            </a:r>
            <a:r>
              <a:rPr lang="en-IN" dirty="0"/>
              <a:t> String getItem() {</a:t>
            </a:r>
          </a:p>
          <a:p>
            <a:r>
              <a:rPr lang="en-IN" dirty="0"/>
              <a:t>        </a:t>
            </a:r>
            <a:r>
              <a:rPr lang="en-IN" b="1" dirty="0"/>
              <a:t>return</a:t>
            </a:r>
            <a:r>
              <a:rPr lang="en-IN" dirty="0"/>
              <a:t> item;</a:t>
            </a:r>
          </a:p>
          <a:p>
            <a:r>
              <a:rPr lang="en-IN" dirty="0"/>
              <a:t>    }</a:t>
            </a:r>
          </a:p>
          <a:p>
            <a:r>
              <a:rPr lang="en-IN" dirty="0"/>
              <a:t>    </a:t>
            </a:r>
            <a:r>
              <a:rPr lang="en-IN" b="1" dirty="0"/>
              <a:t>public</a:t>
            </a:r>
            <a:r>
              <a:rPr lang="en-IN" dirty="0"/>
              <a:t> </a:t>
            </a:r>
            <a:r>
              <a:rPr lang="en-IN" b="1" dirty="0"/>
              <a:t>void</a:t>
            </a:r>
            <a:r>
              <a:rPr lang="en-IN" dirty="0"/>
              <a:t> setItem(String item) {</a:t>
            </a:r>
          </a:p>
          <a:p>
            <a:r>
              <a:rPr lang="en-IN" dirty="0"/>
              <a:t>        </a:t>
            </a:r>
            <a:r>
              <a:rPr lang="en-IN" b="1" dirty="0"/>
              <a:t>this</a:t>
            </a:r>
            <a:r>
              <a:rPr lang="en-IN" dirty="0"/>
              <a:t>.item = item;</a:t>
            </a:r>
          </a:p>
          <a:p>
            <a:r>
              <a:rPr lang="en-IN" dirty="0"/>
              <a:t>    }</a:t>
            </a:r>
          </a:p>
          <a:p>
            <a:r>
              <a:rPr lang="en-IN" dirty="0"/>
              <a:t>    </a:t>
            </a:r>
            <a:r>
              <a:rPr lang="en-IN" b="1" dirty="0"/>
              <a:t>public</a:t>
            </a:r>
            <a:r>
              <a:rPr lang="en-IN" dirty="0"/>
              <a:t> String getPrice() {</a:t>
            </a:r>
          </a:p>
          <a:p>
            <a:r>
              <a:rPr lang="en-IN" dirty="0"/>
              <a:t>        </a:t>
            </a:r>
            <a:r>
              <a:rPr lang="en-IN" b="1" dirty="0"/>
              <a:t>return</a:t>
            </a:r>
            <a:r>
              <a:rPr lang="en-IN" dirty="0"/>
              <a:t> price;</a:t>
            </a:r>
          </a:p>
          <a:p>
            <a:r>
              <a:rPr lang="en-IN" dirty="0"/>
              <a:t>    }</a:t>
            </a:r>
          </a:p>
          <a:p>
            <a:r>
              <a:rPr lang="en-IN" dirty="0"/>
              <a:t>    </a:t>
            </a:r>
          </a:p>
        </p:txBody>
      </p:sp>
      <p:sp>
        <p:nvSpPr>
          <p:cNvPr id="3" name="Rectangle 2">
            <a:extLst>
              <a:ext uri="{FF2B5EF4-FFF2-40B4-BE49-F238E27FC236}">
                <a16:creationId xmlns:a16="http://schemas.microsoft.com/office/drawing/2014/main" id="{2B769874-EF0D-416A-92E5-4C4240239561}"/>
              </a:ext>
            </a:extLst>
          </p:cNvPr>
          <p:cNvSpPr/>
          <p:nvPr/>
        </p:nvSpPr>
        <p:spPr>
          <a:xfrm>
            <a:off x="4343400" y="1600200"/>
            <a:ext cx="4572000" cy="2862322"/>
          </a:xfrm>
          <a:prstGeom prst="rect">
            <a:avLst/>
          </a:prstGeom>
        </p:spPr>
        <p:txBody>
          <a:bodyPr>
            <a:spAutoFit/>
          </a:bodyPr>
          <a:lstStyle/>
          <a:p>
            <a:r>
              <a:rPr lang="en-IN" b="1" dirty="0"/>
              <a:t>public</a:t>
            </a:r>
            <a:r>
              <a:rPr lang="en-IN" dirty="0"/>
              <a:t> </a:t>
            </a:r>
            <a:r>
              <a:rPr lang="en-IN" b="1" dirty="0"/>
              <a:t>void</a:t>
            </a:r>
            <a:r>
              <a:rPr lang="en-IN" dirty="0"/>
              <a:t> setPrice(String price) {</a:t>
            </a:r>
          </a:p>
          <a:p>
            <a:r>
              <a:rPr lang="en-IN" dirty="0"/>
              <a:t>        </a:t>
            </a:r>
            <a:r>
              <a:rPr lang="en-IN" b="1" dirty="0"/>
              <a:t>this</a:t>
            </a:r>
            <a:r>
              <a:rPr lang="en-IN" dirty="0"/>
              <a:t>.price = price;</a:t>
            </a:r>
          </a:p>
          <a:p>
            <a:r>
              <a:rPr lang="en-IN" dirty="0"/>
              <a:t>    }</a:t>
            </a:r>
          </a:p>
          <a:p>
            <a:r>
              <a:rPr lang="en-IN" dirty="0"/>
              <a:t>    </a:t>
            </a:r>
            <a:r>
              <a:rPr lang="en-IN" b="1" dirty="0"/>
              <a:t>public</a:t>
            </a:r>
            <a:r>
              <a:rPr lang="en-IN" dirty="0"/>
              <a:t> String getAddress() {</a:t>
            </a:r>
          </a:p>
          <a:p>
            <a:r>
              <a:rPr lang="en-IN" dirty="0"/>
              <a:t>        </a:t>
            </a:r>
            <a:r>
              <a:rPr lang="en-IN" b="1" dirty="0"/>
              <a:t>return</a:t>
            </a:r>
            <a:r>
              <a:rPr lang="en-IN" dirty="0"/>
              <a:t> address;</a:t>
            </a:r>
          </a:p>
          <a:p>
            <a:r>
              <a:rPr lang="en-IN" dirty="0"/>
              <a:t>    }</a:t>
            </a:r>
          </a:p>
          <a:p>
            <a:r>
              <a:rPr lang="en-IN" dirty="0"/>
              <a:t>    </a:t>
            </a:r>
            <a:r>
              <a:rPr lang="en-IN" b="1" dirty="0"/>
              <a:t>public</a:t>
            </a:r>
            <a:r>
              <a:rPr lang="en-IN" dirty="0"/>
              <a:t> </a:t>
            </a:r>
            <a:r>
              <a:rPr lang="en-IN" b="1" dirty="0"/>
              <a:t>void</a:t>
            </a:r>
            <a:r>
              <a:rPr lang="en-IN" dirty="0"/>
              <a:t> setAddress(String address) {</a:t>
            </a:r>
          </a:p>
          <a:p>
            <a:r>
              <a:rPr lang="en-IN" dirty="0"/>
              <a:t>        </a:t>
            </a:r>
            <a:r>
              <a:rPr lang="en-IN" b="1" dirty="0"/>
              <a:t>this</a:t>
            </a:r>
            <a:r>
              <a:rPr lang="en-IN" dirty="0"/>
              <a:t>.address = address;</a:t>
            </a:r>
          </a:p>
          <a:p>
            <a:r>
              <a:rPr lang="en-IN" dirty="0"/>
              <a:t>    }</a:t>
            </a:r>
          </a:p>
          <a:p>
            <a:r>
              <a:rPr lang="en-IN" dirty="0"/>
              <a:t>}</a:t>
            </a:r>
          </a:p>
        </p:txBody>
      </p:sp>
    </p:spTree>
    <p:extLst>
      <p:ext uri="{BB962C8B-B14F-4D97-AF65-F5344CB8AC3E}">
        <p14:creationId xmlns:p14="http://schemas.microsoft.com/office/powerpoint/2010/main" val="78634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IN" sz="1800" b="0" dirty="0"/>
              <a:t>Dependency Injection-Constructor Based and setter based.</a:t>
            </a:r>
          </a:p>
          <a:p>
            <a:pPr>
              <a:buFont typeface="Wingdings" panose="05000000000000000000" pitchFamily="2" charset="2"/>
              <a:buChar char="q"/>
            </a:pPr>
            <a:r>
              <a:rPr lang="en-IN" sz="1800" b="0" dirty="0"/>
              <a:t>Injecting Inner Beans.</a:t>
            </a:r>
          </a:p>
          <a:p>
            <a:pPr>
              <a:buFont typeface="Wingdings" panose="05000000000000000000" pitchFamily="2" charset="2"/>
              <a:buChar char="q"/>
            </a:pPr>
            <a:r>
              <a:rPr lang="en-IN" sz="1800" b="0" dirty="0"/>
              <a:t>Injecting Collection.</a:t>
            </a:r>
          </a:p>
          <a:p>
            <a:pPr>
              <a:buFont typeface="Wingdings" panose="05000000000000000000" pitchFamily="2" charset="2"/>
              <a:buChar char="q"/>
            </a:pPr>
            <a:r>
              <a:rPr lang="en-IN" sz="1800" b="0" dirty="0" err="1"/>
              <a:t>IoC</a:t>
            </a:r>
            <a:r>
              <a:rPr lang="en-IN" sz="1800" b="0" dirty="0"/>
              <a:t> Containers.</a:t>
            </a:r>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64-A215-4629-9DD2-73D7262FF49F}"/>
              </a:ext>
            </a:extLst>
          </p:cNvPr>
          <p:cNvSpPr>
            <a:spLocks noGrp="1"/>
          </p:cNvSpPr>
          <p:nvPr>
            <p:ph type="title"/>
          </p:nvPr>
        </p:nvSpPr>
        <p:spPr/>
        <p:txBody>
          <a:bodyPr/>
          <a:lstStyle/>
          <a:p>
            <a:r>
              <a:rPr lang="en-US" dirty="0"/>
              <a:t>Injecting Inner Beans Cont..</a:t>
            </a:r>
            <a:endParaRPr lang="en-IN" dirty="0"/>
          </a:p>
        </p:txBody>
      </p:sp>
      <p:sp>
        <p:nvSpPr>
          <p:cNvPr id="3" name="Rectangle 2">
            <a:extLst>
              <a:ext uri="{FF2B5EF4-FFF2-40B4-BE49-F238E27FC236}">
                <a16:creationId xmlns:a16="http://schemas.microsoft.com/office/drawing/2014/main" id="{2B769874-EF0D-416A-92E5-4C4240239561}"/>
              </a:ext>
            </a:extLst>
          </p:cNvPr>
          <p:cNvSpPr/>
          <p:nvPr/>
        </p:nvSpPr>
        <p:spPr>
          <a:xfrm>
            <a:off x="228600" y="1447800"/>
            <a:ext cx="8686800" cy="1631216"/>
          </a:xfrm>
          <a:prstGeom prst="rect">
            <a:avLst/>
          </a:prstGeom>
        </p:spPr>
        <p:txBody>
          <a:bodyPr wrap="square">
            <a:spAutoFit/>
          </a:bodyPr>
          <a:lstStyle/>
          <a:p>
            <a:r>
              <a:rPr lang="en-IN" sz="2000" dirty="0"/>
              <a:t>After running the main java file you will get the following output:</a:t>
            </a:r>
          </a:p>
          <a:p>
            <a:endParaRPr lang="en-IN" sz="2000" dirty="0"/>
          </a:p>
          <a:p>
            <a:r>
              <a:rPr lang="en-IN" sz="2000" dirty="0"/>
              <a:t>Getting Orders details...: Book  </a:t>
            </a:r>
          </a:p>
          <a:p>
            <a:endParaRPr lang="en-IN" sz="2000" dirty="0"/>
          </a:p>
          <a:p>
            <a:endParaRPr lang="en-IN" sz="2000" dirty="0"/>
          </a:p>
        </p:txBody>
      </p:sp>
    </p:spTree>
    <p:extLst>
      <p:ext uri="{BB962C8B-B14F-4D97-AF65-F5344CB8AC3E}">
        <p14:creationId xmlns:p14="http://schemas.microsoft.com/office/powerpoint/2010/main" val="279534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Injecting Collection</a:t>
            </a:r>
          </a:p>
        </p:txBody>
      </p:sp>
      <p:sp>
        <p:nvSpPr>
          <p:cNvPr id="4" name="Rectangle 3">
            <a:extLst>
              <a:ext uri="{FF2B5EF4-FFF2-40B4-BE49-F238E27FC236}">
                <a16:creationId xmlns:a16="http://schemas.microsoft.com/office/drawing/2014/main" id="{DB8AB935-D883-4895-892F-E84989364961}"/>
              </a:ext>
            </a:extLst>
          </p:cNvPr>
          <p:cNvSpPr/>
          <p:nvPr/>
        </p:nvSpPr>
        <p:spPr>
          <a:xfrm>
            <a:off x="152400" y="1676400"/>
            <a:ext cx="8610600" cy="3139321"/>
          </a:xfrm>
          <a:prstGeom prst="rect">
            <a:avLst/>
          </a:prstGeom>
        </p:spPr>
        <p:txBody>
          <a:bodyPr wrap="square">
            <a:spAutoFit/>
          </a:bodyPr>
          <a:lstStyle/>
          <a:p>
            <a:r>
              <a:rPr lang="en-IN" b="1" dirty="0"/>
              <a:t>We can inject collection values by constructor in spring framework. We  can  use three elements inside the constructor-arg element.</a:t>
            </a:r>
          </a:p>
          <a:p>
            <a:r>
              <a:rPr lang="en-IN" b="1" dirty="0"/>
              <a:t>It can be:</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list</a:t>
            </a:r>
          </a:p>
          <a:p>
            <a:pPr marL="285750" indent="-285750">
              <a:buFont typeface="Wingdings" panose="05000000000000000000" pitchFamily="2" charset="2"/>
              <a:buChar char="q"/>
            </a:pPr>
            <a:r>
              <a:rPr lang="en-IN" b="1" dirty="0"/>
              <a:t>set</a:t>
            </a:r>
          </a:p>
          <a:p>
            <a:pPr marL="285750" indent="-285750">
              <a:buFont typeface="Wingdings" panose="05000000000000000000" pitchFamily="2" charset="2"/>
              <a:buChar char="q"/>
            </a:pPr>
            <a:r>
              <a:rPr lang="en-IN" b="1" dirty="0"/>
              <a:t>Map</a:t>
            </a:r>
          </a:p>
          <a:p>
            <a:endParaRPr lang="en-IN" b="1" dirty="0"/>
          </a:p>
          <a:p>
            <a:r>
              <a:rPr lang="en-IN" b="1" dirty="0"/>
              <a:t>Each collection can have string based and non-string-based values.</a:t>
            </a:r>
            <a:br>
              <a:rPr lang="en-IN" b="1" dirty="0"/>
            </a:br>
            <a:endParaRPr lang="en-US" b="1" dirty="0">
              <a:solidFill>
                <a:srgbClr val="333333"/>
              </a:solidFill>
            </a:endParaRPr>
          </a:p>
          <a:p>
            <a:endParaRPr lang="en-US" b="1" dirty="0">
              <a:solidFill>
                <a:srgbClr val="333333"/>
              </a:solidFill>
            </a:endParaRPr>
          </a:p>
        </p:txBody>
      </p:sp>
    </p:spTree>
    <p:extLst>
      <p:ext uri="{BB962C8B-B14F-4D97-AF65-F5344CB8AC3E}">
        <p14:creationId xmlns:p14="http://schemas.microsoft.com/office/powerpoint/2010/main" val="108703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Demo: Injecting Collection </a:t>
            </a:r>
          </a:p>
        </p:txBody>
      </p:sp>
      <p:sp>
        <p:nvSpPr>
          <p:cNvPr id="4" name="Rectangle 3">
            <a:extLst>
              <a:ext uri="{FF2B5EF4-FFF2-40B4-BE49-F238E27FC236}">
                <a16:creationId xmlns:a16="http://schemas.microsoft.com/office/drawing/2014/main" id="{DB8AB935-D883-4895-892F-E84989364961}"/>
              </a:ext>
            </a:extLst>
          </p:cNvPr>
          <p:cNvSpPr/>
          <p:nvPr/>
        </p:nvSpPr>
        <p:spPr>
          <a:xfrm>
            <a:off x="152400" y="1676400"/>
            <a:ext cx="8610600" cy="646331"/>
          </a:xfrm>
          <a:prstGeom prst="rect">
            <a:avLst/>
          </a:prstGeom>
        </p:spPr>
        <p:txBody>
          <a:bodyPr wrap="square">
            <a:spAutoFit/>
          </a:bodyPr>
          <a:lstStyle/>
          <a:p>
            <a:br>
              <a:rPr lang="en-IN" dirty="0"/>
            </a:br>
            <a:endParaRPr lang="en-US" b="1" dirty="0">
              <a:solidFill>
                <a:srgbClr val="333333"/>
              </a:solidFill>
            </a:endParaRPr>
          </a:p>
        </p:txBody>
      </p:sp>
      <p:sp>
        <p:nvSpPr>
          <p:cNvPr id="3" name="Rectangle 2">
            <a:extLst>
              <a:ext uri="{FF2B5EF4-FFF2-40B4-BE49-F238E27FC236}">
                <a16:creationId xmlns:a16="http://schemas.microsoft.com/office/drawing/2014/main" id="{1F9B46CE-211A-485C-86EA-01F7AC1371DF}"/>
              </a:ext>
            </a:extLst>
          </p:cNvPr>
          <p:cNvSpPr/>
          <p:nvPr/>
        </p:nvSpPr>
        <p:spPr>
          <a:xfrm>
            <a:off x="152400" y="1166842"/>
            <a:ext cx="8991600" cy="4801314"/>
          </a:xfrm>
          <a:prstGeom prst="rect">
            <a:avLst/>
          </a:prstGeom>
        </p:spPr>
        <p:txBody>
          <a:bodyPr wrap="square">
            <a:spAutoFit/>
          </a:bodyPr>
          <a:lstStyle/>
          <a:p>
            <a:r>
              <a:rPr lang="en-US" b="1" dirty="0">
                <a:solidFill>
                  <a:srgbClr val="333333"/>
                </a:solidFill>
              </a:rPr>
              <a:t>Below is the steps to inject collection in Spring Follow the steps below:</a:t>
            </a:r>
          </a:p>
          <a:p>
            <a:r>
              <a:rPr lang="en-US" b="1" dirty="0">
                <a:solidFill>
                  <a:srgbClr val="333333"/>
                </a:solidFill>
              </a:rPr>
              <a:t>Duration:</a:t>
            </a:r>
            <a:r>
              <a:rPr lang="en-US" dirty="0">
                <a:solidFill>
                  <a:srgbClr val="333333"/>
                </a:solidFill>
              </a:rPr>
              <a:t> 10 min</a:t>
            </a:r>
          </a:p>
          <a:p>
            <a:endParaRPr lang="en-US" dirty="0">
              <a:solidFill>
                <a:srgbClr val="333333"/>
              </a:solidFill>
            </a:endParaRPr>
          </a:p>
          <a:p>
            <a:r>
              <a:rPr lang="en-US" b="1" dirty="0">
                <a:solidFill>
                  <a:srgbClr val="333333"/>
                </a:solidFill>
              </a:rPr>
              <a:t>Step 1:</a:t>
            </a:r>
          </a:p>
          <a:p>
            <a:r>
              <a:rPr lang="en-US" b="1" dirty="0">
                <a:solidFill>
                  <a:srgbClr val="333333"/>
                </a:solidFill>
              </a:rPr>
              <a:t>Create a project with a name CollectionInjectionExample and create a package com.test.collection under the src folder in the created project.</a:t>
            </a:r>
          </a:p>
          <a:p>
            <a:endParaRPr lang="en-US" b="1" dirty="0">
              <a:solidFill>
                <a:srgbClr val="333333"/>
              </a:solidFill>
            </a:endParaRPr>
          </a:p>
          <a:p>
            <a:r>
              <a:rPr lang="en-US" b="1" dirty="0">
                <a:solidFill>
                  <a:srgbClr val="333333"/>
                </a:solidFill>
              </a:rPr>
              <a:t>Step 2:</a:t>
            </a:r>
          </a:p>
          <a:p>
            <a:r>
              <a:rPr lang="en-US" b="1" dirty="0">
                <a:solidFill>
                  <a:srgbClr val="333333"/>
                </a:solidFill>
              </a:rPr>
              <a:t>Add required Spring libraries using Add External JARs option as explained in the </a:t>
            </a:r>
            <a:r>
              <a:rPr lang="en-US" b="1" dirty="0" err="1">
                <a:solidFill>
                  <a:srgbClr val="333333"/>
                </a:solidFill>
              </a:rPr>
              <a:t>setterbased</a:t>
            </a:r>
            <a:r>
              <a:rPr lang="en-US" b="1" dirty="0">
                <a:solidFill>
                  <a:srgbClr val="333333"/>
                </a:solidFill>
              </a:rPr>
              <a:t>/constructor-based example.</a:t>
            </a:r>
          </a:p>
          <a:p>
            <a:endParaRPr lang="en-US" b="1" dirty="0">
              <a:solidFill>
                <a:srgbClr val="333333"/>
              </a:solidFill>
            </a:endParaRPr>
          </a:p>
          <a:p>
            <a:r>
              <a:rPr lang="en-US" b="1" dirty="0">
                <a:solidFill>
                  <a:srgbClr val="333333"/>
                </a:solidFill>
              </a:rPr>
              <a:t>Step3:</a:t>
            </a:r>
          </a:p>
          <a:p>
            <a:r>
              <a:rPr lang="en-US" b="1" dirty="0">
                <a:solidFill>
                  <a:srgbClr val="333333"/>
                </a:solidFill>
              </a:rPr>
              <a:t>Create Java classes ProductBean,</a:t>
            </a:r>
            <a:r>
              <a:rPr lang="en-IN" dirty="0"/>
              <a:t> </a:t>
            </a:r>
            <a:r>
              <a:rPr lang="en-IN" b="1" dirty="0"/>
              <a:t>ProductDetailsBean</a:t>
            </a:r>
            <a:r>
              <a:rPr lang="en-US" b="1" dirty="0">
                <a:solidFill>
                  <a:srgbClr val="333333"/>
                </a:solidFill>
              </a:rPr>
              <a:t> and CollectionMain under the com.test.collection package.</a:t>
            </a:r>
          </a:p>
          <a:p>
            <a:endParaRPr lang="en-US" b="1" dirty="0">
              <a:solidFill>
                <a:srgbClr val="333333"/>
              </a:solidFill>
            </a:endParaRPr>
          </a:p>
          <a:p>
            <a:r>
              <a:rPr lang="en-US" b="1" dirty="0">
                <a:solidFill>
                  <a:srgbClr val="333333"/>
                </a:solidFill>
              </a:rPr>
              <a:t>Step 4:</a:t>
            </a:r>
          </a:p>
          <a:p>
            <a:r>
              <a:rPr lang="en-US" b="1" dirty="0">
                <a:solidFill>
                  <a:srgbClr val="333333"/>
                </a:solidFill>
              </a:rPr>
              <a:t>Create Beans configuration file collectionbean.xml under the sic folder.</a:t>
            </a:r>
            <a:endParaRPr lang="en-US" dirty="0"/>
          </a:p>
        </p:txBody>
      </p:sp>
    </p:spTree>
    <p:extLst>
      <p:ext uri="{BB962C8B-B14F-4D97-AF65-F5344CB8AC3E}">
        <p14:creationId xmlns:p14="http://schemas.microsoft.com/office/powerpoint/2010/main" val="351037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Demo: Injecting Collection Cont..</a:t>
            </a:r>
          </a:p>
        </p:txBody>
      </p:sp>
      <p:sp>
        <p:nvSpPr>
          <p:cNvPr id="3" name="Rectangle 2">
            <a:extLst>
              <a:ext uri="{FF2B5EF4-FFF2-40B4-BE49-F238E27FC236}">
                <a16:creationId xmlns:a16="http://schemas.microsoft.com/office/drawing/2014/main" id="{8343A016-F55E-4B54-9F2B-4890CAF7866F}"/>
              </a:ext>
            </a:extLst>
          </p:cNvPr>
          <p:cNvSpPr/>
          <p:nvPr/>
        </p:nvSpPr>
        <p:spPr>
          <a:xfrm>
            <a:off x="152400" y="1371600"/>
            <a:ext cx="8991600" cy="4278094"/>
          </a:xfrm>
          <a:prstGeom prst="rect">
            <a:avLst/>
          </a:prstGeom>
        </p:spPr>
        <p:txBody>
          <a:bodyPr wrap="square">
            <a:spAutoFit/>
          </a:bodyPr>
          <a:lstStyle/>
          <a:p>
            <a:r>
              <a:rPr lang="en-IN" sz="1600" b="1" dirty="0"/>
              <a:t>CollectionMain.java file</a:t>
            </a:r>
          </a:p>
          <a:p>
            <a:endParaRPr lang="en-IN" sz="1600" b="1" dirty="0">
              <a:solidFill>
                <a:srgbClr val="7F0055"/>
              </a:solidFill>
            </a:endParaRPr>
          </a:p>
          <a:p>
            <a:r>
              <a:rPr lang="en-IN" sz="1600" b="1" dirty="0">
                <a:solidFill>
                  <a:srgbClr val="7F0055"/>
                </a:solidFill>
              </a:rPr>
              <a:t>package</a:t>
            </a:r>
            <a:r>
              <a:rPr lang="en-IN" sz="1600" dirty="0">
                <a:solidFill>
                  <a:srgbClr val="000000"/>
                </a:solidFill>
              </a:rPr>
              <a:t> com.test.collection;</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import</a:t>
            </a:r>
            <a:r>
              <a:rPr lang="en-IN" sz="1600" dirty="0">
                <a:solidFill>
                  <a:srgbClr val="000000"/>
                </a:solidFill>
              </a:rPr>
              <a:t> org.springframework.context.ApplicationContext;</a:t>
            </a:r>
            <a:endParaRPr lang="en-IN" sz="2000" dirty="0">
              <a:solidFill>
                <a:srgbClr val="212121"/>
              </a:solidFill>
            </a:endParaRPr>
          </a:p>
          <a:p>
            <a:r>
              <a:rPr lang="en-IN" sz="1600" b="1" dirty="0">
                <a:solidFill>
                  <a:srgbClr val="7F0055"/>
                </a:solidFill>
              </a:rPr>
              <a:t>import</a:t>
            </a:r>
            <a:r>
              <a:rPr lang="en-IN" sz="1600" dirty="0">
                <a:solidFill>
                  <a:srgbClr val="000000"/>
                </a:solidFill>
              </a:rPr>
              <a:t> org.springframework.context.support.ClassPathXmlApplicationContext;</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class</a:t>
            </a:r>
            <a:r>
              <a:rPr lang="en-IN" sz="1600" dirty="0">
                <a:solidFill>
                  <a:srgbClr val="000000"/>
                </a:solidFill>
              </a:rPr>
              <a:t> CollectionMain {</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static</a:t>
            </a:r>
            <a:r>
              <a:rPr lang="en-IN" sz="1600" dirty="0">
                <a:solidFill>
                  <a:srgbClr val="000000"/>
                </a:solidFill>
              </a:rPr>
              <a:t> </a:t>
            </a:r>
            <a:r>
              <a:rPr lang="en-IN" sz="1600" b="1" dirty="0">
                <a:solidFill>
                  <a:srgbClr val="7F0055"/>
                </a:solidFill>
              </a:rPr>
              <a:t>void</a:t>
            </a:r>
            <a:r>
              <a:rPr lang="en-IN" sz="1600" dirty="0">
                <a:solidFill>
                  <a:srgbClr val="000000"/>
                </a:solidFill>
              </a:rPr>
              <a:t> main(String[] </a:t>
            </a:r>
            <a:r>
              <a:rPr lang="en-IN" sz="1600" dirty="0">
                <a:solidFill>
                  <a:srgbClr val="6A3E3E"/>
                </a:solidFill>
              </a:rPr>
              <a:t>args</a:t>
            </a:r>
            <a:r>
              <a:rPr lang="en-IN" sz="1600" dirty="0">
                <a:solidFill>
                  <a:srgbClr val="000000"/>
                </a:solidFill>
              </a:rPr>
              <a:t>) {</a:t>
            </a:r>
            <a:endParaRPr lang="en-IN" sz="2000" dirty="0">
              <a:solidFill>
                <a:srgbClr val="212121"/>
              </a:solidFill>
            </a:endParaRPr>
          </a:p>
          <a:p>
            <a:r>
              <a:rPr lang="en-IN" sz="1600" dirty="0">
                <a:solidFill>
                  <a:srgbClr val="000000"/>
                </a:solidFill>
              </a:rPr>
              <a:t>              </a:t>
            </a:r>
            <a:r>
              <a:rPr lang="en-IN" sz="1600" dirty="0">
                <a:solidFill>
                  <a:srgbClr val="3F7F5F"/>
                </a:solidFill>
              </a:rPr>
              <a:t>// </a:t>
            </a:r>
            <a:r>
              <a:rPr lang="en-IN" sz="1600" b="1" dirty="0">
                <a:solidFill>
                  <a:srgbClr val="7F9FBF"/>
                </a:solidFill>
              </a:rPr>
              <a:t>TODO</a:t>
            </a:r>
            <a:r>
              <a:rPr lang="en-IN" sz="1600" dirty="0">
                <a:solidFill>
                  <a:srgbClr val="3F7F5F"/>
                </a:solidFill>
              </a:rPr>
              <a:t> Auto-generated method stub</a:t>
            </a:r>
            <a:endParaRPr lang="en-IN" sz="2000" dirty="0">
              <a:solidFill>
                <a:srgbClr val="212121"/>
              </a:solidFill>
            </a:endParaRPr>
          </a:p>
          <a:p>
            <a:r>
              <a:rPr lang="en-IN" sz="1600" dirty="0">
                <a:solidFill>
                  <a:srgbClr val="000000"/>
                </a:solidFill>
              </a:rPr>
              <a:t>ApplicationContext </a:t>
            </a:r>
            <a:r>
              <a:rPr lang="en-IN" sz="1600" u="sng" dirty="0">
                <a:solidFill>
                  <a:srgbClr val="6A3E3E"/>
                </a:solidFill>
              </a:rPr>
              <a:t>context</a:t>
            </a:r>
            <a:r>
              <a:rPr lang="en-IN" sz="1600" dirty="0">
                <a:solidFill>
                  <a:srgbClr val="000000"/>
                </a:solidFill>
              </a:rPr>
              <a:t> = </a:t>
            </a:r>
            <a:r>
              <a:rPr lang="en-IN" sz="1600" b="1" dirty="0">
                <a:solidFill>
                  <a:srgbClr val="7F0055"/>
                </a:solidFill>
              </a:rPr>
              <a:t>new </a:t>
            </a:r>
            <a:r>
              <a:rPr lang="en-IN" sz="1600" dirty="0">
                <a:solidFill>
                  <a:srgbClr val="000000"/>
                </a:solidFill>
              </a:rPr>
              <a:t>ClassPathXmlApplicationContext(</a:t>
            </a:r>
            <a:r>
              <a:rPr lang="en-IN" sz="1600" dirty="0">
                <a:solidFill>
                  <a:srgbClr val="2A00FF"/>
                </a:solidFill>
              </a:rPr>
              <a:t>"collectioninjection.xml"</a:t>
            </a:r>
            <a:r>
              <a:rPr lang="en-IN" sz="1600" dirty="0">
                <a:solidFill>
                  <a:srgbClr val="000000"/>
                </a:solidFill>
              </a:rPr>
              <a:t>);</a:t>
            </a:r>
            <a:endParaRPr lang="en-IN" sz="2000" dirty="0">
              <a:solidFill>
                <a:srgbClr val="212121"/>
              </a:solidFill>
            </a:endParaRPr>
          </a:p>
          <a:p>
            <a:r>
              <a:rPr lang="en-IN" sz="1600" dirty="0">
                <a:solidFill>
                  <a:srgbClr val="000000"/>
                </a:solidFill>
              </a:rPr>
              <a:t>ProductBean </a:t>
            </a:r>
            <a:r>
              <a:rPr lang="en-IN" sz="1600" dirty="0">
                <a:solidFill>
                  <a:srgbClr val="6A3E3E"/>
                </a:solidFill>
              </a:rPr>
              <a:t>prod</a:t>
            </a:r>
            <a:r>
              <a:rPr lang="en-IN" sz="1600" dirty="0">
                <a:solidFill>
                  <a:srgbClr val="000000"/>
                </a:solidFill>
              </a:rPr>
              <a:t> = (ProductBean) </a:t>
            </a:r>
            <a:r>
              <a:rPr lang="en-IN" sz="1600" dirty="0">
                <a:solidFill>
                  <a:srgbClr val="6A3E3E"/>
                </a:solidFill>
              </a:rPr>
              <a:t>context</a:t>
            </a:r>
            <a:r>
              <a:rPr lang="en-IN" sz="1600" dirty="0">
                <a:solidFill>
                  <a:srgbClr val="000000"/>
                </a:solidFill>
              </a:rPr>
              <a:t>.getBean(</a:t>
            </a:r>
            <a:r>
              <a:rPr lang="en-IN" sz="1600" dirty="0">
                <a:solidFill>
                  <a:srgbClr val="2A00FF"/>
                </a:solidFill>
              </a:rPr>
              <a:t>"productbean"</a:t>
            </a:r>
            <a:r>
              <a:rPr lang="en-IN" sz="1600" dirty="0">
                <a:solidFill>
                  <a:srgbClr val="000000"/>
                </a:solidFill>
              </a:rPr>
              <a:t>);</a:t>
            </a:r>
            <a:endParaRPr lang="en-IN" sz="2000" dirty="0">
              <a:solidFill>
                <a:srgbClr val="212121"/>
              </a:solidFill>
            </a:endParaRPr>
          </a:p>
          <a:p>
            <a:r>
              <a:rPr lang="en-IN" sz="1600" dirty="0">
                <a:solidFill>
                  <a:srgbClr val="000000"/>
                </a:solidFill>
              </a:rPr>
              <a:t>System.</a:t>
            </a:r>
            <a:r>
              <a:rPr lang="en-IN" sz="1600" b="1" i="1" dirty="0">
                <a:solidFill>
                  <a:srgbClr val="0000C0"/>
                </a:solidFill>
              </a:rPr>
              <a:t>out</a:t>
            </a:r>
            <a:r>
              <a:rPr lang="en-IN" sz="1600" dirty="0">
                <a:solidFill>
                  <a:srgbClr val="000000"/>
                </a:solidFill>
              </a:rPr>
              <a:t>.println(</a:t>
            </a:r>
            <a:r>
              <a:rPr lang="en-IN" sz="1600" dirty="0">
                <a:solidFill>
                  <a:srgbClr val="6A3E3E"/>
                </a:solidFill>
              </a:rPr>
              <a:t>prod</a:t>
            </a:r>
            <a:r>
              <a:rPr lang="en-IN" sz="1600" dirty="0">
                <a:solidFill>
                  <a:srgbClr val="000000"/>
                </a:solidFill>
              </a:rPr>
              <a:t>);</a:t>
            </a:r>
            <a:endParaRPr lang="en-IN" sz="2000" dirty="0">
              <a:solidFill>
                <a:srgbClr val="212121"/>
              </a:solidFill>
            </a:endParaRPr>
          </a:p>
          <a:p>
            <a:r>
              <a:rPr lang="en-IN" sz="1600" dirty="0">
                <a:solidFill>
                  <a:srgbClr val="000000"/>
                </a:solidFill>
              </a:rPr>
              <a:t>   }</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dirty="0">
                <a:solidFill>
                  <a:srgbClr val="000000"/>
                </a:solidFill>
              </a:rPr>
              <a:t>}</a:t>
            </a:r>
            <a:endParaRPr lang="en-IN" sz="1600" dirty="0"/>
          </a:p>
        </p:txBody>
      </p:sp>
    </p:spTree>
    <p:extLst>
      <p:ext uri="{BB962C8B-B14F-4D97-AF65-F5344CB8AC3E}">
        <p14:creationId xmlns:p14="http://schemas.microsoft.com/office/powerpoint/2010/main" val="95502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Demo: Injecting Collection Cont..</a:t>
            </a:r>
          </a:p>
        </p:txBody>
      </p:sp>
      <p:sp>
        <p:nvSpPr>
          <p:cNvPr id="3" name="Rectangle 2">
            <a:extLst>
              <a:ext uri="{FF2B5EF4-FFF2-40B4-BE49-F238E27FC236}">
                <a16:creationId xmlns:a16="http://schemas.microsoft.com/office/drawing/2014/main" id="{014D6080-E6B6-4503-9180-73B71DB901B9}"/>
              </a:ext>
            </a:extLst>
          </p:cNvPr>
          <p:cNvSpPr/>
          <p:nvPr/>
        </p:nvSpPr>
        <p:spPr>
          <a:xfrm>
            <a:off x="381000" y="1248537"/>
            <a:ext cx="4010526" cy="5509200"/>
          </a:xfrm>
          <a:prstGeom prst="rect">
            <a:avLst/>
          </a:prstGeom>
        </p:spPr>
        <p:txBody>
          <a:bodyPr wrap="square">
            <a:spAutoFit/>
          </a:bodyPr>
          <a:lstStyle/>
          <a:p>
            <a:r>
              <a:rPr lang="en-IN" sz="1600" b="1" dirty="0">
                <a:solidFill>
                  <a:srgbClr val="7F0055"/>
                </a:solidFill>
              </a:rPr>
              <a:t>package</a:t>
            </a:r>
            <a:r>
              <a:rPr lang="en-IN" sz="1600" dirty="0">
                <a:solidFill>
                  <a:srgbClr val="000000"/>
                </a:solidFill>
              </a:rPr>
              <a:t> com.test.collection;</a:t>
            </a:r>
            <a:endParaRPr lang="en-IN" sz="1600" dirty="0">
              <a:solidFill>
                <a:srgbClr val="212121"/>
              </a:solidFill>
            </a:endParaRPr>
          </a:p>
          <a:p>
            <a:r>
              <a:rPr lang="en-IN" sz="1600" dirty="0">
                <a:solidFill>
                  <a:srgbClr val="212121"/>
                </a:solidFill>
              </a:rPr>
              <a:t> </a:t>
            </a:r>
          </a:p>
          <a:p>
            <a:r>
              <a:rPr lang="en-IN" sz="1600" b="1" dirty="0">
                <a:solidFill>
                  <a:srgbClr val="7F0055"/>
                </a:solidFill>
              </a:rPr>
              <a:t>import</a:t>
            </a:r>
            <a:r>
              <a:rPr lang="en-IN" sz="1600" dirty="0">
                <a:solidFill>
                  <a:srgbClr val="000000"/>
                </a:solidFill>
              </a:rPr>
              <a:t> java.util.List;</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java.util.Map;</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java.util.Properties;</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java.util.Set;</a:t>
            </a:r>
            <a:endParaRPr lang="en-IN" sz="1600" dirty="0">
              <a:solidFill>
                <a:srgbClr val="212121"/>
              </a:solidFill>
            </a:endParaRPr>
          </a:p>
          <a:p>
            <a:r>
              <a:rPr lang="en-IN" sz="1600" dirty="0">
                <a:solidFill>
                  <a:srgbClr val="212121"/>
                </a:solidFill>
              </a:rPr>
              <a:t> </a:t>
            </a:r>
          </a:p>
          <a:p>
            <a:r>
              <a:rPr lang="en-IN" sz="1600" b="1" dirty="0">
                <a:solidFill>
                  <a:srgbClr val="7F0055"/>
                </a:solidFill>
              </a:rPr>
              <a:t>public</a:t>
            </a:r>
            <a:r>
              <a:rPr lang="en-IN" sz="1600" dirty="0">
                <a:solidFill>
                  <a:srgbClr val="000000"/>
                </a:solidFill>
              </a:rPr>
              <a:t> </a:t>
            </a:r>
            <a:r>
              <a:rPr lang="en-IN" sz="1600" b="1" dirty="0">
                <a:solidFill>
                  <a:srgbClr val="7F0055"/>
                </a:solidFill>
              </a:rPr>
              <a:t>class</a:t>
            </a:r>
            <a:r>
              <a:rPr lang="en-IN" sz="1600" dirty="0">
                <a:solidFill>
                  <a:srgbClr val="000000"/>
                </a:solidFill>
              </a:rPr>
              <a:t> ProductBean {</a:t>
            </a:r>
            <a:endParaRPr lang="en-IN" sz="1600" dirty="0">
              <a:solidFill>
                <a:srgbClr val="212121"/>
              </a:solidFill>
            </a:endParaRPr>
          </a:p>
          <a:p>
            <a:r>
              <a:rPr lang="en-IN" sz="1600" dirty="0">
                <a:solidFill>
                  <a:srgbClr val="212121"/>
                </a:solidFill>
              </a:rPr>
              <a:t> </a:t>
            </a:r>
            <a:r>
              <a:rPr lang="en-IN" sz="1600" dirty="0">
                <a:solidFill>
                  <a:srgbClr val="000000"/>
                </a:solidFill>
              </a:rPr>
              <a:t>   </a:t>
            </a:r>
            <a:r>
              <a:rPr lang="en-IN" sz="1600" b="1" dirty="0">
                <a:solidFill>
                  <a:srgbClr val="7F0055"/>
                </a:solidFill>
              </a:rPr>
              <a:t>private</a:t>
            </a:r>
            <a:r>
              <a:rPr lang="en-IN" sz="1600" dirty="0">
                <a:solidFill>
                  <a:srgbClr val="000000"/>
                </a:solidFill>
              </a:rPr>
              <a:t> List&lt;Object&gt; </a:t>
            </a:r>
            <a:r>
              <a:rPr lang="en-IN" sz="1600" dirty="0">
                <a:solidFill>
                  <a:srgbClr val="0000C0"/>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Set&lt;Object&gt; </a:t>
            </a:r>
            <a:r>
              <a:rPr lang="en-IN" sz="1600" dirty="0">
                <a:solidFill>
                  <a:srgbClr val="0000C0"/>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Map&lt;Object, Object&gt; </a:t>
            </a:r>
            <a:r>
              <a:rPr lang="en-IN" sz="1600" dirty="0">
                <a:solidFill>
                  <a:srgbClr val="0000C0"/>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Properties </a:t>
            </a:r>
            <a:r>
              <a:rPr lang="en-IN" sz="1600" dirty="0">
                <a:solidFill>
                  <a:srgbClr val="0000C0"/>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List&lt;Object&gt; getLists()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setLists(List&lt;Object&gt; </a:t>
            </a:r>
            <a:r>
              <a:rPr lang="en-IN" sz="1600" dirty="0">
                <a:solidFill>
                  <a:srgbClr val="6A3E3E"/>
                </a:solidFill>
              </a:rPr>
              <a:t>lists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lists</a:t>
            </a:r>
            <a:r>
              <a:rPr lang="en-IN" sz="1600" dirty="0">
                <a:solidFill>
                  <a:srgbClr val="000000"/>
                </a:solidFill>
              </a:rPr>
              <a:t> = </a:t>
            </a:r>
            <a:r>
              <a:rPr lang="en-IN" sz="1600" dirty="0">
                <a:solidFill>
                  <a:srgbClr val="6A3E3E"/>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Set&lt;Object&gt; getSets()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endParaRPr lang="en-IN" sz="1600" dirty="0"/>
          </a:p>
        </p:txBody>
      </p:sp>
      <p:sp>
        <p:nvSpPr>
          <p:cNvPr id="5" name="Rectangle 4">
            <a:extLst>
              <a:ext uri="{FF2B5EF4-FFF2-40B4-BE49-F238E27FC236}">
                <a16:creationId xmlns:a16="http://schemas.microsoft.com/office/drawing/2014/main" id="{E84D482F-E52C-465E-A2AF-598BE9D6564B}"/>
              </a:ext>
            </a:extLst>
          </p:cNvPr>
          <p:cNvSpPr/>
          <p:nvPr/>
        </p:nvSpPr>
        <p:spPr>
          <a:xfrm>
            <a:off x="4572000" y="1248537"/>
            <a:ext cx="4343400" cy="5509200"/>
          </a:xfrm>
          <a:prstGeom prst="rect">
            <a:avLst/>
          </a:prstGeom>
        </p:spPr>
        <p:txBody>
          <a:bodyPr wrap="square">
            <a:spAutoFit/>
          </a:bodyPr>
          <a:lstStyle/>
          <a:p>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setSets(Set&lt;Object&gt; </a:t>
            </a:r>
            <a:r>
              <a:rPr lang="en-IN" sz="1600" dirty="0">
                <a:solidFill>
                  <a:srgbClr val="6A3E3E"/>
                </a:solidFill>
              </a:rPr>
              <a:t>sets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sets</a:t>
            </a:r>
            <a:r>
              <a:rPr lang="en-IN" sz="1600" dirty="0">
                <a:solidFill>
                  <a:srgbClr val="000000"/>
                </a:solidFill>
              </a:rPr>
              <a:t> = </a:t>
            </a:r>
            <a:r>
              <a:rPr lang="en-IN" sz="1600" dirty="0">
                <a:solidFill>
                  <a:srgbClr val="6A3E3E"/>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b="1" dirty="0">
                <a:solidFill>
                  <a:srgbClr val="7F0055"/>
                </a:solidFill>
              </a:rPr>
              <a:t>public</a:t>
            </a:r>
            <a:r>
              <a:rPr lang="en-IN" sz="1600" dirty="0">
                <a:solidFill>
                  <a:srgbClr val="000000"/>
                </a:solidFill>
              </a:rPr>
              <a:t> Map&lt;Object, Object&gt; getMaps()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setMaps(Map&lt;Object, Object&gt; </a:t>
            </a:r>
            <a:r>
              <a:rPr lang="en-IN" sz="1600" dirty="0">
                <a:solidFill>
                  <a:srgbClr val="6A3E3E"/>
                </a:solidFill>
              </a:rPr>
              <a:t>maps</a:t>
            </a:r>
            <a:r>
              <a:rPr lang="en-IN" sz="1600" dirty="0">
                <a:solidFill>
                  <a:srgbClr val="000000"/>
                </a:solidFill>
              </a:rPr>
              <a:t>) </a:t>
            </a:r>
          </a:p>
          <a:p>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maps</a:t>
            </a:r>
            <a:r>
              <a:rPr lang="en-IN" sz="1600" dirty="0">
                <a:solidFill>
                  <a:srgbClr val="000000"/>
                </a:solidFill>
              </a:rPr>
              <a:t> = </a:t>
            </a:r>
            <a:r>
              <a:rPr lang="en-IN" sz="1600" dirty="0">
                <a:solidFill>
                  <a:srgbClr val="6A3E3E"/>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Properties getPros()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setPros(Properties </a:t>
            </a:r>
            <a:r>
              <a:rPr lang="en-IN" sz="1600" dirty="0">
                <a:solidFill>
                  <a:srgbClr val="6A3E3E"/>
                </a:solidFill>
              </a:rPr>
              <a:t>pros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pros</a:t>
            </a:r>
            <a:r>
              <a:rPr lang="en-IN" sz="1600" dirty="0">
                <a:solidFill>
                  <a:srgbClr val="000000"/>
                </a:solidFill>
              </a:rPr>
              <a:t> = </a:t>
            </a:r>
            <a:r>
              <a:rPr lang="en-IN" sz="1600" dirty="0">
                <a:solidFill>
                  <a:srgbClr val="6A3E3E"/>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dirty="0">
                <a:solidFill>
                  <a:srgbClr val="646464"/>
                </a:solidFill>
              </a:rPr>
              <a:t>@Override</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String toString()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2A00FF"/>
                </a:solidFill>
              </a:rPr>
              <a:t>"Product [lists="</a:t>
            </a:r>
            <a:r>
              <a:rPr lang="en-IN" sz="1600" dirty="0">
                <a:solidFill>
                  <a:srgbClr val="000000"/>
                </a:solidFill>
              </a:rPr>
              <a:t> + </a:t>
            </a:r>
            <a:r>
              <a:rPr lang="en-IN" sz="1600" dirty="0">
                <a:solidFill>
                  <a:srgbClr val="0000C0"/>
                </a:solidFill>
              </a:rPr>
              <a:t>lists</a:t>
            </a:r>
            <a:r>
              <a:rPr lang="en-IN" sz="1600" dirty="0">
                <a:solidFill>
                  <a:srgbClr val="000000"/>
                </a:solidFill>
              </a:rPr>
              <a:t> + </a:t>
            </a:r>
            <a:r>
              <a:rPr lang="en-IN" sz="1600" dirty="0">
                <a:solidFill>
                  <a:srgbClr val="2A00FF"/>
                </a:solidFill>
              </a:rPr>
              <a:t>", sets="</a:t>
            </a:r>
            <a:r>
              <a:rPr lang="en-IN" sz="1600" dirty="0">
                <a:solidFill>
                  <a:srgbClr val="000000"/>
                </a:solidFill>
              </a:rPr>
              <a:t> + </a:t>
            </a:r>
            <a:r>
              <a:rPr lang="en-IN" sz="1600" dirty="0">
                <a:solidFill>
                  <a:srgbClr val="0000C0"/>
                </a:solidFill>
              </a:rPr>
              <a:t>sets</a:t>
            </a:r>
            <a:r>
              <a:rPr lang="en-IN" sz="1600" dirty="0">
                <a:solidFill>
                  <a:srgbClr val="000000"/>
                </a:solidFill>
              </a:rPr>
              <a:t> + </a:t>
            </a:r>
            <a:r>
              <a:rPr lang="en-IN" sz="1600" dirty="0">
                <a:solidFill>
                  <a:srgbClr val="2A00FF"/>
                </a:solidFill>
              </a:rPr>
              <a:t>", maps="</a:t>
            </a:r>
            <a:r>
              <a:rPr lang="en-IN" sz="1600" dirty="0">
                <a:solidFill>
                  <a:srgbClr val="000000"/>
                </a:solidFill>
              </a:rPr>
              <a:t> + </a:t>
            </a:r>
            <a:r>
              <a:rPr lang="en-IN" sz="1600" dirty="0">
                <a:solidFill>
                  <a:srgbClr val="0000C0"/>
                </a:solidFill>
              </a:rPr>
              <a:t>maps</a:t>
            </a:r>
            <a:endParaRPr lang="en-IN" sz="1600" dirty="0">
              <a:solidFill>
                <a:srgbClr val="212121"/>
              </a:solidFill>
            </a:endParaRPr>
          </a:p>
          <a:p>
            <a:r>
              <a:rPr lang="en-IN" sz="1600" dirty="0">
                <a:solidFill>
                  <a:srgbClr val="000000"/>
                </a:solidFill>
              </a:rPr>
              <a:t>                           + </a:t>
            </a:r>
            <a:r>
              <a:rPr lang="en-IN" sz="1600" dirty="0">
                <a:solidFill>
                  <a:srgbClr val="2A00FF"/>
                </a:solidFill>
              </a:rPr>
              <a:t>", pros="</a:t>
            </a:r>
            <a:r>
              <a:rPr lang="en-IN" sz="1600" dirty="0">
                <a:solidFill>
                  <a:srgbClr val="000000"/>
                </a:solidFill>
              </a:rPr>
              <a:t> + </a:t>
            </a:r>
            <a:r>
              <a:rPr lang="en-IN" sz="1600" dirty="0">
                <a:solidFill>
                  <a:srgbClr val="0000C0"/>
                </a:solidFill>
              </a:rPr>
              <a:t>pros</a:t>
            </a:r>
            <a:r>
              <a:rPr lang="en-IN" sz="1600" dirty="0">
                <a:solidFill>
                  <a:srgbClr val="000000"/>
                </a:solidFill>
              </a:rPr>
              <a:t> + </a:t>
            </a:r>
            <a:r>
              <a:rPr lang="en-IN" sz="1600" dirty="0">
                <a:solidFill>
                  <a:srgbClr val="2A00FF"/>
                </a:solidFill>
              </a:rPr>
              <a:t>"]"</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dirty="0">
                <a:solidFill>
                  <a:srgbClr val="212121"/>
                </a:solidFill>
              </a:rPr>
              <a:t> </a:t>
            </a:r>
            <a:r>
              <a:rPr lang="en-IN" sz="1600" dirty="0">
                <a:solidFill>
                  <a:srgbClr val="000000"/>
                </a:solidFill>
              </a:rPr>
              <a:t>}</a:t>
            </a:r>
            <a:endParaRPr lang="en-IN" sz="1600" dirty="0"/>
          </a:p>
        </p:txBody>
      </p:sp>
    </p:spTree>
    <p:extLst>
      <p:ext uri="{BB962C8B-B14F-4D97-AF65-F5344CB8AC3E}">
        <p14:creationId xmlns:p14="http://schemas.microsoft.com/office/powerpoint/2010/main" val="196503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Demo: Injecting Collection Cont..</a:t>
            </a:r>
          </a:p>
        </p:txBody>
      </p:sp>
      <p:sp>
        <p:nvSpPr>
          <p:cNvPr id="6" name="Rectangle 5">
            <a:extLst>
              <a:ext uri="{FF2B5EF4-FFF2-40B4-BE49-F238E27FC236}">
                <a16:creationId xmlns:a16="http://schemas.microsoft.com/office/drawing/2014/main" id="{2C287D44-2934-4871-A156-287E6AB8D28C}"/>
              </a:ext>
            </a:extLst>
          </p:cNvPr>
          <p:cNvSpPr/>
          <p:nvPr/>
        </p:nvSpPr>
        <p:spPr>
          <a:xfrm>
            <a:off x="685800" y="1336119"/>
            <a:ext cx="7772400" cy="4185761"/>
          </a:xfrm>
          <a:prstGeom prst="rect">
            <a:avLst/>
          </a:prstGeom>
        </p:spPr>
        <p:txBody>
          <a:bodyPr wrap="square">
            <a:spAutoFit/>
          </a:bodyPr>
          <a:lstStyle/>
          <a:p>
            <a:r>
              <a:rPr lang="en-IN" sz="1400" dirty="0">
                <a:latin typeface="Consolas" panose="020B0609020204030204" pitchFamily="49" charset="0"/>
              </a:rPr>
              <a:t>&lt;beans xmlns=</a:t>
            </a:r>
            <a:r>
              <a:rPr lang="en-IN" sz="1400" i="1" dirty="0">
                <a:latin typeface="Consolas" panose="020B0609020204030204" pitchFamily="49" charset="0"/>
              </a:rPr>
              <a:t>"http://www.springframework.org/schema/beans"</a:t>
            </a:r>
            <a:endParaRPr lang="en-IN" dirty="0">
              <a:latin typeface="Calibri" panose="020F0502020204030204" pitchFamily="34" charset="0"/>
            </a:endParaRPr>
          </a:p>
          <a:p>
            <a:r>
              <a:rPr lang="en-IN" sz="1400" dirty="0">
                <a:latin typeface="Consolas" panose="020B0609020204030204" pitchFamily="49" charset="0"/>
              </a:rPr>
              <a:t>    xmlns:xsi=</a:t>
            </a:r>
            <a:r>
              <a:rPr lang="en-IN" sz="1400" i="1" dirty="0">
                <a:latin typeface="Consolas" panose="020B0609020204030204" pitchFamily="49" charset="0"/>
              </a:rPr>
              <a:t>"http://www.w3.org/2001/XMLSchema-instance"</a:t>
            </a:r>
            <a:endParaRPr lang="en-IN" dirty="0">
              <a:latin typeface="Calibri" panose="020F0502020204030204" pitchFamily="34" charset="0"/>
            </a:endParaRPr>
          </a:p>
          <a:p>
            <a:r>
              <a:rPr lang="en-IN" sz="1400" dirty="0">
                <a:latin typeface="Consolas" panose="020B0609020204030204" pitchFamily="49" charset="0"/>
              </a:rPr>
              <a:t>    xsi:schemaLocation=</a:t>
            </a:r>
            <a:r>
              <a:rPr lang="en-IN" sz="1400" i="1" dirty="0">
                <a:latin typeface="Consolas" panose="020B0609020204030204" pitchFamily="49" charset="0"/>
              </a:rPr>
              <a:t>"http://www.springframework.org/schema/beans</a:t>
            </a:r>
            <a:endParaRPr lang="en-IN" dirty="0">
              <a:latin typeface="Calibri" panose="020F0502020204030204" pitchFamily="34" charset="0"/>
            </a:endParaRPr>
          </a:p>
          <a:p>
            <a:r>
              <a:rPr lang="en-IN" sz="1400" i="1" dirty="0">
                <a:latin typeface="Consolas" panose="020B0609020204030204" pitchFamily="49" charset="0"/>
              </a:rPr>
              <a:t>    http://www.springframework.org/schema/beans/spring-beans-3.0.xsd"</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a:t>
            </a:r>
            <a:endParaRPr lang="en-IN" dirty="0">
              <a:latin typeface="Calibri" panose="020F0502020204030204" pitchFamily="34" charset="0"/>
            </a:endParaRPr>
          </a:p>
          <a:p>
            <a:r>
              <a:rPr lang="en-IN" sz="1400" dirty="0">
                <a:latin typeface="Consolas" panose="020B0609020204030204" pitchFamily="49" charset="0"/>
              </a:rPr>
              <a:t> &lt;bean id=</a:t>
            </a:r>
            <a:r>
              <a:rPr lang="en-IN" sz="1400" i="1" dirty="0">
                <a:latin typeface="Consolas" panose="020B0609020204030204" pitchFamily="49" charset="0"/>
              </a:rPr>
              <a:t>"productbean"</a:t>
            </a:r>
            <a:r>
              <a:rPr lang="en-IN" sz="1400" dirty="0">
                <a:latin typeface="Consolas" panose="020B0609020204030204" pitchFamily="49" charset="0"/>
              </a:rPr>
              <a:t>  class=</a:t>
            </a:r>
            <a:r>
              <a:rPr lang="en-IN" sz="1400" i="1" dirty="0">
                <a:latin typeface="Consolas" panose="020B0609020204030204" pitchFamily="49" charset="0"/>
              </a:rPr>
              <a:t>"com.test.collection.ProductBean"</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"lists"</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&lt;list&gt;</a:t>
            </a:r>
            <a:endParaRPr lang="en-IN" dirty="0">
              <a:latin typeface="Calibri" panose="020F0502020204030204" pitchFamily="34" charset="0"/>
            </a:endParaRPr>
          </a:p>
          <a:p>
            <a:r>
              <a:rPr lang="en-IN" sz="1400" dirty="0">
                <a:latin typeface="Consolas" panose="020B0609020204030204" pitchFamily="49" charset="0"/>
              </a:rPr>
              <a:t>                &lt;value&gt;1&lt;/value&gt;</a:t>
            </a:r>
            <a:endParaRPr lang="en-IN" dirty="0">
              <a:latin typeface="Calibri" panose="020F0502020204030204" pitchFamily="34" charset="0"/>
            </a:endParaRPr>
          </a:p>
          <a:p>
            <a:r>
              <a:rPr lang="en-IN" sz="1400" dirty="0">
                <a:latin typeface="Consolas" panose="020B0609020204030204" pitchFamily="49" charset="0"/>
              </a:rPr>
              <a:t>                &lt;ref bean=</a:t>
            </a:r>
            <a:r>
              <a:rPr lang="en-IN" sz="1400" i="1" dirty="0">
                <a:latin typeface="Consolas" panose="020B0609020204030204" pitchFamily="49" charset="0"/>
              </a:rPr>
              <a:t>"productdetailbean"</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&lt;bean class=</a:t>
            </a:r>
            <a:r>
              <a:rPr lang="en-IN" sz="1400" i="1" dirty="0">
                <a:latin typeface="Consolas" panose="020B0609020204030204" pitchFamily="49" charset="0"/>
              </a:rPr>
              <a:t>"com.test.collection.ProductDetailsBean"</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"pr_name"</a:t>
            </a:r>
            <a:r>
              <a:rPr lang="en-IN" sz="1400" dirty="0">
                <a:latin typeface="Consolas" panose="020B0609020204030204" pitchFamily="49" charset="0"/>
              </a:rPr>
              <a:t> value=</a:t>
            </a:r>
            <a:r>
              <a:rPr lang="en-IN" sz="1400" i="1" dirty="0">
                <a:latin typeface="Consolas" panose="020B0609020204030204" pitchFamily="49" charset="0"/>
              </a:rPr>
              <a:t>“ProductList"</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"pr_id"</a:t>
            </a:r>
            <a:r>
              <a:rPr lang="en-IN" sz="1400" dirty="0">
                <a:latin typeface="Consolas" panose="020B0609020204030204" pitchFamily="49" charset="0"/>
              </a:rPr>
              <a:t> value=</a:t>
            </a:r>
            <a:r>
              <a:rPr lang="en-IN" sz="1400" i="1" dirty="0">
                <a:latin typeface="Consolas" panose="020B0609020204030204" pitchFamily="49" charset="0"/>
              </a:rPr>
              <a:t>"A11190"</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"qty"</a:t>
            </a:r>
            <a:r>
              <a:rPr lang="en-IN" sz="1400" dirty="0">
                <a:latin typeface="Consolas" panose="020B0609020204030204" pitchFamily="49" charset="0"/>
              </a:rPr>
              <a:t> value=</a:t>
            </a:r>
            <a:r>
              <a:rPr lang="en-IN" sz="1400" i="1" dirty="0">
                <a:latin typeface="Consolas" panose="020B0609020204030204" pitchFamily="49" charset="0"/>
              </a:rPr>
              <a:t>"28"</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"price"</a:t>
            </a:r>
            <a:r>
              <a:rPr lang="en-IN" sz="1400" dirty="0">
                <a:latin typeface="Consolas" panose="020B0609020204030204" pitchFamily="49" charset="0"/>
              </a:rPr>
              <a:t> value=</a:t>
            </a:r>
            <a:r>
              <a:rPr lang="en-IN" sz="1400" i="1" dirty="0">
                <a:latin typeface="Consolas" panose="020B0609020204030204" pitchFamily="49" charset="0"/>
              </a:rPr>
              <a:t>"280.70"</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&lt;/bean&gt;</a:t>
            </a:r>
            <a:endParaRPr lang="en-IN" dirty="0">
              <a:latin typeface="Calibri" panose="020F0502020204030204" pitchFamily="34" charset="0"/>
            </a:endParaRPr>
          </a:p>
          <a:p>
            <a:r>
              <a:rPr lang="en-IN" sz="1400" dirty="0">
                <a:latin typeface="Consolas" panose="020B0609020204030204" pitchFamily="49" charset="0"/>
              </a:rPr>
              <a:t>            &lt;/list&gt;</a:t>
            </a:r>
            <a:endParaRPr lang="en-IN" dirty="0">
              <a:latin typeface="Calibri" panose="020F0502020204030204" pitchFamily="34" charset="0"/>
            </a:endParaRPr>
          </a:p>
          <a:p>
            <a:r>
              <a:rPr lang="en-IN" sz="1400" dirty="0">
                <a:latin typeface="Consolas" panose="020B0609020204030204" pitchFamily="49" charset="0"/>
              </a:rPr>
              <a:t>  &lt;/property&gt;</a:t>
            </a:r>
            <a:endParaRPr lang="en-IN" dirty="0">
              <a:latin typeface="Calibri" panose="020F0502020204030204" pitchFamily="34" charset="0"/>
            </a:endParaRPr>
          </a:p>
          <a:p>
            <a:r>
              <a:rPr lang="en-IN" sz="1400" dirty="0">
                <a:latin typeface="Consolas" panose="020B0609020204030204" pitchFamily="49" charset="0"/>
              </a:rPr>
              <a:t> </a:t>
            </a:r>
            <a:endParaRPr lang="en-IN" sz="1400" dirty="0"/>
          </a:p>
        </p:txBody>
      </p:sp>
    </p:spTree>
    <p:extLst>
      <p:ext uri="{BB962C8B-B14F-4D97-AF65-F5344CB8AC3E}">
        <p14:creationId xmlns:p14="http://schemas.microsoft.com/office/powerpoint/2010/main" val="219987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Demo: Injecting Collection Cont..</a:t>
            </a:r>
          </a:p>
        </p:txBody>
      </p:sp>
      <p:sp>
        <p:nvSpPr>
          <p:cNvPr id="6" name="Rectangle 5">
            <a:extLst>
              <a:ext uri="{FF2B5EF4-FFF2-40B4-BE49-F238E27FC236}">
                <a16:creationId xmlns:a16="http://schemas.microsoft.com/office/drawing/2014/main" id="{2C287D44-2934-4871-A156-287E6AB8D28C}"/>
              </a:ext>
            </a:extLst>
          </p:cNvPr>
          <p:cNvSpPr/>
          <p:nvPr/>
        </p:nvSpPr>
        <p:spPr>
          <a:xfrm>
            <a:off x="76200" y="715963"/>
            <a:ext cx="8686800" cy="5509200"/>
          </a:xfrm>
          <a:prstGeom prst="rect">
            <a:avLst/>
          </a:prstGeom>
        </p:spPr>
        <p:txBody>
          <a:bodyPr wrap="square">
            <a:spAutoFit/>
          </a:bodyPr>
          <a:lstStyle/>
          <a:p>
            <a:endParaRPr lang="en-IN" sz="1600" dirty="0"/>
          </a:p>
          <a:p>
            <a:r>
              <a:rPr lang="en-IN" sz="1600" dirty="0"/>
              <a:t>&lt;property name=</a:t>
            </a:r>
            <a:r>
              <a:rPr lang="en-IN" sz="1600" i="1" dirty="0"/>
              <a:t>"sets"</a:t>
            </a:r>
            <a:r>
              <a:rPr lang="en-IN" sz="1600" dirty="0"/>
              <a:t>&gt;</a:t>
            </a:r>
          </a:p>
          <a:p>
            <a:r>
              <a:rPr lang="en-IN" sz="1600" dirty="0"/>
              <a:t>            &lt;set&gt;</a:t>
            </a:r>
          </a:p>
          <a:p>
            <a:r>
              <a:rPr lang="en-IN" sz="1600" dirty="0"/>
              <a:t>                &lt;set&gt;</a:t>
            </a:r>
          </a:p>
          <a:p>
            <a:r>
              <a:rPr lang="en-IN" sz="1600" dirty="0"/>
              <a:t>                &lt;value&gt;1&lt;/value&gt;</a:t>
            </a:r>
          </a:p>
          <a:p>
            <a:r>
              <a:rPr lang="en-IN" sz="1600" dirty="0"/>
              <a:t>                &lt;ref bean=</a:t>
            </a:r>
            <a:r>
              <a:rPr lang="en-IN" sz="1600" i="1" dirty="0"/>
              <a:t>"productdetailbean"</a:t>
            </a:r>
            <a:r>
              <a:rPr lang="en-IN" sz="1600" dirty="0"/>
              <a:t> /&gt;</a:t>
            </a:r>
          </a:p>
          <a:p>
            <a:r>
              <a:rPr lang="en-IN" sz="1600" dirty="0"/>
              <a:t>                &lt;bean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“Peoductssets"</a:t>
            </a:r>
            <a:r>
              <a:rPr lang="en-IN" sz="1600" dirty="0"/>
              <a:t> /&gt;</a:t>
            </a:r>
          </a:p>
          <a:p>
            <a:r>
              <a:rPr lang="en-IN" sz="1600" dirty="0"/>
              <a:t>                    &lt;property name=</a:t>
            </a:r>
            <a:r>
              <a:rPr lang="en-IN" sz="1600" i="1" dirty="0"/>
              <a:t>"pr_id"</a:t>
            </a:r>
            <a:r>
              <a:rPr lang="en-IN" sz="1600" dirty="0"/>
              <a:t> value=</a:t>
            </a:r>
            <a:r>
              <a:rPr lang="en-IN" sz="1600" i="1" dirty="0"/>
              <a:t>"B2289"</a:t>
            </a:r>
            <a:r>
              <a:rPr lang="en-IN" sz="1600" dirty="0"/>
              <a:t> /&gt;</a:t>
            </a:r>
          </a:p>
          <a:p>
            <a:r>
              <a:rPr lang="en-IN" sz="1600" dirty="0"/>
              <a:t>                    &lt;property name=</a:t>
            </a:r>
            <a:r>
              <a:rPr lang="en-IN" sz="1600" i="1" dirty="0"/>
              <a:t>"qty"</a:t>
            </a:r>
            <a:r>
              <a:rPr lang="en-IN" sz="1600" dirty="0"/>
              <a:t> value=</a:t>
            </a:r>
            <a:r>
              <a:rPr lang="en-IN" sz="1600" i="1" dirty="0"/>
              <a:t>"28"</a:t>
            </a:r>
            <a:r>
              <a:rPr lang="en-IN" sz="1600" dirty="0"/>
              <a:t> /&gt;</a:t>
            </a:r>
          </a:p>
          <a:p>
            <a:r>
              <a:rPr lang="en-IN" sz="1600" dirty="0"/>
              <a:t>                    &lt;property name=</a:t>
            </a:r>
            <a:r>
              <a:rPr lang="en-IN" sz="1600" i="1" dirty="0"/>
              <a:t>"price"</a:t>
            </a:r>
            <a:r>
              <a:rPr lang="en-IN" sz="1600" dirty="0"/>
              <a:t> value=</a:t>
            </a:r>
            <a:r>
              <a:rPr lang="en-IN" sz="1600" i="1" dirty="0"/>
              <a:t>"280.70"</a:t>
            </a:r>
            <a:r>
              <a:rPr lang="en-IN" sz="1600" dirty="0"/>
              <a:t> /&gt;</a:t>
            </a:r>
          </a:p>
          <a:p>
            <a:r>
              <a:rPr lang="en-IN" sz="1600" dirty="0"/>
              <a:t>                &lt;/bean&gt;</a:t>
            </a:r>
          </a:p>
          <a:p>
            <a:r>
              <a:rPr lang="en-IN" sz="1600" dirty="0"/>
              <a:t>              &lt;/set&gt;</a:t>
            </a:r>
          </a:p>
          <a:p>
            <a:r>
              <a:rPr lang="en-IN" sz="1600" dirty="0"/>
              <a:t>              &lt;/set&gt;</a:t>
            </a:r>
          </a:p>
          <a:p>
            <a:r>
              <a:rPr lang="en-IN" sz="1600" dirty="0"/>
              <a:t>  &lt;/property&gt;</a:t>
            </a:r>
          </a:p>
          <a:p>
            <a:r>
              <a:rPr lang="en-IN" sz="1600" dirty="0"/>
              <a:t>  &lt;property name=</a:t>
            </a:r>
            <a:r>
              <a:rPr lang="en-IN" sz="1600" i="1" dirty="0"/>
              <a:t>"maps"</a:t>
            </a:r>
            <a:r>
              <a:rPr lang="en-IN" sz="1600" dirty="0"/>
              <a:t>&gt;</a:t>
            </a:r>
          </a:p>
          <a:p>
            <a:r>
              <a:rPr lang="en-IN" sz="1600" dirty="0"/>
              <a:t>             &lt;map&gt;</a:t>
            </a:r>
          </a:p>
          <a:p>
            <a:r>
              <a:rPr lang="en-IN" sz="1600" dirty="0"/>
              <a:t>                &lt;entry key=</a:t>
            </a:r>
            <a:r>
              <a:rPr lang="en-IN" sz="1600" i="1" dirty="0"/>
              <a:t>"Key 1"</a:t>
            </a:r>
            <a:r>
              <a:rPr lang="en-IN" sz="1600" dirty="0"/>
              <a:t> value=</a:t>
            </a:r>
            <a:r>
              <a:rPr lang="en-IN" sz="1600" i="1" dirty="0"/>
              <a:t>"1"</a:t>
            </a:r>
            <a:r>
              <a:rPr lang="en-IN" sz="1600" dirty="0"/>
              <a:t> /&gt;</a:t>
            </a:r>
          </a:p>
          <a:p>
            <a:r>
              <a:rPr lang="en-IN" sz="1600" dirty="0"/>
              <a:t>                &lt;entry key=</a:t>
            </a:r>
            <a:r>
              <a:rPr lang="en-IN" sz="1600" i="1" dirty="0"/>
              <a:t>"Key 2"</a:t>
            </a:r>
            <a:r>
              <a:rPr lang="en-IN" sz="1600" dirty="0"/>
              <a:t> value-ref=</a:t>
            </a:r>
            <a:r>
              <a:rPr lang="en-IN" sz="1600" i="1" dirty="0"/>
              <a:t>"productdetailbean"</a:t>
            </a:r>
            <a:r>
              <a:rPr lang="en-IN" sz="1600" dirty="0"/>
              <a:t> /&gt;</a:t>
            </a:r>
          </a:p>
          <a:p>
            <a:r>
              <a:rPr lang="en-IN" sz="1600" dirty="0"/>
              <a:t>                &lt;entry key=</a:t>
            </a:r>
            <a:r>
              <a:rPr lang="en-IN" sz="1600" i="1" dirty="0"/>
              <a:t>"Key 3"</a:t>
            </a:r>
            <a:r>
              <a:rPr lang="en-IN" sz="1600" dirty="0"/>
              <a:t>&gt;</a:t>
            </a:r>
          </a:p>
          <a:p>
            <a:r>
              <a:rPr lang="en-IN" sz="1600" dirty="0"/>
              <a:t>               </a:t>
            </a:r>
          </a:p>
          <a:p>
            <a:r>
              <a:rPr lang="en-IN" sz="1600" dirty="0"/>
              <a:t>                  </a:t>
            </a:r>
          </a:p>
        </p:txBody>
      </p:sp>
    </p:spTree>
    <p:extLst>
      <p:ext uri="{BB962C8B-B14F-4D97-AF65-F5344CB8AC3E}">
        <p14:creationId xmlns:p14="http://schemas.microsoft.com/office/powerpoint/2010/main" val="218575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dirty="0"/>
              <a:t>Demo: Injecting Collection Cont..</a:t>
            </a:r>
          </a:p>
        </p:txBody>
      </p:sp>
      <p:sp>
        <p:nvSpPr>
          <p:cNvPr id="6" name="Rectangle 5">
            <a:extLst>
              <a:ext uri="{FF2B5EF4-FFF2-40B4-BE49-F238E27FC236}">
                <a16:creationId xmlns:a16="http://schemas.microsoft.com/office/drawing/2014/main" id="{2C287D44-2934-4871-A156-287E6AB8D28C}"/>
              </a:ext>
            </a:extLst>
          </p:cNvPr>
          <p:cNvSpPr/>
          <p:nvPr/>
        </p:nvSpPr>
        <p:spPr>
          <a:xfrm>
            <a:off x="28074" y="693987"/>
            <a:ext cx="9115926" cy="6494085"/>
          </a:xfrm>
          <a:prstGeom prst="rect">
            <a:avLst/>
          </a:prstGeom>
        </p:spPr>
        <p:txBody>
          <a:bodyPr wrap="square">
            <a:spAutoFit/>
          </a:bodyPr>
          <a:lstStyle/>
          <a:p>
            <a:endParaRPr lang="en-IN" sz="1600" dirty="0"/>
          </a:p>
          <a:p>
            <a:r>
              <a:rPr lang="en-IN" sz="1600" dirty="0"/>
              <a:t>  &lt;bean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“ProductMap"</a:t>
            </a:r>
            <a:r>
              <a:rPr lang="en-IN" sz="1600" dirty="0"/>
              <a:t> /&gt;</a:t>
            </a:r>
          </a:p>
          <a:p>
            <a:r>
              <a:rPr lang="en-IN" sz="1600" dirty="0"/>
              <a:t>                        &lt;property name=</a:t>
            </a:r>
            <a:r>
              <a:rPr lang="en-IN" sz="1600" i="1" dirty="0"/>
              <a:t>"pr_id"</a:t>
            </a:r>
            <a:r>
              <a:rPr lang="en-IN" sz="1600" dirty="0"/>
              <a:t> value=</a:t>
            </a:r>
            <a:r>
              <a:rPr lang="en-IN" sz="1600" i="1" dirty="0"/>
              <a:t>"M555"</a:t>
            </a:r>
            <a:r>
              <a:rPr lang="en-IN" sz="1600" dirty="0"/>
              <a:t> /&gt;</a:t>
            </a:r>
          </a:p>
          <a:p>
            <a:r>
              <a:rPr lang="en-IN" sz="1600" dirty="0"/>
              <a:t>                        &lt;property name=</a:t>
            </a:r>
            <a:r>
              <a:rPr lang="en-IN" sz="1600" i="1" dirty="0"/>
              <a:t>"qty"</a:t>
            </a:r>
            <a:r>
              <a:rPr lang="en-IN" sz="1600" dirty="0"/>
              <a:t> value=</a:t>
            </a:r>
            <a:r>
              <a:rPr lang="en-IN" sz="1600" i="1" dirty="0"/>
              <a:t>"28"</a:t>
            </a:r>
            <a:r>
              <a:rPr lang="en-IN" sz="1600" dirty="0"/>
              <a:t> /&gt;</a:t>
            </a:r>
          </a:p>
          <a:p>
            <a:r>
              <a:rPr lang="en-IN" sz="1600" dirty="0"/>
              <a:t>                        &lt;property name=</a:t>
            </a:r>
            <a:r>
              <a:rPr lang="en-IN" sz="1600" i="1" dirty="0"/>
              <a:t>"price"</a:t>
            </a:r>
            <a:r>
              <a:rPr lang="en-IN" sz="1600" dirty="0"/>
              <a:t> value=</a:t>
            </a:r>
            <a:r>
              <a:rPr lang="en-IN" sz="1600" i="1" dirty="0"/>
              <a:t>"330.56"</a:t>
            </a:r>
            <a:r>
              <a:rPr lang="en-IN" sz="1600" dirty="0"/>
              <a:t>/&gt;</a:t>
            </a:r>
          </a:p>
          <a:p>
            <a:r>
              <a:rPr lang="en-IN" sz="1600" dirty="0"/>
              <a:t>                    &lt;/bean&gt;</a:t>
            </a:r>
          </a:p>
          <a:p>
            <a:r>
              <a:rPr lang="en-IN" sz="1600" dirty="0"/>
              <a:t>                &lt;/entry&gt;</a:t>
            </a:r>
          </a:p>
          <a:p>
            <a:r>
              <a:rPr lang="en-IN" sz="1600" dirty="0"/>
              <a:t>            &lt;/map&gt;</a:t>
            </a:r>
          </a:p>
          <a:p>
            <a:r>
              <a:rPr lang="en-IN" sz="1600" dirty="0"/>
              <a:t>  &lt;/property&gt;</a:t>
            </a:r>
          </a:p>
          <a:p>
            <a:endParaRPr lang="en-IN" sz="1600" dirty="0"/>
          </a:p>
          <a:p>
            <a:r>
              <a:rPr lang="en-IN" sz="1600" dirty="0"/>
              <a:t> &lt;property name=</a:t>
            </a:r>
            <a:r>
              <a:rPr lang="en-IN" sz="1600" i="1" dirty="0"/>
              <a:t>"pros"</a:t>
            </a:r>
            <a:r>
              <a:rPr lang="en-IN" sz="1600" dirty="0"/>
              <a:t>&gt;</a:t>
            </a:r>
          </a:p>
          <a:p>
            <a:r>
              <a:rPr lang="en-IN" sz="1600" dirty="0"/>
              <a:t>            &lt;props&gt;</a:t>
            </a:r>
          </a:p>
          <a:p>
            <a:r>
              <a:rPr lang="en-IN" sz="1600" dirty="0"/>
              <a:t>                &lt;prop key=</a:t>
            </a:r>
            <a:r>
              <a:rPr lang="en-IN" sz="1600" i="1" dirty="0"/>
              <a:t>“tech"</a:t>
            </a:r>
            <a:r>
              <a:rPr lang="en-IN" sz="1600" dirty="0"/>
              <a:t>&gt;technical</a:t>
            </a:r>
            <a:r>
              <a:rPr lang="en-IN" sz="1600" u="sng" dirty="0"/>
              <a:t>@domain.com</a:t>
            </a:r>
            <a:r>
              <a:rPr lang="en-IN" sz="1600" dirty="0"/>
              <a:t>&lt;/prop&gt;</a:t>
            </a:r>
          </a:p>
          <a:p>
            <a:r>
              <a:rPr lang="en-IN" sz="1600" dirty="0"/>
              <a:t>                &lt;prop key=</a:t>
            </a:r>
            <a:r>
              <a:rPr lang="en-IN" sz="1600" i="1" dirty="0"/>
              <a:t>“logistic"</a:t>
            </a:r>
            <a:r>
              <a:rPr lang="en-IN" sz="1600" dirty="0"/>
              <a:t>&gt;logistic</a:t>
            </a:r>
            <a:r>
              <a:rPr lang="en-IN" sz="1600" u="sng" dirty="0"/>
              <a:t>@domain.com</a:t>
            </a:r>
            <a:r>
              <a:rPr lang="en-IN" sz="1600" dirty="0"/>
              <a:t>&lt;/prop&gt;</a:t>
            </a:r>
          </a:p>
          <a:p>
            <a:r>
              <a:rPr lang="en-IN" sz="1600" dirty="0"/>
              <a:t>            &lt;/props&gt;</a:t>
            </a:r>
          </a:p>
          <a:p>
            <a:r>
              <a:rPr lang="en-IN" sz="1600" dirty="0"/>
              <a:t>        &lt;/property&gt;</a:t>
            </a:r>
          </a:p>
          <a:p>
            <a:r>
              <a:rPr lang="en-IN" sz="1600" dirty="0"/>
              <a:t>&lt;/bean&gt;</a:t>
            </a:r>
          </a:p>
          <a:p>
            <a:r>
              <a:rPr lang="en-IN" sz="1600" dirty="0"/>
              <a:t> &lt;bean id=</a:t>
            </a:r>
            <a:r>
              <a:rPr lang="en-IN" sz="1600" i="1" dirty="0"/>
              <a:t>"productdetailbean"</a:t>
            </a:r>
            <a:r>
              <a:rPr lang="en-IN" sz="1600" dirty="0"/>
              <a:t>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"Mobile Phone"</a:t>
            </a:r>
            <a:r>
              <a:rPr lang="en-IN" sz="1600" dirty="0"/>
              <a:t> /&gt;</a:t>
            </a:r>
          </a:p>
          <a:p>
            <a:r>
              <a:rPr lang="en-IN" sz="1600" dirty="0"/>
              <a:t>        &lt;property name=</a:t>
            </a:r>
            <a:r>
              <a:rPr lang="en-IN" sz="1600" i="1" dirty="0"/>
              <a:t>"pr_id"</a:t>
            </a:r>
            <a:r>
              <a:rPr lang="en-IN" sz="1600" dirty="0"/>
              <a:t> value=</a:t>
            </a:r>
            <a:r>
              <a:rPr lang="en-IN" sz="1600" i="1" dirty="0"/>
              <a:t>"A223"</a:t>
            </a:r>
            <a:r>
              <a:rPr lang="en-IN" sz="1600" dirty="0"/>
              <a:t> /&gt;</a:t>
            </a:r>
          </a:p>
          <a:p>
            <a:r>
              <a:rPr lang="en-IN" sz="1600" dirty="0"/>
              <a:t>        &lt;property name=</a:t>
            </a:r>
            <a:r>
              <a:rPr lang="en-IN" sz="1600" i="1" dirty="0"/>
              <a:t>"qty"</a:t>
            </a:r>
            <a:r>
              <a:rPr lang="en-IN" sz="1600" dirty="0"/>
              <a:t> value=</a:t>
            </a:r>
            <a:r>
              <a:rPr lang="en-IN" sz="1600" i="1" dirty="0"/>
              <a:t>"5"</a:t>
            </a:r>
            <a:r>
              <a:rPr lang="en-IN" sz="1600" dirty="0"/>
              <a:t> /&gt;</a:t>
            </a:r>
          </a:p>
          <a:p>
            <a:r>
              <a:rPr lang="en-IN" sz="1600" dirty="0"/>
              <a:t>        &lt;property name=</a:t>
            </a:r>
            <a:r>
              <a:rPr lang="en-IN" sz="1600" i="1" dirty="0"/>
              <a:t>"price"</a:t>
            </a:r>
            <a:r>
              <a:rPr lang="en-IN" sz="1600" dirty="0"/>
              <a:t> value=</a:t>
            </a:r>
            <a:r>
              <a:rPr lang="en-IN" sz="1600" i="1" dirty="0"/>
              <a:t>"45390.50"</a:t>
            </a:r>
            <a:r>
              <a:rPr lang="en-IN" sz="1600" dirty="0"/>
              <a:t>/&gt;</a:t>
            </a:r>
          </a:p>
          <a:p>
            <a:r>
              <a:rPr lang="en-IN" sz="1600" dirty="0"/>
              <a:t>    &lt;/bean&gt;</a:t>
            </a:r>
          </a:p>
          <a:p>
            <a:r>
              <a:rPr lang="en-IN" sz="1600" dirty="0"/>
              <a:t> &lt;/beans&gt; </a:t>
            </a:r>
          </a:p>
        </p:txBody>
      </p:sp>
    </p:spTree>
    <p:extLst>
      <p:ext uri="{BB962C8B-B14F-4D97-AF65-F5344CB8AC3E}">
        <p14:creationId xmlns:p14="http://schemas.microsoft.com/office/powerpoint/2010/main" val="347908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Dependency Injection</a:t>
            </a:r>
            <a:endParaRPr lang="en-US" dirty="0"/>
          </a:p>
        </p:txBody>
      </p:sp>
      <p:sp>
        <p:nvSpPr>
          <p:cNvPr id="3" name="Rectangle 2">
            <a:extLst>
              <a:ext uri="{FF2B5EF4-FFF2-40B4-BE49-F238E27FC236}">
                <a16:creationId xmlns:a16="http://schemas.microsoft.com/office/drawing/2014/main" id="{1F11C8C1-658E-4358-A974-ECA06C1B634B}"/>
              </a:ext>
            </a:extLst>
          </p:cNvPr>
          <p:cNvSpPr/>
          <p:nvPr/>
        </p:nvSpPr>
        <p:spPr>
          <a:xfrm>
            <a:off x="457200" y="1447800"/>
            <a:ext cx="7924800" cy="5078313"/>
          </a:xfrm>
          <a:prstGeom prst="rect">
            <a:avLst/>
          </a:prstGeom>
        </p:spPr>
        <p:txBody>
          <a:bodyPr wrap="square">
            <a:spAutoFit/>
          </a:bodyPr>
          <a:lstStyle/>
          <a:p>
            <a:r>
              <a:rPr lang="en-IN" b="1" dirty="0">
                <a:solidFill>
                  <a:srgbClr val="222635"/>
                </a:solidFill>
                <a:latin typeface="Helvetica Neue"/>
              </a:rPr>
              <a:t>Advantages of Dependency Injection</a:t>
            </a:r>
          </a:p>
          <a:p>
            <a:endParaRPr lang="en-IN" b="1" dirty="0">
              <a:solidFill>
                <a:srgbClr val="222635"/>
              </a:solidFill>
              <a:latin typeface="Helvetica Neue"/>
            </a:endParaRPr>
          </a:p>
          <a:p>
            <a:r>
              <a:rPr lang="en-IN" dirty="0"/>
              <a:t>DI advantages of high cohesion are:</a:t>
            </a:r>
          </a:p>
          <a:p>
            <a:pPr marL="742950" lvl="1" indent="-285750">
              <a:buFont typeface="Arial" panose="020B0604020202020204" pitchFamily="34" charset="0"/>
              <a:buChar char="•"/>
            </a:pPr>
            <a:r>
              <a:rPr lang="en-IN" dirty="0"/>
              <a:t>Reduced module complexity</a:t>
            </a:r>
          </a:p>
          <a:p>
            <a:pPr marL="742950" lvl="1" indent="-285750">
              <a:buFont typeface="Arial" panose="020B0604020202020204" pitchFamily="34" charset="0"/>
              <a:buChar char="•"/>
            </a:pPr>
            <a:r>
              <a:rPr lang="en-IN" dirty="0"/>
              <a:t>Increased system maintainability, because logic changes in the domain affect fewer modules.</a:t>
            </a:r>
          </a:p>
          <a:p>
            <a:pPr marL="742950" lvl="1" indent="-285750">
              <a:buFont typeface="Arial" panose="020B0604020202020204" pitchFamily="34" charset="0"/>
              <a:buChar char="•"/>
            </a:pPr>
            <a:r>
              <a:rPr lang="en-IN" dirty="0"/>
              <a:t>Increased module reusability.</a:t>
            </a:r>
          </a:p>
          <a:p>
            <a:pPr marL="285750" indent="-285750">
              <a:buFont typeface="Wingdings" panose="05000000000000000000" pitchFamily="2" charset="2"/>
              <a:buChar char="q"/>
            </a:pPr>
            <a:r>
              <a:rPr lang="en-IN" dirty="0"/>
              <a:t>DI does not require any changes in code behaviour it can be applied to legacy code as refactoring.</a:t>
            </a:r>
          </a:p>
          <a:p>
            <a:pPr marL="285750" indent="-285750">
              <a:buFont typeface="Wingdings" panose="05000000000000000000" pitchFamily="2" charset="2"/>
              <a:buChar char="q"/>
            </a:pPr>
            <a:r>
              <a:rPr lang="en-IN" dirty="0"/>
              <a:t>DI allows a client to remove all knowledge of a concrete implementation that needs to use. It is more reusable, more testable, more readable code.</a:t>
            </a:r>
          </a:p>
          <a:p>
            <a:pPr marL="285750" indent="-285750">
              <a:buFont typeface="Wingdings" panose="05000000000000000000" pitchFamily="2" charset="2"/>
              <a:buChar char="q"/>
            </a:pPr>
            <a:r>
              <a:rPr lang="en-IN" dirty="0"/>
              <a:t>DI makes it possible to eliminate, or at least reduce unnecessary dependencies.</a:t>
            </a:r>
          </a:p>
          <a:p>
            <a:pPr marL="285750" indent="-285750">
              <a:buFont typeface="Wingdings" panose="05000000000000000000" pitchFamily="2" charset="2"/>
              <a:buChar char="q"/>
            </a:pPr>
            <a:r>
              <a:rPr lang="en-IN" dirty="0"/>
              <a:t>DI allows concurrent or independent development.</a:t>
            </a:r>
          </a:p>
          <a:p>
            <a:pPr marL="285750" indent="-285750">
              <a:buFont typeface="Wingdings" panose="05000000000000000000" pitchFamily="2" charset="2"/>
              <a:buChar char="q"/>
            </a:pPr>
            <a:r>
              <a:rPr lang="en-IN" dirty="0"/>
              <a:t>DI decreases coupling between a class and its dependency.</a:t>
            </a:r>
          </a:p>
          <a:p>
            <a:br>
              <a:rPr lang="en-IN" dirty="0"/>
            </a:br>
            <a:endParaRPr lang="en-IN" b="1" dirty="0">
              <a:solidFill>
                <a:srgbClr val="222635"/>
              </a:solidFill>
              <a:latin typeface="Helvetica Neue"/>
            </a:endParaRPr>
          </a:p>
          <a:p>
            <a:br>
              <a:rPr lang="en-IN" dirty="0">
                <a:solidFill>
                  <a:srgbClr val="222635"/>
                </a:solidFill>
                <a:latin typeface="Cambria" panose="02040503050406030204" pitchFamily="18" charset="0"/>
              </a:rPr>
            </a:br>
            <a:endParaRPr lang="en-IN" dirty="0"/>
          </a:p>
        </p:txBody>
      </p:sp>
    </p:spTree>
    <p:extLst>
      <p:ext uri="{BB962C8B-B14F-4D97-AF65-F5344CB8AC3E}">
        <p14:creationId xmlns:p14="http://schemas.microsoft.com/office/powerpoint/2010/main" val="2338209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Dependency Injection</a:t>
            </a:r>
          </a:p>
        </p:txBody>
      </p:sp>
      <p:sp>
        <p:nvSpPr>
          <p:cNvPr id="6" name="Rectangle 5">
            <a:extLst>
              <a:ext uri="{FF2B5EF4-FFF2-40B4-BE49-F238E27FC236}">
                <a16:creationId xmlns:a16="http://schemas.microsoft.com/office/drawing/2014/main" id="{363F21CB-59DE-417B-B195-ABE0B13D2A60}"/>
              </a:ext>
            </a:extLst>
          </p:cNvPr>
          <p:cNvSpPr/>
          <p:nvPr/>
        </p:nvSpPr>
        <p:spPr>
          <a:xfrm>
            <a:off x="293914" y="1905000"/>
            <a:ext cx="8839200" cy="3693319"/>
          </a:xfrm>
          <a:prstGeom prst="rect">
            <a:avLst/>
          </a:prstGeom>
        </p:spPr>
        <p:txBody>
          <a:bodyPr wrap="square">
            <a:spAutoFit/>
          </a:bodyPr>
          <a:lstStyle/>
          <a:p>
            <a:r>
              <a:rPr lang="en-IN" b="1" dirty="0">
                <a:solidFill>
                  <a:srgbClr val="222635"/>
                </a:solidFill>
                <a:latin typeface="Helvetica Neue"/>
              </a:rPr>
              <a:t>Disadvantages of Dependency Injection</a:t>
            </a:r>
          </a:p>
          <a:p>
            <a:endParaRPr lang="en-IN" b="1" dirty="0">
              <a:solidFill>
                <a:srgbClr val="222635"/>
              </a:solidFill>
              <a:latin typeface="Helvetica Neue"/>
            </a:endParaRP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creates clients that demand configure details supplied by construction code.</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make code difficult to trace because it separates behavior from construction; this means developers refer to more files to follow how a system performs.</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cause an explosion of types, especially in languages that have explicit interface types like C# and Java.</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encourage dependence on DI framework.</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Tight coupling :</a:t>
            </a:r>
          </a:p>
          <a:p>
            <a:pPr marL="742950" lvl="1" indent="-285750">
              <a:buFont typeface="Wingdings" panose="05000000000000000000" pitchFamily="2" charset="2"/>
              <a:buChar char="q"/>
            </a:pPr>
            <a:r>
              <a:rPr lang="en-IN" dirty="0">
                <a:solidFill>
                  <a:srgbClr val="222635"/>
                </a:solidFill>
                <a:latin typeface="Cambria" panose="02040503050406030204" pitchFamily="18" charset="0"/>
              </a:rPr>
              <a:t>A change in only one module usually forces a ripple effect of changes in other modules.</a:t>
            </a:r>
          </a:p>
          <a:p>
            <a:br>
              <a:rPr lang="en-IN" dirty="0"/>
            </a:br>
            <a:endParaRPr lang="en-IN" dirty="0"/>
          </a:p>
        </p:txBody>
      </p:sp>
    </p:spTree>
    <p:extLst>
      <p:ext uri="{BB962C8B-B14F-4D97-AF65-F5344CB8AC3E}">
        <p14:creationId xmlns:p14="http://schemas.microsoft.com/office/powerpoint/2010/main" val="222420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Dependency Injection</a:t>
            </a:r>
            <a:endParaRPr lang="en-US" dirty="0"/>
          </a:p>
        </p:txBody>
      </p:sp>
      <p:sp>
        <p:nvSpPr>
          <p:cNvPr id="3" name="Content Placeholder 2"/>
          <p:cNvSpPr>
            <a:spLocks noGrp="1"/>
          </p:cNvSpPr>
          <p:nvPr>
            <p:ph idx="1"/>
          </p:nvPr>
        </p:nvSpPr>
        <p:spPr>
          <a:xfrm>
            <a:off x="304800" y="914400"/>
            <a:ext cx="8610600" cy="5562600"/>
          </a:xfrm>
        </p:spPr>
        <p:txBody>
          <a:bodyPr numCol="1">
            <a:normAutofit/>
          </a:bodyPr>
          <a:lstStyle/>
          <a:p>
            <a:pPr marL="0" indent="0" algn="ctr" fontAlgn="base">
              <a:buNone/>
            </a:pPr>
            <a:r>
              <a:rPr lang="en-IN" sz="1800" dirty="0"/>
              <a:t>Dependency Injection</a:t>
            </a:r>
          </a:p>
          <a:p>
            <a:pPr fontAlgn="base"/>
            <a:endParaRPr lang="en-IN" sz="1800" dirty="0"/>
          </a:p>
          <a:p>
            <a:pPr fontAlgn="base"/>
            <a:r>
              <a:rPr lang="en-IN" sz="1800" dirty="0"/>
              <a:t>Java components or Java Classes in an application if independent then the possibility of reusability is increases and also, we can test them independently of other classes. </a:t>
            </a:r>
          </a:p>
          <a:p>
            <a:pPr fontAlgn="base"/>
            <a:endParaRPr lang="en-IN" sz="1800" dirty="0"/>
          </a:p>
          <a:p>
            <a:pPr fontAlgn="base"/>
            <a:r>
              <a:rPr lang="en-IN" sz="1800" dirty="0"/>
              <a:t>To decouple Java components from other Java components the dependency to a certain other class should get injected into them rather that the class itself creates or finds this object. </a:t>
            </a:r>
            <a:endParaRPr lang="en-US" sz="1800" dirty="0"/>
          </a:p>
          <a:p>
            <a:pPr marL="0" indent="0" fontAlgn="base">
              <a:buNone/>
            </a:pPr>
            <a:endParaRPr lang="en-US" sz="1800" dirty="0"/>
          </a:p>
          <a:p>
            <a:r>
              <a:rPr lang="en-IN" sz="1800" dirty="0"/>
              <a:t>If there are two different classes and we need to use dependency injection from one class to other class, it can be done via following ways</a:t>
            </a:r>
          </a:p>
          <a:p>
            <a:pPr lvl="1"/>
            <a:endParaRPr lang="en-IN" sz="1600" dirty="0"/>
          </a:p>
          <a:p>
            <a:pPr lvl="1">
              <a:buFont typeface="Wingdings" panose="05000000000000000000" pitchFamily="2" charset="2"/>
              <a:buChar char="q"/>
            </a:pPr>
            <a:r>
              <a:rPr lang="en-IN" sz="1800" dirty="0"/>
              <a:t>construction injection</a:t>
            </a:r>
          </a:p>
          <a:p>
            <a:pPr lvl="1">
              <a:buFont typeface="Wingdings" panose="05000000000000000000" pitchFamily="2" charset="2"/>
              <a:buChar char="q"/>
            </a:pPr>
            <a:r>
              <a:rPr lang="en-IN" sz="1800" dirty="0"/>
              <a:t>A setter  setter injection</a:t>
            </a:r>
            <a:endParaRPr lang="en-IN" sz="1600" dirty="0"/>
          </a:p>
          <a:p>
            <a:pPr marL="0" indent="0">
              <a:buNone/>
            </a:pPr>
            <a:br>
              <a:rPr lang="en-IN" b="0" dirty="0"/>
            </a:br>
            <a:endParaRPr lang="en-US" sz="1800" dirty="0"/>
          </a:p>
        </p:txBody>
      </p:sp>
    </p:spTree>
    <p:extLst>
      <p:ext uri="{BB962C8B-B14F-4D97-AF65-F5344CB8AC3E}">
        <p14:creationId xmlns:p14="http://schemas.microsoft.com/office/powerpoint/2010/main" val="211559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50B-C399-41D5-AE88-B0280B997350}"/>
              </a:ext>
            </a:extLst>
          </p:cNvPr>
          <p:cNvSpPr>
            <a:spLocks noGrp="1"/>
          </p:cNvSpPr>
          <p:nvPr>
            <p:ph type="title"/>
          </p:nvPr>
        </p:nvSpPr>
        <p:spPr/>
        <p:txBody>
          <a:bodyPr/>
          <a:lstStyle/>
          <a:p>
            <a:r>
              <a:rPr lang="en-IN" dirty="0"/>
              <a:t>IoC Containers</a:t>
            </a:r>
          </a:p>
        </p:txBody>
      </p:sp>
      <p:sp>
        <p:nvSpPr>
          <p:cNvPr id="5" name="Rectangle 4">
            <a:extLst>
              <a:ext uri="{FF2B5EF4-FFF2-40B4-BE49-F238E27FC236}">
                <a16:creationId xmlns:a16="http://schemas.microsoft.com/office/drawing/2014/main" id="{547B94A0-9C6A-4EC0-9236-230A02F32E74}"/>
              </a:ext>
            </a:extLst>
          </p:cNvPr>
          <p:cNvSpPr/>
          <p:nvPr/>
        </p:nvSpPr>
        <p:spPr>
          <a:xfrm>
            <a:off x="0" y="1143000"/>
            <a:ext cx="9144000" cy="2862322"/>
          </a:xfrm>
          <a:prstGeom prst="rect">
            <a:avLst/>
          </a:prstGeom>
        </p:spPr>
        <p:txBody>
          <a:bodyPr wrap="square">
            <a:spAutoFit/>
          </a:bodyPr>
          <a:lstStyle/>
          <a:p>
            <a:pPr marL="285750" indent="-285750">
              <a:buFont typeface="Arial" panose="020B0604020202020204" pitchFamily="34" charset="0"/>
              <a:buChar char="•"/>
            </a:pPr>
            <a:r>
              <a:rPr lang="en-IN" b="1" dirty="0"/>
              <a:t>The </a:t>
            </a:r>
            <a:r>
              <a:rPr lang="en-IN" b="1" dirty="0" err="1"/>
              <a:t>IoC</a:t>
            </a:r>
            <a:r>
              <a:rPr lang="en-IN" b="1" dirty="0"/>
              <a:t> container of Spring is at the heart of the Spring Framework. </a:t>
            </a:r>
          </a:p>
          <a:p>
            <a:pPr marL="285750" indent="-285750">
              <a:buFont typeface="Arial" panose="020B0604020202020204" pitchFamily="34" charset="0"/>
              <a:buChar char="•"/>
            </a:pPr>
            <a:r>
              <a:rPr lang="en-IN" b="1" dirty="0"/>
              <a:t>The container will create the objects, wire them together, configure them, and manage their complete life cycle from creation till destruction. </a:t>
            </a:r>
          </a:p>
          <a:p>
            <a:pPr marL="285750" indent="-285750">
              <a:buFont typeface="Arial" panose="020B0604020202020204" pitchFamily="34" charset="0"/>
              <a:buChar char="•"/>
            </a:pPr>
            <a:r>
              <a:rPr lang="en-IN" b="1" dirty="0"/>
              <a:t>It uses dependency injection (DI) to manage the application components.</a:t>
            </a:r>
          </a:p>
          <a:p>
            <a:pPr marL="285750" indent="-285750">
              <a:buFont typeface="Arial" panose="020B0604020202020204" pitchFamily="34" charset="0"/>
              <a:buChar char="•"/>
            </a:pPr>
            <a:endParaRPr lang="en-IN" dirty="0"/>
          </a:p>
          <a:p>
            <a:r>
              <a:rPr lang="en-IN" b="1" dirty="0"/>
              <a:t>Spring provides following two distinct types of containers.</a:t>
            </a:r>
          </a:p>
          <a:p>
            <a:pPr marL="285750" indent="-285750">
              <a:buFont typeface="Arial" panose="020B0604020202020204" pitchFamily="34" charset="0"/>
              <a:buChar char="•"/>
            </a:pPr>
            <a:endParaRPr lang="en-IN" dirty="0"/>
          </a:p>
          <a:p>
            <a:pPr marL="742950" lvl="1" indent="-285750">
              <a:buFont typeface="Wingdings" panose="05000000000000000000" pitchFamily="2" charset="2"/>
              <a:buChar char="q"/>
            </a:pPr>
            <a:r>
              <a:rPr lang="en-IN" dirty="0"/>
              <a:t>BeanFactory container</a:t>
            </a:r>
          </a:p>
          <a:p>
            <a:pPr marL="742950" lvl="1" indent="-285750">
              <a:buFont typeface="Wingdings" panose="05000000000000000000" pitchFamily="2" charset="2"/>
              <a:buChar char="q"/>
            </a:pPr>
            <a:r>
              <a:rPr lang="en-IN" dirty="0"/>
              <a:t>ApplicationContext container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6080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0F8B-DDA8-44B1-B3AE-FF0207183A84}"/>
              </a:ext>
            </a:extLst>
          </p:cNvPr>
          <p:cNvSpPr>
            <a:spLocks noGrp="1"/>
          </p:cNvSpPr>
          <p:nvPr>
            <p:ph type="title"/>
          </p:nvPr>
        </p:nvSpPr>
        <p:spPr/>
        <p:txBody>
          <a:bodyPr/>
          <a:lstStyle/>
          <a:p>
            <a:r>
              <a:rPr lang="en-IN" dirty="0" err="1"/>
              <a:t>IoC</a:t>
            </a:r>
            <a:r>
              <a:rPr lang="en-IN" dirty="0"/>
              <a:t> Container Cont..</a:t>
            </a:r>
          </a:p>
        </p:txBody>
      </p:sp>
      <p:sp>
        <p:nvSpPr>
          <p:cNvPr id="6" name="Rectangle 5">
            <a:extLst>
              <a:ext uri="{FF2B5EF4-FFF2-40B4-BE49-F238E27FC236}">
                <a16:creationId xmlns:a16="http://schemas.microsoft.com/office/drawing/2014/main" id="{9C7AA72D-83C3-40F6-BFB6-6B7F51D50D59}"/>
              </a:ext>
            </a:extLst>
          </p:cNvPr>
          <p:cNvSpPr/>
          <p:nvPr/>
        </p:nvSpPr>
        <p:spPr>
          <a:xfrm>
            <a:off x="152400" y="1447800"/>
            <a:ext cx="8991600" cy="4801314"/>
          </a:xfrm>
          <a:prstGeom prst="rect">
            <a:avLst/>
          </a:prstGeom>
        </p:spPr>
        <p:txBody>
          <a:bodyPr wrap="square">
            <a:spAutoFit/>
          </a:bodyPr>
          <a:lstStyle/>
          <a:p>
            <a:r>
              <a:rPr lang="en-IN" b="1" dirty="0"/>
              <a:t>1. Spring BeanFactory container</a:t>
            </a:r>
          </a:p>
          <a:p>
            <a:endParaRPr lang="en-IN" dirty="0"/>
          </a:p>
          <a:p>
            <a:pPr marL="285750" indent="-285750">
              <a:buFont typeface="Wingdings" panose="05000000000000000000" pitchFamily="2" charset="2"/>
              <a:buChar char="q"/>
            </a:pPr>
            <a:r>
              <a:rPr lang="en-IN" dirty="0"/>
              <a:t>It has more capability than being the interface for an advanced factory capable of maintaining a registry of different beans and their dependencies.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We can read bean definitions and access them using the bean factory. Using </a:t>
            </a:r>
            <a:r>
              <a:rPr lang="en-IN" dirty="0" err="1"/>
              <a:t>BeanFactory</a:t>
            </a:r>
            <a:r>
              <a:rPr lang="en-IN" dirty="0"/>
              <a:t> we create one and read in bean definitions in the XML format as follows:</a:t>
            </a:r>
          </a:p>
          <a:p>
            <a:pPr marL="285750" indent="-285750">
              <a:buFont typeface="Wingdings" panose="05000000000000000000" pitchFamily="2" charset="2"/>
              <a:buChar char="q"/>
            </a:pPr>
            <a:endParaRPr lang="en-IN" dirty="0"/>
          </a:p>
          <a:p>
            <a:r>
              <a:rPr lang="en-IN" b="1" dirty="0"/>
              <a:t>How to Create XmlBeanFactory</a:t>
            </a:r>
          </a:p>
          <a:p>
            <a:endParaRPr lang="en-IN" b="1" dirty="0"/>
          </a:p>
          <a:p>
            <a:r>
              <a:rPr lang="en-IN" dirty="0" err="1"/>
              <a:t>InputStream</a:t>
            </a:r>
            <a:r>
              <a:rPr lang="en-IN" dirty="0"/>
              <a:t> </a:t>
            </a:r>
            <a:r>
              <a:rPr lang="en-IN" dirty="0" err="1"/>
              <a:t>inpstr</a:t>
            </a:r>
            <a:r>
              <a:rPr lang="en-IN" dirty="0"/>
              <a:t> = new FileInputStream("beans.xml");</a:t>
            </a:r>
          </a:p>
          <a:p>
            <a:r>
              <a:rPr lang="en-IN" dirty="0"/>
              <a:t>BeanFactory factory = new XmlBeanFactory(</a:t>
            </a:r>
            <a:r>
              <a:rPr lang="en-IN" dirty="0" err="1"/>
              <a:t>inpstr</a:t>
            </a:r>
            <a:r>
              <a:rPr lang="en-IN" dirty="0"/>
              <a:t>);</a:t>
            </a:r>
          </a:p>
          <a:p>
            <a:r>
              <a:rPr lang="en-IN" dirty="0"/>
              <a:t> </a:t>
            </a:r>
          </a:p>
          <a:p>
            <a:r>
              <a:rPr lang="en-IN" dirty="0"/>
              <a:t>//Get bean</a:t>
            </a:r>
          </a:p>
          <a:p>
            <a:r>
              <a:rPr lang="en-IN" dirty="0"/>
              <a:t>HelloWorld obj = (HelloWorld) </a:t>
            </a:r>
            <a:r>
              <a:rPr lang="en-IN" dirty="0" err="1"/>
              <a:t>factory.getBean</a:t>
            </a:r>
            <a:r>
              <a:rPr lang="en-IN" dirty="0"/>
              <a:t>(“This is Spring Core");</a:t>
            </a:r>
          </a:p>
          <a:p>
            <a:pPr marL="285750" indent="-285750">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62779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0F8B-DDA8-44B1-B3AE-FF0207183A84}"/>
              </a:ext>
            </a:extLst>
          </p:cNvPr>
          <p:cNvSpPr>
            <a:spLocks noGrp="1"/>
          </p:cNvSpPr>
          <p:nvPr>
            <p:ph type="title"/>
          </p:nvPr>
        </p:nvSpPr>
        <p:spPr/>
        <p:txBody>
          <a:bodyPr/>
          <a:lstStyle/>
          <a:p>
            <a:r>
              <a:rPr lang="en-IN" dirty="0" err="1"/>
              <a:t>IoC</a:t>
            </a:r>
            <a:r>
              <a:rPr lang="en-IN" dirty="0"/>
              <a:t> Container Cont..</a:t>
            </a:r>
          </a:p>
        </p:txBody>
      </p:sp>
      <p:sp>
        <p:nvSpPr>
          <p:cNvPr id="6" name="Rectangle 5">
            <a:extLst>
              <a:ext uri="{FF2B5EF4-FFF2-40B4-BE49-F238E27FC236}">
                <a16:creationId xmlns:a16="http://schemas.microsoft.com/office/drawing/2014/main" id="{9C7AA72D-83C3-40F6-BFB6-6B7F51D50D59}"/>
              </a:ext>
            </a:extLst>
          </p:cNvPr>
          <p:cNvSpPr/>
          <p:nvPr/>
        </p:nvSpPr>
        <p:spPr>
          <a:xfrm>
            <a:off x="152400" y="1447800"/>
            <a:ext cx="8991600" cy="2031325"/>
          </a:xfrm>
          <a:prstGeom prst="rect">
            <a:avLst/>
          </a:prstGeom>
        </p:spPr>
        <p:txBody>
          <a:bodyPr wrap="square">
            <a:spAutoFit/>
          </a:bodyPr>
          <a:lstStyle/>
          <a:p>
            <a:r>
              <a:rPr lang="en-IN" b="1" dirty="0"/>
              <a:t>Other ways to create bean factory are as below:</a:t>
            </a:r>
          </a:p>
          <a:p>
            <a:endParaRPr lang="en-IN" b="1" dirty="0"/>
          </a:p>
          <a:p>
            <a:r>
              <a:rPr lang="en-IN" dirty="0"/>
              <a:t>Resource  </a:t>
            </a:r>
            <a:r>
              <a:rPr lang="en-IN" dirty="0" err="1"/>
              <a:t>rs</a:t>
            </a:r>
            <a:r>
              <a:rPr lang="en-IN" dirty="0"/>
              <a:t>= new FileSystemResource("beans.xml");</a:t>
            </a:r>
          </a:p>
          <a:p>
            <a:r>
              <a:rPr lang="en-IN" dirty="0" err="1"/>
              <a:t>BeanFactory</a:t>
            </a:r>
            <a:r>
              <a:rPr lang="en-IN" dirty="0"/>
              <a:t> factory = new XmlBeanFactory(</a:t>
            </a:r>
            <a:r>
              <a:rPr lang="en-IN" dirty="0" err="1"/>
              <a:t>rs</a:t>
            </a:r>
            <a:r>
              <a:rPr lang="en-IN" dirty="0"/>
              <a:t>);</a:t>
            </a:r>
          </a:p>
          <a:p>
            <a:r>
              <a:rPr lang="en-IN" dirty="0"/>
              <a:t> </a:t>
            </a:r>
          </a:p>
          <a:p>
            <a:r>
              <a:rPr lang="en-IN" dirty="0" err="1"/>
              <a:t>ClassPathResource</a:t>
            </a:r>
            <a:r>
              <a:rPr lang="en-IN" dirty="0"/>
              <a:t> </a:t>
            </a:r>
            <a:r>
              <a:rPr lang="en-IN" dirty="0" err="1"/>
              <a:t>rs</a:t>
            </a:r>
            <a:r>
              <a:rPr lang="en-IN" dirty="0"/>
              <a:t> = new ClassPathResource("beans.xml");</a:t>
            </a:r>
          </a:p>
          <a:p>
            <a:r>
              <a:rPr lang="en-IN" dirty="0" err="1"/>
              <a:t>BeanFactory</a:t>
            </a:r>
            <a:r>
              <a:rPr lang="en-IN" dirty="0"/>
              <a:t> factory = new XmlBeanFactory(</a:t>
            </a:r>
            <a:r>
              <a:rPr lang="en-IN" dirty="0" err="1"/>
              <a:t>rs</a:t>
            </a:r>
            <a:r>
              <a:rPr lang="en-IN" dirty="0"/>
              <a:t>)</a:t>
            </a:r>
            <a:r>
              <a:rPr lang="en-IN" b="1" dirty="0"/>
              <a:t>;</a:t>
            </a:r>
          </a:p>
        </p:txBody>
      </p:sp>
    </p:spTree>
    <p:extLst>
      <p:ext uri="{BB962C8B-B14F-4D97-AF65-F5344CB8AC3E}">
        <p14:creationId xmlns:p14="http://schemas.microsoft.com/office/powerpoint/2010/main" val="148410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B523-61C6-4318-AB36-7FC46B1B6B46}"/>
              </a:ext>
            </a:extLst>
          </p:cNvPr>
          <p:cNvSpPr>
            <a:spLocks noGrp="1"/>
          </p:cNvSpPr>
          <p:nvPr>
            <p:ph type="title"/>
          </p:nvPr>
        </p:nvSpPr>
        <p:spPr/>
        <p:txBody>
          <a:bodyPr/>
          <a:lstStyle/>
          <a:p>
            <a:r>
              <a:rPr lang="en-IN" dirty="0" err="1"/>
              <a:t>IoC</a:t>
            </a:r>
            <a:r>
              <a:rPr lang="en-IN" dirty="0"/>
              <a:t> Container Cont..</a:t>
            </a:r>
          </a:p>
        </p:txBody>
      </p:sp>
      <p:sp>
        <p:nvSpPr>
          <p:cNvPr id="4" name="Rectangle 3">
            <a:extLst>
              <a:ext uri="{FF2B5EF4-FFF2-40B4-BE49-F238E27FC236}">
                <a16:creationId xmlns:a16="http://schemas.microsoft.com/office/drawing/2014/main" id="{0ADDC418-4373-4245-9961-2BE08B03C73C}"/>
              </a:ext>
            </a:extLst>
          </p:cNvPr>
          <p:cNvSpPr/>
          <p:nvPr/>
        </p:nvSpPr>
        <p:spPr>
          <a:xfrm>
            <a:off x="266700" y="1981200"/>
            <a:ext cx="8610600" cy="4247317"/>
          </a:xfrm>
          <a:prstGeom prst="rect">
            <a:avLst/>
          </a:prstGeom>
        </p:spPr>
        <p:txBody>
          <a:bodyPr wrap="square">
            <a:spAutoFit/>
          </a:bodyPr>
          <a:lstStyle/>
          <a:p>
            <a:r>
              <a:rPr lang="en-IN" b="1" dirty="0">
                <a:solidFill>
                  <a:srgbClr val="000000"/>
                </a:solidFill>
                <a:latin typeface="-apple-system"/>
              </a:rPr>
              <a:t>2. Spring ApplicationContext container</a:t>
            </a:r>
          </a:p>
          <a:p>
            <a:pPr lvl="1"/>
            <a:endParaRPr lang="en-IN" b="1" dirty="0">
              <a:solidFill>
                <a:srgbClr val="000000"/>
              </a:solidFill>
              <a:latin typeface="-apple-system"/>
            </a:endParaRPr>
          </a:p>
          <a:p>
            <a:pPr marL="742950" lvl="1" indent="-285750">
              <a:buFont typeface="Wingdings" panose="05000000000000000000" pitchFamily="2" charset="2"/>
              <a:buChar char="Ø"/>
            </a:pPr>
            <a:r>
              <a:rPr lang="en-IN" dirty="0"/>
              <a:t>It includes all functionality of the </a:t>
            </a:r>
            <a:r>
              <a:rPr lang="en-IN" dirty="0" err="1"/>
              <a:t>BeanFactory</a:t>
            </a:r>
            <a:r>
              <a:rPr lang="en-IN" dirty="0"/>
              <a:t> container hence widely recommended over the BeanFactory.</a:t>
            </a:r>
          </a:p>
          <a:p>
            <a:pPr marL="742950" lvl="1" indent="-285750">
              <a:buFont typeface="Wingdings" panose="05000000000000000000" pitchFamily="2" charset="2"/>
              <a:buChar char="Ø"/>
            </a:pPr>
            <a:endParaRPr lang="en-IN" dirty="0"/>
          </a:p>
          <a:p>
            <a:pPr marL="742950" lvl="1" indent="-285750">
              <a:buFont typeface="Wingdings" panose="05000000000000000000" pitchFamily="2" charset="2"/>
              <a:buChar char="Ø"/>
            </a:pPr>
            <a:r>
              <a:rPr lang="en-IN" dirty="0"/>
              <a:t>BeanFactory can still be used for lightweight applications like mobile devices or applet based applications where data volume and speed is significant.</a:t>
            </a:r>
          </a:p>
          <a:p>
            <a:pPr marL="742950" lvl="1" indent="-285750">
              <a:buFont typeface="Wingdings" panose="05000000000000000000" pitchFamily="2" charset="2"/>
              <a:buChar char="Ø"/>
            </a:pPr>
            <a:endParaRPr lang="en-IN" dirty="0"/>
          </a:p>
          <a:p>
            <a:pPr lvl="1"/>
            <a:r>
              <a:rPr lang="en-IN" b="1" dirty="0"/>
              <a:t>How to create ApplicationContext</a:t>
            </a:r>
          </a:p>
          <a:p>
            <a:pPr lvl="1"/>
            <a:endParaRPr lang="en-IN" b="1" dirty="0"/>
          </a:p>
          <a:p>
            <a:pPr lvl="1"/>
            <a:r>
              <a:rPr lang="en-IN" dirty="0"/>
              <a:t>ApplicationContext context = new FileSystemXmlApplicationContext("beans.xml");</a:t>
            </a:r>
          </a:p>
          <a:p>
            <a:pPr lvl="1"/>
            <a:r>
              <a:rPr lang="en-IN" dirty="0"/>
              <a:t>HelloWorld obj = (HelloWorld) context.getBean("helloWorld");</a:t>
            </a:r>
          </a:p>
          <a:p>
            <a:pPr marL="742950" lvl="1" indent="-285750">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1386985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6FA7-4132-4F25-8495-FDB2C8D3FE58}"/>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4B130939-88FD-4331-9EE0-F7E529EA7137}"/>
              </a:ext>
            </a:extLst>
          </p:cNvPr>
          <p:cNvSpPr>
            <a:spLocks noGrp="1"/>
          </p:cNvSpPr>
          <p:nvPr>
            <p:ph idx="1"/>
          </p:nvPr>
        </p:nvSpPr>
        <p:spPr/>
        <p:txBody>
          <a:bodyPr/>
          <a:lstStyle/>
          <a:p>
            <a:pPr marL="0" indent="0">
              <a:buNone/>
            </a:pPr>
            <a:r>
              <a:rPr lang="en-US" dirty="0"/>
              <a:t>In this Module, we have learnt the following:</a:t>
            </a:r>
          </a:p>
          <a:p>
            <a:pPr marL="0" indent="0">
              <a:buNone/>
            </a:pPr>
            <a:endParaRPr lang="en-US" dirty="0"/>
          </a:p>
          <a:p>
            <a:pPr>
              <a:buFont typeface="Wingdings" panose="05000000000000000000" pitchFamily="2" charset="2"/>
              <a:buChar char="ü"/>
            </a:pPr>
            <a:r>
              <a:rPr lang="en-IN" b="0" dirty="0"/>
              <a:t>What is Dependency Injection</a:t>
            </a:r>
          </a:p>
          <a:p>
            <a:pPr>
              <a:buFont typeface="Wingdings" panose="05000000000000000000" pitchFamily="2" charset="2"/>
              <a:buChar char="ü"/>
            </a:pPr>
            <a:r>
              <a:rPr lang="en-IN" b="0" dirty="0"/>
              <a:t>Implementing Constructor Based and setter-based Dependency Injection.</a:t>
            </a:r>
          </a:p>
          <a:p>
            <a:pPr>
              <a:buFont typeface="Wingdings" panose="05000000000000000000" pitchFamily="2" charset="2"/>
              <a:buChar char="ü"/>
            </a:pPr>
            <a:r>
              <a:rPr lang="en-IN" b="0" dirty="0"/>
              <a:t>Injecting Inner Beans and its implementation.</a:t>
            </a:r>
          </a:p>
          <a:p>
            <a:pPr>
              <a:buFont typeface="Wingdings" panose="05000000000000000000" pitchFamily="2" charset="2"/>
              <a:buChar char="ü"/>
            </a:pPr>
            <a:r>
              <a:rPr lang="en-IN" b="0" dirty="0"/>
              <a:t>Injecting Collection and its implementation.</a:t>
            </a:r>
          </a:p>
          <a:p>
            <a:pPr>
              <a:buFont typeface="Wingdings" panose="05000000000000000000" pitchFamily="2" charset="2"/>
              <a:buChar char="ü"/>
            </a:pPr>
            <a:r>
              <a:rPr lang="en-IN" b="0" dirty="0"/>
              <a:t>Advantages &amp; Disadvantages of Dependency Injection.</a:t>
            </a:r>
          </a:p>
          <a:p>
            <a:pPr>
              <a:buFont typeface="Wingdings" panose="05000000000000000000" pitchFamily="2" charset="2"/>
              <a:buChar char="ü"/>
            </a:pPr>
            <a:r>
              <a:rPr lang="en-IN" b="0" dirty="0"/>
              <a:t>Injecting Collection.</a:t>
            </a:r>
          </a:p>
          <a:p>
            <a:pPr>
              <a:buFont typeface="Wingdings" panose="05000000000000000000" pitchFamily="2" charset="2"/>
              <a:buChar char="ü"/>
            </a:pPr>
            <a:r>
              <a:rPr lang="en-IN" b="0" dirty="0"/>
              <a:t>What are </a:t>
            </a:r>
            <a:r>
              <a:rPr lang="en-IN" b="0" dirty="0" err="1"/>
              <a:t>IoC</a:t>
            </a:r>
            <a:r>
              <a:rPr lang="en-IN" b="0" dirty="0"/>
              <a:t> Containers.</a:t>
            </a:r>
          </a:p>
          <a:p>
            <a:pPr lvl="1">
              <a:buFont typeface="Wingdings" panose="05000000000000000000" pitchFamily="2" charset="2"/>
              <a:buChar char="ü"/>
            </a:pPr>
            <a:r>
              <a:rPr lang="en-IN" dirty="0" err="1"/>
              <a:t>BeanFactory</a:t>
            </a:r>
            <a:r>
              <a:rPr lang="en-IN" dirty="0"/>
              <a:t> container</a:t>
            </a:r>
          </a:p>
          <a:p>
            <a:pPr lvl="1">
              <a:buFont typeface="Wingdings" panose="05000000000000000000" pitchFamily="2" charset="2"/>
              <a:buChar char="ü"/>
            </a:pPr>
            <a:r>
              <a:rPr lang="en-IN" dirty="0" err="1"/>
              <a:t>ApplicationContext</a:t>
            </a:r>
            <a:r>
              <a:rPr lang="en-IN" dirty="0"/>
              <a:t> container</a:t>
            </a:r>
          </a:p>
          <a:p>
            <a:pPr>
              <a:buFont typeface="Wingdings" panose="05000000000000000000" pitchFamily="2" charset="2"/>
              <a:buChar char="q"/>
            </a:pPr>
            <a:endParaRPr lang="en-IN" b="0" dirty="0"/>
          </a:p>
          <a:p>
            <a:pPr marL="0" indent="0">
              <a:buNone/>
            </a:pPr>
            <a:endParaRPr lang="en-IN" dirty="0"/>
          </a:p>
        </p:txBody>
      </p:sp>
    </p:spTree>
    <p:extLst>
      <p:ext uri="{BB962C8B-B14F-4D97-AF65-F5344CB8AC3E}">
        <p14:creationId xmlns:p14="http://schemas.microsoft.com/office/powerpoint/2010/main" val="110637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35</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EBDE-7752-4408-9C40-2FA2B7D0252C}"/>
              </a:ext>
            </a:extLst>
          </p:cNvPr>
          <p:cNvSpPr>
            <a:spLocks noGrp="1"/>
          </p:cNvSpPr>
          <p:nvPr>
            <p:ph type="title"/>
          </p:nvPr>
        </p:nvSpPr>
        <p:spPr/>
        <p:txBody>
          <a:bodyPr>
            <a:noAutofit/>
          </a:bodyPr>
          <a:lstStyle/>
          <a:p>
            <a:r>
              <a:rPr lang="en-US" dirty="0"/>
              <a:t>Demo: Constructor Based Dependency Injection</a:t>
            </a:r>
            <a:endParaRPr lang="en-IN" dirty="0"/>
          </a:p>
        </p:txBody>
      </p:sp>
      <p:sp>
        <p:nvSpPr>
          <p:cNvPr id="4" name="Rectangle 3">
            <a:extLst>
              <a:ext uri="{FF2B5EF4-FFF2-40B4-BE49-F238E27FC236}">
                <a16:creationId xmlns:a16="http://schemas.microsoft.com/office/drawing/2014/main" id="{71A7B0AB-4A73-4532-A57C-6C94E7C3955C}"/>
              </a:ext>
            </a:extLst>
          </p:cNvPr>
          <p:cNvSpPr/>
          <p:nvPr/>
        </p:nvSpPr>
        <p:spPr>
          <a:xfrm>
            <a:off x="304800" y="1219200"/>
            <a:ext cx="8610600" cy="1200329"/>
          </a:xfrm>
          <a:prstGeom prst="rect">
            <a:avLst/>
          </a:prstGeom>
        </p:spPr>
        <p:txBody>
          <a:bodyPr wrap="square">
            <a:spAutoFit/>
          </a:bodyPr>
          <a:lstStyle/>
          <a:p>
            <a:r>
              <a:rPr lang="en-US" b="1" dirty="0"/>
              <a:t>Duration:</a:t>
            </a:r>
            <a:r>
              <a:rPr lang="en-US" dirty="0"/>
              <a:t> 10 min</a:t>
            </a:r>
          </a:p>
          <a:p>
            <a:r>
              <a:rPr lang="en-US" dirty="0"/>
              <a:t>Step 1: Create New Java Project and Name it.</a:t>
            </a:r>
          </a:p>
          <a:p>
            <a:r>
              <a:rPr lang="en-US" dirty="0"/>
              <a:t>Step 2:  Add the following libraries to the class path of project</a:t>
            </a:r>
          </a:p>
          <a:p>
            <a:endParaRPr lang="en-US" dirty="0"/>
          </a:p>
        </p:txBody>
      </p:sp>
      <p:pic>
        <p:nvPicPr>
          <p:cNvPr id="5" name="Picture 4">
            <a:extLst>
              <a:ext uri="{FF2B5EF4-FFF2-40B4-BE49-F238E27FC236}">
                <a16:creationId xmlns:a16="http://schemas.microsoft.com/office/drawing/2014/main" id="{561AB18B-EC01-436E-B752-3E6FB4040D55}"/>
              </a:ext>
            </a:extLst>
          </p:cNvPr>
          <p:cNvPicPr/>
          <p:nvPr/>
        </p:nvPicPr>
        <p:blipFill rotWithShape="1">
          <a:blip r:embed="rId2"/>
          <a:srcRect l="1" r="160" b="8832"/>
          <a:stretch/>
        </p:blipFill>
        <p:spPr bwMode="auto">
          <a:xfrm>
            <a:off x="457200" y="2142530"/>
            <a:ext cx="7893585" cy="4639270"/>
          </a:xfrm>
          <a:prstGeom prst="rect">
            <a:avLst/>
          </a:prstGeom>
          <a:ln>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736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D23B-4D30-412E-A994-295A83109E38}"/>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id="{4B83823F-C1EC-4A06-A87B-2E34739B4D9B}"/>
              </a:ext>
            </a:extLst>
          </p:cNvPr>
          <p:cNvSpPr/>
          <p:nvPr/>
        </p:nvSpPr>
        <p:spPr>
          <a:xfrm>
            <a:off x="1333500" y="1382127"/>
            <a:ext cx="7391400" cy="344069"/>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After Adding jars your project structure should look like below</a:t>
            </a:r>
          </a:p>
        </p:txBody>
      </p:sp>
      <p:pic>
        <p:nvPicPr>
          <p:cNvPr id="5" name="Picture 4">
            <a:extLst>
              <a:ext uri="{FF2B5EF4-FFF2-40B4-BE49-F238E27FC236}">
                <a16:creationId xmlns:a16="http://schemas.microsoft.com/office/drawing/2014/main" id="{0B28D8B1-7C7F-46E8-BD63-113111F9FBEA}"/>
              </a:ext>
            </a:extLst>
          </p:cNvPr>
          <p:cNvPicPr/>
          <p:nvPr/>
        </p:nvPicPr>
        <p:blipFill rotWithShape="1">
          <a:blip r:embed="rId2"/>
          <a:srcRect l="-1" t="855" r="81571" b="46439"/>
          <a:stretch/>
        </p:blipFill>
        <p:spPr bwMode="auto">
          <a:xfrm>
            <a:off x="1409700" y="2209800"/>
            <a:ext cx="5334000" cy="4419600"/>
          </a:xfrm>
          <a:prstGeom prst="rect">
            <a:avLst/>
          </a:prstGeom>
          <a:ln>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369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484-34BD-4410-B29E-9885489C9809}"/>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id="{9A95C6D3-430B-4E9B-BAA4-249C0579A8D3}"/>
              </a:ext>
            </a:extLst>
          </p:cNvPr>
          <p:cNvSpPr/>
          <p:nvPr/>
        </p:nvSpPr>
        <p:spPr>
          <a:xfrm>
            <a:off x="419100" y="1447800"/>
            <a:ext cx="8305800" cy="5028236"/>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Times New Roman" panose="02020603050405020304" pitchFamily="18" charset="0"/>
              </a:rPr>
              <a:t>Step 3: Create a new java class in package named </a:t>
            </a:r>
            <a:r>
              <a:rPr lang="en-US" sz="1600" b="1" dirty="0">
                <a:solidFill>
                  <a:srgbClr val="000000"/>
                </a:solidFill>
                <a:ea typeface="Calibri" panose="020F0502020204030204" pitchFamily="34" charset="0"/>
                <a:cs typeface="Consolas" panose="020B0609020204030204" pitchFamily="49" charset="0"/>
              </a:rPr>
              <a:t>com.test.springconstructor</a:t>
            </a:r>
            <a:endParaRPr lang="en-US" sz="1600" b="1"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a typeface="Calibri" panose="020F0502020204030204" pitchFamily="34" charset="0"/>
                <a:cs typeface="Consolas" panose="020B0609020204030204" pitchFamily="49" charset="0"/>
              </a:rPr>
              <a:t>Write the below code for java file</a:t>
            </a:r>
            <a:endParaRPr lang="en-US" sz="1600" dirty="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ea typeface="Calibri" panose="020F0502020204030204" pitchFamily="34" charset="0"/>
                <a:cs typeface="Consolas" panose="020B0609020204030204" pitchFamily="49" charset="0"/>
              </a:rPr>
              <a:t>package</a:t>
            </a:r>
            <a:r>
              <a:rPr lang="en-US" sz="1600" dirty="0">
                <a:solidFill>
                  <a:srgbClr val="000000"/>
                </a:solidFill>
                <a:ea typeface="Calibri" panose="020F0502020204030204" pitchFamily="34" charset="0"/>
                <a:cs typeface="Consolas" panose="020B0609020204030204" pitchFamily="49" charset="0"/>
              </a:rPr>
              <a:t> com.test.springconstructor;</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 Ticket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private</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private</a:t>
            </a:r>
            <a:r>
              <a:rPr lang="en-US" sz="1600" dirty="0">
                <a:solidFill>
                  <a:srgbClr val="000000"/>
                </a:solidFill>
                <a:ea typeface="Calibri" panose="020F0502020204030204" pitchFamily="34" charset="0"/>
                <a:cs typeface="Consolas" panose="020B0609020204030204" pitchFamily="49" charset="0"/>
              </a:rPr>
              <a:t> String </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 {System.</a:t>
            </a:r>
            <a:r>
              <a:rPr lang="en-US" sz="1600" b="1" i="1" dirty="0">
                <a:solidFill>
                  <a:srgbClr val="0000C0"/>
                </a:solidFill>
                <a:ea typeface="Calibri" panose="020F0502020204030204" pitchFamily="34" charset="0"/>
                <a:cs typeface="Consolas" panose="020B0609020204030204" pitchFamily="49" charset="0"/>
              </a:rPr>
              <a:t>out</a:t>
            </a:r>
            <a:r>
              <a:rPr lang="en-US" sz="1600" dirty="0">
                <a:solidFill>
                  <a:srgbClr val="000000"/>
                </a:solidFill>
                <a:ea typeface="Calibri" panose="020F0502020204030204" pitchFamily="34" charset="0"/>
                <a:cs typeface="Consolas" panose="020B0609020204030204" pitchFamily="49" charset="0"/>
              </a:rPr>
              <a:t>.println(</a:t>
            </a:r>
            <a:r>
              <a:rPr lang="en-US" sz="1600" dirty="0">
                <a:solidFill>
                  <a:srgbClr val="2A00FF"/>
                </a:solidFill>
                <a:ea typeface="Calibri" panose="020F0502020204030204" pitchFamily="34" charset="0"/>
                <a:cs typeface="Consolas" panose="020B0609020204030204" pitchFamily="49" charset="0"/>
              </a:rPr>
              <a:t>"Ticket is "</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Ticket(String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String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void</a:t>
            </a:r>
            <a:r>
              <a:rPr lang="en-US" sz="1600" dirty="0">
                <a:solidFill>
                  <a:srgbClr val="000000"/>
                </a:solidFill>
                <a:ea typeface="Calibri" panose="020F0502020204030204" pitchFamily="34" charset="0"/>
                <a:cs typeface="Consolas" panose="020B0609020204030204" pitchFamily="49" charset="0"/>
              </a:rPr>
              <a:t> display(){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System.</a:t>
            </a:r>
            <a:r>
              <a:rPr lang="en-US" sz="1600" b="1" i="1" dirty="0">
                <a:solidFill>
                  <a:srgbClr val="0000C0"/>
                </a:solidFill>
                <a:ea typeface="Calibri" panose="020F0502020204030204" pitchFamily="34" charset="0"/>
                <a:cs typeface="Consolas" panose="020B0609020204030204" pitchFamily="49" charset="0"/>
              </a:rPr>
              <a:t>out</a:t>
            </a:r>
            <a:r>
              <a:rPr lang="en-US" sz="1600" dirty="0">
                <a:solidFill>
                  <a:srgbClr val="000000"/>
                </a:solidFill>
                <a:ea typeface="Calibri" panose="020F0502020204030204" pitchFamily="34" charset="0"/>
                <a:cs typeface="Consolas" panose="020B0609020204030204" pitchFamily="49" charset="0"/>
              </a:rPr>
              <a:t>.println(</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2A00FF"/>
                </a:solidFill>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a typeface="Calibri" panose="020F0502020204030204" pitchFamily="34" charset="0"/>
                <a:cs typeface="Consolas" panose="020B0609020204030204" pitchFamily="49" charset="0"/>
              </a:rPr>
              <a:t>	}</a:t>
            </a:r>
            <a:endParaRPr lang="en-IN" sz="1600" dirty="0"/>
          </a:p>
        </p:txBody>
      </p:sp>
    </p:spTree>
    <p:extLst>
      <p:ext uri="{BB962C8B-B14F-4D97-AF65-F5344CB8AC3E}">
        <p14:creationId xmlns:p14="http://schemas.microsoft.com/office/powerpoint/2010/main" val="367153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3490-47F9-4E6D-94CC-1C2E80218ACE}"/>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5" name="Rectangle 4">
            <a:extLst>
              <a:ext uri="{FF2B5EF4-FFF2-40B4-BE49-F238E27FC236}">
                <a16:creationId xmlns:a16="http://schemas.microsoft.com/office/drawing/2014/main" id="{24575991-16E6-4FFB-9FF0-3697D9E2C192}"/>
              </a:ext>
            </a:extLst>
          </p:cNvPr>
          <p:cNvSpPr/>
          <p:nvPr/>
        </p:nvSpPr>
        <p:spPr>
          <a:xfrm>
            <a:off x="533400" y="990601"/>
            <a:ext cx="7772400" cy="344069"/>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Times New Roman" panose="02020603050405020304" pitchFamily="18" charset="0"/>
              </a:rPr>
              <a:t>Step 4: Create applicationContext.xml file in src folder</a:t>
            </a:r>
          </a:p>
        </p:txBody>
      </p:sp>
      <p:sp>
        <p:nvSpPr>
          <p:cNvPr id="6" name="Rectangle 5">
            <a:extLst>
              <a:ext uri="{FF2B5EF4-FFF2-40B4-BE49-F238E27FC236}">
                <a16:creationId xmlns:a16="http://schemas.microsoft.com/office/drawing/2014/main" id="{67E59B7D-1BCF-485F-8239-37567D8F7488}"/>
              </a:ext>
            </a:extLst>
          </p:cNvPr>
          <p:cNvSpPr/>
          <p:nvPr/>
        </p:nvSpPr>
        <p:spPr>
          <a:xfrm>
            <a:off x="1219200" y="1523999"/>
            <a:ext cx="7239000" cy="3769173"/>
          </a:xfrm>
          <a:prstGeom prst="rect">
            <a:avLst/>
          </a:prstGeom>
        </p:spPr>
        <p:txBody>
          <a:bodyPr wrap="square">
            <a:spAutoFit/>
          </a:bodyPr>
          <a:lstStyle/>
          <a:p>
            <a:pPr>
              <a:lnSpc>
                <a:spcPct val="107000"/>
              </a:lnSpc>
            </a:pPr>
            <a:r>
              <a:rPr lang="en-US" sz="1600" dirty="0">
                <a:solidFill>
                  <a:srgbClr val="008080"/>
                </a:solidFill>
                <a:ea typeface="Calibri" panose="020F0502020204030204" pitchFamily="34" charset="0"/>
                <a:cs typeface="Consolas" panose="020B0609020204030204" pitchFamily="49" charset="0"/>
              </a:rPr>
              <a:t>applicationContext.xml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xml</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version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"1.0"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encoding</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"UTF-8"</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xmlns:xsi</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"http://www.w3.org/2001/XMLSchema-instance"</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xmlns:p</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"http://www.springframework.org/schema/p"</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xsi:schemaLocation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  </a:t>
            </a:r>
            <a:endParaRPr lang="en-US" sz="1600" dirty="0">
              <a:ea typeface="Calibri" panose="020F0502020204030204" pitchFamily="34" charset="0"/>
              <a:cs typeface="Times New Roman" panose="02020603050405020304" pitchFamily="18" charset="0"/>
            </a:endParaRPr>
          </a:p>
          <a:p>
            <a:pPr>
              <a:lnSpc>
                <a:spcPct val="107000"/>
              </a:lnSpc>
            </a:pPr>
            <a:r>
              <a:rPr lang="en-US" sz="1600" i="1" dirty="0">
                <a:solidFill>
                  <a:srgbClr val="2A00FF"/>
                </a:solidFill>
                <a:ea typeface="Calibri" panose="020F0502020204030204" pitchFamily="34" charset="0"/>
                <a:cs typeface="Consolas" panose="020B0609020204030204" pitchFamily="49" charset="0"/>
              </a:rPr>
              <a:t>                http://www.springframework.org/schema/beans/spring-beans-3.0.xsd"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"ticket"</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"com.test.springconstructor.Ticket"</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constructor-arg</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index</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value</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"101"</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constructor-arg</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index</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"1"</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value</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"24/9/2019"</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16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9701-2C34-43AC-9E17-F7437398E5DA}"/>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id="{DDF20947-2D3A-4D7E-AB21-9493F9EE40DB}"/>
              </a:ext>
            </a:extLst>
          </p:cNvPr>
          <p:cNvSpPr/>
          <p:nvPr/>
        </p:nvSpPr>
        <p:spPr>
          <a:xfrm>
            <a:off x="228600" y="1219201"/>
            <a:ext cx="7848600" cy="344069"/>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Calibri" panose="020F0502020204030204" pitchFamily="34" charset="0"/>
              </a:rPr>
              <a:t>Step 5: Create MainApp.java to run the application</a:t>
            </a:r>
            <a:endParaRPr lang="en-US" sz="1600" b="1"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103489C-EDD5-4B72-B474-91751611D63E}"/>
              </a:ext>
            </a:extLst>
          </p:cNvPr>
          <p:cNvSpPr/>
          <p:nvPr/>
        </p:nvSpPr>
        <p:spPr>
          <a:xfrm>
            <a:off x="228600" y="1676400"/>
            <a:ext cx="8077200" cy="4000839"/>
          </a:xfrm>
          <a:prstGeom prst="rect">
            <a:avLst/>
          </a:prstGeom>
        </p:spPr>
        <p:txBody>
          <a:bodyPr wrap="square">
            <a:spAutoFit/>
          </a:bodyPr>
          <a:lstStyle/>
          <a:p>
            <a:pPr>
              <a:lnSpc>
                <a:spcPct val="107000"/>
              </a:lnSpc>
            </a:pPr>
            <a:r>
              <a:rPr lang="en-US" sz="1400" b="1" dirty="0">
                <a:solidFill>
                  <a:srgbClr val="7F0055"/>
                </a:solidFill>
                <a:ea typeface="Calibri" panose="020F0502020204030204" pitchFamily="34" charset="0"/>
                <a:cs typeface="Consolas" panose="020B0609020204030204" pitchFamily="49" charset="0"/>
              </a:rPr>
              <a:t>package</a:t>
            </a:r>
            <a:r>
              <a:rPr lang="en-US" sz="1400" dirty="0">
                <a:solidFill>
                  <a:srgbClr val="000000"/>
                </a:solidFill>
                <a:ea typeface="Calibri" panose="020F0502020204030204" pitchFamily="34" charset="0"/>
                <a:cs typeface="Consolas" panose="020B0609020204030204" pitchFamily="49" charset="0"/>
              </a:rPr>
              <a:t> com.test.springconstructor;</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org.springframework.beans.factory.BeanFactory</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org.springframework.beans.factory.xml.</a:t>
            </a:r>
            <a:r>
              <a:rPr lang="en-US" sz="1400" u="sng" strike="sngStrike" dirty="0">
                <a:solidFill>
                  <a:srgbClr val="000000"/>
                </a:solidFill>
                <a:ea typeface="Calibri" panose="020F0502020204030204" pitchFamily="34" charset="0"/>
                <a:cs typeface="Consolas" panose="020B0609020204030204" pitchFamily="49" charset="0"/>
              </a:rPr>
              <a:t>XmlBeanFactory</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org.springframework.context.ApplicationContext;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org.springframework.context.support.ClassPathXmlApplicationContext;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org.springframework.core.io.ClassPathResource</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org.springframework.core.io.Resource</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public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class</a:t>
            </a:r>
            <a:r>
              <a:rPr lang="en-US" sz="1400" dirty="0">
                <a:solidFill>
                  <a:srgbClr val="000000"/>
                </a:solidFill>
                <a:ea typeface="Calibri" panose="020F0502020204030204" pitchFamily="34" charset="0"/>
                <a:cs typeface="Consolas" panose="020B0609020204030204" pitchFamily="49" charset="0"/>
              </a:rPr>
              <a:t> MainTicket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public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static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void</a:t>
            </a:r>
            <a:r>
              <a:rPr lang="en-US" sz="1400" dirty="0">
                <a:solidFill>
                  <a:srgbClr val="000000"/>
                </a:solidFill>
                <a:ea typeface="Calibri" panose="020F0502020204030204" pitchFamily="34" charset="0"/>
                <a:cs typeface="Consolas" panose="020B0609020204030204" pitchFamily="49" charset="0"/>
              </a:rPr>
              <a:t> main(String[] </a:t>
            </a:r>
            <a:r>
              <a:rPr lang="en-US" sz="1400" dirty="0">
                <a:solidFill>
                  <a:srgbClr val="6A3E3E"/>
                </a:solidFill>
                <a:ea typeface="Calibri" panose="020F0502020204030204" pitchFamily="34" charset="0"/>
                <a:cs typeface="Consolas" panose="020B0609020204030204" pitchFamily="49" charset="0"/>
              </a:rPr>
              <a:t>args</a:t>
            </a:r>
            <a:r>
              <a:rPr lang="en-US" sz="1400" dirty="0">
                <a:solidFill>
                  <a:srgbClr val="000000"/>
                </a:solidFill>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ApplicationContext </a:t>
            </a:r>
            <a:r>
              <a:rPr lang="en-US" sz="1400" u="sng" dirty="0">
                <a:solidFill>
                  <a:srgbClr val="6A3E3E"/>
                </a:solidFill>
                <a:ea typeface="Calibri" panose="020F0502020204030204" pitchFamily="34" charset="0"/>
                <a:cs typeface="Consolas" panose="020B0609020204030204" pitchFamily="49" charset="0"/>
              </a:rPr>
              <a:t>context</a:t>
            </a:r>
            <a:r>
              <a:rPr lang="en-US" sz="1400" dirty="0">
                <a:solidFill>
                  <a:srgbClr val="000000"/>
                </a:solidFill>
                <a:ea typeface="Calibri" panose="020F0502020204030204" pitchFamily="34" charset="0"/>
                <a:cs typeface="Consolas" panose="020B0609020204030204" pitchFamily="49" charset="0"/>
              </a:rPr>
              <a:t> = </a:t>
            </a:r>
            <a:r>
              <a:rPr lang="en-US" sz="1400" b="1" dirty="0">
                <a:solidFill>
                  <a:srgbClr val="7F0055"/>
                </a:solidFill>
                <a:ea typeface="Calibri" panose="020F0502020204030204" pitchFamily="34" charset="0"/>
                <a:cs typeface="Consolas" panose="020B0609020204030204" pitchFamily="49" charset="0"/>
              </a:rPr>
              <a:t>new </a:t>
            </a:r>
            <a:r>
              <a:rPr lang="en-US" sz="1400" dirty="0">
                <a:solidFill>
                  <a:srgbClr val="000000"/>
                </a:solidFill>
                <a:ea typeface="Calibri" panose="020F0502020204030204" pitchFamily="34" charset="0"/>
                <a:cs typeface="Consolas" panose="020B0609020204030204" pitchFamily="49" charset="0"/>
              </a:rPr>
              <a:t> ClassPathXmlApplicationContext(</a:t>
            </a:r>
            <a:r>
              <a:rPr lang="en-US" sz="1400" dirty="0">
                <a:solidFill>
                  <a:srgbClr val="2A00FF"/>
                </a:solidFill>
                <a:ea typeface="Calibri" panose="020F0502020204030204" pitchFamily="34" charset="0"/>
                <a:cs typeface="Consolas" panose="020B0609020204030204" pitchFamily="49" charset="0"/>
              </a:rPr>
              <a:t>"applicationContext.xml"</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   Ticket </a:t>
            </a:r>
            <a:r>
              <a:rPr lang="en-US" sz="1400" dirty="0">
                <a:solidFill>
                  <a:srgbClr val="6A3E3E"/>
                </a:solidFill>
                <a:ea typeface="Calibri" panose="020F0502020204030204" pitchFamily="34" charset="0"/>
                <a:cs typeface="Consolas" panose="020B0609020204030204" pitchFamily="49" charset="0"/>
              </a:rPr>
              <a:t>t1</a:t>
            </a:r>
            <a:r>
              <a:rPr lang="en-US" sz="1400" dirty="0">
                <a:solidFill>
                  <a:srgbClr val="000000"/>
                </a:solidFill>
                <a:ea typeface="Calibri" panose="020F0502020204030204" pitchFamily="34" charset="0"/>
                <a:cs typeface="Consolas" panose="020B0609020204030204" pitchFamily="49" charset="0"/>
              </a:rPr>
              <a:t>=(Ticket)</a:t>
            </a:r>
            <a:r>
              <a:rPr lang="en-US" sz="1400" dirty="0">
                <a:solidFill>
                  <a:srgbClr val="6A3E3E"/>
                </a:solidFill>
                <a:ea typeface="Calibri" panose="020F0502020204030204" pitchFamily="34" charset="0"/>
                <a:cs typeface="Consolas" panose="020B0609020204030204" pitchFamily="49" charset="0"/>
              </a:rPr>
              <a:t>context</a:t>
            </a:r>
            <a:r>
              <a:rPr lang="en-US" sz="1400" dirty="0">
                <a:solidFill>
                  <a:srgbClr val="000000"/>
                </a:solidFill>
                <a:ea typeface="Calibri" panose="020F0502020204030204" pitchFamily="34" charset="0"/>
                <a:cs typeface="Consolas" panose="020B0609020204030204" pitchFamily="49" charset="0"/>
              </a:rPr>
              <a:t>.getBean(</a:t>
            </a:r>
            <a:r>
              <a:rPr lang="en-US" sz="1400" dirty="0">
                <a:solidFill>
                  <a:srgbClr val="2A00FF"/>
                </a:solidFill>
                <a:ea typeface="Calibri" panose="020F0502020204030204" pitchFamily="34" charset="0"/>
                <a:cs typeface="Consolas" panose="020B0609020204030204" pitchFamily="49" charset="0"/>
              </a:rPr>
              <a:t>"ticket"</a:t>
            </a:r>
            <a:r>
              <a:rPr lang="en-US" sz="1400" dirty="0">
                <a:solidFill>
                  <a:srgbClr val="000000"/>
                </a:solidFill>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     </a:t>
            </a:r>
            <a:r>
              <a:rPr lang="en-US" sz="1400" dirty="0">
                <a:solidFill>
                  <a:srgbClr val="6A3E3E"/>
                </a:solidFill>
                <a:ea typeface="Calibri" panose="020F0502020204030204" pitchFamily="34" charset="0"/>
                <a:cs typeface="Consolas" panose="020B0609020204030204" pitchFamily="49" charset="0"/>
              </a:rPr>
              <a:t>t1</a:t>
            </a:r>
            <a:r>
              <a:rPr lang="en-US" sz="1400" dirty="0">
                <a:solidFill>
                  <a:srgbClr val="000000"/>
                </a:solidFill>
                <a:ea typeface="Calibri" panose="020F0502020204030204" pitchFamily="34" charset="0"/>
                <a:cs typeface="Consolas" panose="020B0609020204030204" pitchFamily="49" charset="0"/>
              </a:rPr>
              <a:t>.display();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Times New Roman" panose="02020603050405020304" pitchFamily="18" charset="0"/>
              </a:rPr>
              <a:t>}</a:t>
            </a:r>
          </a:p>
          <a:p>
            <a:pPr>
              <a:lnSpc>
                <a:spcPct val="107000"/>
              </a:lnSpc>
            </a:pPr>
            <a:r>
              <a:rPr lang="en-US" sz="1400" dirty="0">
                <a:ea typeface="Calibri" panose="020F0502020204030204" pitchFamily="34" charset="0"/>
                <a:cs typeface="Consolas" panose="020B0609020204030204" pitchFamily="49" charset="0"/>
              </a:rPr>
              <a:t> </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061CCFE-97DC-40AE-B005-89D36029F5F2}"/>
              </a:ext>
            </a:extLst>
          </p:cNvPr>
          <p:cNvSpPr/>
          <p:nvPr/>
        </p:nvSpPr>
        <p:spPr>
          <a:xfrm>
            <a:off x="152400" y="5705608"/>
            <a:ext cx="7086600" cy="1076192"/>
          </a:xfrm>
          <a:prstGeom prst="rect">
            <a:avLst/>
          </a:prstGeom>
        </p:spPr>
        <p:txBody>
          <a:bodyPr wrap="square">
            <a:spAutoFit/>
          </a:bodyPr>
          <a:lstStyle/>
          <a:p>
            <a:pPr>
              <a:lnSpc>
                <a:spcPct val="107000"/>
              </a:lnSpc>
              <a:spcAft>
                <a:spcPts val="800"/>
              </a:spcAft>
            </a:pPr>
            <a:r>
              <a:rPr lang="en-US" sz="1600" b="1" dirty="0">
                <a:ea typeface="Calibri" panose="020F0502020204030204" pitchFamily="34" charset="0"/>
                <a:cs typeface="Calibri" panose="020F0502020204030204" pitchFamily="34" charset="0"/>
              </a:rPr>
              <a:t>Step 6: Run the project as Java Applicati</a:t>
            </a:r>
            <a:r>
              <a:rPr lang="en-US" sz="1600" dirty="0">
                <a:ea typeface="Calibri" panose="020F0502020204030204" pitchFamily="34" charset="0"/>
                <a:cs typeface="Calibri" panose="020F0502020204030204" pitchFamily="34" charset="0"/>
              </a:rPr>
              <a:t>on.</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We can see the following output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101 24/9/2019</a:t>
            </a:r>
            <a:endParaRPr lang="en-IN" sz="1600" dirty="0"/>
          </a:p>
        </p:txBody>
      </p:sp>
    </p:spTree>
    <p:extLst>
      <p:ext uri="{BB962C8B-B14F-4D97-AF65-F5344CB8AC3E}">
        <p14:creationId xmlns:p14="http://schemas.microsoft.com/office/powerpoint/2010/main" val="246201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F7A5-628D-4D1D-AAD7-048F7159DAC8}"/>
              </a:ext>
            </a:extLst>
          </p:cNvPr>
          <p:cNvSpPr>
            <a:spLocks noGrp="1"/>
          </p:cNvSpPr>
          <p:nvPr>
            <p:ph type="title"/>
          </p:nvPr>
        </p:nvSpPr>
        <p:spPr/>
        <p:txBody>
          <a:bodyPr>
            <a:normAutofit fontScale="90000"/>
          </a:bodyPr>
          <a:lstStyle/>
          <a:p>
            <a:r>
              <a:rPr lang="en-US" dirty="0"/>
              <a:t>Demo: Constructor Based Dependency Injection Cont..</a:t>
            </a:r>
            <a:endParaRPr lang="en-IN" dirty="0"/>
          </a:p>
        </p:txBody>
      </p:sp>
      <p:sp>
        <p:nvSpPr>
          <p:cNvPr id="4" name="Rectangle 3">
            <a:extLst>
              <a:ext uri="{FF2B5EF4-FFF2-40B4-BE49-F238E27FC236}">
                <a16:creationId xmlns:a16="http://schemas.microsoft.com/office/drawing/2014/main" id="{81B126A1-117E-4865-90EA-106CE465EB5E}"/>
              </a:ext>
            </a:extLst>
          </p:cNvPr>
          <p:cNvSpPr/>
          <p:nvPr/>
        </p:nvSpPr>
        <p:spPr>
          <a:xfrm>
            <a:off x="381000" y="1151855"/>
            <a:ext cx="8382000" cy="5629811"/>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The container can also use type matching with simple types, if you explicitly specify the type of the constructor argument using the type attribute. For example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 id = "ticket" class = " com.test.springconstructor.Ticket "&gt;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type = "int" value = "101"/&gt;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type = "java.lang.String" value = "21/3/2019"/&gt;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Finally, the best way to pass constructor arguments, use the index attribute to specify explicitly the index of constructor arguments. Here, the index is 0 based. For example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 id = "ticket" class = " com.test.springconstructor.Ticket "&gt;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index = "0" value = "101"/&gt;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index = "1" value = "21/3/2019"/&gt;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&lt;/beans&gt;</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343475"/>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3085</TotalTime>
  <Words>1977</Words>
  <Application>Microsoft Office PowerPoint</Application>
  <PresentationFormat>On-screen Show (4:3)</PresentationFormat>
  <Paragraphs>596</Paragraphs>
  <Slides>35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Arial</vt:lpstr>
      <vt:lpstr>Calibri</vt:lpstr>
      <vt:lpstr>Cambria</vt:lpstr>
      <vt:lpstr>Consolas</vt:lpstr>
      <vt:lpstr>Courier New</vt:lpstr>
      <vt:lpstr>Helvetica Neue</vt:lpstr>
      <vt:lpstr>Wingdings</vt:lpstr>
      <vt:lpstr>Theme1 new</vt:lpstr>
      <vt:lpstr>  Injecting and IoC containers  </vt:lpstr>
      <vt:lpstr>Module Overview</vt:lpstr>
      <vt:lpstr>Dependency Injection</vt:lpstr>
      <vt:lpstr>Demo: Constructor Based Dependency Injection</vt:lpstr>
      <vt:lpstr>Demo: Constructor Based Dependency Injection Cont..</vt:lpstr>
      <vt:lpstr>Demo: Constructor Based Dependency Injection Cont..</vt:lpstr>
      <vt:lpstr>Demo: Constructor Based Dependency Injection Cont..</vt:lpstr>
      <vt:lpstr>Demo: Constructor Based Dependency Injection Cont..</vt:lpstr>
      <vt:lpstr>Demo: Constructor Based Dependency Injection Cont..</vt:lpstr>
      <vt:lpstr>Demo: Setter Based Dependency Injection</vt:lpstr>
      <vt:lpstr>PowerPoint Presentation</vt:lpstr>
      <vt:lpstr>PowerPoint Presentation</vt:lpstr>
      <vt:lpstr>PowerPoint Presentation</vt:lpstr>
      <vt:lpstr>PowerPoint Presentation</vt:lpstr>
      <vt:lpstr>PowerPoint Presentation</vt:lpstr>
      <vt:lpstr>Injecting Inner Beans Cont..</vt:lpstr>
      <vt:lpstr>Injecting Inner Beans Cont..</vt:lpstr>
      <vt:lpstr>Injecting Inner Beans Cont..</vt:lpstr>
      <vt:lpstr>Injecting Inner Beans Cont..</vt:lpstr>
      <vt:lpstr>Injecting Inner Beans Cont..</vt:lpstr>
      <vt:lpstr>Injecting Collection</vt:lpstr>
      <vt:lpstr>Demo: Injecting Collection </vt:lpstr>
      <vt:lpstr>Demo: Injecting Collection Cont..</vt:lpstr>
      <vt:lpstr>Demo: Injecting Collection Cont..</vt:lpstr>
      <vt:lpstr>Demo: Injecting Collection Cont..</vt:lpstr>
      <vt:lpstr>Demo: Injecting Collection Cont..</vt:lpstr>
      <vt:lpstr>Demo: Injecting Collection Cont..</vt:lpstr>
      <vt:lpstr>Dependency Injection</vt:lpstr>
      <vt:lpstr>Dependency Injection</vt:lpstr>
      <vt:lpstr>IoC Containers</vt:lpstr>
      <vt:lpstr>IoC Container Cont..</vt:lpstr>
      <vt:lpstr>IoC Container Cont..</vt:lpstr>
      <vt:lpstr>IoC Container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Harsha Sharachandran</cp:lastModifiedBy>
  <cp:revision>696</cp:revision>
  <dcterms:created xsi:type="dcterms:W3CDTF">2017-09-12T06:44:37Z</dcterms:created>
  <dcterms:modified xsi:type="dcterms:W3CDTF">2019-06-17T10:21:06Z</dcterms:modified>
</cp:coreProperties>
</file>