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5"/>
  </p:notesMasterIdLst>
  <p:sldIdLst>
    <p:sldId id="291" r:id="rId2"/>
    <p:sldId id="292" r:id="rId3"/>
    <p:sldId id="293" r:id="rId4"/>
    <p:sldId id="302" r:id="rId5"/>
    <p:sldId id="303" r:id="rId6"/>
    <p:sldId id="257" r:id="rId7"/>
    <p:sldId id="258" r:id="rId8"/>
    <p:sldId id="259" r:id="rId9"/>
    <p:sldId id="260" r:id="rId10"/>
    <p:sldId id="261" r:id="rId11"/>
    <p:sldId id="262" r:id="rId12"/>
    <p:sldId id="263" r:id="rId13"/>
    <p:sldId id="301" r:id="rId14"/>
    <p:sldId id="294" r:id="rId15"/>
    <p:sldId id="295" r:id="rId16"/>
    <p:sldId id="296" r:id="rId17"/>
    <p:sldId id="297" r:id="rId18"/>
    <p:sldId id="298" r:id="rId19"/>
    <p:sldId id="299" r:id="rId20"/>
    <p:sldId id="300" r:id="rId21"/>
    <p:sldId id="264" r:id="rId22"/>
    <p:sldId id="265" r:id="rId23"/>
    <p:sldId id="266" r:id="rId24"/>
    <p:sldId id="304" r:id="rId25"/>
    <p:sldId id="305" r:id="rId26"/>
    <p:sldId id="307" r:id="rId27"/>
    <p:sldId id="306" r:id="rId28"/>
    <p:sldId id="310" r:id="rId29"/>
    <p:sldId id="308" r:id="rId30"/>
    <p:sldId id="309" r:id="rId31"/>
    <p:sldId id="312" r:id="rId32"/>
    <p:sldId id="311" r:id="rId33"/>
    <p:sldId id="313" r:id="rId34"/>
    <p:sldId id="314" r:id="rId35"/>
    <p:sldId id="315" r:id="rId36"/>
    <p:sldId id="316" r:id="rId37"/>
    <p:sldId id="317" r:id="rId38"/>
    <p:sldId id="320" r:id="rId39"/>
    <p:sldId id="318" r:id="rId40"/>
    <p:sldId id="319"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40" r:id="rId58"/>
    <p:sldId id="342" r:id="rId59"/>
    <p:sldId id="341" r:id="rId60"/>
    <p:sldId id="343" r:id="rId61"/>
    <p:sldId id="344" r:id="rId62"/>
    <p:sldId id="345" r:id="rId63"/>
    <p:sldId id="347" r:id="rId64"/>
    <p:sldId id="351" r:id="rId65"/>
    <p:sldId id="348" r:id="rId66"/>
    <p:sldId id="349" r:id="rId67"/>
    <p:sldId id="352" r:id="rId68"/>
    <p:sldId id="350" r:id="rId69"/>
    <p:sldId id="337" r:id="rId70"/>
    <p:sldId id="338" r:id="rId71"/>
    <p:sldId id="339" r:id="rId72"/>
    <p:sldId id="353" r:id="rId73"/>
    <p:sldId id="354" r:id="rId74"/>
    <p:sldId id="355" r:id="rId75"/>
    <p:sldId id="356" r:id="rId76"/>
    <p:sldId id="357" r:id="rId77"/>
    <p:sldId id="358" r:id="rId78"/>
    <p:sldId id="359" r:id="rId79"/>
    <p:sldId id="360" r:id="rId80"/>
    <p:sldId id="362" r:id="rId81"/>
    <p:sldId id="363" r:id="rId82"/>
    <p:sldId id="364" r:id="rId83"/>
    <p:sldId id="365" r:id="rId84"/>
    <p:sldId id="367" r:id="rId85"/>
    <p:sldId id="366" r:id="rId86"/>
    <p:sldId id="361" r:id="rId87"/>
    <p:sldId id="368" r:id="rId88"/>
    <p:sldId id="369" r:id="rId89"/>
    <p:sldId id="370" r:id="rId90"/>
    <p:sldId id="371" r:id="rId91"/>
    <p:sldId id="372" r:id="rId92"/>
    <p:sldId id="373" r:id="rId93"/>
    <p:sldId id="285"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71608" autoAdjust="0"/>
  </p:normalViewPr>
  <p:slideViewPr>
    <p:cSldViewPr>
      <p:cViewPr varScale="1">
        <p:scale>
          <a:sx n="61" d="100"/>
          <a:sy n="61" d="100"/>
        </p:scale>
        <p:origin x="2491"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6/20/2019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ront_controller"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ocs.spring.io/spring/docs/current/javadoc-api/org/springframework/web/context/ContextLoaderListener.html" TargetMode="External"/><Relationship Id="rId4" Type="http://schemas.openxmlformats.org/officeDocument/2006/relationships/hyperlink" Target="https://tomcat.apache.org/tomcat-7.0-doc/servletapi/javax/servlet/http/HttpServlet.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648039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given property as name and value as Spring</a:t>
            </a:r>
            <a:r>
              <a:rPr lang="en-US" baseline="0" dirty="0"/>
              <a:t> Bean object so during life cycle of bean these properties </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28</a:t>
            </a:fld>
            <a:endParaRPr lang="en-US" dirty="0"/>
          </a:p>
        </p:txBody>
      </p:sp>
    </p:spTree>
    <p:extLst>
      <p:ext uri="{BB962C8B-B14F-4D97-AF65-F5344CB8AC3E}">
        <p14:creationId xmlns:p14="http://schemas.microsoft.com/office/powerpoint/2010/main" val="401839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MainApp</a:t>
            </a:r>
            <a:r>
              <a:rPr lang="en-US" baseline="0" dirty="0"/>
              <a:t> to example to execute the application. When we use </a:t>
            </a:r>
            <a:r>
              <a:rPr lang="en-US" sz="1200" b="0" i="0" kern="1200" dirty="0">
                <a:solidFill>
                  <a:schemeClr val="tx1"/>
                </a:solidFill>
                <a:effectLst/>
                <a:latin typeface="+mn-lt"/>
                <a:ea typeface="+mn-ea"/>
                <a:cs typeface="+mn-cs"/>
              </a:rPr>
              <a:t>an application context, i.e. get beans from it you only use it as an </a:t>
            </a:r>
            <a:r>
              <a:rPr lang="en-US" dirty="0"/>
              <a:t>ApplicationContext</a:t>
            </a:r>
            <a:r>
              <a:rPr lang="en-US" sz="1200" b="0" i="0" kern="1200" dirty="0">
                <a:solidFill>
                  <a:schemeClr val="tx1"/>
                </a:solidFill>
                <a:effectLst/>
                <a:latin typeface="+mn-lt"/>
                <a:ea typeface="+mn-ea"/>
                <a:cs typeface="+mn-cs"/>
              </a:rPr>
              <a:t> but when you manage its life cycle (initialization and destruction) you use methods from </a:t>
            </a:r>
            <a:r>
              <a:rPr lang="en-US" dirty="0" err="1"/>
              <a:t>ConfigurableApp.licationContext</a:t>
            </a:r>
            <a:endParaRPr lang="en-US" dirty="0"/>
          </a:p>
          <a:p>
            <a:endParaRPr lang="en-US" dirty="0"/>
          </a:p>
          <a:p>
            <a:r>
              <a:rPr lang="en-US" sz="1200" b="0" i="0" kern="1200" dirty="0">
                <a:solidFill>
                  <a:schemeClr val="tx1"/>
                </a:solidFill>
                <a:effectLst/>
                <a:latin typeface="+mn-lt"/>
                <a:ea typeface="+mn-ea"/>
                <a:cs typeface="+mn-cs"/>
              </a:rPr>
              <a:t>All common implementation of ApplicationContext are in fact ConfigurableApplicationContext. Extract from </a:t>
            </a:r>
            <a:r>
              <a:rPr lang="en-US" sz="1200" b="0" i="0" kern="1200" dirty="0" err="1">
                <a:solidFill>
                  <a:schemeClr val="tx1"/>
                </a:solidFill>
                <a:effectLst/>
                <a:latin typeface="+mn-lt"/>
                <a:ea typeface="+mn-ea"/>
                <a:cs typeface="+mn-cs"/>
              </a:rPr>
              <a:t>javadoc</a:t>
            </a:r>
            <a:r>
              <a:rPr lang="en-US" sz="1200" b="0" i="0" kern="1200" dirty="0">
                <a:solidFill>
                  <a:schemeClr val="tx1"/>
                </a:solidFill>
                <a:effectLst/>
                <a:latin typeface="+mn-lt"/>
                <a:ea typeface="+mn-ea"/>
                <a:cs typeface="+mn-cs"/>
              </a:rPr>
              <a:t> for ConfigurableApplicationContext </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29</a:t>
            </a:fld>
            <a:endParaRPr lang="en-US" dirty="0"/>
          </a:p>
        </p:txBody>
      </p:sp>
    </p:spTree>
    <p:extLst>
      <p:ext uri="{BB962C8B-B14F-4D97-AF65-F5344CB8AC3E}">
        <p14:creationId xmlns:p14="http://schemas.microsoft.com/office/powerpoint/2010/main" val="173989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31</a:t>
            </a:fld>
            <a:endParaRPr lang="en-US" dirty="0"/>
          </a:p>
        </p:txBody>
      </p:sp>
    </p:spTree>
    <p:extLst>
      <p:ext uri="{BB962C8B-B14F-4D97-AF65-F5344CB8AC3E}">
        <p14:creationId xmlns:p14="http://schemas.microsoft.com/office/powerpoint/2010/main" val="178058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34</a:t>
            </a:fld>
            <a:endParaRPr lang="en-US" dirty="0"/>
          </a:p>
        </p:txBody>
      </p:sp>
    </p:spTree>
    <p:extLst>
      <p:ext uri="{BB962C8B-B14F-4D97-AF65-F5344CB8AC3E}">
        <p14:creationId xmlns:p14="http://schemas.microsoft.com/office/powerpoint/2010/main" val="3790875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configuration file </a:t>
            </a:r>
            <a:r>
              <a:rPr lang="en-US" sz="1200" b="1" i="0" kern="1200" dirty="0">
                <a:solidFill>
                  <a:schemeClr val="tx1"/>
                </a:solidFill>
                <a:effectLst/>
                <a:latin typeface="+mn-lt"/>
                <a:ea typeface="+mn-ea"/>
                <a:cs typeface="+mn-cs"/>
              </a:rPr>
              <a:t>postprocessor.xml</a:t>
            </a:r>
            <a:r>
              <a:rPr lang="en-US" sz="1200" b="0" i="0" kern="1200" dirty="0">
                <a:solidFill>
                  <a:schemeClr val="tx1"/>
                </a:solidFill>
                <a:effectLst/>
                <a:latin typeface="+mn-lt"/>
                <a:ea typeface="+mn-ea"/>
                <a:cs typeface="+mn-cs"/>
              </a:rPr>
              <a:t> required for init and destroy methods −</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38</a:t>
            </a:fld>
            <a:endParaRPr lang="en-US" dirty="0"/>
          </a:p>
        </p:txBody>
      </p:sp>
    </p:spTree>
    <p:extLst>
      <p:ext uri="{BB962C8B-B14F-4D97-AF65-F5344CB8AC3E}">
        <p14:creationId xmlns:p14="http://schemas.microsoft.com/office/powerpoint/2010/main" val="3843675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ourier New" panose="02070309020205020404" pitchFamily="49" charset="0"/>
              </a:rPr>
              <a:t>TestConnection.java</a:t>
            </a:r>
            <a:r>
              <a:rPr lang="en-US" sz="1200" b="1" baseline="0" dirty="0">
                <a:solidFill>
                  <a:srgbClr val="000000"/>
                </a:solidFill>
                <a:latin typeface="Courier New" panose="02070309020205020404" pitchFamily="49" charset="0"/>
              </a:rPr>
              <a:t> file  which has init() method with @PostConstruct annotation and destroy() method with @</a:t>
            </a:r>
            <a:r>
              <a:rPr lang="en-US" sz="1200" b="1" baseline="0" dirty="0" err="1">
                <a:solidFill>
                  <a:srgbClr val="000000"/>
                </a:solidFill>
                <a:latin typeface="Courier New" panose="02070309020205020404" pitchFamily="49" charset="0"/>
              </a:rPr>
              <a:t>PostDestroy</a:t>
            </a:r>
            <a:r>
              <a:rPr lang="en-US" sz="1200" b="1" baseline="0" dirty="0">
                <a:solidFill>
                  <a:srgbClr val="000000"/>
                </a:solidFill>
                <a:latin typeface="Courier New" panose="02070309020205020404" pitchFamily="49" charset="0"/>
              </a:rPr>
              <a:t> annotation</a:t>
            </a:r>
            <a:endParaRPr lang="en-US" sz="1200" b="1" dirty="0">
              <a:solidFill>
                <a:srgbClr val="000000"/>
              </a:solidFill>
              <a:latin typeface="Courier New" panose="02070309020205020404" pitchFamily="49" charset="0"/>
            </a:endParaRPr>
          </a:p>
          <a:p>
            <a:pPr algn="l"/>
            <a:r>
              <a:rPr lang="en-US" dirty="0"/>
              <a:t> </a:t>
            </a:r>
            <a:r>
              <a:rPr lang="en-US" sz="1200" b="0" i="0" kern="1200" dirty="0">
                <a:solidFill>
                  <a:schemeClr val="tx1"/>
                </a:solidFill>
                <a:effectLst/>
                <a:latin typeface="+mn-lt"/>
                <a:ea typeface="+mn-ea"/>
                <a:cs typeface="+mn-cs"/>
              </a:rPr>
              <a:t>BeanPostProcessor, which prints a bean name before and after initialization of any bean.</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39</a:t>
            </a:fld>
            <a:endParaRPr lang="en-US" dirty="0"/>
          </a:p>
        </p:txBody>
      </p:sp>
    </p:spTree>
    <p:extLst>
      <p:ext uri="{BB962C8B-B14F-4D97-AF65-F5344CB8AC3E}">
        <p14:creationId xmlns:p14="http://schemas.microsoft.com/office/powerpoint/2010/main" val="119155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40</a:t>
            </a:fld>
            <a:endParaRPr lang="en-US" dirty="0"/>
          </a:p>
        </p:txBody>
      </p:sp>
    </p:spTree>
    <p:extLst>
      <p:ext uri="{BB962C8B-B14F-4D97-AF65-F5344CB8AC3E}">
        <p14:creationId xmlns:p14="http://schemas.microsoft.com/office/powerpoint/2010/main" val="3324756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you are done with creating the source and bean configuration files, let us run the application. If everything is fine with your application, it will print the message −</a:t>
            </a:r>
          </a:p>
          <a:p>
            <a:r>
              <a:rPr lang="en-US" sz="1200" dirty="0">
                <a:solidFill>
                  <a:srgbClr val="000000"/>
                </a:solidFill>
              </a:rPr>
              <a:t>After initialization: </a:t>
            </a:r>
            <a:r>
              <a:rPr lang="en-US" sz="1200" dirty="0" err="1">
                <a:solidFill>
                  <a:srgbClr val="000000"/>
                </a:solidFill>
              </a:rPr>
              <a:t>connectionmanager</a:t>
            </a:r>
            <a:endParaRPr lang="en-US" sz="1200" dirty="0">
              <a:solidFill>
                <a:srgbClr val="000000"/>
              </a:solidFill>
            </a:endParaRPr>
          </a:p>
          <a:p>
            <a:r>
              <a:rPr lang="en-US" sz="1200" dirty="0">
                <a:solidFill>
                  <a:srgbClr val="000000"/>
                </a:solidFill>
              </a:rPr>
              <a:t>Inside init() method...</a:t>
            </a:r>
          </a:p>
          <a:p>
            <a:r>
              <a:rPr lang="en-US" sz="1200" dirty="0">
                <a:solidFill>
                  <a:srgbClr val="000000"/>
                </a:solidFill>
              </a:rPr>
              <a:t>Before initialization: </a:t>
            </a:r>
            <a:r>
              <a:rPr lang="en-US" sz="1200" dirty="0" err="1">
                <a:solidFill>
                  <a:srgbClr val="000000"/>
                </a:solidFill>
              </a:rPr>
              <a:t>connectionmanager</a:t>
            </a:r>
            <a:endParaRPr lang="en-US" sz="1200" dirty="0">
              <a:solidFill>
                <a:srgbClr val="000000"/>
              </a:solidFill>
            </a:endParaRPr>
          </a:p>
          <a:p>
            <a:r>
              <a:rPr lang="en-US" sz="1200" dirty="0" err="1">
                <a:solidFill>
                  <a:srgbClr val="000000"/>
                </a:solidFill>
              </a:rPr>
              <a:t>Responsing</a:t>
            </a:r>
            <a:r>
              <a:rPr lang="en-US" sz="1200" dirty="0">
                <a:solidFill>
                  <a:srgbClr val="000000"/>
                </a:solidFill>
              </a:rPr>
              <a:t>: 200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Inside destroy() method...</a:t>
            </a:r>
          </a:p>
          <a:p>
            <a:endParaRPr lang="en-US" sz="1200" dirty="0">
              <a:solidFill>
                <a:srgbClr val="000000"/>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41</a:t>
            </a:fld>
            <a:endParaRPr lang="en-US" dirty="0"/>
          </a:p>
        </p:txBody>
      </p:sp>
    </p:spTree>
    <p:extLst>
      <p:ext uri="{BB962C8B-B14F-4D97-AF65-F5344CB8AC3E}">
        <p14:creationId xmlns:p14="http://schemas.microsoft.com/office/powerpoint/2010/main" val="2107726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working with a BeanFactory programmatically, child bean definitions are represented by the ChildBeanDefinition class. Most users will never work with them on this level, instead configuring bean definitions declaratively in something like the XmlBeanFactory. </a:t>
            </a:r>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42</a:t>
            </a:fld>
            <a:endParaRPr lang="en-US" dirty="0"/>
          </a:p>
        </p:txBody>
      </p:sp>
    </p:spTree>
    <p:extLst>
      <p:ext uri="{BB962C8B-B14F-4D97-AF65-F5344CB8AC3E}">
        <p14:creationId xmlns:p14="http://schemas.microsoft.com/office/powerpoint/2010/main" val="1837518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child bean definition will inherit constructor argument values, property values and method overrides from the parent, with the option to add new values. If any </a:t>
            </a:r>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-method, destroy-method and/or static factory method settings are specified, they will override the corresponding parent settings.</a:t>
            </a:r>
          </a:p>
          <a:p>
            <a:r>
              <a:rPr lang="en-US" sz="1200" b="0" i="0" kern="1200" dirty="0">
                <a:solidFill>
                  <a:schemeClr val="tx1"/>
                </a:solidFill>
                <a:effectLst/>
                <a:latin typeface="+mn-lt"/>
                <a:ea typeface="+mn-ea"/>
                <a:cs typeface="+mn-cs"/>
              </a:rPr>
              <a:t>The remaining settings will </a:t>
            </a:r>
            <a:r>
              <a:rPr lang="en-US" sz="1200" b="0" i="1" kern="1200" dirty="0">
                <a:solidFill>
                  <a:schemeClr val="tx1"/>
                </a:solidFill>
                <a:effectLst/>
                <a:latin typeface="+mn-lt"/>
                <a:ea typeface="+mn-ea"/>
                <a:cs typeface="+mn-cs"/>
              </a:rPr>
              <a:t>always</a:t>
            </a:r>
            <a:r>
              <a:rPr lang="en-US" sz="1200" b="0" i="0" kern="1200" dirty="0">
                <a:solidFill>
                  <a:schemeClr val="tx1"/>
                </a:solidFill>
                <a:effectLst/>
                <a:latin typeface="+mn-lt"/>
                <a:ea typeface="+mn-ea"/>
                <a:cs typeface="+mn-cs"/>
              </a:rPr>
              <a:t> be taken from the child definition: </a:t>
            </a:r>
            <a:r>
              <a:rPr lang="en-US" sz="1200" b="0" i="1" kern="1200" dirty="0">
                <a:solidFill>
                  <a:schemeClr val="tx1"/>
                </a:solidFill>
                <a:effectLst/>
                <a:latin typeface="+mn-lt"/>
                <a:ea typeface="+mn-ea"/>
                <a:cs typeface="+mn-cs"/>
              </a:rPr>
              <a:t>depends on</a:t>
            </a:r>
            <a:r>
              <a:rPr lang="en-US" sz="1200" b="0"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autowire</a:t>
            </a:r>
            <a:r>
              <a:rPr lang="en-US" sz="1200" b="0" i="1" kern="1200" dirty="0">
                <a:solidFill>
                  <a:schemeClr val="tx1"/>
                </a:solidFill>
                <a:effectLst/>
                <a:latin typeface="+mn-lt"/>
                <a:ea typeface="+mn-ea"/>
                <a:cs typeface="+mn-cs"/>
              </a:rPr>
              <a:t> mode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dependency check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singleton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scope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lazy </a:t>
            </a:r>
            <a:r>
              <a:rPr lang="en-US" sz="1200" b="0" i="1" kern="1200" dirty="0" err="1">
                <a:solidFill>
                  <a:schemeClr val="tx1"/>
                </a:solidFill>
                <a:effectLst/>
                <a:latin typeface="+mn-lt"/>
                <a:ea typeface="+mn-ea"/>
                <a:cs typeface="+mn-cs"/>
              </a:rPr>
              <a:t>init</a:t>
            </a:r>
            <a:r>
              <a:rPr lang="en-US" sz="1200" b="0" i="0" kern="1200" dirty="0" err="1">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 that in the example above, we have explicitly marked the parent bean definition as abstract by using the abstract attribute. In the case that the parent definition does not specify a class, and so explicitly marking the parent bean definition as abstract is required:</a:t>
            </a:r>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43</a:t>
            </a:fld>
            <a:endParaRPr lang="en-US" dirty="0"/>
          </a:p>
        </p:txBody>
      </p:sp>
    </p:spTree>
    <p:extLst>
      <p:ext uri="{BB962C8B-B14F-4D97-AF65-F5344CB8AC3E}">
        <p14:creationId xmlns:p14="http://schemas.microsoft.com/office/powerpoint/2010/main" val="12920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scope creates a bean instance for a single HTTP request while s</a:t>
            </a:r>
            <a:r>
              <a:rPr lang="en-US" sz="1200" b="0" i="1" kern="1200" dirty="0">
                <a:solidFill>
                  <a:schemeClr val="tx1"/>
                </a:solidFill>
                <a:effectLst/>
                <a:latin typeface="+mn-lt"/>
                <a:ea typeface="+mn-ea"/>
                <a:cs typeface="+mn-cs"/>
              </a:rPr>
              <a:t>ession</a:t>
            </a:r>
            <a:r>
              <a:rPr lang="en-US" sz="1200" b="0" i="0" kern="1200" dirty="0">
                <a:solidFill>
                  <a:schemeClr val="tx1"/>
                </a:solidFill>
                <a:effectLst/>
                <a:latin typeface="+mn-lt"/>
                <a:ea typeface="+mn-ea"/>
                <a:cs typeface="+mn-cs"/>
              </a:rPr>
              <a:t> scope creates for an HTTP Session.</a:t>
            </a:r>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18</a:t>
            </a:fld>
            <a:endParaRPr lang="en-US" dirty="0"/>
          </a:p>
        </p:txBody>
      </p:sp>
    </p:spTree>
    <p:extLst>
      <p:ext uri="{BB962C8B-B14F-4D97-AF65-F5344CB8AC3E}">
        <p14:creationId xmlns:p14="http://schemas.microsoft.com/office/powerpoint/2010/main" val="3286163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a:t>
            </a:r>
            <a:r>
              <a:rPr lang="en-US" dirty="0"/>
              <a:t> </a:t>
            </a:r>
            <a:r>
              <a:rPr lang="en-US" dirty="0" err="1">
                <a:effectLst/>
              </a:rPr>
              <a:t>ApplicationContexts</a:t>
            </a:r>
            <a:r>
              <a:rPr lang="en-US" dirty="0">
                <a:effectLst/>
              </a:rPr>
              <a:t> not </a:t>
            </a:r>
            <a:r>
              <a:rPr lang="en-US" dirty="0" err="1">
                <a:effectLst/>
              </a:rPr>
              <a:t>BeanFactories</a:t>
            </a:r>
            <a:r>
              <a:rPr lang="en-US" dirty="0">
                <a:effectLst/>
              </a:rPr>
              <a:t> will by default pre-instantiate all singletons. Therefore it is important that if you have a parent bean definition to use only as a template,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this definition specifies a class to set the </a:t>
            </a:r>
            <a:r>
              <a:rPr lang="en-US" i="1" dirty="0">
                <a:effectLst/>
              </a:rPr>
              <a:t>'abstract'</a:t>
            </a:r>
            <a:r>
              <a:rPr lang="en-US" dirty="0">
                <a:effectLst/>
              </a:rPr>
              <a:t> attribute to </a:t>
            </a:r>
            <a:r>
              <a:rPr lang="en-US" i="1" dirty="0">
                <a:effectLst/>
              </a:rPr>
              <a:t>'true'</a:t>
            </a:r>
            <a:r>
              <a:rPr lang="en-US" dirty="0">
                <a:effectLst/>
              </a:rPr>
              <a:t>, otherwise the application context will pre-instantiate the abstract bean.</a:t>
            </a:r>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44</a:t>
            </a:fld>
            <a:endParaRPr lang="en-US" dirty="0"/>
          </a:p>
        </p:txBody>
      </p:sp>
    </p:spTree>
    <p:extLst>
      <p:ext uri="{BB962C8B-B14F-4D97-AF65-F5344CB8AC3E}">
        <p14:creationId xmlns:p14="http://schemas.microsoft.com/office/powerpoint/2010/main" val="1965348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46</a:t>
            </a:fld>
            <a:endParaRPr lang="en-US" dirty="0"/>
          </a:p>
        </p:txBody>
      </p:sp>
    </p:spTree>
    <p:extLst>
      <p:ext uri="{BB962C8B-B14F-4D97-AF65-F5344CB8AC3E}">
        <p14:creationId xmlns:p14="http://schemas.microsoft.com/office/powerpoint/2010/main" val="62336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47</a:t>
            </a:fld>
            <a:endParaRPr lang="en-US" dirty="0"/>
          </a:p>
        </p:txBody>
      </p:sp>
    </p:spTree>
    <p:extLst>
      <p:ext uri="{BB962C8B-B14F-4D97-AF65-F5344CB8AC3E}">
        <p14:creationId xmlns:p14="http://schemas.microsoft.com/office/powerpoint/2010/main" val="123382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50</a:t>
            </a:fld>
            <a:endParaRPr lang="en-US" dirty="0"/>
          </a:p>
        </p:txBody>
      </p:sp>
    </p:spTree>
    <p:extLst>
      <p:ext uri="{BB962C8B-B14F-4D97-AF65-F5344CB8AC3E}">
        <p14:creationId xmlns:p14="http://schemas.microsoft.com/office/powerpoint/2010/main" val="2038310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52</a:t>
            </a:fld>
            <a:endParaRPr lang="en-US" dirty="0"/>
          </a:p>
        </p:txBody>
      </p:sp>
    </p:spTree>
    <p:extLst>
      <p:ext uri="{BB962C8B-B14F-4D97-AF65-F5344CB8AC3E}">
        <p14:creationId xmlns:p14="http://schemas.microsoft.com/office/powerpoint/2010/main" val="762710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53</a:t>
            </a:fld>
            <a:endParaRPr lang="en-US" dirty="0"/>
          </a:p>
        </p:txBody>
      </p:sp>
    </p:spTree>
    <p:extLst>
      <p:ext uri="{BB962C8B-B14F-4D97-AF65-F5344CB8AC3E}">
        <p14:creationId xmlns:p14="http://schemas.microsoft.com/office/powerpoint/2010/main" val="414467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55</a:t>
            </a:fld>
            <a:endParaRPr lang="en-US" dirty="0"/>
          </a:p>
        </p:txBody>
      </p:sp>
    </p:spTree>
    <p:extLst>
      <p:ext uri="{BB962C8B-B14F-4D97-AF65-F5344CB8AC3E}">
        <p14:creationId xmlns:p14="http://schemas.microsoft.com/office/powerpoint/2010/main" val="491732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If bean definition which is set to autowire by name, with a “</a:t>
            </a:r>
            <a:r>
              <a:rPr lang="en-IN" sz="1200" b="1" i="0" kern="1200" dirty="0" err="1">
                <a:solidFill>
                  <a:schemeClr val="tx1"/>
                </a:solidFill>
                <a:effectLst/>
                <a:latin typeface="+mn-lt"/>
                <a:ea typeface="+mn-ea"/>
                <a:cs typeface="+mn-cs"/>
              </a:rPr>
              <a:t>departmentBean</a:t>
            </a:r>
            <a:r>
              <a:rPr lang="en-IN" sz="1200" b="0" i="0" kern="1200" dirty="0">
                <a:solidFill>
                  <a:schemeClr val="tx1"/>
                </a:solidFill>
                <a:effectLst/>
                <a:latin typeface="+mn-lt"/>
                <a:ea typeface="+mn-ea"/>
                <a:cs typeface="+mn-cs"/>
              </a:rPr>
              <a:t>” property i.e. it has a </a:t>
            </a:r>
            <a:r>
              <a:rPr lang="en-IN" sz="1200" b="1" i="0" kern="1200" dirty="0" err="1">
                <a:solidFill>
                  <a:schemeClr val="tx1"/>
                </a:solidFill>
                <a:effectLst/>
                <a:latin typeface="+mn-lt"/>
                <a:ea typeface="+mn-ea"/>
                <a:cs typeface="+mn-cs"/>
              </a:rPr>
              <a:t>setDepartmentBean</a:t>
            </a:r>
            <a:r>
              <a:rPr lang="en-IN" sz="1200" b="1" i="0" kern="1200" dirty="0">
                <a:solidFill>
                  <a:schemeClr val="tx1"/>
                </a:solidFill>
                <a:effectLst/>
                <a:latin typeface="+mn-lt"/>
                <a:ea typeface="+mn-ea"/>
                <a:cs typeface="+mn-cs"/>
              </a:rPr>
              <a:t>(..)</a:t>
            </a:r>
            <a:r>
              <a:rPr lang="en-IN" sz="1200" b="0" i="0" kern="1200" dirty="0">
                <a:solidFill>
                  <a:schemeClr val="tx1"/>
                </a:solidFill>
                <a:effectLst/>
                <a:latin typeface="+mn-lt"/>
                <a:ea typeface="+mn-ea"/>
                <a:cs typeface="+mn-cs"/>
              </a:rPr>
              <a:t> method, container will look for a bean definition named </a:t>
            </a:r>
            <a:r>
              <a:rPr lang="en-IN" sz="1200" b="1" i="0" kern="1200" dirty="0" err="1">
                <a:solidFill>
                  <a:schemeClr val="tx1"/>
                </a:solidFill>
                <a:effectLst/>
                <a:latin typeface="+mn-lt"/>
                <a:ea typeface="+mn-ea"/>
                <a:cs typeface="+mn-cs"/>
              </a:rPr>
              <a:t>departmentBean</a:t>
            </a:r>
            <a:r>
              <a:rPr lang="en-IN" sz="1200" b="0" i="0" kern="1200" dirty="0">
                <a:solidFill>
                  <a:schemeClr val="tx1"/>
                </a:solidFill>
                <a:effectLst/>
                <a:latin typeface="+mn-lt"/>
                <a:ea typeface="+mn-ea"/>
                <a:cs typeface="+mn-cs"/>
              </a:rPr>
              <a:t>, and if found, use it to set the property.</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57</a:t>
            </a:fld>
            <a:endParaRPr lang="en-US" dirty="0"/>
          </a:p>
        </p:txBody>
      </p:sp>
    </p:spTree>
    <p:extLst>
      <p:ext uri="{BB962C8B-B14F-4D97-AF65-F5344CB8AC3E}">
        <p14:creationId xmlns:p14="http://schemas.microsoft.com/office/powerpoint/2010/main" val="1206543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58</a:t>
            </a:fld>
            <a:endParaRPr lang="en-US" dirty="0"/>
          </a:p>
        </p:txBody>
      </p:sp>
    </p:spTree>
    <p:extLst>
      <p:ext uri="{BB962C8B-B14F-4D97-AF65-F5344CB8AC3E}">
        <p14:creationId xmlns:p14="http://schemas.microsoft.com/office/powerpoint/2010/main" val="2070893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above configuration, we have enabled the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 by name for ’employee’ bean. It has been done using </a:t>
            </a:r>
            <a:r>
              <a:rPr lang="en-IN" dirty="0"/>
              <a:t>autowire="</a:t>
            </a:r>
            <a:r>
              <a:rPr lang="en-IN" dirty="0" err="1"/>
              <a:t>byName</a:t>
            </a:r>
            <a:r>
              <a:rPr lang="en-IN" dirty="0"/>
              <a:t>"</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dependency was injected by name successfully.</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59</a:t>
            </a:fld>
            <a:endParaRPr lang="en-US" dirty="0"/>
          </a:p>
        </p:txBody>
      </p:sp>
    </p:spTree>
    <p:extLst>
      <p:ext uri="{BB962C8B-B14F-4D97-AF65-F5344CB8AC3E}">
        <p14:creationId xmlns:p14="http://schemas.microsoft.com/office/powerpoint/2010/main" val="47445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DispatcherServlet</a:t>
            </a:r>
            <a:r>
              <a:rPr lang="en-US" sz="1200" b="0" i="0" kern="1200" dirty="0">
                <a:solidFill>
                  <a:schemeClr val="tx1"/>
                </a:solidFill>
                <a:effectLst/>
                <a:latin typeface="+mn-lt"/>
                <a:ea typeface="+mn-ea"/>
                <a:cs typeface="+mn-cs"/>
              </a:rPr>
              <a:t> acts to be </a:t>
            </a:r>
            <a:r>
              <a:rPr lang="en-US" sz="1200" b="0" i="0" u="none" strike="noStrike" kern="1200" dirty="0">
                <a:solidFill>
                  <a:schemeClr val="tx1"/>
                </a:solidFill>
                <a:effectLst/>
                <a:latin typeface="+mn-lt"/>
                <a:ea typeface="+mn-ea"/>
                <a:cs typeface="+mn-cs"/>
                <a:hlinkClick r:id="rId3"/>
              </a:rPr>
              <a:t>front controller</a:t>
            </a:r>
            <a:r>
              <a:rPr lang="en-US" sz="1200" b="0" i="0" kern="1200" dirty="0">
                <a:solidFill>
                  <a:schemeClr val="tx1"/>
                </a:solidFill>
                <a:effectLst/>
                <a:latin typeface="+mn-lt"/>
                <a:ea typeface="+mn-ea"/>
                <a:cs typeface="+mn-cs"/>
              </a:rPr>
              <a:t> for Spring based web applications. It provides a mechanism for request processing where actual work is performed by configurable, delegate components. It is inherited from </a:t>
            </a:r>
            <a:r>
              <a:rPr lang="en-US" sz="1200" b="0" i="0" u="none" strike="noStrike" kern="1200" dirty="0">
                <a:solidFill>
                  <a:schemeClr val="tx1"/>
                </a:solidFill>
                <a:effectLst/>
                <a:latin typeface="+mn-lt"/>
                <a:ea typeface="+mn-ea"/>
                <a:cs typeface="+mn-cs"/>
                <a:hlinkClick r:id="rId4"/>
              </a:rPr>
              <a:t>javax.servlet.http.HttpServlet</a:t>
            </a:r>
            <a:r>
              <a:rPr lang="en-US" sz="1200" b="0" i="0" kern="1200" dirty="0">
                <a:solidFill>
                  <a:schemeClr val="tx1"/>
                </a:solidFill>
                <a:effectLst/>
                <a:latin typeface="+mn-lt"/>
                <a:ea typeface="+mn-ea"/>
                <a:cs typeface="+mn-cs"/>
              </a:rPr>
              <a:t>, it is typically A web application can define any number of DispatcherServlet instances. Every servlet will operate in its own namespace by loading its own application context with mappings, handlers, etc. Only the context of the root application as loaded by </a:t>
            </a:r>
            <a:r>
              <a:rPr lang="en-US" sz="1200" b="0" i="0" u="none" strike="noStrike" kern="1200" dirty="0">
                <a:solidFill>
                  <a:schemeClr val="tx1"/>
                </a:solidFill>
                <a:effectLst/>
                <a:latin typeface="+mn-lt"/>
                <a:ea typeface="+mn-ea"/>
                <a:cs typeface="+mn-cs"/>
                <a:hlinkClick r:id="rId5"/>
              </a:rPr>
              <a:t>ContextLoaderListener</a:t>
            </a:r>
            <a:r>
              <a:rPr lang="en-US" sz="1200" b="0" i="0" kern="1200" dirty="0">
                <a:solidFill>
                  <a:schemeClr val="tx1"/>
                </a:solidFill>
                <a:effectLst/>
                <a:latin typeface="+mn-lt"/>
                <a:ea typeface="+mn-ea"/>
                <a:cs typeface="+mn-cs"/>
              </a:rPr>
              <a:t>, if any, will be shared. In most cases, applications have only single DispatcherServlet with the context-root URL(/), that is, all requests coming to that domain will be handled by it.</a:t>
            </a:r>
          </a:p>
          <a:p>
            <a:r>
              <a:rPr lang="en-US" sz="1200" b="0" i="0" kern="1200" dirty="0">
                <a:solidFill>
                  <a:schemeClr val="tx1"/>
                </a:solidFill>
                <a:effectLst/>
                <a:latin typeface="+mn-lt"/>
                <a:ea typeface="+mn-ea"/>
                <a:cs typeface="+mn-cs"/>
              </a:rPr>
              <a:t>DispatcherServlet uses Spring configuration classes to discover the delegate components it needs for request mapping, view resolution, exception handling etc.</a:t>
            </a:r>
          </a:p>
          <a:p>
            <a:r>
              <a:rPr lang="en-US" sz="1200" b="0" i="0" kern="1200" dirty="0">
                <a:solidFill>
                  <a:schemeClr val="tx1"/>
                </a:solidFill>
                <a:effectLst/>
                <a:latin typeface="+mn-lt"/>
                <a:ea typeface="+mn-ea"/>
                <a:cs typeface="+mn-cs"/>
              </a:rPr>
              <a:t> configured in the </a:t>
            </a:r>
            <a:r>
              <a:rPr lang="en-US" dirty="0"/>
              <a:t>web.xml</a:t>
            </a:r>
            <a:r>
              <a:rPr lang="en-US" sz="1200" b="0" i="0" kern="1200" dirty="0">
                <a:solidFill>
                  <a:schemeClr val="tx1"/>
                </a:solidFill>
                <a:effectLst/>
                <a:latin typeface="+mn-lt"/>
                <a:ea typeface="+mn-ea"/>
                <a:cs typeface="+mn-cs"/>
              </a:rPr>
              <a:t> file.</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19</a:t>
            </a:fld>
            <a:endParaRPr lang="en-US" dirty="0"/>
          </a:p>
        </p:txBody>
      </p:sp>
    </p:spTree>
    <p:extLst>
      <p:ext uri="{BB962C8B-B14F-4D97-AF65-F5344CB8AC3E}">
        <p14:creationId xmlns:p14="http://schemas.microsoft.com/office/powerpoint/2010/main" val="2020577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60</a:t>
            </a:fld>
            <a:endParaRPr lang="en-US" dirty="0"/>
          </a:p>
        </p:txBody>
      </p:sp>
    </p:spTree>
    <p:extLst>
      <p:ext uri="{BB962C8B-B14F-4D97-AF65-F5344CB8AC3E}">
        <p14:creationId xmlns:p14="http://schemas.microsoft.com/office/powerpoint/2010/main" val="2001808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If you are using </a:t>
            </a:r>
            <a:r>
              <a:rPr lang="en-IN" b="1" dirty="0">
                <a:effectLst/>
              </a:rPr>
              <a:t>@</a:t>
            </a:r>
            <a:r>
              <a:rPr lang="en-IN" b="1" dirty="0" err="1">
                <a:effectLst/>
              </a:rPr>
              <a:t>Autowired</a:t>
            </a:r>
            <a:r>
              <a:rPr lang="en-IN" dirty="0">
                <a:effectLst/>
              </a:rPr>
              <a:t> annotation, then you do not need to provide </a:t>
            </a:r>
            <a:r>
              <a:rPr lang="en-IN" b="1" dirty="0">
                <a:effectLst/>
              </a:rPr>
              <a:t>autowire</a:t>
            </a:r>
            <a:r>
              <a:rPr lang="en-IN" dirty="0">
                <a:effectLst/>
              </a:rPr>
              <a:t> attribute. By default, </a:t>
            </a:r>
            <a:r>
              <a:rPr lang="en-IN" b="1" dirty="0">
                <a:effectLst/>
              </a:rPr>
              <a:t>@</a:t>
            </a:r>
            <a:r>
              <a:rPr lang="en-IN" b="1" dirty="0" err="1">
                <a:effectLst/>
              </a:rPr>
              <a:t>Autowired</a:t>
            </a:r>
            <a:r>
              <a:rPr lang="en-IN" dirty="0">
                <a:effectLst/>
              </a:rPr>
              <a:t> annotation uses </a:t>
            </a:r>
            <a:r>
              <a:rPr lang="en-IN" b="1" dirty="0" err="1">
                <a:effectLst/>
              </a:rPr>
              <a:t>byType</a:t>
            </a:r>
            <a:r>
              <a:rPr lang="en-IN" b="1" dirty="0">
                <a:effectLst/>
              </a:rPr>
              <a:t> </a:t>
            </a:r>
            <a:r>
              <a:rPr lang="en-IN" b="1" dirty="0" err="1">
                <a:effectLst/>
              </a:rPr>
              <a:t>autowiring</a:t>
            </a:r>
            <a:r>
              <a:rPr lang="en-IN" b="1" dirty="0">
                <a:effectLst/>
              </a:rPr>
              <a:t>.</a:t>
            </a:r>
          </a:p>
        </p:txBody>
      </p:sp>
      <p:sp>
        <p:nvSpPr>
          <p:cNvPr id="4" name="Slide Number Placeholder 3"/>
          <p:cNvSpPr>
            <a:spLocks noGrp="1"/>
          </p:cNvSpPr>
          <p:nvPr>
            <p:ph type="sldNum" sz="quarter" idx="5"/>
          </p:nvPr>
        </p:nvSpPr>
        <p:spPr/>
        <p:txBody>
          <a:bodyPr/>
          <a:lstStyle/>
          <a:p>
            <a:fld id="{4537AC76-B5B6-4D22-964E-8311652E7560}" type="slidenum">
              <a:rPr lang="en-US" smtClean="0"/>
              <a:t>62</a:t>
            </a:fld>
            <a:endParaRPr lang="en-US" dirty="0"/>
          </a:p>
        </p:txBody>
      </p:sp>
    </p:spTree>
    <p:extLst>
      <p:ext uri="{BB962C8B-B14F-4D97-AF65-F5344CB8AC3E}">
        <p14:creationId xmlns:p14="http://schemas.microsoft.com/office/powerpoint/2010/main" val="3145221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above configuration, We have enabled the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 by type for ‘</a:t>
            </a:r>
            <a:r>
              <a:rPr lang="en-IN" dirty="0"/>
              <a:t>employee</a:t>
            </a:r>
            <a:r>
              <a:rPr lang="en-IN" sz="1200" b="0" i="0" kern="1200" dirty="0">
                <a:solidFill>
                  <a:schemeClr val="tx1"/>
                </a:solidFill>
                <a:effectLst/>
                <a:latin typeface="+mn-lt"/>
                <a:ea typeface="+mn-ea"/>
                <a:cs typeface="+mn-cs"/>
              </a:rPr>
              <a:t>‘ bean. It has been done using </a:t>
            </a:r>
            <a:r>
              <a:rPr lang="en-IN" dirty="0"/>
              <a:t>autowire="</a:t>
            </a:r>
            <a:r>
              <a:rPr lang="en-IN" dirty="0" err="1"/>
              <a:t>byType</a:t>
            </a:r>
            <a:r>
              <a:rPr lang="en-IN" dirty="0"/>
              <a:t>"</a:t>
            </a:r>
            <a:r>
              <a:rPr lang="en-IN" sz="1200" b="0" i="0" kern="1200" dirty="0">
                <a:solidFill>
                  <a:schemeClr val="tx1"/>
                </a:solidFill>
                <a:effectLst/>
                <a:latin typeface="+mn-lt"/>
                <a:ea typeface="+mn-ea"/>
                <a:cs typeface="+mn-cs"/>
              </a:rPr>
              <a:t>. Now all properties inside </a:t>
            </a:r>
            <a:r>
              <a:rPr lang="en-IN" dirty="0"/>
              <a:t>employee</a:t>
            </a:r>
            <a:r>
              <a:rPr lang="en-IN" sz="1200" b="0" i="0" kern="1200" dirty="0">
                <a:solidFill>
                  <a:schemeClr val="tx1"/>
                </a:solidFill>
                <a:effectLst/>
                <a:latin typeface="+mn-lt"/>
                <a:ea typeface="+mn-ea"/>
                <a:cs typeface="+mn-cs"/>
              </a:rPr>
              <a:t> bean (e.g. </a:t>
            </a:r>
            <a:r>
              <a:rPr lang="en-IN" dirty="0" err="1"/>
              <a:t>departmentBean</a:t>
            </a:r>
            <a:r>
              <a:rPr lang="en-IN" sz="1200" b="0" i="0" kern="1200" dirty="0">
                <a:solidFill>
                  <a:schemeClr val="tx1"/>
                </a:solidFill>
                <a:effectLst/>
                <a:latin typeface="+mn-lt"/>
                <a:ea typeface="+mn-ea"/>
                <a:cs typeface="+mn-cs"/>
              </a:rPr>
              <a:t>) will be looked up using </a:t>
            </a:r>
            <a:r>
              <a:rPr lang="en-IN" dirty="0" err="1"/>
              <a:t>byType</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63</a:t>
            </a:fld>
            <a:endParaRPr lang="en-US" dirty="0"/>
          </a:p>
        </p:txBody>
      </p:sp>
    </p:spTree>
    <p:extLst>
      <p:ext uri="{BB962C8B-B14F-4D97-AF65-F5344CB8AC3E}">
        <p14:creationId xmlns:p14="http://schemas.microsoft.com/office/powerpoint/2010/main" val="1729287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Note: If there isn’t exactly one bean of the constructor argument type in the container, a fatal error is raised.</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65</a:t>
            </a:fld>
            <a:endParaRPr lang="en-US" dirty="0"/>
          </a:p>
        </p:txBody>
      </p:sp>
    </p:spTree>
    <p:extLst>
      <p:ext uri="{BB962C8B-B14F-4D97-AF65-F5344CB8AC3E}">
        <p14:creationId xmlns:p14="http://schemas.microsoft.com/office/powerpoint/2010/main" val="1249502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Using constructor-</a:t>
            </a:r>
            <a:r>
              <a:rPr lang="en-IN" sz="1200" b="1" i="0" kern="1200" dirty="0" err="1">
                <a:solidFill>
                  <a:schemeClr val="tx1"/>
                </a:solidFill>
                <a:effectLst/>
                <a:latin typeface="+mn-lt"/>
                <a:ea typeface="+mn-ea"/>
                <a:cs typeface="+mn-cs"/>
              </a:rPr>
              <a:t>arg</a:t>
            </a:r>
            <a:endParaRPr lang="en-IN" sz="1200" b="1"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If you are </a:t>
            </a:r>
            <a:r>
              <a:rPr lang="en-IN" sz="1200" b="1" i="0" kern="1200" dirty="0">
                <a:solidFill>
                  <a:schemeClr val="tx1"/>
                </a:solidFill>
                <a:effectLst/>
                <a:latin typeface="+mn-lt"/>
                <a:ea typeface="+mn-ea"/>
                <a:cs typeface="+mn-cs"/>
              </a:rPr>
              <a:t>NOT using autowire="constructor"</a:t>
            </a:r>
            <a:r>
              <a:rPr lang="en-IN" sz="1200" b="0" i="0" kern="1200" dirty="0">
                <a:solidFill>
                  <a:schemeClr val="tx1"/>
                </a:solidFill>
                <a:effectLst/>
                <a:latin typeface="+mn-lt"/>
                <a:ea typeface="+mn-ea"/>
                <a:cs typeface="+mn-cs"/>
              </a:rPr>
              <a:t> in bean definition, then you will have to pass the 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 as follows to inject department bean in employee bean:</a:t>
            </a:r>
          </a:p>
          <a:p>
            <a:pPr rtl="0" fontAlgn="base"/>
            <a:r>
              <a:rPr lang="en-IN" sz="1200" b="0" i="0" kern="1200" dirty="0">
                <a:solidFill>
                  <a:schemeClr val="tx1"/>
                </a:solidFill>
                <a:effectLst/>
                <a:latin typeface="+mn-lt"/>
                <a:ea typeface="+mn-ea"/>
                <a:cs typeface="+mn-cs"/>
              </a:rPr>
              <a:t>&lt;bean id="employee" class="</a:t>
            </a:r>
            <a:r>
              <a:rPr lang="en-IN" b="1" dirty="0" err="1"/>
              <a:t>com.autowire.beans.Employee</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    &lt;property name="</a:t>
            </a:r>
            <a:r>
              <a:rPr lang="en-IN" sz="1200" b="0" i="0" kern="1200" dirty="0" err="1">
                <a:solidFill>
                  <a:schemeClr val="tx1"/>
                </a:solidFill>
                <a:effectLst/>
                <a:latin typeface="+mn-lt"/>
                <a:ea typeface="+mn-ea"/>
                <a:cs typeface="+mn-cs"/>
              </a:rPr>
              <a:t>fullName</a:t>
            </a:r>
            <a:r>
              <a:rPr lang="en-IN" sz="1200" b="0" i="0" kern="1200" dirty="0">
                <a:solidFill>
                  <a:schemeClr val="tx1"/>
                </a:solidFill>
                <a:effectLst/>
                <a:latin typeface="+mn-lt"/>
                <a:ea typeface="+mn-ea"/>
                <a:cs typeface="+mn-cs"/>
              </a:rPr>
              <a:t>" value="</a:t>
            </a:r>
            <a:r>
              <a:rPr lang="en-IN" b="1" dirty="0"/>
              <a:t>Shantanu Mukherji</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        &lt;ref bean="department" /&gt;</a:t>
            </a:r>
          </a:p>
          <a:p>
            <a:pPr rtl="0" fontAlgn="base"/>
            <a:r>
              <a:rPr lang="en-IN" sz="1200" b="0" i="0" kern="1200" dirty="0">
                <a:solidFill>
                  <a:schemeClr val="tx1"/>
                </a:solidFill>
                <a:effectLst/>
                <a:latin typeface="+mn-lt"/>
                <a:ea typeface="+mn-ea"/>
                <a:cs typeface="+mn-cs"/>
              </a:rPr>
              <a:t>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&lt;/bean&gt;</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66</a:t>
            </a:fld>
            <a:endParaRPr lang="en-US" dirty="0"/>
          </a:p>
        </p:txBody>
      </p:sp>
    </p:spTree>
    <p:extLst>
      <p:ext uri="{BB962C8B-B14F-4D97-AF65-F5344CB8AC3E}">
        <p14:creationId xmlns:p14="http://schemas.microsoft.com/office/powerpoint/2010/main" val="3013145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a:solidFill>
                  <a:schemeClr val="tx1"/>
                </a:solidFill>
                <a:effectLst/>
                <a:latin typeface="+mn-lt"/>
                <a:ea typeface="+mn-ea"/>
                <a:cs typeface="+mn-cs"/>
              </a:rPr>
              <a:t>Notice that this time we have set autowire="no" attribute. This autowire attribute have no effect anymore on bean wiring , and can be removed </a:t>
            </a:r>
            <a:r>
              <a:rPr lang="en-IN" sz="1200" b="1" i="0" kern="1200" dirty="0" err="1">
                <a:solidFill>
                  <a:schemeClr val="tx1"/>
                </a:solidFill>
                <a:effectLst/>
                <a:latin typeface="+mn-lt"/>
                <a:ea typeface="+mn-ea"/>
                <a:cs typeface="+mn-cs"/>
              </a:rPr>
              <a:t>altogether.There</a:t>
            </a:r>
            <a:r>
              <a:rPr lang="en-IN" sz="1200" b="1" i="0" kern="1200" dirty="0">
                <a:solidFill>
                  <a:schemeClr val="tx1"/>
                </a:solidFill>
                <a:effectLst/>
                <a:latin typeface="+mn-lt"/>
                <a:ea typeface="+mn-ea"/>
                <a:cs typeface="+mn-cs"/>
              </a:rPr>
              <a:t> is no more auto-wiring here.</a:t>
            </a:r>
          </a:p>
          <a:p>
            <a:pPr fontAlgn="base"/>
            <a:r>
              <a:rPr lang="en-IN" sz="1200" b="1" i="0" kern="1200" dirty="0">
                <a:solidFill>
                  <a:schemeClr val="tx1"/>
                </a:solidFill>
                <a:effectLst/>
                <a:latin typeface="+mn-lt"/>
                <a:ea typeface="+mn-ea"/>
                <a:cs typeface="+mn-cs"/>
              </a:rPr>
              <a:t>Also notice that we have set the ref </a:t>
            </a:r>
            <a:r>
              <a:rPr lang="en-IN" sz="1200" b="1" i="0" kern="1200" dirty="0" err="1">
                <a:solidFill>
                  <a:schemeClr val="tx1"/>
                </a:solidFill>
                <a:effectLst/>
                <a:latin typeface="+mn-lt"/>
                <a:ea typeface="+mn-ea"/>
                <a:cs typeface="+mn-cs"/>
              </a:rPr>
              <a:t>atttibute</a:t>
            </a:r>
            <a:r>
              <a:rPr lang="en-IN" sz="1200" b="1" i="0" kern="1200" dirty="0">
                <a:solidFill>
                  <a:schemeClr val="tx1"/>
                </a:solidFill>
                <a:effectLst/>
                <a:latin typeface="+mn-lt"/>
                <a:ea typeface="+mn-ea"/>
                <a:cs typeface="+mn-cs"/>
              </a:rPr>
              <a:t> to refer to a specific bean. If we don’t do that, driver’s license property will be null.</a:t>
            </a:r>
          </a:p>
          <a:p>
            <a:br>
              <a:rPr lang="en-IN" b="1" dirty="0"/>
            </a:br>
            <a:endParaRPr lang="en-IN" b="1" dirty="0"/>
          </a:p>
        </p:txBody>
      </p:sp>
      <p:sp>
        <p:nvSpPr>
          <p:cNvPr id="4" name="Slide Number Placeholder 3"/>
          <p:cNvSpPr>
            <a:spLocks noGrp="1"/>
          </p:cNvSpPr>
          <p:nvPr>
            <p:ph type="sldNum" sz="quarter" idx="5"/>
          </p:nvPr>
        </p:nvSpPr>
        <p:spPr/>
        <p:txBody>
          <a:bodyPr/>
          <a:lstStyle/>
          <a:p>
            <a:fld id="{4537AC76-B5B6-4D22-964E-8311652E7560}" type="slidenum">
              <a:rPr lang="en-US" smtClean="0"/>
              <a:t>68</a:t>
            </a:fld>
            <a:endParaRPr lang="en-US" dirty="0"/>
          </a:p>
        </p:txBody>
      </p:sp>
    </p:spTree>
    <p:extLst>
      <p:ext uri="{BB962C8B-B14F-4D97-AF65-F5344CB8AC3E}">
        <p14:creationId xmlns:p14="http://schemas.microsoft.com/office/powerpoint/2010/main" val="4260372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69</a:t>
            </a:fld>
            <a:endParaRPr lang="en-US" dirty="0"/>
          </a:p>
        </p:txBody>
      </p:sp>
    </p:spTree>
    <p:extLst>
      <p:ext uri="{BB962C8B-B14F-4D97-AF65-F5344CB8AC3E}">
        <p14:creationId xmlns:p14="http://schemas.microsoft.com/office/powerpoint/2010/main" val="2212620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70</a:t>
            </a:fld>
            <a:endParaRPr lang="en-US" dirty="0"/>
          </a:p>
        </p:txBody>
      </p:sp>
    </p:spTree>
    <p:extLst>
      <p:ext uri="{BB962C8B-B14F-4D97-AF65-F5344CB8AC3E}">
        <p14:creationId xmlns:p14="http://schemas.microsoft.com/office/powerpoint/2010/main" val="249990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71</a:t>
            </a:fld>
            <a:endParaRPr lang="en-US" dirty="0"/>
          </a:p>
        </p:txBody>
      </p:sp>
    </p:spTree>
    <p:extLst>
      <p:ext uri="{BB962C8B-B14F-4D97-AF65-F5344CB8AC3E}">
        <p14:creationId xmlns:p14="http://schemas.microsoft.com/office/powerpoint/2010/main" val="2256664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two property i.e. name and </a:t>
            </a:r>
            <a:r>
              <a:rPr lang="en-IN" dirty="0" err="1"/>
              <a:t>bookid</a:t>
            </a:r>
            <a:r>
              <a:rPr lang="en-IN" dirty="0"/>
              <a:t> and two setter methods for both  the properties and for setter </a:t>
            </a:r>
            <a:r>
              <a:rPr lang="en-IN" dirty="0" err="1"/>
              <a:t>proeprties</a:t>
            </a:r>
            <a:r>
              <a:rPr lang="en-IN" dirty="0"/>
              <a:t> we used @Required annotation</a:t>
            </a:r>
          </a:p>
        </p:txBody>
      </p:sp>
      <p:sp>
        <p:nvSpPr>
          <p:cNvPr id="4" name="Slide Number Placeholder 3"/>
          <p:cNvSpPr>
            <a:spLocks noGrp="1"/>
          </p:cNvSpPr>
          <p:nvPr>
            <p:ph type="sldNum" sz="quarter" idx="5"/>
          </p:nvPr>
        </p:nvSpPr>
        <p:spPr/>
        <p:txBody>
          <a:bodyPr/>
          <a:lstStyle/>
          <a:p>
            <a:fld id="{4537AC76-B5B6-4D22-964E-8311652E7560}" type="slidenum">
              <a:rPr lang="en-US" smtClean="0"/>
              <a:t>73</a:t>
            </a:fld>
            <a:endParaRPr lang="en-US" dirty="0"/>
          </a:p>
        </p:txBody>
      </p:sp>
    </p:spTree>
    <p:extLst>
      <p:ext uri="{BB962C8B-B14F-4D97-AF65-F5344CB8AC3E}">
        <p14:creationId xmlns:p14="http://schemas.microsoft.com/office/powerpoint/2010/main" val="166527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20</a:t>
            </a:fld>
            <a:endParaRPr lang="en-US" dirty="0"/>
          </a:p>
        </p:txBody>
      </p:sp>
    </p:spTree>
    <p:extLst>
      <p:ext uri="{BB962C8B-B14F-4D97-AF65-F5344CB8AC3E}">
        <p14:creationId xmlns:p14="http://schemas.microsoft.com/office/powerpoint/2010/main" val="2814955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74</a:t>
            </a:fld>
            <a:endParaRPr lang="en-US" dirty="0"/>
          </a:p>
        </p:txBody>
      </p:sp>
    </p:spTree>
    <p:extLst>
      <p:ext uri="{BB962C8B-B14F-4D97-AF65-F5344CB8AC3E}">
        <p14:creationId xmlns:p14="http://schemas.microsoft.com/office/powerpoint/2010/main" val="1113046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above code indicates that the affected bean property must be populated in the XML config file at the time of configuration.</a:t>
            </a:r>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75</a:t>
            </a:fld>
            <a:endParaRPr lang="en-US" dirty="0"/>
          </a:p>
        </p:txBody>
      </p:sp>
    </p:spTree>
    <p:extLst>
      <p:ext uri="{BB962C8B-B14F-4D97-AF65-F5344CB8AC3E}">
        <p14:creationId xmlns:p14="http://schemas.microsoft.com/office/powerpoint/2010/main" val="1774838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79</a:t>
            </a:fld>
            <a:endParaRPr lang="en-US" dirty="0"/>
          </a:p>
        </p:txBody>
      </p:sp>
    </p:spTree>
    <p:extLst>
      <p:ext uri="{BB962C8B-B14F-4D97-AF65-F5344CB8AC3E}">
        <p14:creationId xmlns:p14="http://schemas.microsoft.com/office/powerpoint/2010/main" val="3892550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are 2 properties in xml but @Qualifier allows us to access one property which we need.</a:t>
            </a:r>
          </a:p>
        </p:txBody>
      </p:sp>
      <p:sp>
        <p:nvSpPr>
          <p:cNvPr id="4" name="Slide Number Placeholder 3"/>
          <p:cNvSpPr>
            <a:spLocks noGrp="1"/>
          </p:cNvSpPr>
          <p:nvPr>
            <p:ph type="sldNum" sz="quarter" idx="5"/>
          </p:nvPr>
        </p:nvSpPr>
        <p:spPr/>
        <p:txBody>
          <a:bodyPr/>
          <a:lstStyle/>
          <a:p>
            <a:fld id="{4537AC76-B5B6-4D22-964E-8311652E7560}" type="slidenum">
              <a:rPr lang="en-US" smtClean="0"/>
              <a:t>85</a:t>
            </a:fld>
            <a:endParaRPr lang="en-US" dirty="0"/>
          </a:p>
        </p:txBody>
      </p:sp>
    </p:spTree>
    <p:extLst>
      <p:ext uri="{BB962C8B-B14F-4D97-AF65-F5344CB8AC3E}">
        <p14:creationId xmlns:p14="http://schemas.microsoft.com/office/powerpoint/2010/main" val="1389984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This POJO class contains two properties to perform the </a:t>
            </a:r>
            <a:r>
              <a:rPr lang="en-IN" sz="1200" b="0" i="0" kern="1200" dirty="0" err="1">
                <a:solidFill>
                  <a:schemeClr val="tx1"/>
                </a:solidFill>
                <a:effectLst/>
                <a:latin typeface="+mn-lt"/>
                <a:ea typeface="+mn-ea"/>
                <a:cs typeface="+mn-cs"/>
              </a:rPr>
              <a:t>byName</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 Add the following code to it:</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88</a:t>
            </a:fld>
            <a:endParaRPr lang="en-US" dirty="0"/>
          </a:p>
        </p:txBody>
      </p:sp>
    </p:spTree>
    <p:extLst>
      <p:ext uri="{BB962C8B-B14F-4D97-AF65-F5344CB8AC3E}">
        <p14:creationId xmlns:p14="http://schemas.microsoft.com/office/powerpoint/2010/main" val="869084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annotation takes an optional name argument. In case no name attribute is specified, the default name is interpreted from the field-name or the setter method i.e. the bean property name. if the @Resource annotation doesn’t find the bean with the name it will automatically switch it’s </a:t>
            </a:r>
            <a:r>
              <a:rPr lang="en-IN" dirty="0" err="1"/>
              <a:t>autowiring</a:t>
            </a:r>
            <a:r>
              <a:rPr lang="en-IN" dirty="0"/>
              <a:t> technique to </a:t>
            </a:r>
            <a:r>
              <a:rPr lang="en-IN" dirty="0" err="1"/>
              <a:t>autowire</a:t>
            </a:r>
            <a:r>
              <a:rPr lang="en-IN" dirty="0"/>
              <a:t>=</a:t>
            </a:r>
            <a:r>
              <a:rPr lang="en-IN" dirty="0" err="1"/>
              <a:t>byType</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89</a:t>
            </a:fld>
            <a:endParaRPr lang="en-US" dirty="0"/>
          </a:p>
        </p:txBody>
      </p:sp>
    </p:spTree>
    <p:extLst>
      <p:ext uri="{BB962C8B-B14F-4D97-AF65-F5344CB8AC3E}">
        <p14:creationId xmlns:p14="http://schemas.microsoft.com/office/powerpoint/2010/main" val="3175883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91</a:t>
            </a:fld>
            <a:endParaRPr lang="en-US" dirty="0"/>
          </a:p>
        </p:txBody>
      </p:sp>
    </p:spTree>
    <p:extLst>
      <p:ext uri="{BB962C8B-B14F-4D97-AF65-F5344CB8AC3E}">
        <p14:creationId xmlns:p14="http://schemas.microsoft.com/office/powerpoint/2010/main" val="1100273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93</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dirty="0"/>
              <a:t>request</a:t>
            </a:r>
            <a:r>
              <a:rPr lang="en-US" sz="1200" b="0" i="0" kern="1200" dirty="0">
                <a:solidFill>
                  <a:schemeClr val="tx1"/>
                </a:solidFill>
                <a:effectLst/>
                <a:latin typeface="+mn-lt"/>
                <a:ea typeface="+mn-ea"/>
                <a:cs typeface="+mn-cs"/>
              </a:rPr>
              <a:t>, </a:t>
            </a:r>
            <a:r>
              <a:rPr lang="en-US" dirty="0"/>
              <a:t>session</a:t>
            </a:r>
            <a:r>
              <a:rPr lang="en-US" sz="1200" b="0" i="0" kern="1200" dirty="0">
                <a:solidFill>
                  <a:schemeClr val="tx1"/>
                </a:solidFill>
                <a:effectLst/>
                <a:latin typeface="+mn-lt"/>
                <a:ea typeface="+mn-ea"/>
                <a:cs typeface="+mn-cs"/>
              </a:rPr>
              <a:t>, </a:t>
            </a:r>
            <a:r>
              <a:rPr lang="en-US" dirty="0" err="1"/>
              <a:t>globalSession</a:t>
            </a:r>
            <a:r>
              <a:rPr lang="en-US" sz="1200" b="0" i="0" kern="1200" dirty="0">
                <a:solidFill>
                  <a:schemeClr val="tx1"/>
                </a:solidFill>
                <a:effectLst/>
                <a:latin typeface="+mn-lt"/>
                <a:ea typeface="+mn-ea"/>
                <a:cs typeface="+mn-cs"/>
              </a:rPr>
              <a:t>, </a:t>
            </a:r>
            <a:r>
              <a:rPr lang="en-US" dirty="0"/>
              <a:t>application</a:t>
            </a:r>
            <a:r>
              <a:rPr lang="en-US" sz="1200" b="0" i="0" kern="1200" dirty="0">
                <a:solidFill>
                  <a:schemeClr val="tx1"/>
                </a:solidFill>
                <a:effectLst/>
                <a:latin typeface="+mn-lt"/>
                <a:ea typeface="+mn-ea"/>
                <a:cs typeface="+mn-cs"/>
              </a:rPr>
              <a:t>, and </a:t>
            </a:r>
            <a:r>
              <a:rPr lang="en-US" dirty="0" err="1"/>
              <a:t>websocket</a:t>
            </a:r>
            <a:r>
              <a:rPr lang="en-US" sz="1200" b="0" i="0" kern="1200" dirty="0">
                <a:solidFill>
                  <a:schemeClr val="tx1"/>
                </a:solidFill>
                <a:effectLst/>
                <a:latin typeface="+mn-lt"/>
                <a:ea typeface="+mn-ea"/>
                <a:cs typeface="+mn-cs"/>
              </a:rPr>
              <a:t> scopes are </a:t>
            </a:r>
            <a:r>
              <a:rPr lang="en-US" sz="1200" b="0" i="1" kern="1200" dirty="0">
                <a:solidFill>
                  <a:schemeClr val="tx1"/>
                </a:solidFill>
                <a:effectLst/>
                <a:latin typeface="+mn-lt"/>
                <a:ea typeface="+mn-ea"/>
                <a:cs typeface="+mn-cs"/>
              </a:rPr>
              <a:t>only</a:t>
            </a:r>
            <a:r>
              <a:rPr lang="en-US" sz="1200" b="0" i="0" kern="1200" dirty="0">
                <a:solidFill>
                  <a:schemeClr val="tx1"/>
                </a:solidFill>
                <a:effectLst/>
                <a:latin typeface="+mn-lt"/>
                <a:ea typeface="+mn-ea"/>
                <a:cs typeface="+mn-cs"/>
              </a:rPr>
              <a:t> available if you use a web-aware Spring </a:t>
            </a:r>
            <a:r>
              <a:rPr lang="en-US" dirty="0" err="1"/>
              <a:t>ApplicationContext</a:t>
            </a:r>
            <a:r>
              <a:rPr lang="en-US" sz="1200" b="0" i="0" kern="1200" dirty="0" err="1">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(such as </a:t>
            </a:r>
            <a:r>
              <a:rPr lang="en-US" dirty="0" err="1"/>
              <a:t>XmlWebApplicationContext</a:t>
            </a:r>
            <a:r>
              <a:rPr lang="en-US" sz="1200" b="0" i="0" kern="1200" dirty="0">
                <a:solidFill>
                  <a:schemeClr val="tx1"/>
                </a:solidFill>
                <a:effectLst/>
                <a:latin typeface="+mn-lt"/>
                <a:ea typeface="+mn-ea"/>
                <a:cs typeface="+mn-cs"/>
              </a:rPr>
              <a:t>). An </a:t>
            </a:r>
            <a:r>
              <a:rPr lang="en-US" dirty="0" err="1"/>
              <a:t>IllegalStateException</a:t>
            </a:r>
            <a:r>
              <a:rPr lang="en-US" sz="1200" b="0" i="0" kern="1200" dirty="0">
                <a:solidFill>
                  <a:schemeClr val="tx1"/>
                </a:solidFill>
                <a:effectLst/>
                <a:latin typeface="+mn-lt"/>
                <a:ea typeface="+mn-ea"/>
                <a:cs typeface="+mn-cs"/>
              </a:rPr>
              <a:t> will be thrown complaining about an unknown bean scope, If these scopes are used with regular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like the </a:t>
            </a:r>
            <a:r>
              <a:rPr lang="en-US" dirty="0" err="1"/>
              <a:t>ClassPathXmlApplicationContext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21</a:t>
            </a:fld>
            <a:endParaRPr lang="en-US" dirty="0"/>
          </a:p>
        </p:txBody>
      </p:sp>
    </p:spTree>
    <p:extLst>
      <p:ext uri="{BB962C8B-B14F-4D97-AF65-F5344CB8AC3E}">
        <p14:creationId xmlns:p14="http://schemas.microsoft.com/office/powerpoint/2010/main" val="196750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 </a:t>
            </a:r>
            <a:r>
              <a:rPr lang="en-US" dirty="0"/>
              <a:t>Request scope, Global scope, Session scope,</a:t>
            </a:r>
            <a:r>
              <a:rPr lang="en-US" baseline="0" dirty="0"/>
              <a:t> Application scope, Websocket scope </a:t>
            </a:r>
            <a:r>
              <a:rPr lang="en-US" dirty="0"/>
              <a:t>we will see more in details</a:t>
            </a:r>
            <a:r>
              <a:rPr lang="en-US" baseline="0" dirty="0"/>
              <a:t> in Spring MVC</a:t>
            </a:r>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22</a:t>
            </a:fld>
            <a:endParaRPr lang="en-US" dirty="0"/>
          </a:p>
        </p:txBody>
      </p:sp>
    </p:spTree>
    <p:extLst>
      <p:ext uri="{BB962C8B-B14F-4D97-AF65-F5344CB8AC3E}">
        <p14:creationId xmlns:p14="http://schemas.microsoft.com/office/powerpoint/2010/main" val="335009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In this type of multi user web applications, HTTP is used only for the initial handshake. Server can respond with HTTP status 101 (switching protocols) if it agrees – to handshake request. If the handshake succeeds, the TCP socket remains open and both client and server can use it to send messages to each other.</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24</a:t>
            </a:fld>
            <a:endParaRPr lang="en-US" dirty="0"/>
          </a:p>
        </p:txBody>
      </p:sp>
    </p:spTree>
    <p:extLst>
      <p:ext uri="{BB962C8B-B14F-4D97-AF65-F5344CB8AC3E}">
        <p14:creationId xmlns:p14="http://schemas.microsoft.com/office/powerpoint/2010/main" val="88924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25</a:t>
            </a:fld>
            <a:endParaRPr lang="en-US" dirty="0"/>
          </a:p>
        </p:txBody>
      </p:sp>
    </p:spTree>
    <p:extLst>
      <p:ext uri="{BB962C8B-B14F-4D97-AF65-F5344CB8AC3E}">
        <p14:creationId xmlns:p14="http://schemas.microsoft.com/office/powerpoint/2010/main" val="82379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ClassObject java file which has </a:t>
            </a:r>
            <a:r>
              <a:rPr lang="en-IN" baseline="0" dirty="0"/>
              <a:t> one constructor which will be called when class instance  is created And getter and setter method to set the properties of the class and also, we have two method that </a:t>
            </a:r>
            <a:r>
              <a:rPr lang="en-IN" b="1" baseline="0" dirty="0"/>
              <a:t>is afterPropertiesSet of InitializingBean interface </a:t>
            </a:r>
            <a:r>
              <a:rPr lang="en-IN" baseline="0" dirty="0"/>
              <a:t>and </a:t>
            </a:r>
            <a:r>
              <a:rPr lang="en-IN" b="1" baseline="0" dirty="0"/>
              <a:t>destroy of DisposableBean interface</a:t>
            </a:r>
            <a:r>
              <a:rPr lang="en-IN" baseline="0" dirty="0"/>
              <a:t> which will observe the beans stages in spring container.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a:solidFill>
                <a:srgbClr val="7F0055"/>
              </a:solidFill>
              <a:latin typeface="Consolas" panose="020B0609020204030204" pitchFamily="49" charset="0"/>
            </a:endParaRPr>
          </a:p>
          <a:p>
            <a:r>
              <a:rPr lang="en-US" sz="1200" b="1" i="0" kern="1200" dirty="0">
                <a:solidFill>
                  <a:schemeClr val="tx1"/>
                </a:solidFill>
                <a:effectLst/>
                <a:latin typeface="+mn-lt"/>
                <a:ea typeface="+mn-ea"/>
                <a:cs typeface="+mn-cs"/>
              </a:rPr>
              <a:t>InitalizingBean</a:t>
            </a:r>
            <a:r>
              <a:rPr lang="en-US" sz="1200" b="0" i="0" kern="1200" dirty="0">
                <a:solidFill>
                  <a:schemeClr val="tx1"/>
                </a:solidFill>
                <a:effectLst/>
                <a:latin typeface="+mn-lt"/>
                <a:ea typeface="+mn-ea"/>
                <a:cs typeface="+mn-cs"/>
              </a:rPr>
              <a:t> interface is defined under </a:t>
            </a:r>
            <a:r>
              <a:rPr lang="en-US" sz="1200" b="1" i="0" kern="1200" dirty="0">
                <a:solidFill>
                  <a:schemeClr val="tx1"/>
                </a:solidFill>
                <a:effectLst/>
                <a:latin typeface="+mn-lt"/>
                <a:ea typeface="+mn-ea"/>
                <a:cs typeface="+mn-cs"/>
              </a:rPr>
              <a:t>org.springframework.beans.factory</a:t>
            </a:r>
            <a:r>
              <a:rPr lang="en-US" sz="1200" b="0" i="0" kern="1200" dirty="0">
                <a:solidFill>
                  <a:schemeClr val="tx1"/>
                </a:solidFill>
                <a:effectLst/>
                <a:latin typeface="+mn-lt"/>
                <a:ea typeface="+mn-ea"/>
                <a:cs typeface="+mn-cs"/>
              </a:rPr>
              <a:t> package and declares a single method where we can  be used to add any initialization related code. Any bean implementing </a:t>
            </a:r>
            <a:r>
              <a:rPr lang="en-US" sz="1200" b="1" i="0" kern="1200" dirty="0">
                <a:solidFill>
                  <a:schemeClr val="tx1"/>
                </a:solidFill>
                <a:effectLst/>
                <a:latin typeface="+mn-lt"/>
                <a:ea typeface="+mn-ea"/>
                <a:cs typeface="+mn-cs"/>
              </a:rPr>
              <a:t>InitalizingBean</a:t>
            </a:r>
            <a:r>
              <a:rPr lang="en-US" sz="1200" b="0" i="0" kern="1200" dirty="0">
                <a:solidFill>
                  <a:schemeClr val="tx1"/>
                </a:solidFill>
                <a:effectLst/>
                <a:latin typeface="+mn-lt"/>
                <a:ea typeface="+mn-ea"/>
                <a:cs typeface="+mn-cs"/>
              </a:rPr>
              <a:t> needs to provide an implementation of </a:t>
            </a:r>
            <a:r>
              <a:rPr lang="en-US" sz="1200" b="1" i="0" kern="1200" dirty="0">
                <a:solidFill>
                  <a:schemeClr val="tx1"/>
                </a:solidFill>
                <a:effectLst/>
                <a:latin typeface="+mn-lt"/>
                <a:ea typeface="+mn-ea"/>
                <a:cs typeface="+mn-cs"/>
              </a:rPr>
              <a:t>afterPropertiesSet() </a:t>
            </a:r>
            <a:r>
              <a:rPr lang="en-US" sz="1200" b="0" i="0" kern="1200" dirty="0">
                <a:solidFill>
                  <a:schemeClr val="tx1"/>
                </a:solidFill>
                <a:effectLst/>
                <a:latin typeface="+mn-lt"/>
                <a:ea typeface="+mn-ea"/>
                <a:cs typeface="+mn-cs"/>
              </a:rPr>
              <a:t>method. Signature of method is:</a:t>
            </a:r>
            <a:r>
              <a:rPr lang="en-US" sz="1200" b="0" i="1"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latinLnBrk="0"/>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void afterPropertiesSet() throws Exception;</a:t>
            </a:r>
          </a:p>
          <a:p>
            <a:r>
              <a:rPr lang="en-US" sz="1200" b="0" i="0" kern="1200" dirty="0">
                <a:solidFill>
                  <a:schemeClr val="tx1"/>
                </a:solidFill>
                <a:effectLst/>
                <a:latin typeface="+mn-lt"/>
                <a:ea typeface="+mn-ea"/>
                <a:cs typeface="+mn-cs"/>
              </a:rPr>
              <a:t>Similarly </a:t>
            </a:r>
            <a:r>
              <a:rPr lang="en-US" sz="1200" b="1" i="0" kern="1200" dirty="0">
                <a:solidFill>
                  <a:schemeClr val="tx1"/>
                </a:solidFill>
                <a:effectLst/>
                <a:latin typeface="+mn-lt"/>
                <a:ea typeface="+mn-ea"/>
                <a:cs typeface="+mn-cs"/>
              </a:rPr>
              <a:t>DisposableBean interface </a:t>
            </a:r>
            <a:r>
              <a:rPr lang="en-US" sz="1200" b="0" i="0" kern="1200" dirty="0">
                <a:solidFill>
                  <a:schemeClr val="tx1"/>
                </a:solidFill>
                <a:effectLst/>
                <a:latin typeface="+mn-lt"/>
                <a:ea typeface="+mn-ea"/>
                <a:cs typeface="+mn-cs"/>
              </a:rPr>
              <a:t>is defined under the </a:t>
            </a:r>
            <a:r>
              <a:rPr lang="en-US" sz="1200" b="1" i="0" kern="1200" dirty="0">
                <a:solidFill>
                  <a:schemeClr val="tx1"/>
                </a:solidFill>
                <a:effectLst/>
                <a:latin typeface="+mn-lt"/>
                <a:ea typeface="+mn-ea"/>
                <a:cs typeface="+mn-cs"/>
              </a:rPr>
              <a:t>org.springframework.beans.factory</a:t>
            </a:r>
            <a:r>
              <a:rPr lang="en-US" sz="1200" b="0" i="0" kern="1200" dirty="0">
                <a:solidFill>
                  <a:schemeClr val="tx1"/>
                </a:solidFill>
                <a:effectLst/>
                <a:latin typeface="+mn-lt"/>
                <a:ea typeface="+mn-ea"/>
                <a:cs typeface="+mn-cs"/>
              </a:rPr>
              <a:t> and declares a single method which gets executed when bean is destroyed and can be used to add any cleanup related code. All the bean who implements </a:t>
            </a:r>
            <a:r>
              <a:rPr lang="en-US" sz="1200" b="1" i="0" kern="1200" dirty="0" err="1">
                <a:solidFill>
                  <a:schemeClr val="tx1"/>
                </a:solidFill>
                <a:effectLst/>
                <a:latin typeface="+mn-lt"/>
                <a:ea typeface="+mn-ea"/>
                <a:cs typeface="+mn-cs"/>
              </a:rPr>
              <a:t>DisposableBean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must provide an implementation of destroy() method. Signature of method is :</a:t>
            </a:r>
            <a:r>
              <a:rPr lang="en-US" sz="1200" b="0" i="1"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latinLnBrk="0"/>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void destroy() throws Exception;</a:t>
            </a:r>
          </a:p>
          <a:p>
            <a:pPr latinLnBrk="0"/>
            <a:r>
              <a:rPr lang="en-US" sz="1200" b="1" i="0" kern="1200" dirty="0">
                <a:solidFill>
                  <a:schemeClr val="tx1"/>
                </a:solidFill>
                <a:effectLst/>
                <a:latin typeface="+mn-lt"/>
                <a:ea typeface="+mn-ea"/>
                <a:cs typeface="+mn-cs"/>
              </a:rPr>
              <a:t>Note:</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is a simple approach, but not recommended because it will create tight coupling with the Spring framework in our bean implementations.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rgbClr val="7F0055"/>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27</a:t>
            </a:fld>
            <a:endParaRPr lang="en-US" dirty="0"/>
          </a:p>
        </p:txBody>
      </p:sp>
    </p:spTree>
    <p:extLst>
      <p:ext uri="{BB962C8B-B14F-4D97-AF65-F5344CB8AC3E}">
        <p14:creationId xmlns:p14="http://schemas.microsoft.com/office/powerpoint/2010/main" val="3202136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6/20/2019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6/20/2019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6/20/2019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US" dirty="0"/>
              <a:t>Bean Introduction</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776" y="857251"/>
            <a:ext cx="8273243" cy="617219"/>
          </a:xfrm>
        </p:spPr>
        <p:txBody>
          <a:bodyPr>
            <a:normAutofit/>
          </a:bodyPr>
          <a:lstStyle/>
          <a:p>
            <a:pPr algn="ctr"/>
            <a:r>
              <a:rPr lang="en-US" sz="2100" dirty="0">
                <a:latin typeface="Calibri" panose="020F0502020204030204" pitchFamily="34" charset="0"/>
                <a:cs typeface="Calibri" panose="020F0502020204030204" pitchFamily="34" charset="0"/>
              </a:rPr>
              <a:t>Prototype Bean Scope</a:t>
            </a:r>
          </a:p>
        </p:txBody>
      </p:sp>
      <p:sp>
        <p:nvSpPr>
          <p:cNvPr id="4" name="Rectangle 3"/>
          <p:cNvSpPr/>
          <p:nvPr/>
        </p:nvSpPr>
        <p:spPr>
          <a:xfrm>
            <a:off x="70658" y="1217930"/>
            <a:ext cx="9002683" cy="6247864"/>
          </a:xfrm>
          <a:prstGeom prst="rect">
            <a:avLst/>
          </a:prstGeom>
        </p:spPr>
        <p:txBody>
          <a:bodyPr wrap="square">
            <a:spAutoFit/>
          </a:bodyPr>
          <a:lstStyle/>
          <a:p>
            <a:pPr marL="214313" indent="-214313">
              <a:buFont typeface="Arial" panose="020B0604020202020204" pitchFamily="34" charset="0"/>
              <a:buChar char="•"/>
            </a:pPr>
            <a:r>
              <a:rPr lang="en-US" sz="1600" dirty="0">
                <a:solidFill>
                  <a:srgbClr val="333333"/>
                </a:solidFill>
              </a:rPr>
              <a:t>Prototype scope in the spring framework creates a new instance of a bean, every time; a request for that specific bean is made. </a:t>
            </a:r>
          </a:p>
          <a:p>
            <a:endParaRPr lang="en-US" sz="1600" dirty="0">
              <a:solidFill>
                <a:srgbClr val="333333"/>
              </a:solidFill>
            </a:endParaRPr>
          </a:p>
          <a:p>
            <a:pPr marL="214313" indent="-214313">
              <a:buFont typeface="Arial" panose="020B0604020202020204" pitchFamily="34" charset="0"/>
              <a:buChar char="•"/>
            </a:pPr>
            <a:r>
              <a:rPr lang="en-US" sz="1600" dirty="0">
                <a:solidFill>
                  <a:srgbClr val="333333"/>
                </a:solidFill>
              </a:rPr>
              <a:t>The Prototype scope is preferred for the stateful beans, and the spring container does not manage the complete lifecycle of a prototype bean i.e. destruction lifecycle methods are uncalled. </a:t>
            </a:r>
          </a:p>
          <a:p>
            <a:pPr marL="214313" indent="-214313">
              <a:buFont typeface="Arial" panose="020B0604020202020204" pitchFamily="34" charset="0"/>
              <a:buChar char="•"/>
            </a:pPr>
            <a:endParaRPr lang="en-US" sz="1600" dirty="0">
              <a:solidFill>
                <a:srgbClr val="333333"/>
              </a:solidFill>
            </a:endParaRPr>
          </a:p>
          <a:p>
            <a:pPr marL="214313" indent="-214313">
              <a:buFont typeface="Arial" panose="020B0604020202020204" pitchFamily="34" charset="0"/>
              <a:buChar char="•"/>
            </a:pPr>
            <a:r>
              <a:rPr lang="en-US" sz="1600" dirty="0">
                <a:solidFill>
                  <a:srgbClr val="333333"/>
                </a:solidFill>
              </a:rPr>
              <a:t>Developer is responsible for cleaning up the prototype-scoped bean instances and any resources it holds. </a:t>
            </a:r>
          </a:p>
          <a:p>
            <a:pPr marL="214313" indent="-214313">
              <a:buFont typeface="Arial" panose="020B0604020202020204" pitchFamily="34" charset="0"/>
              <a:buChar char="•"/>
            </a:pPr>
            <a:endParaRPr lang="en-US" sz="1600" dirty="0">
              <a:solidFill>
                <a:srgbClr val="333333"/>
              </a:solidFill>
            </a:endParaRPr>
          </a:p>
          <a:p>
            <a:pPr marL="214313" indent="-214313">
              <a:buFont typeface="Arial" panose="020B0604020202020204" pitchFamily="34" charset="0"/>
              <a:buChar char="•"/>
            </a:pPr>
            <a:r>
              <a:rPr lang="en-US" sz="1600" dirty="0">
                <a:solidFill>
                  <a:srgbClr val="333333"/>
                </a:solidFill>
              </a:rPr>
              <a:t>Below is the syntax for declaring in spring xml configuration file.</a:t>
            </a:r>
          </a:p>
          <a:p>
            <a:endParaRPr lang="en-US" sz="1600" dirty="0">
              <a:solidFill>
                <a:srgbClr val="333333"/>
              </a:solidFill>
            </a:endParaRPr>
          </a:p>
          <a:p>
            <a:r>
              <a:rPr lang="en-US" sz="1600" b="1" dirty="0"/>
              <a:t>&lt;!-- Setting the bean scope to 'Prototype' --&gt;</a:t>
            </a:r>
          </a:p>
          <a:p>
            <a:r>
              <a:rPr lang="en-US" sz="1600" b="1" dirty="0"/>
              <a:t>&lt;bean id="id" class="com.spring.model.Bean" scope="prototype" /&gt;</a:t>
            </a:r>
          </a:p>
          <a:p>
            <a:endParaRPr lang="en-US" sz="1600" dirty="0"/>
          </a:p>
          <a:p>
            <a:r>
              <a:rPr lang="en-US" sz="1600" dirty="0"/>
              <a:t>define the scope of a bean using the @Scope(value= ConfigurableBeanFactory.SCOPE_PROTOTYPE) annotation. Below snippet shows how to specify the prototype scope bean using the Java configuration.</a:t>
            </a:r>
          </a:p>
          <a:p>
            <a:endParaRPr lang="en-US" sz="1600" dirty="0"/>
          </a:p>
          <a:p>
            <a:r>
              <a:rPr lang="en-US" sz="1600" dirty="0"/>
              <a:t>Code Snippet</a:t>
            </a:r>
          </a:p>
          <a:p>
            <a:endParaRPr lang="en-US" sz="1600" dirty="0"/>
          </a:p>
          <a:p>
            <a:r>
              <a:rPr lang="en-US" sz="1600" b="1" dirty="0"/>
              <a:t>@Component</a:t>
            </a:r>
          </a:p>
          <a:p>
            <a:r>
              <a:rPr lang="en-US" sz="1600" b="1" dirty="0"/>
              <a:t>@Scope("prototype")</a:t>
            </a:r>
          </a:p>
          <a:p>
            <a:r>
              <a:rPr lang="en-US" sz="1600" b="1" dirty="0"/>
              <a:t>public class SampleBean {</a:t>
            </a:r>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F426B340-33A3-4357-865F-A76B4F52605A}"/>
              </a:ext>
            </a:extLst>
          </p:cNvPr>
          <p:cNvSpPr/>
          <p:nvPr/>
        </p:nvSpPr>
        <p:spPr>
          <a:xfrm>
            <a:off x="4267200" y="153692"/>
            <a:ext cx="2613216" cy="523220"/>
          </a:xfrm>
          <a:prstGeom prst="rect">
            <a:avLst/>
          </a:prstGeom>
        </p:spPr>
        <p:txBody>
          <a:bodyPr wrap="none">
            <a:spAutoFit/>
          </a:bodyPr>
          <a:lstStyle/>
          <a:p>
            <a:r>
              <a:rPr lang="en-US" sz="2800" b="1" dirty="0">
                <a:solidFill>
                  <a:schemeClr val="bg1"/>
                </a:solidFill>
              </a:rPr>
              <a:t>Prototype scope</a:t>
            </a:r>
            <a:endParaRPr lang="en-IN" sz="2800" b="1" dirty="0">
              <a:solidFill>
                <a:schemeClr val="bg1"/>
              </a:solidFill>
            </a:endParaRPr>
          </a:p>
        </p:txBody>
      </p:sp>
    </p:spTree>
    <p:extLst>
      <p:ext uri="{BB962C8B-B14F-4D97-AF65-F5344CB8AC3E}">
        <p14:creationId xmlns:p14="http://schemas.microsoft.com/office/powerpoint/2010/main" val="182456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37" y="857251"/>
            <a:ext cx="7886700" cy="549116"/>
          </a:xfrm>
        </p:spPr>
        <p:txBody>
          <a:bodyPr>
            <a:normAutofit/>
          </a:bodyPr>
          <a:lstStyle/>
          <a:p>
            <a:pPr algn="ctr"/>
            <a:r>
              <a:rPr lang="en-US" sz="1800" dirty="0">
                <a:latin typeface="Calibri" panose="020F0502020204030204" pitchFamily="34" charset="0"/>
                <a:cs typeface="Calibri" panose="020F0502020204030204" pitchFamily="34" charset="0"/>
              </a:rPr>
              <a:t>Prototype Bean Scope Example Duration : 5min</a:t>
            </a:r>
          </a:p>
        </p:txBody>
      </p:sp>
      <p:sp>
        <p:nvSpPr>
          <p:cNvPr id="4" name="Rectangle 3"/>
          <p:cNvSpPr/>
          <p:nvPr/>
        </p:nvSpPr>
        <p:spPr>
          <a:xfrm>
            <a:off x="1" y="855732"/>
            <a:ext cx="9144000" cy="5386090"/>
          </a:xfrm>
          <a:prstGeom prst="rect">
            <a:avLst/>
          </a:prstGeom>
        </p:spPr>
        <p:txBody>
          <a:bodyPr wrap="square">
            <a:spAutoFit/>
          </a:bodyPr>
          <a:lstStyle/>
          <a:p>
            <a:r>
              <a:rPr lang="en-US" sz="1600" b="1" dirty="0"/>
              <a:t>Duration: </a:t>
            </a:r>
            <a:r>
              <a:rPr lang="en-US" sz="1600" dirty="0"/>
              <a:t>5 min</a:t>
            </a:r>
          </a:p>
          <a:p>
            <a:endParaRPr lang="en-US" sz="1600" dirty="0"/>
          </a:p>
          <a:p>
            <a:r>
              <a:rPr lang="en-US" sz="1300" b="1" dirty="0"/>
              <a:t>Just edit SingletonBeanConfig file from previous singleton example and change @Scope(value=“singleton”)  to </a:t>
            </a:r>
            <a:r>
              <a:rPr lang="en-US" sz="1300" b="1" dirty="0">
                <a:solidFill>
                  <a:srgbClr val="FF0000"/>
                </a:solidFill>
              </a:rPr>
              <a:t>@Scope(value=“prototype”)</a:t>
            </a:r>
          </a:p>
          <a:p>
            <a:endParaRPr lang="en-US" sz="1300" b="1" dirty="0"/>
          </a:p>
          <a:p>
            <a:r>
              <a:rPr lang="en-US" sz="1300" b="1" dirty="0">
                <a:solidFill>
                  <a:srgbClr val="7F0055"/>
                </a:solidFill>
              </a:rPr>
              <a:t>package</a:t>
            </a:r>
            <a:r>
              <a:rPr lang="en-US" sz="1300" b="1" dirty="0">
                <a:solidFill>
                  <a:srgbClr val="000000"/>
                </a:solidFill>
              </a:rPr>
              <a:t> com.test.singleton;</a:t>
            </a:r>
          </a:p>
          <a:p>
            <a:r>
              <a:rPr lang="en-US" sz="1300" b="1" dirty="0">
                <a:solidFill>
                  <a:srgbClr val="7F0055"/>
                </a:solidFill>
              </a:rPr>
              <a:t>import</a:t>
            </a:r>
            <a:r>
              <a:rPr lang="en-US" sz="1300" b="1" dirty="0">
                <a:solidFill>
                  <a:srgbClr val="000000"/>
                </a:solidFill>
              </a:rPr>
              <a:t> org.springframework.context.annotation.Bean;</a:t>
            </a:r>
          </a:p>
          <a:p>
            <a:r>
              <a:rPr lang="en-US" sz="1300" b="1" dirty="0">
                <a:solidFill>
                  <a:srgbClr val="7F0055"/>
                </a:solidFill>
              </a:rPr>
              <a:t>import</a:t>
            </a:r>
            <a:r>
              <a:rPr lang="en-US" sz="1300" b="1" dirty="0">
                <a:solidFill>
                  <a:srgbClr val="000000"/>
                </a:solidFill>
              </a:rPr>
              <a:t> org.springframework.context.annotation.Configuration;</a:t>
            </a:r>
          </a:p>
          <a:p>
            <a:r>
              <a:rPr lang="en-US" sz="1300" b="1" dirty="0">
                <a:solidFill>
                  <a:srgbClr val="7F0055"/>
                </a:solidFill>
              </a:rPr>
              <a:t>import</a:t>
            </a:r>
            <a:r>
              <a:rPr lang="en-US" sz="1300" b="1" dirty="0">
                <a:solidFill>
                  <a:srgbClr val="000000"/>
                </a:solidFill>
              </a:rPr>
              <a:t> org.springframework.context.annotation.Scope;</a:t>
            </a:r>
          </a:p>
          <a:p>
            <a:endParaRPr lang="en-US" sz="1300" dirty="0"/>
          </a:p>
          <a:p>
            <a:r>
              <a:rPr lang="en-US" sz="1300" dirty="0">
                <a:solidFill>
                  <a:srgbClr val="646464"/>
                </a:solidFill>
              </a:rPr>
              <a:t>@Configuration</a:t>
            </a:r>
          </a:p>
          <a:p>
            <a:r>
              <a:rPr lang="en-US" sz="1300" b="1" dirty="0">
                <a:solidFill>
                  <a:srgbClr val="7F0055"/>
                </a:solidFill>
              </a:rPr>
              <a:t>public</a:t>
            </a:r>
            <a:r>
              <a:rPr lang="en-US" sz="1300" b="1" dirty="0">
                <a:solidFill>
                  <a:srgbClr val="000000"/>
                </a:solidFill>
              </a:rPr>
              <a:t> </a:t>
            </a:r>
            <a:r>
              <a:rPr lang="en-US" sz="1300" b="1" dirty="0">
                <a:solidFill>
                  <a:srgbClr val="7F0055"/>
                </a:solidFill>
              </a:rPr>
              <a:t>class</a:t>
            </a:r>
            <a:r>
              <a:rPr lang="en-US" sz="1300" b="1" dirty="0">
                <a:solidFill>
                  <a:srgbClr val="000000"/>
                </a:solidFill>
              </a:rPr>
              <a:t> SingletonBeanConfig {</a:t>
            </a:r>
          </a:p>
          <a:p>
            <a:endParaRPr lang="en-US" sz="1300" dirty="0"/>
          </a:p>
          <a:p>
            <a:r>
              <a:rPr lang="en-US" sz="1300" dirty="0">
                <a:solidFill>
                  <a:srgbClr val="646464"/>
                </a:solidFill>
              </a:rPr>
              <a:t>@Bean</a:t>
            </a:r>
          </a:p>
          <a:p>
            <a:r>
              <a:rPr lang="en-US" sz="1300" dirty="0">
                <a:solidFill>
                  <a:srgbClr val="646464"/>
                </a:solidFill>
              </a:rPr>
              <a:t>@Scope</a:t>
            </a:r>
            <a:r>
              <a:rPr lang="en-US" sz="1300" dirty="0">
                <a:solidFill>
                  <a:srgbClr val="000000"/>
                </a:solidFill>
              </a:rPr>
              <a:t>(value=</a:t>
            </a:r>
            <a:r>
              <a:rPr lang="en-US" sz="1300" dirty="0">
                <a:solidFill>
                  <a:srgbClr val="2A00FF"/>
                </a:solidFill>
              </a:rPr>
              <a:t>"prototype"</a:t>
            </a:r>
            <a:r>
              <a:rPr lang="en-US" sz="1300" dirty="0">
                <a:solidFill>
                  <a:srgbClr val="000000"/>
                </a:solidFill>
              </a:rPr>
              <a:t>)</a:t>
            </a:r>
          </a:p>
          <a:p>
            <a:r>
              <a:rPr lang="en-US" sz="1300" b="1" dirty="0">
                <a:solidFill>
                  <a:srgbClr val="7F0055"/>
                </a:solidFill>
              </a:rPr>
              <a:t>public</a:t>
            </a:r>
            <a:r>
              <a:rPr lang="en-US" sz="1300" b="1" dirty="0">
                <a:solidFill>
                  <a:srgbClr val="000000"/>
                </a:solidFill>
              </a:rPr>
              <a:t> SampleBean getBean()</a:t>
            </a:r>
          </a:p>
          <a:p>
            <a:r>
              <a:rPr lang="en-US" sz="1300" dirty="0">
                <a:solidFill>
                  <a:srgbClr val="000000"/>
                </a:solidFill>
              </a:rPr>
              <a:t>{</a:t>
            </a:r>
          </a:p>
          <a:p>
            <a:r>
              <a:rPr lang="en-US" sz="1300" b="1" dirty="0">
                <a:solidFill>
                  <a:srgbClr val="7F0055"/>
                </a:solidFill>
              </a:rPr>
              <a:t>return</a:t>
            </a:r>
            <a:r>
              <a:rPr lang="en-US" sz="1300" b="1" dirty="0">
                <a:solidFill>
                  <a:srgbClr val="000000"/>
                </a:solidFill>
              </a:rPr>
              <a:t> </a:t>
            </a:r>
            <a:r>
              <a:rPr lang="en-US" sz="1300" b="1" dirty="0">
                <a:solidFill>
                  <a:srgbClr val="7F0055"/>
                </a:solidFill>
              </a:rPr>
              <a:t>new</a:t>
            </a:r>
            <a:r>
              <a:rPr lang="en-US" sz="1300" b="1" dirty="0">
                <a:solidFill>
                  <a:srgbClr val="000000"/>
                </a:solidFill>
              </a:rPr>
              <a:t> SampleBean();</a:t>
            </a:r>
          </a:p>
          <a:p>
            <a:r>
              <a:rPr lang="en-US" sz="1300" dirty="0">
                <a:solidFill>
                  <a:srgbClr val="000000"/>
                </a:solidFill>
              </a:rPr>
              <a:t>}</a:t>
            </a:r>
          </a:p>
          <a:p>
            <a:r>
              <a:rPr lang="en-US" sz="1300" dirty="0">
                <a:solidFill>
                  <a:srgbClr val="000000"/>
                </a:solidFill>
              </a:rPr>
              <a:t>}</a:t>
            </a:r>
          </a:p>
          <a:p>
            <a:r>
              <a:rPr lang="en-US" sz="1300" dirty="0">
                <a:solidFill>
                  <a:srgbClr val="000000"/>
                </a:solidFill>
              </a:rPr>
              <a:t>	After running the Mainjava file the below </a:t>
            </a:r>
          </a:p>
          <a:p>
            <a:r>
              <a:rPr lang="en-US" sz="1300" dirty="0"/>
              <a:t>	</a:t>
            </a:r>
          </a:p>
          <a:p>
            <a:r>
              <a:rPr lang="en-US" sz="1300" dirty="0"/>
              <a:t>Sample Bean instance is created......</a:t>
            </a:r>
          </a:p>
          <a:p>
            <a:r>
              <a:rPr lang="en-US" sz="1300" dirty="0"/>
              <a:t>1957502751</a:t>
            </a:r>
          </a:p>
          <a:p>
            <a:r>
              <a:rPr lang="en-US" sz="1300" dirty="0"/>
              <a:t>Sample Bean instance is created......</a:t>
            </a:r>
          </a:p>
          <a:p>
            <a:r>
              <a:rPr lang="en-US" sz="1300" dirty="0"/>
              <a:t>1780132728</a:t>
            </a:r>
            <a:endParaRPr lang="en-US" sz="1300" dirty="0">
              <a:solidFill>
                <a:srgbClr val="000000"/>
              </a:solidFill>
            </a:endParaRPr>
          </a:p>
        </p:txBody>
      </p:sp>
      <p:sp>
        <p:nvSpPr>
          <p:cNvPr id="3" name="Rectangle 2">
            <a:extLst>
              <a:ext uri="{FF2B5EF4-FFF2-40B4-BE49-F238E27FC236}">
                <a16:creationId xmlns:a16="http://schemas.microsoft.com/office/drawing/2014/main" id="{A2E80A60-4D9B-4200-959B-53CCE29EC9C4}"/>
              </a:ext>
            </a:extLst>
          </p:cNvPr>
          <p:cNvSpPr/>
          <p:nvPr/>
        </p:nvSpPr>
        <p:spPr>
          <a:xfrm>
            <a:off x="3124200" y="228600"/>
            <a:ext cx="5884592" cy="584775"/>
          </a:xfrm>
          <a:prstGeom prst="rect">
            <a:avLst/>
          </a:prstGeom>
        </p:spPr>
        <p:txBody>
          <a:bodyPr wrap="square">
            <a:spAutoFit/>
          </a:bodyPr>
          <a:lstStyle/>
          <a:p>
            <a:r>
              <a:rPr lang="en-US" sz="3200" b="1" dirty="0">
                <a:solidFill>
                  <a:schemeClr val="bg1"/>
                </a:solidFill>
                <a:latin typeface="+mj-lt"/>
              </a:rPr>
              <a:t>Demo: Prototype scope</a:t>
            </a:r>
            <a:endParaRPr lang="en-IN" sz="3200" b="1" dirty="0">
              <a:solidFill>
                <a:schemeClr val="bg1"/>
              </a:solidFill>
              <a:latin typeface="+mj-lt"/>
            </a:endParaRPr>
          </a:p>
        </p:txBody>
      </p:sp>
    </p:spTree>
    <p:extLst>
      <p:ext uri="{BB962C8B-B14F-4D97-AF65-F5344CB8AC3E}">
        <p14:creationId xmlns:p14="http://schemas.microsoft.com/office/powerpoint/2010/main" val="295761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213" y="1219200"/>
            <a:ext cx="8732388" cy="2031325"/>
          </a:xfrm>
          <a:prstGeom prst="rect">
            <a:avLst/>
          </a:prstGeom>
        </p:spPr>
        <p:txBody>
          <a:bodyPr wrap="square">
            <a:spAutoFit/>
          </a:bodyPr>
          <a:lstStyle/>
          <a:p>
            <a:r>
              <a:rPr lang="en-US" dirty="0"/>
              <a:t>The output shows that when the second time the SampleBean is requested, it returns a new instance instead of the old instance as in the case of prototype scope.</a:t>
            </a:r>
          </a:p>
          <a:p>
            <a:endParaRPr lang="en-US" dirty="0"/>
          </a:p>
          <a:p>
            <a:endParaRPr lang="en-US" dirty="0"/>
          </a:p>
          <a:p>
            <a:endParaRPr lang="en-US" dirty="0"/>
          </a:p>
          <a:p>
            <a:r>
              <a:rPr lang="en-US" b="1" dirty="0"/>
              <a:t>In prototype, a new bean instance is created for each getBean() method call For a prototype bean, the destruction lifecycle methods are never called</a:t>
            </a:r>
          </a:p>
        </p:txBody>
      </p:sp>
      <p:sp>
        <p:nvSpPr>
          <p:cNvPr id="6" name="Rectangle 5"/>
          <p:cNvSpPr/>
          <p:nvPr/>
        </p:nvSpPr>
        <p:spPr>
          <a:xfrm>
            <a:off x="1981200" y="152400"/>
            <a:ext cx="6705600" cy="523220"/>
          </a:xfrm>
          <a:prstGeom prst="rect">
            <a:avLst/>
          </a:prstGeom>
        </p:spPr>
        <p:txBody>
          <a:bodyPr wrap="square">
            <a:spAutoFit/>
          </a:bodyPr>
          <a:lstStyle/>
          <a:p>
            <a:pPr algn="ctr"/>
            <a:r>
              <a:rPr lang="en-US" sz="2800" b="1" dirty="0">
                <a:solidFill>
                  <a:schemeClr val="bg1"/>
                </a:solidFill>
              </a:rPr>
              <a:t>Demo: Prototype scope Cont..</a:t>
            </a:r>
            <a:endParaRPr lang="en-IN" sz="2800" b="1" dirty="0">
              <a:solidFill>
                <a:schemeClr val="bg1"/>
              </a:solidFill>
            </a:endParaRPr>
          </a:p>
        </p:txBody>
      </p:sp>
    </p:spTree>
    <p:extLst>
      <p:ext uri="{BB962C8B-B14F-4D97-AF65-F5344CB8AC3E}">
        <p14:creationId xmlns:p14="http://schemas.microsoft.com/office/powerpoint/2010/main" val="371824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2F8-8485-4D0D-8CC0-2B4C91F362A8}"/>
              </a:ext>
            </a:extLst>
          </p:cNvPr>
          <p:cNvSpPr>
            <a:spLocks noGrp="1"/>
          </p:cNvSpPr>
          <p:nvPr>
            <p:ph type="title"/>
          </p:nvPr>
        </p:nvSpPr>
        <p:spPr/>
        <p:txBody>
          <a:bodyPr>
            <a:normAutofit/>
          </a:bodyPr>
          <a:lstStyle/>
          <a:p>
            <a:r>
              <a:rPr lang="en-US" dirty="0"/>
              <a:t>Request Scope</a:t>
            </a:r>
            <a:endParaRPr lang="en-IN" dirty="0"/>
          </a:p>
        </p:txBody>
      </p:sp>
      <p:sp>
        <p:nvSpPr>
          <p:cNvPr id="4" name="Rectangle 3">
            <a:extLst>
              <a:ext uri="{FF2B5EF4-FFF2-40B4-BE49-F238E27FC236}">
                <a16:creationId xmlns:a16="http://schemas.microsoft.com/office/drawing/2014/main" id="{1545EF92-9B1A-4A46-98CC-F355218D346E}"/>
              </a:ext>
            </a:extLst>
          </p:cNvPr>
          <p:cNvSpPr/>
          <p:nvPr/>
        </p:nvSpPr>
        <p:spPr>
          <a:xfrm>
            <a:off x="0" y="1219200"/>
            <a:ext cx="9296400" cy="4801314"/>
          </a:xfrm>
          <a:prstGeom prst="rect">
            <a:avLst/>
          </a:prstGeom>
        </p:spPr>
        <p:txBody>
          <a:bodyPr wrap="square">
            <a:spAutoFit/>
          </a:bodyPr>
          <a:lstStyle/>
          <a:p>
            <a:r>
              <a:rPr lang="en-US" b="1" dirty="0"/>
              <a:t>Request scope Scopes a single bean definition to the lifecycle of a single HTTP request; that is, each HTTP request has its own instance of a bean created off the back of a single bean definition. Only valid in the context of a web-aware Spring ApplicationContext.</a:t>
            </a:r>
          </a:p>
          <a:p>
            <a:endParaRPr lang="en-US" b="1" dirty="0"/>
          </a:p>
          <a:p>
            <a:r>
              <a:rPr lang="en-US" dirty="0"/>
              <a:t>Consider the following XML configuration for a bean definition:</a:t>
            </a:r>
          </a:p>
          <a:p>
            <a:endParaRPr lang="en-US" dirty="0"/>
          </a:p>
          <a:p>
            <a:r>
              <a:rPr lang="en-US" b="1" dirty="0"/>
              <a:t>&lt;bean id="loginAction" class="com.test.LoginAction" scope="request"/&gt;</a:t>
            </a:r>
          </a:p>
          <a:p>
            <a:endParaRPr lang="en-US" dirty="0"/>
          </a:p>
          <a:p>
            <a:r>
              <a:rPr lang="en-US" dirty="0"/>
              <a:t>The Spring container creates a new instance of the LoginAction bean by using the loginAction bean definition for each and every HTTP request. That is, the loginAction bean is scoped at the HTTP request level. </a:t>
            </a:r>
          </a:p>
          <a:p>
            <a:endParaRPr lang="en-US" dirty="0"/>
          </a:p>
          <a:p>
            <a:r>
              <a:rPr lang="en-US" dirty="0"/>
              <a:t>You can change the internal state of the instance that is created as much as you want, because other instances created from the same loginAction bean definition will not see these changes in state; they are particular to an individual request. </a:t>
            </a:r>
          </a:p>
          <a:p>
            <a:endParaRPr lang="en-US" dirty="0"/>
          </a:p>
          <a:p>
            <a:r>
              <a:rPr lang="en-US" dirty="0"/>
              <a:t>When the request completes processing, the bean that is scoped to the request is discarded.</a:t>
            </a:r>
          </a:p>
        </p:txBody>
      </p:sp>
    </p:spTree>
    <p:extLst>
      <p:ext uri="{BB962C8B-B14F-4D97-AF65-F5344CB8AC3E}">
        <p14:creationId xmlns:p14="http://schemas.microsoft.com/office/powerpoint/2010/main" val="179992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39" y="1595788"/>
            <a:ext cx="8711803" cy="4524315"/>
          </a:xfrm>
          <a:prstGeom prst="rect">
            <a:avLst/>
          </a:prstGeom>
          <a:noFill/>
        </p:spPr>
        <p:txBody>
          <a:bodyPr wrap="square" numCol="2" rtlCol="0">
            <a:spAutoFit/>
          </a:bodyPr>
          <a:lstStyle/>
          <a:p>
            <a:r>
              <a:rPr lang="en-US" b="1" dirty="0"/>
              <a:t>Request Scope Example</a:t>
            </a:r>
            <a:endParaRPr lang="en-US" sz="1600" dirty="0"/>
          </a:p>
          <a:p>
            <a:r>
              <a:rPr lang="en-US" sz="1600" dirty="0"/>
              <a:t>Step 1: Create New Dynamic Web Project RequestScopeExample when you click on next check on generate web.xml file </a:t>
            </a:r>
          </a:p>
          <a:p>
            <a:endParaRPr lang="en-US" sz="1600" dirty="0"/>
          </a:p>
          <a:p>
            <a:r>
              <a:rPr lang="en-US" sz="1600" dirty="0"/>
              <a:t>Step 2: Create two Packages named com.test.beans and com.test.controller </a:t>
            </a:r>
          </a:p>
          <a:p>
            <a:endParaRPr lang="en-US" sz="1600" dirty="0"/>
          </a:p>
          <a:p>
            <a:r>
              <a:rPr lang="en-US" sz="1600" dirty="0"/>
              <a:t>Step 3: Create Address.java file,Teacher.java under package com.test.beans and HelloController.java file under </a:t>
            </a:r>
          </a:p>
          <a:p>
            <a:endParaRPr lang="en-US" sz="1600" dirty="0"/>
          </a:p>
          <a:p>
            <a:r>
              <a:rPr lang="en-US" sz="1600" dirty="0"/>
              <a:t>com.test.controller package.</a:t>
            </a:r>
          </a:p>
          <a:p>
            <a:endParaRPr lang="en-US" sz="1600" dirty="0"/>
          </a:p>
          <a:p>
            <a:r>
              <a:rPr lang="en-US" sz="1600" dirty="0"/>
              <a:t>Step 4: In WEB-INF folder create dispatcher-servlet.xml file also there will be web.xml in the same location. The Project explorer should  look      	like below image.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p:cNvPicPr>
            <a:picLocks noChangeAspect="1"/>
          </p:cNvPicPr>
          <p:nvPr/>
        </p:nvPicPr>
        <p:blipFill rotWithShape="1">
          <a:blip r:embed="rId2"/>
          <a:srcRect l="297" t="13747" r="82048" b="20311"/>
          <a:stretch/>
        </p:blipFill>
        <p:spPr>
          <a:xfrm>
            <a:off x="5029200" y="2116326"/>
            <a:ext cx="3221744" cy="4003777"/>
          </a:xfrm>
          <a:prstGeom prst="rect">
            <a:avLst/>
          </a:prstGeom>
          <a:ln>
            <a:solidFill>
              <a:schemeClr val="accent2"/>
            </a:solidFill>
          </a:ln>
        </p:spPr>
      </p:pic>
      <p:sp>
        <p:nvSpPr>
          <p:cNvPr id="2" name="Rectangle 1">
            <a:extLst>
              <a:ext uri="{FF2B5EF4-FFF2-40B4-BE49-F238E27FC236}">
                <a16:creationId xmlns:a16="http://schemas.microsoft.com/office/drawing/2014/main" id="{280F370C-6DC3-44A5-B170-BCEB230D8E99}"/>
              </a:ext>
            </a:extLst>
          </p:cNvPr>
          <p:cNvSpPr/>
          <p:nvPr/>
        </p:nvSpPr>
        <p:spPr>
          <a:xfrm>
            <a:off x="2362200" y="152400"/>
            <a:ext cx="6400800" cy="584775"/>
          </a:xfrm>
          <a:prstGeom prst="rect">
            <a:avLst/>
          </a:prstGeom>
        </p:spPr>
        <p:txBody>
          <a:bodyPr wrap="square">
            <a:spAutoFit/>
          </a:bodyPr>
          <a:lstStyle/>
          <a:p>
            <a:pPr algn="ctr"/>
            <a:r>
              <a:rPr lang="en-US" sz="3200" b="1" dirty="0">
                <a:solidFill>
                  <a:schemeClr val="bg1"/>
                </a:solidFill>
                <a:latin typeface="+mj-lt"/>
              </a:rPr>
              <a:t>Demo: Request Scope</a:t>
            </a:r>
          </a:p>
        </p:txBody>
      </p:sp>
      <p:sp>
        <p:nvSpPr>
          <p:cNvPr id="3" name="Rectangle 2">
            <a:extLst>
              <a:ext uri="{FF2B5EF4-FFF2-40B4-BE49-F238E27FC236}">
                <a16:creationId xmlns:a16="http://schemas.microsoft.com/office/drawing/2014/main" id="{630ABF8F-4829-47AD-8657-8E0DEA92E3FD}"/>
              </a:ext>
            </a:extLst>
          </p:cNvPr>
          <p:cNvSpPr/>
          <p:nvPr/>
        </p:nvSpPr>
        <p:spPr>
          <a:xfrm>
            <a:off x="243939" y="1143000"/>
            <a:ext cx="1796517" cy="369332"/>
          </a:xfrm>
          <a:prstGeom prst="rect">
            <a:avLst/>
          </a:prstGeom>
        </p:spPr>
        <p:txBody>
          <a:bodyPr wrap="none">
            <a:spAutoFit/>
          </a:bodyPr>
          <a:lstStyle/>
          <a:p>
            <a:r>
              <a:rPr lang="en-US" b="1" dirty="0"/>
              <a:t>Duration: </a:t>
            </a:r>
            <a:r>
              <a:rPr lang="en-US" dirty="0"/>
              <a:t>20 min</a:t>
            </a:r>
          </a:p>
        </p:txBody>
      </p:sp>
    </p:spTree>
    <p:extLst>
      <p:ext uri="{BB962C8B-B14F-4D97-AF65-F5344CB8AC3E}">
        <p14:creationId xmlns:p14="http://schemas.microsoft.com/office/powerpoint/2010/main" val="80471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 y="1717618"/>
            <a:ext cx="8880916" cy="5355312"/>
          </a:xfrm>
          <a:prstGeom prst="rect">
            <a:avLst/>
          </a:prstGeom>
        </p:spPr>
        <p:txBody>
          <a:bodyPr wrap="square">
            <a:spAutoFit/>
          </a:bodyPr>
          <a:lstStyle/>
          <a:p>
            <a:r>
              <a:rPr lang="en-US" b="1" dirty="0">
                <a:solidFill>
                  <a:srgbClr val="7F0055"/>
                </a:solidFill>
                <a:cs typeface="Calibri Light" panose="020F0302020204030204" pitchFamily="34" charset="0"/>
              </a:rPr>
              <a:t>package</a:t>
            </a:r>
            <a:r>
              <a:rPr lang="en-US" b="1" dirty="0">
                <a:solidFill>
                  <a:srgbClr val="000000"/>
                </a:solidFill>
                <a:cs typeface="Calibri Light" panose="020F0302020204030204" pitchFamily="34" charset="0"/>
              </a:rPr>
              <a:t> com.test.beans;</a:t>
            </a:r>
          </a:p>
          <a:p>
            <a:r>
              <a:rPr lang="en-US" b="1" dirty="0">
                <a:solidFill>
                  <a:srgbClr val="7F0055"/>
                </a:solidFill>
                <a:cs typeface="Calibri Light" panose="020F0302020204030204" pitchFamily="34" charset="0"/>
              </a:rPr>
              <a:t>import</a:t>
            </a:r>
            <a:r>
              <a:rPr lang="en-US" b="1" dirty="0">
                <a:solidFill>
                  <a:srgbClr val="000000"/>
                </a:solidFill>
                <a:cs typeface="Calibri Light" panose="020F0302020204030204" pitchFamily="34" charset="0"/>
              </a:rPr>
              <a:t> org.springframework.context.annotation.Scope;</a:t>
            </a:r>
          </a:p>
          <a:p>
            <a:r>
              <a:rPr lang="en-US" b="1" dirty="0">
                <a:solidFill>
                  <a:srgbClr val="7F0055"/>
                </a:solidFill>
                <a:cs typeface="Calibri Light" panose="020F0302020204030204" pitchFamily="34" charset="0"/>
              </a:rPr>
              <a:t>import</a:t>
            </a:r>
            <a:r>
              <a:rPr lang="en-US" b="1" dirty="0">
                <a:solidFill>
                  <a:srgbClr val="000000"/>
                </a:solidFill>
                <a:cs typeface="Calibri Light" panose="020F0302020204030204" pitchFamily="34" charset="0"/>
              </a:rPr>
              <a:t> org.springframework.stereotype.Component;</a:t>
            </a:r>
          </a:p>
          <a:p>
            <a:r>
              <a:rPr lang="en-US" dirty="0">
                <a:solidFill>
                  <a:srgbClr val="646464"/>
                </a:solidFill>
                <a:cs typeface="Calibri Light" panose="020F0302020204030204" pitchFamily="34" charset="0"/>
              </a:rPr>
              <a:t>@Scope</a:t>
            </a:r>
            <a:r>
              <a:rPr lang="en-US" dirty="0">
                <a:solidFill>
                  <a:srgbClr val="000000"/>
                </a:solidFill>
                <a:cs typeface="Calibri Light" panose="020F0302020204030204" pitchFamily="34" charset="0"/>
              </a:rPr>
              <a:t>(</a:t>
            </a:r>
            <a:r>
              <a:rPr lang="en-US" dirty="0">
                <a:solidFill>
                  <a:srgbClr val="2A00FF"/>
                </a:solidFill>
                <a:cs typeface="Calibri Light" panose="020F0302020204030204" pitchFamily="34" charset="0"/>
              </a:rPr>
              <a:t>"prototype"</a:t>
            </a:r>
            <a:r>
              <a:rPr lang="en-US" dirty="0">
                <a:solidFill>
                  <a:srgbClr val="000000"/>
                </a:solidFill>
                <a:cs typeface="Calibri Light" panose="020F0302020204030204" pitchFamily="34" charset="0"/>
              </a:rPr>
              <a:t>)</a:t>
            </a:r>
          </a:p>
          <a:p>
            <a:r>
              <a:rPr lang="en-US" dirty="0">
                <a:solidFill>
                  <a:srgbClr val="646464"/>
                </a:solidFill>
                <a:cs typeface="Calibri Light" panose="020F0302020204030204" pitchFamily="34" charset="0"/>
              </a:rPr>
              <a:t>@Component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a:t>
            </a:r>
            <a:r>
              <a:rPr lang="en-US" b="1" dirty="0">
                <a:solidFill>
                  <a:srgbClr val="7F0055"/>
                </a:solidFill>
                <a:cs typeface="Calibri Light" panose="020F0302020204030204" pitchFamily="34" charset="0"/>
              </a:rPr>
              <a:t>class</a:t>
            </a:r>
            <a:r>
              <a:rPr lang="en-US" b="1" dirty="0">
                <a:solidFill>
                  <a:srgbClr val="000000"/>
                </a:solidFill>
                <a:cs typeface="Calibri Light" panose="020F0302020204030204" pitchFamily="34" charset="0"/>
              </a:rPr>
              <a:t> Address {</a:t>
            </a:r>
          </a:p>
          <a:p>
            <a:r>
              <a:rPr lang="en-US" b="1" dirty="0">
                <a:solidFill>
                  <a:srgbClr val="7F0055"/>
                </a:solidFill>
                <a:cs typeface="Calibri Light" panose="020F0302020204030204" pitchFamily="34" charset="0"/>
              </a:rPr>
              <a:t>private</a:t>
            </a:r>
            <a:r>
              <a:rPr lang="en-US" b="1" dirty="0">
                <a:solidFill>
                  <a:srgbClr val="000000"/>
                </a:solidFill>
                <a:cs typeface="Calibri Light" panose="020F0302020204030204" pitchFamily="34" charset="0"/>
              </a:rPr>
              <a:t> String </a:t>
            </a:r>
            <a:r>
              <a:rPr lang="en-US" b="1" dirty="0">
                <a:solidFill>
                  <a:srgbClr val="0000C0"/>
                </a:solidFill>
                <a:cs typeface="Calibri Light" panose="020F0302020204030204" pitchFamily="34" charset="0"/>
              </a:rPr>
              <a:t>city</a:t>
            </a:r>
            <a:r>
              <a:rPr lang="en-US" b="1" dirty="0">
                <a:solidFill>
                  <a:srgbClr val="000000"/>
                </a:solidFill>
                <a:cs typeface="Calibri Light" panose="020F0302020204030204" pitchFamily="34" charset="0"/>
              </a:rPr>
              <a:t> = </a:t>
            </a:r>
            <a:r>
              <a:rPr lang="en-US" b="1" dirty="0">
                <a:solidFill>
                  <a:srgbClr val="2A00FF"/>
                </a:solidFill>
                <a:cs typeface="Calibri Light" panose="020F0302020204030204" pitchFamily="34" charset="0"/>
              </a:rPr>
              <a:t>“Chennai"</a:t>
            </a:r>
            <a:r>
              <a:rPr lang="en-US" b="1"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Address() {</a:t>
            </a:r>
          </a:p>
          <a:p>
            <a:r>
              <a:rPr lang="en-US" dirty="0">
                <a:solidFill>
                  <a:srgbClr val="000000"/>
                </a:solidFill>
                <a:highlight>
                  <a:srgbClr val="D4D4D4"/>
                </a:highlight>
                <a:cs typeface="Calibri Light" panose="020F0302020204030204" pitchFamily="34" charset="0"/>
              </a:rPr>
              <a:t>System.</a:t>
            </a:r>
            <a:r>
              <a:rPr lang="en-US" b="1" i="1" dirty="0">
                <a:solidFill>
                  <a:srgbClr val="0000C0"/>
                </a:solidFill>
                <a:highlight>
                  <a:srgbClr val="D4D4D4"/>
                </a:highlight>
                <a:cs typeface="Calibri Light" panose="020F0302020204030204" pitchFamily="34" charset="0"/>
              </a:rPr>
              <a:t>out</a:t>
            </a:r>
            <a:r>
              <a:rPr lang="en-US" b="1" i="1" dirty="0">
                <a:solidFill>
                  <a:srgbClr val="000000"/>
                </a:solidFill>
                <a:highlight>
                  <a:srgbClr val="D4D4D4"/>
                </a:highlight>
                <a:cs typeface="Calibri Light" panose="020F0302020204030204" pitchFamily="34" charset="0"/>
              </a:rPr>
              <a:t>.println(</a:t>
            </a:r>
            <a:r>
              <a:rPr lang="en-US" b="1" i="1" dirty="0">
                <a:solidFill>
                  <a:srgbClr val="2A00FF"/>
                </a:solidFill>
                <a:highlight>
                  <a:srgbClr val="D4D4D4"/>
                </a:highlight>
                <a:cs typeface="Calibri Light" panose="020F0302020204030204" pitchFamily="34" charset="0"/>
              </a:rPr>
              <a:t>"My city:"</a:t>
            </a:r>
            <a:r>
              <a:rPr lang="en-US" b="1" i="1" dirty="0">
                <a:solidFill>
                  <a:srgbClr val="000000"/>
                </a:solidFill>
                <a:highlight>
                  <a:srgbClr val="D4D4D4"/>
                </a:highlight>
                <a:cs typeface="Calibri Light" panose="020F0302020204030204" pitchFamily="34" charset="0"/>
              </a:rPr>
              <a:t> + </a:t>
            </a:r>
            <a:r>
              <a:rPr lang="en-US" b="1" i="1" dirty="0">
                <a:solidFill>
                  <a:srgbClr val="0000C0"/>
                </a:solidFill>
                <a:highlight>
                  <a:srgbClr val="D4D4D4"/>
                </a:highlight>
                <a:cs typeface="Calibri Light" panose="020F0302020204030204" pitchFamily="34" charset="0"/>
              </a:rPr>
              <a:t>city</a:t>
            </a:r>
            <a:r>
              <a:rPr lang="en-US" b="1" i="1" dirty="0">
                <a:solidFill>
                  <a:srgbClr val="000000"/>
                </a:solidFill>
                <a:highlight>
                  <a:srgbClr val="D4D4D4"/>
                </a:highlight>
                <a:cs typeface="Calibri Light" panose="020F0302020204030204" pitchFamily="34" charset="0"/>
              </a:rPr>
              <a:t>);</a:t>
            </a:r>
          </a:p>
          <a:p>
            <a:r>
              <a:rPr lang="en-US"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a:t>
            </a:r>
            <a:r>
              <a:rPr lang="en-US" b="1" dirty="0">
                <a:solidFill>
                  <a:srgbClr val="7F0055"/>
                </a:solidFill>
                <a:cs typeface="Calibri Light" panose="020F0302020204030204" pitchFamily="34" charset="0"/>
              </a:rPr>
              <a:t>void</a:t>
            </a:r>
            <a:r>
              <a:rPr lang="en-US" b="1" dirty="0">
                <a:solidFill>
                  <a:srgbClr val="000000"/>
                </a:solidFill>
                <a:cs typeface="Calibri Light" panose="020F0302020204030204" pitchFamily="34" charset="0"/>
              </a:rPr>
              <a:t> setCity(String </a:t>
            </a:r>
            <a:r>
              <a:rPr lang="en-US" b="1" dirty="0">
                <a:solidFill>
                  <a:srgbClr val="6A3E3E"/>
                </a:solidFill>
                <a:cs typeface="Calibri Light" panose="020F0302020204030204" pitchFamily="34" charset="0"/>
              </a:rPr>
              <a:t>city</a:t>
            </a:r>
            <a:r>
              <a:rPr lang="en-US" b="1" dirty="0">
                <a:solidFill>
                  <a:srgbClr val="000000"/>
                </a:solidFill>
                <a:cs typeface="Calibri Light" panose="020F0302020204030204" pitchFamily="34" charset="0"/>
              </a:rPr>
              <a:t>)</a:t>
            </a:r>
          </a:p>
          <a:p>
            <a:r>
              <a:rPr lang="en-US"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this</a:t>
            </a:r>
            <a:r>
              <a:rPr lang="en-US" b="1" dirty="0">
                <a:solidFill>
                  <a:srgbClr val="000000"/>
                </a:solidFill>
                <a:cs typeface="Calibri Light" panose="020F0302020204030204" pitchFamily="34" charset="0"/>
              </a:rPr>
              <a:t>.</a:t>
            </a:r>
            <a:r>
              <a:rPr lang="en-US" b="1" dirty="0">
                <a:solidFill>
                  <a:srgbClr val="0000C0"/>
                </a:solidFill>
                <a:cs typeface="Calibri Light" panose="020F0302020204030204" pitchFamily="34" charset="0"/>
              </a:rPr>
              <a:t>city</a:t>
            </a:r>
            <a:r>
              <a:rPr lang="en-US" b="1" dirty="0">
                <a:solidFill>
                  <a:srgbClr val="000000"/>
                </a:solidFill>
                <a:cs typeface="Calibri Light" panose="020F0302020204030204" pitchFamily="34" charset="0"/>
              </a:rPr>
              <a:t>=</a:t>
            </a:r>
            <a:r>
              <a:rPr lang="en-US" b="1" dirty="0">
                <a:solidFill>
                  <a:srgbClr val="6A3E3E"/>
                </a:solidFill>
                <a:cs typeface="Calibri Light" panose="020F0302020204030204" pitchFamily="34" charset="0"/>
              </a:rPr>
              <a:t>city</a:t>
            </a:r>
            <a:r>
              <a:rPr lang="en-US" b="1" dirty="0">
                <a:solidFill>
                  <a:srgbClr val="000000"/>
                </a:solidFill>
                <a:cs typeface="Calibri Light" panose="020F0302020204030204" pitchFamily="34" charset="0"/>
              </a:rPr>
              <a:t>;</a:t>
            </a:r>
          </a:p>
          <a:p>
            <a:endParaRPr lang="en-US" dirty="0">
              <a:cs typeface="Calibri Light" panose="020F0302020204030204" pitchFamily="34" charset="0"/>
            </a:endParaRPr>
          </a:p>
          <a:p>
            <a:r>
              <a:rPr lang="en-US"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String getCity() {</a:t>
            </a:r>
          </a:p>
          <a:p>
            <a:r>
              <a:rPr lang="en-US" b="1" dirty="0">
                <a:solidFill>
                  <a:srgbClr val="7F0055"/>
                </a:solidFill>
                <a:cs typeface="Calibri Light" panose="020F0302020204030204" pitchFamily="34" charset="0"/>
              </a:rPr>
              <a:t>return</a:t>
            </a:r>
            <a:r>
              <a:rPr lang="en-US" b="1" dirty="0">
                <a:solidFill>
                  <a:srgbClr val="000000"/>
                </a:solidFill>
                <a:cs typeface="Calibri Light" panose="020F0302020204030204" pitchFamily="34" charset="0"/>
              </a:rPr>
              <a:t> </a:t>
            </a:r>
            <a:r>
              <a:rPr lang="en-US" b="1" dirty="0">
                <a:solidFill>
                  <a:srgbClr val="0000C0"/>
                </a:solidFill>
                <a:cs typeface="Calibri Light" panose="020F0302020204030204" pitchFamily="34" charset="0"/>
              </a:rPr>
              <a:t>city</a:t>
            </a:r>
            <a:r>
              <a:rPr lang="en-US" b="1" dirty="0">
                <a:solidFill>
                  <a:srgbClr val="000000"/>
                </a:solidFill>
                <a:cs typeface="Calibri Light" panose="020F0302020204030204" pitchFamily="34" charset="0"/>
              </a:rPr>
              <a:t>;</a:t>
            </a:r>
          </a:p>
          <a:p>
            <a:r>
              <a:rPr lang="en-US" dirty="0">
                <a:solidFill>
                  <a:srgbClr val="000000"/>
                </a:solidFill>
                <a:cs typeface="Calibri Light" panose="020F0302020204030204" pitchFamily="34" charset="0"/>
              </a:rPr>
              <a:t>}</a:t>
            </a:r>
          </a:p>
          <a:p>
            <a:r>
              <a:rPr lang="en-US" dirty="0">
                <a:solidFill>
                  <a:srgbClr val="000000"/>
                </a:solidFill>
                <a:cs typeface="Calibri Light" panose="020F0302020204030204" pitchFamily="34" charset="0"/>
              </a:rPr>
              <a:t>} </a:t>
            </a:r>
            <a:endParaRPr lang="en-US" dirty="0">
              <a:cs typeface="Calibri Light" panose="020F0302020204030204" pitchFamily="34" charset="0"/>
            </a:endParaRPr>
          </a:p>
        </p:txBody>
      </p:sp>
      <p:sp>
        <p:nvSpPr>
          <p:cNvPr id="5" name="TextBox 4"/>
          <p:cNvSpPr txBox="1"/>
          <p:nvPr/>
        </p:nvSpPr>
        <p:spPr>
          <a:xfrm>
            <a:off x="0" y="990600"/>
            <a:ext cx="9006840" cy="646331"/>
          </a:xfrm>
          <a:prstGeom prst="rect">
            <a:avLst/>
          </a:prstGeom>
          <a:noFill/>
        </p:spPr>
        <p:txBody>
          <a:bodyPr wrap="square" rtlCol="0">
            <a:spAutoFit/>
          </a:bodyPr>
          <a:lstStyle/>
          <a:p>
            <a:r>
              <a:rPr lang="en-US" dirty="0"/>
              <a:t>We will write Address class as below. It has one attribute and it has getter and setter property.</a:t>
            </a:r>
          </a:p>
          <a:p>
            <a:r>
              <a:rPr lang="en-US" dirty="0"/>
              <a:t>Also we are writing </a:t>
            </a:r>
            <a:r>
              <a:rPr lang="en-US" dirty="0">
                <a:solidFill>
                  <a:srgbClr val="FF0000"/>
                </a:solidFill>
              </a:rPr>
              <a:t>@Scope(“Prototype”) </a:t>
            </a:r>
            <a:r>
              <a:rPr lang="en-US" dirty="0"/>
              <a:t>and </a:t>
            </a:r>
            <a:r>
              <a:rPr lang="en-US" dirty="0">
                <a:solidFill>
                  <a:srgbClr val="FF0000"/>
                </a:solidFill>
              </a:rPr>
              <a:t>@Componenet </a:t>
            </a:r>
            <a:r>
              <a:rPr lang="en-US" dirty="0"/>
              <a:t>annotation</a:t>
            </a:r>
          </a:p>
        </p:txBody>
      </p:sp>
      <p:sp>
        <p:nvSpPr>
          <p:cNvPr id="2" name="Rectangle 1">
            <a:extLst>
              <a:ext uri="{FF2B5EF4-FFF2-40B4-BE49-F238E27FC236}">
                <a16:creationId xmlns:a16="http://schemas.microsoft.com/office/drawing/2014/main" id="{38B3D214-8C32-4177-B3A8-7BFF06E69893}"/>
              </a:ext>
            </a:extLst>
          </p:cNvPr>
          <p:cNvSpPr/>
          <p:nvPr/>
        </p:nvSpPr>
        <p:spPr>
          <a:xfrm>
            <a:off x="2592735" y="165427"/>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351603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1213009"/>
            <a:ext cx="7811691" cy="5016758"/>
          </a:xfrm>
          <a:prstGeom prst="rect">
            <a:avLst/>
          </a:prstGeom>
        </p:spPr>
        <p:txBody>
          <a:bodyPr wrap="square">
            <a:spAutoFit/>
          </a:bodyPr>
          <a:lstStyle/>
          <a:p>
            <a:r>
              <a:rPr lang="en-US" sz="1600" b="1" dirty="0">
                <a:latin typeface="Calibri Light" panose="020F0302020204030204" pitchFamily="34" charset="0"/>
                <a:cs typeface="Calibri Light" panose="020F0302020204030204" pitchFamily="34" charset="0"/>
              </a:rPr>
              <a:t>Now we will write Teacher class under com.test.beans package. Here we will use @</a:t>
            </a:r>
            <a:r>
              <a:rPr lang="en-US" sz="1600" b="1" dirty="0">
                <a:solidFill>
                  <a:srgbClr val="FF0000"/>
                </a:solidFill>
                <a:latin typeface="Calibri Light" panose="020F0302020204030204" pitchFamily="34" charset="0"/>
                <a:cs typeface="Calibri Light" panose="020F0302020204030204" pitchFamily="34" charset="0"/>
              </a:rPr>
              <a:t>Componenet</a:t>
            </a:r>
            <a:r>
              <a:rPr lang="en-US" sz="1600" b="1" dirty="0">
                <a:latin typeface="Calibri Light" panose="020F0302020204030204" pitchFamily="34" charset="0"/>
                <a:cs typeface="Calibri Light" panose="020F0302020204030204" pitchFamily="34" charset="0"/>
              </a:rPr>
              <a:t> and </a:t>
            </a:r>
            <a:r>
              <a:rPr lang="en-US" sz="1600" b="1" dirty="0">
                <a:solidFill>
                  <a:srgbClr val="FF0000"/>
                </a:solidFill>
                <a:latin typeface="Calibri Light" panose="020F0302020204030204" pitchFamily="34" charset="0"/>
                <a:cs typeface="Calibri Light" panose="020F0302020204030204" pitchFamily="34" charset="0"/>
              </a:rPr>
              <a:t>@Autowired </a:t>
            </a:r>
            <a:r>
              <a:rPr lang="en-US" sz="1600" b="1" dirty="0">
                <a:latin typeface="Calibri Light" panose="020F0302020204030204" pitchFamily="34" charset="0"/>
                <a:cs typeface="Calibri Light" panose="020F0302020204030204" pitchFamily="34" charset="0"/>
              </a:rPr>
              <a:t>annotation </a:t>
            </a:r>
          </a:p>
          <a:p>
            <a:endParaRPr lang="en-US" sz="1600" b="1" dirty="0">
              <a:solidFill>
                <a:srgbClr val="7F0055"/>
              </a:solidFill>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package</a:t>
            </a:r>
            <a:r>
              <a:rPr lang="en-US" sz="1600" b="1" dirty="0">
                <a:solidFill>
                  <a:srgbClr val="000000"/>
                </a:solidFill>
                <a:latin typeface="Calibri Light" panose="020F0302020204030204" pitchFamily="34" charset="0"/>
                <a:cs typeface="Calibri Light" panose="020F0302020204030204" pitchFamily="34" charset="0"/>
              </a:rPr>
              <a:t> com.test.beans;</a:t>
            </a:r>
          </a:p>
          <a:p>
            <a:endParaRPr lang="en-US" sz="1600" dirty="0">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org.springframework.beans.factory.annotation.Autowired;</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org.springframework.stereotype.Component;</a:t>
            </a:r>
          </a:p>
          <a:p>
            <a:r>
              <a:rPr lang="en-US" sz="1600" dirty="0">
                <a:solidFill>
                  <a:srgbClr val="646464"/>
                </a:solidFill>
                <a:latin typeface="Calibri Light" panose="020F0302020204030204" pitchFamily="34" charset="0"/>
                <a:cs typeface="Calibri Light" panose="020F0302020204030204" pitchFamily="34" charset="0"/>
              </a:rPr>
              <a:t>@Component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class</a:t>
            </a:r>
            <a:r>
              <a:rPr lang="en-US" sz="1600" b="1" dirty="0">
                <a:solidFill>
                  <a:srgbClr val="000000"/>
                </a:solidFill>
                <a:latin typeface="Calibri Light" panose="020F0302020204030204" pitchFamily="34" charset="0"/>
                <a:cs typeface="Calibri Light" panose="020F0302020204030204" pitchFamily="34" charset="0"/>
              </a:rPr>
              <a:t> Teacher {</a:t>
            </a:r>
          </a:p>
          <a:p>
            <a:r>
              <a:rPr lang="en-US" sz="1600" dirty="0">
                <a:solidFill>
                  <a:srgbClr val="646464"/>
                </a:solidFill>
                <a:latin typeface="Calibri Light" panose="020F0302020204030204" pitchFamily="34" charset="0"/>
                <a:cs typeface="Calibri Light" panose="020F0302020204030204" pitchFamily="34" charset="0"/>
              </a:rPr>
              <a:t>@Autowired</a:t>
            </a:r>
          </a:p>
          <a:p>
            <a:r>
              <a:rPr lang="en-US" sz="1600" b="1" dirty="0">
                <a:solidFill>
                  <a:srgbClr val="7F0055"/>
                </a:solidFill>
                <a:latin typeface="Calibri Light" panose="020F0302020204030204" pitchFamily="34" charset="0"/>
                <a:cs typeface="Calibri Light" panose="020F0302020204030204" pitchFamily="34" charset="0"/>
              </a:rPr>
              <a:t>private</a:t>
            </a:r>
            <a:r>
              <a:rPr lang="en-US" sz="1600" b="1" dirty="0">
                <a:solidFill>
                  <a:srgbClr val="000000"/>
                </a:solidFill>
                <a:latin typeface="Calibri Light" panose="020F0302020204030204" pitchFamily="34" charset="0"/>
                <a:cs typeface="Calibri Light" panose="020F0302020204030204" pitchFamily="34" charset="0"/>
              </a:rPr>
              <a:t> Address </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void</a:t>
            </a:r>
            <a:r>
              <a:rPr lang="en-US" sz="1600" b="1" dirty="0">
                <a:solidFill>
                  <a:srgbClr val="000000"/>
                </a:solidFill>
                <a:latin typeface="Calibri Light" panose="020F0302020204030204" pitchFamily="34" charset="0"/>
                <a:cs typeface="Calibri Light" panose="020F0302020204030204" pitchFamily="34" charset="0"/>
              </a:rPr>
              <a:t> setTeachAddress(Address </a:t>
            </a:r>
            <a:r>
              <a:rPr lang="en-US" sz="1600" b="1" dirty="0">
                <a:solidFill>
                  <a:srgbClr val="6A3E3E"/>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a:t>
            </a:r>
          </a:p>
          <a:p>
            <a:r>
              <a:rPr lang="en-US" sz="1600" b="1" dirty="0" err="1">
                <a:solidFill>
                  <a:srgbClr val="7F0055"/>
                </a:solidFill>
                <a:latin typeface="Calibri Light" panose="020F0302020204030204" pitchFamily="34" charset="0"/>
                <a:cs typeface="Calibri Light" panose="020F0302020204030204" pitchFamily="34" charset="0"/>
              </a:rPr>
              <a:t>this</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endParaRPr lang="en-US" sz="1600" dirty="0">
              <a:latin typeface="Calibri Light" panose="020F0302020204030204" pitchFamily="34" charset="0"/>
              <a:cs typeface="Calibri Light" panose="020F0302020204030204" pitchFamily="34" charset="0"/>
            </a:endParaRPr>
          </a:p>
          <a:p>
            <a:r>
              <a:rPr lang="en-US" sz="1600" dirty="0">
                <a:solidFill>
                  <a:srgbClr val="000000"/>
                </a:solidFill>
                <a:latin typeface="Calibri Light" panose="020F0302020204030204" pitchFamily="34" charset="0"/>
                <a:cs typeface="Calibri Light" panose="020F0302020204030204" pitchFamily="34" charset="0"/>
              </a:rPr>
              <a: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Address getTeachAddress() {</a:t>
            </a:r>
          </a:p>
          <a:p>
            <a:r>
              <a:rPr lang="en-US" sz="1600" b="1" dirty="0">
                <a:solidFill>
                  <a:srgbClr val="7F0055"/>
                </a:solidFill>
                <a:latin typeface="Calibri Light" panose="020F0302020204030204" pitchFamily="34" charset="0"/>
                <a:cs typeface="Calibri Light" panose="020F0302020204030204" pitchFamily="34" charset="0"/>
              </a:rPr>
              <a:t>return</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 </a:t>
            </a:r>
            <a:endParaRPr lang="en-US" sz="1600" dirty="0">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5FA3DED0-4EAA-49CD-912A-435910A77EEF}"/>
              </a:ext>
            </a:extLst>
          </p:cNvPr>
          <p:cNvSpPr/>
          <p:nvPr/>
        </p:nvSpPr>
        <p:spPr>
          <a:xfrm>
            <a:off x="2487467" y="228600"/>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51905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598" y="964406"/>
            <a:ext cx="8797528" cy="5509200"/>
          </a:xfrm>
          <a:prstGeom prst="rect">
            <a:avLst/>
          </a:prstGeom>
        </p:spPr>
        <p:txBody>
          <a:bodyPr wrap="square">
            <a:spAutoFit/>
          </a:bodyPr>
          <a:lstStyle/>
          <a:p>
            <a:r>
              <a:rPr lang="en-US" sz="1600" b="1" dirty="0">
                <a:latin typeface="Calibri Light" panose="020F0302020204030204" pitchFamily="34" charset="0"/>
                <a:cs typeface="Calibri Light" panose="020F0302020204030204" pitchFamily="34" charset="0"/>
              </a:rPr>
              <a:t>Under com.test.controller package create a class HelloController and here in class we will use @</a:t>
            </a:r>
            <a:r>
              <a:rPr lang="en-US" sz="1600" b="1" dirty="0" err="1">
                <a:latin typeface="Calibri Light" panose="020F0302020204030204" pitchFamily="34" charset="0"/>
                <a:cs typeface="Calibri Light" panose="020F0302020204030204" pitchFamily="34" charset="0"/>
              </a:rPr>
              <a:t>Controller,@Autowired</a:t>
            </a:r>
            <a:r>
              <a:rPr lang="en-US" sz="1600" b="1" dirty="0">
                <a:latin typeface="Calibri Light" panose="020F0302020204030204" pitchFamily="34" charset="0"/>
                <a:cs typeface="Calibri Light" panose="020F0302020204030204" pitchFamily="34" charset="0"/>
              </a:rPr>
              <a:t> and @RequestMapping annotation</a:t>
            </a:r>
          </a:p>
          <a:p>
            <a:endParaRPr lang="en-US" sz="1600" b="1" dirty="0">
              <a:solidFill>
                <a:srgbClr val="7F0055"/>
              </a:solidFill>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package</a:t>
            </a:r>
            <a:r>
              <a:rPr lang="en-US" sz="1600" b="1" dirty="0">
                <a:solidFill>
                  <a:srgbClr val="000000"/>
                </a:solidFill>
                <a:latin typeface="Calibri Light" panose="020F0302020204030204" pitchFamily="34" charset="0"/>
                <a:cs typeface="Calibri Light" panose="020F0302020204030204" pitchFamily="34" charset="0"/>
              </a:rPr>
              <a:t> com.test.controller;</a:t>
            </a:r>
          </a:p>
          <a:p>
            <a:endParaRPr lang="en-US" sz="1600" dirty="0">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org.springframework.beans.factory.annotation.Autowired;</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org.springframework.stereotype.Controller;</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org.springframework.web.bind.annotation.RequestMapping;</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org.springframework.web.servlet.ModelAndView;</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com.test.beans.Teacher;</a:t>
            </a:r>
          </a:p>
          <a:p>
            <a:r>
              <a:rPr lang="en-US" sz="1600" dirty="0">
                <a:solidFill>
                  <a:srgbClr val="646464"/>
                </a:solidFill>
                <a:latin typeface="Calibri Light" panose="020F0302020204030204" pitchFamily="34" charset="0"/>
                <a:cs typeface="Calibri Light" panose="020F0302020204030204" pitchFamily="34" charset="0"/>
              </a:rPr>
              <a:t>@Controller</a:t>
            </a:r>
          </a:p>
          <a:p>
            <a:r>
              <a:rPr lang="en-US" sz="1600" dirty="0">
                <a:solidFill>
                  <a:srgbClr val="646464"/>
                </a:solidFill>
                <a:latin typeface="Calibri Light" panose="020F0302020204030204" pitchFamily="34" charset="0"/>
                <a:cs typeface="Calibri Light" panose="020F0302020204030204" pitchFamily="34" charset="0"/>
              </a:rPr>
              <a:t>@RequestMapping</a:t>
            </a:r>
            <a:r>
              <a:rPr lang="en-US" sz="1600" dirty="0">
                <a:solidFill>
                  <a:srgbClr val="000000"/>
                </a:solidFill>
                <a:latin typeface="Calibri Light" panose="020F0302020204030204" pitchFamily="34" charset="0"/>
                <a:cs typeface="Calibri Light" panose="020F0302020204030204" pitchFamily="34" charset="0"/>
              </a:rPr>
              <a:t>(</a:t>
            </a:r>
            <a:r>
              <a:rPr lang="en-US" sz="1600" dirty="0">
                <a:solidFill>
                  <a:srgbClr val="2A00FF"/>
                </a:solidFill>
                <a:latin typeface="Calibri Light" panose="020F0302020204030204" pitchFamily="34" charset="0"/>
                <a:cs typeface="Calibri Light" panose="020F0302020204030204" pitchFamily="34" charset="0"/>
              </a:rPr>
              <a:t>"/hello"</a:t>
            </a:r>
            <a:r>
              <a:rPr lang="en-US" sz="1600" dirty="0">
                <a:solidFill>
                  <a:srgbClr val="000000"/>
                </a:solidFill>
                <a:latin typeface="Calibri Light" panose="020F0302020204030204" pitchFamily="34" charset="0"/>
                <a:cs typeface="Calibri Light" panose="020F0302020204030204" pitchFamily="34" charset="0"/>
              </a:rPr>
              <a: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class</a:t>
            </a:r>
            <a:r>
              <a:rPr lang="en-US" sz="1600" b="1" dirty="0">
                <a:solidFill>
                  <a:srgbClr val="000000"/>
                </a:solidFill>
                <a:latin typeface="Calibri Light" panose="020F0302020204030204" pitchFamily="34" charset="0"/>
                <a:cs typeface="Calibri Light" panose="020F0302020204030204" pitchFamily="34" charset="0"/>
              </a:rPr>
              <a:t> HelloController {</a:t>
            </a:r>
          </a:p>
          <a:p>
            <a:r>
              <a:rPr lang="en-US" sz="1600" dirty="0">
                <a:solidFill>
                  <a:srgbClr val="646464"/>
                </a:solidFill>
                <a:latin typeface="Calibri Light" panose="020F0302020204030204" pitchFamily="34" charset="0"/>
                <a:cs typeface="Calibri Light" panose="020F0302020204030204" pitchFamily="34" charset="0"/>
              </a:rPr>
              <a:t>@Autowired</a:t>
            </a:r>
          </a:p>
          <a:p>
            <a:r>
              <a:rPr lang="en-US" sz="1600" b="1" dirty="0">
                <a:solidFill>
                  <a:srgbClr val="7F0055"/>
                </a:solidFill>
                <a:latin typeface="Calibri Light" panose="020F0302020204030204" pitchFamily="34" charset="0"/>
                <a:cs typeface="Calibri Light" panose="020F0302020204030204" pitchFamily="34" charset="0"/>
              </a:rPr>
              <a:t>private</a:t>
            </a:r>
            <a:r>
              <a:rPr lang="en-US" sz="1600" b="1" dirty="0">
                <a:solidFill>
                  <a:srgbClr val="000000"/>
                </a:solidFill>
                <a:latin typeface="Calibri Light" panose="020F0302020204030204" pitchFamily="34" charset="0"/>
                <a:cs typeface="Calibri Light" panose="020F0302020204030204" pitchFamily="34" charset="0"/>
              </a:rPr>
              <a:t> Teacher </a:t>
            </a:r>
            <a:r>
              <a:rPr lang="en-US" sz="1600" b="1" dirty="0">
                <a:solidFill>
                  <a:srgbClr val="000000"/>
                </a:solidFill>
                <a:highlight>
                  <a:srgbClr val="F0D8A8"/>
                </a:highlight>
                <a:latin typeface="Calibri Light" panose="020F0302020204030204" pitchFamily="34" charset="0"/>
                <a:cs typeface="Calibri Light" panose="020F0302020204030204" pitchFamily="34" charset="0"/>
              </a:rPr>
              <a:t>;</a:t>
            </a:r>
          </a:p>
          <a:p>
            <a:r>
              <a:rPr lang="en-US" sz="1600" dirty="0">
                <a:solidFill>
                  <a:srgbClr val="646464"/>
                </a:solidFill>
                <a:latin typeface="Calibri Light" panose="020F0302020204030204" pitchFamily="34" charset="0"/>
                <a:cs typeface="Calibri Light" panose="020F0302020204030204" pitchFamily="34" charset="0"/>
              </a:rPr>
              <a:t>@RequestMapping</a:t>
            </a:r>
          </a:p>
          <a:p>
            <a:r>
              <a:rPr lang="en-US" sz="1600"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ModelAndView hello(ModelAndView  </a:t>
            </a:r>
            <a:r>
              <a:rPr lang="en-US" sz="1600" b="1" dirty="0">
                <a:solidFill>
                  <a:srgbClr val="6A3E3E"/>
                </a:solidFill>
                <a:latin typeface="Calibri Light" panose="020F0302020204030204" pitchFamily="34" charset="0"/>
                <a:cs typeface="Calibri Light" panose="020F0302020204030204" pitchFamily="34" charset="0"/>
              </a:rPr>
              <a:t>modelAndView</a:t>
            </a:r>
            <a:r>
              <a:rPr lang="en-US" sz="1600" b="1" dirty="0">
                <a:solidFill>
                  <a:srgbClr val="000000"/>
                </a:solidFill>
                <a:latin typeface="Calibri Light" panose="020F0302020204030204" pitchFamily="34" charset="0"/>
                <a:cs typeface="Calibri Light" panose="020F0302020204030204" pitchFamily="34" charset="0"/>
              </a:rPr>
              <a:t>) {</a:t>
            </a:r>
          </a:p>
          <a:p>
            <a:r>
              <a:rPr lang="en-US" sz="1600" dirty="0">
                <a:solidFill>
                  <a:srgbClr val="000000"/>
                </a:solidFill>
                <a:latin typeface="Calibri Light" panose="020F0302020204030204" pitchFamily="34" charset="0"/>
                <a:cs typeface="Calibri Light" panose="020F0302020204030204" pitchFamily="34" charset="0"/>
              </a:rPr>
              <a:t>  </a:t>
            </a:r>
            <a:r>
              <a:rPr lang="en-US" sz="1600" dirty="0">
                <a:solidFill>
                  <a:srgbClr val="6A3E3E"/>
                </a:solidFill>
                <a:latin typeface="Calibri Light" panose="020F0302020204030204" pitchFamily="34" charset="0"/>
                <a:cs typeface="Calibri Light" panose="020F0302020204030204" pitchFamily="34" charset="0"/>
              </a:rPr>
              <a:t>modelAndView</a:t>
            </a:r>
            <a:r>
              <a:rPr lang="en-US" sz="1600" dirty="0">
                <a:solidFill>
                  <a:srgbClr val="000000"/>
                </a:solidFill>
                <a:latin typeface="Calibri Light" panose="020F0302020204030204" pitchFamily="34" charset="0"/>
                <a:cs typeface="Calibri Light" panose="020F0302020204030204" pitchFamily="34" charset="0"/>
              </a:rPr>
              <a:t>.setViewName(</a:t>
            </a:r>
            <a:r>
              <a:rPr lang="en-US" sz="1600" dirty="0">
                <a:solidFill>
                  <a:srgbClr val="2A00FF"/>
                </a:solidFill>
                <a:latin typeface="Calibri Light" panose="020F0302020204030204" pitchFamily="34" charset="0"/>
                <a:cs typeface="Calibri Light" panose="020F0302020204030204" pitchFamily="34" charset="0"/>
              </a:rPr>
              <a:t>"hello"</a:t>
            </a:r>
            <a:r>
              <a:rPr lang="en-US" sz="1600"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  </a:t>
            </a:r>
            <a:r>
              <a:rPr lang="en-US" sz="1600" dirty="0">
                <a:solidFill>
                  <a:srgbClr val="6A3E3E"/>
                </a:solidFill>
                <a:latin typeface="Calibri Light" panose="020F0302020204030204" pitchFamily="34" charset="0"/>
                <a:cs typeface="Calibri Light" panose="020F0302020204030204" pitchFamily="34" charset="0"/>
              </a:rPr>
              <a:t>modelAndView</a:t>
            </a:r>
            <a:r>
              <a:rPr lang="en-US" sz="1600" dirty="0">
                <a:solidFill>
                  <a:srgbClr val="000000"/>
                </a:solidFill>
                <a:latin typeface="Calibri Light" panose="020F0302020204030204" pitchFamily="34" charset="0"/>
                <a:cs typeface="Calibri Light" panose="020F0302020204030204" pitchFamily="34" charset="0"/>
              </a:rPr>
              <a:t>.addObject(</a:t>
            </a:r>
            <a:r>
              <a:rPr lang="en-US" sz="1600" dirty="0">
                <a:solidFill>
                  <a:srgbClr val="2A00FF"/>
                </a:solidFill>
                <a:latin typeface="Calibri Light" panose="020F0302020204030204" pitchFamily="34" charset="0"/>
                <a:cs typeface="Calibri Light" panose="020F0302020204030204" pitchFamily="34" charset="0"/>
              </a:rPr>
              <a:t>"city"</a:t>
            </a:r>
            <a:r>
              <a:rPr lang="en-US" sz="1600" dirty="0">
                <a:solidFill>
                  <a:srgbClr val="000000"/>
                </a:solidFill>
                <a:latin typeface="Calibri Light" panose="020F0302020204030204" pitchFamily="34" charset="0"/>
                <a:cs typeface="Calibri Light" panose="020F0302020204030204" pitchFamily="34" charset="0"/>
              </a:rPr>
              <a:t>, </a:t>
            </a:r>
            <a:r>
              <a:rPr lang="en-US" sz="1600" dirty="0">
                <a:solidFill>
                  <a:srgbClr val="0000C0"/>
                </a:solidFill>
                <a:highlight>
                  <a:srgbClr val="D4D4D4"/>
                </a:highlight>
                <a:latin typeface="Calibri Light" panose="020F0302020204030204" pitchFamily="34" charset="0"/>
                <a:cs typeface="Calibri Light" panose="020F0302020204030204" pitchFamily="34" charset="0"/>
              </a:rPr>
              <a:t>teacher</a:t>
            </a:r>
            <a:r>
              <a:rPr lang="en-US" sz="1600" dirty="0">
                <a:solidFill>
                  <a:srgbClr val="000000"/>
                </a:solidFill>
                <a:highlight>
                  <a:srgbClr val="D4D4D4"/>
                </a:highlight>
                <a:latin typeface="Calibri Light" panose="020F0302020204030204" pitchFamily="34" charset="0"/>
                <a:cs typeface="Calibri Light" panose="020F0302020204030204" pitchFamily="34" charset="0"/>
              </a:rPr>
              <a:t>.getTeachAddress().getCity());</a:t>
            </a:r>
          </a:p>
          <a:p>
            <a:r>
              <a:rPr lang="en-US" sz="1600"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return</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6A3E3E"/>
                </a:solidFill>
                <a:latin typeface="Calibri Light" panose="020F0302020204030204" pitchFamily="34" charset="0"/>
                <a:cs typeface="Calibri Light" panose="020F0302020204030204" pitchFamily="34" charset="0"/>
              </a:rPr>
              <a:t>modelAndView</a:t>
            </a:r>
            <a:r>
              <a:rPr lang="en-US" sz="1600" b="1"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        }</a:t>
            </a:r>
          </a:p>
          <a:p>
            <a:r>
              <a:rPr lang="en-US" sz="1600" dirty="0">
                <a:solidFill>
                  <a:srgbClr val="000000"/>
                </a:solidFill>
                <a:latin typeface="Calibri Light" panose="020F0302020204030204" pitchFamily="34" charset="0"/>
                <a:cs typeface="Calibri Light" panose="020F0302020204030204" pitchFamily="34" charset="0"/>
              </a:rPr>
              <a:t>}</a:t>
            </a:r>
            <a:endParaRPr lang="en-US" sz="1600" dirty="0">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7143EFD5-B56F-4F7B-AC58-CEABA75FF306}"/>
              </a:ext>
            </a:extLst>
          </p:cNvPr>
          <p:cNvSpPr/>
          <p:nvPr/>
        </p:nvSpPr>
        <p:spPr>
          <a:xfrm>
            <a:off x="2286000" y="122784"/>
            <a:ext cx="6477000" cy="523220"/>
          </a:xfrm>
          <a:prstGeom prst="rect">
            <a:avLst/>
          </a:prstGeom>
        </p:spPr>
        <p:txBody>
          <a:bodyPr wrap="square">
            <a:spAutoFit/>
          </a:bodyPr>
          <a:lstStyle/>
          <a:p>
            <a:pPr algn="ctr"/>
            <a:r>
              <a:rPr lang="en-US" sz="2800" b="1" dirty="0">
                <a:solidFill>
                  <a:schemeClr val="bg1"/>
                </a:solidFill>
              </a:rPr>
              <a:t>Demo: Request Scope Cont..</a:t>
            </a:r>
          </a:p>
        </p:txBody>
      </p:sp>
    </p:spTree>
    <p:extLst>
      <p:ext uri="{BB962C8B-B14F-4D97-AF65-F5344CB8AC3E}">
        <p14:creationId xmlns:p14="http://schemas.microsoft.com/office/powerpoint/2010/main" val="399697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212" y="802496"/>
            <a:ext cx="8967788" cy="6055504"/>
          </a:xfrm>
          <a:prstGeom prst="rect">
            <a:avLst/>
          </a:prstGeom>
        </p:spPr>
        <p:txBody>
          <a:bodyPr wrap="square">
            <a:spAutoFit/>
          </a:bodyPr>
          <a:lstStyle/>
          <a:p>
            <a:r>
              <a:rPr lang="en-US" dirty="0"/>
              <a:t>Below is dispathcher-servlet.xml code The </a:t>
            </a:r>
            <a:r>
              <a:rPr lang="en-US" i="1" dirty="0"/>
              <a:t>request</a:t>
            </a:r>
            <a:r>
              <a:rPr lang="en-US" dirty="0"/>
              <a:t> scope creates a bean instance for a single HTTP request while s</a:t>
            </a:r>
            <a:r>
              <a:rPr lang="en-US" i="1" dirty="0"/>
              <a:t>ession</a:t>
            </a:r>
            <a:r>
              <a:rPr lang="en-US" dirty="0"/>
              <a:t> scope creates for an HTTP Session.</a:t>
            </a:r>
            <a:endParaRPr lang="en-US" sz="1400" dirty="0"/>
          </a:p>
          <a:p>
            <a:endParaRPr lang="en-US" sz="1400" dirty="0">
              <a:solidFill>
                <a:srgbClr val="008080"/>
              </a:solidFill>
            </a:endParaRPr>
          </a:p>
          <a:p>
            <a:r>
              <a:rPr lang="en-US" sz="1350" dirty="0">
                <a:solidFill>
                  <a:srgbClr val="008080"/>
                </a:solidFill>
              </a:rPr>
              <a:t>&lt;?</a:t>
            </a:r>
            <a:r>
              <a:rPr lang="en-US" sz="1350" dirty="0">
                <a:solidFill>
                  <a:srgbClr val="3F7F7F"/>
                </a:solidFill>
              </a:rPr>
              <a:t>xml </a:t>
            </a:r>
            <a:r>
              <a:rPr lang="en-US" sz="1350" dirty="0">
                <a:solidFill>
                  <a:srgbClr val="7F007F"/>
                </a:solidFill>
              </a:rPr>
              <a:t>version</a:t>
            </a:r>
            <a:r>
              <a:rPr lang="en-US" sz="1350" dirty="0">
                <a:solidFill>
                  <a:srgbClr val="000000"/>
                </a:solidFill>
              </a:rPr>
              <a:t>=</a:t>
            </a:r>
            <a:r>
              <a:rPr lang="en-US" sz="1350" i="1" dirty="0">
                <a:solidFill>
                  <a:srgbClr val="2A00FF"/>
                </a:solidFill>
              </a:rPr>
              <a:t>"1.0" </a:t>
            </a:r>
            <a:r>
              <a:rPr lang="en-US" sz="1350" i="1" dirty="0">
                <a:solidFill>
                  <a:srgbClr val="7F007F"/>
                </a:solidFill>
              </a:rPr>
              <a:t>encoding</a:t>
            </a:r>
            <a:r>
              <a:rPr lang="en-US" sz="1350" i="1" dirty="0">
                <a:solidFill>
                  <a:srgbClr val="000000"/>
                </a:solidFill>
              </a:rPr>
              <a:t>=</a:t>
            </a:r>
            <a:r>
              <a:rPr lang="en-US" sz="1350" i="1" dirty="0">
                <a:solidFill>
                  <a:srgbClr val="2A00FF"/>
                </a:solidFill>
              </a:rPr>
              <a:t>"UTF-8"</a:t>
            </a:r>
            <a:r>
              <a:rPr lang="en-US" sz="1350" i="1" dirty="0">
                <a:solidFill>
                  <a:srgbClr val="008080"/>
                </a:solidFill>
              </a:rPr>
              <a:t>?&gt;</a:t>
            </a:r>
          </a:p>
          <a:p>
            <a:r>
              <a:rPr lang="en-US" sz="1350" dirty="0">
                <a:solidFill>
                  <a:srgbClr val="008080"/>
                </a:solidFill>
              </a:rPr>
              <a:t>&lt;</a:t>
            </a:r>
            <a:r>
              <a:rPr lang="en-US" sz="1350" dirty="0">
                <a:solidFill>
                  <a:srgbClr val="3F7F7F"/>
                </a:solidFill>
              </a:rPr>
              <a:t>beans </a:t>
            </a:r>
            <a:r>
              <a:rPr lang="en-US" sz="1350" dirty="0">
                <a:solidFill>
                  <a:srgbClr val="7F007F"/>
                </a:solidFill>
              </a:rPr>
              <a:t>xmlns</a:t>
            </a:r>
            <a:r>
              <a:rPr lang="en-US" sz="1350" dirty="0">
                <a:solidFill>
                  <a:srgbClr val="000000"/>
                </a:solidFill>
              </a:rPr>
              <a:t>=</a:t>
            </a:r>
            <a:r>
              <a:rPr lang="en-US" sz="1350" i="1" dirty="0">
                <a:solidFill>
                  <a:srgbClr val="2A00FF"/>
                </a:solidFill>
              </a:rPr>
              <a:t>"http://www.springframework.org/schema/beans" </a:t>
            </a:r>
          </a:p>
          <a:p>
            <a:r>
              <a:rPr lang="en-US" sz="1350" dirty="0"/>
              <a:t>   </a:t>
            </a:r>
            <a:r>
              <a:rPr lang="en-US" sz="1350" dirty="0">
                <a:solidFill>
                  <a:srgbClr val="7F007F"/>
                </a:solidFill>
              </a:rPr>
              <a:t>xmlns:xsi</a:t>
            </a:r>
            <a:r>
              <a:rPr lang="en-US" sz="1350" dirty="0">
                <a:solidFill>
                  <a:srgbClr val="000000"/>
                </a:solidFill>
              </a:rPr>
              <a:t>=</a:t>
            </a:r>
            <a:r>
              <a:rPr lang="en-US" sz="1350" i="1" dirty="0">
                <a:solidFill>
                  <a:srgbClr val="2A00FF"/>
                </a:solidFill>
              </a:rPr>
              <a:t>"http://www.w3.org/2001/XMLSchema-instance"</a:t>
            </a:r>
          </a:p>
          <a:p>
            <a:r>
              <a:rPr lang="en-US" sz="1350" dirty="0"/>
              <a:t>   </a:t>
            </a:r>
            <a:r>
              <a:rPr lang="en-US" sz="1350" dirty="0">
                <a:solidFill>
                  <a:srgbClr val="7F007F"/>
                </a:solidFill>
              </a:rPr>
              <a:t>xmlns:context</a:t>
            </a:r>
            <a:r>
              <a:rPr lang="en-US" sz="1350" dirty="0">
                <a:solidFill>
                  <a:srgbClr val="000000"/>
                </a:solidFill>
              </a:rPr>
              <a:t>=</a:t>
            </a:r>
            <a:r>
              <a:rPr lang="en-US" sz="1350" i="1" dirty="0">
                <a:solidFill>
                  <a:srgbClr val="2A00FF"/>
                </a:solidFill>
              </a:rPr>
              <a:t>"http://www.springframework.org/schema/context" </a:t>
            </a:r>
          </a:p>
          <a:p>
            <a:r>
              <a:rPr lang="en-US" sz="1350" dirty="0"/>
              <a:t>   </a:t>
            </a:r>
            <a:r>
              <a:rPr lang="en-US" sz="1350" dirty="0">
                <a:solidFill>
                  <a:srgbClr val="7F007F"/>
                </a:solidFill>
              </a:rPr>
              <a:t>xmlns:mvc</a:t>
            </a:r>
            <a:r>
              <a:rPr lang="en-US" sz="1350" dirty="0">
                <a:solidFill>
                  <a:srgbClr val="000000"/>
                </a:solidFill>
              </a:rPr>
              <a:t>=</a:t>
            </a:r>
            <a:r>
              <a:rPr lang="en-US" sz="1350" i="1" dirty="0">
                <a:solidFill>
                  <a:srgbClr val="2A00FF"/>
                </a:solidFill>
              </a:rPr>
              <a:t>"http://www.springframework.org/schema/mvc"</a:t>
            </a:r>
          </a:p>
          <a:p>
            <a:r>
              <a:rPr lang="en-US" sz="1350" dirty="0"/>
              <a:t>   </a:t>
            </a:r>
            <a:r>
              <a:rPr lang="en-US" sz="1350" dirty="0">
                <a:solidFill>
                  <a:srgbClr val="7F007F"/>
                </a:solidFill>
              </a:rPr>
              <a:t>xmlns:aop</a:t>
            </a:r>
            <a:r>
              <a:rPr lang="en-US" sz="1350" dirty="0">
                <a:solidFill>
                  <a:srgbClr val="000000"/>
                </a:solidFill>
              </a:rPr>
              <a:t>=</a:t>
            </a:r>
            <a:r>
              <a:rPr lang="en-US" sz="1350" i="1" dirty="0">
                <a:solidFill>
                  <a:srgbClr val="2A00FF"/>
                </a:solidFill>
              </a:rPr>
              <a:t>"http://www.springframework.org/schema/aop"</a:t>
            </a:r>
          </a:p>
          <a:p>
            <a:r>
              <a:rPr lang="en-US" sz="1350" dirty="0"/>
              <a:t>   </a:t>
            </a:r>
            <a:r>
              <a:rPr lang="en-US" sz="1350" dirty="0">
                <a:solidFill>
                  <a:srgbClr val="7F007F"/>
                </a:solidFill>
              </a:rPr>
              <a:t>xsi:schemaLocation</a:t>
            </a:r>
            <a:r>
              <a:rPr lang="en-US" sz="1350" dirty="0">
                <a:solidFill>
                  <a:srgbClr val="000000"/>
                </a:solidFill>
              </a:rPr>
              <a:t>=</a:t>
            </a:r>
            <a:r>
              <a:rPr lang="en-US" sz="1350" i="1" dirty="0">
                <a:solidFill>
                  <a:srgbClr val="2A00FF"/>
                </a:solidFill>
              </a:rPr>
              <a:t>"http://www.springframework.org/schema/beans  </a:t>
            </a:r>
          </a:p>
          <a:p>
            <a:r>
              <a:rPr lang="en-US" sz="1350" i="1" dirty="0">
                <a:solidFill>
                  <a:srgbClr val="2A00FF"/>
                </a:solidFill>
              </a:rPr>
              <a:t>   http://www.springframework.org/schema/beans/spring-beans.xsd http://www.springframework.org/schema/context </a:t>
            </a:r>
          </a:p>
          <a:p>
            <a:r>
              <a:rPr lang="en-US" sz="1350" i="1" dirty="0">
                <a:solidFill>
                  <a:srgbClr val="2A00FF"/>
                </a:solidFill>
              </a:rPr>
              <a:t>   http://www.springframework.org/schema/context/spring-context.xsd http://www.springframework.org/schema/mvc</a:t>
            </a:r>
          </a:p>
          <a:p>
            <a:r>
              <a:rPr lang="en-US" sz="1350" i="1" dirty="0">
                <a:solidFill>
                  <a:srgbClr val="2A00FF"/>
                </a:solidFill>
              </a:rPr>
              <a:t>   http://www.springframework.org/schema/mvc/spring-mvc.xsd http://www.springframework.org/schema/aop</a:t>
            </a:r>
          </a:p>
          <a:p>
            <a:r>
              <a:rPr lang="en-US" sz="1350" i="1" dirty="0">
                <a:solidFill>
                  <a:srgbClr val="2A00FF"/>
                </a:solidFill>
              </a:rPr>
              <a:t>   http://www.springframework.org/schema/aop/spring-aop.xsd"</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mvc:annotation-driven </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context:component-scan </a:t>
            </a:r>
            <a:r>
              <a:rPr lang="en-US" sz="1350" dirty="0">
                <a:solidFill>
                  <a:srgbClr val="7F007F"/>
                </a:solidFill>
              </a:rPr>
              <a:t>base-package</a:t>
            </a:r>
            <a:r>
              <a:rPr lang="en-US" sz="1350" dirty="0">
                <a:solidFill>
                  <a:srgbClr val="000000"/>
                </a:solidFill>
              </a:rPr>
              <a:t>=</a:t>
            </a:r>
            <a:r>
              <a:rPr lang="en-US" sz="1350" i="1" dirty="0">
                <a:solidFill>
                  <a:srgbClr val="2A00FF"/>
                </a:solidFill>
              </a:rPr>
              <a:t>"com.test.controller" </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 </a:t>
            </a:r>
            <a:r>
              <a:rPr lang="en-US" sz="1350" dirty="0">
                <a:solidFill>
                  <a:srgbClr val="7F007F"/>
                </a:solidFill>
              </a:rPr>
              <a:t>class</a:t>
            </a:r>
            <a:r>
              <a:rPr lang="en-US" sz="1350" dirty="0">
                <a:solidFill>
                  <a:srgbClr val="000000"/>
                </a:solidFill>
              </a:rPr>
              <a:t>=</a:t>
            </a:r>
            <a:r>
              <a:rPr lang="en-US" sz="1350" i="1" dirty="0">
                <a:solidFill>
                  <a:srgbClr val="2A00FF"/>
                </a:solidFill>
              </a:rPr>
              <a:t>"org.springframework.web.servlet.view.InternalResourceViewResolver"</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property </a:t>
            </a:r>
            <a:r>
              <a:rPr lang="en-US" sz="1350" dirty="0">
                <a:solidFill>
                  <a:srgbClr val="7F007F"/>
                </a:solidFill>
              </a:rPr>
              <a:t>name</a:t>
            </a:r>
            <a:r>
              <a:rPr lang="en-US" sz="1350" dirty="0">
                <a:solidFill>
                  <a:srgbClr val="000000"/>
                </a:solidFill>
              </a:rPr>
              <a:t>=</a:t>
            </a:r>
            <a:r>
              <a:rPr lang="en-US" sz="1350" i="1" dirty="0">
                <a:solidFill>
                  <a:srgbClr val="2A00FF"/>
                </a:solidFill>
              </a:rPr>
              <a:t>"prefix" </a:t>
            </a:r>
            <a:r>
              <a:rPr lang="en-US" sz="1350" i="1" dirty="0">
                <a:solidFill>
                  <a:srgbClr val="7F007F"/>
                </a:solidFill>
              </a:rPr>
              <a:t>value</a:t>
            </a:r>
            <a:r>
              <a:rPr lang="en-US" sz="1350" i="1" dirty="0">
                <a:solidFill>
                  <a:srgbClr val="000000"/>
                </a:solidFill>
              </a:rPr>
              <a:t>=</a:t>
            </a:r>
            <a:r>
              <a:rPr lang="en-US" sz="1350" i="1" dirty="0">
                <a:solidFill>
                  <a:srgbClr val="2A00FF"/>
                </a:solidFill>
              </a:rPr>
              <a:t>"/WEB-INF/views/"</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property </a:t>
            </a:r>
            <a:r>
              <a:rPr lang="en-US" sz="1350" dirty="0">
                <a:solidFill>
                  <a:srgbClr val="7F007F"/>
                </a:solidFill>
              </a:rPr>
              <a:t>name</a:t>
            </a:r>
            <a:r>
              <a:rPr lang="en-US" sz="1350" dirty="0">
                <a:solidFill>
                  <a:srgbClr val="000000"/>
                </a:solidFill>
              </a:rPr>
              <a:t>=</a:t>
            </a:r>
            <a:r>
              <a:rPr lang="en-US" sz="1350" i="1" dirty="0">
                <a:solidFill>
                  <a:srgbClr val="2A00FF"/>
                </a:solidFill>
              </a:rPr>
              <a:t>"suffix" </a:t>
            </a:r>
            <a:r>
              <a:rPr lang="en-US" sz="1350" i="1" dirty="0">
                <a:solidFill>
                  <a:srgbClr val="7F007F"/>
                </a:solidFill>
              </a:rPr>
              <a:t>value</a:t>
            </a:r>
            <a:r>
              <a:rPr lang="en-US" sz="1350" i="1" dirty="0">
                <a:solidFill>
                  <a:srgbClr val="000000"/>
                </a:solidFill>
              </a:rPr>
              <a:t>=</a:t>
            </a:r>
            <a:r>
              <a:rPr lang="en-US" sz="1350" i="1" dirty="0">
                <a:solidFill>
                  <a:srgbClr val="2A00FF"/>
                </a:solidFill>
              </a:rPr>
              <a:t>".jsp"</a:t>
            </a:r>
            <a:r>
              <a:rPr lang="en-US" sz="1350" i="1" dirty="0">
                <a:solidFill>
                  <a:srgbClr val="008080"/>
                </a:solidFill>
              </a:rPr>
              <a:t>/&gt;</a:t>
            </a:r>
            <a:r>
              <a:rPr lang="en-US" sz="1350" i="1" dirty="0">
                <a:solidFill>
                  <a:srgbClr val="000000"/>
                </a:solidFill>
              </a:rPr>
              <a:t> </a:t>
            </a:r>
          </a:p>
          <a:p>
            <a:r>
              <a:rPr lang="en-US" sz="1350" dirty="0">
                <a:solidFill>
                  <a:srgbClr val="000000"/>
                </a:solidFill>
              </a:rPr>
              <a:t>   </a:t>
            </a:r>
            <a:r>
              <a:rPr lang="en-US" sz="1350" dirty="0">
                <a:solidFill>
                  <a:srgbClr val="008080"/>
                </a:solidFill>
              </a:rPr>
              <a:t>&lt;/</a:t>
            </a:r>
            <a:r>
              <a:rPr lang="en-US" sz="1350" dirty="0">
                <a:solidFill>
                  <a:srgbClr val="3F7F7F"/>
                </a:solidFill>
              </a:rPr>
              <a:t>bean</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 </a:t>
            </a:r>
            <a:r>
              <a:rPr lang="en-US" sz="1350" dirty="0">
                <a:solidFill>
                  <a:srgbClr val="7F007F"/>
                </a:solidFill>
              </a:rPr>
              <a:t>id</a:t>
            </a:r>
            <a:r>
              <a:rPr lang="en-US" sz="1350" dirty="0">
                <a:solidFill>
                  <a:srgbClr val="000000"/>
                </a:solidFill>
              </a:rPr>
              <a:t>=</a:t>
            </a:r>
            <a:r>
              <a:rPr lang="en-US" sz="1350" i="1" dirty="0">
                <a:solidFill>
                  <a:srgbClr val="2A00FF"/>
                </a:solidFill>
              </a:rPr>
              <a:t>"address" </a:t>
            </a:r>
            <a:r>
              <a:rPr lang="en-US" sz="1350" i="1" dirty="0">
                <a:solidFill>
                  <a:srgbClr val="7F007F"/>
                </a:solidFill>
              </a:rPr>
              <a:t>class</a:t>
            </a:r>
            <a:r>
              <a:rPr lang="en-US" sz="1350" i="1" dirty="0">
                <a:solidFill>
                  <a:srgbClr val="000000"/>
                </a:solidFill>
              </a:rPr>
              <a:t>=</a:t>
            </a:r>
            <a:r>
              <a:rPr lang="en-US" sz="1350" i="1" dirty="0">
                <a:solidFill>
                  <a:srgbClr val="2A00FF"/>
                </a:solidFill>
              </a:rPr>
              <a:t>"com.test.beans.Address" </a:t>
            </a:r>
            <a:r>
              <a:rPr lang="en-US" sz="1350" i="1" dirty="0">
                <a:solidFill>
                  <a:srgbClr val="7F007F"/>
                </a:solidFill>
              </a:rPr>
              <a:t>scope</a:t>
            </a:r>
            <a:r>
              <a:rPr lang="en-US" sz="1350" i="1" dirty="0">
                <a:solidFill>
                  <a:srgbClr val="000000"/>
                </a:solidFill>
              </a:rPr>
              <a:t>=</a:t>
            </a:r>
            <a:r>
              <a:rPr lang="en-US" sz="1350" i="1" dirty="0">
                <a:solidFill>
                  <a:srgbClr val="2A00FF"/>
                </a:solidFill>
              </a:rPr>
              <a:t>"request"</a:t>
            </a:r>
            <a:r>
              <a:rPr lang="en-US" sz="1350" i="1" dirty="0">
                <a:solidFill>
                  <a:srgbClr val="008080"/>
                </a:solidFill>
              </a:rPr>
              <a:t>&gt;	</a:t>
            </a:r>
          </a:p>
          <a:p>
            <a:r>
              <a:rPr lang="en-US" sz="1350" dirty="0">
                <a:solidFill>
                  <a:srgbClr val="000000"/>
                </a:solidFill>
              </a:rPr>
              <a:t>      </a:t>
            </a:r>
            <a:r>
              <a:rPr lang="en-US" sz="1350" dirty="0">
                <a:solidFill>
                  <a:srgbClr val="008080"/>
                </a:solidFill>
              </a:rPr>
              <a:t>&lt;</a:t>
            </a:r>
            <a:r>
              <a:rPr lang="en-US" sz="1350" dirty="0">
                <a:solidFill>
                  <a:srgbClr val="3F7F7F"/>
                </a:solidFill>
              </a:rPr>
              <a:t>constructor-arg </a:t>
            </a:r>
            <a:r>
              <a:rPr lang="en-US" sz="1350" dirty="0">
                <a:solidFill>
                  <a:srgbClr val="7F007F"/>
                </a:solidFill>
              </a:rPr>
              <a:t>name</a:t>
            </a:r>
            <a:r>
              <a:rPr lang="en-US" sz="1350" dirty="0">
                <a:solidFill>
                  <a:srgbClr val="000000"/>
                </a:solidFill>
              </a:rPr>
              <a:t>=</a:t>
            </a:r>
            <a:r>
              <a:rPr lang="en-US" sz="1350" i="1" dirty="0">
                <a:solidFill>
                  <a:srgbClr val="2A00FF"/>
                </a:solidFill>
              </a:rPr>
              <a:t>"city" </a:t>
            </a:r>
            <a:r>
              <a:rPr lang="en-US" sz="1350" i="1" dirty="0">
                <a:solidFill>
                  <a:srgbClr val="7F007F"/>
                </a:solidFill>
              </a:rPr>
              <a:t>value</a:t>
            </a:r>
            <a:r>
              <a:rPr lang="en-US" sz="1350" i="1" dirty="0">
                <a:solidFill>
                  <a:srgbClr val="000000"/>
                </a:solidFill>
              </a:rPr>
              <a:t>=</a:t>
            </a:r>
            <a:r>
              <a:rPr lang="en-US" sz="1350" i="1" dirty="0">
                <a:solidFill>
                  <a:srgbClr val="2A00FF"/>
                </a:solidFill>
              </a:rPr>
              <a:t>“Chennai"</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aop:scoped-proxy</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 </a:t>
            </a:r>
            <a:r>
              <a:rPr lang="en-US" sz="1350" dirty="0">
                <a:solidFill>
                  <a:srgbClr val="7F007F"/>
                </a:solidFill>
              </a:rPr>
              <a:t>id</a:t>
            </a:r>
            <a:r>
              <a:rPr lang="en-US" sz="1350" dirty="0">
                <a:solidFill>
                  <a:srgbClr val="000000"/>
                </a:solidFill>
              </a:rPr>
              <a:t>=</a:t>
            </a:r>
            <a:r>
              <a:rPr lang="en-US" sz="1350" i="1" dirty="0">
                <a:solidFill>
                  <a:srgbClr val="2A00FF"/>
                </a:solidFill>
              </a:rPr>
              <a:t>"teacher" </a:t>
            </a:r>
            <a:r>
              <a:rPr lang="en-US" sz="1350" i="1" dirty="0">
                <a:solidFill>
                  <a:srgbClr val="7F007F"/>
                </a:solidFill>
              </a:rPr>
              <a:t>class</a:t>
            </a:r>
            <a:r>
              <a:rPr lang="en-US" sz="1350" i="1" dirty="0">
                <a:solidFill>
                  <a:srgbClr val="000000"/>
                </a:solidFill>
              </a:rPr>
              <a:t>=</a:t>
            </a:r>
            <a:r>
              <a:rPr lang="en-US" sz="1350" i="1" dirty="0">
                <a:solidFill>
                  <a:srgbClr val="2A00FF"/>
                </a:solidFill>
              </a:rPr>
              <a:t>"com.test.beans.Teacher"</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property </a:t>
            </a:r>
            <a:r>
              <a:rPr lang="en-US" sz="1350" dirty="0">
                <a:solidFill>
                  <a:srgbClr val="7F007F"/>
                </a:solidFill>
              </a:rPr>
              <a:t>name</a:t>
            </a:r>
            <a:r>
              <a:rPr lang="en-US" sz="1350" dirty="0">
                <a:solidFill>
                  <a:srgbClr val="000000"/>
                </a:solidFill>
              </a:rPr>
              <a:t>=</a:t>
            </a:r>
            <a:r>
              <a:rPr lang="en-US" sz="1350" i="1" dirty="0">
                <a:solidFill>
                  <a:srgbClr val="2A00FF"/>
                </a:solidFill>
              </a:rPr>
              <a:t>"teachAddress" </a:t>
            </a:r>
            <a:r>
              <a:rPr lang="en-US" sz="1350" i="1" dirty="0">
                <a:solidFill>
                  <a:srgbClr val="7F007F"/>
                </a:solidFill>
              </a:rPr>
              <a:t>ref</a:t>
            </a:r>
            <a:r>
              <a:rPr lang="en-US" sz="1350" i="1" dirty="0">
                <a:solidFill>
                  <a:srgbClr val="000000"/>
                </a:solidFill>
              </a:rPr>
              <a:t>=</a:t>
            </a:r>
            <a:r>
              <a:rPr lang="en-US" sz="1350" i="1" dirty="0">
                <a:solidFill>
                  <a:srgbClr val="2A00FF"/>
                </a:solidFill>
              </a:rPr>
              <a:t>"address"</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a:t>
            </a:r>
            <a:r>
              <a:rPr lang="en-US" sz="1350" dirty="0">
                <a:solidFill>
                  <a:srgbClr val="008080"/>
                </a:solidFill>
              </a:rPr>
              <a:t>&gt;</a:t>
            </a:r>
          </a:p>
          <a:p>
            <a:r>
              <a:rPr lang="en-US" sz="1350" dirty="0">
                <a:solidFill>
                  <a:srgbClr val="008080"/>
                </a:solidFill>
              </a:rPr>
              <a:t>&lt;/</a:t>
            </a:r>
            <a:r>
              <a:rPr lang="en-US" sz="1350" dirty="0">
                <a:solidFill>
                  <a:srgbClr val="3F7F7F"/>
                </a:solidFill>
              </a:rPr>
              <a:t>beans</a:t>
            </a:r>
            <a:r>
              <a:rPr lang="en-US" sz="1350" dirty="0">
                <a:solidFill>
                  <a:srgbClr val="008080"/>
                </a:solidFill>
              </a:rPr>
              <a:t>&gt;</a:t>
            </a:r>
            <a:r>
              <a:rPr lang="en-US" sz="1350" dirty="0">
                <a:solidFill>
                  <a:srgbClr val="000000"/>
                </a:solidFill>
              </a:rPr>
              <a:t> </a:t>
            </a:r>
            <a:endParaRPr lang="en-US" sz="1350" dirty="0"/>
          </a:p>
        </p:txBody>
      </p:sp>
      <p:sp>
        <p:nvSpPr>
          <p:cNvPr id="2" name="Rectangle 1">
            <a:extLst>
              <a:ext uri="{FF2B5EF4-FFF2-40B4-BE49-F238E27FC236}">
                <a16:creationId xmlns:a16="http://schemas.microsoft.com/office/drawing/2014/main" id="{6F9AFC18-7082-44B2-AB81-84CEEE0D5685}"/>
              </a:ext>
            </a:extLst>
          </p:cNvPr>
          <p:cNvSpPr/>
          <p:nvPr/>
        </p:nvSpPr>
        <p:spPr>
          <a:xfrm>
            <a:off x="3415559" y="76200"/>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107273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 y="937260"/>
            <a:ext cx="9121140" cy="5693866"/>
          </a:xfrm>
          <a:prstGeom prst="rect">
            <a:avLst/>
          </a:prstGeom>
        </p:spPr>
        <p:txBody>
          <a:bodyPr wrap="square">
            <a:spAutoFit/>
          </a:bodyPr>
          <a:lstStyle/>
          <a:p>
            <a:r>
              <a:rPr lang="en-US" sz="1400" dirty="0">
                <a:latin typeface="Cambria" panose="02040503050406030204" pitchFamily="18" charset="0"/>
              </a:rPr>
              <a:t>Here is web.xml file</a:t>
            </a:r>
          </a:p>
          <a:p>
            <a:endParaRPr lang="en-US" sz="1400" dirty="0">
              <a:latin typeface="Cambria" panose="02040503050406030204" pitchFamily="18" charset="0"/>
            </a:endParaRP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xml </a:t>
            </a:r>
            <a:r>
              <a:rPr lang="en-US" sz="1400" dirty="0">
                <a:solidFill>
                  <a:srgbClr val="7F007F"/>
                </a:solidFill>
                <a:latin typeface="Courier New" panose="02070309020205020404" pitchFamily="49" charset="0"/>
              </a:rPr>
              <a:t>version</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"1.0" </a:t>
            </a:r>
            <a:r>
              <a:rPr lang="en-US" sz="1400" i="1" dirty="0">
                <a:solidFill>
                  <a:srgbClr val="7F007F"/>
                </a:solidFill>
                <a:latin typeface="Courier New" panose="02070309020205020404" pitchFamily="49" charset="0"/>
              </a:rPr>
              <a:t>encoding</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"UTF-8"</a:t>
            </a:r>
            <a:r>
              <a:rPr lang="en-US" sz="1400" i="1"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web-app </a:t>
            </a:r>
            <a:r>
              <a:rPr lang="en-US" sz="1400" dirty="0">
                <a:solidFill>
                  <a:srgbClr val="7F007F"/>
                </a:solidFill>
                <a:latin typeface="Courier New" panose="02070309020205020404" pitchFamily="49" charset="0"/>
              </a:rPr>
              <a:t>xmlns:xsi</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"http://www.w3.org/2001/XMLSchema-instance" </a:t>
            </a:r>
            <a:r>
              <a:rPr lang="en-US" sz="1400" i="1" dirty="0">
                <a:solidFill>
                  <a:srgbClr val="7F007F"/>
                </a:solidFill>
                <a:latin typeface="Courier New" panose="02070309020205020404" pitchFamily="49" charset="0"/>
              </a:rPr>
              <a:t>xmlns</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"http://xmlns.jcp.org/xml/ns/javaee" </a:t>
            </a:r>
            <a:r>
              <a:rPr lang="en-US" sz="1400" i="1" dirty="0">
                <a:solidFill>
                  <a:srgbClr val="7F007F"/>
                </a:solidFill>
                <a:latin typeface="Courier New" panose="02070309020205020404" pitchFamily="49" charset="0"/>
              </a:rPr>
              <a:t>xsi:schemaLocation</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"http://xmlns.jcp.org/xml/ns/javaee http://xmlns.jcp.org/xml/ns/javaee/web-app_3_1.xsd" </a:t>
            </a:r>
            <a:r>
              <a:rPr lang="en-US" sz="1400" i="1" dirty="0">
                <a:solidFill>
                  <a:srgbClr val="7F007F"/>
                </a:solidFill>
                <a:latin typeface="Courier New" panose="02070309020205020404" pitchFamily="49" charset="0"/>
              </a:rPr>
              <a:t>id</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"WebApp_ID" </a:t>
            </a:r>
            <a:r>
              <a:rPr lang="en-US" sz="1400" i="1" dirty="0">
                <a:solidFill>
                  <a:srgbClr val="7F007F"/>
                </a:solidFill>
                <a:latin typeface="Courier New" panose="02070309020205020404" pitchFamily="49" charset="0"/>
              </a:rPr>
              <a:t>version</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"3.1"</a:t>
            </a:r>
            <a:r>
              <a:rPr lang="en-US" sz="1400" i="1" dirty="0">
                <a:solidFill>
                  <a:srgbClr val="008080"/>
                </a:solidFill>
                <a:latin typeface="Courier New" panose="02070309020205020404" pitchFamily="49" charset="0"/>
              </a:rPr>
              <a:t>&gt;</a:t>
            </a:r>
          </a:p>
          <a:p>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display-name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RequestScopeExample</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display-name</a:t>
            </a:r>
            <a:r>
              <a:rPr lang="en-US" sz="1400" dirty="0">
                <a:solidFill>
                  <a:srgbClr val="008080"/>
                </a:solidFill>
                <a:latin typeface="Courier New" panose="02070309020205020404" pitchFamily="49" charset="0"/>
              </a:rPr>
              <a:t>&gt;</a:t>
            </a:r>
          </a:p>
          <a:p>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dispatcher</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servlet-class</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org.springframework.web.servlet.DispatcherServlet</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servlet-class</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load-on-startup</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1</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load-on-startup</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servlet-mapping</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dispatcher</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url-pattern</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url-pattern</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servlet-mapping</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context-param</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contextConfigLocation</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param-name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param-value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/WEB-INF/dispatcher-servlet.xml</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param-value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context-param</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listener-class</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org.springframework.web.context.ContextLoaderListener</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listener-class</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web-app</a:t>
            </a:r>
            <a:r>
              <a:rPr lang="en-US" sz="1400" dirty="0">
                <a:solidFill>
                  <a:srgbClr val="008080"/>
                </a:solidFill>
                <a:latin typeface="Courier New" panose="02070309020205020404" pitchFamily="49" charset="0"/>
              </a:rPr>
              <a:t>&gt;</a:t>
            </a:r>
            <a:endParaRPr lang="en-US" sz="1400" dirty="0"/>
          </a:p>
        </p:txBody>
      </p:sp>
      <p:sp>
        <p:nvSpPr>
          <p:cNvPr id="2" name="Rectangle 1">
            <a:extLst>
              <a:ext uri="{FF2B5EF4-FFF2-40B4-BE49-F238E27FC236}">
                <a16:creationId xmlns:a16="http://schemas.microsoft.com/office/drawing/2014/main" id="{7A86DC9F-D6E3-4F7C-BF22-417A8D9DD14F}"/>
              </a:ext>
            </a:extLst>
          </p:cNvPr>
          <p:cNvSpPr/>
          <p:nvPr/>
        </p:nvSpPr>
        <p:spPr>
          <a:xfrm>
            <a:off x="2743200" y="0"/>
            <a:ext cx="5638800" cy="584775"/>
          </a:xfrm>
          <a:prstGeom prst="rect">
            <a:avLst/>
          </a:prstGeom>
        </p:spPr>
        <p:txBody>
          <a:bodyPr wrap="squar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21499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ED2F-409A-4C49-B056-07E34D8DE08E}"/>
              </a:ext>
            </a:extLst>
          </p:cNvPr>
          <p:cNvSpPr>
            <a:spLocks noGrp="1"/>
          </p:cNvSpPr>
          <p:nvPr>
            <p:ph type="title"/>
          </p:nvPr>
        </p:nvSpPr>
        <p:spPr/>
        <p:txBody>
          <a:bodyPr/>
          <a:lstStyle/>
          <a:p>
            <a:r>
              <a:rPr lang="en-IN" dirty="0"/>
              <a:t>Bean Introduction</a:t>
            </a:r>
          </a:p>
        </p:txBody>
      </p:sp>
      <p:sp>
        <p:nvSpPr>
          <p:cNvPr id="3" name="Content Placeholder 2">
            <a:extLst>
              <a:ext uri="{FF2B5EF4-FFF2-40B4-BE49-F238E27FC236}">
                <a16:creationId xmlns:a16="http://schemas.microsoft.com/office/drawing/2014/main" id="{916B84A0-9C93-4BC2-A6A2-A59EDC2D751F}"/>
              </a:ext>
            </a:extLst>
          </p:cNvPr>
          <p:cNvSpPr>
            <a:spLocks noGrp="1"/>
          </p:cNvSpPr>
          <p:nvPr>
            <p:ph idx="1"/>
          </p:nvPr>
        </p:nvSpPr>
        <p:spPr/>
        <p:txBody>
          <a:bodyPr/>
          <a:lstStyle/>
          <a:p>
            <a:pPr marL="0" indent="0">
              <a:buNone/>
            </a:pPr>
            <a:r>
              <a:rPr lang="en-US" dirty="0"/>
              <a:t>In this Module, we will understand the following:</a:t>
            </a:r>
            <a:endParaRPr lang="en-IN" dirty="0"/>
          </a:p>
          <a:p>
            <a:pPr lvl="1">
              <a:buFont typeface="Wingdings" panose="05000000000000000000" pitchFamily="2" charset="2"/>
              <a:buChar char="q"/>
            </a:pPr>
            <a:r>
              <a:rPr lang="en-IN" sz="1800" dirty="0"/>
              <a:t>Bean Definition</a:t>
            </a:r>
          </a:p>
          <a:p>
            <a:pPr lvl="1">
              <a:buFont typeface="Wingdings" panose="05000000000000000000" pitchFamily="2" charset="2"/>
              <a:buChar char="q"/>
            </a:pPr>
            <a:r>
              <a:rPr lang="en-IN" sz="1800" dirty="0"/>
              <a:t>Bean Scopes</a:t>
            </a:r>
          </a:p>
          <a:p>
            <a:pPr lvl="1">
              <a:buFont typeface="Wingdings" panose="05000000000000000000" pitchFamily="2" charset="2"/>
              <a:buChar char="q"/>
            </a:pPr>
            <a:r>
              <a:rPr lang="en-IN" sz="1800" dirty="0"/>
              <a:t>Bean Life Cycle</a:t>
            </a:r>
          </a:p>
          <a:p>
            <a:pPr lvl="1">
              <a:buFont typeface="Wingdings" panose="05000000000000000000" pitchFamily="2" charset="2"/>
              <a:buChar char="q"/>
            </a:pPr>
            <a:r>
              <a:rPr lang="en-IN" sz="1800" dirty="0"/>
              <a:t>Bean Post Processors</a:t>
            </a:r>
          </a:p>
          <a:p>
            <a:pPr lvl="1">
              <a:buFont typeface="Wingdings" panose="05000000000000000000" pitchFamily="2" charset="2"/>
              <a:buChar char="q"/>
            </a:pPr>
            <a:r>
              <a:rPr lang="en-IN" sz="1800" dirty="0"/>
              <a:t>Bean Definition Inheritance</a:t>
            </a:r>
          </a:p>
          <a:p>
            <a:pPr lvl="1">
              <a:buFont typeface="Wingdings" panose="05000000000000000000" pitchFamily="2" charset="2"/>
              <a:buChar char="q"/>
            </a:pPr>
            <a:r>
              <a:rPr lang="en-IN" sz="1800" dirty="0"/>
              <a:t>Beans Auto-Wiring</a:t>
            </a:r>
          </a:p>
          <a:p>
            <a:pPr lvl="1">
              <a:buFont typeface="Wingdings" panose="05000000000000000000" pitchFamily="2" charset="2"/>
              <a:buChar char="q"/>
            </a:pPr>
            <a:r>
              <a:rPr lang="en-IN" sz="1800" dirty="0"/>
              <a:t>Annotation Based Configuration</a:t>
            </a:r>
            <a:endParaRPr lang="en-IN" dirty="0"/>
          </a:p>
          <a:p>
            <a:endParaRPr lang="en-IN" dirty="0"/>
          </a:p>
        </p:txBody>
      </p:sp>
    </p:spTree>
    <p:extLst>
      <p:ext uri="{BB962C8B-B14F-4D97-AF65-F5344CB8AC3E}">
        <p14:creationId xmlns:p14="http://schemas.microsoft.com/office/powerpoint/2010/main" val="74357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95" y="1220320"/>
            <a:ext cx="8740588" cy="4185761"/>
          </a:xfrm>
          <a:prstGeom prst="rect">
            <a:avLst/>
          </a:prstGeom>
          <a:solidFill>
            <a:schemeClr val="bg1"/>
          </a:solidFill>
        </p:spPr>
        <p:txBody>
          <a:bodyPr wrap="square">
            <a:spAutoFit/>
          </a:bodyPr>
          <a:lstStyle/>
          <a:p>
            <a:r>
              <a:rPr lang="en-US" dirty="0"/>
              <a:t>Below is hello.jsp</a:t>
            </a:r>
          </a:p>
          <a:p>
            <a:endParaRPr lang="en-US" sz="1600" dirty="0">
              <a:solidFill>
                <a:srgbClr val="008080"/>
              </a:solidFill>
              <a:latin typeface="Courier New" panose="02070309020205020404" pitchFamily="49" charset="0"/>
            </a:endParaRP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html</a:t>
            </a:r>
            <a:r>
              <a:rPr lang="en-US" sz="1600" dirty="0">
                <a:solidFill>
                  <a:srgbClr val="008080"/>
                </a:solidFill>
                <a:highlight>
                  <a:srgbClr val="D4D4D4"/>
                </a:highlight>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head</a:t>
            </a:r>
            <a:r>
              <a:rPr lang="en-US" sz="1600" dirty="0">
                <a:solidFill>
                  <a:srgbClr val="008080"/>
                </a:solidFill>
                <a:latin typeface="Courier New" panose="02070309020205020404" pitchFamily="49" charset="0"/>
              </a:rPr>
              <a:t>&gt;&lt;</a:t>
            </a:r>
            <a:r>
              <a:rPr lang="en-US" sz="1600" dirty="0">
                <a:solidFill>
                  <a:srgbClr val="3F7F7F"/>
                </a:solidFill>
                <a:latin typeface="Courier New" panose="02070309020205020404" pitchFamily="49" charset="0"/>
              </a:rPr>
              <a:t>title</a:t>
            </a:r>
            <a:r>
              <a:rPr lang="en-US" sz="1600" dirty="0">
                <a:solidFill>
                  <a:srgbClr val="008080"/>
                </a:solidFill>
                <a:latin typeface="Courier New" panose="02070309020205020404" pitchFamily="49" charset="0"/>
              </a:rPr>
              <a:t>&gt;</a:t>
            </a:r>
            <a:r>
              <a:rPr lang="en-US" sz="1600" dirty="0">
                <a:solidFill>
                  <a:srgbClr val="000000"/>
                </a:solidFill>
                <a:latin typeface="Courier New" panose="02070309020205020404" pitchFamily="49" charset="0"/>
              </a:rPr>
              <a:t>Hello Spring Scopes</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title</a:t>
            </a:r>
            <a:r>
              <a:rPr lang="en-US" sz="1600" dirty="0">
                <a:solidFill>
                  <a:srgbClr val="008080"/>
                </a:solidFill>
                <a:latin typeface="Courier New" panose="02070309020205020404" pitchFamily="49" charset="0"/>
              </a:rPr>
              <a:t>&gt;&lt;/</a:t>
            </a:r>
            <a:r>
              <a:rPr lang="en-US" sz="1600" dirty="0">
                <a:solidFill>
                  <a:srgbClr val="3F7F7F"/>
                </a:solidFill>
                <a:latin typeface="Courier New" panose="02070309020205020404" pitchFamily="49" charset="0"/>
              </a:rPr>
              <a:t>head</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body</a:t>
            </a:r>
            <a:r>
              <a:rPr lang="en-US" sz="1600"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My City: ${city}</a:t>
            </a:r>
          </a:p>
          <a:p>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body</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html</a:t>
            </a:r>
            <a:r>
              <a:rPr lang="en-US" sz="1600" dirty="0">
                <a:solidFill>
                  <a:srgbClr val="008080"/>
                </a:solidFill>
                <a:highlight>
                  <a:srgbClr val="D4D4D4"/>
                </a:highlight>
                <a:latin typeface="Courier New" panose="02070309020205020404" pitchFamily="49" charset="0"/>
              </a:rPr>
              <a:t>&gt;</a:t>
            </a:r>
            <a:r>
              <a:rPr lang="en-US" sz="1600" dirty="0">
                <a:solidFill>
                  <a:srgbClr val="000000"/>
                </a:solidFill>
                <a:highlight>
                  <a:srgbClr val="D4D4D4"/>
                </a:highlight>
                <a:latin typeface="Courier New" panose="02070309020205020404" pitchFamily="49" charset="0"/>
              </a:rPr>
              <a:t> </a:t>
            </a:r>
          </a:p>
          <a:p>
            <a:endParaRPr lang="en-US" sz="1600" dirty="0">
              <a:solidFill>
                <a:srgbClr val="000000"/>
              </a:solidFill>
              <a:highlight>
                <a:srgbClr val="D4D4D4"/>
              </a:highlight>
              <a:latin typeface="Courier New" panose="02070309020205020404" pitchFamily="49" charset="0"/>
            </a:endParaRPr>
          </a:p>
          <a:p>
            <a:r>
              <a:rPr lang="en-US" sz="1600" dirty="0"/>
              <a:t>After creating all project files. Export this project to war named </a:t>
            </a:r>
            <a:r>
              <a:rPr lang="en-US" sz="1600" b="1" dirty="0"/>
              <a:t>testrequestscope </a:t>
            </a:r>
            <a:r>
              <a:rPr lang="en-US" sz="1600" dirty="0"/>
              <a:t>and store in tomcat webapps folder and then</a:t>
            </a:r>
          </a:p>
          <a:p>
            <a:endParaRPr lang="en-US" sz="1600" dirty="0"/>
          </a:p>
          <a:p>
            <a:r>
              <a:rPr lang="en-US" sz="1600" dirty="0"/>
              <a:t>To run the application, use the URL </a:t>
            </a:r>
            <a:r>
              <a:rPr lang="en-US" sz="1600" b="1" dirty="0"/>
              <a:t>http://localhost:8080/testrequestscope/hello</a:t>
            </a:r>
            <a:r>
              <a:rPr lang="en-US" sz="1600" dirty="0"/>
              <a:t>. We can see the output that for each and every request, bean is being instantiated.</a:t>
            </a:r>
          </a:p>
          <a:p>
            <a:endParaRPr lang="en-US" sz="1600" dirty="0"/>
          </a:p>
          <a:p>
            <a:r>
              <a:rPr lang="en-US" sz="2400" dirty="0"/>
              <a:t>My city: Chennai</a:t>
            </a:r>
          </a:p>
        </p:txBody>
      </p:sp>
      <p:sp>
        <p:nvSpPr>
          <p:cNvPr id="2" name="Rectangle 1">
            <a:extLst>
              <a:ext uri="{FF2B5EF4-FFF2-40B4-BE49-F238E27FC236}">
                <a16:creationId xmlns:a16="http://schemas.microsoft.com/office/drawing/2014/main" id="{735A6CEF-4D0D-4554-BDCF-00F4745B5A16}"/>
              </a:ext>
            </a:extLst>
          </p:cNvPr>
          <p:cNvSpPr/>
          <p:nvPr/>
        </p:nvSpPr>
        <p:spPr>
          <a:xfrm>
            <a:off x="3304037" y="152400"/>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4000810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56" y="969730"/>
            <a:ext cx="7886700" cy="994172"/>
          </a:xfrm>
        </p:spPr>
        <p:txBody>
          <a:bodyPr>
            <a:normAutofit/>
          </a:bodyPr>
          <a:lstStyle/>
          <a:p>
            <a:pPr algn="ctr"/>
            <a:r>
              <a:rPr lang="en-US" sz="3000" dirty="0"/>
              <a:t>Session Scope </a:t>
            </a:r>
          </a:p>
        </p:txBody>
      </p:sp>
      <p:sp>
        <p:nvSpPr>
          <p:cNvPr id="4" name="Rectangle 3"/>
          <p:cNvSpPr/>
          <p:nvPr/>
        </p:nvSpPr>
        <p:spPr>
          <a:xfrm>
            <a:off x="242047" y="1384204"/>
            <a:ext cx="8901953" cy="4524315"/>
          </a:xfrm>
          <a:prstGeom prst="rect">
            <a:avLst/>
          </a:prstGeom>
        </p:spPr>
        <p:txBody>
          <a:bodyPr wrap="square">
            <a:spAutoFit/>
          </a:bodyPr>
          <a:lstStyle/>
          <a:p>
            <a:r>
              <a:rPr lang="en-US" dirty="0"/>
              <a:t>Consider the following XML configuration for a bean definition:</a:t>
            </a:r>
          </a:p>
          <a:p>
            <a:endParaRPr lang="en-US" dirty="0"/>
          </a:p>
          <a:p>
            <a:r>
              <a:rPr lang="en-US" b="1" dirty="0"/>
              <a:t>&lt;bean id=“testuser" class="com.test.User" scope="session"/&gt;</a:t>
            </a:r>
          </a:p>
          <a:p>
            <a:endParaRPr lang="en-US" dirty="0"/>
          </a:p>
          <a:p>
            <a:r>
              <a:rPr lang="en-US" dirty="0"/>
              <a:t>The Spring container creates a new instance of the User bean by using the test bean definition for the lifetime of a single HTTP Session.</a:t>
            </a:r>
          </a:p>
          <a:p>
            <a:r>
              <a:rPr lang="en-US" dirty="0"/>
              <a:t> </a:t>
            </a:r>
          </a:p>
          <a:p>
            <a:r>
              <a:rPr lang="en-US" dirty="0"/>
              <a:t>In other words, the testuser bean is effectively scoped at the HTTP Session level. </a:t>
            </a:r>
          </a:p>
          <a:p>
            <a:endParaRPr lang="en-US" dirty="0"/>
          </a:p>
          <a:p>
            <a:r>
              <a:rPr lang="en-US" dirty="0"/>
              <a:t>As with request-scoped beans, you can change the internal state of the instance that is created as much as you require, knowing that other HTTP Session instances that are also using instances created from the same testuser bean definition do not see these changes in state, because they are particular to an individual HTTP Session. </a:t>
            </a:r>
          </a:p>
          <a:p>
            <a:endParaRPr lang="en-US" dirty="0"/>
          </a:p>
          <a:p>
            <a:r>
              <a:rPr lang="en-US" dirty="0"/>
              <a:t>When the HTTP Session is eventually removed, the bean that is scoped to that particular HTTP Session is also removed.</a:t>
            </a:r>
          </a:p>
        </p:txBody>
      </p:sp>
      <p:sp>
        <p:nvSpPr>
          <p:cNvPr id="3" name="Rectangle 2">
            <a:extLst>
              <a:ext uri="{FF2B5EF4-FFF2-40B4-BE49-F238E27FC236}">
                <a16:creationId xmlns:a16="http://schemas.microsoft.com/office/drawing/2014/main" id="{529D419E-A1AF-4710-9FE7-39311BFCEFC4}"/>
              </a:ext>
            </a:extLst>
          </p:cNvPr>
          <p:cNvSpPr/>
          <p:nvPr/>
        </p:nvSpPr>
        <p:spPr>
          <a:xfrm>
            <a:off x="4343400" y="59453"/>
            <a:ext cx="2558329" cy="584775"/>
          </a:xfrm>
          <a:prstGeom prst="rect">
            <a:avLst/>
          </a:prstGeom>
        </p:spPr>
        <p:txBody>
          <a:bodyPr wrap="none">
            <a:spAutoFit/>
          </a:bodyPr>
          <a:lstStyle/>
          <a:p>
            <a:r>
              <a:rPr lang="en-US" sz="3200" b="1" dirty="0">
                <a:solidFill>
                  <a:schemeClr val="bg1"/>
                </a:solidFill>
                <a:latin typeface="+mj-lt"/>
              </a:rPr>
              <a:t>Session Scope</a:t>
            </a:r>
            <a:endParaRPr lang="en-IN" sz="3200" b="1" dirty="0">
              <a:solidFill>
                <a:schemeClr val="bg1"/>
              </a:solidFill>
              <a:latin typeface="+mj-lt"/>
            </a:endParaRPr>
          </a:p>
        </p:txBody>
      </p:sp>
    </p:spTree>
    <p:extLst>
      <p:ext uri="{BB962C8B-B14F-4D97-AF65-F5344CB8AC3E}">
        <p14:creationId xmlns:p14="http://schemas.microsoft.com/office/powerpoint/2010/main" val="198176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Global Session	</a:t>
            </a:r>
          </a:p>
        </p:txBody>
      </p:sp>
      <p:sp>
        <p:nvSpPr>
          <p:cNvPr id="8" name="TextBox 7"/>
          <p:cNvSpPr txBox="1"/>
          <p:nvPr/>
        </p:nvSpPr>
        <p:spPr>
          <a:xfrm>
            <a:off x="403411" y="2125266"/>
            <a:ext cx="8740589" cy="3139321"/>
          </a:xfrm>
          <a:prstGeom prst="rect">
            <a:avLst/>
          </a:prstGeom>
          <a:noFill/>
        </p:spPr>
        <p:txBody>
          <a:bodyPr wrap="square" rtlCol="0">
            <a:spAutoFit/>
          </a:bodyPr>
          <a:lstStyle/>
          <a:p>
            <a:r>
              <a:rPr lang="en-US" dirty="0"/>
              <a:t>A single bean instance is created and available during the lifecycle of the global HTTP session (i.e. for portlet environments). Only valid with a web-aware spring ApplicationContext container.</a:t>
            </a:r>
          </a:p>
          <a:p>
            <a:endParaRPr lang="en-US" dirty="0"/>
          </a:p>
          <a:p>
            <a:r>
              <a:rPr lang="en-US" dirty="0"/>
              <a:t>Global Session Scope using @Scope Annotation</a:t>
            </a:r>
          </a:p>
          <a:p>
            <a:endParaRPr lang="en-US" dirty="0"/>
          </a:p>
          <a:p>
            <a:r>
              <a:rPr lang="en-US" dirty="0"/>
              <a:t>To use global session scope using @Scope annotation, use the value as globalSession.</a:t>
            </a:r>
          </a:p>
          <a:p>
            <a:r>
              <a:rPr lang="en-US" dirty="0"/>
              <a:t>@Scope(value="globalSession", proxyMode =ScopedProxyMode.TARGET_CLASS)</a:t>
            </a:r>
          </a:p>
          <a:p>
            <a:r>
              <a:rPr lang="en-US" dirty="0"/>
              <a:t>public class Address {</a:t>
            </a:r>
          </a:p>
          <a:p>
            <a:endParaRPr lang="en-US" dirty="0"/>
          </a:p>
          <a:p>
            <a:r>
              <a:rPr lang="en-US" dirty="0"/>
              <a:t>			} </a:t>
            </a:r>
          </a:p>
        </p:txBody>
      </p:sp>
    </p:spTree>
    <p:extLst>
      <p:ext uri="{BB962C8B-B14F-4D97-AF65-F5344CB8AC3E}">
        <p14:creationId xmlns:p14="http://schemas.microsoft.com/office/powerpoint/2010/main" val="3676992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scope</a:t>
            </a:r>
            <a:endParaRPr lang="en-US" dirty="0"/>
          </a:p>
        </p:txBody>
      </p:sp>
      <p:sp>
        <p:nvSpPr>
          <p:cNvPr id="4" name="Rectangle 3"/>
          <p:cNvSpPr/>
          <p:nvPr/>
        </p:nvSpPr>
        <p:spPr>
          <a:xfrm>
            <a:off x="152400" y="838200"/>
            <a:ext cx="8915400" cy="5909310"/>
          </a:xfrm>
          <a:prstGeom prst="rect">
            <a:avLst/>
          </a:prstGeom>
        </p:spPr>
        <p:txBody>
          <a:bodyPr wrap="square">
            <a:spAutoFit/>
          </a:bodyPr>
          <a:lstStyle/>
          <a:p>
            <a:r>
              <a:rPr lang="en-IN" dirty="0"/>
              <a:t>In application scope, container creates single instance for each web application runtime. It is quite same as singleton scope, with only two differences i.e. a application scoped bean is singleton per ServletContext, on the other hand singleton scoped bean is singleton per ApplicationContext. </a:t>
            </a:r>
          </a:p>
          <a:p>
            <a:endParaRPr lang="en-IN" dirty="0"/>
          </a:p>
          <a:p>
            <a:r>
              <a:rPr lang="en-IN" dirty="0"/>
              <a:t>Please note multiple application contexts can prevail for single application. Please note the application scoped bean is visible as a ServletContext attribute.</a:t>
            </a:r>
          </a:p>
          <a:p>
            <a:r>
              <a:rPr lang="en-IN" dirty="0"/>
              <a:t>Java config example of application bean scope –</a:t>
            </a:r>
          </a:p>
          <a:p>
            <a:endParaRPr lang="en-IN" dirty="0"/>
          </a:p>
          <a:p>
            <a:r>
              <a:rPr lang="en-IN" b="1" dirty="0"/>
              <a:t>@Component</a:t>
            </a:r>
          </a:p>
          <a:p>
            <a:r>
              <a:rPr lang="en-IN" b="1" dirty="0"/>
              <a:t>@Scope("application")</a:t>
            </a:r>
          </a:p>
          <a:p>
            <a:r>
              <a:rPr lang="en-IN" b="1" dirty="0"/>
              <a:t>public class BeanClass {</a:t>
            </a:r>
          </a:p>
          <a:p>
            <a:r>
              <a:rPr lang="en-IN" b="1" dirty="0"/>
              <a:t>}</a:t>
            </a:r>
          </a:p>
          <a:p>
            <a:r>
              <a:rPr lang="en-IN" dirty="0"/>
              <a:t> //or</a:t>
            </a:r>
          </a:p>
          <a:p>
            <a:r>
              <a:rPr lang="en-IN" dirty="0"/>
              <a:t> </a:t>
            </a:r>
            <a:r>
              <a:rPr lang="en-IN" b="1" dirty="0"/>
              <a:t>@Component</a:t>
            </a:r>
          </a:p>
          <a:p>
            <a:r>
              <a:rPr lang="en-IN" b="1" dirty="0"/>
              <a:t>@ApplicationScope</a:t>
            </a:r>
          </a:p>
          <a:p>
            <a:r>
              <a:rPr lang="en-IN" b="1" dirty="0"/>
              <a:t>public class BeanClass {</a:t>
            </a:r>
          </a:p>
          <a:p>
            <a:r>
              <a:rPr lang="en-IN" b="1" dirty="0"/>
              <a:t>}</a:t>
            </a:r>
          </a:p>
          <a:p>
            <a:r>
              <a:rPr lang="en-IN" dirty="0"/>
              <a:t>XML config example of application bean scope –</a:t>
            </a:r>
          </a:p>
          <a:p>
            <a:endParaRPr lang="en-IN" dirty="0"/>
          </a:p>
          <a:p>
            <a:r>
              <a:rPr lang="en-IN" b="1" dirty="0"/>
              <a:t>&lt;bean id="beanId" class="com.test.BeanClass" scope="application" /&gt;</a:t>
            </a:r>
          </a:p>
        </p:txBody>
      </p:sp>
    </p:spTree>
    <p:extLst>
      <p:ext uri="{BB962C8B-B14F-4D97-AF65-F5344CB8AC3E}">
        <p14:creationId xmlns:p14="http://schemas.microsoft.com/office/powerpoint/2010/main" val="3766368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7F7-7420-4D1E-9CB8-A158EE1A5C7C}"/>
              </a:ext>
            </a:extLst>
          </p:cNvPr>
          <p:cNvSpPr>
            <a:spLocks noGrp="1"/>
          </p:cNvSpPr>
          <p:nvPr>
            <p:ph type="title"/>
          </p:nvPr>
        </p:nvSpPr>
        <p:spPr/>
        <p:txBody>
          <a:bodyPr>
            <a:normAutofit/>
          </a:bodyPr>
          <a:lstStyle/>
          <a:p>
            <a:r>
              <a:rPr lang="en-IN" dirty="0"/>
              <a:t>Websocket Scope</a:t>
            </a:r>
          </a:p>
        </p:txBody>
      </p:sp>
      <p:sp>
        <p:nvSpPr>
          <p:cNvPr id="4" name="Rectangle 3">
            <a:extLst>
              <a:ext uri="{FF2B5EF4-FFF2-40B4-BE49-F238E27FC236}">
                <a16:creationId xmlns:a16="http://schemas.microsoft.com/office/drawing/2014/main" id="{19E30B1C-4D8D-4EFA-B432-E6B534FEF88C}"/>
              </a:ext>
            </a:extLst>
          </p:cNvPr>
          <p:cNvSpPr/>
          <p:nvPr/>
        </p:nvSpPr>
        <p:spPr>
          <a:xfrm>
            <a:off x="0" y="796924"/>
            <a:ext cx="9125857" cy="4801314"/>
          </a:xfrm>
          <a:prstGeom prst="rect">
            <a:avLst/>
          </a:prstGeom>
        </p:spPr>
        <p:txBody>
          <a:bodyPr wrap="square">
            <a:spAutoFit/>
          </a:bodyPr>
          <a:lstStyle/>
          <a:p>
            <a:endParaRPr lang="en-IN" b="1" dirty="0"/>
          </a:p>
          <a:p>
            <a:r>
              <a:rPr lang="en-IN" b="1" dirty="0"/>
              <a:t>The WebSocket Protocol enables two-way communication between a client and a remote host that has opted-in to communication with client. WebSocket Protocol provides a single TCP connection for traffic in both directions. This is specially useful for multi-user applications with simultaneous editing and multi-user games.</a:t>
            </a:r>
          </a:p>
          <a:p>
            <a:endParaRPr lang="en-IN" b="1" dirty="0"/>
          </a:p>
          <a:p>
            <a:r>
              <a:rPr lang="en-IN" dirty="0"/>
              <a:t>Java config example of websocket bean scope –</a:t>
            </a:r>
          </a:p>
          <a:p>
            <a:endParaRPr lang="en-IN" dirty="0"/>
          </a:p>
          <a:p>
            <a:r>
              <a:rPr lang="en-IN" b="1" dirty="0"/>
              <a:t>@Component</a:t>
            </a:r>
          </a:p>
          <a:p>
            <a:r>
              <a:rPr lang="en-IN" b="1" dirty="0"/>
              <a:t>@Scope("websocket")</a:t>
            </a:r>
          </a:p>
          <a:p>
            <a:r>
              <a:rPr lang="en-IN" b="1" dirty="0"/>
              <a:t>public class BeanClass {</a:t>
            </a:r>
          </a:p>
          <a:p>
            <a:r>
              <a:rPr lang="en-IN" b="1" dirty="0"/>
              <a:t>}</a:t>
            </a:r>
          </a:p>
          <a:p>
            <a:r>
              <a:rPr lang="en-IN" dirty="0"/>
              <a:t>XML config example of websocket bean scope –</a:t>
            </a:r>
          </a:p>
          <a:p>
            <a:endParaRPr lang="en-IN" dirty="0"/>
          </a:p>
          <a:p>
            <a:r>
              <a:rPr lang="en-IN" b="1" dirty="0"/>
              <a:t>&lt;bean id="beanId" class="com.test.BeanClass" scope="websocket" /&gt;</a:t>
            </a:r>
          </a:p>
          <a:p>
            <a:r>
              <a:rPr lang="en-IN" dirty="0"/>
              <a:t>Please note that websocket scoped beans are typically singletons and live longer than any individual WebSocket session.</a:t>
            </a:r>
          </a:p>
        </p:txBody>
      </p:sp>
    </p:spTree>
    <p:extLst>
      <p:ext uri="{BB962C8B-B14F-4D97-AF65-F5344CB8AC3E}">
        <p14:creationId xmlns:p14="http://schemas.microsoft.com/office/powerpoint/2010/main" val="77034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2A3-9BF2-426D-9971-AE2376AFEED1}"/>
              </a:ext>
            </a:extLst>
          </p:cNvPr>
          <p:cNvSpPr>
            <a:spLocks noGrp="1"/>
          </p:cNvSpPr>
          <p:nvPr>
            <p:ph type="title"/>
          </p:nvPr>
        </p:nvSpPr>
        <p:spPr/>
        <p:txBody>
          <a:bodyPr/>
          <a:lstStyle/>
          <a:p>
            <a:r>
              <a:rPr lang="en-IN" dirty="0"/>
              <a:t>Bean Life Cycle</a:t>
            </a:r>
          </a:p>
        </p:txBody>
      </p:sp>
      <p:sp>
        <p:nvSpPr>
          <p:cNvPr id="4" name="Rectangle 3">
            <a:extLst>
              <a:ext uri="{FF2B5EF4-FFF2-40B4-BE49-F238E27FC236}">
                <a16:creationId xmlns:a16="http://schemas.microsoft.com/office/drawing/2014/main" id="{DF40C23A-AAE5-4BF8-8118-9DAD30D87F75}"/>
              </a:ext>
            </a:extLst>
          </p:cNvPr>
          <p:cNvSpPr/>
          <p:nvPr/>
        </p:nvSpPr>
        <p:spPr>
          <a:xfrm>
            <a:off x="0" y="914400"/>
            <a:ext cx="9144000" cy="5632311"/>
          </a:xfrm>
          <a:prstGeom prst="rect">
            <a:avLst/>
          </a:prstGeom>
        </p:spPr>
        <p:txBody>
          <a:bodyPr wrap="square">
            <a:spAutoFit/>
          </a:bodyPr>
          <a:lstStyle/>
          <a:p>
            <a:r>
              <a:rPr lang="en-IN" dirty="0"/>
              <a:t>Spring Beans are managed by Spring IoC Container.  They are </a:t>
            </a:r>
            <a:r>
              <a:rPr lang="en-IN" dirty="0" err="1"/>
              <a:t>createdby</a:t>
            </a:r>
            <a:r>
              <a:rPr lang="en-IN" dirty="0"/>
              <a:t> providing bean specific configuration metadata to the container in any of below formats.</a:t>
            </a:r>
          </a:p>
          <a:p>
            <a:endParaRPr lang="en-IN" dirty="0"/>
          </a:p>
          <a:p>
            <a:pPr marL="742950" lvl="1" indent="-285750">
              <a:buFont typeface="Arial" panose="020B0604020202020204" pitchFamily="34" charset="0"/>
              <a:buChar char="•"/>
            </a:pPr>
            <a:r>
              <a:rPr lang="en-IN" dirty="0"/>
              <a:t>XML</a:t>
            </a:r>
          </a:p>
          <a:p>
            <a:pPr marL="742950" lvl="1" indent="-285750">
              <a:buFont typeface="Arial" panose="020B0604020202020204" pitchFamily="34" charset="0"/>
              <a:buChar char="•"/>
            </a:pPr>
            <a:r>
              <a:rPr lang="en-IN" dirty="0"/>
              <a:t>Annotation</a:t>
            </a:r>
          </a:p>
          <a:p>
            <a:pPr marL="742950" lvl="1" indent="-285750">
              <a:buFont typeface="Arial" panose="020B0604020202020204" pitchFamily="34" charset="0"/>
              <a:buChar char="•"/>
            </a:pPr>
            <a:r>
              <a:rPr lang="en-IN" dirty="0"/>
              <a:t>Java Code</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q"/>
            </a:pPr>
            <a:r>
              <a:rPr lang="en-IN" dirty="0"/>
              <a:t>The container will contain beans as long as they are required by Application.</a:t>
            </a:r>
          </a:p>
          <a:p>
            <a:endParaRPr lang="en-IN" dirty="0"/>
          </a:p>
          <a:p>
            <a:pPr marL="285750" indent="-285750">
              <a:buFont typeface="Wingdings" panose="05000000000000000000" pitchFamily="2" charset="2"/>
              <a:buChar char="q"/>
            </a:pPr>
            <a:r>
              <a:rPr lang="en-IN" dirty="0"/>
              <a:t>Beans created outside the Spring container can also be registered with the Application Context(AC).</a:t>
            </a:r>
          </a:p>
          <a:p>
            <a:endParaRPr lang="en-IN" dirty="0"/>
          </a:p>
          <a:p>
            <a:pPr marL="285750" indent="-285750">
              <a:buFont typeface="Wingdings" panose="05000000000000000000" pitchFamily="2" charset="2"/>
              <a:buChar char="q"/>
            </a:pPr>
            <a:r>
              <a:rPr lang="en-IN" dirty="0"/>
              <a:t>BeanFactory is the core interface to access the bean container. Other interfaces are also available for a specific purpose.</a:t>
            </a:r>
          </a:p>
          <a:p>
            <a:endParaRPr lang="en-IN" dirty="0"/>
          </a:p>
          <a:p>
            <a:pPr marL="285750" indent="-285750">
              <a:buFont typeface="Wingdings" panose="05000000000000000000" pitchFamily="2" charset="2"/>
              <a:buChar char="q"/>
            </a:pPr>
            <a:r>
              <a:rPr lang="en-IN" dirty="0"/>
              <a:t>BeanFactory is a central registry of application components(Beans).</a:t>
            </a:r>
          </a:p>
          <a:p>
            <a:endParaRPr lang="en-IN" dirty="0"/>
          </a:p>
          <a:p>
            <a:pPr marL="285750" indent="-285750">
              <a:buFont typeface="Wingdings" panose="05000000000000000000" pitchFamily="2" charset="2"/>
              <a:buChar char="q"/>
            </a:pPr>
            <a:r>
              <a:rPr lang="en-IN" dirty="0"/>
              <a:t>These components (Beans) have lifecycle interfaces and methods which will be invoked in some order before Bean can be handed over to the application and before Bean is getting destroyed.</a:t>
            </a:r>
          </a:p>
        </p:txBody>
      </p:sp>
    </p:spTree>
    <p:extLst>
      <p:ext uri="{BB962C8B-B14F-4D97-AF65-F5344CB8AC3E}">
        <p14:creationId xmlns:p14="http://schemas.microsoft.com/office/powerpoint/2010/main" val="312778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890E-7807-4B92-ADF3-473D0CF19414}"/>
              </a:ext>
            </a:extLst>
          </p:cNvPr>
          <p:cNvSpPr>
            <a:spLocks noGrp="1"/>
          </p:cNvSpPr>
          <p:nvPr>
            <p:ph type="title"/>
          </p:nvPr>
        </p:nvSpPr>
        <p:spPr/>
        <p:txBody>
          <a:bodyPr/>
          <a:lstStyle/>
          <a:p>
            <a:r>
              <a:rPr lang="en-IN" dirty="0"/>
              <a:t>Bean Life Cycle</a:t>
            </a:r>
          </a:p>
        </p:txBody>
      </p:sp>
      <p:sp>
        <p:nvSpPr>
          <p:cNvPr id="4" name="Rectangle 3">
            <a:extLst>
              <a:ext uri="{FF2B5EF4-FFF2-40B4-BE49-F238E27FC236}">
                <a16:creationId xmlns:a16="http://schemas.microsoft.com/office/drawing/2014/main" id="{EEA2718B-7EF5-4C65-BD95-D4C55CE97C61}"/>
              </a:ext>
            </a:extLst>
          </p:cNvPr>
          <p:cNvSpPr/>
          <p:nvPr/>
        </p:nvSpPr>
        <p:spPr>
          <a:xfrm>
            <a:off x="76200" y="990600"/>
            <a:ext cx="8915399" cy="1200329"/>
          </a:xfrm>
          <a:prstGeom prst="rect">
            <a:avLst/>
          </a:prstGeom>
        </p:spPr>
        <p:txBody>
          <a:bodyPr wrap="square">
            <a:spAutoFit/>
          </a:bodyPr>
          <a:lstStyle/>
          <a:p>
            <a:pPr fontAlgn="base"/>
            <a:r>
              <a:rPr lang="en-IN" dirty="0">
                <a:solidFill>
                  <a:srgbClr val="333333"/>
                </a:solidFill>
              </a:rPr>
              <a:t>Spring bean is responsible for managing the lifecycle of beans created through the spring container. The bean lifecycle consists of </a:t>
            </a:r>
            <a:r>
              <a:rPr lang="en-IN" i="1" dirty="0">
                <a:solidFill>
                  <a:srgbClr val="333333"/>
                </a:solidFill>
              </a:rPr>
              <a:t>post-initialization</a:t>
            </a:r>
            <a:r>
              <a:rPr lang="en-IN" dirty="0">
                <a:solidFill>
                  <a:srgbClr val="333333"/>
                </a:solidFill>
              </a:rPr>
              <a:t> and </a:t>
            </a:r>
            <a:r>
              <a:rPr lang="en-IN" i="1" dirty="0">
                <a:solidFill>
                  <a:srgbClr val="333333"/>
                </a:solidFill>
              </a:rPr>
              <a:t>pre-destruction</a:t>
            </a:r>
            <a:r>
              <a:rPr lang="en-IN" dirty="0">
                <a:solidFill>
                  <a:srgbClr val="333333"/>
                </a:solidFill>
              </a:rPr>
              <a:t> callback methods. </a:t>
            </a:r>
          </a:p>
          <a:p>
            <a:pPr fontAlgn="base"/>
            <a:r>
              <a:rPr lang="en-IN" dirty="0">
                <a:solidFill>
                  <a:srgbClr val="333333"/>
                </a:solidFill>
              </a:rPr>
              <a:t>The following flowchart diagram illustrates the bean lifecycle diagram.</a:t>
            </a:r>
          </a:p>
        </p:txBody>
      </p:sp>
      <p:pic>
        <p:nvPicPr>
          <p:cNvPr id="3" name="Picture 2">
            <a:extLst>
              <a:ext uri="{FF2B5EF4-FFF2-40B4-BE49-F238E27FC236}">
                <a16:creationId xmlns:a16="http://schemas.microsoft.com/office/drawing/2014/main" id="{2CB85DAA-27AC-4E21-B440-42AD853150D4}"/>
              </a:ext>
            </a:extLst>
          </p:cNvPr>
          <p:cNvPicPr>
            <a:picLocks noChangeAspect="1"/>
          </p:cNvPicPr>
          <p:nvPr/>
        </p:nvPicPr>
        <p:blipFill>
          <a:blip r:embed="rId2"/>
          <a:stretch>
            <a:fillRect/>
          </a:stretch>
        </p:blipFill>
        <p:spPr>
          <a:xfrm>
            <a:off x="338137" y="2190929"/>
            <a:ext cx="8467725" cy="4572000"/>
          </a:xfrm>
          <a:prstGeom prst="rect">
            <a:avLst/>
          </a:prstGeom>
          <a:ln>
            <a:solidFill>
              <a:schemeClr val="accent2"/>
            </a:solidFill>
          </a:ln>
        </p:spPr>
      </p:pic>
    </p:spTree>
    <p:extLst>
      <p:ext uri="{BB962C8B-B14F-4D97-AF65-F5344CB8AC3E}">
        <p14:creationId xmlns:p14="http://schemas.microsoft.com/office/powerpoint/2010/main" val="209985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307-FAD6-4F72-9ECB-8FCB96A7EC62}"/>
              </a:ext>
            </a:extLst>
          </p:cNvPr>
          <p:cNvSpPr>
            <a:spLocks noGrp="1"/>
          </p:cNvSpPr>
          <p:nvPr>
            <p:ph type="title"/>
          </p:nvPr>
        </p:nvSpPr>
        <p:spPr/>
        <p:txBody>
          <a:bodyPr>
            <a:normAutofit/>
          </a:bodyPr>
          <a:lstStyle/>
          <a:p>
            <a:r>
              <a:rPr lang="en-IN" dirty="0"/>
              <a:t>Demo: Bean Life Cycle</a:t>
            </a:r>
          </a:p>
        </p:txBody>
      </p:sp>
      <p:sp>
        <p:nvSpPr>
          <p:cNvPr id="3" name="Rectangle 2"/>
          <p:cNvSpPr/>
          <p:nvPr/>
        </p:nvSpPr>
        <p:spPr>
          <a:xfrm>
            <a:off x="0" y="1524000"/>
            <a:ext cx="4648200" cy="5262979"/>
          </a:xfrm>
          <a:prstGeom prst="rect">
            <a:avLst/>
          </a:prstGeom>
        </p:spPr>
        <p:txBody>
          <a:bodyPr wrap="square">
            <a:spAutoFit/>
          </a:bodyPr>
          <a:lstStyle/>
          <a:p>
            <a:r>
              <a:rPr lang="en-IN" sz="1600" dirty="0">
                <a:solidFill>
                  <a:srgbClr val="7F0055"/>
                </a:solidFill>
                <a:latin typeface="Consolas" panose="020B0609020204030204" pitchFamily="49" charset="0"/>
              </a:rPr>
              <a:t>package</a:t>
            </a:r>
            <a:r>
              <a:rPr lang="en-IN" sz="1600" dirty="0">
                <a:solidFill>
                  <a:srgbClr val="000000"/>
                </a:solidFill>
                <a:latin typeface="Consolas" panose="020B0609020204030204" pitchFamily="49" charset="0"/>
              </a:rPr>
              <a:t> com.test.Beans;</a:t>
            </a:r>
          </a:p>
          <a:p>
            <a:r>
              <a:rPr lang="en-IN" sz="1600" dirty="0">
                <a:solidFill>
                  <a:srgbClr val="7F0055"/>
                </a:solidFill>
                <a:latin typeface="Consolas" panose="020B0609020204030204" pitchFamily="49" charset="0"/>
              </a:rPr>
              <a:t>import</a:t>
            </a:r>
            <a:r>
              <a:rPr lang="en-IN" sz="1600" dirty="0">
                <a:solidFill>
                  <a:srgbClr val="000000"/>
                </a:solidFill>
                <a:latin typeface="Consolas" panose="020B0609020204030204" pitchFamily="49" charset="0"/>
              </a:rPr>
              <a:t> org.springframework.beans.factory.DisposableBean;</a:t>
            </a:r>
          </a:p>
          <a:p>
            <a:r>
              <a:rPr lang="en-IN" sz="1600" dirty="0">
                <a:solidFill>
                  <a:srgbClr val="7F0055"/>
                </a:solidFill>
                <a:latin typeface="Consolas" panose="020B0609020204030204" pitchFamily="49" charset="0"/>
              </a:rPr>
              <a:t>import</a:t>
            </a:r>
            <a:r>
              <a:rPr lang="en-IN" sz="1600" dirty="0">
                <a:solidFill>
                  <a:srgbClr val="000000"/>
                </a:solidFill>
                <a:latin typeface="Consolas" panose="020B0609020204030204" pitchFamily="49" charset="0"/>
              </a:rPr>
              <a:t> org.springframework.beans.factory.InitializingBean;</a:t>
            </a:r>
          </a:p>
          <a:p>
            <a:endParaRPr lang="en-IN" sz="1600" dirty="0">
              <a:latin typeface="Consolas" panose="020B0609020204030204" pitchFamily="49" charset="0"/>
            </a:endParaRPr>
          </a:p>
          <a:p>
            <a:endParaRPr lang="en-IN" sz="1600" dirty="0">
              <a:latin typeface="Consolas" panose="020B0609020204030204" pitchFamily="49" charset="0"/>
            </a:endParaRPr>
          </a:p>
          <a:p>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class</a:t>
            </a:r>
            <a:r>
              <a:rPr lang="en-IN" sz="1600" dirty="0">
                <a:solidFill>
                  <a:srgbClr val="000000"/>
                </a:solidFill>
                <a:latin typeface="Consolas" panose="020B0609020204030204" pitchFamily="49" charset="0"/>
              </a:rPr>
              <a:t> ClassObject </a:t>
            </a:r>
            <a:r>
              <a:rPr lang="en-IN" sz="1600" dirty="0">
                <a:solidFill>
                  <a:srgbClr val="7F0055"/>
                </a:solidFill>
                <a:latin typeface="Consolas" panose="020B0609020204030204" pitchFamily="49" charset="0"/>
              </a:rPr>
              <a:t>implements</a:t>
            </a:r>
            <a:r>
              <a:rPr lang="en-IN" sz="1600" dirty="0">
                <a:solidFill>
                  <a:srgbClr val="000000"/>
                </a:solidFill>
                <a:latin typeface="Consolas" panose="020B0609020204030204" pitchFamily="49" charset="0"/>
              </a:rPr>
              <a:t>  DisposableBean, InitializingBean{</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private</a:t>
            </a:r>
            <a:r>
              <a:rPr lang="en-IN" sz="1600" dirty="0">
                <a:solidFill>
                  <a:srgbClr val="000000"/>
                </a:solidFill>
                <a:latin typeface="Consolas" panose="020B0609020204030204" pitchFamily="49" charset="0"/>
              </a:rPr>
              <a:t> String </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ClassObject()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System.</a:t>
            </a:r>
            <a:r>
              <a:rPr lang="en-IN" sz="1600" i="1" dirty="0" err="1">
                <a:solidFill>
                  <a:srgbClr val="0000C0"/>
                </a:solidFill>
                <a:latin typeface="Consolas" panose="020B0609020204030204" pitchFamily="49" charset="0"/>
              </a:rPr>
              <a:t>out</a:t>
            </a:r>
            <a:r>
              <a:rPr lang="en-IN" sz="1600" i="1" dirty="0" err="1">
                <a:solidFill>
                  <a:srgbClr val="000000"/>
                </a:solidFill>
                <a:latin typeface="Consolas" panose="020B0609020204030204" pitchFamily="49" charset="0"/>
              </a:rPr>
              <a:t>.println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“We are getting the Constructor of </a:t>
            </a:r>
            <a:r>
              <a:rPr lang="en-IN" sz="1600" i="1" dirty="0" err="1">
                <a:solidFill>
                  <a:srgbClr val="2A00FF"/>
                </a:solidFill>
                <a:latin typeface="Consolas" panose="020B0609020204030204" pitchFamily="49" charset="0"/>
              </a:rPr>
              <a:t>ClassObject</a:t>
            </a:r>
            <a:r>
              <a:rPr lang="en-IN" sz="1600" i="1" dirty="0">
                <a:solidFill>
                  <a:srgbClr val="2A00FF"/>
                </a:solidFill>
                <a:latin typeface="Consolas" panose="020B0609020204030204" pitchFamily="49" charset="0"/>
              </a:rPr>
              <a:t> </a:t>
            </a:r>
            <a:r>
              <a:rPr lang="en-IN" sz="1600" i="1" dirty="0" err="1">
                <a:solidFill>
                  <a:srgbClr val="2A00FF"/>
                </a:solidFill>
                <a:latin typeface="Consolas" panose="020B0609020204030204" pitchFamily="49" charset="0"/>
              </a:rPr>
              <a:t>beaninvoked</a:t>
            </a:r>
            <a:r>
              <a:rPr lang="en-IN" sz="1600" i="1" dirty="0">
                <a:solidFill>
                  <a:srgbClr val="2A00FF"/>
                </a:solidFill>
                <a:latin typeface="Consolas" panose="020B0609020204030204" pitchFamily="49" charset="0"/>
              </a:rPr>
              <a:t>!"</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String getName() {</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return</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   }</a:t>
            </a:r>
          </a:p>
        </p:txBody>
      </p:sp>
      <p:sp>
        <p:nvSpPr>
          <p:cNvPr id="4" name="Rectangle 3"/>
          <p:cNvSpPr/>
          <p:nvPr/>
        </p:nvSpPr>
        <p:spPr>
          <a:xfrm>
            <a:off x="4654685" y="1371600"/>
            <a:ext cx="4528226" cy="5509200"/>
          </a:xfrm>
          <a:prstGeom prst="rect">
            <a:avLst/>
          </a:prstGeom>
        </p:spPr>
        <p:txBody>
          <a:bodyPr wrap="square">
            <a:spAutoFit/>
          </a:bodyPr>
          <a:lstStyle/>
          <a:p>
            <a:endParaRPr lang="en-IN" sz="1600" dirty="0">
              <a:solidFill>
                <a:srgbClr val="7F0055"/>
              </a:solidFill>
              <a:latin typeface="Consolas" panose="020B0609020204030204" pitchFamily="49" charset="0"/>
            </a:endParaRPr>
          </a:p>
          <a:p>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setName(String </a:t>
            </a:r>
            <a:r>
              <a:rPr lang="en-IN" sz="1600" dirty="0">
                <a:solidFill>
                  <a:srgbClr val="6A3E3E"/>
                </a:solidFill>
                <a:latin typeface="Consolas" panose="020B0609020204030204" pitchFamily="49" charset="0"/>
              </a:rPr>
              <a:t>name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this</a:t>
            </a:r>
            <a:r>
              <a:rPr lang="en-IN" sz="1600" dirty="0">
                <a:solidFill>
                  <a:srgbClr val="000000"/>
                </a:solidFill>
                <a:latin typeface="Consolas" panose="020B0609020204030204" pitchFamily="49" charset="0"/>
              </a:rPr>
              <a:t>.</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 = </a:t>
            </a:r>
            <a:r>
              <a:rPr lang="en-IN" sz="1600" dirty="0">
                <a:solidFill>
                  <a:srgbClr val="6A3E3E"/>
                </a:solidFill>
                <a:latin typeface="Consolas" panose="020B0609020204030204" pitchFamily="49" charset="0"/>
              </a:rPr>
              <a:t>name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3F7F5F"/>
                </a:solidFill>
                <a:latin typeface="Consolas" panose="020B0609020204030204" pitchFamily="49" charset="0"/>
              </a:rPr>
              <a:t>//Bean initialization code</a:t>
            </a:r>
          </a:p>
          <a:p>
            <a:r>
              <a:rPr lang="en-IN" sz="1600" dirty="0">
                <a:solidFill>
                  <a:srgbClr val="000000"/>
                </a:solidFill>
                <a:latin typeface="Consolas" panose="020B0609020204030204" pitchFamily="49" charset="0"/>
              </a:rPr>
              <a:t>   </a:t>
            </a:r>
            <a:r>
              <a:rPr lang="en-IN" sz="1600" dirty="0">
                <a:solidFill>
                  <a:srgbClr val="646464"/>
                </a:solidFill>
                <a:latin typeface="Consolas" panose="020B0609020204030204" pitchFamily="49" charset="0"/>
              </a:rPr>
              <a:t>@Override</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afterPropertiesSet() </a:t>
            </a:r>
            <a:r>
              <a:rPr lang="en-IN" sz="1600" dirty="0">
                <a:solidFill>
                  <a:srgbClr val="7F0055"/>
                </a:solidFill>
                <a:latin typeface="Consolas" panose="020B0609020204030204" pitchFamily="49" charset="0"/>
              </a:rPr>
              <a:t>throws</a:t>
            </a:r>
            <a:r>
              <a:rPr lang="en-IN" sz="1600" dirty="0">
                <a:solidFill>
                  <a:srgbClr val="000000"/>
                </a:solidFill>
                <a:latin typeface="Consolas" panose="020B0609020204030204" pitchFamily="49" charset="0"/>
              </a:rPr>
              <a:t> Exception {</a:t>
            </a:r>
          </a:p>
          <a:p>
            <a:endParaRPr lang="en-IN" sz="1600" dirty="0">
              <a:solidFill>
                <a:srgbClr val="000000"/>
              </a:solidFill>
              <a:latin typeface="Consolas" panose="020B0609020204030204" pitchFamily="49" charset="0"/>
            </a:endParaRPr>
          </a:p>
          <a:p>
            <a:r>
              <a:rPr lang="en-IN" sz="1600" dirty="0" err="1">
                <a:solidFill>
                  <a:srgbClr val="000000"/>
                </a:solidFill>
                <a:latin typeface="Consolas" panose="020B0609020204030204" pitchFamily="49" charset="0"/>
              </a:rPr>
              <a:t>System.</a:t>
            </a:r>
            <a:r>
              <a:rPr lang="en-IN" sz="1600" i="1" dirty="0" err="1">
                <a:solidFill>
                  <a:srgbClr val="0000C0"/>
                </a:solidFill>
                <a:latin typeface="Consolas" panose="020B0609020204030204" pitchFamily="49" charset="0"/>
              </a:rPr>
              <a:t>out</a:t>
            </a:r>
            <a:r>
              <a:rPr lang="en-IN" sz="1600" i="1" dirty="0" err="1">
                <a:solidFill>
                  <a:srgbClr val="000000"/>
                </a:solidFill>
                <a:latin typeface="Consolas" panose="020B0609020204030204" pitchFamily="49" charset="0"/>
              </a:rPr>
              <a:t>.println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“Initializing method of ClassObject bean is invoked!"</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3F7F5F"/>
                </a:solidFill>
                <a:latin typeface="Consolas" panose="020B0609020204030204" pitchFamily="49" charset="0"/>
              </a:rPr>
              <a:t>//Bean destruction code</a:t>
            </a:r>
          </a:p>
          <a:p>
            <a:r>
              <a:rPr lang="en-IN" sz="1600" dirty="0">
                <a:solidFill>
                  <a:srgbClr val="000000"/>
                </a:solidFill>
                <a:latin typeface="Consolas" panose="020B0609020204030204" pitchFamily="49" charset="0"/>
              </a:rPr>
              <a:t>   </a:t>
            </a:r>
            <a:r>
              <a:rPr lang="en-IN" sz="1600" dirty="0">
                <a:solidFill>
                  <a:srgbClr val="646464"/>
                </a:solidFill>
                <a:latin typeface="Consolas" panose="020B0609020204030204" pitchFamily="49" charset="0"/>
              </a:rPr>
              <a:t>@Override</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destroy() </a:t>
            </a:r>
            <a:r>
              <a:rPr lang="en-IN" sz="1600" dirty="0">
                <a:solidFill>
                  <a:srgbClr val="7F0055"/>
                </a:solidFill>
                <a:latin typeface="Consolas" panose="020B0609020204030204" pitchFamily="49" charset="0"/>
              </a:rPr>
              <a:t>throws</a:t>
            </a:r>
            <a:r>
              <a:rPr lang="en-IN" sz="1600" dirty="0">
                <a:solidFill>
                  <a:srgbClr val="000000"/>
                </a:solidFill>
                <a:latin typeface="Consolas" panose="020B0609020204030204" pitchFamily="49" charset="0"/>
              </a:rPr>
              <a:t> Exception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System.</a:t>
            </a:r>
            <a:r>
              <a:rPr lang="en-IN" sz="1600" i="1" dirty="0" err="1">
                <a:solidFill>
                  <a:srgbClr val="0000C0"/>
                </a:solidFill>
                <a:latin typeface="Consolas" panose="020B0609020204030204" pitchFamily="49" charset="0"/>
              </a:rPr>
              <a:t>out</a:t>
            </a:r>
            <a:r>
              <a:rPr lang="en-IN" sz="1600" i="1" dirty="0" err="1">
                <a:solidFill>
                  <a:srgbClr val="000000"/>
                </a:solidFill>
                <a:latin typeface="Consolas" panose="020B0609020204030204" pitchFamily="49" charset="0"/>
              </a:rPr>
              <a:t>.println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“We are getting the Destroy method of ClassObject bean invoked!"</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 }</a:t>
            </a:r>
          </a:p>
        </p:txBody>
      </p:sp>
      <p:sp>
        <p:nvSpPr>
          <p:cNvPr id="5" name="TextBox 4"/>
          <p:cNvSpPr txBox="1"/>
          <p:nvPr/>
        </p:nvSpPr>
        <p:spPr>
          <a:xfrm>
            <a:off x="107816" y="860439"/>
            <a:ext cx="8763000" cy="646331"/>
          </a:xfrm>
          <a:prstGeom prst="rect">
            <a:avLst/>
          </a:prstGeom>
          <a:noFill/>
        </p:spPr>
        <p:txBody>
          <a:bodyPr wrap="square" rtlCol="0">
            <a:spAutoFit/>
          </a:bodyPr>
          <a:lstStyle/>
          <a:p>
            <a:r>
              <a:rPr lang="en-IN" b="1" dirty="0">
                <a:latin typeface="+mj-lt"/>
              </a:rPr>
              <a:t>Now Let us see the example to understand</a:t>
            </a:r>
            <a:r>
              <a:rPr lang="en-US" b="1" dirty="0">
                <a:latin typeface="+mj-lt"/>
              </a:rPr>
              <a:t> life cycle of bean.</a:t>
            </a:r>
          </a:p>
          <a:p>
            <a:r>
              <a:rPr lang="en-US" b="1" dirty="0">
                <a:latin typeface="+mj-lt"/>
              </a:rPr>
              <a:t>Duration: </a:t>
            </a:r>
            <a:r>
              <a:rPr lang="en-US" dirty="0">
                <a:latin typeface="+mj-lt"/>
              </a:rPr>
              <a:t>10 min</a:t>
            </a:r>
            <a:endParaRPr lang="en-IN" dirty="0">
              <a:latin typeface="+mj-lt"/>
            </a:endParaRPr>
          </a:p>
        </p:txBody>
      </p:sp>
    </p:spTree>
    <p:extLst>
      <p:ext uri="{BB962C8B-B14F-4D97-AF65-F5344CB8AC3E}">
        <p14:creationId xmlns:p14="http://schemas.microsoft.com/office/powerpoint/2010/main" val="1905413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364F-6A92-461F-8FE1-EE54C8C2DA1B}"/>
              </a:ext>
            </a:extLst>
          </p:cNvPr>
          <p:cNvSpPr>
            <a:spLocks noGrp="1"/>
          </p:cNvSpPr>
          <p:nvPr>
            <p:ph type="title"/>
          </p:nvPr>
        </p:nvSpPr>
        <p:spPr/>
        <p:txBody>
          <a:bodyPr/>
          <a:lstStyle/>
          <a:p>
            <a:r>
              <a:rPr lang="en-IN" dirty="0"/>
              <a:t>Demo: Bean Life Cycle Cont..</a:t>
            </a:r>
          </a:p>
        </p:txBody>
      </p:sp>
      <p:sp>
        <p:nvSpPr>
          <p:cNvPr id="4" name="Rectangle 3">
            <a:extLst>
              <a:ext uri="{FF2B5EF4-FFF2-40B4-BE49-F238E27FC236}">
                <a16:creationId xmlns:a16="http://schemas.microsoft.com/office/drawing/2014/main" id="{8981228B-2CAE-4E4C-85A1-A0C0A0ADDC57}"/>
              </a:ext>
            </a:extLst>
          </p:cNvPr>
          <p:cNvSpPr/>
          <p:nvPr/>
        </p:nvSpPr>
        <p:spPr>
          <a:xfrm>
            <a:off x="381000" y="1143001"/>
            <a:ext cx="8534400" cy="3970318"/>
          </a:xfrm>
          <a:prstGeom prst="rect">
            <a:avLst/>
          </a:prstGeom>
        </p:spPr>
        <p:txBody>
          <a:bodyPr wrap="square">
            <a:spAutoFit/>
          </a:bodyPr>
          <a:lstStyle/>
          <a:p>
            <a:r>
              <a:rPr lang="en-US" b="1" dirty="0"/>
              <a:t>Create a beans.xml file in src directory to define the ObjectBean </a:t>
            </a:r>
            <a:r>
              <a:rPr lang="en-IN" b="1" dirty="0">
                <a:latin typeface="Consolas" panose="020B0609020204030204" pitchFamily="49" charset="0"/>
              </a:rPr>
              <a:t>Beans.xml file as below </a:t>
            </a:r>
          </a:p>
          <a:p>
            <a:endParaRPr lang="en-IN" dirty="0">
              <a:solidFill>
                <a:srgbClr val="008080"/>
              </a:solidFill>
              <a:latin typeface="Consolas" panose="020B0609020204030204" pitchFamily="49" charset="0"/>
            </a:endParaRP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xml </a:t>
            </a:r>
            <a:r>
              <a:rPr lang="en-IN" dirty="0">
                <a:solidFill>
                  <a:srgbClr val="7F007F"/>
                </a:solidFill>
                <a:latin typeface="Consolas" panose="020B0609020204030204" pitchFamily="49" charset="0"/>
              </a:rPr>
              <a:t>version</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"1.0" </a:t>
            </a:r>
            <a:r>
              <a:rPr lang="en-IN" i="1" dirty="0">
                <a:solidFill>
                  <a:srgbClr val="7F007F"/>
                </a:solidFill>
                <a:latin typeface="Consolas" panose="020B0609020204030204" pitchFamily="49" charset="0"/>
              </a:rPr>
              <a:t>encoding</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"UTF-8"</a:t>
            </a:r>
            <a:r>
              <a:rPr lang="en-IN" i="1"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beans </a:t>
            </a:r>
            <a:r>
              <a:rPr lang="en-IN" dirty="0">
                <a:solidFill>
                  <a:srgbClr val="7F007F"/>
                </a:solidFill>
                <a:latin typeface="Consolas" panose="020B0609020204030204" pitchFamily="49" charset="0"/>
              </a:rPr>
              <a:t>xmlns</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"http://www.springframework.org/schema/beans"</a:t>
            </a:r>
          </a:p>
          <a:p>
            <a:r>
              <a:rPr lang="en-IN" dirty="0">
                <a:latin typeface="Consolas" panose="020B0609020204030204" pitchFamily="49" charset="0"/>
              </a:rPr>
              <a:t>    </a:t>
            </a:r>
            <a:r>
              <a:rPr lang="en-IN" dirty="0">
                <a:solidFill>
                  <a:srgbClr val="7F007F"/>
                </a:solidFill>
                <a:latin typeface="Consolas" panose="020B0609020204030204" pitchFamily="49" charset="0"/>
              </a:rPr>
              <a:t>xmlns:xsi</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"http://www.w3.org/2001/XMLSchema-instance"</a:t>
            </a:r>
          </a:p>
          <a:p>
            <a:r>
              <a:rPr lang="en-IN" dirty="0">
                <a:latin typeface="Consolas" panose="020B0609020204030204" pitchFamily="49" charset="0"/>
              </a:rPr>
              <a:t>    </a:t>
            </a:r>
            <a:r>
              <a:rPr lang="en-IN" dirty="0">
                <a:solidFill>
                  <a:srgbClr val="7F007F"/>
                </a:solidFill>
                <a:latin typeface="Consolas" panose="020B0609020204030204" pitchFamily="49" charset="0"/>
              </a:rPr>
              <a:t>xsi:schemaLocation</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a:t>
            </a:r>
          </a:p>
          <a:p>
            <a:r>
              <a:rPr lang="en-IN" i="1" dirty="0">
                <a:solidFill>
                  <a:srgbClr val="2A00FF"/>
                </a:solidFill>
                <a:latin typeface="Consolas" panose="020B0609020204030204" pitchFamily="49" charset="0"/>
              </a:rPr>
              <a:t>        http://www.springframework.org/schema/beans http://www.springframework.org/schema/beans/spring-beans.xsd"</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 </a:t>
            </a:r>
            <a:r>
              <a:rPr lang="en-IN" dirty="0">
                <a:solidFill>
                  <a:srgbClr val="7F007F"/>
                </a:solidFill>
                <a:latin typeface="Consolas" panose="020B0609020204030204" pitchFamily="49" charset="0"/>
              </a:rPr>
              <a:t>name</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"classobject" </a:t>
            </a:r>
            <a:r>
              <a:rPr lang="en-IN" i="1" dirty="0">
                <a:solidFill>
                  <a:srgbClr val="7F007F"/>
                </a:solidFill>
                <a:latin typeface="Consolas" panose="020B0609020204030204" pitchFamily="49" charset="0"/>
              </a:rPr>
              <a:t>class</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"com.test.Beans.ClassObject"</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property </a:t>
            </a:r>
            <a:r>
              <a:rPr lang="en-IN" dirty="0">
                <a:solidFill>
                  <a:srgbClr val="7F007F"/>
                </a:solidFill>
                <a:latin typeface="Consolas" panose="020B0609020204030204" pitchFamily="49" charset="0"/>
              </a:rPr>
              <a:t>name</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"name" </a:t>
            </a:r>
            <a:r>
              <a:rPr lang="en-IN" i="1" dirty="0">
                <a:solidFill>
                  <a:srgbClr val="7F007F"/>
                </a:solidFill>
                <a:latin typeface="Consolas" panose="020B0609020204030204" pitchFamily="49" charset="0"/>
              </a:rPr>
              <a:t>value</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"Spring Bean object" </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beans</a:t>
            </a:r>
            <a:r>
              <a:rPr lang="en-IN" dirty="0">
                <a:solidFill>
                  <a:srgbClr val="008080"/>
                </a:solidFill>
                <a:latin typeface="Consolas" panose="020B0609020204030204" pitchFamily="49" charset="0"/>
              </a:rPr>
              <a:t>&gt;# </a:t>
            </a:r>
            <a:endParaRPr lang="en-IN" dirty="0"/>
          </a:p>
        </p:txBody>
      </p:sp>
    </p:spTree>
    <p:extLst>
      <p:ext uri="{BB962C8B-B14F-4D97-AF65-F5344CB8AC3E}">
        <p14:creationId xmlns:p14="http://schemas.microsoft.com/office/powerpoint/2010/main" val="76153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6F0D-C901-4A69-BB53-2347283C686F}"/>
              </a:ext>
            </a:extLst>
          </p:cNvPr>
          <p:cNvSpPr>
            <a:spLocks noGrp="1"/>
          </p:cNvSpPr>
          <p:nvPr>
            <p:ph type="title"/>
          </p:nvPr>
        </p:nvSpPr>
        <p:spPr/>
        <p:txBody>
          <a:bodyPr/>
          <a:lstStyle/>
          <a:p>
            <a:r>
              <a:rPr lang="en-IN" dirty="0"/>
              <a:t>Demo: Bean Life Cycle Cont..</a:t>
            </a:r>
          </a:p>
        </p:txBody>
      </p:sp>
      <p:sp>
        <p:nvSpPr>
          <p:cNvPr id="3" name="Rectangle 2"/>
          <p:cNvSpPr/>
          <p:nvPr/>
        </p:nvSpPr>
        <p:spPr>
          <a:xfrm>
            <a:off x="283723" y="838200"/>
            <a:ext cx="8610600" cy="5632311"/>
          </a:xfrm>
          <a:prstGeom prst="rect">
            <a:avLst/>
          </a:prstGeom>
        </p:spPr>
        <p:txBody>
          <a:bodyPr wrap="square">
            <a:spAutoFit/>
          </a:bodyPr>
          <a:lstStyle/>
          <a:p>
            <a:r>
              <a:rPr lang="en-IN" b="1" dirty="0">
                <a:solidFill>
                  <a:srgbClr val="7F0055"/>
                </a:solidFill>
                <a:latin typeface="Consolas" panose="020B0609020204030204" pitchFamily="49" charset="0"/>
              </a:rPr>
              <a:t>package</a:t>
            </a:r>
            <a:r>
              <a:rPr lang="en-IN" b="1" dirty="0">
                <a:solidFill>
                  <a:srgbClr val="000000"/>
                </a:solidFill>
                <a:latin typeface="Consolas" panose="020B0609020204030204" pitchFamily="49" charset="0"/>
              </a:rPr>
              <a:t> com.test.Main;</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org.springframework.context.ConfigurableApplicationContext;</a:t>
            </a: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org.springframework.context.support.ClassPathXmlApplicationContext;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com.test.Beans.ClassObject;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MainApp {</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static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main(String[] </a:t>
            </a:r>
            <a:r>
              <a:rPr lang="en-IN" b="1" dirty="0">
                <a:solidFill>
                  <a:srgbClr val="6A3E3E"/>
                </a:solidFill>
                <a:latin typeface="Consolas" panose="020B0609020204030204" pitchFamily="49" charset="0"/>
              </a:rPr>
              <a:t>args</a:t>
            </a:r>
            <a:r>
              <a:rPr lang="en-IN" b="1" dirty="0">
                <a:solidFill>
                  <a:srgbClr val="000000"/>
                </a:solidFill>
                <a:latin typeface="Consolas" panose="020B0609020204030204" pitchFamily="49" charset="0"/>
              </a:rPr>
              <a:t>) {</a:t>
            </a:r>
          </a:p>
          <a:p>
            <a:r>
              <a:rPr lang="en-IN" dirty="0">
                <a:solidFill>
                  <a:srgbClr val="3F7F5F"/>
                </a:solidFill>
                <a:latin typeface="Consolas" panose="020B0609020204030204" pitchFamily="49" charset="0"/>
              </a:rPr>
              <a:t>// </a:t>
            </a:r>
            <a:r>
              <a:rPr lang="en-IN" b="1" dirty="0">
                <a:solidFill>
                  <a:srgbClr val="7F9FBF"/>
                </a:solidFill>
                <a:latin typeface="Consolas" panose="020B0609020204030204" pitchFamily="49" charset="0"/>
              </a:rPr>
              <a:t>TODO</a:t>
            </a:r>
            <a:r>
              <a:rPr lang="en-IN" b="1" dirty="0">
                <a:solidFill>
                  <a:srgbClr val="3F7F5F"/>
                </a:solidFill>
                <a:latin typeface="Consolas" panose="020B0609020204030204" pitchFamily="49" charset="0"/>
              </a:rPr>
              <a:t> Auto-generated method stub</a:t>
            </a:r>
          </a:p>
          <a:p>
            <a:r>
              <a:rPr lang="en-IN" dirty="0">
                <a:solidFill>
                  <a:srgbClr val="000000"/>
                </a:solidFill>
                <a:latin typeface="Consolas" panose="020B0609020204030204" pitchFamily="49" charset="0"/>
              </a:rPr>
              <a:t>ConfigurableApplicationContext   </a:t>
            </a:r>
            <a:r>
              <a:rPr lang="en-IN" dirty="0">
                <a:solidFill>
                  <a:srgbClr val="6A3E3E"/>
                </a:solidFill>
                <a:latin typeface="Consolas" panose="020B0609020204030204" pitchFamily="49" charset="0"/>
              </a:rPr>
              <a:t>context</a:t>
            </a:r>
            <a:r>
              <a:rPr lang="en-IN" dirty="0">
                <a:solidFill>
                  <a:srgbClr val="000000"/>
                </a:solidFill>
                <a:latin typeface="Consolas" panose="020B0609020204030204" pitchFamily="49" charset="0"/>
              </a:rPr>
              <a:t> =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ClassPathXmlApplicationContext(</a:t>
            </a:r>
            <a:r>
              <a:rPr lang="en-IN" b="1" dirty="0">
                <a:solidFill>
                  <a:srgbClr val="2A00FF"/>
                </a:solidFill>
                <a:latin typeface="Consolas" panose="020B0609020204030204" pitchFamily="49" charset="0"/>
              </a:rPr>
              <a:t>"beans.xml"</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ClassObject </a:t>
            </a:r>
            <a:r>
              <a:rPr lang="en-IN" dirty="0">
                <a:solidFill>
                  <a:srgbClr val="6A3E3E"/>
                </a:solidFill>
                <a:latin typeface="Consolas" panose="020B0609020204030204" pitchFamily="49" charset="0"/>
              </a:rPr>
              <a:t>obj</a:t>
            </a:r>
            <a:r>
              <a:rPr lang="en-IN" dirty="0">
                <a:solidFill>
                  <a:srgbClr val="000000"/>
                </a:solidFill>
                <a:latin typeface="Consolas" panose="020B0609020204030204" pitchFamily="49" charset="0"/>
              </a:rPr>
              <a:t> = </a:t>
            </a:r>
            <a:r>
              <a:rPr lang="en-IN" dirty="0">
                <a:solidFill>
                  <a:srgbClr val="6A3E3E"/>
                </a:solidFill>
                <a:latin typeface="Consolas" panose="020B0609020204030204" pitchFamily="49" charset="0"/>
              </a:rPr>
              <a:t>context</a:t>
            </a:r>
            <a:r>
              <a:rPr lang="en-IN" dirty="0">
                <a:solidFill>
                  <a:srgbClr val="000000"/>
                </a:solidFill>
                <a:latin typeface="Consolas" panose="020B0609020204030204" pitchFamily="49" charset="0"/>
              </a:rPr>
              <a:t>.getBean(</a:t>
            </a:r>
            <a:r>
              <a:rPr lang="en-IN" dirty="0">
                <a:solidFill>
                  <a:srgbClr val="2A00FF"/>
                </a:solidFill>
                <a:latin typeface="Consolas" panose="020B0609020204030204" pitchFamily="49" charset="0"/>
              </a:rPr>
              <a:t>"classobject"</a:t>
            </a:r>
            <a:r>
              <a:rPr lang="en-IN" dirty="0">
                <a:solidFill>
                  <a:srgbClr val="000000"/>
                </a:solidFill>
                <a:latin typeface="Consolas" panose="020B0609020204030204" pitchFamily="49" charset="0"/>
              </a:rPr>
              <a:t>,ClassObject.</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System.</a:t>
            </a:r>
            <a:r>
              <a:rPr lang="en-IN" b="1" i="1" dirty="0">
                <a:solidFill>
                  <a:srgbClr val="0000C0"/>
                </a:solidFill>
                <a:latin typeface="Consolas" panose="020B0609020204030204" pitchFamily="49" charset="0"/>
              </a:rPr>
              <a:t>out</a:t>
            </a:r>
            <a:r>
              <a:rPr lang="en-IN" b="1" i="1" dirty="0">
                <a:solidFill>
                  <a:srgbClr val="000000"/>
                </a:solidFill>
                <a:latin typeface="Consolas" panose="020B0609020204030204" pitchFamily="49" charset="0"/>
              </a:rPr>
              <a:t>.println(</a:t>
            </a:r>
            <a:r>
              <a:rPr lang="en-IN" b="1" i="1" dirty="0">
                <a:solidFill>
                  <a:srgbClr val="2A00FF"/>
                </a:solidFill>
                <a:latin typeface="Consolas" panose="020B0609020204030204" pitchFamily="49" charset="0"/>
              </a:rPr>
              <a:t>"Name=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obj</a:t>
            </a:r>
            <a:r>
              <a:rPr lang="en-IN" b="1" i="1" dirty="0">
                <a:solidFill>
                  <a:srgbClr val="000000"/>
                </a:solidFill>
                <a:latin typeface="Consolas" panose="020B0609020204030204" pitchFamily="49" charset="0"/>
              </a:rPr>
              <a:t>.getName());</a:t>
            </a:r>
          </a:p>
          <a:p>
            <a:r>
              <a:rPr lang="en-IN" dirty="0">
                <a:solidFill>
                  <a:srgbClr val="000000"/>
                </a:solidFill>
                <a:latin typeface="Consolas" panose="020B0609020204030204" pitchFamily="49" charset="0"/>
              </a:rPr>
              <a:t>       </a:t>
            </a:r>
            <a:r>
              <a:rPr lang="en-IN" dirty="0">
                <a:solidFill>
                  <a:srgbClr val="3F7F5F"/>
                </a:solidFill>
                <a:latin typeface="Consolas" panose="020B0609020204030204" pitchFamily="49" charset="0"/>
              </a:rPr>
              <a:t>// Closing the context object.</a:t>
            </a:r>
          </a:p>
          <a:p>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context</a:t>
            </a:r>
            <a:r>
              <a:rPr lang="en-IN" dirty="0">
                <a:solidFill>
                  <a:srgbClr val="000000"/>
                </a:solidFill>
                <a:latin typeface="Consolas" panose="020B0609020204030204" pitchFamily="49" charset="0"/>
              </a:rPr>
              <a:t>.close();</a:t>
            </a:r>
          </a:p>
          <a:p>
            <a:r>
              <a:rPr lang="en-I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175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6CA-CB57-4D86-B9D9-57363589484A}"/>
              </a:ext>
            </a:extLst>
          </p:cNvPr>
          <p:cNvSpPr>
            <a:spLocks noGrp="1"/>
          </p:cNvSpPr>
          <p:nvPr>
            <p:ph type="title"/>
          </p:nvPr>
        </p:nvSpPr>
        <p:spPr/>
        <p:txBody>
          <a:bodyPr/>
          <a:lstStyle/>
          <a:p>
            <a:r>
              <a:rPr lang="en-IN" dirty="0"/>
              <a:t>Bean Definition</a:t>
            </a:r>
          </a:p>
        </p:txBody>
      </p:sp>
      <p:sp>
        <p:nvSpPr>
          <p:cNvPr id="4" name="Rectangle 3">
            <a:extLst>
              <a:ext uri="{FF2B5EF4-FFF2-40B4-BE49-F238E27FC236}">
                <a16:creationId xmlns:a16="http://schemas.microsoft.com/office/drawing/2014/main" id="{8886233B-09DC-4EC8-820F-E70E3F978035}"/>
              </a:ext>
            </a:extLst>
          </p:cNvPr>
          <p:cNvSpPr/>
          <p:nvPr/>
        </p:nvSpPr>
        <p:spPr>
          <a:xfrm>
            <a:off x="76200" y="990600"/>
            <a:ext cx="8915400" cy="5816977"/>
          </a:xfrm>
          <a:prstGeom prst="rect">
            <a:avLst/>
          </a:prstGeom>
        </p:spPr>
        <p:txBody>
          <a:bodyPr wrap="square">
            <a:spAutoFit/>
          </a:bodyPr>
          <a:lstStyle/>
          <a:p>
            <a:r>
              <a:rPr lang="en-IN" sz="1600" dirty="0">
                <a:solidFill>
                  <a:srgbClr val="222222"/>
                </a:solidFill>
              </a:rPr>
              <a:t>A </a:t>
            </a:r>
            <a:r>
              <a:rPr lang="en-IN" sz="1600" b="1" dirty="0">
                <a:solidFill>
                  <a:srgbClr val="222222"/>
                </a:solidFill>
              </a:rPr>
              <a:t>bean</a:t>
            </a:r>
            <a:r>
              <a:rPr lang="en-IN" sz="1600" dirty="0">
                <a:solidFill>
                  <a:srgbClr val="222222"/>
                </a:solidFill>
              </a:rPr>
              <a:t> is an object that is instantiated, assembled, and also managed by a </a:t>
            </a:r>
            <a:r>
              <a:rPr lang="en-IN" sz="1600" b="1" dirty="0">
                <a:solidFill>
                  <a:srgbClr val="222222"/>
                </a:solidFill>
              </a:rPr>
              <a:t>Spring</a:t>
            </a:r>
            <a:r>
              <a:rPr lang="en-IN" sz="1600" dirty="0">
                <a:solidFill>
                  <a:srgbClr val="222222"/>
                </a:solidFill>
              </a:rPr>
              <a:t> IoC container. </a:t>
            </a:r>
          </a:p>
          <a:p>
            <a:r>
              <a:rPr lang="en-IN" sz="1600" dirty="0">
                <a:solidFill>
                  <a:srgbClr val="222222"/>
                </a:solidFill>
              </a:rPr>
              <a:t>These </a:t>
            </a:r>
            <a:r>
              <a:rPr lang="en-IN" sz="1600" b="1" dirty="0">
                <a:solidFill>
                  <a:srgbClr val="222222"/>
                </a:solidFill>
              </a:rPr>
              <a:t>beans</a:t>
            </a:r>
            <a:r>
              <a:rPr lang="en-IN" sz="1600" dirty="0">
                <a:solidFill>
                  <a:srgbClr val="222222"/>
                </a:solidFill>
              </a:rPr>
              <a:t> are created with the configuration metadata that you supply to the container. </a:t>
            </a:r>
          </a:p>
          <a:p>
            <a:r>
              <a:rPr lang="en-IN" sz="1600" dirty="0">
                <a:solidFill>
                  <a:srgbClr val="222222"/>
                </a:solidFill>
              </a:rPr>
              <a:t>For example, in the form of XML &lt;</a:t>
            </a:r>
            <a:r>
              <a:rPr lang="en-IN" sz="1600" b="1" dirty="0">
                <a:solidFill>
                  <a:srgbClr val="222222"/>
                </a:solidFill>
              </a:rPr>
              <a:t>bean</a:t>
            </a:r>
            <a:r>
              <a:rPr lang="en-IN" sz="1600" dirty="0">
                <a:solidFill>
                  <a:srgbClr val="222222"/>
                </a:solidFill>
              </a:rPr>
              <a:t>/&gt; </a:t>
            </a:r>
            <a:r>
              <a:rPr lang="en-IN" sz="1600" b="1" dirty="0">
                <a:solidFill>
                  <a:srgbClr val="222222"/>
                </a:solidFill>
              </a:rPr>
              <a:t>definitions</a:t>
            </a:r>
          </a:p>
          <a:p>
            <a:endParaRPr lang="en-IN" sz="1600" b="1" dirty="0">
              <a:solidFill>
                <a:srgbClr val="222222"/>
              </a:solidFill>
            </a:endParaRPr>
          </a:p>
          <a:p>
            <a:r>
              <a:rPr lang="en-IN" sz="1600" dirty="0"/>
              <a:t>Bean definition contains the information called </a:t>
            </a:r>
            <a:r>
              <a:rPr lang="en-IN" sz="1600" b="1" dirty="0"/>
              <a:t>configuration metadata</a:t>
            </a:r>
            <a:r>
              <a:rPr lang="en-IN" sz="1600" dirty="0"/>
              <a:t>, which is needed for the container to know the following −</a:t>
            </a:r>
          </a:p>
          <a:p>
            <a:endParaRPr lang="en-IN" sz="1600" dirty="0"/>
          </a:p>
          <a:p>
            <a:pPr marL="742950" lvl="1" indent="-285750">
              <a:buFont typeface="Wingdings" panose="05000000000000000000" pitchFamily="2" charset="2"/>
              <a:buChar char="q"/>
            </a:pPr>
            <a:r>
              <a:rPr lang="en-IN" sz="1600" dirty="0"/>
              <a:t>How to create a bean</a:t>
            </a:r>
          </a:p>
          <a:p>
            <a:pPr marL="742950" lvl="1" indent="-285750">
              <a:buFont typeface="Wingdings" panose="05000000000000000000" pitchFamily="2" charset="2"/>
              <a:buChar char="q"/>
            </a:pPr>
            <a:r>
              <a:rPr lang="en-IN" sz="1600" dirty="0"/>
              <a:t>Bean's lifecycle details</a:t>
            </a:r>
          </a:p>
          <a:p>
            <a:pPr marL="742950" lvl="1" indent="-285750">
              <a:buFont typeface="Wingdings" panose="05000000000000000000" pitchFamily="2" charset="2"/>
              <a:buChar char="q"/>
            </a:pPr>
            <a:r>
              <a:rPr lang="en-IN" sz="1600" dirty="0"/>
              <a:t>Bean's dependencies</a:t>
            </a:r>
          </a:p>
          <a:p>
            <a:pPr lvl="1"/>
            <a:endParaRPr lang="en-IN" sz="1600" dirty="0"/>
          </a:p>
          <a:p>
            <a:r>
              <a:rPr lang="en-IN" dirty="0"/>
              <a:t>All the above configuration metadata translates into a set of the following properties that make up each bean definition.</a:t>
            </a:r>
          </a:p>
          <a:p>
            <a:endParaRPr lang="en-IN" sz="1600" dirty="0"/>
          </a:p>
          <a:p>
            <a:pPr marL="342900" indent="-342900">
              <a:buAutoNum type="arabicPeriod"/>
            </a:pPr>
            <a:r>
              <a:rPr lang="en-IN" sz="1600" dirty="0"/>
              <a:t>Class		</a:t>
            </a:r>
          </a:p>
          <a:p>
            <a:pPr marL="342900" indent="-342900">
              <a:buAutoNum type="arabicPeriod"/>
            </a:pPr>
            <a:r>
              <a:rPr lang="en-IN" sz="1600" dirty="0"/>
              <a:t>Name</a:t>
            </a:r>
          </a:p>
          <a:p>
            <a:pPr marL="342900" indent="-342900">
              <a:buAutoNum type="arabicPeriod"/>
            </a:pPr>
            <a:r>
              <a:rPr lang="en-IN" sz="1600" dirty="0"/>
              <a:t>Scope</a:t>
            </a:r>
          </a:p>
          <a:p>
            <a:pPr marL="342900" indent="-342900">
              <a:buAutoNum type="arabicPeriod"/>
            </a:pPr>
            <a:r>
              <a:rPr lang="en-IN" sz="1600" dirty="0"/>
              <a:t>constructor-arg</a:t>
            </a:r>
          </a:p>
          <a:p>
            <a:pPr marL="342900" indent="-342900">
              <a:buAutoNum type="arabicPeriod"/>
            </a:pPr>
            <a:r>
              <a:rPr lang="en-IN" sz="1600" dirty="0"/>
              <a:t>Properties</a:t>
            </a:r>
          </a:p>
          <a:p>
            <a:pPr marL="342900" indent="-342900">
              <a:buAutoNum type="arabicPeriod"/>
            </a:pPr>
            <a:r>
              <a:rPr lang="en-IN" sz="1600" dirty="0" err="1"/>
              <a:t>autowiring</a:t>
            </a:r>
            <a:r>
              <a:rPr lang="en-IN" sz="1600" dirty="0"/>
              <a:t> mode</a:t>
            </a:r>
          </a:p>
          <a:p>
            <a:pPr marL="342900" indent="-342900">
              <a:buAutoNum type="arabicPeriod"/>
            </a:pPr>
            <a:r>
              <a:rPr lang="en-IN" sz="1600" dirty="0"/>
              <a:t>lazy-initialization mode</a:t>
            </a:r>
          </a:p>
          <a:p>
            <a:pPr marL="342900" indent="-342900">
              <a:buAutoNum type="arabicPeriod"/>
            </a:pPr>
            <a:r>
              <a:rPr lang="en-IN" sz="1600" dirty="0"/>
              <a:t>initialization method</a:t>
            </a:r>
          </a:p>
          <a:p>
            <a:pPr marL="342900" indent="-342900">
              <a:buAutoNum type="arabicPeriod"/>
            </a:pPr>
            <a:r>
              <a:rPr lang="en-IN" sz="1600" dirty="0"/>
              <a:t>destruction method</a:t>
            </a:r>
          </a:p>
        </p:txBody>
      </p:sp>
    </p:spTree>
    <p:extLst>
      <p:ext uri="{BB962C8B-B14F-4D97-AF65-F5344CB8AC3E}">
        <p14:creationId xmlns:p14="http://schemas.microsoft.com/office/powerpoint/2010/main" val="3094886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88CC-B3E0-4229-ACA1-6DA5B69E85E6}"/>
              </a:ext>
            </a:extLst>
          </p:cNvPr>
          <p:cNvSpPr>
            <a:spLocks noGrp="1"/>
          </p:cNvSpPr>
          <p:nvPr>
            <p:ph type="title"/>
          </p:nvPr>
        </p:nvSpPr>
        <p:spPr/>
        <p:txBody>
          <a:bodyPr/>
          <a:lstStyle/>
          <a:p>
            <a:r>
              <a:rPr lang="en-IN" dirty="0"/>
              <a:t>Demo: Bean Life Cycle Cont..</a:t>
            </a:r>
          </a:p>
        </p:txBody>
      </p:sp>
      <p:sp>
        <p:nvSpPr>
          <p:cNvPr id="4" name="Rectangle 3">
            <a:extLst>
              <a:ext uri="{FF2B5EF4-FFF2-40B4-BE49-F238E27FC236}">
                <a16:creationId xmlns:a16="http://schemas.microsoft.com/office/drawing/2014/main" id="{06395BA4-5D5E-4CFA-B312-DE391013DD87}"/>
              </a:ext>
            </a:extLst>
          </p:cNvPr>
          <p:cNvSpPr/>
          <p:nvPr/>
        </p:nvSpPr>
        <p:spPr>
          <a:xfrm>
            <a:off x="304799" y="1066800"/>
            <a:ext cx="8610601" cy="5293757"/>
          </a:xfrm>
          <a:prstGeom prst="rect">
            <a:avLst/>
          </a:prstGeom>
        </p:spPr>
        <p:txBody>
          <a:bodyPr wrap="square">
            <a:spAutoFit/>
          </a:bodyPr>
          <a:lstStyle/>
          <a:p>
            <a:r>
              <a:rPr lang="en-IN" b="1" dirty="0">
                <a:latin typeface="Calibri" panose="020F0502020204030204" pitchFamily="34" charset="0"/>
                <a:cs typeface="Calibri" panose="020F0502020204030204" pitchFamily="34" charset="0"/>
              </a:rPr>
              <a:t>We can see the output as below after running the MainApp</a:t>
            </a:r>
          </a:p>
          <a:p>
            <a:endParaRPr lang="en-IN" sz="1600" dirty="0">
              <a:solidFill>
                <a:srgbClr val="FF0000"/>
              </a:solidFill>
              <a:latin typeface="Consolas" panose="020B0609020204030204" pitchFamily="49" charset="0"/>
            </a:endParaRPr>
          </a:p>
          <a:p>
            <a:r>
              <a:rPr lang="en-IN" sz="1600" dirty="0">
                <a:solidFill>
                  <a:srgbClr val="FF0000"/>
                </a:solidFill>
                <a:latin typeface="Consolas" panose="020B0609020204030204" pitchFamily="49" charset="0"/>
              </a:rPr>
              <a:t>Apr 26, 2019 1:52:33 AM org.springframework.context.support.ClassPathXmlApplicationContext prepareRefresh</a:t>
            </a:r>
          </a:p>
          <a:p>
            <a:r>
              <a:rPr lang="en-IN" sz="1600" dirty="0">
                <a:solidFill>
                  <a:srgbClr val="FF0000"/>
                </a:solidFill>
                <a:latin typeface="Consolas" panose="020B0609020204030204" pitchFamily="49" charset="0"/>
              </a:rPr>
              <a:t>INFO: Refreshing org.springframework.context.support.ClassPathXmlApplicationContext@6576fe71: startup date [Fri Apr 26 01:52:33 IST 2019]; root of context hierarchy</a:t>
            </a:r>
          </a:p>
          <a:p>
            <a:r>
              <a:rPr lang="en-IN" sz="1600" dirty="0">
                <a:solidFill>
                  <a:srgbClr val="FF0000"/>
                </a:solidFill>
                <a:latin typeface="Consolas" panose="020B0609020204030204" pitchFamily="49" charset="0"/>
              </a:rPr>
              <a:t>Apr 26, 2019 1:52:33 AM org.springframework.beans.factory.xml.XmlBeanDefinitionReader loadBeanDefinitions</a:t>
            </a:r>
          </a:p>
          <a:p>
            <a:r>
              <a:rPr lang="en-IN" sz="1600" dirty="0">
                <a:solidFill>
                  <a:srgbClr val="FF0000"/>
                </a:solidFill>
                <a:latin typeface="Consolas" panose="020B0609020204030204" pitchFamily="49" charset="0"/>
              </a:rPr>
              <a:t>INFO: Loading XML bean definitions from class path resource [beans.xml]</a:t>
            </a:r>
          </a:p>
          <a:p>
            <a:r>
              <a:rPr lang="en-IN" sz="1600" dirty="0">
                <a:solidFill>
                  <a:srgbClr val="000000"/>
                </a:solidFill>
                <a:latin typeface="Consolas" panose="020B0609020204030204" pitchFamily="49" charset="0"/>
              </a:rPr>
              <a:t>Constructor of ClassObject bean is invoked!</a:t>
            </a:r>
          </a:p>
          <a:p>
            <a:r>
              <a:rPr lang="en-IN" sz="1600" dirty="0">
                <a:solidFill>
                  <a:srgbClr val="000000"/>
                </a:solidFill>
                <a:latin typeface="Consolas" panose="020B0609020204030204" pitchFamily="49" charset="0"/>
              </a:rPr>
              <a:t>Initializing method of ClassObject bean is invoked!</a:t>
            </a:r>
          </a:p>
          <a:p>
            <a:r>
              <a:rPr lang="en-IN" sz="1600" dirty="0">
                <a:solidFill>
                  <a:srgbClr val="000000"/>
                </a:solidFill>
                <a:latin typeface="Consolas" panose="020B0609020204030204" pitchFamily="49" charset="0"/>
              </a:rPr>
              <a:t>Name= Spring Bean object</a:t>
            </a:r>
          </a:p>
          <a:p>
            <a:r>
              <a:rPr lang="en-IN" sz="1600" dirty="0">
                <a:solidFill>
                  <a:srgbClr val="FF0000"/>
                </a:solidFill>
                <a:latin typeface="Consolas" panose="020B0609020204030204" pitchFamily="49" charset="0"/>
              </a:rPr>
              <a:t>Apr 26, 2019 1:52:33 AM org.springframework.context.support.ClassPathXmlApplicationContext doClose</a:t>
            </a:r>
          </a:p>
          <a:p>
            <a:r>
              <a:rPr lang="en-IN" sz="1600" dirty="0">
                <a:solidFill>
                  <a:srgbClr val="FF0000"/>
                </a:solidFill>
                <a:latin typeface="Consolas" panose="020B0609020204030204" pitchFamily="49" charset="0"/>
              </a:rPr>
              <a:t>INFO: Closing org.springframework.context.support.ClassPathXmlApplicationContext@6576fe71: startup date [Fri Apr 26 01:52:33 IST 2019]; root of context hierarchy</a:t>
            </a:r>
          </a:p>
          <a:p>
            <a:r>
              <a:rPr lang="en-IN" sz="1600" dirty="0">
                <a:solidFill>
                  <a:srgbClr val="000000"/>
                </a:solidFill>
                <a:latin typeface="Consolas" panose="020B0609020204030204" pitchFamily="49" charset="0"/>
              </a:rPr>
              <a:t>Destroy method of ClassObject bean is invoked!</a:t>
            </a:r>
          </a:p>
        </p:txBody>
      </p:sp>
    </p:spTree>
    <p:extLst>
      <p:ext uri="{BB962C8B-B14F-4D97-AF65-F5344CB8AC3E}">
        <p14:creationId xmlns:p14="http://schemas.microsoft.com/office/powerpoint/2010/main" val="220331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Life Cycle</a:t>
            </a:r>
          </a:p>
        </p:txBody>
      </p:sp>
      <p:sp>
        <p:nvSpPr>
          <p:cNvPr id="4" name="Rectangle 3"/>
          <p:cNvSpPr/>
          <p:nvPr/>
        </p:nvSpPr>
        <p:spPr>
          <a:xfrm>
            <a:off x="0" y="990600"/>
            <a:ext cx="9144000" cy="5632311"/>
          </a:xfrm>
          <a:prstGeom prst="rect">
            <a:avLst/>
          </a:prstGeom>
        </p:spPr>
        <p:txBody>
          <a:bodyPr wrap="square">
            <a:spAutoFit/>
          </a:bodyPr>
          <a:lstStyle/>
          <a:p>
            <a:r>
              <a:rPr lang="en-US" b="1" dirty="0"/>
              <a:t>Bean Name, Factory, Application context Aware interfaces</a:t>
            </a:r>
          </a:p>
          <a:p>
            <a:endParaRPr lang="en-US" b="1" dirty="0"/>
          </a:p>
          <a:p>
            <a:r>
              <a:rPr lang="en-US" dirty="0"/>
              <a:t>Many times functionality requires architecture, or we can say application context information in a bean. To achieve  this ,Spring framework  provides  a range of </a:t>
            </a:r>
            <a:r>
              <a:rPr lang="en-US" b="1" dirty="0"/>
              <a:t>Aware interfaces </a:t>
            </a:r>
            <a:r>
              <a:rPr lang="en-US" dirty="0"/>
              <a:t>Each interface requires us to implement a method to inject the dependency in bean. Most commonly used are </a:t>
            </a:r>
          </a:p>
          <a:p>
            <a:endParaRPr lang="en-US" dirty="0"/>
          </a:p>
          <a:p>
            <a:pPr marL="285750" indent="-285750">
              <a:buFont typeface="Wingdings" panose="05000000000000000000" pitchFamily="2" charset="2"/>
              <a:buChar char="q"/>
            </a:pPr>
            <a:r>
              <a:rPr lang="en-US" b="1" dirty="0"/>
              <a:t>BeanFactoryAware</a:t>
            </a:r>
            <a:r>
              <a:rPr lang="en-US" dirty="0"/>
              <a:t> - This interface provides </a:t>
            </a:r>
            <a:r>
              <a:rPr lang="en-US" b="1" dirty="0"/>
              <a:t>setBeanFactory() </a:t>
            </a:r>
            <a:r>
              <a:rPr lang="en-US" dirty="0"/>
              <a:t>method  that supplies the owning bean factory instance to the bean. Signature of the method is</a:t>
            </a:r>
            <a:r>
              <a:rPr lang="en-US" i="1" dirty="0"/>
              <a:t> </a:t>
            </a:r>
            <a:endParaRPr lang="en-US" dirty="0"/>
          </a:p>
          <a:p>
            <a:pPr marL="285750" indent="-285750">
              <a:buFont typeface="Wingdings" panose="05000000000000000000" pitchFamily="2" charset="2"/>
              <a:buChar char="q"/>
            </a:pPr>
            <a:endParaRPr lang="en-US" i="1" dirty="0"/>
          </a:p>
          <a:p>
            <a:r>
              <a:rPr lang="en-US" b="1" i="1" dirty="0"/>
              <a:t>        </a:t>
            </a:r>
            <a:r>
              <a:rPr lang="en-US" b="1" dirty="0"/>
              <a:t>void setBeanFactory(BeanFactory </a:t>
            </a:r>
            <a:r>
              <a:rPr lang="en-US" b="1" dirty="0" err="1"/>
              <a:t>beanFactory</a:t>
            </a:r>
            <a:r>
              <a:rPr lang="en-US" b="1" dirty="0"/>
              <a:t>) throws BeansException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BeanNameAware </a:t>
            </a:r>
            <a:r>
              <a:rPr lang="en-US" dirty="0"/>
              <a:t>- This interface provides </a:t>
            </a:r>
            <a:r>
              <a:rPr lang="en-US" b="1" dirty="0"/>
              <a:t>setBeanName() </a:t>
            </a:r>
            <a:r>
              <a:rPr lang="en-US" dirty="0"/>
              <a:t>method which sets the name of the bean in the bean factory that created this bean. Signature of the method is-</a:t>
            </a:r>
          </a:p>
          <a:p>
            <a:pPr marL="285750" indent="-285750">
              <a:buFont typeface="Wingdings" panose="05000000000000000000" pitchFamily="2" charset="2"/>
              <a:buChar char="q"/>
            </a:pPr>
            <a:endParaRPr lang="en-US" i="1" dirty="0"/>
          </a:p>
          <a:p>
            <a:r>
              <a:rPr lang="en-US" i="1" dirty="0"/>
              <a:t>        </a:t>
            </a:r>
            <a:r>
              <a:rPr lang="en-US" b="1" i="1" dirty="0"/>
              <a:t> </a:t>
            </a:r>
            <a:r>
              <a:rPr lang="en-US" b="1" dirty="0"/>
              <a:t>void setBeanName(String name);</a:t>
            </a:r>
            <a:r>
              <a:rPr lang="en-US" b="1" i="1" dirty="0"/>
              <a:t>     </a:t>
            </a:r>
            <a:endParaRPr lang="en-US" b="1" dirty="0"/>
          </a:p>
          <a:p>
            <a:r>
              <a:rPr lang="en-US" i="1" dirty="0"/>
              <a:t> </a:t>
            </a:r>
            <a:endParaRPr lang="en-US" b="1" dirty="0"/>
          </a:p>
          <a:p>
            <a:pPr marL="285750" indent="-285750">
              <a:buFont typeface="Wingdings" panose="05000000000000000000" pitchFamily="2" charset="2"/>
              <a:buChar char="q"/>
            </a:pPr>
            <a:r>
              <a:rPr lang="en-US" b="1" dirty="0"/>
              <a:t>ApplicationContextAware</a:t>
            </a:r>
            <a:r>
              <a:rPr lang="en-US" dirty="0"/>
              <a:t> -This interface provides </a:t>
            </a:r>
            <a:r>
              <a:rPr lang="en-US" b="1" dirty="0"/>
              <a:t>setApplicationContext() </a:t>
            </a:r>
            <a:r>
              <a:rPr lang="en-US" dirty="0"/>
              <a:t>method  that supplies the owning application context instance to the bean. Signature of the method is</a:t>
            </a:r>
          </a:p>
          <a:p>
            <a:endParaRPr lang="en-US" b="1" dirty="0"/>
          </a:p>
          <a:p>
            <a:r>
              <a:rPr lang="en-US" b="1" dirty="0"/>
              <a:t>void setApplicationContext(ApplicationContext applicationContext) throws BeansException</a:t>
            </a:r>
            <a:endParaRPr lang="en-US" b="1" i="0" dirty="0">
              <a:effectLst/>
            </a:endParaRPr>
          </a:p>
        </p:txBody>
      </p:sp>
    </p:spTree>
    <p:extLst>
      <p:ext uri="{BB962C8B-B14F-4D97-AF65-F5344CB8AC3E}">
        <p14:creationId xmlns:p14="http://schemas.microsoft.com/office/powerpoint/2010/main" val="1300067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4F11-984C-4E83-8281-8DFE76131893}"/>
              </a:ext>
            </a:extLst>
          </p:cNvPr>
          <p:cNvSpPr>
            <a:spLocks noGrp="1"/>
          </p:cNvSpPr>
          <p:nvPr>
            <p:ph type="title"/>
          </p:nvPr>
        </p:nvSpPr>
        <p:spPr/>
        <p:txBody>
          <a:bodyPr/>
          <a:lstStyle/>
          <a:p>
            <a:r>
              <a:rPr lang="en-IN" dirty="0"/>
              <a:t>Spring Bean Life Cycle Cont..</a:t>
            </a:r>
          </a:p>
        </p:txBody>
      </p:sp>
      <p:sp>
        <p:nvSpPr>
          <p:cNvPr id="3" name="Rectangle 2"/>
          <p:cNvSpPr/>
          <p:nvPr/>
        </p:nvSpPr>
        <p:spPr>
          <a:xfrm>
            <a:off x="228600" y="1295400"/>
            <a:ext cx="8686800" cy="5324535"/>
          </a:xfrm>
          <a:prstGeom prst="rect">
            <a:avLst/>
          </a:prstGeom>
        </p:spPr>
        <p:txBody>
          <a:bodyPr wrap="square">
            <a:spAutoFit/>
          </a:bodyPr>
          <a:lstStyle/>
          <a:p>
            <a:pPr marL="285750" indent="-285750">
              <a:buFont typeface="Wingdings" panose="05000000000000000000" pitchFamily="2" charset="2"/>
              <a:buChar char="§"/>
            </a:pPr>
            <a:r>
              <a:rPr lang="en-US" sz="2000" dirty="0"/>
              <a:t>Creation of bean instance by a factory method.</a:t>
            </a:r>
          </a:p>
          <a:p>
            <a:pPr marL="285750" indent="-285750">
              <a:buFont typeface="Wingdings" panose="05000000000000000000" pitchFamily="2" charset="2"/>
              <a:buChar char="§"/>
            </a:pPr>
            <a:r>
              <a:rPr lang="en-US" sz="2000" dirty="0"/>
              <a:t>Set the values and bean references to the bean properties.</a:t>
            </a:r>
          </a:p>
          <a:p>
            <a:pPr marL="285750" indent="-285750">
              <a:buFont typeface="Wingdings" panose="05000000000000000000" pitchFamily="2" charset="2"/>
              <a:buChar char="§"/>
            </a:pPr>
            <a:r>
              <a:rPr lang="en-US" sz="2000" dirty="0"/>
              <a:t>Call the initialization call back method.</a:t>
            </a:r>
          </a:p>
          <a:p>
            <a:pPr marL="285750" indent="-285750">
              <a:buFont typeface="Wingdings" panose="05000000000000000000" pitchFamily="2" charset="2"/>
              <a:buChar char="§"/>
            </a:pPr>
            <a:r>
              <a:rPr lang="en-US" sz="2000" dirty="0"/>
              <a:t>Bean is ready for use.</a:t>
            </a:r>
          </a:p>
          <a:p>
            <a:pPr marL="285750" indent="-285750">
              <a:buFont typeface="Wingdings" panose="05000000000000000000" pitchFamily="2" charset="2"/>
              <a:buChar char="§"/>
            </a:pPr>
            <a:r>
              <a:rPr lang="en-US" sz="2000" dirty="0"/>
              <a:t>Call the destruction call back method.</a:t>
            </a:r>
          </a:p>
          <a:p>
            <a:pPr marL="285750" indent="-285750">
              <a:buFont typeface="Wingdings" panose="05000000000000000000" pitchFamily="2" charset="2"/>
              <a:buChar char="§"/>
            </a:pPr>
            <a:endParaRPr lang="en-US" sz="2000" dirty="0"/>
          </a:p>
          <a:p>
            <a:r>
              <a:rPr lang="en-US" sz="2000" dirty="0"/>
              <a:t>Spring can recognize the initialization and destruction callback methods in the below three ways.</a:t>
            </a:r>
          </a:p>
          <a:p>
            <a:endParaRPr lang="en-US" sz="2000" dirty="0"/>
          </a:p>
          <a:p>
            <a:pPr marL="342900" indent="-342900">
              <a:buFont typeface="+mj-lt"/>
              <a:buAutoNum type="arabicParenR"/>
            </a:pPr>
            <a:r>
              <a:rPr lang="en-US" sz="2000" dirty="0"/>
              <a:t>A Bean can implement the InitializingBean and DisposableBean life cycle interfaces and overriding the afterPropertiesSet() (Called during Spring bean initialization) and destroy() methods for initialization and destruction respectively.</a:t>
            </a:r>
          </a:p>
          <a:p>
            <a:pPr marL="342900" indent="-342900">
              <a:buFont typeface="+mj-lt"/>
              <a:buAutoNum type="arabicParenR"/>
            </a:pPr>
            <a:r>
              <a:rPr lang="en-US" sz="2000" dirty="0"/>
              <a:t>Set the init-method and destroy-method attributes in the bean configuration file.</a:t>
            </a:r>
          </a:p>
          <a:p>
            <a:pPr marL="342900" indent="-342900">
              <a:buFont typeface="+mj-lt"/>
              <a:buAutoNum type="arabicParenR"/>
            </a:pPr>
            <a:r>
              <a:rPr lang="en-US" sz="2000" dirty="0"/>
              <a:t>Use </a:t>
            </a:r>
            <a:r>
              <a:rPr lang="en-US" sz="2000" b="1" dirty="0"/>
              <a:t>@PostConstruct </a:t>
            </a:r>
            <a:r>
              <a:rPr lang="en-US" sz="2000" dirty="0"/>
              <a:t>and </a:t>
            </a:r>
            <a:r>
              <a:rPr lang="en-US" sz="2000" b="1" dirty="0"/>
              <a:t>@PreDestroy </a:t>
            </a:r>
            <a:r>
              <a:rPr lang="en-US" sz="2000" dirty="0"/>
              <a:t>over the methods (Spring 2.5 or later) which is defined in JSR-250.</a:t>
            </a:r>
          </a:p>
        </p:txBody>
      </p:sp>
    </p:spTree>
    <p:extLst>
      <p:ext uri="{BB962C8B-B14F-4D97-AF65-F5344CB8AC3E}">
        <p14:creationId xmlns:p14="http://schemas.microsoft.com/office/powerpoint/2010/main" val="226383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Life Cycle Cont..</a:t>
            </a:r>
          </a:p>
        </p:txBody>
      </p:sp>
      <p:sp>
        <p:nvSpPr>
          <p:cNvPr id="4" name="Rectangle 3"/>
          <p:cNvSpPr/>
          <p:nvPr/>
        </p:nvSpPr>
        <p:spPr>
          <a:xfrm>
            <a:off x="304800" y="1066800"/>
            <a:ext cx="8610600" cy="5078313"/>
          </a:xfrm>
          <a:prstGeom prst="rect">
            <a:avLst/>
          </a:prstGeom>
        </p:spPr>
        <p:txBody>
          <a:bodyPr wrap="square">
            <a:spAutoFit/>
          </a:bodyPr>
          <a:lstStyle/>
          <a:p>
            <a:r>
              <a:rPr lang="en-US" b="1" dirty="0">
                <a:latin typeface="+mj-lt"/>
              </a:rPr>
              <a:t>Custom init() and destroy() methods in bean configuration file</a:t>
            </a:r>
          </a:p>
          <a:p>
            <a:endParaRPr lang="en-US" b="1" dirty="0"/>
          </a:p>
          <a:p>
            <a:r>
              <a:rPr lang="en-US" dirty="0"/>
              <a:t>Implementing </a:t>
            </a:r>
            <a:r>
              <a:rPr lang="en-US" b="1" dirty="0"/>
              <a:t>InitalizingBean and DisposableBean </a:t>
            </a:r>
            <a:r>
              <a:rPr lang="en-US" dirty="0"/>
              <a:t>interface is simple to use but create tight coupling with the Spring framework in our bean implementations.</a:t>
            </a:r>
          </a:p>
          <a:p>
            <a:endParaRPr lang="en-US" dirty="0"/>
          </a:p>
          <a:p>
            <a:r>
              <a:rPr lang="en-US" dirty="0"/>
              <a:t>Alternatively we can use </a:t>
            </a:r>
            <a:r>
              <a:rPr lang="en-US" b="1" dirty="0"/>
              <a:t>init-method</a:t>
            </a:r>
            <a:r>
              <a:rPr lang="en-US" dirty="0"/>
              <a:t> and </a:t>
            </a:r>
            <a:r>
              <a:rPr lang="en-US" b="1" dirty="0"/>
              <a:t>destroy-method</a:t>
            </a:r>
            <a:r>
              <a:rPr lang="en-US" dirty="0"/>
              <a:t> attribute values for the bean in the spring bean configuration file. This is the recommended approach because of no direct dependency to spring framework and we can create our own methods.</a:t>
            </a:r>
          </a:p>
          <a:p>
            <a:endParaRPr lang="en-US" dirty="0"/>
          </a:p>
          <a:p>
            <a:r>
              <a:rPr lang="en-US" b="1" dirty="0"/>
              <a:t>Note: Both post-init and pre-destroy methods should have no arguments but they can throw Exceptions</a:t>
            </a:r>
          </a:p>
          <a:p>
            <a:endParaRPr lang="en-US" b="1" dirty="0"/>
          </a:p>
          <a:p>
            <a:r>
              <a:rPr lang="en-US" b="1" dirty="0"/>
              <a:t>&lt;beans&gt;</a:t>
            </a:r>
          </a:p>
          <a:p>
            <a:r>
              <a:rPr lang="en-US" b="1" dirty="0"/>
              <a:t>    &lt;bean id="</a:t>
            </a:r>
            <a:r>
              <a:rPr lang="en-US" b="1" dirty="0" err="1"/>
              <a:t>bean_id</a:t>
            </a:r>
            <a:r>
              <a:rPr lang="en-US" b="1" dirty="0"/>
              <a:t>" class="</a:t>
            </a:r>
            <a:r>
              <a:rPr lang="en-US" b="1" dirty="0" err="1"/>
              <a:t>bean.class</a:t>
            </a:r>
            <a:r>
              <a:rPr lang="en-US" b="1" dirty="0"/>
              <a:t>" </a:t>
            </a:r>
          </a:p>
          <a:p>
            <a:r>
              <a:rPr lang="en-US" b="1" dirty="0"/>
              <a:t>      init-method="</a:t>
            </a:r>
            <a:r>
              <a:rPr lang="en-US" b="1" dirty="0" err="1"/>
              <a:t>customInitmethod</a:t>
            </a:r>
            <a:r>
              <a:rPr lang="en-US" b="1" dirty="0"/>
              <a:t>"</a:t>
            </a:r>
          </a:p>
          <a:p>
            <a:r>
              <a:rPr lang="en-US" b="1" dirty="0"/>
              <a:t>     destroy-method="</a:t>
            </a:r>
            <a:r>
              <a:rPr lang="en-US" b="1" dirty="0" err="1"/>
              <a:t>customDestroymethod</a:t>
            </a:r>
            <a:r>
              <a:rPr lang="en-US" b="1" dirty="0"/>
              <a:t>"&gt;</a:t>
            </a:r>
          </a:p>
          <a:p>
            <a:r>
              <a:rPr lang="en-US" b="1" dirty="0"/>
              <a:t>  &lt;/bean&gt;</a:t>
            </a:r>
          </a:p>
          <a:p>
            <a:r>
              <a:rPr lang="en-US" b="1" dirty="0"/>
              <a:t>&lt;/beans&gt;</a:t>
            </a:r>
          </a:p>
        </p:txBody>
      </p:sp>
    </p:spTree>
    <p:extLst>
      <p:ext uri="{BB962C8B-B14F-4D97-AF65-F5344CB8AC3E}">
        <p14:creationId xmlns:p14="http://schemas.microsoft.com/office/powerpoint/2010/main" val="2840012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Life Cycle Cont..</a:t>
            </a:r>
          </a:p>
        </p:txBody>
      </p:sp>
      <p:sp>
        <p:nvSpPr>
          <p:cNvPr id="4" name="Rectangle 3"/>
          <p:cNvSpPr/>
          <p:nvPr/>
        </p:nvSpPr>
        <p:spPr>
          <a:xfrm>
            <a:off x="304800" y="1443841"/>
            <a:ext cx="8610600" cy="4801314"/>
          </a:xfrm>
          <a:prstGeom prst="rect">
            <a:avLst/>
          </a:prstGeom>
        </p:spPr>
        <p:txBody>
          <a:bodyPr wrap="square">
            <a:spAutoFit/>
          </a:bodyPr>
          <a:lstStyle/>
          <a:p>
            <a:r>
              <a:rPr lang="en-US" dirty="0"/>
              <a:t>We can configure the default init-method  and destroy-method which will be applied on all the beans .They are useful when we have a pattern of defining common method names as below:</a:t>
            </a:r>
          </a:p>
          <a:p>
            <a:r>
              <a:rPr lang="en-US" b="1" dirty="0" err="1"/>
              <a:t>init</a:t>
            </a:r>
            <a:r>
              <a:rPr lang="en-US" b="1" dirty="0"/>
              <a:t>() </a:t>
            </a:r>
            <a:r>
              <a:rPr lang="en-US" dirty="0"/>
              <a:t>and </a:t>
            </a:r>
            <a:r>
              <a:rPr lang="en-US" b="1" dirty="0"/>
              <a:t>destroy()</a:t>
            </a:r>
          </a:p>
          <a:p>
            <a:endParaRPr lang="en-US" dirty="0"/>
          </a:p>
          <a:p>
            <a:r>
              <a:rPr lang="en-US" b="1" dirty="0"/>
              <a:t>&lt;beans default-init-method=”</a:t>
            </a:r>
            <a:r>
              <a:rPr lang="en-US" b="1" dirty="0" err="1"/>
              <a:t>customDefaultInitMethod</a:t>
            </a:r>
            <a:r>
              <a:rPr lang="en-US" b="1" dirty="0"/>
              <a:t>” default-destroy-method=”</a:t>
            </a:r>
            <a:r>
              <a:rPr lang="en-US" b="1" dirty="0" err="1"/>
              <a:t>customDefaultDestroyMethod</a:t>
            </a:r>
            <a:r>
              <a:rPr lang="en-US" b="1" dirty="0"/>
              <a:t>” &gt;</a:t>
            </a:r>
          </a:p>
          <a:p>
            <a:r>
              <a:rPr lang="en-US" b="1" dirty="0"/>
              <a:t>    &lt;bean id="</a:t>
            </a:r>
            <a:r>
              <a:rPr lang="en-US" b="1" dirty="0" err="1"/>
              <a:t>bean_id</a:t>
            </a:r>
            <a:r>
              <a:rPr lang="en-US" b="1" dirty="0"/>
              <a:t>" class="</a:t>
            </a:r>
            <a:r>
              <a:rPr lang="en-US" b="1" dirty="0" err="1"/>
              <a:t>bean.class</a:t>
            </a:r>
            <a:r>
              <a:rPr lang="en-US" b="1" dirty="0"/>
              <a:t>" &gt;</a:t>
            </a:r>
          </a:p>
          <a:p>
            <a:r>
              <a:rPr lang="en-US" b="1" dirty="0"/>
              <a:t>&lt;/bean&gt;</a:t>
            </a:r>
          </a:p>
          <a:p>
            <a:r>
              <a:rPr lang="en-US" b="1" dirty="0"/>
              <a:t>&lt;/beans&gt;</a:t>
            </a:r>
          </a:p>
          <a:p>
            <a:endParaRPr lang="en-US" b="1" dirty="0"/>
          </a:p>
          <a:p>
            <a:endParaRPr lang="en-US" b="1" dirty="0"/>
          </a:p>
          <a:p>
            <a:r>
              <a:rPr lang="en-US" b="1" dirty="0"/>
              <a:t>@PostConstruct and @PreDestroy annotations</a:t>
            </a:r>
          </a:p>
          <a:p>
            <a:endParaRPr lang="en-US" b="1" dirty="0"/>
          </a:p>
          <a:p>
            <a:r>
              <a:rPr lang="en-US" dirty="0"/>
              <a:t>Spring 2.5 onwards we can use annotations to specify life cycle methods using @PostConstruct and @PreDestroy annotations.</a:t>
            </a:r>
          </a:p>
          <a:p>
            <a:endParaRPr lang="en-US" b="1" dirty="0"/>
          </a:p>
        </p:txBody>
      </p:sp>
    </p:spTree>
    <p:extLst>
      <p:ext uri="{BB962C8B-B14F-4D97-AF65-F5344CB8AC3E}">
        <p14:creationId xmlns:p14="http://schemas.microsoft.com/office/powerpoint/2010/main" val="2320809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Bean Post Processors</a:t>
            </a:r>
          </a:p>
        </p:txBody>
      </p:sp>
      <p:sp>
        <p:nvSpPr>
          <p:cNvPr id="4" name="Rectangle 3"/>
          <p:cNvSpPr/>
          <p:nvPr/>
        </p:nvSpPr>
        <p:spPr>
          <a:xfrm>
            <a:off x="304800" y="1447800"/>
            <a:ext cx="8610600" cy="1754326"/>
          </a:xfrm>
          <a:prstGeom prst="rect">
            <a:avLst/>
          </a:prstGeom>
        </p:spPr>
        <p:txBody>
          <a:bodyPr wrap="square">
            <a:spAutoFit/>
          </a:bodyPr>
          <a:lstStyle/>
          <a:p>
            <a:r>
              <a:rPr lang="en-US" b="1" dirty="0">
                <a:solidFill>
                  <a:srgbClr val="333333"/>
                </a:solidFill>
              </a:rPr>
              <a:t>Use </a:t>
            </a:r>
            <a:r>
              <a:rPr lang="en-US" b="1" dirty="0" err="1">
                <a:solidFill>
                  <a:srgbClr val="333333"/>
                </a:solidFill>
              </a:rPr>
              <a:t>BeanPostProcessor</a:t>
            </a:r>
            <a:r>
              <a:rPr lang="en-US" dirty="0">
                <a:solidFill>
                  <a:srgbClr val="333333"/>
                </a:solidFill>
              </a:rPr>
              <a:t> to do operations before creating the spring bean and immediately after creating the spring bean. Some custom logic is required to be added before and after spring bean creation. </a:t>
            </a:r>
          </a:p>
          <a:p>
            <a:r>
              <a:rPr lang="en-US" dirty="0">
                <a:solidFill>
                  <a:srgbClr val="333333"/>
                </a:solidFill>
              </a:rPr>
              <a:t>It operates on bean or object instances. A bean instance is instantiated by the IOC Container and then </a:t>
            </a:r>
            <a:r>
              <a:rPr lang="en-US" b="1" dirty="0">
                <a:solidFill>
                  <a:srgbClr val="333333"/>
                </a:solidFill>
              </a:rPr>
              <a:t>BeanPostProcessor</a:t>
            </a:r>
            <a:r>
              <a:rPr lang="en-US" dirty="0">
                <a:solidFill>
                  <a:srgbClr val="333333"/>
                </a:solidFill>
              </a:rPr>
              <a:t> interfaces do their work.</a:t>
            </a:r>
          </a:p>
          <a:p>
            <a:r>
              <a:rPr lang="en-US" b="1" dirty="0" err="1">
                <a:solidFill>
                  <a:srgbClr val="333333"/>
                </a:solidFill>
              </a:rPr>
              <a:t>BeanPostProcessors</a:t>
            </a:r>
            <a:r>
              <a:rPr lang="en-US" dirty="0">
                <a:solidFill>
                  <a:srgbClr val="333333"/>
                </a:solidFill>
              </a:rPr>
              <a:t> are same for all beans</a:t>
            </a:r>
            <a:endParaRPr lang="en-US" b="0" i="0" dirty="0">
              <a:solidFill>
                <a:srgbClr val="333333"/>
              </a:solidFill>
              <a:effectLst/>
            </a:endParaRPr>
          </a:p>
        </p:txBody>
      </p:sp>
    </p:spTree>
    <p:extLst>
      <p:ext uri="{BB962C8B-B14F-4D97-AF65-F5344CB8AC3E}">
        <p14:creationId xmlns:p14="http://schemas.microsoft.com/office/powerpoint/2010/main" val="55393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010400" cy="762000"/>
          </a:xfrm>
        </p:spPr>
        <p:txBody>
          <a:bodyPr>
            <a:normAutofit/>
          </a:bodyPr>
          <a:lstStyle/>
          <a:p>
            <a:r>
              <a:rPr lang="en-US" dirty="0"/>
              <a:t>Demo: Spring Bean Post Processor</a:t>
            </a:r>
          </a:p>
        </p:txBody>
      </p:sp>
      <p:sp>
        <p:nvSpPr>
          <p:cNvPr id="4" name="Rectangle 3"/>
          <p:cNvSpPr/>
          <p:nvPr/>
        </p:nvSpPr>
        <p:spPr>
          <a:xfrm>
            <a:off x="304800" y="914400"/>
            <a:ext cx="8686800" cy="2031325"/>
          </a:xfrm>
          <a:prstGeom prst="rect">
            <a:avLst/>
          </a:prstGeom>
        </p:spPr>
        <p:txBody>
          <a:bodyPr wrap="square">
            <a:spAutoFit/>
          </a:bodyPr>
          <a:lstStyle/>
          <a:p>
            <a:r>
              <a:rPr lang="en-US" b="1" dirty="0">
                <a:solidFill>
                  <a:srgbClr val="333333"/>
                </a:solidFill>
                <a:latin typeface="+mj-lt"/>
              </a:rPr>
              <a:t>Duration:</a:t>
            </a:r>
            <a:r>
              <a:rPr lang="en-US" dirty="0">
                <a:solidFill>
                  <a:srgbClr val="333333"/>
                </a:solidFill>
                <a:latin typeface="+mj-lt"/>
              </a:rPr>
              <a:t> 10 min</a:t>
            </a:r>
          </a:p>
          <a:p>
            <a:r>
              <a:rPr lang="en-US" dirty="0">
                <a:solidFill>
                  <a:srgbClr val="333333"/>
                </a:solidFill>
                <a:latin typeface="+mj-lt"/>
              </a:rPr>
              <a:t>To understand bean post processor logic, we need to create a class which implements BeanPostProcessor interface and two of its methods.</a:t>
            </a:r>
          </a:p>
          <a:p>
            <a:endParaRPr lang="en-US" dirty="0">
              <a:solidFill>
                <a:srgbClr val="333333"/>
              </a:solidFill>
              <a:latin typeface="+mj-lt"/>
            </a:endParaRPr>
          </a:p>
          <a:p>
            <a:r>
              <a:rPr lang="en-US" dirty="0">
                <a:solidFill>
                  <a:srgbClr val="333333"/>
                </a:solidFill>
                <a:latin typeface="+mj-lt"/>
              </a:rPr>
              <a:t>The Project structure is as below </a:t>
            </a:r>
          </a:p>
          <a:p>
            <a:endParaRPr lang="en-US" dirty="0">
              <a:solidFill>
                <a:srgbClr val="333333"/>
              </a:solidFill>
              <a:latin typeface="+mj-lt"/>
            </a:endParaRPr>
          </a:p>
          <a:p>
            <a:endParaRPr lang="en-US" dirty="0">
              <a:latin typeface="+mj-lt"/>
            </a:endParaRPr>
          </a:p>
        </p:txBody>
      </p:sp>
      <p:pic>
        <p:nvPicPr>
          <p:cNvPr id="5" name="Picture 4"/>
          <p:cNvPicPr>
            <a:picLocks noChangeAspect="1"/>
          </p:cNvPicPr>
          <p:nvPr/>
        </p:nvPicPr>
        <p:blipFill rotWithShape="1">
          <a:blip r:embed="rId2"/>
          <a:srcRect l="625" t="8889" r="72500" b="36667"/>
          <a:stretch/>
        </p:blipFill>
        <p:spPr>
          <a:xfrm>
            <a:off x="2781300" y="2438400"/>
            <a:ext cx="3733800" cy="4254795"/>
          </a:xfrm>
          <a:prstGeom prst="rect">
            <a:avLst/>
          </a:prstGeom>
          <a:ln>
            <a:solidFill>
              <a:schemeClr val="accent2"/>
            </a:solidFill>
          </a:ln>
        </p:spPr>
      </p:pic>
    </p:spTree>
    <p:extLst>
      <p:ext uri="{BB962C8B-B14F-4D97-AF65-F5344CB8AC3E}">
        <p14:creationId xmlns:p14="http://schemas.microsoft.com/office/powerpoint/2010/main" val="28842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5" name="Rectangle 4"/>
          <p:cNvSpPr/>
          <p:nvPr/>
        </p:nvSpPr>
        <p:spPr>
          <a:xfrm>
            <a:off x="228600" y="914400"/>
            <a:ext cx="8686800" cy="5786199"/>
          </a:xfrm>
          <a:prstGeom prst="rect">
            <a:avLst/>
          </a:prstGeom>
        </p:spPr>
        <p:txBody>
          <a:bodyPr wrap="square">
            <a:spAutoFit/>
          </a:bodyPr>
          <a:lstStyle/>
          <a:p>
            <a:r>
              <a:rPr lang="en-US" dirty="0"/>
              <a:t>Create SmapleBeanInitProcessor.java file and TestConnection.java file under src / com.beanprocess.beans package. And TestMain.java file under src/ com.beanprocess.main package. Also under src create postprocessor.xml file</a:t>
            </a:r>
          </a:p>
          <a:p>
            <a:endParaRPr lang="en-US" dirty="0"/>
          </a:p>
          <a:p>
            <a:r>
              <a:rPr lang="en-US" dirty="0"/>
              <a:t>Below is a code for </a:t>
            </a:r>
            <a:r>
              <a:rPr lang="en-US" b="1" dirty="0"/>
              <a:t>SmapleBeanInitProcessor.java </a:t>
            </a:r>
            <a:endParaRPr lang="en-US" dirty="0"/>
          </a:p>
          <a:p>
            <a:r>
              <a:rPr lang="en-US" sz="1400" b="1" dirty="0"/>
              <a:t>package com.beanprocess.beans;</a:t>
            </a:r>
          </a:p>
          <a:p>
            <a:endParaRPr lang="en-US" sz="1400" b="1" dirty="0"/>
          </a:p>
          <a:p>
            <a:r>
              <a:rPr lang="en-US" sz="1400" b="1" dirty="0"/>
              <a:t>import org.springframework.beans.BeansException;</a:t>
            </a:r>
          </a:p>
          <a:p>
            <a:r>
              <a:rPr lang="en-US" sz="1400" b="1" dirty="0"/>
              <a:t>import org.springframework.beans.factory.config.BeanPostProcessor;</a:t>
            </a:r>
          </a:p>
          <a:p>
            <a:endParaRPr lang="en-US" sz="1400" dirty="0"/>
          </a:p>
          <a:p>
            <a:r>
              <a:rPr lang="en-US" sz="1400" b="1" dirty="0"/>
              <a:t>public class SmapleBeanInitProcessor implements BeanPostProcessor{</a:t>
            </a:r>
          </a:p>
          <a:p>
            <a:r>
              <a:rPr lang="en-US" sz="1400" dirty="0"/>
              <a:t> </a:t>
            </a:r>
          </a:p>
          <a:p>
            <a:r>
              <a:rPr lang="en-US" sz="1400" dirty="0"/>
              <a:t>    @Override</a:t>
            </a:r>
          </a:p>
          <a:p>
            <a:r>
              <a:rPr lang="en-US" sz="1400" dirty="0"/>
              <a:t>    </a:t>
            </a:r>
            <a:r>
              <a:rPr lang="en-US" sz="1400" b="1" dirty="0"/>
              <a:t>public Object postProcessAfterInitialization(Object bean, String beanName)</a:t>
            </a:r>
          </a:p>
          <a:p>
            <a:r>
              <a:rPr lang="en-US" sz="1400" dirty="0"/>
              <a:t>            </a:t>
            </a:r>
            <a:r>
              <a:rPr lang="en-US" sz="1400" b="1" dirty="0"/>
              <a:t>throws BeansException {</a:t>
            </a:r>
          </a:p>
          <a:p>
            <a:r>
              <a:rPr lang="en-US" sz="1400" dirty="0"/>
              <a:t>        System.</a:t>
            </a:r>
            <a:r>
              <a:rPr lang="en-US" sz="1400" b="1" i="1" dirty="0"/>
              <a:t>out.println("Before initialization: "+beanName);</a:t>
            </a:r>
          </a:p>
          <a:p>
            <a:r>
              <a:rPr lang="en-US" sz="1400" dirty="0"/>
              <a:t>        </a:t>
            </a:r>
            <a:r>
              <a:rPr lang="en-US" sz="1400" b="1" dirty="0"/>
              <a:t>return bean;</a:t>
            </a:r>
          </a:p>
          <a:p>
            <a:r>
              <a:rPr lang="en-US" sz="1400" dirty="0"/>
              <a:t>    }</a:t>
            </a:r>
          </a:p>
          <a:p>
            <a:r>
              <a:rPr lang="en-US" sz="1400" dirty="0"/>
              <a:t>     @Override</a:t>
            </a:r>
          </a:p>
          <a:p>
            <a:r>
              <a:rPr lang="en-US" sz="1400" dirty="0"/>
              <a:t>    </a:t>
            </a:r>
            <a:r>
              <a:rPr lang="en-US" sz="1400" b="1" dirty="0"/>
              <a:t>public Object postProcessBeforeInitialization(Object bean, String beanName)</a:t>
            </a:r>
          </a:p>
          <a:p>
            <a:r>
              <a:rPr lang="en-US" sz="1400" dirty="0"/>
              <a:t>            </a:t>
            </a:r>
            <a:r>
              <a:rPr lang="en-US" sz="1400" b="1" dirty="0"/>
              <a:t>throws BeansException {</a:t>
            </a:r>
          </a:p>
          <a:p>
            <a:r>
              <a:rPr lang="en-US" sz="1400" dirty="0"/>
              <a:t>        System.</a:t>
            </a:r>
            <a:r>
              <a:rPr lang="en-US" sz="1400" b="1" i="1" dirty="0"/>
              <a:t>out.println("After initialization: "+beanName);</a:t>
            </a:r>
          </a:p>
          <a:p>
            <a:r>
              <a:rPr lang="en-US" sz="1400" dirty="0"/>
              <a:t>        </a:t>
            </a:r>
            <a:r>
              <a:rPr lang="en-US" sz="1400" b="1" dirty="0"/>
              <a:t>return bean;</a:t>
            </a:r>
          </a:p>
          <a:p>
            <a:r>
              <a:rPr lang="en-US" sz="1400" dirty="0"/>
              <a:t>    }</a:t>
            </a:r>
          </a:p>
          <a:p>
            <a:r>
              <a:rPr lang="en-US" sz="1400" dirty="0"/>
              <a:t>}</a:t>
            </a:r>
          </a:p>
        </p:txBody>
      </p:sp>
    </p:spTree>
    <p:extLst>
      <p:ext uri="{BB962C8B-B14F-4D97-AF65-F5344CB8AC3E}">
        <p14:creationId xmlns:p14="http://schemas.microsoft.com/office/powerpoint/2010/main" val="188969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0" y="1143000"/>
            <a:ext cx="9106711" cy="4801314"/>
          </a:xfrm>
          <a:prstGeom prst="rect">
            <a:avLst/>
          </a:prstGeom>
        </p:spPr>
        <p:txBody>
          <a:bodyPr wrap="square">
            <a:spAutoFit/>
          </a:bodyPr>
          <a:lstStyle/>
          <a:p>
            <a:r>
              <a:rPr lang="en-US" dirty="0"/>
              <a:t>Postprocessor.xml code</a:t>
            </a:r>
          </a:p>
          <a:p>
            <a:endParaRPr lang="en-US" dirty="0"/>
          </a:p>
          <a:p>
            <a:r>
              <a:rPr lang="en-US" dirty="0">
                <a:solidFill>
                  <a:srgbClr val="008080"/>
                </a:solidFill>
              </a:rPr>
              <a:t>&lt;</a:t>
            </a:r>
            <a:r>
              <a:rPr lang="en-US" dirty="0">
                <a:solidFill>
                  <a:srgbClr val="3F7F7F"/>
                </a:solidFill>
                <a:highlight>
                  <a:srgbClr val="D4D4D4"/>
                </a:highlight>
              </a:rPr>
              <a:t>beans </a:t>
            </a:r>
            <a:r>
              <a:rPr lang="en-US" dirty="0">
                <a:solidFill>
                  <a:srgbClr val="7F007F"/>
                </a:solidFill>
                <a:highlight>
                  <a:srgbClr val="D4D4D4"/>
                </a:highlight>
              </a:rPr>
              <a:t>xmlns</a:t>
            </a:r>
            <a:r>
              <a:rPr lang="en-US" dirty="0">
                <a:solidFill>
                  <a:srgbClr val="000000"/>
                </a:solidFill>
                <a:highlight>
                  <a:srgbClr val="D4D4D4"/>
                </a:highlight>
              </a:rPr>
              <a:t>=</a:t>
            </a:r>
            <a:r>
              <a:rPr lang="en-US" i="1" dirty="0">
                <a:solidFill>
                  <a:srgbClr val="2A00FF"/>
                </a:solidFill>
                <a:highlight>
                  <a:srgbClr val="D4D4D4"/>
                </a:highlight>
              </a:rPr>
              <a:t>"http://www.springframework.org/schema/beans"</a:t>
            </a:r>
          </a:p>
          <a:p>
            <a:r>
              <a:rPr lang="en-US" dirty="0"/>
              <a:t>    </a:t>
            </a:r>
            <a:r>
              <a:rPr lang="en-US" dirty="0">
                <a:solidFill>
                  <a:srgbClr val="7F007F"/>
                </a:solidFill>
              </a:rPr>
              <a:t>xmlns:xsi</a:t>
            </a:r>
            <a:r>
              <a:rPr lang="en-US" dirty="0">
                <a:solidFill>
                  <a:srgbClr val="000000"/>
                </a:solidFill>
              </a:rPr>
              <a:t>=</a:t>
            </a:r>
            <a:r>
              <a:rPr lang="en-US" i="1" dirty="0">
                <a:solidFill>
                  <a:srgbClr val="2A00FF"/>
                </a:solidFill>
              </a:rPr>
              <a:t>"http://www.w3.org/2001/XMLSchema-instance"</a:t>
            </a:r>
          </a:p>
          <a:p>
            <a:r>
              <a:rPr lang="en-US" dirty="0"/>
              <a:t>    </a:t>
            </a:r>
            <a:r>
              <a:rPr lang="en-US" dirty="0">
                <a:solidFill>
                  <a:srgbClr val="7F007F"/>
                </a:solidFill>
              </a:rPr>
              <a:t>xmlns:context</a:t>
            </a:r>
            <a:r>
              <a:rPr lang="en-US" dirty="0">
                <a:solidFill>
                  <a:srgbClr val="000000"/>
                </a:solidFill>
              </a:rPr>
              <a:t>=</a:t>
            </a:r>
            <a:r>
              <a:rPr lang="en-US" i="1" dirty="0">
                <a:solidFill>
                  <a:srgbClr val="2A00FF"/>
                </a:solidFill>
              </a:rPr>
              <a:t>"http://www.springframework.org/schema/context"</a:t>
            </a:r>
          </a:p>
          <a:p>
            <a:r>
              <a:rPr lang="en-US" dirty="0"/>
              <a:t>    </a:t>
            </a:r>
            <a:r>
              <a:rPr lang="en-US" dirty="0">
                <a:solidFill>
                  <a:srgbClr val="7F007F"/>
                </a:solidFill>
              </a:rPr>
              <a:t>xsi:schemaLocation</a:t>
            </a:r>
            <a:r>
              <a:rPr lang="en-US" dirty="0">
                <a:solidFill>
                  <a:srgbClr val="000000"/>
                </a:solidFill>
              </a:rPr>
              <a:t>=</a:t>
            </a:r>
            <a:r>
              <a:rPr lang="en-US" i="1" dirty="0">
                <a:solidFill>
                  <a:srgbClr val="2A00FF"/>
                </a:solidFill>
              </a:rPr>
              <a:t>"http://www.springframework.org/schema/beans</a:t>
            </a:r>
          </a:p>
          <a:p>
            <a:r>
              <a:rPr lang="en-US" i="1" dirty="0">
                <a:solidFill>
                  <a:srgbClr val="2A00FF"/>
                </a:solidFill>
              </a:rPr>
              <a:t>    http://www.springframework.org/schema/beans/spring-beans-3.0.xsd</a:t>
            </a:r>
          </a:p>
          <a:p>
            <a:r>
              <a:rPr lang="en-US" i="1" dirty="0">
                <a:solidFill>
                  <a:srgbClr val="2A00FF"/>
                </a:solidFill>
              </a:rPr>
              <a:t>    http://www.springframework.org/schema/context</a:t>
            </a:r>
          </a:p>
          <a:p>
            <a:r>
              <a:rPr lang="en-US" i="1" dirty="0">
                <a:solidFill>
                  <a:srgbClr val="2A00FF"/>
                </a:solidFill>
              </a:rPr>
              <a:t>    http://www.springframework.org/schema/context/spring-context-3.0.xsd"</a:t>
            </a:r>
            <a:r>
              <a:rPr lang="en-US" i="1" dirty="0">
                <a:solidFill>
                  <a:srgbClr val="008080"/>
                </a:solidFill>
              </a:rPr>
              <a:t>&gt;</a:t>
            </a:r>
          </a:p>
          <a:p>
            <a:r>
              <a:rPr lang="en-US" dirty="0">
                <a:solidFill>
                  <a:srgbClr val="000000"/>
                </a:solidFill>
              </a:rPr>
              <a:t> </a:t>
            </a:r>
            <a:r>
              <a:rPr lang="en-US" dirty="0">
                <a:solidFill>
                  <a:srgbClr val="008080"/>
                </a:solidFill>
              </a:rPr>
              <a:t>&lt;</a:t>
            </a:r>
            <a:r>
              <a:rPr lang="en-US" dirty="0" err="1">
                <a:solidFill>
                  <a:srgbClr val="3F7F7F"/>
                </a:solidFill>
              </a:rPr>
              <a:t>context:annotation-config</a:t>
            </a:r>
            <a:r>
              <a:rPr lang="en-US" dirty="0">
                <a:solidFill>
                  <a:srgbClr val="3F7F7F"/>
                </a:solidFill>
              </a:rPr>
              <a:t> </a:t>
            </a:r>
            <a:r>
              <a:rPr lang="en-US" dirty="0">
                <a:solidFill>
                  <a:srgbClr val="008080"/>
                </a:solidFill>
              </a:rPr>
              <a:t>/&gt;</a:t>
            </a:r>
          </a:p>
          <a:p>
            <a:r>
              <a:rPr lang="en-US" dirty="0">
                <a:solidFill>
                  <a:srgbClr val="000000"/>
                </a:solidFill>
              </a:rPr>
              <a:t>  </a:t>
            </a:r>
          </a:p>
          <a:p>
            <a:r>
              <a:rPr lang="en-US" dirty="0">
                <a:solidFill>
                  <a:srgbClr val="008080"/>
                </a:solidFill>
              </a:rPr>
              <a:t>&lt;</a:t>
            </a:r>
            <a:r>
              <a:rPr lang="en-US" dirty="0">
                <a:solidFill>
                  <a:srgbClr val="3F7F7F"/>
                </a:solidFill>
              </a:rPr>
              <a:t>bean </a:t>
            </a:r>
            <a:r>
              <a:rPr lang="en-US" dirty="0">
                <a:solidFill>
                  <a:srgbClr val="7F007F"/>
                </a:solidFill>
              </a:rPr>
              <a:t>id</a:t>
            </a:r>
            <a:r>
              <a:rPr lang="en-US" dirty="0">
                <a:solidFill>
                  <a:srgbClr val="000000"/>
                </a:solidFill>
              </a:rPr>
              <a:t>=</a:t>
            </a:r>
            <a:r>
              <a:rPr lang="en-US" i="1" dirty="0">
                <a:solidFill>
                  <a:srgbClr val="2A00FF"/>
                </a:solidFill>
              </a:rPr>
              <a:t>"</a:t>
            </a:r>
            <a:r>
              <a:rPr lang="en-US" i="1" dirty="0" err="1">
                <a:solidFill>
                  <a:srgbClr val="2A00FF"/>
                </a:solidFill>
              </a:rPr>
              <a:t>connectionmanager</a:t>
            </a:r>
            <a:r>
              <a:rPr lang="en-US" i="1" dirty="0">
                <a:solidFill>
                  <a:srgbClr val="2A00FF"/>
                </a:solidFill>
              </a:rPr>
              <a:t>" </a:t>
            </a:r>
            <a:r>
              <a:rPr lang="en-US" i="1" dirty="0">
                <a:solidFill>
                  <a:srgbClr val="7F007F"/>
                </a:solidFill>
              </a:rPr>
              <a:t>class</a:t>
            </a:r>
            <a:r>
              <a:rPr lang="en-US" i="1" dirty="0">
                <a:solidFill>
                  <a:srgbClr val="000000"/>
                </a:solidFill>
              </a:rPr>
              <a:t>=</a:t>
            </a:r>
            <a:r>
              <a:rPr lang="en-US" i="1" dirty="0">
                <a:solidFill>
                  <a:srgbClr val="2A00FF"/>
                </a:solidFill>
              </a:rPr>
              <a:t>"</a:t>
            </a:r>
            <a:r>
              <a:rPr lang="en-US" i="1" dirty="0" err="1">
                <a:solidFill>
                  <a:srgbClr val="2A00FF"/>
                </a:solidFill>
              </a:rPr>
              <a:t>com.beanprocess.beans.TestConnection</a:t>
            </a:r>
            <a:r>
              <a:rPr lang="en-US" i="1" dirty="0">
                <a:solidFill>
                  <a:srgbClr val="2A00FF"/>
                </a:solidFill>
              </a:rPr>
              <a:t>"</a:t>
            </a:r>
            <a:r>
              <a:rPr lang="en-US" i="1" dirty="0">
                <a:solidFill>
                  <a:srgbClr val="008080"/>
                </a:solidFill>
              </a:rPr>
              <a:t>&gt;</a:t>
            </a:r>
          </a:p>
          <a:p>
            <a:r>
              <a:rPr lang="en-US" dirty="0">
                <a:solidFill>
                  <a:srgbClr val="000000"/>
                </a:solidFill>
              </a:rPr>
              <a:t>        </a:t>
            </a:r>
            <a:r>
              <a:rPr lang="en-US" dirty="0">
                <a:solidFill>
                  <a:srgbClr val="008080"/>
                </a:solidFill>
              </a:rPr>
              <a:t>&lt;</a:t>
            </a:r>
            <a:r>
              <a:rPr lang="en-US" dirty="0">
                <a:solidFill>
                  <a:srgbClr val="3F7F7F"/>
                </a:solidFill>
              </a:rPr>
              <a:t>property </a:t>
            </a:r>
            <a:r>
              <a:rPr lang="en-US" dirty="0">
                <a:solidFill>
                  <a:srgbClr val="7F007F"/>
                </a:solidFill>
              </a:rPr>
              <a:t>name</a:t>
            </a:r>
            <a:r>
              <a:rPr lang="en-US" dirty="0">
                <a:solidFill>
                  <a:srgbClr val="000000"/>
                </a:solidFill>
              </a:rPr>
              <a:t>=</a:t>
            </a:r>
            <a:r>
              <a:rPr lang="en-US" i="1" dirty="0">
                <a:solidFill>
                  <a:srgbClr val="2A00FF"/>
                </a:solidFill>
              </a:rPr>
              <a:t>"url" </a:t>
            </a:r>
            <a:r>
              <a:rPr lang="en-US" i="1" dirty="0">
                <a:solidFill>
                  <a:srgbClr val="7F007F"/>
                </a:solidFill>
              </a:rPr>
              <a:t>value</a:t>
            </a:r>
            <a:r>
              <a:rPr lang="en-US" i="1" dirty="0">
                <a:solidFill>
                  <a:srgbClr val="000000"/>
                </a:solidFill>
              </a:rPr>
              <a:t>=</a:t>
            </a:r>
            <a:r>
              <a:rPr lang="en-US" i="1" dirty="0">
                <a:solidFill>
                  <a:srgbClr val="2A00FF"/>
                </a:solidFill>
              </a:rPr>
              <a:t>"http://www.google.com"</a:t>
            </a:r>
            <a:r>
              <a:rPr lang="en-US" i="1" dirty="0">
                <a:solidFill>
                  <a:srgbClr val="008080"/>
                </a:solidFill>
              </a:rPr>
              <a:t>/&gt;</a:t>
            </a:r>
            <a:r>
              <a:rPr lang="en-US" i="1" dirty="0">
                <a:solidFill>
                  <a:srgbClr val="000000"/>
                </a:solidFill>
              </a:rPr>
              <a:t>    </a:t>
            </a:r>
          </a:p>
          <a:p>
            <a:r>
              <a:rPr lang="en-US" dirty="0">
                <a:solidFill>
                  <a:srgbClr val="000000"/>
                </a:solidFill>
              </a:rPr>
              <a:t>    </a:t>
            </a:r>
            <a:r>
              <a:rPr lang="en-US" dirty="0">
                <a:solidFill>
                  <a:srgbClr val="008080"/>
                </a:solidFill>
              </a:rPr>
              <a:t>&lt;/</a:t>
            </a:r>
            <a:r>
              <a:rPr lang="en-US" dirty="0">
                <a:solidFill>
                  <a:srgbClr val="3F7F7F"/>
                </a:solidFill>
              </a:rPr>
              <a:t>bean</a:t>
            </a:r>
            <a:r>
              <a:rPr lang="en-US" dirty="0">
                <a:solidFill>
                  <a:srgbClr val="008080"/>
                </a:solidFill>
              </a:rPr>
              <a:t>&gt;</a:t>
            </a:r>
          </a:p>
          <a:p>
            <a:r>
              <a:rPr lang="en-US" dirty="0">
                <a:solidFill>
                  <a:srgbClr val="000000"/>
                </a:solidFill>
              </a:rPr>
              <a:t> </a:t>
            </a:r>
          </a:p>
          <a:p>
            <a:r>
              <a:rPr lang="en-US" dirty="0">
                <a:solidFill>
                  <a:srgbClr val="008080"/>
                </a:solidFill>
              </a:rPr>
              <a:t>&lt;</a:t>
            </a:r>
            <a:r>
              <a:rPr lang="en-US" dirty="0">
                <a:solidFill>
                  <a:srgbClr val="3F7F7F"/>
                </a:solidFill>
              </a:rPr>
              <a:t>bean </a:t>
            </a:r>
            <a:r>
              <a:rPr lang="en-US" dirty="0">
                <a:solidFill>
                  <a:srgbClr val="7F007F"/>
                </a:solidFill>
              </a:rPr>
              <a:t>class</a:t>
            </a:r>
            <a:r>
              <a:rPr lang="en-US" dirty="0">
                <a:solidFill>
                  <a:srgbClr val="000000"/>
                </a:solidFill>
              </a:rPr>
              <a:t>=</a:t>
            </a:r>
            <a:r>
              <a:rPr lang="en-US" i="1" dirty="0">
                <a:solidFill>
                  <a:srgbClr val="2A00FF"/>
                </a:solidFill>
              </a:rPr>
              <a:t>"</a:t>
            </a:r>
            <a:r>
              <a:rPr lang="en-US" i="1" dirty="0" err="1">
                <a:solidFill>
                  <a:srgbClr val="2A00FF"/>
                </a:solidFill>
              </a:rPr>
              <a:t>com.beanprocess.beans.SmapleBeanInitProcessor</a:t>
            </a:r>
            <a:r>
              <a:rPr lang="en-US" i="1" dirty="0">
                <a:solidFill>
                  <a:srgbClr val="2A00FF"/>
                </a:solidFill>
              </a:rPr>
              <a:t>" </a:t>
            </a:r>
            <a:r>
              <a:rPr lang="en-US" i="1" dirty="0">
                <a:solidFill>
                  <a:srgbClr val="008080"/>
                </a:solidFill>
              </a:rPr>
              <a:t>/&gt;</a:t>
            </a:r>
          </a:p>
          <a:p>
            <a:r>
              <a:rPr lang="en-US" dirty="0">
                <a:solidFill>
                  <a:srgbClr val="008080"/>
                </a:solidFill>
              </a:rPr>
              <a:t>&lt;/</a:t>
            </a:r>
            <a:r>
              <a:rPr lang="en-US" dirty="0">
                <a:solidFill>
                  <a:srgbClr val="3F7F7F"/>
                </a:solidFill>
                <a:highlight>
                  <a:srgbClr val="D4D4D4"/>
                </a:highlight>
              </a:rPr>
              <a:t>beans</a:t>
            </a:r>
            <a:r>
              <a:rPr lang="en-US" dirty="0">
                <a:solidFill>
                  <a:srgbClr val="008080"/>
                </a:solidFill>
                <a:highlight>
                  <a:srgbClr val="D4D4D4"/>
                </a:highlight>
              </a:rPr>
              <a:t>&gt;</a:t>
            </a:r>
            <a:endParaRPr lang="en-US" dirty="0"/>
          </a:p>
        </p:txBody>
      </p:sp>
    </p:spTree>
    <p:extLst>
      <p:ext uri="{BB962C8B-B14F-4D97-AF65-F5344CB8AC3E}">
        <p14:creationId xmlns:p14="http://schemas.microsoft.com/office/powerpoint/2010/main" val="310172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152400" y="851469"/>
            <a:ext cx="4572000" cy="5909310"/>
          </a:xfrm>
          <a:prstGeom prst="rect">
            <a:avLst/>
          </a:prstGeom>
        </p:spPr>
        <p:txBody>
          <a:bodyPr wrap="square">
            <a:spAutoFit/>
          </a:bodyPr>
          <a:lstStyle/>
          <a:p>
            <a:r>
              <a:rPr lang="en-US" sz="1400" b="1" dirty="0">
                <a:solidFill>
                  <a:srgbClr val="7F0055"/>
                </a:solidFill>
                <a:latin typeface="Courier New" panose="02070309020205020404" pitchFamily="49" charset="0"/>
              </a:rPr>
              <a:t>package</a:t>
            </a:r>
            <a:r>
              <a:rPr lang="en-US" sz="1400" b="1" dirty="0">
                <a:solidFill>
                  <a:srgbClr val="000000"/>
                </a:solidFill>
                <a:latin typeface="Courier New" panose="02070309020205020404" pitchFamily="49" charset="0"/>
              </a:rPr>
              <a:t> com.beanprocess.beans;</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java.io.IOException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java.net.HttpURLConnection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java.net.MalformedURLException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java.net.URL;</a:t>
            </a:r>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javax.annotation.PostConstruct</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javax.annotation.PreDestroy</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class</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TestConnection</a:t>
            </a:r>
            <a:r>
              <a:rPr lang="en-US" sz="1400" b="1"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private</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HttpURLConnection</a:t>
            </a:r>
            <a:r>
              <a:rPr lang="en-US" sz="1400" b="1" dirty="0">
                <a:solidFill>
                  <a:srgbClr val="000000"/>
                </a:solidFill>
                <a:latin typeface="Courier New" panose="02070309020205020404" pitchFamily="49" charset="0"/>
              </a:rPr>
              <a:t> </a:t>
            </a:r>
            <a:r>
              <a:rPr lang="en-US" sz="1400" b="1" dirty="0">
                <a:solidFill>
                  <a:srgbClr val="0000C0"/>
                </a:solidFill>
                <a:latin typeface="Courier New" panose="02070309020205020404" pitchFamily="49" charset="0"/>
              </a:rPr>
              <a:t>connection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private</a:t>
            </a:r>
            <a:r>
              <a:rPr lang="en-US" sz="1400" b="1" dirty="0">
                <a:solidFill>
                  <a:srgbClr val="000000"/>
                </a:solidFill>
                <a:latin typeface="Courier New" panose="02070309020205020404" pitchFamily="49" charset="0"/>
              </a:rPr>
              <a:t> String </a:t>
            </a:r>
            <a:r>
              <a:rPr lang="en-US" sz="1400" b="1" dirty="0">
                <a:solidFill>
                  <a:srgbClr val="0000C0"/>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setUrl</a:t>
            </a:r>
            <a:r>
              <a:rPr lang="en-US" sz="1400" b="1" dirty="0">
                <a:solidFill>
                  <a:srgbClr val="000000"/>
                </a:solidFill>
                <a:latin typeface="Courier New" panose="02070309020205020404" pitchFamily="49" charset="0"/>
              </a:rPr>
              <a:t>(String </a:t>
            </a:r>
            <a:r>
              <a:rPr lang="en-US" sz="1400" b="1" dirty="0">
                <a:solidFill>
                  <a:srgbClr val="6A3E3E"/>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this</a:t>
            </a:r>
            <a:r>
              <a:rPr lang="en-US" sz="1400" b="1" dirty="0">
                <a:solidFill>
                  <a:srgbClr val="000000"/>
                </a:solidFill>
                <a:latin typeface="Courier New" panose="02070309020205020404" pitchFamily="49" charset="0"/>
              </a:rPr>
              <a:t>.</a:t>
            </a:r>
            <a:r>
              <a:rPr lang="en-US" sz="1400" b="1" dirty="0">
                <a:solidFill>
                  <a:srgbClr val="0000C0"/>
                </a:solidFill>
                <a:latin typeface="Courier New" panose="02070309020205020404" pitchFamily="49" charset="0"/>
              </a:rPr>
              <a:t>url</a:t>
            </a:r>
            <a:r>
              <a:rPr lang="en-US" sz="1400" b="1" dirty="0">
                <a:solidFill>
                  <a:srgbClr val="000000"/>
                </a:solidFill>
                <a:latin typeface="Courier New" panose="02070309020205020404" pitchFamily="49" charset="0"/>
              </a:rPr>
              <a:t> = </a:t>
            </a:r>
            <a:r>
              <a:rPr lang="en-US" sz="1400" b="1" dirty="0">
                <a:solidFill>
                  <a:srgbClr val="6A3E3E"/>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000000"/>
                </a:solidFill>
                <a:highlight>
                  <a:srgbClr val="D4D4D4"/>
                </a:highlight>
                <a:latin typeface="Courier New" panose="02070309020205020404" pitchFamily="49" charset="0"/>
              </a:rPr>
              <a:t>String </a:t>
            </a:r>
            <a:r>
              <a:rPr lang="en-US" sz="1400" b="1" dirty="0" err="1">
                <a:solidFill>
                  <a:srgbClr val="000000"/>
                </a:solidFill>
                <a:highlight>
                  <a:srgbClr val="D4D4D4"/>
                </a:highlight>
                <a:latin typeface="Courier New" panose="02070309020205020404" pitchFamily="49" charset="0"/>
              </a:rPr>
              <a:t>getUrl</a:t>
            </a:r>
            <a:r>
              <a:rPr lang="en-US" sz="1400" b="1" dirty="0">
                <a:solidFill>
                  <a:srgbClr val="000000"/>
                </a:solidFill>
                <a:highlight>
                  <a:srgbClr val="D4D4D4"/>
                </a:highlight>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highlight>
                  <a:srgbClr val="D4D4D4"/>
                </a:highlight>
                <a:latin typeface="Courier New" panose="02070309020205020404" pitchFamily="49" charset="0"/>
              </a:rPr>
              <a:t>return</a:t>
            </a:r>
            <a:r>
              <a:rPr lang="en-US" sz="1400" b="1" dirty="0">
                <a:solidFill>
                  <a:srgbClr val="000000"/>
                </a:solidFill>
                <a:highlight>
                  <a:srgbClr val="D4D4D4"/>
                </a:highlight>
                <a:latin typeface="Courier New" panose="02070309020205020404" pitchFamily="49" charset="0"/>
              </a:rPr>
              <a:t> </a:t>
            </a:r>
            <a:r>
              <a:rPr lang="en-US" sz="1400" b="1" dirty="0">
                <a:solidFill>
                  <a:srgbClr val="0000C0"/>
                </a:solidFill>
                <a:highlight>
                  <a:srgbClr val="D4D4D4"/>
                </a:highlight>
                <a:latin typeface="Courier New" panose="02070309020205020404" pitchFamily="49" charset="0"/>
              </a:rPr>
              <a:t>url</a:t>
            </a:r>
            <a:r>
              <a:rPr lang="en-US" sz="1400" b="1" dirty="0">
                <a:solidFill>
                  <a:srgbClr val="000000"/>
                </a:solidFill>
                <a:highlight>
                  <a:srgbClr val="D4D4D4"/>
                </a:highlight>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646464"/>
                </a:solidFill>
                <a:latin typeface="Courier New" panose="02070309020205020404" pitchFamily="49" charset="0"/>
              </a:rPr>
              <a:t>@PostConstruct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init(){</a:t>
            </a:r>
          </a:p>
          <a:p>
            <a:r>
              <a:rPr lang="en-US" sz="1400" dirty="0">
                <a:solidFill>
                  <a:srgbClr val="000000"/>
                </a:solidFill>
                <a:latin typeface="Courier New" panose="02070309020205020404" pitchFamily="49" charset="0"/>
              </a:rPr>
              <a:t>System.</a:t>
            </a:r>
            <a:r>
              <a:rPr lang="en-US" sz="1400" b="1" i="1" dirty="0">
                <a:solidFill>
                  <a:srgbClr val="0000C0"/>
                </a:solidFill>
                <a:latin typeface="Courier New" panose="02070309020205020404" pitchFamily="49" charset="0"/>
              </a:rPr>
              <a:t>out</a:t>
            </a:r>
            <a:r>
              <a:rPr lang="en-US" sz="1400" b="1" i="1" dirty="0">
                <a:solidFill>
                  <a:srgbClr val="000000"/>
                </a:solidFill>
                <a:latin typeface="Courier New" panose="02070309020205020404" pitchFamily="49" charset="0"/>
              </a:rPr>
              <a:t>.println(</a:t>
            </a:r>
            <a:r>
              <a:rPr lang="en-US" sz="1400" b="1" i="1" dirty="0">
                <a:solidFill>
                  <a:srgbClr val="2A00FF"/>
                </a:solidFill>
                <a:latin typeface="Courier New" panose="02070309020205020404" pitchFamily="49" charset="0"/>
              </a:rPr>
              <a:t>"Inside init() method..."</a:t>
            </a:r>
            <a:r>
              <a:rPr lang="en-US" sz="1400" b="1" i="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URL </a:t>
            </a:r>
            <a:r>
              <a:rPr lang="en-US" sz="1400" dirty="0" err="1">
                <a:solidFill>
                  <a:srgbClr val="6A3E3E"/>
                </a:solidFill>
                <a:latin typeface="Courier New" panose="02070309020205020404" pitchFamily="49" charset="0"/>
              </a:rPr>
              <a:t>obj</a:t>
            </a:r>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try</a:t>
            </a:r>
            <a:r>
              <a:rPr lang="en-US" sz="1400" b="1" dirty="0">
                <a:solidFill>
                  <a:srgbClr val="000000"/>
                </a:solidFill>
                <a:latin typeface="Courier New" panose="02070309020205020404" pitchFamily="49" charset="0"/>
              </a:rPr>
              <a:t> {</a:t>
            </a:r>
          </a:p>
          <a:p>
            <a:r>
              <a:rPr lang="en-US" sz="1400" dirty="0" err="1">
                <a:solidFill>
                  <a:srgbClr val="6A3E3E"/>
                </a:solidFill>
                <a:latin typeface="Courier New" panose="02070309020205020404" pitchFamily="49" charset="0"/>
              </a:rPr>
              <a:t>obj</a:t>
            </a:r>
            <a:r>
              <a:rPr lang="en-US" sz="1400" dirty="0">
                <a:solidFill>
                  <a:srgbClr val="000000"/>
                </a:solidFill>
                <a:latin typeface="Courier New" panose="02070309020205020404" pitchFamily="49" charset="0"/>
              </a:rPr>
              <a:t> = </a:t>
            </a:r>
            <a:r>
              <a:rPr lang="en-US" sz="1400" b="1" dirty="0">
                <a:solidFill>
                  <a:srgbClr val="7F0055"/>
                </a:solidFill>
                <a:latin typeface="Courier New" panose="02070309020205020404" pitchFamily="49" charset="0"/>
              </a:rPr>
              <a:t>new</a:t>
            </a:r>
            <a:r>
              <a:rPr lang="en-US" sz="1400" b="1" dirty="0">
                <a:solidFill>
                  <a:srgbClr val="000000"/>
                </a:solidFill>
                <a:latin typeface="Courier New" panose="02070309020205020404" pitchFamily="49" charset="0"/>
              </a:rPr>
              <a:t> URL(</a:t>
            </a:r>
            <a:r>
              <a:rPr lang="en-US" sz="1400" b="1" dirty="0">
                <a:solidFill>
                  <a:srgbClr val="7F0055"/>
                </a:solidFill>
                <a:latin typeface="Courier New" panose="02070309020205020404" pitchFamily="49" charset="0"/>
              </a:rPr>
              <a:t>this</a:t>
            </a:r>
            <a:r>
              <a:rPr lang="en-US" sz="1400" b="1" dirty="0">
                <a:solidFill>
                  <a:srgbClr val="000000"/>
                </a:solidFill>
                <a:latin typeface="Courier New" panose="02070309020205020404" pitchFamily="49" charset="0"/>
              </a:rPr>
              <a:t>.</a:t>
            </a:r>
            <a:r>
              <a:rPr lang="en-US" sz="1400" b="1" dirty="0">
                <a:solidFill>
                  <a:srgbClr val="0000C0"/>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dirty="0">
                <a:solidFill>
                  <a:srgbClr val="3F7F5F"/>
                </a:solidFill>
                <a:latin typeface="Courier New" panose="02070309020205020404" pitchFamily="49" charset="0"/>
              </a:rPr>
              <a:t>//initialize </a:t>
            </a:r>
            <a:r>
              <a:rPr lang="en-US" sz="1400" u="sng" dirty="0">
                <a:solidFill>
                  <a:srgbClr val="3F7F5F"/>
                </a:solidFill>
                <a:latin typeface="Courier New" panose="02070309020205020404" pitchFamily="49" charset="0"/>
              </a:rPr>
              <a:t>http connection here</a:t>
            </a:r>
          </a:p>
          <a:p>
            <a:r>
              <a:rPr lang="en-US" sz="1400" b="1" dirty="0" err="1">
                <a:solidFill>
                  <a:srgbClr val="7F0055"/>
                </a:solidFill>
                <a:latin typeface="Courier New" panose="02070309020205020404" pitchFamily="49" charset="0"/>
              </a:rPr>
              <a:t>this</a:t>
            </a:r>
            <a:r>
              <a:rPr lang="en-US" sz="1400" b="1" dirty="0" err="1">
                <a:solidFill>
                  <a:srgbClr val="000000"/>
                </a:solidFill>
                <a:latin typeface="Courier New" panose="02070309020205020404" pitchFamily="49" charset="0"/>
              </a:rPr>
              <a:t>.</a:t>
            </a:r>
            <a:r>
              <a:rPr lang="en-US" sz="1400" b="1" dirty="0" err="1">
                <a:solidFill>
                  <a:srgbClr val="0000C0"/>
                </a:solidFill>
                <a:latin typeface="Courier New" panose="02070309020205020404" pitchFamily="49" charset="0"/>
              </a:rPr>
              <a:t>connection</a:t>
            </a:r>
            <a:r>
              <a:rPr lang="en-US" sz="1400" b="1" dirty="0">
                <a:solidFill>
                  <a:srgbClr val="000000"/>
                </a:solidFill>
                <a:latin typeface="Courier New" panose="02070309020205020404" pitchFamily="49" charset="0"/>
              </a:rPr>
              <a:t> = (</a:t>
            </a:r>
            <a:r>
              <a:rPr lang="en-US" sz="1400" b="1" dirty="0" err="1">
                <a:solidFill>
                  <a:srgbClr val="000000"/>
                </a:solidFill>
                <a:latin typeface="Courier New" panose="02070309020205020404" pitchFamily="49" charset="0"/>
              </a:rPr>
              <a:t>HttpURLConnection</a:t>
            </a:r>
            <a:r>
              <a:rPr lang="en-US" sz="1400" b="1" dirty="0">
                <a:solidFill>
                  <a:srgbClr val="000000"/>
                </a:solidFill>
                <a:latin typeface="Courier New" panose="02070309020205020404" pitchFamily="49" charset="0"/>
              </a:rPr>
              <a:t>)</a:t>
            </a:r>
            <a:endParaRPr lang="en-US" sz="1400" dirty="0">
              <a:solidFill>
                <a:srgbClr val="646464"/>
              </a:solidFill>
              <a:latin typeface="Courier New" panose="02070309020205020404" pitchFamily="49" charset="0"/>
            </a:endParaRPr>
          </a:p>
        </p:txBody>
      </p:sp>
      <p:sp>
        <p:nvSpPr>
          <p:cNvPr id="5" name="Rectangle 4"/>
          <p:cNvSpPr/>
          <p:nvPr/>
        </p:nvSpPr>
        <p:spPr>
          <a:xfrm>
            <a:off x="4724400" y="866060"/>
            <a:ext cx="4191000" cy="5693866"/>
          </a:xfrm>
          <a:prstGeom prst="rect">
            <a:avLst/>
          </a:prstGeom>
        </p:spPr>
        <p:txBody>
          <a:bodyPr wrap="square">
            <a:spAutoFit/>
          </a:bodyPr>
          <a:lstStyle/>
          <a:p>
            <a:r>
              <a:rPr lang="en-US" sz="1400" b="1" dirty="0" err="1">
                <a:solidFill>
                  <a:srgbClr val="6A3E3E"/>
                </a:solidFill>
                <a:latin typeface="Courier New" panose="02070309020205020404" pitchFamily="49" charset="0"/>
              </a:rPr>
              <a:t>obj</a:t>
            </a:r>
            <a:r>
              <a:rPr lang="en-US" sz="1400" b="1" dirty="0" err="1">
                <a:solidFill>
                  <a:srgbClr val="000000"/>
                </a:solidFill>
                <a:latin typeface="Courier New" panose="02070309020205020404" pitchFamily="49" charset="0"/>
              </a:rPr>
              <a:t>.openConnection</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MalformedURLException</a:t>
            </a:r>
            <a:r>
              <a:rPr lang="en-US" sz="1400" b="1" dirty="0">
                <a:solidFill>
                  <a:srgbClr val="000000"/>
                </a:solidFill>
                <a:latin typeface="Courier New" panose="02070309020205020404" pitchFamily="49" charset="0"/>
              </a:rPr>
              <a:t> </a:t>
            </a:r>
            <a:r>
              <a:rPr lang="en-US" sz="1400" b="1" dirty="0">
                <a:solidFill>
                  <a:srgbClr val="6A3E3E"/>
                </a:solidFill>
                <a:latin typeface="Courier New" panose="02070309020205020404" pitchFamily="49" charset="0"/>
              </a:rPr>
              <a:t>e</a:t>
            </a:r>
            <a:r>
              <a:rPr lang="en-US" sz="1400" b="1" dirty="0">
                <a:solidFill>
                  <a:srgbClr val="000000"/>
                </a:solidFill>
                <a:latin typeface="Courier New" panose="02070309020205020404" pitchFamily="49" charset="0"/>
              </a:rPr>
              <a:t>) {</a:t>
            </a:r>
          </a:p>
          <a:p>
            <a:r>
              <a:rPr lang="en-US" sz="1400" dirty="0">
                <a:solidFill>
                  <a:srgbClr val="3F7F5F"/>
                </a:solidFill>
                <a:latin typeface="Courier New" panose="02070309020205020404" pitchFamily="49" charset="0"/>
              </a:rPr>
              <a:t>// </a:t>
            </a:r>
            <a:r>
              <a:rPr lang="en-US" sz="1400" b="1" dirty="0">
                <a:solidFill>
                  <a:srgbClr val="7F9FBF"/>
                </a:solidFill>
                <a:latin typeface="Courier New" panose="02070309020205020404" pitchFamily="49" charset="0"/>
              </a:rPr>
              <a:t>TODO</a:t>
            </a:r>
            <a:r>
              <a:rPr lang="en-US" sz="1400" b="1" dirty="0">
                <a:solidFill>
                  <a:srgbClr val="3F7F5F"/>
                </a:solidFill>
                <a:latin typeface="Courier New" panose="02070309020205020404" pitchFamily="49" charset="0"/>
              </a:rPr>
              <a:t> Auto-generated catch block</a:t>
            </a:r>
          </a:p>
          <a:p>
            <a:r>
              <a:rPr lang="en-US" sz="1400" dirty="0" err="1">
                <a:solidFill>
                  <a:srgbClr val="6A3E3E"/>
                </a:solidFill>
                <a:latin typeface="Courier New" panose="02070309020205020404" pitchFamily="49" charset="0"/>
              </a:rPr>
              <a:t>e</a:t>
            </a:r>
            <a:r>
              <a:rPr lang="en-US" sz="1400" dirty="0" err="1">
                <a:solidFill>
                  <a:srgbClr val="000000"/>
                </a:solidFill>
                <a:latin typeface="Courier New" panose="02070309020205020404" pitchFamily="49" charset="0"/>
              </a:rPr>
              <a:t>.printStackTrace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IOException</a:t>
            </a:r>
            <a:r>
              <a:rPr lang="en-US" sz="1400" b="1" dirty="0">
                <a:solidFill>
                  <a:srgbClr val="000000"/>
                </a:solidFill>
                <a:latin typeface="Courier New" panose="02070309020205020404" pitchFamily="49" charset="0"/>
              </a:rPr>
              <a:t> </a:t>
            </a:r>
            <a:r>
              <a:rPr lang="en-US" sz="1400" b="1" dirty="0">
                <a:solidFill>
                  <a:srgbClr val="6A3E3E"/>
                </a:solidFill>
                <a:latin typeface="Courier New" panose="02070309020205020404" pitchFamily="49" charset="0"/>
              </a:rPr>
              <a:t>e</a:t>
            </a:r>
            <a:r>
              <a:rPr lang="en-US" sz="1400" b="1" dirty="0">
                <a:solidFill>
                  <a:srgbClr val="000000"/>
                </a:solidFill>
                <a:latin typeface="Courier New" panose="02070309020205020404" pitchFamily="49" charset="0"/>
              </a:rPr>
              <a:t>) {</a:t>
            </a:r>
          </a:p>
          <a:p>
            <a:r>
              <a:rPr lang="en-US" sz="1400" dirty="0" err="1">
                <a:solidFill>
                  <a:srgbClr val="6A3E3E"/>
                </a:solidFill>
                <a:latin typeface="Courier New" panose="02070309020205020404" pitchFamily="49" charset="0"/>
              </a:rPr>
              <a:t>e</a:t>
            </a:r>
            <a:r>
              <a:rPr lang="en-US" sz="1400" dirty="0" err="1">
                <a:solidFill>
                  <a:srgbClr val="000000"/>
                </a:solidFill>
                <a:latin typeface="Courier New" panose="02070309020205020404" pitchFamily="49" charset="0"/>
              </a:rPr>
              <a:t>.printStackTrace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646464"/>
                </a:solidFill>
                <a:latin typeface="Courier New" panose="02070309020205020404" pitchFamily="49" charset="0"/>
              </a:rPr>
              <a:t>@PreDestroy</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destroy(){</a:t>
            </a:r>
          </a:p>
          <a:p>
            <a:r>
              <a:rPr lang="en-US" sz="1400" b="1" dirty="0">
                <a:solidFill>
                  <a:srgbClr val="7F0055"/>
                </a:solidFill>
                <a:latin typeface="Courier New" panose="02070309020205020404" pitchFamily="49" charset="0"/>
              </a:rPr>
              <a:t>try</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System.</a:t>
            </a:r>
            <a:r>
              <a:rPr lang="en-US" sz="1400" b="1" i="1" dirty="0">
                <a:solidFill>
                  <a:srgbClr val="0000C0"/>
                </a:solidFill>
                <a:latin typeface="Courier New" panose="02070309020205020404" pitchFamily="49" charset="0"/>
              </a:rPr>
              <a:t>out</a:t>
            </a:r>
            <a:r>
              <a:rPr lang="en-US" sz="1400" b="1" i="1" dirty="0">
                <a:solidFill>
                  <a:srgbClr val="000000"/>
                </a:solidFill>
                <a:latin typeface="Courier New" panose="02070309020205020404" pitchFamily="49" charset="0"/>
              </a:rPr>
              <a:t>.println(</a:t>
            </a:r>
            <a:r>
              <a:rPr lang="en-US" sz="1400" b="1" i="1" dirty="0">
                <a:solidFill>
                  <a:srgbClr val="2A00FF"/>
                </a:solidFill>
                <a:latin typeface="Courier New" panose="02070309020205020404" pitchFamily="49" charset="0"/>
              </a:rPr>
              <a:t>"Inside destroy() method..."</a:t>
            </a:r>
            <a:r>
              <a:rPr lang="en-US" sz="1400" b="1" i="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a:t>
            </a:r>
            <a:r>
              <a:rPr lang="en-US" sz="1400" b="1" dirty="0" err="1">
                <a:solidFill>
                  <a:srgbClr val="7F0055"/>
                </a:solidFill>
                <a:latin typeface="Courier New" panose="02070309020205020404" pitchFamily="49" charset="0"/>
              </a:rPr>
              <a:t>this</a:t>
            </a:r>
            <a:r>
              <a:rPr lang="en-US" sz="1400" b="1" dirty="0" err="1">
                <a:solidFill>
                  <a:srgbClr val="000000"/>
                </a:solidFill>
                <a:latin typeface="Courier New" panose="02070309020205020404" pitchFamily="49" charset="0"/>
              </a:rPr>
              <a:t>.</a:t>
            </a:r>
            <a:r>
              <a:rPr lang="en-US" sz="1400" b="1" dirty="0" err="1">
                <a:solidFill>
                  <a:srgbClr val="0000C0"/>
                </a:solidFill>
                <a:latin typeface="Courier New" panose="02070309020205020404" pitchFamily="49" charset="0"/>
              </a:rPr>
              <a:t>connection</a:t>
            </a:r>
            <a:r>
              <a:rPr lang="en-US" sz="1400" b="1" dirty="0">
                <a:solidFill>
                  <a:srgbClr val="000000"/>
                </a:solidFill>
                <a:latin typeface="Courier New" panose="02070309020205020404" pitchFamily="49" charset="0"/>
              </a:rPr>
              <a:t> != </a:t>
            </a:r>
            <a:r>
              <a:rPr lang="en-US" sz="1400" b="1" dirty="0">
                <a:solidFill>
                  <a:srgbClr val="7F0055"/>
                </a:solidFill>
                <a:latin typeface="Courier New" panose="02070309020205020404" pitchFamily="49" charset="0"/>
              </a:rPr>
              <a:t>null</a:t>
            </a:r>
            <a:r>
              <a:rPr lang="en-US" sz="1400" b="1" dirty="0">
                <a:solidFill>
                  <a:srgbClr val="000000"/>
                </a:solidFill>
                <a:latin typeface="Courier New" panose="02070309020205020404" pitchFamily="49" charset="0"/>
              </a:rPr>
              <a:t>) {</a:t>
            </a:r>
          </a:p>
          <a:p>
            <a:r>
              <a:rPr lang="en-US" sz="1400" dirty="0" err="1">
                <a:solidFill>
                  <a:srgbClr val="0000C0"/>
                </a:solidFill>
                <a:latin typeface="Courier New" panose="02070309020205020404" pitchFamily="49" charset="0"/>
              </a:rPr>
              <a:t>connection</a:t>
            </a:r>
            <a:r>
              <a:rPr lang="en-US" sz="1400" dirty="0" err="1">
                <a:solidFill>
                  <a:srgbClr val="000000"/>
                </a:solidFill>
                <a:latin typeface="Courier New" panose="02070309020205020404" pitchFamily="49" charset="0"/>
              </a:rPr>
              <a:t>.disconnect</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(Exception </a:t>
            </a:r>
            <a:r>
              <a:rPr lang="en-US" sz="1400" b="1" dirty="0">
                <a:solidFill>
                  <a:srgbClr val="6A3E3E"/>
                </a:solidFill>
                <a:latin typeface="Courier New" panose="02070309020205020404" pitchFamily="49" charset="0"/>
              </a:rPr>
              <a:t>ex</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readData</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try</a:t>
            </a:r>
            <a:r>
              <a:rPr lang="en-US" sz="1400" b="1" dirty="0">
                <a:solidFill>
                  <a:srgbClr val="000000"/>
                </a:solidFill>
                <a:latin typeface="Courier New" panose="02070309020205020404" pitchFamily="49" charset="0"/>
              </a:rPr>
              <a:t> {</a:t>
            </a:r>
          </a:p>
          <a:p>
            <a:r>
              <a:rPr lang="en-US" sz="1400" b="1" dirty="0" err="1">
                <a:solidFill>
                  <a:srgbClr val="7F0055"/>
                </a:solidFill>
                <a:latin typeface="Courier New" panose="02070309020205020404" pitchFamily="49" charset="0"/>
              </a:rPr>
              <a:t>int</a:t>
            </a:r>
            <a:r>
              <a:rPr lang="en-US" sz="1400" b="1" dirty="0">
                <a:solidFill>
                  <a:srgbClr val="000000"/>
                </a:solidFill>
                <a:latin typeface="Courier New" panose="02070309020205020404" pitchFamily="49" charset="0"/>
              </a:rPr>
              <a:t> </a:t>
            </a:r>
            <a:r>
              <a:rPr lang="en-US" sz="1400" b="1" dirty="0" err="1">
                <a:solidFill>
                  <a:srgbClr val="6A3E3E"/>
                </a:solidFill>
                <a:latin typeface="Courier New" panose="02070309020205020404" pitchFamily="49" charset="0"/>
              </a:rPr>
              <a:t>responseCode</a:t>
            </a:r>
            <a:r>
              <a:rPr lang="en-US" sz="1400" b="1" dirty="0">
                <a:solidFill>
                  <a:srgbClr val="000000"/>
                </a:solidFill>
                <a:latin typeface="Courier New" panose="02070309020205020404" pitchFamily="49" charset="0"/>
              </a:rPr>
              <a:t> = </a:t>
            </a:r>
            <a:r>
              <a:rPr lang="en-US" sz="1400" b="1" dirty="0" err="1">
                <a:solidFill>
                  <a:srgbClr val="7F0055"/>
                </a:solidFill>
                <a:latin typeface="Courier New" panose="02070309020205020404" pitchFamily="49" charset="0"/>
              </a:rPr>
              <a:t>this</a:t>
            </a:r>
            <a:r>
              <a:rPr lang="en-US" sz="1400" b="1" dirty="0" err="1">
                <a:solidFill>
                  <a:srgbClr val="000000"/>
                </a:solidFill>
                <a:latin typeface="Courier New" panose="02070309020205020404" pitchFamily="49" charset="0"/>
              </a:rPr>
              <a:t>.</a:t>
            </a:r>
            <a:r>
              <a:rPr lang="en-US" sz="1400" b="1" dirty="0" err="1">
                <a:solidFill>
                  <a:srgbClr val="0000C0"/>
                </a:solidFill>
                <a:latin typeface="Courier New" panose="02070309020205020404" pitchFamily="49" charset="0"/>
              </a:rPr>
              <a:t>connection</a:t>
            </a:r>
            <a:r>
              <a:rPr lang="en-US" sz="1400" b="1" dirty="0" err="1">
                <a:solidFill>
                  <a:srgbClr val="000000"/>
                </a:solidFill>
                <a:latin typeface="Courier New" panose="02070309020205020404" pitchFamily="49" charset="0"/>
              </a:rPr>
              <a:t>.getResponseCode</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System.</a:t>
            </a:r>
            <a:r>
              <a:rPr lang="en-US" sz="1400" b="1" i="1" dirty="0">
                <a:solidFill>
                  <a:srgbClr val="0000C0"/>
                </a:solidFill>
                <a:latin typeface="Courier New" panose="02070309020205020404" pitchFamily="49" charset="0"/>
              </a:rPr>
              <a:t>out</a:t>
            </a:r>
            <a:r>
              <a:rPr lang="en-US" sz="1400" b="1" i="1" dirty="0">
                <a:solidFill>
                  <a:srgbClr val="000000"/>
                </a:solidFill>
                <a:latin typeface="Courier New" panose="02070309020205020404" pitchFamily="49" charset="0"/>
              </a:rPr>
              <a:t>.println(</a:t>
            </a:r>
            <a:r>
              <a:rPr lang="en-US" sz="1400" b="1" i="1" dirty="0">
                <a:solidFill>
                  <a:srgbClr val="2A00FF"/>
                </a:solidFill>
                <a:latin typeface="Courier New" panose="02070309020205020404" pitchFamily="49" charset="0"/>
              </a:rPr>
              <a:t>"</a:t>
            </a:r>
            <a:r>
              <a:rPr lang="en-US" sz="1400" b="1" i="1" dirty="0" err="1">
                <a:solidFill>
                  <a:srgbClr val="2A00FF"/>
                </a:solidFill>
                <a:latin typeface="Courier New" panose="02070309020205020404" pitchFamily="49" charset="0"/>
              </a:rPr>
              <a:t>Responsing</a:t>
            </a:r>
            <a:r>
              <a:rPr lang="en-US" sz="1400" b="1" i="1" dirty="0">
                <a:solidFill>
                  <a:srgbClr val="2A00FF"/>
                </a:solidFill>
                <a:latin typeface="Courier New" panose="02070309020205020404" pitchFamily="49" charset="0"/>
              </a:rPr>
              <a:t>: "</a:t>
            </a:r>
            <a:r>
              <a:rPr lang="en-US" sz="1400" b="1" i="1" dirty="0">
                <a:solidFill>
                  <a:srgbClr val="000000"/>
                </a:solidFill>
                <a:latin typeface="Courier New" panose="02070309020205020404" pitchFamily="49" charset="0"/>
              </a:rPr>
              <a:t>+</a:t>
            </a:r>
            <a:r>
              <a:rPr lang="en-US" sz="1400" b="1" i="1" dirty="0" err="1">
                <a:solidFill>
                  <a:srgbClr val="6A3E3E"/>
                </a:solidFill>
                <a:latin typeface="Courier New" panose="02070309020205020404" pitchFamily="49" charset="0"/>
              </a:rPr>
              <a:t>responseCode</a:t>
            </a:r>
            <a:r>
              <a:rPr lang="en-US" sz="1400" b="1" i="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IOException</a:t>
            </a:r>
            <a:r>
              <a:rPr lang="en-US" sz="1400" b="1" dirty="0">
                <a:solidFill>
                  <a:srgbClr val="000000"/>
                </a:solidFill>
                <a:latin typeface="Courier New" panose="02070309020205020404" pitchFamily="49" charset="0"/>
              </a:rPr>
              <a:t> </a:t>
            </a:r>
            <a:r>
              <a:rPr lang="en-US" sz="1400" b="1" dirty="0">
                <a:solidFill>
                  <a:srgbClr val="6A3E3E"/>
                </a:solidFill>
                <a:latin typeface="Courier New" panose="02070309020205020404" pitchFamily="49" charset="0"/>
              </a:rPr>
              <a:t>e</a:t>
            </a:r>
            <a:r>
              <a:rPr lang="en-US" sz="1400" b="1" dirty="0">
                <a:solidFill>
                  <a:srgbClr val="000000"/>
                </a:solidFill>
                <a:latin typeface="Courier New" panose="02070309020205020404" pitchFamily="49" charset="0"/>
              </a:rPr>
              <a:t>) {</a:t>
            </a:r>
          </a:p>
          <a:p>
            <a:r>
              <a:rPr lang="en-US" sz="1400" dirty="0" err="1">
                <a:solidFill>
                  <a:srgbClr val="6A3E3E"/>
                </a:solidFill>
                <a:latin typeface="Courier New" panose="02070309020205020404" pitchFamily="49" charset="0"/>
              </a:rPr>
              <a:t>e</a:t>
            </a:r>
            <a:r>
              <a:rPr lang="en-US" sz="1400" dirty="0" err="1">
                <a:solidFill>
                  <a:srgbClr val="000000"/>
                </a:solidFill>
                <a:latin typeface="Courier New" panose="02070309020205020404" pitchFamily="49" charset="0"/>
              </a:rPr>
              <a:t>.printStackTrace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210937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E2A4-F4F5-4BFF-A679-F13BFFCB80F5}"/>
              </a:ext>
            </a:extLst>
          </p:cNvPr>
          <p:cNvSpPr>
            <a:spLocks noGrp="1"/>
          </p:cNvSpPr>
          <p:nvPr>
            <p:ph type="title"/>
          </p:nvPr>
        </p:nvSpPr>
        <p:spPr/>
        <p:txBody>
          <a:bodyPr/>
          <a:lstStyle/>
          <a:p>
            <a:r>
              <a:rPr lang="en-IN" dirty="0"/>
              <a:t>Bean Scopes</a:t>
            </a:r>
          </a:p>
        </p:txBody>
      </p:sp>
      <p:sp>
        <p:nvSpPr>
          <p:cNvPr id="4" name="Rectangle 3">
            <a:extLst>
              <a:ext uri="{FF2B5EF4-FFF2-40B4-BE49-F238E27FC236}">
                <a16:creationId xmlns:a16="http://schemas.microsoft.com/office/drawing/2014/main" id="{C99E1565-A5A3-4306-89CD-56FCABC035F1}"/>
              </a:ext>
            </a:extLst>
          </p:cNvPr>
          <p:cNvSpPr/>
          <p:nvPr/>
        </p:nvSpPr>
        <p:spPr>
          <a:xfrm>
            <a:off x="533400" y="973415"/>
            <a:ext cx="8229600" cy="369332"/>
          </a:xfrm>
          <a:prstGeom prst="rect">
            <a:avLst/>
          </a:prstGeom>
        </p:spPr>
        <p:txBody>
          <a:bodyPr wrap="square">
            <a:spAutoFit/>
          </a:bodyPr>
          <a:lstStyle/>
          <a:p>
            <a:pPr algn="ctr"/>
            <a:r>
              <a:rPr lang="en-IN" b="1" dirty="0">
                <a:solidFill>
                  <a:srgbClr val="000000"/>
                </a:solidFill>
                <a:latin typeface="-apple-system"/>
              </a:rPr>
              <a:t>Spring Bean Scopes Type</a:t>
            </a:r>
            <a:endParaRPr lang="en-IN" b="1" i="0" dirty="0">
              <a:solidFill>
                <a:srgbClr val="000000"/>
              </a:solidFill>
              <a:effectLst/>
              <a:latin typeface="-apple-system"/>
            </a:endParaRPr>
          </a:p>
        </p:txBody>
      </p:sp>
      <p:graphicFrame>
        <p:nvGraphicFramePr>
          <p:cNvPr id="5" name="Table 4">
            <a:extLst>
              <a:ext uri="{FF2B5EF4-FFF2-40B4-BE49-F238E27FC236}">
                <a16:creationId xmlns:a16="http://schemas.microsoft.com/office/drawing/2014/main" id="{21DE7103-D56C-40B7-BE5C-E36E64AB2235}"/>
              </a:ext>
            </a:extLst>
          </p:cNvPr>
          <p:cNvGraphicFramePr>
            <a:graphicFrameLocks noGrp="1"/>
          </p:cNvGraphicFramePr>
          <p:nvPr>
            <p:extLst>
              <p:ext uri="{D42A27DB-BD31-4B8C-83A1-F6EECF244321}">
                <p14:modId xmlns:p14="http://schemas.microsoft.com/office/powerpoint/2010/main" val="2511991983"/>
              </p:ext>
            </p:extLst>
          </p:nvPr>
        </p:nvGraphicFramePr>
        <p:xfrm>
          <a:off x="457200" y="1342747"/>
          <a:ext cx="8382000" cy="5181600"/>
        </p:xfrm>
        <a:graphic>
          <a:graphicData uri="http://schemas.openxmlformats.org/drawingml/2006/table">
            <a:tbl>
              <a:tblPr>
                <a:tableStyleId>{5940675A-B579-460E-94D1-54222C63F5DA}</a:tableStyleId>
              </a:tblPr>
              <a:tblGrid>
                <a:gridCol w="2362200">
                  <a:extLst>
                    <a:ext uri="{9D8B030D-6E8A-4147-A177-3AD203B41FA5}">
                      <a16:colId xmlns:a16="http://schemas.microsoft.com/office/drawing/2014/main" val="2850220985"/>
                    </a:ext>
                  </a:extLst>
                </a:gridCol>
                <a:gridCol w="6019800">
                  <a:extLst>
                    <a:ext uri="{9D8B030D-6E8A-4147-A177-3AD203B41FA5}">
                      <a16:colId xmlns:a16="http://schemas.microsoft.com/office/drawing/2014/main" val="1028138780"/>
                    </a:ext>
                  </a:extLst>
                </a:gridCol>
              </a:tblGrid>
              <a:tr h="467360">
                <a:tc>
                  <a:txBody>
                    <a:bodyPr/>
                    <a:lstStyle/>
                    <a:p>
                      <a:r>
                        <a:rPr lang="en-IN" sz="1600" dirty="0">
                          <a:effectLst/>
                        </a:rPr>
                        <a:t>singleton(default)</a:t>
                      </a:r>
                      <a:endParaRPr lang="en-IN" sz="1600" dirty="0">
                        <a:effectLst/>
                        <a:latin typeface="+mn-lt"/>
                      </a:endParaRPr>
                    </a:p>
                  </a:txBody>
                  <a:tcPr marL="44372" marR="44372" marT="44372" marB="44372" anchor="ctr"/>
                </a:tc>
                <a:tc>
                  <a:txBody>
                    <a:bodyPr/>
                    <a:lstStyle/>
                    <a:p>
                      <a:r>
                        <a:rPr lang="en-IN" sz="1600" dirty="0">
                          <a:effectLst/>
                        </a:rPr>
                        <a:t>Single bean object instance per spring IoC container</a:t>
                      </a:r>
                      <a:endParaRPr lang="en-IN" sz="1600" dirty="0">
                        <a:effectLst/>
                        <a:latin typeface="+mn-lt"/>
                      </a:endParaRPr>
                    </a:p>
                  </a:txBody>
                  <a:tcPr marL="44372" marR="44372" marT="44372" marB="44372" anchor="ctr"/>
                </a:tc>
                <a:extLst>
                  <a:ext uri="{0D108BD9-81ED-4DB2-BD59-A6C34878D82A}">
                    <a16:rowId xmlns:a16="http://schemas.microsoft.com/office/drawing/2014/main" val="1436822228"/>
                  </a:ext>
                </a:extLst>
              </a:tr>
              <a:tr h="650240">
                <a:tc>
                  <a:txBody>
                    <a:bodyPr/>
                    <a:lstStyle/>
                    <a:p>
                      <a:r>
                        <a:rPr lang="en-IN" sz="1600" dirty="0">
                          <a:effectLst/>
                        </a:rPr>
                        <a:t>prototype</a:t>
                      </a:r>
                      <a:endParaRPr lang="en-IN" sz="1600" dirty="0">
                        <a:effectLst/>
                        <a:latin typeface="+mn-lt"/>
                      </a:endParaRPr>
                    </a:p>
                  </a:txBody>
                  <a:tcPr marL="44372" marR="44372" marT="44372" marB="44372" anchor="ctr"/>
                </a:tc>
                <a:tc>
                  <a:txBody>
                    <a:bodyPr/>
                    <a:lstStyle/>
                    <a:p>
                      <a:r>
                        <a:rPr lang="en-IN" sz="1600" dirty="0">
                          <a:effectLst/>
                        </a:rPr>
                        <a:t>Opposite to singleton, it produces a new instance each and every time a bean is requested.</a:t>
                      </a:r>
                      <a:endParaRPr lang="en-IN" sz="1600" dirty="0">
                        <a:effectLst/>
                        <a:latin typeface="+mn-lt"/>
                      </a:endParaRPr>
                    </a:p>
                  </a:txBody>
                  <a:tcPr marL="44372" marR="44372" marT="44372" marB="44372" anchor="ctr"/>
                </a:tc>
                <a:extLst>
                  <a:ext uri="{0D108BD9-81ED-4DB2-BD59-A6C34878D82A}">
                    <a16:rowId xmlns:a16="http://schemas.microsoft.com/office/drawing/2014/main" val="1940959092"/>
                  </a:ext>
                </a:extLst>
              </a:tr>
              <a:tr h="1016000">
                <a:tc>
                  <a:txBody>
                    <a:bodyPr/>
                    <a:lstStyle/>
                    <a:p>
                      <a:r>
                        <a:rPr lang="en-IN" sz="1600" dirty="0">
                          <a:effectLst/>
                        </a:rPr>
                        <a:t>request</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an HTTP request.</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2930246497"/>
                  </a:ext>
                </a:extLst>
              </a:tr>
              <a:tr h="1016000">
                <a:tc>
                  <a:txBody>
                    <a:bodyPr/>
                    <a:lstStyle/>
                    <a:p>
                      <a:r>
                        <a:rPr lang="en-IN" sz="1600" dirty="0">
                          <a:effectLst/>
                        </a:rPr>
                        <a:t>session</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an HTTP Session.</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1402581723"/>
                  </a:ext>
                </a:extLst>
              </a:tr>
              <a:tr h="1016000">
                <a:tc>
                  <a:txBody>
                    <a:bodyPr/>
                    <a:lstStyle/>
                    <a:p>
                      <a:r>
                        <a:rPr lang="en-IN" sz="1600" dirty="0">
                          <a:effectLst/>
                        </a:rPr>
                        <a:t>application</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ServletContext.</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479713797"/>
                  </a:ext>
                </a:extLst>
              </a:tr>
              <a:tr h="1016000">
                <a:tc>
                  <a:txBody>
                    <a:bodyPr/>
                    <a:lstStyle/>
                    <a:p>
                      <a:r>
                        <a:rPr lang="en-IN" sz="1600" dirty="0">
                          <a:effectLst/>
                        </a:rPr>
                        <a:t>websocket</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WebSocket.</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2126268091"/>
                  </a:ext>
                </a:extLst>
              </a:tr>
            </a:tbl>
          </a:graphicData>
        </a:graphic>
      </p:graphicFrame>
    </p:spTree>
    <p:extLst>
      <p:ext uri="{BB962C8B-B14F-4D97-AF65-F5344CB8AC3E}">
        <p14:creationId xmlns:p14="http://schemas.microsoft.com/office/powerpoint/2010/main" val="1571753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304800" y="1066800"/>
            <a:ext cx="8839200" cy="3323987"/>
          </a:xfrm>
          <a:prstGeom prst="rect">
            <a:avLst/>
          </a:prstGeom>
        </p:spPr>
        <p:txBody>
          <a:bodyPr wrap="square">
            <a:spAutoFit/>
          </a:bodyPr>
          <a:lstStyle/>
          <a:p>
            <a:r>
              <a:rPr lang="en-US" sz="1400" b="1" dirty="0"/>
              <a:t>The </a:t>
            </a:r>
            <a:r>
              <a:rPr lang="en-US" sz="1400" b="1" dirty="0" err="1"/>
              <a:t>TestMain</a:t>
            </a:r>
            <a:r>
              <a:rPr lang="en-US" sz="1400" b="1" dirty="0"/>
              <a:t> file as below</a:t>
            </a:r>
          </a:p>
          <a:p>
            <a:endParaRPr lang="en-US" sz="1400" b="1" dirty="0">
              <a:solidFill>
                <a:srgbClr val="7F0055"/>
              </a:solidFill>
            </a:endParaRPr>
          </a:p>
          <a:p>
            <a:r>
              <a:rPr lang="en-US" sz="1400" b="1" dirty="0">
                <a:solidFill>
                  <a:srgbClr val="7F0055"/>
                </a:solidFill>
              </a:rPr>
              <a:t>package</a:t>
            </a:r>
            <a:r>
              <a:rPr lang="en-US" sz="1400" b="1" dirty="0">
                <a:solidFill>
                  <a:srgbClr val="000000"/>
                </a:solidFill>
              </a:rPr>
              <a:t> com.beanprocess.main;</a:t>
            </a:r>
          </a:p>
          <a:p>
            <a:endParaRPr lang="en-US" sz="1400" dirty="0"/>
          </a:p>
          <a:p>
            <a:r>
              <a:rPr lang="en-US" sz="1400" b="1" dirty="0">
                <a:solidFill>
                  <a:srgbClr val="7F0055"/>
                </a:solidFill>
              </a:rPr>
              <a:t>import</a:t>
            </a:r>
            <a:r>
              <a:rPr lang="en-US" sz="1400" b="1" dirty="0">
                <a:solidFill>
                  <a:srgbClr val="000000"/>
                </a:solidFill>
              </a:rPr>
              <a:t> </a:t>
            </a:r>
            <a:r>
              <a:rPr lang="en-US" sz="1400" b="1" dirty="0" err="1">
                <a:solidFill>
                  <a:srgbClr val="000000"/>
                </a:solidFill>
              </a:rPr>
              <a:t>org.springframework.context.ConfigurableApplicationContext</a:t>
            </a:r>
            <a:r>
              <a:rPr lang="en-US" sz="1400" b="1" dirty="0">
                <a:solidFill>
                  <a:srgbClr val="000000"/>
                </a:solidFill>
              </a:rPr>
              <a:t>;</a:t>
            </a:r>
          </a:p>
          <a:p>
            <a:r>
              <a:rPr lang="en-US" sz="1400" b="1" dirty="0">
                <a:solidFill>
                  <a:srgbClr val="7F0055"/>
                </a:solidFill>
              </a:rPr>
              <a:t>import</a:t>
            </a:r>
            <a:r>
              <a:rPr lang="en-US" sz="1400" b="1" dirty="0">
                <a:solidFill>
                  <a:srgbClr val="000000"/>
                </a:solidFill>
              </a:rPr>
              <a:t> org.springframework.context.support.ClassPathXmlApplicationContext;</a:t>
            </a:r>
          </a:p>
          <a:p>
            <a:r>
              <a:rPr lang="en-US" sz="1400" b="1" dirty="0">
                <a:solidFill>
                  <a:srgbClr val="7F0055"/>
                </a:solidFill>
              </a:rPr>
              <a:t>import</a:t>
            </a:r>
            <a:r>
              <a:rPr lang="en-US" sz="1400" b="1" dirty="0">
                <a:solidFill>
                  <a:srgbClr val="000000"/>
                </a:solidFill>
              </a:rPr>
              <a:t> </a:t>
            </a:r>
            <a:r>
              <a:rPr lang="en-US" sz="1400" b="1" dirty="0" err="1">
                <a:solidFill>
                  <a:srgbClr val="000000"/>
                </a:solidFill>
              </a:rPr>
              <a:t>com.beanprocess.beans.TestConnection</a:t>
            </a:r>
            <a:r>
              <a:rPr lang="en-US" sz="1400" b="1" dirty="0">
                <a:solidFill>
                  <a:srgbClr val="000000"/>
                </a:solidFill>
              </a:rPr>
              <a:t>;</a:t>
            </a:r>
          </a:p>
          <a:p>
            <a:endParaRPr lang="en-US" sz="1400" dirty="0"/>
          </a:p>
          <a:p>
            <a:r>
              <a:rPr lang="en-US" sz="1400" b="1" dirty="0">
                <a:solidFill>
                  <a:srgbClr val="7F0055"/>
                </a:solidFill>
              </a:rPr>
              <a:t>public</a:t>
            </a:r>
            <a:r>
              <a:rPr lang="en-US" sz="1400" b="1" dirty="0">
                <a:solidFill>
                  <a:srgbClr val="000000"/>
                </a:solidFill>
              </a:rPr>
              <a:t> </a:t>
            </a:r>
            <a:r>
              <a:rPr lang="en-US" sz="1400" b="1" dirty="0">
                <a:solidFill>
                  <a:srgbClr val="7F0055"/>
                </a:solidFill>
              </a:rPr>
              <a:t>class</a:t>
            </a:r>
            <a:r>
              <a:rPr lang="en-US" sz="1400" b="1" dirty="0">
                <a:solidFill>
                  <a:srgbClr val="000000"/>
                </a:solidFill>
              </a:rPr>
              <a:t> </a:t>
            </a:r>
            <a:r>
              <a:rPr lang="en-US" sz="1400" b="1" dirty="0" err="1">
                <a:solidFill>
                  <a:srgbClr val="000000"/>
                </a:solidFill>
              </a:rPr>
              <a:t>TestMain</a:t>
            </a:r>
            <a:r>
              <a:rPr lang="en-US" sz="1400" b="1" dirty="0">
                <a:solidFill>
                  <a:srgbClr val="000000"/>
                </a:solidFill>
              </a:rPr>
              <a:t> {</a:t>
            </a:r>
          </a:p>
          <a:p>
            <a:r>
              <a:rPr lang="en-US" sz="1400" b="1" dirty="0">
                <a:solidFill>
                  <a:srgbClr val="7F0055"/>
                </a:solidFill>
              </a:rPr>
              <a:t>public</a:t>
            </a:r>
            <a:r>
              <a:rPr lang="en-US" sz="1400" b="1" dirty="0">
                <a:solidFill>
                  <a:srgbClr val="000000"/>
                </a:solidFill>
              </a:rPr>
              <a:t> </a:t>
            </a:r>
            <a:r>
              <a:rPr lang="en-US" sz="1400" b="1" dirty="0">
                <a:solidFill>
                  <a:srgbClr val="7F0055"/>
                </a:solidFill>
              </a:rPr>
              <a:t>static</a:t>
            </a:r>
            <a:r>
              <a:rPr lang="en-US" sz="1400" b="1" dirty="0">
                <a:solidFill>
                  <a:srgbClr val="000000"/>
                </a:solidFill>
              </a:rPr>
              <a:t> </a:t>
            </a:r>
            <a:r>
              <a:rPr lang="en-US" sz="1400" b="1" dirty="0">
                <a:solidFill>
                  <a:srgbClr val="7F0055"/>
                </a:solidFill>
              </a:rPr>
              <a:t>void</a:t>
            </a:r>
            <a:r>
              <a:rPr lang="en-US" sz="1400" b="1" dirty="0">
                <a:solidFill>
                  <a:srgbClr val="000000"/>
                </a:solidFill>
              </a:rPr>
              <a:t> </a:t>
            </a:r>
            <a:r>
              <a:rPr lang="en-US" sz="1400" b="1" dirty="0">
                <a:solidFill>
                  <a:srgbClr val="000000"/>
                </a:solidFill>
                <a:highlight>
                  <a:srgbClr val="D4D4D4"/>
                </a:highlight>
              </a:rPr>
              <a:t>main(String[] </a:t>
            </a:r>
            <a:r>
              <a:rPr lang="en-US" sz="1400" b="1" dirty="0">
                <a:solidFill>
                  <a:srgbClr val="6A3E3E"/>
                </a:solidFill>
                <a:highlight>
                  <a:srgbClr val="D4D4D4"/>
                </a:highlight>
              </a:rPr>
              <a:t>args</a:t>
            </a:r>
            <a:r>
              <a:rPr lang="en-US" sz="1400" b="1" dirty="0">
                <a:solidFill>
                  <a:srgbClr val="000000"/>
                </a:solidFill>
                <a:highlight>
                  <a:srgbClr val="D4D4D4"/>
                </a:highlight>
              </a:rPr>
              <a:t>) {</a:t>
            </a:r>
          </a:p>
          <a:p>
            <a:r>
              <a:rPr lang="en-US" sz="1400" dirty="0">
                <a:solidFill>
                  <a:srgbClr val="000000"/>
                </a:solidFill>
              </a:rPr>
              <a:t>ConfigurableApplicationContext </a:t>
            </a:r>
            <a:r>
              <a:rPr lang="en-US" sz="1400" dirty="0">
                <a:solidFill>
                  <a:srgbClr val="6A3E3E"/>
                </a:solidFill>
              </a:rPr>
              <a:t>context</a:t>
            </a:r>
            <a:r>
              <a:rPr lang="en-US" sz="1400" dirty="0">
                <a:solidFill>
                  <a:srgbClr val="000000"/>
                </a:solidFill>
              </a:rPr>
              <a:t>  = </a:t>
            </a:r>
            <a:r>
              <a:rPr lang="en-US" sz="1400" b="1" dirty="0">
                <a:solidFill>
                  <a:srgbClr val="7F0055"/>
                </a:solidFill>
              </a:rPr>
              <a:t>new </a:t>
            </a:r>
            <a:r>
              <a:rPr lang="en-US" sz="1400" b="1" dirty="0">
                <a:solidFill>
                  <a:srgbClr val="000000"/>
                </a:solidFill>
              </a:rPr>
              <a:t>ClassPathXmlApplicationContext(</a:t>
            </a:r>
            <a:r>
              <a:rPr lang="en-US" sz="1400" b="1" dirty="0">
                <a:solidFill>
                  <a:srgbClr val="2A00FF"/>
                </a:solidFill>
              </a:rPr>
              <a:t>"postprocessor.xml"</a:t>
            </a:r>
            <a:r>
              <a:rPr lang="en-US" sz="1400" b="1" dirty="0">
                <a:solidFill>
                  <a:srgbClr val="000000"/>
                </a:solidFill>
              </a:rPr>
              <a:t>);</a:t>
            </a:r>
          </a:p>
          <a:p>
            <a:r>
              <a:rPr lang="en-US" sz="1400" dirty="0">
                <a:solidFill>
                  <a:srgbClr val="000000"/>
                </a:solidFill>
              </a:rPr>
              <a:t>        </a:t>
            </a:r>
            <a:r>
              <a:rPr lang="en-US" sz="1400" dirty="0" err="1">
                <a:solidFill>
                  <a:srgbClr val="000000"/>
                </a:solidFill>
              </a:rPr>
              <a:t>TestConnection</a:t>
            </a:r>
            <a:r>
              <a:rPr lang="en-US" sz="1400" dirty="0">
                <a:solidFill>
                  <a:srgbClr val="000000"/>
                </a:solidFill>
              </a:rPr>
              <a:t> </a:t>
            </a:r>
            <a:r>
              <a:rPr lang="en-US" sz="1400" dirty="0" err="1">
                <a:solidFill>
                  <a:srgbClr val="6A3E3E"/>
                </a:solidFill>
              </a:rPr>
              <a:t>networkMng</a:t>
            </a:r>
            <a:r>
              <a:rPr lang="en-US" sz="1400" dirty="0">
                <a:solidFill>
                  <a:srgbClr val="000000"/>
                </a:solidFill>
              </a:rPr>
              <a:t> = (</a:t>
            </a:r>
            <a:r>
              <a:rPr lang="en-US" sz="1400" dirty="0" err="1">
                <a:solidFill>
                  <a:srgbClr val="000000"/>
                </a:solidFill>
              </a:rPr>
              <a:t>TestConnection</a:t>
            </a:r>
            <a:r>
              <a:rPr lang="en-US" sz="1400" dirty="0">
                <a:solidFill>
                  <a:srgbClr val="000000"/>
                </a:solidFill>
              </a:rPr>
              <a:t>) </a:t>
            </a:r>
            <a:r>
              <a:rPr lang="en-US" sz="1400" dirty="0" err="1">
                <a:solidFill>
                  <a:srgbClr val="6A3E3E"/>
                </a:solidFill>
              </a:rPr>
              <a:t>context</a:t>
            </a:r>
            <a:r>
              <a:rPr lang="en-US" sz="1400" dirty="0" err="1">
                <a:solidFill>
                  <a:srgbClr val="000000"/>
                </a:solidFill>
              </a:rPr>
              <a:t>.getBean</a:t>
            </a:r>
            <a:r>
              <a:rPr lang="en-US" sz="1400" dirty="0">
                <a:solidFill>
                  <a:srgbClr val="000000"/>
                </a:solidFill>
              </a:rPr>
              <a:t>(</a:t>
            </a:r>
            <a:r>
              <a:rPr lang="en-US" sz="1400" dirty="0">
                <a:solidFill>
                  <a:srgbClr val="2A00FF"/>
                </a:solidFill>
              </a:rPr>
              <a:t>"</a:t>
            </a:r>
            <a:r>
              <a:rPr lang="en-US" sz="1400" dirty="0" err="1">
                <a:solidFill>
                  <a:srgbClr val="2A00FF"/>
                </a:solidFill>
              </a:rPr>
              <a:t>connectionmanager</a:t>
            </a:r>
            <a:r>
              <a:rPr lang="en-US" sz="1400" dirty="0">
                <a:solidFill>
                  <a:srgbClr val="2A00FF"/>
                </a:solidFill>
              </a:rPr>
              <a:t>"</a:t>
            </a:r>
            <a:r>
              <a:rPr lang="en-US" sz="1400" dirty="0">
                <a:solidFill>
                  <a:srgbClr val="000000"/>
                </a:solidFill>
              </a:rPr>
              <a:t>);</a:t>
            </a:r>
          </a:p>
          <a:p>
            <a:r>
              <a:rPr lang="en-US" sz="1400" dirty="0">
                <a:solidFill>
                  <a:srgbClr val="000000"/>
                </a:solidFill>
              </a:rPr>
              <a:t>        </a:t>
            </a:r>
            <a:r>
              <a:rPr lang="en-US" sz="1400" dirty="0" err="1">
                <a:solidFill>
                  <a:srgbClr val="6A3E3E"/>
                </a:solidFill>
              </a:rPr>
              <a:t>networkMng</a:t>
            </a:r>
            <a:r>
              <a:rPr lang="en-US" sz="1400" dirty="0" err="1">
                <a:solidFill>
                  <a:srgbClr val="000000"/>
                </a:solidFill>
              </a:rPr>
              <a:t>.readData</a:t>
            </a:r>
            <a:r>
              <a:rPr lang="en-US" sz="1400" dirty="0">
                <a:solidFill>
                  <a:srgbClr val="000000"/>
                </a:solidFill>
              </a:rPr>
              <a:t>();</a:t>
            </a:r>
          </a:p>
          <a:p>
            <a:r>
              <a:rPr lang="en-US" sz="1400" dirty="0">
                <a:solidFill>
                  <a:srgbClr val="000000"/>
                </a:solidFill>
              </a:rPr>
              <a:t>        </a:t>
            </a:r>
            <a:r>
              <a:rPr lang="en-US" sz="1400" dirty="0" err="1">
                <a:solidFill>
                  <a:srgbClr val="6A3E3E"/>
                </a:solidFill>
              </a:rPr>
              <a:t>context</a:t>
            </a:r>
            <a:r>
              <a:rPr lang="en-US" sz="1400" dirty="0" err="1">
                <a:solidFill>
                  <a:srgbClr val="000000"/>
                </a:solidFill>
              </a:rPr>
              <a:t>.close</a:t>
            </a:r>
            <a:r>
              <a:rPr lang="en-US" sz="1400" dirty="0">
                <a:solidFill>
                  <a:srgbClr val="000000"/>
                </a:solidFill>
              </a:rPr>
              <a:t>();</a:t>
            </a:r>
          </a:p>
          <a:p>
            <a:r>
              <a:rPr lang="en-US" sz="1400" dirty="0">
                <a:solidFill>
                  <a:srgbClr val="000000"/>
                </a:solidFill>
              </a:rPr>
              <a:t>    }}</a:t>
            </a:r>
            <a:endParaRPr lang="en-US" sz="1400" dirty="0"/>
          </a:p>
        </p:txBody>
      </p:sp>
    </p:spTree>
    <p:extLst>
      <p:ext uri="{BB962C8B-B14F-4D97-AF65-F5344CB8AC3E}">
        <p14:creationId xmlns:p14="http://schemas.microsoft.com/office/powerpoint/2010/main" val="400572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457200" y="1219200"/>
            <a:ext cx="7924800" cy="4031873"/>
          </a:xfrm>
          <a:prstGeom prst="rect">
            <a:avLst/>
          </a:prstGeom>
        </p:spPr>
        <p:txBody>
          <a:bodyPr wrap="square">
            <a:spAutoFit/>
          </a:bodyPr>
          <a:lstStyle/>
          <a:p>
            <a:r>
              <a:rPr lang="en-US" sz="1600" dirty="0"/>
              <a:t>On the console we can see the output as below:</a:t>
            </a:r>
          </a:p>
          <a:p>
            <a:endParaRPr lang="en-US" sz="1600" dirty="0"/>
          </a:p>
          <a:p>
            <a:endParaRPr lang="en-US" sz="1600" dirty="0">
              <a:solidFill>
                <a:srgbClr val="FF0000"/>
              </a:solidFill>
            </a:endParaRPr>
          </a:p>
          <a:p>
            <a:r>
              <a:rPr lang="en-US" sz="1600" dirty="0">
                <a:solidFill>
                  <a:srgbClr val="FF0000"/>
                </a:solidFill>
              </a:rPr>
              <a:t>Apr 26, 2019 1:32:35 PM </a:t>
            </a:r>
            <a:r>
              <a:rPr lang="en-US" sz="1600" dirty="0" err="1">
                <a:solidFill>
                  <a:srgbClr val="FF0000"/>
                </a:solidFill>
              </a:rPr>
              <a:t>org.springframework.beans.factory.xml.XmlBeanDefinitionReader</a:t>
            </a:r>
            <a:r>
              <a:rPr lang="en-US" sz="1600" dirty="0">
                <a:solidFill>
                  <a:srgbClr val="FF0000"/>
                </a:solidFill>
              </a:rPr>
              <a:t> </a:t>
            </a:r>
            <a:r>
              <a:rPr lang="en-US" sz="1600" dirty="0" err="1">
                <a:solidFill>
                  <a:srgbClr val="FF0000"/>
                </a:solidFill>
              </a:rPr>
              <a:t>loadBeanDefinitions</a:t>
            </a:r>
            <a:endParaRPr lang="en-US" sz="1600" dirty="0">
              <a:solidFill>
                <a:srgbClr val="FF0000"/>
              </a:solidFill>
            </a:endParaRPr>
          </a:p>
          <a:p>
            <a:r>
              <a:rPr lang="en-US" sz="1600" dirty="0">
                <a:solidFill>
                  <a:srgbClr val="FF0000"/>
                </a:solidFill>
              </a:rPr>
              <a:t>INFO: Loading XML bean definitions from class path resource [postprocessor.xml]</a:t>
            </a:r>
          </a:p>
          <a:p>
            <a:r>
              <a:rPr lang="en-US" sz="1600" dirty="0">
                <a:solidFill>
                  <a:srgbClr val="000000"/>
                </a:solidFill>
              </a:rPr>
              <a:t>After initialization: </a:t>
            </a:r>
            <a:r>
              <a:rPr lang="en-US" sz="1600" dirty="0" err="1">
                <a:solidFill>
                  <a:srgbClr val="000000"/>
                </a:solidFill>
              </a:rPr>
              <a:t>connectionmanager</a:t>
            </a:r>
            <a:endParaRPr lang="en-US" sz="1600" dirty="0">
              <a:solidFill>
                <a:srgbClr val="000000"/>
              </a:solidFill>
            </a:endParaRPr>
          </a:p>
          <a:p>
            <a:r>
              <a:rPr lang="en-US" sz="1600" dirty="0">
                <a:solidFill>
                  <a:srgbClr val="000000"/>
                </a:solidFill>
              </a:rPr>
              <a:t>Inside init() method...</a:t>
            </a:r>
          </a:p>
          <a:p>
            <a:r>
              <a:rPr lang="en-US" sz="1600" dirty="0">
                <a:solidFill>
                  <a:srgbClr val="000000"/>
                </a:solidFill>
              </a:rPr>
              <a:t>Before initialization: </a:t>
            </a:r>
            <a:r>
              <a:rPr lang="en-US" sz="1600" dirty="0" err="1">
                <a:solidFill>
                  <a:srgbClr val="000000"/>
                </a:solidFill>
              </a:rPr>
              <a:t>connectionmanager</a:t>
            </a:r>
            <a:endParaRPr lang="en-US" sz="1600" dirty="0">
              <a:solidFill>
                <a:srgbClr val="000000"/>
              </a:solidFill>
            </a:endParaRPr>
          </a:p>
          <a:p>
            <a:r>
              <a:rPr lang="en-US" sz="1600" dirty="0" err="1">
                <a:solidFill>
                  <a:srgbClr val="000000"/>
                </a:solidFill>
              </a:rPr>
              <a:t>Responsing</a:t>
            </a:r>
            <a:r>
              <a:rPr lang="en-US" sz="1600" dirty="0">
                <a:solidFill>
                  <a:srgbClr val="000000"/>
                </a:solidFill>
              </a:rPr>
              <a:t>: 200</a:t>
            </a:r>
          </a:p>
          <a:p>
            <a:r>
              <a:rPr lang="en-US" sz="1600" dirty="0">
                <a:solidFill>
                  <a:srgbClr val="FF0000"/>
                </a:solidFill>
              </a:rPr>
              <a:t>Apr 26, 2019 1:32:36 PM org.springframework.context.support.ClassPathXmlApplicationContext </a:t>
            </a:r>
            <a:r>
              <a:rPr lang="en-US" sz="1600" dirty="0" err="1">
                <a:solidFill>
                  <a:srgbClr val="FF0000"/>
                </a:solidFill>
              </a:rPr>
              <a:t>doClose</a:t>
            </a:r>
            <a:endParaRPr lang="en-US" sz="1600" dirty="0">
              <a:solidFill>
                <a:srgbClr val="FF0000"/>
              </a:solidFill>
            </a:endParaRPr>
          </a:p>
          <a:p>
            <a:r>
              <a:rPr lang="en-US" sz="1600" dirty="0">
                <a:solidFill>
                  <a:srgbClr val="FF0000"/>
                </a:solidFill>
              </a:rPr>
              <a:t>INFO: Closing org.springframework.context.support.ClassPathXmlApplicationContext@5e9f23b4: startup date [Fri Apr 26 13:32:35 IST 2019]; root of context hierarchy</a:t>
            </a:r>
          </a:p>
          <a:p>
            <a:r>
              <a:rPr lang="en-US" sz="1600" dirty="0">
                <a:solidFill>
                  <a:srgbClr val="000000"/>
                </a:solidFill>
              </a:rPr>
              <a:t>Inside destroy() method...</a:t>
            </a:r>
          </a:p>
        </p:txBody>
      </p:sp>
    </p:spTree>
    <p:extLst>
      <p:ext uri="{BB962C8B-B14F-4D97-AF65-F5344CB8AC3E}">
        <p14:creationId xmlns:p14="http://schemas.microsoft.com/office/powerpoint/2010/main" val="3726550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Bean Inheritance Definition</a:t>
            </a:r>
          </a:p>
        </p:txBody>
      </p:sp>
      <p:sp>
        <p:nvSpPr>
          <p:cNvPr id="4" name="Rectangle 3"/>
          <p:cNvSpPr/>
          <p:nvPr/>
        </p:nvSpPr>
        <p:spPr>
          <a:xfrm>
            <a:off x="230221" y="2133600"/>
            <a:ext cx="8686800" cy="2585323"/>
          </a:xfrm>
          <a:prstGeom prst="rect">
            <a:avLst/>
          </a:prstGeom>
        </p:spPr>
        <p:txBody>
          <a:bodyPr wrap="square">
            <a:spAutoFit/>
          </a:bodyPr>
          <a:lstStyle/>
          <a:p>
            <a:r>
              <a:rPr lang="en-US" dirty="0">
                <a:solidFill>
                  <a:srgbClr val="000000"/>
                </a:solidFill>
              </a:rPr>
              <a:t>A bean definition potentially contains a large amount of configuration information, including container specific information (for example initialization method, static factory method name, and so forth) and constructor arguments and property values.</a:t>
            </a:r>
          </a:p>
          <a:p>
            <a:endParaRPr lang="en-US" dirty="0">
              <a:solidFill>
                <a:srgbClr val="000000"/>
              </a:solidFill>
            </a:endParaRPr>
          </a:p>
          <a:p>
            <a:r>
              <a:rPr lang="en-US" dirty="0"/>
              <a:t>A child bean definition is a bean definition that inherits configuration data from a parent definition. It is then able to override some values, or add others, as needed. Using parent and child bean definitions can potentially save a lot of typing. Effectively, this is a form of templating.</a:t>
            </a:r>
          </a:p>
          <a:p>
            <a:endParaRPr lang="en-US" dirty="0"/>
          </a:p>
        </p:txBody>
      </p:sp>
    </p:spTree>
    <p:extLst>
      <p:ext uri="{BB962C8B-B14F-4D97-AF65-F5344CB8AC3E}">
        <p14:creationId xmlns:p14="http://schemas.microsoft.com/office/powerpoint/2010/main" val="2534087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Inheritance Definition Cont..</a:t>
            </a:r>
          </a:p>
        </p:txBody>
      </p:sp>
      <p:sp>
        <p:nvSpPr>
          <p:cNvPr id="5" name="Rectangle 4"/>
          <p:cNvSpPr/>
          <p:nvPr/>
        </p:nvSpPr>
        <p:spPr>
          <a:xfrm>
            <a:off x="1" y="914400"/>
            <a:ext cx="8915400" cy="5784711"/>
          </a:xfrm>
          <a:prstGeom prst="rect">
            <a:avLst/>
          </a:prstGeom>
        </p:spPr>
        <p:txBody>
          <a:bodyPr wrap="square">
            <a:spAutoFit/>
          </a:bodyPr>
          <a:lstStyle/>
          <a:p>
            <a:r>
              <a:rPr lang="en-US" dirty="0"/>
              <a:t>When using XML-based configuration metadata a child bean definition is indicated simply by using the 'parent' attribute, specifying the parent bean as the value of this attribute.</a:t>
            </a:r>
            <a:endParaRPr lang="en-US" dirty="0">
              <a:solidFill>
                <a:srgbClr val="0070C0"/>
              </a:solidFill>
            </a:endParaRPr>
          </a:p>
          <a:p>
            <a:r>
              <a:rPr lang="en-US" dirty="0">
                <a:solidFill>
                  <a:srgbClr val="0070C0"/>
                </a:solidFill>
              </a:rPr>
              <a:t>&lt;bean id="</a:t>
            </a:r>
            <a:r>
              <a:rPr lang="en-US" dirty="0" err="1">
                <a:solidFill>
                  <a:srgbClr val="0070C0"/>
                </a:solidFill>
              </a:rPr>
              <a:t>inheritedTestBean</a:t>
            </a:r>
            <a:r>
              <a:rPr lang="en-US" dirty="0">
                <a:solidFill>
                  <a:srgbClr val="0070C0"/>
                </a:solidFill>
              </a:rPr>
              <a:t>" abstract="true"</a:t>
            </a:r>
          </a:p>
          <a:p>
            <a:r>
              <a:rPr lang="en-US" dirty="0">
                <a:solidFill>
                  <a:srgbClr val="0070C0"/>
                </a:solidFill>
              </a:rPr>
              <a:t>    class="</a:t>
            </a:r>
            <a:r>
              <a:rPr lang="en-US" dirty="0" err="1">
                <a:solidFill>
                  <a:srgbClr val="0070C0"/>
                </a:solidFill>
              </a:rPr>
              <a:t>org.springframework.beans.TestBean</a:t>
            </a:r>
            <a:r>
              <a:rPr lang="en-US" dirty="0">
                <a:solidFill>
                  <a:srgbClr val="0070C0"/>
                </a:solidFill>
              </a:rPr>
              <a:t>"&gt;</a:t>
            </a:r>
          </a:p>
          <a:p>
            <a:r>
              <a:rPr lang="en-US" dirty="0">
                <a:solidFill>
                  <a:srgbClr val="0070C0"/>
                </a:solidFill>
              </a:rPr>
              <a:t>  &lt;property name="name" value="parent"/&gt;</a:t>
            </a:r>
          </a:p>
          <a:p>
            <a:r>
              <a:rPr lang="en-US" dirty="0">
                <a:solidFill>
                  <a:srgbClr val="0070C0"/>
                </a:solidFill>
              </a:rPr>
              <a:t>  &lt;property name="age" value="1"/&gt;</a:t>
            </a:r>
          </a:p>
          <a:p>
            <a:r>
              <a:rPr lang="en-US" dirty="0">
                <a:solidFill>
                  <a:srgbClr val="0070C0"/>
                </a:solidFill>
              </a:rPr>
              <a:t>&lt;/bean&gt;</a:t>
            </a:r>
          </a:p>
          <a:p>
            <a:endParaRPr lang="en-US" dirty="0">
              <a:solidFill>
                <a:srgbClr val="0070C0"/>
              </a:solidFill>
            </a:endParaRPr>
          </a:p>
          <a:p>
            <a:r>
              <a:rPr lang="en-US" dirty="0">
                <a:solidFill>
                  <a:srgbClr val="0070C0"/>
                </a:solidFill>
              </a:rPr>
              <a:t>&lt;bean id="</a:t>
            </a:r>
            <a:r>
              <a:rPr lang="en-US" dirty="0" err="1">
                <a:solidFill>
                  <a:srgbClr val="0070C0"/>
                </a:solidFill>
              </a:rPr>
              <a:t>inheritsWithDifferentClass</a:t>
            </a:r>
            <a:r>
              <a:rPr lang="en-US" dirty="0">
                <a:solidFill>
                  <a:srgbClr val="0070C0"/>
                </a:solidFill>
              </a:rPr>
              <a:t>"</a:t>
            </a:r>
          </a:p>
          <a:p>
            <a:r>
              <a:rPr lang="en-US" dirty="0">
                <a:solidFill>
                  <a:srgbClr val="0070C0"/>
                </a:solidFill>
              </a:rPr>
              <a:t>      class="org.springframework.beans.DerivedTestBean"</a:t>
            </a:r>
          </a:p>
          <a:p>
            <a:r>
              <a:rPr lang="en-US" dirty="0">
                <a:solidFill>
                  <a:srgbClr val="0070C0"/>
                </a:solidFill>
              </a:rPr>
              <a:t>      parent="</a:t>
            </a:r>
            <a:r>
              <a:rPr lang="en-US" dirty="0" err="1">
                <a:solidFill>
                  <a:srgbClr val="0070C0"/>
                </a:solidFill>
              </a:rPr>
              <a:t>inheritedTestBean</a:t>
            </a:r>
            <a:r>
              <a:rPr lang="en-US" dirty="0">
                <a:solidFill>
                  <a:srgbClr val="0070C0"/>
                </a:solidFill>
              </a:rPr>
              <a:t>" </a:t>
            </a:r>
            <a:r>
              <a:rPr lang="en-US" dirty="0" err="1">
                <a:solidFill>
                  <a:srgbClr val="0070C0"/>
                </a:solidFill>
              </a:rPr>
              <a:t>init</a:t>
            </a:r>
            <a:r>
              <a:rPr lang="en-US" dirty="0">
                <a:solidFill>
                  <a:srgbClr val="0070C0"/>
                </a:solidFill>
              </a:rPr>
              <a:t>-method="initialize"&gt;</a:t>
            </a:r>
          </a:p>
          <a:p>
            <a:r>
              <a:rPr lang="en-US" dirty="0">
                <a:solidFill>
                  <a:srgbClr val="0070C0"/>
                </a:solidFill>
              </a:rPr>
              <a:t>    </a:t>
            </a:r>
          </a:p>
          <a:p>
            <a:r>
              <a:rPr lang="en-US" dirty="0">
                <a:solidFill>
                  <a:srgbClr val="0070C0"/>
                </a:solidFill>
              </a:rPr>
              <a:t>  &lt;property name="name" value="override"/&gt;</a:t>
            </a:r>
          </a:p>
          <a:p>
            <a:r>
              <a:rPr lang="en-US" dirty="0">
                <a:solidFill>
                  <a:srgbClr val="0070C0"/>
                </a:solidFill>
              </a:rPr>
              <a:t>  &lt;!-- the age property value of 1 will be inherited from  parent --&gt;</a:t>
            </a:r>
          </a:p>
          <a:p>
            <a:endParaRPr lang="en-US" dirty="0">
              <a:solidFill>
                <a:srgbClr val="0070C0"/>
              </a:solidFill>
            </a:endParaRPr>
          </a:p>
          <a:p>
            <a:r>
              <a:rPr lang="en-US" dirty="0">
                <a:solidFill>
                  <a:srgbClr val="0070C0"/>
                </a:solidFill>
              </a:rPr>
              <a:t>&lt;/bean&gt;</a:t>
            </a:r>
          </a:p>
          <a:p>
            <a:endParaRPr lang="en-US" dirty="0">
              <a:solidFill>
                <a:srgbClr val="0070C0"/>
              </a:solidFill>
            </a:endParaRPr>
          </a:p>
          <a:p>
            <a:r>
              <a:rPr lang="en-US" dirty="0">
                <a:solidFill>
                  <a:srgbClr val="000000"/>
                </a:solidFill>
                <a:latin typeface="Arial" panose="020B0604020202020204" pitchFamily="34" charset="0"/>
              </a:rPr>
              <a:t>A child bean definition will use the bean class from the parent definition if none is specified, but can also override it. In the latter case, the child bean class must be compatible with the parent, that is it must accept the parent's property values.</a:t>
            </a:r>
            <a:endParaRPr lang="en-US" dirty="0"/>
          </a:p>
        </p:txBody>
      </p:sp>
    </p:spTree>
    <p:extLst>
      <p:ext uri="{BB962C8B-B14F-4D97-AF65-F5344CB8AC3E}">
        <p14:creationId xmlns:p14="http://schemas.microsoft.com/office/powerpoint/2010/main" val="3370772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Inheritance Definition Cont..</a:t>
            </a:r>
          </a:p>
        </p:txBody>
      </p:sp>
      <p:sp>
        <p:nvSpPr>
          <p:cNvPr id="4" name="Rectangle 3"/>
          <p:cNvSpPr/>
          <p:nvPr/>
        </p:nvSpPr>
        <p:spPr>
          <a:xfrm>
            <a:off x="228600" y="990600"/>
            <a:ext cx="8681936" cy="4801314"/>
          </a:xfrm>
          <a:prstGeom prst="rect">
            <a:avLst/>
          </a:prstGeom>
        </p:spPr>
        <p:txBody>
          <a:bodyPr wrap="square">
            <a:spAutoFit/>
          </a:bodyPr>
          <a:lstStyle/>
          <a:p>
            <a:r>
              <a:rPr lang="en-US" dirty="0">
                <a:solidFill>
                  <a:srgbClr val="0070C0"/>
                </a:solidFill>
              </a:rPr>
              <a:t>&lt;bean id="inheritedTestBeanWithoutClass" abstract="true"&gt;</a:t>
            </a:r>
          </a:p>
          <a:p>
            <a:r>
              <a:rPr lang="en-US" dirty="0">
                <a:solidFill>
                  <a:srgbClr val="0070C0"/>
                </a:solidFill>
              </a:rPr>
              <a:t>    &lt;property name="name" value="parent"/&gt;</a:t>
            </a:r>
          </a:p>
          <a:p>
            <a:r>
              <a:rPr lang="en-US" dirty="0">
                <a:solidFill>
                  <a:srgbClr val="0070C0"/>
                </a:solidFill>
              </a:rPr>
              <a:t>    &lt;property name="age" value="1"/&gt;</a:t>
            </a:r>
          </a:p>
          <a:p>
            <a:r>
              <a:rPr lang="en-US" dirty="0">
                <a:solidFill>
                  <a:srgbClr val="0070C0"/>
                </a:solidFill>
              </a:rPr>
              <a:t>&lt;/bean&gt;</a:t>
            </a:r>
          </a:p>
          <a:p>
            <a:endParaRPr lang="en-US" dirty="0">
              <a:solidFill>
                <a:srgbClr val="0070C0"/>
              </a:solidFill>
            </a:endParaRPr>
          </a:p>
          <a:p>
            <a:r>
              <a:rPr lang="en-US" dirty="0">
                <a:solidFill>
                  <a:srgbClr val="0070C0"/>
                </a:solidFill>
              </a:rPr>
              <a:t>&lt;bean id="inheritsWithClass" class="org.springframework.beans.DerivedTestBean"</a:t>
            </a:r>
          </a:p>
          <a:p>
            <a:r>
              <a:rPr lang="en-US" dirty="0">
                <a:solidFill>
                  <a:srgbClr val="0070C0"/>
                </a:solidFill>
              </a:rPr>
              <a:t>    parent="inheritedTestBeanWithoutClass" init-method="initialize"&gt;</a:t>
            </a:r>
          </a:p>
          <a:p>
            <a:r>
              <a:rPr lang="en-US" dirty="0">
                <a:solidFill>
                  <a:srgbClr val="0070C0"/>
                </a:solidFill>
              </a:rPr>
              <a:t>  &lt;property name="name" value="override"/&gt;</a:t>
            </a:r>
          </a:p>
          <a:p>
            <a:r>
              <a:rPr lang="en-US" dirty="0">
                <a:solidFill>
                  <a:srgbClr val="0070C0"/>
                </a:solidFill>
              </a:rPr>
              <a:t>  &lt;!-- age will inherit the value of 1 from the parent bean definition--&gt;</a:t>
            </a:r>
          </a:p>
          <a:p>
            <a:r>
              <a:rPr lang="en-US" dirty="0">
                <a:solidFill>
                  <a:srgbClr val="0070C0"/>
                </a:solidFill>
              </a:rPr>
              <a:t>&lt;/bean&gt;</a:t>
            </a:r>
          </a:p>
          <a:p>
            <a:endParaRPr lang="en-US" dirty="0">
              <a:solidFill>
                <a:srgbClr val="0070C0"/>
              </a:solidFill>
            </a:endParaRPr>
          </a:p>
          <a:p>
            <a:r>
              <a:rPr lang="en-US" dirty="0"/>
              <a:t>The parent bean cannot get instantiated on its own since it is incomplete, and it is also explicitly marked as abstract. When a definition is defined to be abstract like this, it is usable only as a pure template bean definition that will serve as a parent definition for child definitions. </a:t>
            </a:r>
          </a:p>
          <a:p>
            <a:r>
              <a:rPr lang="en-US" dirty="0"/>
              <a:t>Trying to use such an abstract parent bean on its own will result in an error. Similarly, the container's internal preInstantiateSingletons() method will ignore abstract bean definitions.</a:t>
            </a:r>
          </a:p>
        </p:txBody>
      </p:sp>
    </p:spTree>
    <p:extLst>
      <p:ext uri="{BB962C8B-B14F-4D97-AF65-F5344CB8AC3E}">
        <p14:creationId xmlns:p14="http://schemas.microsoft.com/office/powerpoint/2010/main" val="433062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934200" cy="639762"/>
          </a:xfrm>
        </p:spPr>
        <p:txBody>
          <a:bodyPr>
            <a:normAutofit/>
          </a:bodyPr>
          <a:lstStyle/>
          <a:p>
            <a:r>
              <a:rPr lang="en-US" dirty="0">
                <a:latin typeface="+mj-lt"/>
              </a:rPr>
              <a:t>Demo: Bean Inheritance Definition</a:t>
            </a:r>
          </a:p>
        </p:txBody>
      </p:sp>
      <p:sp>
        <p:nvSpPr>
          <p:cNvPr id="4" name="TextBox 3"/>
          <p:cNvSpPr txBox="1"/>
          <p:nvPr/>
        </p:nvSpPr>
        <p:spPr>
          <a:xfrm>
            <a:off x="152400" y="868362"/>
            <a:ext cx="8839200" cy="1477328"/>
          </a:xfrm>
          <a:prstGeom prst="rect">
            <a:avLst/>
          </a:prstGeom>
          <a:noFill/>
        </p:spPr>
        <p:txBody>
          <a:bodyPr wrap="square" rtlCol="0">
            <a:spAutoFit/>
          </a:bodyPr>
          <a:lstStyle/>
          <a:p>
            <a:r>
              <a:rPr lang="en-US" b="1" dirty="0"/>
              <a:t>Duration:</a:t>
            </a:r>
            <a:r>
              <a:rPr lang="en-US" dirty="0"/>
              <a:t> 10 min</a:t>
            </a:r>
          </a:p>
          <a:p>
            <a:r>
              <a:rPr lang="en-US" dirty="0"/>
              <a:t>This example shows how to inherit parent bean values with in child bean. We have Book class, the parent bean sets the common value for the property called company. Any other bean definitions will inherit it.</a:t>
            </a:r>
          </a:p>
          <a:p>
            <a:r>
              <a:rPr lang="en-US" dirty="0"/>
              <a:t>The Project Structure as below</a:t>
            </a:r>
          </a:p>
        </p:txBody>
      </p:sp>
      <p:pic>
        <p:nvPicPr>
          <p:cNvPr id="5" name="Picture 4"/>
          <p:cNvPicPr>
            <a:picLocks noChangeAspect="1"/>
          </p:cNvPicPr>
          <p:nvPr/>
        </p:nvPicPr>
        <p:blipFill rotWithShape="1">
          <a:blip r:embed="rId2"/>
          <a:srcRect t="7778" r="72500" b="34444"/>
          <a:stretch/>
        </p:blipFill>
        <p:spPr>
          <a:xfrm>
            <a:off x="3581400" y="2068691"/>
            <a:ext cx="3657600" cy="4322618"/>
          </a:xfrm>
          <a:prstGeom prst="rect">
            <a:avLst/>
          </a:prstGeom>
        </p:spPr>
      </p:pic>
    </p:spTree>
    <p:extLst>
      <p:ext uri="{BB962C8B-B14F-4D97-AF65-F5344CB8AC3E}">
        <p14:creationId xmlns:p14="http://schemas.microsoft.com/office/powerpoint/2010/main" val="4060292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TextBox 3"/>
          <p:cNvSpPr txBox="1"/>
          <p:nvPr/>
        </p:nvSpPr>
        <p:spPr>
          <a:xfrm>
            <a:off x="257783" y="1810209"/>
            <a:ext cx="4114800" cy="4524315"/>
          </a:xfrm>
          <a:prstGeom prst="rect">
            <a:avLst/>
          </a:prstGeom>
          <a:noFill/>
        </p:spPr>
        <p:txBody>
          <a:bodyPr wrap="square" rtlCol="0">
            <a:spAutoFit/>
          </a:bodyPr>
          <a:lstStyle/>
          <a:p>
            <a:r>
              <a:rPr lang="en-US" b="1" dirty="0"/>
              <a:t>package </a:t>
            </a:r>
            <a:r>
              <a:rPr lang="en-US" b="1" dirty="0" err="1"/>
              <a:t>com.test.beans</a:t>
            </a:r>
            <a:r>
              <a:rPr lang="en-US" b="1" dirty="0"/>
              <a:t>;</a:t>
            </a:r>
          </a:p>
          <a:p>
            <a:endParaRPr lang="en-US" dirty="0"/>
          </a:p>
          <a:p>
            <a:r>
              <a:rPr lang="en-US" b="1" dirty="0"/>
              <a:t>public class Book {</a:t>
            </a:r>
          </a:p>
          <a:p>
            <a:r>
              <a:rPr lang="en-US" b="1" dirty="0"/>
              <a:t>private </a:t>
            </a:r>
            <a:r>
              <a:rPr lang="en-US" b="1" dirty="0" err="1"/>
              <a:t>int</a:t>
            </a:r>
            <a:r>
              <a:rPr lang="en-US" b="1" dirty="0"/>
              <a:t> </a:t>
            </a:r>
            <a:r>
              <a:rPr lang="en-US" b="1" dirty="0" err="1"/>
              <a:t>BookId</a:t>
            </a:r>
            <a:r>
              <a:rPr lang="en-US" b="1" dirty="0"/>
              <a:t>;</a:t>
            </a:r>
          </a:p>
          <a:p>
            <a:r>
              <a:rPr lang="en-US" b="1" dirty="0"/>
              <a:t>private String </a:t>
            </a:r>
            <a:r>
              <a:rPr lang="en-US" b="1" dirty="0" err="1"/>
              <a:t>Bookname</a:t>
            </a:r>
            <a:r>
              <a:rPr lang="en-US" b="1" dirty="0"/>
              <a:t>;</a:t>
            </a:r>
          </a:p>
          <a:p>
            <a:r>
              <a:rPr lang="en-US" dirty="0"/>
              <a:t>    </a:t>
            </a:r>
            <a:r>
              <a:rPr lang="en-US" b="1" dirty="0"/>
              <a:t>private String publisher;</a:t>
            </a:r>
          </a:p>
          <a:p>
            <a:r>
              <a:rPr lang="en-US" dirty="0"/>
              <a:t>     </a:t>
            </a:r>
          </a:p>
          <a:p>
            <a:r>
              <a:rPr lang="en-US" dirty="0"/>
              <a:t>    </a:t>
            </a:r>
            <a:r>
              <a:rPr lang="en-US" b="1" dirty="0"/>
              <a:t>public </a:t>
            </a:r>
            <a:r>
              <a:rPr lang="en-US" b="1" dirty="0" err="1"/>
              <a:t>int</a:t>
            </a:r>
            <a:r>
              <a:rPr lang="en-US" b="1" dirty="0"/>
              <a:t> </a:t>
            </a:r>
            <a:r>
              <a:rPr lang="en-US" b="1" dirty="0" err="1"/>
              <a:t>getBookId</a:t>
            </a:r>
            <a:r>
              <a:rPr lang="en-US" b="1" dirty="0"/>
              <a:t>() {</a:t>
            </a:r>
          </a:p>
          <a:p>
            <a:r>
              <a:rPr lang="en-US" b="1" dirty="0"/>
              <a:t>return </a:t>
            </a:r>
            <a:r>
              <a:rPr lang="en-US" b="1" dirty="0" err="1"/>
              <a:t>BookId</a:t>
            </a:r>
            <a:r>
              <a:rPr lang="en-US" b="1" dirty="0"/>
              <a:t>;</a:t>
            </a:r>
          </a:p>
          <a:p>
            <a:r>
              <a:rPr lang="en-US" dirty="0"/>
              <a:t>}</a:t>
            </a:r>
          </a:p>
          <a:p>
            <a:r>
              <a:rPr lang="en-US" b="1" dirty="0"/>
              <a:t>public void </a:t>
            </a:r>
            <a:r>
              <a:rPr lang="en-US" b="1" dirty="0" err="1"/>
              <a:t>setBookId</a:t>
            </a:r>
            <a:r>
              <a:rPr lang="en-US" b="1" dirty="0"/>
              <a:t>(</a:t>
            </a:r>
            <a:r>
              <a:rPr lang="en-US" b="1" dirty="0" err="1"/>
              <a:t>int</a:t>
            </a:r>
            <a:r>
              <a:rPr lang="en-US" b="1" dirty="0"/>
              <a:t> </a:t>
            </a:r>
            <a:r>
              <a:rPr lang="en-US" b="1" dirty="0" err="1"/>
              <a:t>bookId</a:t>
            </a:r>
            <a:r>
              <a:rPr lang="en-US" b="1" dirty="0"/>
              <a:t>) {</a:t>
            </a:r>
          </a:p>
          <a:p>
            <a:r>
              <a:rPr lang="en-US" dirty="0" err="1"/>
              <a:t>BookId</a:t>
            </a:r>
            <a:r>
              <a:rPr lang="en-US" dirty="0"/>
              <a:t> = </a:t>
            </a:r>
            <a:r>
              <a:rPr lang="en-US" dirty="0" err="1"/>
              <a:t>bookId</a:t>
            </a:r>
            <a:r>
              <a:rPr lang="en-US" dirty="0"/>
              <a:t>;</a:t>
            </a:r>
          </a:p>
          <a:p>
            <a:r>
              <a:rPr lang="en-US" dirty="0"/>
              <a:t>}</a:t>
            </a:r>
          </a:p>
          <a:p>
            <a:r>
              <a:rPr lang="en-US" b="1" dirty="0"/>
              <a:t>public String </a:t>
            </a:r>
            <a:r>
              <a:rPr lang="en-US" b="1" dirty="0" err="1"/>
              <a:t>getBookname</a:t>
            </a:r>
            <a:r>
              <a:rPr lang="en-US" b="1" dirty="0"/>
              <a:t>() {</a:t>
            </a:r>
          </a:p>
          <a:p>
            <a:r>
              <a:rPr lang="en-US" b="1" dirty="0"/>
              <a:t>return </a:t>
            </a:r>
            <a:r>
              <a:rPr lang="en-US" b="1" dirty="0" err="1"/>
              <a:t>Bookname</a:t>
            </a:r>
            <a:r>
              <a:rPr lang="en-US" b="1" dirty="0"/>
              <a:t>;</a:t>
            </a:r>
          </a:p>
          <a:p>
            <a:r>
              <a:rPr lang="en-US" dirty="0"/>
              <a:t>}</a:t>
            </a:r>
          </a:p>
        </p:txBody>
      </p:sp>
      <p:sp>
        <p:nvSpPr>
          <p:cNvPr id="5" name="Rectangle 4"/>
          <p:cNvSpPr/>
          <p:nvPr/>
        </p:nvSpPr>
        <p:spPr>
          <a:xfrm>
            <a:off x="4585781" y="1829232"/>
            <a:ext cx="4572000" cy="4801314"/>
          </a:xfrm>
          <a:prstGeom prst="rect">
            <a:avLst/>
          </a:prstGeom>
        </p:spPr>
        <p:txBody>
          <a:bodyPr>
            <a:spAutoFit/>
          </a:bodyPr>
          <a:lstStyle/>
          <a:p>
            <a:r>
              <a:rPr lang="en-US" b="1" dirty="0"/>
              <a:t>public void </a:t>
            </a:r>
            <a:r>
              <a:rPr lang="en-US" b="1" dirty="0" err="1"/>
              <a:t>setBookname</a:t>
            </a:r>
            <a:r>
              <a:rPr lang="en-US" b="1" dirty="0"/>
              <a:t>(String </a:t>
            </a:r>
            <a:r>
              <a:rPr lang="en-US" b="1" dirty="0" err="1"/>
              <a:t>bookname</a:t>
            </a:r>
            <a:r>
              <a:rPr lang="en-US" b="1" dirty="0"/>
              <a:t>) {</a:t>
            </a:r>
          </a:p>
          <a:p>
            <a:r>
              <a:rPr lang="en-US" dirty="0" err="1"/>
              <a:t>Bookname</a:t>
            </a:r>
            <a:r>
              <a:rPr lang="en-US" dirty="0"/>
              <a:t> = </a:t>
            </a:r>
            <a:r>
              <a:rPr lang="en-US" dirty="0" err="1"/>
              <a:t>bookname</a:t>
            </a:r>
            <a:r>
              <a:rPr lang="en-US" dirty="0"/>
              <a:t>;</a:t>
            </a:r>
          </a:p>
          <a:p>
            <a:r>
              <a:rPr lang="en-US" dirty="0"/>
              <a:t>}</a:t>
            </a:r>
          </a:p>
          <a:p>
            <a:r>
              <a:rPr lang="en-US" b="1" dirty="0"/>
              <a:t>public String </a:t>
            </a:r>
            <a:r>
              <a:rPr lang="en-US" b="1" dirty="0" err="1"/>
              <a:t>getPublisher</a:t>
            </a:r>
            <a:r>
              <a:rPr lang="en-US" b="1" dirty="0"/>
              <a:t>() {</a:t>
            </a:r>
          </a:p>
          <a:p>
            <a:r>
              <a:rPr lang="en-US" b="1" dirty="0"/>
              <a:t>return publisher;</a:t>
            </a:r>
          </a:p>
          <a:p>
            <a:r>
              <a:rPr lang="en-US" dirty="0"/>
              <a:t>}</a:t>
            </a:r>
          </a:p>
          <a:p>
            <a:r>
              <a:rPr lang="en-US" b="1" dirty="0"/>
              <a:t>public void </a:t>
            </a:r>
            <a:r>
              <a:rPr lang="en-US" b="1" dirty="0" err="1"/>
              <a:t>setPublisher</a:t>
            </a:r>
            <a:r>
              <a:rPr lang="en-US" b="1" dirty="0"/>
              <a:t>(String publisher) {</a:t>
            </a:r>
          </a:p>
          <a:p>
            <a:r>
              <a:rPr lang="en-US" b="1" dirty="0" err="1"/>
              <a:t>this.publisher</a:t>
            </a:r>
            <a:r>
              <a:rPr lang="en-US" b="1" dirty="0"/>
              <a:t> = publisher;</a:t>
            </a:r>
          </a:p>
          <a:p>
            <a:r>
              <a:rPr lang="en-US" dirty="0"/>
              <a:t>}</a:t>
            </a:r>
          </a:p>
          <a:p>
            <a:r>
              <a:rPr lang="en-US" dirty="0"/>
              <a:t> @Override</a:t>
            </a:r>
          </a:p>
          <a:p>
            <a:r>
              <a:rPr lang="en-US" dirty="0"/>
              <a:t>    </a:t>
            </a:r>
            <a:r>
              <a:rPr lang="en-US" b="1" dirty="0"/>
              <a:t>public String </a:t>
            </a:r>
            <a:r>
              <a:rPr lang="en-US" b="1" dirty="0" err="1"/>
              <a:t>toString</a:t>
            </a:r>
            <a:r>
              <a:rPr lang="en-US" b="1" dirty="0"/>
              <a:t>(){</a:t>
            </a:r>
          </a:p>
          <a:p>
            <a:r>
              <a:rPr lang="en-US" dirty="0"/>
              <a:t>        </a:t>
            </a:r>
            <a:r>
              <a:rPr lang="en-US" b="1" dirty="0"/>
              <a:t>return "The Book details are "+ </a:t>
            </a:r>
            <a:r>
              <a:rPr lang="en-US" b="1" dirty="0" err="1"/>
              <a:t>this.BookId</a:t>
            </a:r>
            <a:r>
              <a:rPr lang="en-US" b="1" dirty="0"/>
              <a:t>+" | "+</a:t>
            </a:r>
            <a:r>
              <a:rPr lang="en-US" b="1" dirty="0" err="1"/>
              <a:t>this.Bookname</a:t>
            </a:r>
            <a:r>
              <a:rPr lang="en-US" b="1" dirty="0"/>
              <a:t>+" | "+</a:t>
            </a:r>
            <a:r>
              <a:rPr lang="en-US" b="1" dirty="0" err="1"/>
              <a:t>this.publisher</a:t>
            </a:r>
            <a:r>
              <a:rPr lang="en-US" b="1" dirty="0"/>
              <a:t>;</a:t>
            </a:r>
          </a:p>
          <a:p>
            <a:r>
              <a:rPr lang="en-US" dirty="0"/>
              <a:t>    }}</a:t>
            </a:r>
          </a:p>
          <a:p>
            <a:endParaRPr lang="en-US" dirty="0"/>
          </a:p>
          <a:p>
            <a:endParaRPr lang="en-US" dirty="0"/>
          </a:p>
        </p:txBody>
      </p:sp>
      <p:sp>
        <p:nvSpPr>
          <p:cNvPr id="6" name="Rectangle 5"/>
          <p:cNvSpPr/>
          <p:nvPr/>
        </p:nvSpPr>
        <p:spPr>
          <a:xfrm>
            <a:off x="257783" y="892025"/>
            <a:ext cx="8654374" cy="923330"/>
          </a:xfrm>
          <a:prstGeom prst="rect">
            <a:avLst/>
          </a:prstGeom>
        </p:spPr>
        <p:txBody>
          <a:bodyPr wrap="square">
            <a:spAutoFit/>
          </a:bodyPr>
          <a:lstStyle/>
          <a:p>
            <a:r>
              <a:rPr lang="en-US" dirty="0"/>
              <a:t>Create two classes under src/</a:t>
            </a:r>
            <a:r>
              <a:rPr lang="en-US" dirty="0" err="1"/>
              <a:t>com.test.beans</a:t>
            </a:r>
            <a:r>
              <a:rPr lang="en-US" dirty="0"/>
              <a:t> and </a:t>
            </a:r>
            <a:r>
              <a:rPr lang="en-US" dirty="0" err="1"/>
              <a:t>com.test.main</a:t>
            </a:r>
            <a:r>
              <a:rPr lang="en-US" dirty="0"/>
              <a:t> folder Book.java and MainApp.java respectively </a:t>
            </a:r>
          </a:p>
          <a:p>
            <a:r>
              <a:rPr lang="en-US" dirty="0"/>
              <a:t>Below is Book.java code</a:t>
            </a:r>
          </a:p>
        </p:txBody>
      </p:sp>
    </p:spTree>
    <p:extLst>
      <p:ext uri="{BB962C8B-B14F-4D97-AF65-F5344CB8AC3E}">
        <p14:creationId xmlns:p14="http://schemas.microsoft.com/office/powerpoint/2010/main" val="3948313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Rectangle 3"/>
          <p:cNvSpPr/>
          <p:nvPr/>
        </p:nvSpPr>
        <p:spPr>
          <a:xfrm>
            <a:off x="291830" y="2267129"/>
            <a:ext cx="8763000" cy="4524315"/>
          </a:xfrm>
          <a:prstGeom prst="rect">
            <a:avLst/>
          </a:prstGeom>
        </p:spPr>
        <p:txBody>
          <a:bodyPr wrap="square">
            <a:spAutoFit/>
          </a:bodyPr>
          <a:lstStyle/>
          <a:p>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beans </a:t>
            </a:r>
            <a:r>
              <a:rPr lang="en-US" dirty="0" err="1">
                <a:solidFill>
                  <a:srgbClr val="7F007F"/>
                </a:solidFill>
                <a:highlight>
                  <a:srgbClr val="D4D4D4"/>
                </a:highlight>
                <a:latin typeface="Courier New" panose="02070309020205020404" pitchFamily="49" charset="0"/>
              </a:rPr>
              <a:t>xmlns</a:t>
            </a:r>
            <a:r>
              <a:rPr lang="en-US" dirty="0">
                <a:solidFill>
                  <a:srgbClr val="000000"/>
                </a:solidFill>
                <a:highlight>
                  <a:srgbClr val="D4D4D4"/>
                </a:highlight>
                <a:latin typeface="Courier New" panose="02070309020205020404" pitchFamily="49" charset="0"/>
              </a:rPr>
              <a:t>=</a:t>
            </a:r>
            <a:r>
              <a:rPr lang="en-US" i="1" dirty="0">
                <a:solidFill>
                  <a:srgbClr val="2A00FF"/>
                </a:solidFill>
                <a:highlight>
                  <a:srgbClr val="D4D4D4"/>
                </a:highlight>
                <a:latin typeface="Courier New" panose="02070309020205020404" pitchFamily="49" charset="0"/>
              </a:rPr>
              <a:t>"http://www.springframework.org/schema/beans"</a:t>
            </a:r>
          </a:p>
          <a:p>
            <a:r>
              <a:rPr lang="en-US" dirty="0">
                <a:latin typeface="Courier New" panose="02070309020205020404" pitchFamily="49" charset="0"/>
              </a:rPr>
              <a:t>    </a:t>
            </a:r>
            <a:r>
              <a:rPr lang="en-US" dirty="0" err="1">
                <a:solidFill>
                  <a:srgbClr val="7F007F"/>
                </a:solidFill>
                <a:latin typeface="Courier New" panose="02070309020205020404" pitchFamily="49" charset="0"/>
              </a:rPr>
              <a:t>xmlns:xsi</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"http://www.w3.org/2001/XMLSchema-instance"</a:t>
            </a:r>
          </a:p>
          <a:p>
            <a:r>
              <a:rPr lang="en-US" dirty="0">
                <a:latin typeface="Courier New" panose="02070309020205020404" pitchFamily="49" charset="0"/>
              </a:rPr>
              <a:t>    </a:t>
            </a:r>
            <a:r>
              <a:rPr lang="en-US" dirty="0" err="1">
                <a:solidFill>
                  <a:srgbClr val="7F007F"/>
                </a:solidFill>
                <a:latin typeface="Courier New" panose="02070309020205020404" pitchFamily="49" charset="0"/>
              </a:rPr>
              <a:t>xsi:schemaLocation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"http://www.springframework.org/schema/beans</a:t>
            </a:r>
          </a:p>
          <a:p>
            <a:r>
              <a:rPr lang="en-US" i="1" dirty="0">
                <a:solidFill>
                  <a:srgbClr val="2A00FF"/>
                </a:solidFill>
                <a:latin typeface="Courier New" panose="02070309020205020404" pitchFamily="49" charset="0"/>
              </a:rPr>
              <a:t>    http://www.springframework.org/schema/beans/spring-beans-3.0.xsd"</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 </a:t>
            </a:r>
            <a:r>
              <a:rPr lang="en-US" dirty="0">
                <a:solidFill>
                  <a:srgbClr val="7F007F"/>
                </a:solidFill>
                <a:latin typeface="Courier New" panose="02070309020205020404" pitchFamily="49" charset="0"/>
              </a:rPr>
              <a:t>id</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baseBookBean</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class</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com.test.beans.Book</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"publisher"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"IBH" </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 </a:t>
            </a:r>
            <a:r>
              <a:rPr lang="en-US" dirty="0">
                <a:solidFill>
                  <a:srgbClr val="7F007F"/>
                </a:solidFill>
                <a:latin typeface="Courier New" panose="02070309020205020404" pitchFamily="49" charset="0"/>
              </a:rPr>
              <a:t>id</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myBookBean</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parent</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baseBookBean</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BookId</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"3331" </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Bookname</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"Cpp" </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beans</a:t>
            </a:r>
            <a:r>
              <a:rPr lang="en-US" dirty="0">
                <a:solidFill>
                  <a:srgbClr val="008080"/>
                </a:solidFill>
                <a:highlight>
                  <a:srgbClr val="D4D4D4"/>
                </a:highlight>
                <a:latin typeface="Courier New" panose="02070309020205020404" pitchFamily="49" charset="0"/>
              </a:rPr>
              <a:t>&gt;</a:t>
            </a:r>
            <a:endParaRPr lang="en-US" dirty="0"/>
          </a:p>
        </p:txBody>
      </p:sp>
      <p:sp>
        <p:nvSpPr>
          <p:cNvPr id="5" name="TextBox 4"/>
          <p:cNvSpPr txBox="1"/>
          <p:nvPr/>
        </p:nvSpPr>
        <p:spPr>
          <a:xfrm>
            <a:off x="304800" y="1066800"/>
            <a:ext cx="8610600" cy="923330"/>
          </a:xfrm>
          <a:prstGeom prst="rect">
            <a:avLst/>
          </a:prstGeom>
          <a:noFill/>
        </p:spPr>
        <p:txBody>
          <a:bodyPr wrap="square" rtlCol="0">
            <a:spAutoFit/>
          </a:bodyPr>
          <a:lstStyle/>
          <a:p>
            <a:r>
              <a:rPr lang="en-US" dirty="0"/>
              <a:t>Here is the xml-based configurations, you can see the bean reference "</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baseBookBean</a:t>
            </a:r>
            <a:r>
              <a:rPr lang="en-US" i="1" dirty="0">
                <a:solidFill>
                  <a:srgbClr val="2A00FF"/>
                </a:solidFill>
                <a:latin typeface="Courier New" panose="02070309020205020404" pitchFamily="49" charset="0"/>
              </a:rPr>
              <a:t> </a:t>
            </a:r>
            <a:r>
              <a:rPr lang="en-US" dirty="0"/>
              <a:t>" playing as parent bean and bean reference "</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myBookBean</a:t>
            </a:r>
            <a:r>
              <a:rPr lang="en-US" i="1" dirty="0">
                <a:solidFill>
                  <a:srgbClr val="2A00FF"/>
                </a:solidFill>
                <a:latin typeface="Courier New" panose="02070309020205020404" pitchFamily="49" charset="0"/>
              </a:rPr>
              <a:t> </a:t>
            </a:r>
            <a:r>
              <a:rPr lang="en-US" dirty="0"/>
              <a:t>" playing as child bean and inheriting property called company and adding new properties </a:t>
            </a:r>
            <a:r>
              <a:rPr lang="en-US" dirty="0" err="1"/>
              <a:t>BookId</a:t>
            </a:r>
            <a:r>
              <a:rPr lang="en-US" dirty="0"/>
              <a:t> and </a:t>
            </a:r>
            <a:r>
              <a:rPr lang="en-US" dirty="0" err="1"/>
              <a:t>Bookname</a:t>
            </a:r>
            <a:r>
              <a:rPr lang="en-US" dirty="0"/>
              <a:t>.</a:t>
            </a:r>
          </a:p>
        </p:txBody>
      </p:sp>
    </p:spTree>
    <p:extLst>
      <p:ext uri="{BB962C8B-B14F-4D97-AF65-F5344CB8AC3E}">
        <p14:creationId xmlns:p14="http://schemas.microsoft.com/office/powerpoint/2010/main" val="3411974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Rectangle 3"/>
          <p:cNvSpPr/>
          <p:nvPr/>
        </p:nvSpPr>
        <p:spPr>
          <a:xfrm>
            <a:off x="228600" y="1676400"/>
            <a:ext cx="8915400" cy="4278094"/>
          </a:xfrm>
          <a:prstGeom prst="rect">
            <a:avLst/>
          </a:prstGeom>
        </p:spPr>
        <p:txBody>
          <a:bodyPr wrap="square">
            <a:spAutoFit/>
          </a:bodyPr>
          <a:lstStyle/>
          <a:p>
            <a:r>
              <a:rPr lang="en-US" sz="1700" b="1" dirty="0">
                <a:solidFill>
                  <a:srgbClr val="7F0055"/>
                </a:solidFill>
                <a:latin typeface="Courier New" panose="02070309020205020404" pitchFamily="49" charset="0"/>
              </a:rPr>
              <a:t>package</a:t>
            </a:r>
            <a:r>
              <a:rPr lang="en-US" sz="1700" b="1" dirty="0">
                <a:solidFill>
                  <a:srgbClr val="000000"/>
                </a:solidFill>
                <a:latin typeface="Courier New" panose="02070309020205020404" pitchFamily="49" charset="0"/>
              </a:rPr>
              <a:t> </a:t>
            </a:r>
            <a:r>
              <a:rPr lang="en-US" sz="1700" b="1" dirty="0" err="1">
                <a:solidFill>
                  <a:srgbClr val="000000"/>
                </a:solidFill>
                <a:latin typeface="Courier New" panose="02070309020205020404" pitchFamily="49" charset="0"/>
              </a:rPr>
              <a:t>com.test.beans</a:t>
            </a:r>
            <a:r>
              <a:rPr lang="en-US" sz="1700" b="1" dirty="0">
                <a:solidFill>
                  <a:srgbClr val="000000"/>
                </a:solidFill>
                <a:latin typeface="Courier New" panose="02070309020205020404" pitchFamily="49" charset="0"/>
              </a:rPr>
              <a:t>;</a:t>
            </a:r>
          </a:p>
          <a:p>
            <a:endParaRPr lang="en-US" sz="1700" dirty="0">
              <a:latin typeface="Courier New" panose="02070309020205020404" pitchFamily="49" charset="0"/>
            </a:endParaRPr>
          </a:p>
          <a:p>
            <a:r>
              <a:rPr lang="en-US" sz="1700" b="1" dirty="0">
                <a:solidFill>
                  <a:srgbClr val="7F0055"/>
                </a:solidFill>
                <a:latin typeface="Courier New" panose="02070309020205020404" pitchFamily="49" charset="0"/>
              </a:rPr>
              <a:t>import</a:t>
            </a:r>
            <a:r>
              <a:rPr lang="en-US" sz="1700" b="1" dirty="0">
                <a:solidFill>
                  <a:srgbClr val="000000"/>
                </a:solidFill>
                <a:latin typeface="Courier New" panose="02070309020205020404" pitchFamily="49" charset="0"/>
              </a:rPr>
              <a:t> </a:t>
            </a:r>
            <a:r>
              <a:rPr lang="en-US" sz="1700" b="1" dirty="0" err="1">
                <a:solidFill>
                  <a:srgbClr val="000000"/>
                </a:solidFill>
                <a:latin typeface="Courier New" panose="02070309020205020404" pitchFamily="49" charset="0"/>
              </a:rPr>
              <a:t>org.springframework.context.ConfigurableApplicationContext</a:t>
            </a:r>
            <a:r>
              <a:rPr lang="en-US" sz="1700" b="1" dirty="0">
                <a:solidFill>
                  <a:srgbClr val="000000"/>
                </a:solidFill>
                <a:latin typeface="Courier New" panose="02070309020205020404" pitchFamily="49" charset="0"/>
              </a:rPr>
              <a:t>;</a:t>
            </a:r>
          </a:p>
          <a:p>
            <a:r>
              <a:rPr lang="en-US" sz="1700" b="1" dirty="0">
                <a:solidFill>
                  <a:srgbClr val="7F0055"/>
                </a:solidFill>
                <a:latin typeface="Courier New" panose="02070309020205020404" pitchFamily="49" charset="0"/>
              </a:rPr>
              <a:t>import</a:t>
            </a:r>
            <a:r>
              <a:rPr lang="en-US" sz="1700" b="1" dirty="0">
                <a:solidFill>
                  <a:srgbClr val="000000"/>
                </a:solidFill>
                <a:latin typeface="Courier New" panose="02070309020205020404" pitchFamily="49" charset="0"/>
              </a:rPr>
              <a:t> org.springframework.context.support.ClassPathXmlApplicationContext;</a:t>
            </a:r>
          </a:p>
          <a:p>
            <a:endParaRPr lang="en-US" sz="1700" dirty="0">
              <a:latin typeface="Courier New" panose="02070309020205020404" pitchFamily="49" charset="0"/>
            </a:endParaRPr>
          </a:p>
          <a:p>
            <a:r>
              <a:rPr lang="en-US" sz="1700" b="1" dirty="0">
                <a:solidFill>
                  <a:srgbClr val="7F0055"/>
                </a:solidFill>
                <a:latin typeface="Courier New" panose="02070309020205020404" pitchFamily="49" charset="0"/>
              </a:rPr>
              <a:t>public</a:t>
            </a:r>
            <a:r>
              <a:rPr lang="en-US" sz="1700" b="1"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class</a:t>
            </a:r>
            <a:r>
              <a:rPr lang="en-US" sz="1700" b="1" dirty="0">
                <a:solidFill>
                  <a:srgbClr val="000000"/>
                </a:solidFill>
                <a:latin typeface="Courier New" panose="02070309020205020404" pitchFamily="49" charset="0"/>
              </a:rPr>
              <a:t> Test {</a:t>
            </a:r>
          </a:p>
          <a:p>
            <a:r>
              <a:rPr lang="en-US" sz="1700"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public</a:t>
            </a:r>
            <a:r>
              <a:rPr lang="en-US" sz="1700" b="1"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static</a:t>
            </a:r>
            <a:r>
              <a:rPr lang="en-US" sz="1700" b="1"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void</a:t>
            </a:r>
            <a:r>
              <a:rPr lang="en-US" sz="1700" b="1" dirty="0">
                <a:solidFill>
                  <a:srgbClr val="000000"/>
                </a:solidFill>
                <a:latin typeface="Courier New" panose="02070309020205020404" pitchFamily="49" charset="0"/>
              </a:rPr>
              <a:t> main(</a:t>
            </a:r>
            <a:r>
              <a:rPr lang="en-US" sz="1700" b="1" dirty="0">
                <a:solidFill>
                  <a:srgbClr val="000000"/>
                </a:solidFill>
                <a:highlight>
                  <a:srgbClr val="D4D4D4"/>
                </a:highlight>
                <a:latin typeface="Courier New" panose="02070309020205020404" pitchFamily="49" charset="0"/>
              </a:rPr>
              <a:t>String </a:t>
            </a:r>
            <a:r>
              <a:rPr lang="en-US" sz="1700" b="1" dirty="0">
                <a:solidFill>
                  <a:srgbClr val="6A3E3E"/>
                </a:solidFill>
                <a:highlight>
                  <a:srgbClr val="D4D4D4"/>
                </a:highlight>
                <a:latin typeface="Courier New" panose="02070309020205020404" pitchFamily="49" charset="0"/>
              </a:rPr>
              <a:t>a</a:t>
            </a:r>
            <a:r>
              <a:rPr lang="en-US" sz="1700" b="1" dirty="0">
                <a:solidFill>
                  <a:srgbClr val="000000"/>
                </a:solidFill>
                <a:highlight>
                  <a:srgbClr val="D4D4D4"/>
                </a:highlight>
                <a:latin typeface="Courier New" panose="02070309020205020404" pitchFamily="49" charset="0"/>
              </a:rPr>
              <a:t>[]){</a:t>
            </a:r>
          </a:p>
          <a:p>
            <a:r>
              <a:rPr lang="en-US" sz="1700" dirty="0">
                <a:solidFill>
                  <a:srgbClr val="000000"/>
                </a:solidFill>
                <a:latin typeface="Courier New" panose="02070309020205020404" pitchFamily="49" charset="0"/>
              </a:rPr>
              <a:t> </a:t>
            </a:r>
          </a:p>
          <a:p>
            <a:r>
              <a:rPr lang="en-US" sz="1700" dirty="0">
                <a:solidFill>
                  <a:srgbClr val="000000"/>
                </a:solidFill>
                <a:latin typeface="Courier New" panose="02070309020205020404" pitchFamily="49" charset="0"/>
              </a:rPr>
              <a:t> </a:t>
            </a:r>
            <a:r>
              <a:rPr lang="en-US" sz="1700" dirty="0" err="1">
                <a:solidFill>
                  <a:srgbClr val="000000"/>
                </a:solidFill>
                <a:latin typeface="Courier New" panose="02070309020205020404" pitchFamily="49" charset="0"/>
              </a:rPr>
              <a:t>ConfigurableApplicationContext</a:t>
            </a:r>
            <a:r>
              <a:rPr lang="en-US" sz="1700" dirty="0">
                <a:solidFill>
                  <a:srgbClr val="000000"/>
                </a:solidFill>
                <a:latin typeface="Courier New" panose="02070309020205020404" pitchFamily="49" charset="0"/>
              </a:rPr>
              <a:t> </a:t>
            </a:r>
            <a:r>
              <a:rPr lang="en-US" sz="1700" u="sng" dirty="0">
                <a:solidFill>
                  <a:srgbClr val="6A3E3E"/>
                </a:solidFill>
                <a:latin typeface="Courier New" panose="02070309020205020404" pitchFamily="49" charset="0"/>
              </a:rPr>
              <a:t>context</a:t>
            </a:r>
            <a:r>
              <a:rPr lang="en-US" sz="1700" u="sng" dirty="0">
                <a:solidFill>
                  <a:srgbClr val="000000"/>
                </a:solidFill>
                <a:latin typeface="Courier New" panose="02070309020205020404" pitchFamily="49" charset="0"/>
              </a:rPr>
              <a:t> </a:t>
            </a:r>
          </a:p>
          <a:p>
            <a:r>
              <a:rPr lang="en-US" sz="1700" dirty="0">
                <a:solidFill>
                  <a:srgbClr val="000000"/>
                </a:solidFill>
                <a:latin typeface="Courier New" panose="02070309020205020404" pitchFamily="49" charset="0"/>
              </a:rPr>
              <a:t>                    = </a:t>
            </a:r>
            <a:r>
              <a:rPr lang="en-US" sz="1700" b="1" dirty="0">
                <a:solidFill>
                  <a:srgbClr val="7F0055"/>
                </a:solidFill>
                <a:latin typeface="Courier New" panose="02070309020205020404" pitchFamily="49" charset="0"/>
              </a:rPr>
              <a:t>new</a:t>
            </a:r>
            <a:r>
              <a:rPr lang="en-US" sz="1700" b="1" dirty="0">
                <a:solidFill>
                  <a:srgbClr val="000000"/>
                </a:solidFill>
                <a:latin typeface="Courier New" panose="02070309020205020404" pitchFamily="49" charset="0"/>
              </a:rPr>
              <a:t> </a:t>
            </a:r>
            <a:r>
              <a:rPr lang="en-US" sz="1700" b="1" u="sng" dirty="0" err="1">
                <a:solidFill>
                  <a:srgbClr val="000000"/>
                </a:solidFill>
                <a:latin typeface="Courier New" panose="02070309020205020404" pitchFamily="49" charset="0"/>
              </a:rPr>
              <a:t>ClassPathXmlApplicationContext</a:t>
            </a:r>
            <a:r>
              <a:rPr lang="en-US" sz="1700" b="1" u="sng" dirty="0">
                <a:solidFill>
                  <a:srgbClr val="000000"/>
                </a:solidFill>
                <a:latin typeface="Courier New" panose="02070309020205020404" pitchFamily="49" charset="0"/>
              </a:rPr>
              <a:t>(</a:t>
            </a:r>
            <a:r>
              <a:rPr lang="en-US" sz="1700" b="1" u="sng" dirty="0">
                <a:solidFill>
                  <a:srgbClr val="2A00FF"/>
                </a:solidFill>
                <a:latin typeface="Courier New" panose="02070309020205020404" pitchFamily="49" charset="0"/>
              </a:rPr>
              <a:t>“beaninheritance.xml"</a:t>
            </a:r>
            <a:r>
              <a:rPr lang="en-US" sz="1700" b="1" u="sng" dirty="0">
                <a:solidFill>
                  <a:srgbClr val="000000"/>
                </a:solidFill>
                <a:latin typeface="Courier New" panose="02070309020205020404" pitchFamily="49" charset="0"/>
              </a:rPr>
              <a:t>);</a:t>
            </a:r>
          </a:p>
          <a:p>
            <a:r>
              <a:rPr lang="en-US" sz="1700" dirty="0">
                <a:solidFill>
                  <a:srgbClr val="000000"/>
                </a:solidFill>
                <a:latin typeface="Courier New" panose="02070309020205020404" pitchFamily="49" charset="0"/>
              </a:rPr>
              <a:t>        Book </a:t>
            </a:r>
            <a:r>
              <a:rPr lang="en-US" sz="1700" dirty="0" err="1">
                <a:solidFill>
                  <a:srgbClr val="6A3E3E"/>
                </a:solidFill>
                <a:latin typeface="Courier New" panose="02070309020205020404" pitchFamily="49" charset="0"/>
              </a:rPr>
              <a:t>mybook</a:t>
            </a:r>
            <a:r>
              <a:rPr lang="en-US" sz="1700" dirty="0">
                <a:solidFill>
                  <a:srgbClr val="000000"/>
                </a:solidFill>
                <a:latin typeface="Courier New" panose="02070309020205020404" pitchFamily="49" charset="0"/>
              </a:rPr>
              <a:t> = (Book) </a:t>
            </a:r>
            <a:r>
              <a:rPr lang="en-US" sz="1700" dirty="0" err="1">
                <a:solidFill>
                  <a:srgbClr val="6A3E3E"/>
                </a:solidFill>
                <a:latin typeface="Courier New" panose="02070309020205020404" pitchFamily="49" charset="0"/>
              </a:rPr>
              <a:t>context</a:t>
            </a:r>
            <a:r>
              <a:rPr lang="en-US" sz="1700" dirty="0" err="1">
                <a:solidFill>
                  <a:srgbClr val="000000"/>
                </a:solidFill>
                <a:latin typeface="Courier New" panose="02070309020205020404" pitchFamily="49" charset="0"/>
              </a:rPr>
              <a:t>.getBean</a:t>
            </a:r>
            <a:r>
              <a:rPr lang="en-US" sz="1700" dirty="0">
                <a:solidFill>
                  <a:srgbClr val="000000"/>
                </a:solidFill>
                <a:latin typeface="Courier New" panose="02070309020205020404" pitchFamily="49" charset="0"/>
              </a:rPr>
              <a:t>(</a:t>
            </a:r>
            <a:r>
              <a:rPr lang="en-US" sz="1700" dirty="0">
                <a:solidFill>
                  <a:srgbClr val="2A00FF"/>
                </a:solidFill>
                <a:latin typeface="Courier New" panose="02070309020205020404" pitchFamily="49" charset="0"/>
              </a:rPr>
              <a:t>"</a:t>
            </a:r>
            <a:r>
              <a:rPr lang="en-US" sz="1700" dirty="0" err="1">
                <a:solidFill>
                  <a:srgbClr val="2A00FF"/>
                </a:solidFill>
                <a:latin typeface="Courier New" panose="02070309020205020404" pitchFamily="49" charset="0"/>
              </a:rPr>
              <a:t>myBookBean</a:t>
            </a:r>
            <a:r>
              <a:rPr lang="en-US" sz="1700" dirty="0">
                <a:solidFill>
                  <a:srgbClr val="2A00FF"/>
                </a:solidFill>
                <a:latin typeface="Courier New" panose="02070309020205020404" pitchFamily="49" charset="0"/>
              </a:rPr>
              <a:t>"</a:t>
            </a:r>
            <a:r>
              <a:rPr lang="en-US" sz="1700" dirty="0">
                <a:solidFill>
                  <a:srgbClr val="000000"/>
                </a:solidFill>
                <a:latin typeface="Courier New" panose="02070309020205020404" pitchFamily="49" charset="0"/>
              </a:rPr>
              <a:t>);</a:t>
            </a:r>
          </a:p>
          <a:p>
            <a:r>
              <a:rPr lang="en-US" sz="1700" dirty="0">
                <a:solidFill>
                  <a:srgbClr val="000000"/>
                </a:solidFill>
                <a:latin typeface="Courier New" panose="02070309020205020404" pitchFamily="49" charset="0"/>
              </a:rPr>
              <a:t>        </a:t>
            </a:r>
            <a:r>
              <a:rPr lang="en-US" sz="1700" dirty="0" err="1">
                <a:solidFill>
                  <a:srgbClr val="000000"/>
                </a:solidFill>
                <a:latin typeface="Courier New" panose="02070309020205020404" pitchFamily="49" charset="0"/>
              </a:rPr>
              <a:t>System.</a:t>
            </a:r>
            <a:r>
              <a:rPr lang="en-US" sz="1700" b="1" i="1" dirty="0" err="1">
                <a:solidFill>
                  <a:srgbClr val="0000C0"/>
                </a:solidFill>
                <a:latin typeface="Courier New" panose="02070309020205020404" pitchFamily="49" charset="0"/>
              </a:rPr>
              <a:t>out</a:t>
            </a:r>
            <a:r>
              <a:rPr lang="en-US" sz="1700" b="1" i="1" dirty="0" err="1">
                <a:solidFill>
                  <a:srgbClr val="000000"/>
                </a:solidFill>
                <a:latin typeface="Courier New" panose="02070309020205020404" pitchFamily="49" charset="0"/>
              </a:rPr>
              <a:t>.println</a:t>
            </a:r>
            <a:r>
              <a:rPr lang="en-US" sz="1700" b="1" i="1" dirty="0">
                <a:solidFill>
                  <a:srgbClr val="000000"/>
                </a:solidFill>
                <a:latin typeface="Courier New" panose="02070309020205020404" pitchFamily="49" charset="0"/>
              </a:rPr>
              <a:t>(</a:t>
            </a:r>
            <a:r>
              <a:rPr lang="en-US" sz="1700" b="1" i="1" dirty="0" err="1">
                <a:solidFill>
                  <a:srgbClr val="6A3E3E"/>
                </a:solidFill>
                <a:latin typeface="Courier New" panose="02070309020205020404" pitchFamily="49" charset="0"/>
              </a:rPr>
              <a:t>mybook</a:t>
            </a:r>
            <a:r>
              <a:rPr lang="en-US" sz="1700" b="1" i="1" dirty="0" err="1">
                <a:solidFill>
                  <a:srgbClr val="000000"/>
                </a:solidFill>
                <a:latin typeface="Courier New" panose="02070309020205020404" pitchFamily="49" charset="0"/>
              </a:rPr>
              <a:t>.toString</a:t>
            </a:r>
            <a:r>
              <a:rPr lang="en-US" sz="1700" b="1" i="1" dirty="0">
                <a:solidFill>
                  <a:srgbClr val="000000"/>
                </a:solidFill>
                <a:latin typeface="Courier New" panose="02070309020205020404" pitchFamily="49" charset="0"/>
              </a:rPr>
              <a:t>());</a:t>
            </a:r>
          </a:p>
          <a:p>
            <a:r>
              <a:rPr lang="en-US" sz="1700" dirty="0">
                <a:solidFill>
                  <a:srgbClr val="000000"/>
                </a:solidFill>
                <a:latin typeface="Courier New" panose="02070309020205020404" pitchFamily="49" charset="0"/>
              </a:rPr>
              <a:t>    }</a:t>
            </a:r>
          </a:p>
          <a:p>
            <a:r>
              <a:rPr lang="en-US" sz="1700" dirty="0">
                <a:solidFill>
                  <a:srgbClr val="000000"/>
                </a:solidFill>
                <a:latin typeface="Courier New" panose="02070309020205020404" pitchFamily="49" charset="0"/>
              </a:rPr>
              <a:t>}</a:t>
            </a:r>
            <a:endParaRPr lang="en-US" sz="1700" dirty="0"/>
          </a:p>
        </p:txBody>
      </p:sp>
      <p:sp>
        <p:nvSpPr>
          <p:cNvPr id="5" name="TextBox 4"/>
          <p:cNvSpPr txBox="1"/>
          <p:nvPr/>
        </p:nvSpPr>
        <p:spPr>
          <a:xfrm>
            <a:off x="228600" y="914400"/>
            <a:ext cx="8686800" cy="369332"/>
          </a:xfrm>
          <a:prstGeom prst="rect">
            <a:avLst/>
          </a:prstGeom>
          <a:noFill/>
        </p:spPr>
        <p:txBody>
          <a:bodyPr wrap="square" rtlCol="0">
            <a:spAutoFit/>
          </a:bodyPr>
          <a:lstStyle/>
          <a:p>
            <a:r>
              <a:rPr lang="en-US" dirty="0"/>
              <a:t>To test the application Test.java </a:t>
            </a:r>
          </a:p>
        </p:txBody>
      </p:sp>
    </p:spTree>
    <p:extLst>
      <p:ext uri="{BB962C8B-B14F-4D97-AF65-F5344CB8AC3E}">
        <p14:creationId xmlns:p14="http://schemas.microsoft.com/office/powerpoint/2010/main" val="1076120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Rectangle 3"/>
          <p:cNvSpPr/>
          <p:nvPr/>
        </p:nvSpPr>
        <p:spPr>
          <a:xfrm>
            <a:off x="381000" y="1295400"/>
            <a:ext cx="8534400" cy="923330"/>
          </a:xfrm>
          <a:prstGeom prst="rect">
            <a:avLst/>
          </a:prstGeom>
        </p:spPr>
        <p:txBody>
          <a:bodyPr wrap="square">
            <a:spAutoFit/>
          </a:bodyPr>
          <a:lstStyle/>
          <a:p>
            <a:r>
              <a:rPr lang="en-US" dirty="0">
                <a:solidFill>
                  <a:srgbClr val="000000"/>
                </a:solidFill>
              </a:rPr>
              <a:t>After Running Test.java we can see the following output on console</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The Book details are 3331 | Cpp | IBH</a:t>
            </a:r>
            <a:endParaRPr lang="en-US" dirty="0"/>
          </a:p>
        </p:txBody>
      </p:sp>
    </p:spTree>
    <p:extLst>
      <p:ext uri="{BB962C8B-B14F-4D97-AF65-F5344CB8AC3E}">
        <p14:creationId xmlns:p14="http://schemas.microsoft.com/office/powerpoint/2010/main" val="85858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19B1-351E-426D-9955-690FEDF28DBD}"/>
              </a:ext>
            </a:extLst>
          </p:cNvPr>
          <p:cNvSpPr>
            <a:spLocks noGrp="1"/>
          </p:cNvSpPr>
          <p:nvPr>
            <p:ph type="title"/>
          </p:nvPr>
        </p:nvSpPr>
        <p:spPr>
          <a:xfrm>
            <a:off x="1752600" y="76200"/>
            <a:ext cx="7162800" cy="990600"/>
          </a:xfrm>
        </p:spPr>
        <p:txBody>
          <a:bodyPr>
            <a:normAutofit/>
          </a:bodyPr>
          <a:lstStyle/>
          <a:p>
            <a:r>
              <a:rPr lang="en-IN" sz="3600" dirty="0"/>
              <a:t>Singleton scope</a:t>
            </a:r>
          </a:p>
        </p:txBody>
      </p:sp>
      <p:sp>
        <p:nvSpPr>
          <p:cNvPr id="10" name="Rectangle 9">
            <a:extLst>
              <a:ext uri="{FF2B5EF4-FFF2-40B4-BE49-F238E27FC236}">
                <a16:creationId xmlns:a16="http://schemas.microsoft.com/office/drawing/2014/main" id="{BDF56DA8-3D43-426E-82D0-067AB3AE8A5F}"/>
              </a:ext>
            </a:extLst>
          </p:cNvPr>
          <p:cNvSpPr/>
          <p:nvPr/>
        </p:nvSpPr>
        <p:spPr>
          <a:xfrm>
            <a:off x="228600" y="1066800"/>
            <a:ext cx="8915400" cy="5632311"/>
          </a:xfrm>
          <a:prstGeom prst="rect">
            <a:avLst/>
          </a:prstGeom>
        </p:spPr>
        <p:txBody>
          <a:bodyPr wrap="square">
            <a:spAutoFit/>
          </a:bodyPr>
          <a:lstStyle/>
          <a:p>
            <a:r>
              <a:rPr lang="en-IN" b="1" dirty="0"/>
              <a:t>Singleton is default bean scope in spring container. It instructs the container to create and manage only one instance of bean class, per container. This instance is stored in a cache of such singleton beans, all subsequent requests, references for that named bean return the cached instance.</a:t>
            </a:r>
          </a:p>
          <a:p>
            <a:endParaRPr lang="en-IN" dirty="0"/>
          </a:p>
          <a:p>
            <a:r>
              <a:rPr lang="en-IN" dirty="0"/>
              <a:t>Code snippet of singleton scope bean using Java config –</a:t>
            </a:r>
          </a:p>
          <a:p>
            <a:endParaRPr lang="en-IN" dirty="0"/>
          </a:p>
          <a:p>
            <a:r>
              <a:rPr lang="en-IN" b="1" dirty="0"/>
              <a:t>@Component</a:t>
            </a:r>
          </a:p>
          <a:p>
            <a:r>
              <a:rPr lang="en-IN" b="1" dirty="0"/>
              <a:t>//This statement is redundant - singleton is default scope</a:t>
            </a:r>
          </a:p>
          <a:p>
            <a:r>
              <a:rPr lang="en-IN" b="1" dirty="0"/>
              <a:t>@Scope("singleton")  //This statement is redundant</a:t>
            </a:r>
          </a:p>
          <a:p>
            <a:r>
              <a:rPr lang="en-IN" b="1" dirty="0"/>
              <a:t>public class BeanClass {</a:t>
            </a:r>
          </a:p>
          <a:p>
            <a:r>
              <a:rPr lang="en-IN" b="1" dirty="0"/>
              <a:t> </a:t>
            </a:r>
          </a:p>
          <a:p>
            <a:r>
              <a:rPr lang="en-IN" b="1" dirty="0"/>
              <a:t>}</a:t>
            </a:r>
          </a:p>
          <a:p>
            <a:r>
              <a:rPr lang="en-IN" dirty="0"/>
              <a:t>Code snippet of singleton scope bean using XML config –</a:t>
            </a:r>
          </a:p>
          <a:p>
            <a:endParaRPr lang="en-IN" b="1" dirty="0"/>
          </a:p>
          <a:p>
            <a:r>
              <a:rPr lang="en-IN" b="1" dirty="0"/>
              <a:t>&lt;!-- To specify singleton scope is redundant --&gt;</a:t>
            </a:r>
          </a:p>
          <a:p>
            <a:r>
              <a:rPr lang="en-IN" b="1" dirty="0"/>
              <a:t>&lt;bean id="beanId" class="com.test.BeanClass" scope="singleton" /&gt;</a:t>
            </a:r>
          </a:p>
          <a:p>
            <a:r>
              <a:rPr lang="en-IN" b="1" dirty="0"/>
              <a:t>//or</a:t>
            </a:r>
          </a:p>
          <a:p>
            <a:r>
              <a:rPr lang="en-IN" b="1" dirty="0"/>
              <a:t>&lt;bean id="beanId" class="com.test.BeanClass" /&gt;</a:t>
            </a:r>
          </a:p>
          <a:p>
            <a:endParaRPr lang="en-IN" dirty="0"/>
          </a:p>
        </p:txBody>
      </p:sp>
    </p:spTree>
    <p:extLst>
      <p:ext uri="{BB962C8B-B14F-4D97-AF65-F5344CB8AC3E}">
        <p14:creationId xmlns:p14="http://schemas.microsoft.com/office/powerpoint/2010/main" val="3805568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Inheritance</a:t>
            </a:r>
          </a:p>
        </p:txBody>
      </p:sp>
      <p:sp>
        <p:nvSpPr>
          <p:cNvPr id="4" name="Rectangle 3"/>
          <p:cNvSpPr/>
          <p:nvPr/>
        </p:nvSpPr>
        <p:spPr>
          <a:xfrm>
            <a:off x="152400" y="990600"/>
            <a:ext cx="8991600" cy="2031325"/>
          </a:xfrm>
          <a:prstGeom prst="rect">
            <a:avLst/>
          </a:prstGeom>
        </p:spPr>
        <p:txBody>
          <a:bodyPr wrap="square">
            <a:spAutoFit/>
          </a:bodyPr>
          <a:lstStyle/>
          <a:p>
            <a:r>
              <a:rPr lang="en-US" b="1" dirty="0">
                <a:latin typeface="Trebuchet MS" panose="020B0603020202020204" pitchFamily="34" charset="0"/>
              </a:rPr>
              <a:t>Abstract attribute in parent bean</a:t>
            </a:r>
          </a:p>
          <a:p>
            <a:r>
              <a:rPr lang="en-US" dirty="0">
                <a:solidFill>
                  <a:srgbClr val="333333"/>
                </a:solidFill>
                <a:latin typeface="Trebuchet MS" panose="020B0603020202020204" pitchFamily="34" charset="0"/>
              </a:rPr>
              <a:t>With the above given xml-based configuration, you can get object for even parent bean. Spring allows you to restrict parent bean by specifying abstract property. Below configuration makes the parent bean abstract, so you cannot create object for parent bean.</a:t>
            </a:r>
          </a:p>
          <a:p>
            <a:r>
              <a:rPr lang="en-US" b="0" i="0" dirty="0">
                <a:solidFill>
                  <a:srgbClr val="333333"/>
                </a:solidFill>
                <a:effectLst/>
                <a:latin typeface="Trebuchet MS" panose="020B0603020202020204" pitchFamily="34" charset="0"/>
              </a:rPr>
              <a:t>Just add one more xml file </a:t>
            </a:r>
            <a:r>
              <a:rPr lang="en-US" b="1" i="0" dirty="0">
                <a:solidFill>
                  <a:srgbClr val="333333"/>
                </a:solidFill>
                <a:effectLst/>
                <a:latin typeface="Trebuchet MS" panose="020B0603020202020204" pitchFamily="34" charset="0"/>
              </a:rPr>
              <a:t>abstract.xml</a:t>
            </a:r>
            <a:r>
              <a:rPr lang="en-US" b="0" i="0" dirty="0">
                <a:solidFill>
                  <a:srgbClr val="333333"/>
                </a:solidFill>
                <a:effectLst/>
                <a:latin typeface="Trebuchet MS" panose="020B0603020202020204" pitchFamily="34" charset="0"/>
              </a:rPr>
              <a:t> in the same src folder give reference in Test.java file.</a:t>
            </a:r>
          </a:p>
        </p:txBody>
      </p:sp>
      <p:sp>
        <p:nvSpPr>
          <p:cNvPr id="5" name="Rectangle 4"/>
          <p:cNvSpPr/>
          <p:nvPr/>
        </p:nvSpPr>
        <p:spPr>
          <a:xfrm>
            <a:off x="19455" y="3030031"/>
            <a:ext cx="8895945" cy="3539430"/>
          </a:xfrm>
          <a:prstGeom prst="rect">
            <a:avLst/>
          </a:prstGeom>
        </p:spPr>
        <p:txBody>
          <a:bodyPr wrap="square">
            <a:spAutoFit/>
          </a:bodyPr>
          <a:lstStyle/>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 </a:t>
            </a:r>
            <a:r>
              <a:rPr lang="en-US" sz="1600" dirty="0" err="1">
                <a:solidFill>
                  <a:srgbClr val="7F007F"/>
                </a:solidFill>
                <a:highlight>
                  <a:srgbClr val="D4D4D4"/>
                </a:highlight>
                <a:latin typeface="Courier New" panose="02070309020205020404" pitchFamily="49" charset="0"/>
              </a:rPr>
              <a:t>xmlns</a:t>
            </a:r>
            <a:r>
              <a:rPr lang="en-US" sz="1600" dirty="0">
                <a:solidFill>
                  <a:srgbClr val="000000"/>
                </a:solidFill>
                <a:highlight>
                  <a:srgbClr val="D4D4D4"/>
                </a:highlight>
                <a:latin typeface="Courier New" panose="02070309020205020404" pitchFamily="49" charset="0"/>
              </a:rPr>
              <a:t>=</a:t>
            </a:r>
            <a:r>
              <a:rPr lang="en-US" sz="1600" i="1" dirty="0">
                <a:solidFill>
                  <a:srgbClr val="2A00FF"/>
                </a:solidFill>
                <a:highlight>
                  <a:srgbClr val="D4D4D4"/>
                </a:highlight>
                <a:latin typeface="Courier New" panose="02070309020205020404" pitchFamily="49" charset="0"/>
              </a:rPr>
              <a:t>"http://www.springframework.org/schema/beans"</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xmlns:xsi</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"http://www.w3.org/2001/XMLSchema-instance"</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xsi:schemaLocation</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"http://www.springframework.org/schema/beans</a:t>
            </a:r>
          </a:p>
          <a:p>
            <a:r>
              <a:rPr lang="en-US" sz="1600" i="1" dirty="0">
                <a:solidFill>
                  <a:srgbClr val="2A00FF"/>
                </a:solidFill>
                <a:latin typeface="Courier New" panose="02070309020205020404" pitchFamily="49" charset="0"/>
              </a:rPr>
              <a:t>    http://www.springframework.org/schema/beans/spring-beans-3.0.xsd"</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class</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com.test.beans.Book</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abstract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"true"</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"publisher"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"IBH"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myBookBean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parent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BookId</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"3331"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Bookname</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"Cpp"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a:t>
            </a:r>
            <a:r>
              <a:rPr lang="en-US" sz="1600" dirty="0">
                <a:solidFill>
                  <a:srgbClr val="008080"/>
                </a:solidFill>
                <a:highlight>
                  <a:srgbClr val="D4D4D4"/>
                </a:highlight>
                <a:latin typeface="Courier New" panose="02070309020205020404" pitchFamily="49" charset="0"/>
              </a:rPr>
              <a:t>&gt;</a:t>
            </a:r>
            <a:endParaRPr lang="en-US" sz="1600" dirty="0"/>
          </a:p>
        </p:txBody>
      </p:sp>
    </p:spTree>
    <p:extLst>
      <p:ext uri="{BB962C8B-B14F-4D97-AF65-F5344CB8AC3E}">
        <p14:creationId xmlns:p14="http://schemas.microsoft.com/office/powerpoint/2010/main" val="1209427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Inheritance Example</a:t>
            </a:r>
          </a:p>
        </p:txBody>
      </p:sp>
      <p:sp>
        <p:nvSpPr>
          <p:cNvPr id="4" name="Rectangle 3"/>
          <p:cNvSpPr/>
          <p:nvPr/>
        </p:nvSpPr>
        <p:spPr>
          <a:xfrm>
            <a:off x="317770" y="807184"/>
            <a:ext cx="8839200" cy="1631216"/>
          </a:xfrm>
          <a:prstGeom prst="rect">
            <a:avLst/>
          </a:prstGeom>
        </p:spPr>
        <p:txBody>
          <a:bodyPr wrap="square">
            <a:spAutoFit/>
          </a:bodyPr>
          <a:lstStyle/>
          <a:p>
            <a:r>
              <a:rPr lang="en-US" sz="1700" b="1" dirty="0"/>
              <a:t>Inheritance Template</a:t>
            </a:r>
          </a:p>
          <a:p>
            <a:r>
              <a:rPr lang="en-US" sz="1700" dirty="0">
                <a:solidFill>
                  <a:srgbClr val="333333"/>
                </a:solidFill>
              </a:rPr>
              <a:t>An inheritance template which can be inherited by other child bean definitions could be created. class attribute should not be specified and abstract attribute as to be set as true. Here is the example configuration: </a:t>
            </a:r>
          </a:p>
          <a:p>
            <a:r>
              <a:rPr lang="en-US" sz="1600" b="1" dirty="0">
                <a:solidFill>
                  <a:srgbClr val="333333"/>
                </a:solidFill>
              </a:rPr>
              <a:t>For </a:t>
            </a:r>
            <a:r>
              <a:rPr lang="en-US" sz="1600" b="1" dirty="0" err="1">
                <a:solidFill>
                  <a:srgbClr val="333333"/>
                </a:solidFill>
              </a:rPr>
              <a:t>BeanInheritance</a:t>
            </a:r>
            <a:r>
              <a:rPr lang="en-US" sz="1600" b="1" dirty="0">
                <a:solidFill>
                  <a:srgbClr val="333333"/>
                </a:solidFill>
              </a:rPr>
              <a:t> we can use previous example and add inheritancetemplate.xml file in src folder and write the code below mentioned and then refer it in Test.java</a:t>
            </a:r>
            <a:endParaRPr lang="en-US" sz="1600" b="1" i="0" dirty="0">
              <a:solidFill>
                <a:srgbClr val="333333"/>
              </a:solidFill>
              <a:effectLst/>
            </a:endParaRPr>
          </a:p>
        </p:txBody>
      </p:sp>
      <p:sp>
        <p:nvSpPr>
          <p:cNvPr id="5" name="Rectangle 4"/>
          <p:cNvSpPr/>
          <p:nvPr/>
        </p:nvSpPr>
        <p:spPr>
          <a:xfrm>
            <a:off x="165370" y="2529622"/>
            <a:ext cx="8991600" cy="3539430"/>
          </a:xfrm>
          <a:prstGeom prst="rect">
            <a:avLst/>
          </a:prstGeom>
        </p:spPr>
        <p:txBody>
          <a:bodyPr wrap="square">
            <a:spAutoFit/>
          </a:bodyPr>
          <a:lstStyle/>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 </a:t>
            </a:r>
            <a:r>
              <a:rPr lang="en-US" sz="1600" dirty="0" err="1">
                <a:solidFill>
                  <a:srgbClr val="7F007F"/>
                </a:solidFill>
                <a:highlight>
                  <a:srgbClr val="D4D4D4"/>
                </a:highlight>
                <a:latin typeface="Courier New" panose="02070309020205020404" pitchFamily="49" charset="0"/>
              </a:rPr>
              <a:t>xmlns</a:t>
            </a:r>
            <a:r>
              <a:rPr lang="en-US" sz="1600" dirty="0">
                <a:solidFill>
                  <a:srgbClr val="000000"/>
                </a:solidFill>
                <a:highlight>
                  <a:srgbClr val="D4D4D4"/>
                </a:highlight>
                <a:latin typeface="Courier New" panose="02070309020205020404" pitchFamily="49" charset="0"/>
              </a:rPr>
              <a:t>=</a:t>
            </a:r>
            <a:r>
              <a:rPr lang="en-US" sz="1600" i="1" dirty="0">
                <a:solidFill>
                  <a:srgbClr val="2A00FF"/>
                </a:solidFill>
                <a:highlight>
                  <a:srgbClr val="D4D4D4"/>
                </a:highlight>
                <a:latin typeface="Courier New" panose="02070309020205020404" pitchFamily="49" charset="0"/>
              </a:rPr>
              <a:t>"http://www.springframework.org/schema/beans"</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xmlns:xsi</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"http://www.w3.org/2001/XMLSchema-instance"</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xsi:schemaLocation</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"http://www.springframework.org/schema/beans</a:t>
            </a:r>
          </a:p>
          <a:p>
            <a:r>
              <a:rPr lang="en-US" sz="1600" i="1" dirty="0">
                <a:solidFill>
                  <a:srgbClr val="2A00FF"/>
                </a:solidFill>
                <a:latin typeface="Courier New" panose="02070309020205020404" pitchFamily="49" charset="0"/>
              </a:rPr>
              <a:t>    http://www.springframework.org/schema/beans/spring-beans-3.0.xsd"</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abstract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"true"</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"publisher"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"IBH"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myBookBean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parent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a:t>
            </a:r>
          </a:p>
          <a:p>
            <a:r>
              <a:rPr lang="en-US" sz="1600" dirty="0">
                <a:latin typeface="Courier New" panose="02070309020205020404" pitchFamily="49" charset="0"/>
              </a:rPr>
              <a:t>                              </a:t>
            </a:r>
            <a:r>
              <a:rPr lang="en-US" sz="1600" dirty="0">
                <a:solidFill>
                  <a:srgbClr val="7F007F"/>
                </a:solidFill>
                <a:latin typeface="Courier New" panose="02070309020205020404" pitchFamily="49" charset="0"/>
              </a:rPr>
              <a:t>class</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com.test.beans.Book</a:t>
            </a:r>
            <a:r>
              <a:rPr lang="en-US" sz="1600" i="1" dirty="0">
                <a:solidFill>
                  <a:srgbClr val="2A00FF"/>
                </a:solidFill>
                <a:latin typeface="Courier New" panose="02070309020205020404" pitchFamily="49" charset="0"/>
              </a:rPr>
              <a:t>"</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BookId</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"3331"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Bookname</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"Cpp"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a:t>
            </a:r>
            <a:r>
              <a:rPr lang="en-US" sz="1600" dirty="0">
                <a:solidFill>
                  <a:srgbClr val="008080"/>
                </a:solidFill>
                <a:highlight>
                  <a:srgbClr val="D4D4D4"/>
                </a:highlight>
                <a:latin typeface="Courier New" panose="02070309020205020404" pitchFamily="49" charset="0"/>
              </a:rPr>
              <a:t>&gt;</a:t>
            </a:r>
            <a:endParaRPr lang="en-US" sz="1600" dirty="0"/>
          </a:p>
        </p:txBody>
      </p:sp>
    </p:spTree>
    <p:extLst>
      <p:ext uri="{BB962C8B-B14F-4D97-AF65-F5344CB8AC3E}">
        <p14:creationId xmlns:p14="http://schemas.microsoft.com/office/powerpoint/2010/main" val="3989428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Beans Auto-Wiring</a:t>
            </a:r>
            <a:endParaRPr lang="en-US" dirty="0"/>
          </a:p>
        </p:txBody>
      </p:sp>
      <p:sp>
        <p:nvSpPr>
          <p:cNvPr id="4" name="Rectangle 3"/>
          <p:cNvSpPr/>
          <p:nvPr/>
        </p:nvSpPr>
        <p:spPr>
          <a:xfrm>
            <a:off x="152400" y="917912"/>
            <a:ext cx="8991600" cy="3170099"/>
          </a:xfrm>
          <a:prstGeom prst="rect">
            <a:avLst/>
          </a:prstGeom>
        </p:spPr>
        <p:txBody>
          <a:bodyPr wrap="square">
            <a:spAutoFit/>
          </a:bodyPr>
          <a:lstStyle/>
          <a:p>
            <a:r>
              <a:rPr lang="en-US" sz="2000" dirty="0">
                <a:solidFill>
                  <a:srgbClr val="000000"/>
                </a:solidFill>
              </a:rPr>
              <a:t>The object dependency can be injected implicitly using </a:t>
            </a:r>
            <a:r>
              <a:rPr lang="en-US" sz="2000" dirty="0" err="1">
                <a:solidFill>
                  <a:srgbClr val="000000"/>
                </a:solidFill>
              </a:rPr>
              <a:t>Autowiring</a:t>
            </a:r>
            <a:r>
              <a:rPr lang="en-US" sz="2000" dirty="0">
                <a:solidFill>
                  <a:srgbClr val="000000"/>
                </a:solidFill>
              </a:rPr>
              <a:t> feature of Spring. Using setter or constructor injection.</a:t>
            </a:r>
          </a:p>
          <a:p>
            <a:r>
              <a:rPr lang="en-US" sz="2000" dirty="0">
                <a:solidFill>
                  <a:srgbClr val="000000"/>
                </a:solidFill>
              </a:rPr>
              <a:t>Not applicable to inject primitive and string values and only works with reference only.</a:t>
            </a:r>
          </a:p>
          <a:p>
            <a:endParaRPr lang="en-US" sz="2000" b="0" i="0" dirty="0">
              <a:solidFill>
                <a:srgbClr val="000000"/>
              </a:solidFill>
              <a:effectLst/>
            </a:endParaRPr>
          </a:p>
          <a:p>
            <a:pPr marL="285750" indent="-285750">
              <a:buFont typeface="Wingdings" panose="05000000000000000000" pitchFamily="2" charset="2"/>
              <a:buChar char="q"/>
            </a:pPr>
            <a:r>
              <a:rPr lang="en-US" sz="2000" dirty="0" err="1"/>
              <a:t>Autowiring</a:t>
            </a:r>
            <a:r>
              <a:rPr lang="en-US" sz="2000" dirty="0"/>
              <a:t> a relationship between collaborating beans is possible without using</a:t>
            </a:r>
          </a:p>
          <a:p>
            <a:pPr marL="285750" indent="-285750">
              <a:buFont typeface="Wingdings" panose="05000000000000000000" pitchFamily="2" charset="2"/>
              <a:buChar char="q"/>
            </a:pPr>
            <a:r>
              <a:rPr lang="en-US" sz="2000" dirty="0"/>
              <a:t>Updates configuration as and when required. For instance, if a dependency to be added to a class, it can automatically fulfill the need to modify the configuration. </a:t>
            </a:r>
          </a:p>
          <a:p>
            <a:endParaRPr lang="en-US" sz="2000" dirty="0"/>
          </a:p>
          <a:p>
            <a:pPr marL="285750" indent="-285750">
              <a:buFont typeface="Wingdings" panose="05000000000000000000" pitchFamily="2" charset="2"/>
              <a:buChar char="q"/>
            </a:pPr>
            <a:endParaRPr lang="en-US" sz="2000" b="0" i="0" dirty="0">
              <a:solidFill>
                <a:srgbClr val="000000"/>
              </a:solidFill>
              <a:effectLst/>
            </a:endParaRPr>
          </a:p>
        </p:txBody>
      </p:sp>
    </p:spTree>
    <p:extLst>
      <p:ext uri="{BB962C8B-B14F-4D97-AF65-F5344CB8AC3E}">
        <p14:creationId xmlns:p14="http://schemas.microsoft.com/office/powerpoint/2010/main" val="2480846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Beans Auto-Wiring Cont..</a:t>
            </a:r>
            <a:endParaRPr lang="en-US" dirty="0"/>
          </a:p>
        </p:txBody>
      </p:sp>
      <p:sp>
        <p:nvSpPr>
          <p:cNvPr id="6" name="Rectangle 5"/>
          <p:cNvSpPr/>
          <p:nvPr/>
        </p:nvSpPr>
        <p:spPr>
          <a:xfrm>
            <a:off x="277237" y="1112153"/>
            <a:ext cx="8409563" cy="646331"/>
          </a:xfrm>
          <a:prstGeom prst="rect">
            <a:avLst/>
          </a:prstGeom>
        </p:spPr>
        <p:txBody>
          <a:bodyPr wrap="square">
            <a:spAutoFit/>
          </a:bodyPr>
          <a:lstStyle/>
          <a:p>
            <a:r>
              <a:rPr lang="en-US" b="1" dirty="0" err="1">
                <a:latin typeface="erdana"/>
              </a:rPr>
              <a:t>Autowiring</a:t>
            </a:r>
            <a:r>
              <a:rPr lang="en-US" b="1" dirty="0">
                <a:latin typeface="erdana"/>
              </a:rPr>
              <a:t> Modes as below:</a:t>
            </a:r>
          </a:p>
          <a:p>
            <a:endParaRPr lang="en-US" dirty="0">
              <a:solidFill>
                <a:srgbClr val="610B38"/>
              </a:solidFill>
              <a:latin typeface="erdana"/>
            </a:endParaRPr>
          </a:p>
        </p:txBody>
      </p:sp>
      <p:pic>
        <p:nvPicPr>
          <p:cNvPr id="3" name="Picture 2">
            <a:extLst>
              <a:ext uri="{FF2B5EF4-FFF2-40B4-BE49-F238E27FC236}">
                <a16:creationId xmlns:a16="http://schemas.microsoft.com/office/drawing/2014/main" id="{6CC99B57-A715-4FDC-BB7C-D86E8EB65D5C}"/>
              </a:ext>
            </a:extLst>
          </p:cNvPr>
          <p:cNvPicPr>
            <a:picLocks noChangeAspect="1"/>
          </p:cNvPicPr>
          <p:nvPr/>
        </p:nvPicPr>
        <p:blipFill>
          <a:blip r:embed="rId3"/>
          <a:stretch>
            <a:fillRect/>
          </a:stretch>
        </p:blipFill>
        <p:spPr>
          <a:xfrm>
            <a:off x="227588" y="2035483"/>
            <a:ext cx="8639175" cy="4229100"/>
          </a:xfrm>
          <a:prstGeom prst="rect">
            <a:avLst/>
          </a:prstGeom>
        </p:spPr>
      </p:pic>
    </p:spTree>
    <p:extLst>
      <p:ext uri="{BB962C8B-B14F-4D97-AF65-F5344CB8AC3E}">
        <p14:creationId xmlns:p14="http://schemas.microsoft.com/office/powerpoint/2010/main" val="3326708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Beans Auto-Wiring Cont..</a:t>
            </a:r>
            <a:endParaRPr lang="en-US" dirty="0"/>
          </a:p>
        </p:txBody>
      </p:sp>
      <p:sp>
        <p:nvSpPr>
          <p:cNvPr id="7" name="Rectangle 6"/>
          <p:cNvSpPr/>
          <p:nvPr/>
        </p:nvSpPr>
        <p:spPr>
          <a:xfrm>
            <a:off x="228600" y="1143000"/>
            <a:ext cx="8686800" cy="4247317"/>
          </a:xfrm>
          <a:prstGeom prst="rect">
            <a:avLst/>
          </a:prstGeom>
        </p:spPr>
        <p:txBody>
          <a:bodyPr wrap="square">
            <a:spAutoFit/>
          </a:bodyPr>
          <a:lstStyle/>
          <a:p>
            <a:r>
              <a:rPr lang="en-US" b="1" dirty="0"/>
              <a:t>Advantage of </a:t>
            </a:r>
            <a:r>
              <a:rPr lang="en-US" b="1" dirty="0" err="1"/>
              <a:t>Autowiring</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less code to inject the dependency explicitly.</a:t>
            </a:r>
          </a:p>
          <a:p>
            <a:pPr marL="285750" indent="-285750">
              <a:buFont typeface="Arial" panose="020B0604020202020204" pitchFamily="34" charset="0"/>
              <a:buChar char="•"/>
            </a:pPr>
            <a:r>
              <a:rPr lang="en-US" dirty="0"/>
              <a:t>Less time to develop as no need to specify properties and constructor arguments.</a:t>
            </a:r>
          </a:p>
          <a:p>
            <a:pPr marL="285750" indent="-285750">
              <a:buFont typeface="Arial" panose="020B0604020202020204" pitchFamily="34" charset="0"/>
              <a:buChar char="•"/>
            </a:pPr>
            <a:endParaRPr lang="en-US" dirty="0"/>
          </a:p>
          <a:p>
            <a:endParaRPr lang="en-US" dirty="0"/>
          </a:p>
          <a:p>
            <a:r>
              <a:rPr lang="en-US" b="1" dirty="0"/>
              <a:t>Disadvantage of </a:t>
            </a:r>
            <a:r>
              <a:rPr lang="en-US" b="1" dirty="0" err="1"/>
              <a:t>Autowiring</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Programmer can't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primitive and string values not supported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bean definition in the container might match the type of the constructor or setter method argument to be </a:t>
            </a:r>
            <a:r>
              <a:rPr lang="en-US" dirty="0" err="1"/>
              <a:t>autowired</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4035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Beans Auto-Wiring Cont..</a:t>
            </a:r>
            <a:endParaRPr lang="en-US" dirty="0"/>
          </a:p>
        </p:txBody>
      </p:sp>
      <p:sp>
        <p:nvSpPr>
          <p:cNvPr id="5" name="Rectangle 4"/>
          <p:cNvSpPr/>
          <p:nvPr/>
        </p:nvSpPr>
        <p:spPr>
          <a:xfrm>
            <a:off x="228600" y="1295400"/>
            <a:ext cx="8686800" cy="2862322"/>
          </a:xfrm>
          <a:prstGeom prst="rect">
            <a:avLst/>
          </a:prstGeom>
        </p:spPr>
        <p:txBody>
          <a:bodyPr wrap="square">
            <a:spAutoFit/>
          </a:bodyPr>
          <a:lstStyle/>
          <a:p>
            <a:r>
              <a:rPr lang="en-US" b="1" dirty="0" err="1"/>
              <a:t>autowire</a:t>
            </a:r>
            <a:r>
              <a:rPr lang="en-US" b="1" dirty="0"/>
              <a:t>="</a:t>
            </a:r>
            <a:r>
              <a:rPr lang="en-US" b="1" dirty="0" err="1"/>
              <a:t>byName</a:t>
            </a:r>
            <a:r>
              <a:rPr lang="en-US" b="1" dirty="0"/>
              <a:t>" </a:t>
            </a:r>
            <a:r>
              <a:rPr lang="en-US" dirty="0"/>
              <a:t>: </a:t>
            </a:r>
            <a:r>
              <a:rPr lang="en-US" dirty="0" err="1"/>
              <a:t>Autowiring</a:t>
            </a:r>
            <a:r>
              <a:rPr lang="en-US" dirty="0"/>
              <a:t> is done using property name. A bean with same name as the property of other bean, will be wired into other beans property</a:t>
            </a:r>
          </a:p>
          <a:p>
            <a:endParaRPr lang="en-US" dirty="0"/>
          </a:p>
          <a:p>
            <a:r>
              <a:rPr lang="en-US" b="1" dirty="0" err="1"/>
              <a:t>autowire</a:t>
            </a:r>
            <a:r>
              <a:rPr lang="en-US" b="1" dirty="0"/>
              <a:t>="</a:t>
            </a:r>
            <a:r>
              <a:rPr lang="en-US" b="1" dirty="0" err="1"/>
              <a:t>byType</a:t>
            </a:r>
            <a:r>
              <a:rPr lang="en-US" b="1" dirty="0"/>
              <a:t>" </a:t>
            </a:r>
            <a:r>
              <a:rPr lang="en-US" dirty="0"/>
              <a:t>: A bean found with same type of property of other bean, will be wired into other beans property</a:t>
            </a:r>
          </a:p>
          <a:p>
            <a:endParaRPr lang="en-US" dirty="0"/>
          </a:p>
          <a:p>
            <a:r>
              <a:rPr lang="en-US" b="1" dirty="0" err="1"/>
              <a:t>autowire</a:t>
            </a:r>
            <a:r>
              <a:rPr lang="en-US" b="1" dirty="0"/>
              <a:t>="constructor" :</a:t>
            </a:r>
            <a:r>
              <a:rPr lang="en-US" dirty="0"/>
              <a:t> A bean found with same type as the constructor argument of other bean, will be wired into other bean constructor</a:t>
            </a:r>
          </a:p>
          <a:p>
            <a:endParaRPr lang="en-US" dirty="0"/>
          </a:p>
          <a:p>
            <a:r>
              <a:rPr lang="en-US" b="1" dirty="0" err="1"/>
              <a:t>autowire</a:t>
            </a:r>
            <a:r>
              <a:rPr lang="en-US" b="1" dirty="0"/>
              <a:t>="no" </a:t>
            </a:r>
            <a:r>
              <a:rPr lang="en-US" dirty="0"/>
              <a:t>: It states NO </a:t>
            </a:r>
            <a:r>
              <a:rPr lang="en-US" dirty="0" err="1"/>
              <a:t>Autowiring</a:t>
            </a:r>
            <a:r>
              <a:rPr lang="en-US" dirty="0"/>
              <a:t>. </a:t>
            </a:r>
          </a:p>
        </p:txBody>
      </p:sp>
    </p:spTree>
    <p:extLst>
      <p:ext uri="{BB962C8B-B14F-4D97-AF65-F5344CB8AC3E}">
        <p14:creationId xmlns:p14="http://schemas.microsoft.com/office/powerpoint/2010/main" val="1946444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Beans Auto-Wiring Cont..</a:t>
            </a:r>
            <a:endParaRPr lang="en-US" dirty="0"/>
          </a:p>
        </p:txBody>
      </p:sp>
      <p:sp>
        <p:nvSpPr>
          <p:cNvPr id="3" name="Rectangle 2">
            <a:extLst>
              <a:ext uri="{FF2B5EF4-FFF2-40B4-BE49-F238E27FC236}">
                <a16:creationId xmlns:a16="http://schemas.microsoft.com/office/drawing/2014/main" id="{37A06D57-6CC8-4545-9ADE-6157D923059F}"/>
              </a:ext>
            </a:extLst>
          </p:cNvPr>
          <p:cNvSpPr/>
          <p:nvPr/>
        </p:nvSpPr>
        <p:spPr>
          <a:xfrm>
            <a:off x="342900" y="1371600"/>
            <a:ext cx="8458200" cy="2031325"/>
          </a:xfrm>
          <a:prstGeom prst="rect">
            <a:avLst/>
          </a:prstGeom>
        </p:spPr>
        <p:txBody>
          <a:bodyPr wrap="square">
            <a:spAutoFit/>
          </a:bodyPr>
          <a:lstStyle/>
          <a:p>
            <a:r>
              <a:rPr lang="en-IN" dirty="0">
                <a:solidFill>
                  <a:srgbClr val="333333"/>
                </a:solidFill>
              </a:rPr>
              <a:t>We have seen multiple ways of injecting beans using different auto-wiring modes on xml based configuration file. </a:t>
            </a:r>
          </a:p>
          <a:p>
            <a:endParaRPr lang="en-IN" dirty="0">
              <a:solidFill>
                <a:srgbClr val="333333"/>
              </a:solidFill>
            </a:endParaRPr>
          </a:p>
          <a:p>
            <a:r>
              <a:rPr lang="en-IN" dirty="0">
                <a:solidFill>
                  <a:srgbClr val="333333"/>
                </a:solidFill>
              </a:rPr>
              <a:t>Now we will see how we can implement </a:t>
            </a:r>
            <a:r>
              <a:rPr lang="en-IN" dirty="0" err="1">
                <a:solidFill>
                  <a:srgbClr val="333333"/>
                </a:solidFill>
              </a:rPr>
              <a:t>autowiring</a:t>
            </a:r>
            <a:r>
              <a:rPr lang="en-IN" dirty="0">
                <a:solidFill>
                  <a:srgbClr val="333333"/>
                </a:solidFill>
              </a:rPr>
              <a:t> in spring application in next slide.</a:t>
            </a:r>
          </a:p>
          <a:p>
            <a:endParaRPr lang="en-IN" dirty="0">
              <a:solidFill>
                <a:srgbClr val="333333"/>
              </a:solidFill>
            </a:endParaRPr>
          </a:p>
          <a:p>
            <a:br>
              <a:rPr lang="en-IN" dirty="0"/>
            </a:br>
            <a:endParaRPr lang="en-IN" dirty="0"/>
          </a:p>
        </p:txBody>
      </p:sp>
    </p:spTree>
    <p:extLst>
      <p:ext uri="{BB962C8B-B14F-4D97-AF65-F5344CB8AC3E}">
        <p14:creationId xmlns:p14="http://schemas.microsoft.com/office/powerpoint/2010/main" val="2277735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EF52-19FE-4DD5-9457-B441583618FB}"/>
              </a:ext>
            </a:extLst>
          </p:cNvPr>
          <p:cNvSpPr>
            <a:spLocks noGrp="1"/>
          </p:cNvSpPr>
          <p:nvPr>
            <p:ph type="title"/>
          </p:nvPr>
        </p:nvSpPr>
        <p:spPr/>
        <p:txBody>
          <a:bodyPr>
            <a:noAutofit/>
          </a:bodyPr>
          <a:lstStyle/>
          <a:p>
            <a:r>
              <a:rPr lang="en-US" dirty="0"/>
              <a:t>Demo: </a:t>
            </a:r>
            <a:r>
              <a:rPr lang="en-US" dirty="0" err="1"/>
              <a:t>autowire</a:t>
            </a:r>
            <a:r>
              <a:rPr lang="en-US" dirty="0"/>
              <a:t>=”</a:t>
            </a:r>
            <a:r>
              <a:rPr lang="en-US" dirty="0" err="1"/>
              <a:t>byName</a:t>
            </a:r>
            <a:r>
              <a:rPr lang="en-US" dirty="0"/>
              <a:t>”</a:t>
            </a:r>
            <a:endParaRPr lang="en-IN" dirty="0"/>
          </a:p>
        </p:txBody>
      </p:sp>
      <p:sp>
        <p:nvSpPr>
          <p:cNvPr id="4" name="Rectangle 3">
            <a:extLst>
              <a:ext uri="{FF2B5EF4-FFF2-40B4-BE49-F238E27FC236}">
                <a16:creationId xmlns:a16="http://schemas.microsoft.com/office/drawing/2014/main" id="{EDA74780-5E6E-4D76-A1C2-26152CCAB87F}"/>
              </a:ext>
            </a:extLst>
          </p:cNvPr>
          <p:cNvSpPr/>
          <p:nvPr/>
        </p:nvSpPr>
        <p:spPr>
          <a:xfrm>
            <a:off x="0" y="914400"/>
            <a:ext cx="9144000" cy="5847755"/>
          </a:xfrm>
          <a:prstGeom prst="rect">
            <a:avLst/>
          </a:prstGeom>
        </p:spPr>
        <p:txBody>
          <a:bodyPr wrap="square">
            <a:spAutoFit/>
          </a:bodyPr>
          <a:lstStyle/>
          <a:p>
            <a:r>
              <a:rPr lang="en-IN" sz="1700" b="1" dirty="0"/>
              <a:t>Duration: 10</a:t>
            </a:r>
            <a:r>
              <a:rPr lang="en-IN" sz="1700" dirty="0"/>
              <a:t> min</a:t>
            </a:r>
          </a:p>
          <a:p>
            <a:r>
              <a:rPr lang="en-IN" sz="1700" dirty="0"/>
              <a:t>package </a:t>
            </a:r>
            <a:r>
              <a:rPr lang="en-IN" sz="1700" dirty="0" err="1"/>
              <a:t>com.autowire.beans</a:t>
            </a:r>
            <a:r>
              <a:rPr lang="en-IN" sz="1700" dirty="0"/>
              <a:t>;</a:t>
            </a:r>
          </a:p>
          <a:p>
            <a:r>
              <a:rPr lang="en-IN" sz="1700" dirty="0"/>
              <a:t> </a:t>
            </a:r>
          </a:p>
          <a:p>
            <a:r>
              <a:rPr lang="en-IN" sz="1700" dirty="0"/>
              <a:t>public class Employee</a:t>
            </a:r>
          </a:p>
          <a:p>
            <a:r>
              <a:rPr lang="en-IN" sz="1700" dirty="0"/>
              <a:t>{</a:t>
            </a:r>
          </a:p>
          <a:p>
            <a:r>
              <a:rPr lang="en-IN" sz="1700" dirty="0"/>
              <a:t>    private String </a:t>
            </a:r>
            <a:r>
              <a:rPr lang="en-IN" sz="1700" dirty="0" err="1"/>
              <a:t>fullName</a:t>
            </a:r>
            <a:r>
              <a:rPr lang="en-IN" sz="1700" dirty="0"/>
              <a:t>;</a:t>
            </a:r>
          </a:p>
          <a:p>
            <a:r>
              <a:rPr lang="en-IN" sz="1700" dirty="0"/>
              <a:t>      </a:t>
            </a:r>
          </a:p>
          <a:p>
            <a:r>
              <a:rPr lang="en-IN" sz="1700" dirty="0"/>
              <a:t>    private Department </a:t>
            </a:r>
            <a:r>
              <a:rPr lang="en-IN" sz="1700" dirty="0" err="1"/>
              <a:t>departmentBean</a:t>
            </a:r>
            <a:r>
              <a:rPr lang="en-IN" sz="1700" dirty="0"/>
              <a:t>;</a:t>
            </a:r>
          </a:p>
          <a:p>
            <a:r>
              <a:rPr lang="en-IN" sz="1700" dirty="0"/>
              <a:t>  </a:t>
            </a:r>
          </a:p>
          <a:p>
            <a:r>
              <a:rPr lang="en-IN" sz="1700" dirty="0"/>
              <a:t>    public </a:t>
            </a:r>
            <a:r>
              <a:rPr lang="en-IN" sz="1700" dirty="0" err="1"/>
              <a:t>DepartmentBean</a:t>
            </a:r>
            <a:r>
              <a:rPr lang="en-IN" sz="1700" dirty="0"/>
              <a:t> </a:t>
            </a:r>
            <a:r>
              <a:rPr lang="en-IN" sz="1700" dirty="0" err="1"/>
              <a:t>getDepartmentBean</a:t>
            </a:r>
            <a:r>
              <a:rPr lang="en-IN" sz="1700" dirty="0"/>
              <a:t>() {</a:t>
            </a:r>
          </a:p>
          <a:p>
            <a:r>
              <a:rPr lang="en-IN" sz="1700" dirty="0"/>
              <a:t>        return </a:t>
            </a:r>
            <a:r>
              <a:rPr lang="en-IN" sz="1700" dirty="0" err="1"/>
              <a:t>departmentBean</a:t>
            </a:r>
            <a:r>
              <a:rPr lang="en-IN" sz="1700" dirty="0"/>
              <a:t>;</a:t>
            </a:r>
          </a:p>
          <a:p>
            <a:r>
              <a:rPr lang="en-IN" sz="1700" dirty="0"/>
              <a:t>    }</a:t>
            </a:r>
          </a:p>
          <a:p>
            <a:r>
              <a:rPr lang="en-IN" sz="1700" dirty="0"/>
              <a:t>      public void </a:t>
            </a:r>
            <a:r>
              <a:rPr lang="en-IN" sz="1700" dirty="0" err="1"/>
              <a:t>setDepartmentBean</a:t>
            </a:r>
            <a:r>
              <a:rPr lang="en-IN" sz="1700" dirty="0"/>
              <a:t>(</a:t>
            </a:r>
            <a:r>
              <a:rPr lang="en-IN" sz="1700" dirty="0" err="1"/>
              <a:t>DepartmentBean</a:t>
            </a:r>
            <a:r>
              <a:rPr lang="en-IN" sz="1700" dirty="0"/>
              <a:t> </a:t>
            </a:r>
            <a:r>
              <a:rPr lang="en-IN" sz="1700" dirty="0" err="1"/>
              <a:t>departmentBean</a:t>
            </a:r>
            <a:r>
              <a:rPr lang="en-IN" sz="1700" dirty="0"/>
              <a:t>) {</a:t>
            </a:r>
          </a:p>
          <a:p>
            <a:r>
              <a:rPr lang="en-IN" sz="1700" dirty="0"/>
              <a:t>        </a:t>
            </a:r>
            <a:r>
              <a:rPr lang="en-IN" sz="1700" dirty="0" err="1"/>
              <a:t>this.departmentBean</a:t>
            </a:r>
            <a:r>
              <a:rPr lang="en-IN" sz="1700" dirty="0"/>
              <a:t> = </a:t>
            </a:r>
            <a:r>
              <a:rPr lang="en-IN" sz="1700" dirty="0" err="1"/>
              <a:t>departmentBean</a:t>
            </a:r>
            <a:r>
              <a:rPr lang="en-IN" sz="1700" dirty="0"/>
              <a:t>;</a:t>
            </a:r>
          </a:p>
          <a:p>
            <a:r>
              <a:rPr lang="en-IN" sz="1700" dirty="0"/>
              <a:t>    }</a:t>
            </a:r>
          </a:p>
          <a:p>
            <a:r>
              <a:rPr lang="en-IN" sz="1700" dirty="0"/>
              <a:t>      public String </a:t>
            </a:r>
            <a:r>
              <a:rPr lang="en-IN" sz="1700" dirty="0" err="1"/>
              <a:t>getFullName</a:t>
            </a:r>
            <a:r>
              <a:rPr lang="en-IN" sz="1700" dirty="0"/>
              <a:t>() {</a:t>
            </a:r>
          </a:p>
          <a:p>
            <a:r>
              <a:rPr lang="en-IN" sz="1700" dirty="0"/>
              <a:t>        return </a:t>
            </a:r>
            <a:r>
              <a:rPr lang="en-IN" sz="1700" dirty="0" err="1"/>
              <a:t>fullName</a:t>
            </a:r>
            <a:r>
              <a:rPr lang="en-IN" sz="1700" dirty="0"/>
              <a:t>;</a:t>
            </a:r>
          </a:p>
          <a:p>
            <a:r>
              <a:rPr lang="en-IN" sz="1700" dirty="0"/>
              <a:t>    }</a:t>
            </a:r>
          </a:p>
          <a:p>
            <a:r>
              <a:rPr lang="en-IN" sz="1700" dirty="0"/>
              <a:t>      public void </a:t>
            </a:r>
            <a:r>
              <a:rPr lang="en-IN" sz="1700" dirty="0" err="1"/>
              <a:t>setFullName</a:t>
            </a:r>
            <a:r>
              <a:rPr lang="en-IN" sz="1700" dirty="0"/>
              <a:t>(String </a:t>
            </a:r>
            <a:r>
              <a:rPr lang="en-IN" sz="1700" dirty="0" err="1"/>
              <a:t>fullName</a:t>
            </a:r>
            <a:r>
              <a:rPr lang="en-IN" sz="1700" dirty="0"/>
              <a:t>) {</a:t>
            </a:r>
          </a:p>
          <a:p>
            <a:r>
              <a:rPr lang="en-IN" sz="1700" dirty="0"/>
              <a:t>        </a:t>
            </a:r>
            <a:r>
              <a:rPr lang="en-IN" sz="1700" dirty="0" err="1"/>
              <a:t>this.fullName</a:t>
            </a:r>
            <a:r>
              <a:rPr lang="en-IN" sz="1700" dirty="0"/>
              <a:t> = </a:t>
            </a:r>
            <a:r>
              <a:rPr lang="en-IN" sz="1700" dirty="0" err="1"/>
              <a:t>fullName</a:t>
            </a:r>
            <a:r>
              <a:rPr lang="en-IN" sz="1700" dirty="0"/>
              <a:t>;</a:t>
            </a:r>
          </a:p>
          <a:p>
            <a:r>
              <a:rPr lang="en-IN" sz="1700" dirty="0"/>
              <a:t>    }</a:t>
            </a:r>
          </a:p>
          <a:p>
            <a:r>
              <a:rPr lang="en-IN" sz="1700" dirty="0"/>
              <a:t>}</a:t>
            </a:r>
          </a:p>
        </p:txBody>
      </p:sp>
    </p:spTree>
    <p:extLst>
      <p:ext uri="{BB962C8B-B14F-4D97-AF65-F5344CB8AC3E}">
        <p14:creationId xmlns:p14="http://schemas.microsoft.com/office/powerpoint/2010/main" val="551630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46B1-255D-4CBA-A605-33F3016E1C50}"/>
              </a:ext>
            </a:extLst>
          </p:cNvPr>
          <p:cNvSpPr>
            <a:spLocks noGrp="1"/>
          </p:cNvSpPr>
          <p:nvPr>
            <p:ph type="title"/>
          </p:nvPr>
        </p:nvSpPr>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Rectangle 3">
            <a:extLst>
              <a:ext uri="{FF2B5EF4-FFF2-40B4-BE49-F238E27FC236}">
                <a16:creationId xmlns:a16="http://schemas.microsoft.com/office/drawing/2014/main" id="{10AC286F-B442-4B65-9CA7-94CB94F32506}"/>
              </a:ext>
            </a:extLst>
          </p:cNvPr>
          <p:cNvSpPr/>
          <p:nvPr/>
        </p:nvSpPr>
        <p:spPr>
          <a:xfrm>
            <a:off x="152400" y="1295400"/>
            <a:ext cx="8382000" cy="3970318"/>
          </a:xfrm>
          <a:prstGeom prst="rect">
            <a:avLst/>
          </a:prstGeom>
        </p:spPr>
        <p:txBody>
          <a:bodyPr wrap="square">
            <a:spAutoFit/>
          </a:bodyPr>
          <a:lstStyle/>
          <a:p>
            <a:r>
              <a:rPr lang="en-IN" b="1" dirty="0"/>
              <a:t>And </a:t>
            </a:r>
            <a:r>
              <a:rPr lang="en-IN" b="1" dirty="0" err="1"/>
              <a:t>DepartmentBean</a:t>
            </a:r>
            <a:r>
              <a:rPr lang="en-IN" b="1" dirty="0"/>
              <a:t> looks like this which has been set:</a:t>
            </a:r>
          </a:p>
          <a:p>
            <a:endParaRPr lang="en-IN" b="1" dirty="0"/>
          </a:p>
          <a:p>
            <a:endParaRPr lang="en-IN" b="1" dirty="0"/>
          </a:p>
          <a:p>
            <a:r>
              <a:rPr lang="en-IN" dirty="0"/>
              <a:t>package </a:t>
            </a:r>
            <a:r>
              <a:rPr lang="en-IN" dirty="0" err="1"/>
              <a:t>com.autowire.beans</a:t>
            </a:r>
            <a:r>
              <a:rPr lang="en-IN" dirty="0"/>
              <a:t>;</a:t>
            </a:r>
          </a:p>
          <a:p>
            <a:r>
              <a:rPr lang="en-IN" dirty="0"/>
              <a:t> </a:t>
            </a:r>
          </a:p>
          <a:p>
            <a:r>
              <a:rPr lang="en-IN" dirty="0"/>
              <a:t>public class </a:t>
            </a:r>
            <a:r>
              <a:rPr lang="en-IN" dirty="0" err="1"/>
              <a:t>DepartmentBean</a:t>
            </a:r>
            <a:r>
              <a:rPr lang="en-IN" dirty="0"/>
              <a:t> {</a:t>
            </a:r>
          </a:p>
          <a:p>
            <a:r>
              <a:rPr lang="en-IN" dirty="0"/>
              <a:t>    private String name;</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821887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C90B-B1A6-4F31-81DF-0A1B5EBB1144}"/>
              </a:ext>
            </a:extLst>
          </p:cNvPr>
          <p:cNvSpPr>
            <a:spLocks noGrp="1"/>
          </p:cNvSpPr>
          <p:nvPr>
            <p:ph type="title"/>
          </p:nvPr>
        </p:nvSpPr>
        <p:spPr>
          <a:xfrm>
            <a:off x="2209800" y="21336"/>
            <a:ext cx="6934200" cy="639762"/>
          </a:xfrm>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Rectangle 3">
            <a:extLst>
              <a:ext uri="{FF2B5EF4-FFF2-40B4-BE49-F238E27FC236}">
                <a16:creationId xmlns:a16="http://schemas.microsoft.com/office/drawing/2014/main" id="{15CCF52F-954F-4DDB-B122-D6CF7C58B924}"/>
              </a:ext>
            </a:extLst>
          </p:cNvPr>
          <p:cNvSpPr/>
          <p:nvPr/>
        </p:nvSpPr>
        <p:spPr>
          <a:xfrm>
            <a:off x="0" y="893508"/>
            <a:ext cx="9144000" cy="5909310"/>
          </a:xfrm>
          <a:prstGeom prst="rect">
            <a:avLst/>
          </a:prstGeom>
        </p:spPr>
        <p:txBody>
          <a:bodyPr wrap="square">
            <a:spAutoFit/>
          </a:bodyPr>
          <a:lstStyle/>
          <a:p>
            <a:r>
              <a:rPr lang="en-IN" b="1" dirty="0">
                <a:solidFill>
                  <a:srgbClr val="333333"/>
                </a:solidFill>
                <a:latin typeface="+mj-lt"/>
              </a:rPr>
              <a:t>To use auto-wire feature through annotations, you must include annotation-config tag with in your xml based configuration file:</a:t>
            </a:r>
          </a:p>
          <a:p>
            <a:r>
              <a:rPr lang="en-IN" dirty="0">
                <a:solidFill>
                  <a:srgbClr val="0070C0"/>
                </a:solidFill>
              </a:rPr>
              <a:t>&lt;?xml version="1.0" encoding="UTF-8"?&gt;</a:t>
            </a:r>
          </a:p>
          <a:p>
            <a:r>
              <a:rPr lang="en-IN" dirty="0">
                <a:solidFill>
                  <a:srgbClr val="0070C0"/>
                </a:solidFill>
              </a:rPr>
              <a:t>&lt;beans </a:t>
            </a:r>
            <a:r>
              <a:rPr lang="en-IN" dirty="0" err="1">
                <a:solidFill>
                  <a:srgbClr val="0070C0"/>
                </a:solidFill>
              </a:rPr>
              <a:t>xmlns</a:t>
            </a:r>
            <a:r>
              <a:rPr lang="en-IN" dirty="0">
                <a:solidFill>
                  <a:srgbClr val="0070C0"/>
                </a:solidFill>
              </a:rPr>
              <a:t>="http://www.springframework.org/schema/beans"</a:t>
            </a:r>
          </a:p>
          <a:p>
            <a:r>
              <a:rPr lang="en-IN" dirty="0">
                <a:solidFill>
                  <a:srgbClr val="0070C0"/>
                </a:solidFill>
              </a:rPr>
              <a:t>    </a:t>
            </a:r>
            <a:r>
              <a:rPr lang="en-IN" dirty="0" err="1">
                <a:solidFill>
                  <a:srgbClr val="0070C0"/>
                </a:solidFill>
              </a:rPr>
              <a:t>xmlns:xsi</a:t>
            </a:r>
            <a:r>
              <a:rPr lang="en-IN" dirty="0">
                <a:solidFill>
                  <a:srgbClr val="0070C0"/>
                </a:solidFill>
              </a:rPr>
              <a:t>="http://www.w3.org/2001/XMLSchema-instance"</a:t>
            </a:r>
          </a:p>
          <a:p>
            <a:r>
              <a:rPr lang="en-IN" dirty="0">
                <a:solidFill>
                  <a:srgbClr val="0070C0"/>
                </a:solidFill>
              </a:rPr>
              <a:t>    </a:t>
            </a:r>
            <a:r>
              <a:rPr lang="en-IN" dirty="0" err="1">
                <a:solidFill>
                  <a:srgbClr val="0070C0"/>
                </a:solidFill>
              </a:rPr>
              <a:t>xmlns:context</a:t>
            </a:r>
            <a:r>
              <a:rPr lang="en-IN" dirty="0">
                <a:solidFill>
                  <a:srgbClr val="0070C0"/>
                </a:solidFill>
              </a:rPr>
              <a:t>="http://www.springframework.org/schema/context"</a:t>
            </a:r>
          </a:p>
          <a:p>
            <a:r>
              <a:rPr lang="en-IN" dirty="0">
                <a:solidFill>
                  <a:srgbClr val="0070C0"/>
                </a:solidFill>
              </a:rPr>
              <a:t>    </a:t>
            </a:r>
            <a:r>
              <a:rPr lang="en-IN" dirty="0" err="1">
                <a:solidFill>
                  <a:srgbClr val="0070C0"/>
                </a:solidFill>
              </a:rPr>
              <a:t>xsi:schemaLocation</a:t>
            </a:r>
            <a:r>
              <a:rPr lang="en-IN" dirty="0">
                <a:solidFill>
                  <a:srgbClr val="0070C0"/>
                </a:solidFill>
              </a:rPr>
              <a:t>="http://www.springframework.org/schema/beans</a:t>
            </a:r>
          </a:p>
          <a:p>
            <a:r>
              <a:rPr lang="en-IN" dirty="0">
                <a:solidFill>
                  <a:srgbClr val="0070C0"/>
                </a:solidFill>
              </a:rPr>
              <a:t>    http://www.springframework.org/schema/beans/spring-beans-3.0.xsd</a:t>
            </a:r>
          </a:p>
          <a:p>
            <a:r>
              <a:rPr lang="en-IN" dirty="0">
                <a:solidFill>
                  <a:srgbClr val="0070C0"/>
                </a:solidFill>
              </a:rPr>
              <a:t>    http://www.springframework.org/schema/context</a:t>
            </a:r>
          </a:p>
          <a:p>
            <a:r>
              <a:rPr lang="en-IN" dirty="0">
                <a:solidFill>
                  <a:srgbClr val="0070C0"/>
                </a:solidFill>
              </a:rPr>
              <a:t>    http://www.springframework.org/schema/context/spring-context-3.0.xsd"&gt;</a:t>
            </a:r>
          </a:p>
          <a:p>
            <a:r>
              <a:rPr lang="en-IN" dirty="0">
                <a:solidFill>
                  <a:srgbClr val="0070C0"/>
                </a:solidFill>
              </a:rPr>
              <a:t> </a:t>
            </a:r>
          </a:p>
          <a:p>
            <a:r>
              <a:rPr lang="en-IN" dirty="0">
                <a:solidFill>
                  <a:srgbClr val="0070C0"/>
                </a:solidFill>
              </a:rPr>
              <a:t>    &lt;</a:t>
            </a:r>
            <a:r>
              <a:rPr lang="en-IN" dirty="0" err="1">
                <a:solidFill>
                  <a:srgbClr val="0070C0"/>
                </a:solidFill>
              </a:rPr>
              <a:t>context:component-scan</a:t>
            </a:r>
            <a:r>
              <a:rPr lang="en-IN" dirty="0">
                <a:solidFill>
                  <a:srgbClr val="0070C0"/>
                </a:solidFill>
              </a:rPr>
              <a:t> base-package="</a:t>
            </a:r>
            <a:r>
              <a:rPr lang="en-IN" dirty="0" err="1">
                <a:solidFill>
                  <a:srgbClr val="0070C0"/>
                </a:solidFill>
              </a:rPr>
              <a:t>com.autowire</a:t>
            </a:r>
            <a:r>
              <a:rPr lang="en-IN" dirty="0">
                <a:solidFill>
                  <a:srgbClr val="0070C0"/>
                </a:solidFill>
              </a:rPr>
              <a:t>" /&gt;   </a:t>
            </a:r>
          </a:p>
          <a:p>
            <a:r>
              <a:rPr lang="en-IN" dirty="0">
                <a:solidFill>
                  <a:srgbClr val="0070C0"/>
                </a:solidFill>
              </a:rPr>
              <a:t>     </a:t>
            </a:r>
          </a:p>
          <a:p>
            <a:r>
              <a:rPr lang="en-IN" dirty="0">
                <a:solidFill>
                  <a:srgbClr val="0070C0"/>
                </a:solidFill>
              </a:rPr>
              <a:t>   &lt;bean id="employee" class="</a:t>
            </a:r>
            <a:r>
              <a:rPr lang="en-IN" dirty="0" err="1">
                <a:solidFill>
                  <a:srgbClr val="0070C0"/>
                </a:solidFill>
              </a:rPr>
              <a:t>com.autowire.beans.Employee</a:t>
            </a:r>
            <a:r>
              <a:rPr lang="en-IN" dirty="0">
                <a:solidFill>
                  <a:srgbClr val="0070C0"/>
                </a:solidFill>
              </a:rPr>
              <a:t>" autowire="</a:t>
            </a:r>
            <a:r>
              <a:rPr lang="en-IN" dirty="0" err="1">
                <a:solidFill>
                  <a:srgbClr val="0070C0"/>
                </a:solidFill>
              </a:rPr>
              <a:t>byName</a:t>
            </a:r>
            <a:r>
              <a:rPr lang="en-IN" dirty="0">
                <a:solidFill>
                  <a:srgbClr val="0070C0"/>
                </a:solidFill>
              </a:rPr>
              <a:t>"&gt;</a:t>
            </a:r>
          </a:p>
          <a:p>
            <a:r>
              <a:rPr lang="en-IN" dirty="0">
                <a:solidFill>
                  <a:srgbClr val="0070C0"/>
                </a:solidFill>
              </a:rPr>
              <a:t>        &lt;property name="</a:t>
            </a:r>
            <a:r>
              <a:rPr lang="en-IN" dirty="0" err="1">
                <a:solidFill>
                  <a:srgbClr val="0070C0"/>
                </a:solidFill>
              </a:rPr>
              <a:t>fullName</a:t>
            </a:r>
            <a:r>
              <a:rPr lang="en-IN" dirty="0">
                <a:solidFill>
                  <a:srgbClr val="0070C0"/>
                </a:solidFill>
              </a:rPr>
              <a:t>" value=“Shantanu Mukherjee"/&gt;</a:t>
            </a:r>
          </a:p>
          <a:p>
            <a:r>
              <a:rPr lang="en-IN" dirty="0">
                <a:solidFill>
                  <a:srgbClr val="0070C0"/>
                </a:solidFill>
              </a:rPr>
              <a:t>    &lt;/bean&gt;</a:t>
            </a:r>
          </a:p>
          <a:p>
            <a:r>
              <a:rPr lang="en-IN" dirty="0">
                <a:solidFill>
                  <a:srgbClr val="0070C0"/>
                </a:solidFill>
              </a:rPr>
              <a:t>   </a:t>
            </a:r>
          </a:p>
          <a:p>
            <a:r>
              <a:rPr lang="en-IN" dirty="0">
                <a:solidFill>
                  <a:srgbClr val="0070C0"/>
                </a:solidFill>
              </a:rPr>
              <a:t>    &lt;bean id="</a:t>
            </a:r>
            <a:r>
              <a:rPr lang="en-IN" dirty="0" err="1">
                <a:solidFill>
                  <a:srgbClr val="0070C0"/>
                </a:solidFill>
              </a:rPr>
              <a:t>departmentBean</a:t>
            </a:r>
            <a:r>
              <a:rPr lang="en-IN" dirty="0">
                <a:solidFill>
                  <a:srgbClr val="0070C0"/>
                </a:solidFill>
              </a:rPr>
              <a:t>" class=" </a:t>
            </a:r>
            <a:r>
              <a:rPr lang="en-IN" dirty="0" err="1">
                <a:solidFill>
                  <a:srgbClr val="0070C0"/>
                </a:solidFill>
              </a:rPr>
              <a:t>com.autowire.beans.DepartmentBean</a:t>
            </a:r>
            <a:r>
              <a:rPr lang="en-IN" dirty="0">
                <a:solidFill>
                  <a:srgbClr val="0070C0"/>
                </a:solidFill>
              </a:rPr>
              <a:t>" &gt;</a:t>
            </a:r>
          </a:p>
          <a:p>
            <a:r>
              <a:rPr lang="en-IN" dirty="0">
                <a:solidFill>
                  <a:srgbClr val="0070C0"/>
                </a:solidFill>
              </a:rPr>
              <a:t>        &lt;property name="name" value=“Logistics" /&gt;</a:t>
            </a:r>
          </a:p>
          <a:p>
            <a:r>
              <a:rPr lang="en-IN" dirty="0">
                <a:solidFill>
                  <a:srgbClr val="0070C0"/>
                </a:solidFill>
              </a:rPr>
              <a:t>    &lt;/bean&gt;</a:t>
            </a:r>
          </a:p>
          <a:p>
            <a:r>
              <a:rPr lang="en-IN" dirty="0">
                <a:solidFill>
                  <a:srgbClr val="0070C0"/>
                </a:solidFill>
              </a:rPr>
              <a:t>    &lt;/beans&gt;</a:t>
            </a:r>
            <a:endParaRPr lang="en-IN" dirty="0"/>
          </a:p>
        </p:txBody>
      </p:sp>
    </p:spTree>
    <p:extLst>
      <p:ext uri="{BB962C8B-B14F-4D97-AF65-F5344CB8AC3E}">
        <p14:creationId xmlns:p14="http://schemas.microsoft.com/office/powerpoint/2010/main" val="360397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292" y="993934"/>
            <a:ext cx="7886700" cy="754856"/>
          </a:xfrm>
        </p:spPr>
        <p:txBody>
          <a:bodyPr/>
          <a:lstStyle/>
          <a:p>
            <a:pPr algn="ctr"/>
            <a:r>
              <a:rPr lang="en-US" dirty="0"/>
              <a:t>Singleton Bean scope example</a:t>
            </a:r>
          </a:p>
        </p:txBody>
      </p:sp>
      <p:sp>
        <p:nvSpPr>
          <p:cNvPr id="4" name="Rectangle 3"/>
          <p:cNvSpPr/>
          <p:nvPr/>
        </p:nvSpPr>
        <p:spPr>
          <a:xfrm>
            <a:off x="156903" y="1305341"/>
            <a:ext cx="8830194" cy="4524315"/>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Spring bean singleton and prototype scopes can be used in standalone spring apps. Let’s see how we can configure these scopes using @Scope annotation.</a:t>
            </a:r>
          </a:p>
          <a:p>
            <a:r>
              <a:rPr lang="en-US" b="1" dirty="0">
                <a:latin typeface="Calibri" panose="020F0502020204030204" pitchFamily="34" charset="0"/>
                <a:cs typeface="Calibri" panose="020F0502020204030204" pitchFamily="34" charset="0"/>
              </a:rPr>
              <a:t>Duration: </a:t>
            </a:r>
            <a:r>
              <a:rPr lang="en-US" dirty="0">
                <a:latin typeface="Calibri" panose="020F0502020204030204" pitchFamily="34" charset="0"/>
                <a:cs typeface="Calibri" panose="020F0502020204030204" pitchFamily="34" charset="0"/>
              </a:rPr>
              <a:t>10 min</a:t>
            </a:r>
          </a:p>
          <a:p>
            <a:endParaRPr lang="en-US" b="1" dirty="0">
              <a:solidFill>
                <a:srgbClr val="7F0055"/>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We have SampleBean class</a:t>
            </a:r>
          </a:p>
          <a:p>
            <a:endParaRPr lang="en-US" b="1" dirty="0">
              <a:latin typeface="Calibri" panose="020F0502020204030204" pitchFamily="34" charset="0"/>
              <a:cs typeface="Calibri" panose="020F0502020204030204" pitchFamily="34" charset="0"/>
            </a:endParaRPr>
          </a:p>
          <a:p>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com.test.singleton;</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SampleBean {</a:t>
            </a:r>
          </a:p>
          <a:p>
            <a:endParaRPr lang="en-US" dirty="0">
              <a:latin typeface="Consolas" panose="020B0609020204030204" pitchFamily="49" charset="0"/>
            </a:endParaRP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SampleBean()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a:solidFill>
                  <a:srgbClr val="2A00FF"/>
                </a:solidFill>
                <a:latin typeface="Consolas" panose="020B0609020204030204" pitchFamily="49" charset="0"/>
              </a:rPr>
              <a:t>"Sample Bean instance is created......"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3" name="Rectangle 2">
            <a:extLst>
              <a:ext uri="{FF2B5EF4-FFF2-40B4-BE49-F238E27FC236}">
                <a16:creationId xmlns:a16="http://schemas.microsoft.com/office/drawing/2014/main" id="{C91157CB-4D39-46BB-AB62-AAD36F369DBD}"/>
              </a:ext>
            </a:extLst>
          </p:cNvPr>
          <p:cNvSpPr/>
          <p:nvPr/>
        </p:nvSpPr>
        <p:spPr>
          <a:xfrm>
            <a:off x="2209800" y="56833"/>
            <a:ext cx="6705600" cy="523220"/>
          </a:xfrm>
          <a:prstGeom prst="rect">
            <a:avLst/>
          </a:prstGeom>
        </p:spPr>
        <p:txBody>
          <a:bodyPr wrap="square">
            <a:spAutoFit/>
          </a:bodyPr>
          <a:lstStyle/>
          <a:p>
            <a:pPr algn="ctr"/>
            <a:r>
              <a:rPr lang="en-IN" sz="2800" b="1" dirty="0">
                <a:solidFill>
                  <a:schemeClr val="bg1"/>
                </a:solidFill>
              </a:rPr>
              <a:t>Demo: Singleton Scope</a:t>
            </a:r>
          </a:p>
        </p:txBody>
      </p:sp>
    </p:spTree>
    <p:extLst>
      <p:ext uri="{BB962C8B-B14F-4D97-AF65-F5344CB8AC3E}">
        <p14:creationId xmlns:p14="http://schemas.microsoft.com/office/powerpoint/2010/main" val="1456887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BF56-DB8D-4C0A-8FAD-DF0FFDE24FFB}"/>
              </a:ext>
            </a:extLst>
          </p:cNvPr>
          <p:cNvSpPr>
            <a:spLocks noGrp="1"/>
          </p:cNvSpPr>
          <p:nvPr>
            <p:ph type="title"/>
          </p:nvPr>
        </p:nvSpPr>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Rectangle 3">
            <a:extLst>
              <a:ext uri="{FF2B5EF4-FFF2-40B4-BE49-F238E27FC236}">
                <a16:creationId xmlns:a16="http://schemas.microsoft.com/office/drawing/2014/main" id="{94A3D7C1-D38F-4BCD-9DAE-EA5DD4760B1B}"/>
              </a:ext>
            </a:extLst>
          </p:cNvPr>
          <p:cNvSpPr/>
          <p:nvPr/>
        </p:nvSpPr>
        <p:spPr>
          <a:xfrm>
            <a:off x="171450" y="914400"/>
            <a:ext cx="8743950" cy="5355312"/>
          </a:xfrm>
          <a:prstGeom prst="rect">
            <a:avLst/>
          </a:prstGeom>
        </p:spPr>
        <p:txBody>
          <a:bodyPr wrap="square">
            <a:spAutoFit/>
          </a:bodyPr>
          <a:lstStyle/>
          <a:p>
            <a:r>
              <a:rPr lang="en-IN" b="1" dirty="0"/>
              <a:t>package </a:t>
            </a:r>
            <a:r>
              <a:rPr lang="en-IN" b="1" dirty="0" err="1"/>
              <a:t>com.autowire.test</a:t>
            </a:r>
            <a:r>
              <a:rPr lang="en-IN" b="1" dirty="0"/>
              <a:t>;</a:t>
            </a:r>
          </a:p>
          <a:p>
            <a:r>
              <a:rPr lang="en-IN" dirty="0"/>
              <a:t> </a:t>
            </a:r>
          </a:p>
          <a:p>
            <a:r>
              <a:rPr lang="en-IN" dirty="0"/>
              <a:t>import </a:t>
            </a:r>
            <a:r>
              <a:rPr lang="en-IN" dirty="0" err="1"/>
              <a:t>org.springframework.context.ApplicationContext</a:t>
            </a:r>
            <a:r>
              <a:rPr lang="en-IN" dirty="0"/>
              <a:t>;</a:t>
            </a:r>
          </a:p>
          <a:p>
            <a:r>
              <a:rPr lang="en-IN" dirty="0"/>
              <a:t>import org.springframework.context.support.ClassPathXmlApplicationContext;</a:t>
            </a:r>
          </a:p>
          <a:p>
            <a:r>
              <a:rPr lang="en-IN" dirty="0"/>
              <a:t> </a:t>
            </a:r>
          </a:p>
          <a:p>
            <a:r>
              <a:rPr lang="en-IN" dirty="0"/>
              <a:t>import com. </a:t>
            </a:r>
            <a:r>
              <a:rPr lang="en-IN" dirty="0" err="1"/>
              <a:t>autowire.demo.beans.Employee</a:t>
            </a:r>
            <a:r>
              <a:rPr lang="en-IN" dirty="0"/>
              <a:t>;</a:t>
            </a:r>
          </a:p>
          <a:p>
            <a:r>
              <a:rPr lang="en-IN" dirty="0"/>
              <a:t> </a:t>
            </a:r>
          </a:p>
          <a:p>
            <a:r>
              <a:rPr lang="en-IN" dirty="0"/>
              <a:t>public class </a:t>
            </a:r>
            <a:r>
              <a:rPr lang="en-IN" dirty="0" err="1"/>
              <a:t>TestAutowire</a:t>
            </a:r>
            <a:r>
              <a:rPr lang="en-IN" dirty="0"/>
              <a:t>  {</a:t>
            </a:r>
          </a:p>
          <a:p>
            <a:r>
              <a:rPr lang="en-IN" dirty="0"/>
              <a:t>    public static void main(String[] </a:t>
            </a:r>
            <a:r>
              <a:rPr lang="en-IN" dirty="0" err="1"/>
              <a:t>args</a:t>
            </a:r>
            <a:r>
              <a:rPr lang="en-IN" dirty="0"/>
              <a:t>) {</a:t>
            </a:r>
          </a:p>
          <a:p>
            <a:r>
              <a:rPr lang="en-IN" dirty="0"/>
              <a:t> </a:t>
            </a:r>
          </a:p>
          <a:p>
            <a:r>
              <a:rPr lang="en-IN" dirty="0"/>
              <a:t> </a:t>
            </a:r>
            <a:r>
              <a:rPr lang="en-IN" dirty="0" err="1"/>
              <a:t>ApplicationContext</a:t>
            </a:r>
            <a:r>
              <a:rPr lang="en-IN" dirty="0"/>
              <a:t> context =   new </a:t>
            </a:r>
            <a:r>
              <a:rPr lang="en-IN" dirty="0" err="1"/>
              <a:t>ClassPathXmlApplicationContext</a:t>
            </a:r>
            <a:r>
              <a:rPr lang="en-IN" dirty="0"/>
              <a:t>(“autowire.xml");</a:t>
            </a:r>
          </a:p>
          <a:p>
            <a:r>
              <a:rPr lang="en-IN" dirty="0"/>
              <a:t>           </a:t>
            </a:r>
          </a:p>
          <a:p>
            <a:r>
              <a:rPr lang="en-IN" dirty="0"/>
              <a:t>        Employee employee = (Employee) </a:t>
            </a:r>
            <a:r>
              <a:rPr lang="en-IN" dirty="0" err="1"/>
              <a:t>context.getBean</a:t>
            </a:r>
            <a:r>
              <a:rPr lang="en-IN" dirty="0"/>
              <a:t> ("employee");</a:t>
            </a:r>
          </a:p>
          <a:p>
            <a:r>
              <a:rPr lang="en-IN" dirty="0"/>
              <a:t> </a:t>
            </a:r>
          </a:p>
          <a:p>
            <a:r>
              <a:rPr lang="en-IN" dirty="0"/>
              <a:t>        </a:t>
            </a:r>
            <a:r>
              <a:rPr lang="en-IN" dirty="0" err="1"/>
              <a:t>System.out.println</a:t>
            </a:r>
            <a:r>
              <a:rPr lang="en-IN" dirty="0"/>
              <a:t>(</a:t>
            </a:r>
            <a:r>
              <a:rPr lang="en-IN" dirty="0" err="1"/>
              <a:t>employee.getFullName</a:t>
            </a:r>
            <a:r>
              <a:rPr lang="en-IN" dirty="0"/>
              <a:t>());</a:t>
            </a:r>
          </a:p>
          <a:p>
            <a:r>
              <a:rPr lang="en-IN" dirty="0"/>
              <a:t> </a:t>
            </a:r>
          </a:p>
          <a:p>
            <a:r>
              <a:rPr lang="en-IN" dirty="0"/>
              <a:t>        </a:t>
            </a:r>
            <a:r>
              <a:rPr lang="en-IN" dirty="0" err="1"/>
              <a:t>System.out.println</a:t>
            </a:r>
            <a:r>
              <a:rPr lang="en-IN" dirty="0"/>
              <a:t>(</a:t>
            </a:r>
            <a:r>
              <a:rPr lang="en-IN" dirty="0" err="1"/>
              <a:t>employee.getDepartmentBean</a:t>
            </a:r>
            <a:r>
              <a:rPr lang="en-IN" dirty="0"/>
              <a:t>().</a:t>
            </a:r>
            <a:r>
              <a:rPr lang="en-IN" dirty="0" err="1"/>
              <a:t>getName</a:t>
            </a:r>
            <a:r>
              <a:rPr lang="en-IN" dirty="0"/>
              <a:t>());</a:t>
            </a:r>
          </a:p>
          <a:p>
            <a:r>
              <a:rPr lang="en-IN" dirty="0"/>
              <a:t>    }</a:t>
            </a:r>
          </a:p>
          <a:p>
            <a:r>
              <a:rPr lang="en-IN" dirty="0"/>
              <a:t>}</a:t>
            </a:r>
          </a:p>
        </p:txBody>
      </p:sp>
    </p:spTree>
    <p:extLst>
      <p:ext uri="{BB962C8B-B14F-4D97-AF65-F5344CB8AC3E}">
        <p14:creationId xmlns:p14="http://schemas.microsoft.com/office/powerpoint/2010/main" val="3460950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B7DE-83CD-4761-9F20-A8942DEB0B8F}"/>
              </a:ext>
            </a:extLst>
          </p:cNvPr>
          <p:cNvSpPr>
            <a:spLocks noGrp="1"/>
          </p:cNvSpPr>
          <p:nvPr>
            <p:ph type="title"/>
          </p:nvPr>
        </p:nvSpPr>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TextBox 3">
            <a:extLst>
              <a:ext uri="{FF2B5EF4-FFF2-40B4-BE49-F238E27FC236}">
                <a16:creationId xmlns:a16="http://schemas.microsoft.com/office/drawing/2014/main" id="{E8BD1233-18EB-46DC-A5C3-11D6000EF741}"/>
              </a:ext>
            </a:extLst>
          </p:cNvPr>
          <p:cNvSpPr txBox="1"/>
          <p:nvPr/>
        </p:nvSpPr>
        <p:spPr>
          <a:xfrm>
            <a:off x="228600" y="1143000"/>
            <a:ext cx="8915400" cy="3139321"/>
          </a:xfrm>
          <a:prstGeom prst="rect">
            <a:avLst/>
          </a:prstGeom>
          <a:noFill/>
        </p:spPr>
        <p:txBody>
          <a:bodyPr wrap="square" rtlCol="0">
            <a:spAutoFit/>
          </a:bodyPr>
          <a:lstStyle/>
          <a:p>
            <a:r>
              <a:rPr lang="en-IN" dirty="0"/>
              <a:t>When we run the </a:t>
            </a:r>
            <a:r>
              <a:rPr lang="en-IN" dirty="0" err="1"/>
              <a:t>TestAutowire</a:t>
            </a:r>
            <a:r>
              <a:rPr lang="en-IN" dirty="0"/>
              <a:t> java file We get following output</a:t>
            </a:r>
          </a:p>
          <a:p>
            <a:endParaRPr lang="en-IN" dirty="0"/>
          </a:p>
          <a:p>
            <a:r>
              <a:rPr lang="en-IN" b="1" dirty="0"/>
              <a:t>Shantanu Mukherjee</a:t>
            </a:r>
          </a:p>
          <a:p>
            <a:r>
              <a:rPr lang="en-IN" b="1" dirty="0"/>
              <a:t>Logistics</a:t>
            </a:r>
          </a:p>
          <a:p>
            <a:endParaRPr lang="en-IN" b="1" dirty="0"/>
          </a:p>
          <a:p>
            <a:endParaRPr lang="en-IN" b="1" dirty="0"/>
          </a:p>
          <a:p>
            <a:r>
              <a:rPr lang="en-IN" dirty="0"/>
              <a:t>In Spring framework, </a:t>
            </a:r>
            <a:r>
              <a:rPr lang="en-IN" dirty="0" err="1"/>
              <a:t>autowiring</a:t>
            </a:r>
            <a:r>
              <a:rPr lang="en-IN" dirty="0"/>
              <a:t> by name allows a property to be </a:t>
            </a:r>
            <a:r>
              <a:rPr lang="en-IN" dirty="0" err="1"/>
              <a:t>autowired</a:t>
            </a:r>
            <a:r>
              <a:rPr lang="en-IN" dirty="0"/>
              <a:t> such that it will inspect the container and look for a bean named exactly the same as the property which needs to be </a:t>
            </a:r>
            <a:r>
              <a:rPr lang="en-IN" dirty="0" err="1"/>
              <a:t>autowired</a:t>
            </a:r>
            <a:r>
              <a:rPr lang="en-IN" dirty="0"/>
              <a:t>.</a:t>
            </a:r>
          </a:p>
          <a:p>
            <a:br>
              <a:rPr lang="en-IN" dirty="0"/>
            </a:br>
            <a:endParaRPr lang="en-IN" dirty="0"/>
          </a:p>
        </p:txBody>
      </p:sp>
    </p:spTree>
    <p:extLst>
      <p:ext uri="{BB962C8B-B14F-4D97-AF65-F5344CB8AC3E}">
        <p14:creationId xmlns:p14="http://schemas.microsoft.com/office/powerpoint/2010/main" val="1440368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3FC1-1006-4911-A2B1-AF41404D80E5}"/>
              </a:ext>
            </a:extLst>
          </p:cNvPr>
          <p:cNvSpPr>
            <a:spLocks noGrp="1"/>
          </p:cNvSpPr>
          <p:nvPr>
            <p:ph type="title"/>
          </p:nvPr>
        </p:nvSpPr>
        <p:spPr/>
        <p:txBody>
          <a:bodyPr>
            <a:normAutofit/>
          </a:bodyPr>
          <a:lstStyle/>
          <a:p>
            <a:r>
              <a:rPr lang="en-IN" dirty="0"/>
              <a:t>Spring Autowiring </a:t>
            </a:r>
            <a:r>
              <a:rPr lang="en-IN" dirty="0" err="1"/>
              <a:t>byType</a:t>
            </a:r>
            <a:endParaRPr lang="en-IN" dirty="0"/>
          </a:p>
        </p:txBody>
      </p:sp>
      <p:sp>
        <p:nvSpPr>
          <p:cNvPr id="5" name="Rectangle 4">
            <a:extLst>
              <a:ext uri="{FF2B5EF4-FFF2-40B4-BE49-F238E27FC236}">
                <a16:creationId xmlns:a16="http://schemas.microsoft.com/office/drawing/2014/main" id="{22FC6FF5-B6C3-4629-8916-E4220DB14BD3}"/>
              </a:ext>
            </a:extLst>
          </p:cNvPr>
          <p:cNvSpPr/>
          <p:nvPr/>
        </p:nvSpPr>
        <p:spPr>
          <a:xfrm>
            <a:off x="228600" y="1582341"/>
            <a:ext cx="8915400" cy="2308324"/>
          </a:xfrm>
          <a:prstGeom prst="rect">
            <a:avLst/>
          </a:prstGeom>
        </p:spPr>
        <p:txBody>
          <a:bodyPr wrap="square">
            <a:spAutoFit/>
          </a:bodyPr>
          <a:lstStyle/>
          <a:p>
            <a:r>
              <a:rPr lang="en-IN" dirty="0"/>
              <a:t>In Spring framework, </a:t>
            </a:r>
            <a:r>
              <a:rPr lang="en-IN" b="1" dirty="0" err="1"/>
              <a:t>autowiring</a:t>
            </a:r>
            <a:r>
              <a:rPr lang="en-IN" b="1" dirty="0"/>
              <a:t> by type</a:t>
            </a:r>
            <a:r>
              <a:rPr lang="en-IN" dirty="0"/>
              <a:t> allows a property to be </a:t>
            </a:r>
            <a:r>
              <a:rPr lang="en-IN" dirty="0" err="1"/>
              <a:t>autowired</a:t>
            </a:r>
            <a:r>
              <a:rPr lang="en-IN" dirty="0"/>
              <a:t> –if there is exactly one bean of the property type in the container.</a:t>
            </a:r>
          </a:p>
          <a:p>
            <a:r>
              <a:rPr lang="en-IN" dirty="0"/>
              <a:t>If there is more than one, a fatal exception is thrown, and this indicates that you may not use </a:t>
            </a:r>
            <a:r>
              <a:rPr lang="en-IN" b="1" dirty="0" err="1"/>
              <a:t>byType</a:t>
            </a:r>
            <a:r>
              <a:rPr lang="en-IN" b="1" dirty="0"/>
              <a:t> </a:t>
            </a:r>
            <a:r>
              <a:rPr lang="en-IN" b="1" dirty="0" err="1"/>
              <a:t>autowiring</a:t>
            </a:r>
            <a:r>
              <a:rPr lang="en-IN" dirty="0"/>
              <a:t> for that bean.</a:t>
            </a:r>
          </a:p>
          <a:p>
            <a:endParaRPr lang="en-IN" dirty="0"/>
          </a:p>
          <a:p>
            <a:r>
              <a:rPr lang="en-IN" dirty="0"/>
              <a:t>If there are no matching beans, nothing happens; the property is not set. If this is not desirable, setting the dependency-check="objects" attribute value specifies that an error should be thrown in this case.</a:t>
            </a:r>
          </a:p>
        </p:txBody>
      </p:sp>
    </p:spTree>
    <p:extLst>
      <p:ext uri="{BB962C8B-B14F-4D97-AF65-F5344CB8AC3E}">
        <p14:creationId xmlns:p14="http://schemas.microsoft.com/office/powerpoint/2010/main" val="790660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3A4A-AFDF-4F8D-8112-C68CC0E5C050}"/>
              </a:ext>
            </a:extLst>
          </p:cNvPr>
          <p:cNvSpPr>
            <a:spLocks noGrp="1"/>
          </p:cNvSpPr>
          <p:nvPr>
            <p:ph type="title"/>
          </p:nvPr>
        </p:nvSpPr>
        <p:spPr/>
        <p:txBody>
          <a:bodyPr>
            <a:normAutofit/>
          </a:bodyPr>
          <a:lstStyle/>
          <a:p>
            <a:r>
              <a:rPr lang="en-IN" dirty="0"/>
              <a:t>Demo: </a:t>
            </a:r>
            <a:r>
              <a:rPr lang="en-IN" dirty="0" err="1"/>
              <a:t>Autowire</a:t>
            </a:r>
            <a:r>
              <a:rPr lang="en-IN" dirty="0"/>
              <a:t> </a:t>
            </a:r>
            <a:r>
              <a:rPr lang="en-IN" dirty="0" err="1"/>
              <a:t>ByType</a:t>
            </a:r>
            <a:endParaRPr lang="en-IN" dirty="0"/>
          </a:p>
        </p:txBody>
      </p:sp>
      <p:sp>
        <p:nvSpPr>
          <p:cNvPr id="4" name="Rectangle 3">
            <a:extLst>
              <a:ext uri="{FF2B5EF4-FFF2-40B4-BE49-F238E27FC236}">
                <a16:creationId xmlns:a16="http://schemas.microsoft.com/office/drawing/2014/main" id="{08A6EBD2-FADB-4AC1-91B5-284E0136B5B4}"/>
              </a:ext>
            </a:extLst>
          </p:cNvPr>
          <p:cNvSpPr/>
          <p:nvPr/>
        </p:nvSpPr>
        <p:spPr>
          <a:xfrm>
            <a:off x="152401" y="1219200"/>
            <a:ext cx="8763000" cy="5632311"/>
          </a:xfrm>
          <a:prstGeom prst="rect">
            <a:avLst/>
          </a:prstGeom>
        </p:spPr>
        <p:txBody>
          <a:bodyPr wrap="square">
            <a:spAutoFit/>
          </a:bodyPr>
          <a:lstStyle/>
          <a:p>
            <a:r>
              <a:rPr lang="en-IN" b="1" dirty="0"/>
              <a:t>Duration:</a:t>
            </a:r>
            <a:r>
              <a:rPr lang="en-IN" dirty="0"/>
              <a:t> 5 min</a:t>
            </a:r>
          </a:p>
          <a:p>
            <a:r>
              <a:rPr lang="en-IN" dirty="0"/>
              <a:t>Just make change in </a:t>
            </a:r>
            <a:r>
              <a:rPr lang="en-IN" b="1" dirty="0" err="1"/>
              <a:t>autowirebyname</a:t>
            </a:r>
            <a:r>
              <a:rPr lang="en-IN" b="1" dirty="0"/>
              <a:t> example</a:t>
            </a:r>
            <a:r>
              <a:rPr lang="en-IN" dirty="0"/>
              <a:t> of last slide and add </a:t>
            </a:r>
            <a:r>
              <a:rPr lang="en-IN" b="1" dirty="0"/>
              <a:t>autowire="</a:t>
            </a:r>
            <a:r>
              <a:rPr lang="en-IN" b="1" dirty="0" err="1"/>
              <a:t>byType</a:t>
            </a:r>
            <a:r>
              <a:rPr lang="en-IN" b="1" dirty="0"/>
              <a:t>“ </a:t>
            </a:r>
            <a:r>
              <a:rPr lang="en-IN" dirty="0"/>
              <a:t>instead of “</a:t>
            </a:r>
            <a:r>
              <a:rPr lang="en-IN" b="1" dirty="0"/>
              <a:t>autowire=</a:t>
            </a:r>
            <a:r>
              <a:rPr lang="en-IN" b="1" dirty="0" err="1"/>
              <a:t>byName</a:t>
            </a:r>
            <a:r>
              <a:rPr lang="en-IN" b="1" dirty="0"/>
              <a:t>” </a:t>
            </a:r>
            <a:r>
              <a:rPr lang="en-IN" dirty="0"/>
              <a:t>in spring configuration file.</a:t>
            </a:r>
          </a:p>
          <a:p>
            <a:endParaRPr lang="en-IN" dirty="0"/>
          </a:p>
          <a:p>
            <a:r>
              <a:rPr lang="en-IN" dirty="0"/>
              <a:t>&lt;?xml version="1.0" encoding="UTF-8"?&gt;</a:t>
            </a:r>
          </a:p>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xmlns:context</a:t>
            </a:r>
            <a:r>
              <a:rPr lang="en-IN" dirty="0"/>
              <a:t>="http://www.springframework.org/schema/context"</a:t>
            </a:r>
          </a:p>
          <a:p>
            <a:r>
              <a:rPr lang="en-IN" dirty="0"/>
              <a:t>    </a:t>
            </a:r>
            <a:r>
              <a:rPr lang="en-IN" dirty="0" err="1"/>
              <a:t>xsi:schemaLocation</a:t>
            </a:r>
            <a:r>
              <a:rPr lang="en-IN" dirty="0"/>
              <a:t>="http://www.springframework.org/schema/beans</a:t>
            </a:r>
          </a:p>
          <a:p>
            <a:r>
              <a:rPr lang="en-IN" dirty="0"/>
              <a:t>    http://www.springframework.org/schema/beans/spring-beans-3.0.xsd</a:t>
            </a:r>
          </a:p>
          <a:p>
            <a:r>
              <a:rPr lang="en-IN" dirty="0"/>
              <a:t>    http://www.springframework.org/schema/context</a:t>
            </a:r>
          </a:p>
          <a:p>
            <a:r>
              <a:rPr lang="en-IN" dirty="0"/>
              <a:t>    http://www.springframework.org/schema/context/spring-context-3.0.xsd"&gt;</a:t>
            </a:r>
          </a:p>
          <a:p>
            <a:r>
              <a:rPr lang="en-IN" dirty="0"/>
              <a:t>    </a:t>
            </a:r>
          </a:p>
          <a:p>
            <a:r>
              <a:rPr lang="en-IN" dirty="0"/>
              <a:t>    &lt;bean id="employee" class="</a:t>
            </a:r>
            <a:r>
              <a:rPr lang="en-IN" dirty="0" err="1"/>
              <a:t>com.autowire.beans.Employee</a:t>
            </a:r>
            <a:r>
              <a:rPr lang="en-IN" dirty="0"/>
              <a:t>" </a:t>
            </a:r>
            <a:r>
              <a:rPr lang="en-IN" b="1" dirty="0"/>
              <a:t>autowire="</a:t>
            </a:r>
            <a:r>
              <a:rPr lang="en-IN" b="1" dirty="0" err="1"/>
              <a:t>byType</a:t>
            </a:r>
            <a:r>
              <a:rPr lang="en-IN" b="1" dirty="0"/>
              <a:t>"</a:t>
            </a:r>
            <a:r>
              <a:rPr lang="en-IN" dirty="0"/>
              <a:t>&gt;</a:t>
            </a:r>
          </a:p>
          <a:p>
            <a:r>
              <a:rPr lang="en-IN" dirty="0"/>
              <a:t>        &lt;property name="</a:t>
            </a:r>
            <a:r>
              <a:rPr lang="en-IN" dirty="0" err="1"/>
              <a:t>fullName</a:t>
            </a:r>
            <a:r>
              <a:rPr lang="en-IN" dirty="0"/>
              <a:t>" value=“Shantanu Mukherji"/&gt;</a:t>
            </a:r>
          </a:p>
          <a:p>
            <a:r>
              <a:rPr lang="en-IN" dirty="0"/>
              <a:t>    &lt;/bean&gt;</a:t>
            </a:r>
          </a:p>
          <a:p>
            <a:r>
              <a:rPr lang="en-IN" dirty="0"/>
              <a:t>      &lt;bean id="department" class=" </a:t>
            </a:r>
            <a:r>
              <a:rPr lang="en-IN" dirty="0" err="1"/>
              <a:t>com.autowire.beans.DepartmentBean</a:t>
            </a:r>
            <a:r>
              <a:rPr lang="en-IN" dirty="0"/>
              <a:t>" &gt;</a:t>
            </a:r>
          </a:p>
          <a:p>
            <a:r>
              <a:rPr lang="en-IN" dirty="0"/>
              <a:t>        &lt;property name="name" value=“Logistics" /&gt;</a:t>
            </a:r>
          </a:p>
          <a:p>
            <a:r>
              <a:rPr lang="en-IN" dirty="0"/>
              <a:t>    &lt;/bean&gt; </a:t>
            </a:r>
          </a:p>
          <a:p>
            <a:r>
              <a:rPr lang="en-IN" dirty="0"/>
              <a:t>&lt;/beans&gt;</a:t>
            </a:r>
          </a:p>
        </p:txBody>
      </p:sp>
    </p:spTree>
    <p:extLst>
      <p:ext uri="{BB962C8B-B14F-4D97-AF65-F5344CB8AC3E}">
        <p14:creationId xmlns:p14="http://schemas.microsoft.com/office/powerpoint/2010/main" val="717666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B785-76E5-4528-B237-585100076DDF}"/>
              </a:ext>
            </a:extLst>
          </p:cNvPr>
          <p:cNvSpPr>
            <a:spLocks noGrp="1"/>
          </p:cNvSpPr>
          <p:nvPr>
            <p:ph type="title"/>
          </p:nvPr>
        </p:nvSpPr>
        <p:spPr/>
        <p:txBody>
          <a:bodyPr/>
          <a:lstStyle/>
          <a:p>
            <a:r>
              <a:rPr lang="en-IN" dirty="0"/>
              <a:t>Demo: </a:t>
            </a:r>
            <a:r>
              <a:rPr lang="en-IN" dirty="0" err="1"/>
              <a:t>Autowire</a:t>
            </a:r>
            <a:r>
              <a:rPr lang="en-IN" dirty="0"/>
              <a:t> </a:t>
            </a:r>
            <a:r>
              <a:rPr lang="en-IN" dirty="0" err="1"/>
              <a:t>ByType</a:t>
            </a:r>
            <a:r>
              <a:rPr lang="en-IN" dirty="0"/>
              <a:t> Cont..</a:t>
            </a:r>
          </a:p>
        </p:txBody>
      </p:sp>
      <p:sp>
        <p:nvSpPr>
          <p:cNvPr id="4" name="TextBox 3">
            <a:extLst>
              <a:ext uri="{FF2B5EF4-FFF2-40B4-BE49-F238E27FC236}">
                <a16:creationId xmlns:a16="http://schemas.microsoft.com/office/drawing/2014/main" id="{839648AF-6DE2-45C2-BFAF-F4949C32294E}"/>
              </a:ext>
            </a:extLst>
          </p:cNvPr>
          <p:cNvSpPr txBox="1"/>
          <p:nvPr/>
        </p:nvSpPr>
        <p:spPr>
          <a:xfrm>
            <a:off x="533400" y="1143000"/>
            <a:ext cx="8153400" cy="2923877"/>
          </a:xfrm>
          <a:prstGeom prst="rect">
            <a:avLst/>
          </a:prstGeom>
          <a:noFill/>
        </p:spPr>
        <p:txBody>
          <a:bodyPr wrap="square" rtlCol="0">
            <a:spAutoFit/>
          </a:bodyPr>
          <a:lstStyle/>
          <a:p>
            <a:r>
              <a:rPr lang="en-IN" dirty="0"/>
              <a:t>After making change in  xml file run the main java file.</a:t>
            </a:r>
          </a:p>
          <a:p>
            <a:endParaRPr lang="en-IN" dirty="0"/>
          </a:p>
          <a:p>
            <a:r>
              <a:rPr lang="en-IN" dirty="0"/>
              <a:t>We can see the below output.</a:t>
            </a:r>
          </a:p>
          <a:p>
            <a:r>
              <a:rPr lang="en-IN" dirty="0"/>
              <a:t>When we run the </a:t>
            </a:r>
            <a:r>
              <a:rPr lang="en-IN" dirty="0" err="1"/>
              <a:t>TestAutowire</a:t>
            </a:r>
            <a:r>
              <a:rPr lang="en-IN" dirty="0"/>
              <a:t> java file We get following output</a:t>
            </a:r>
          </a:p>
          <a:p>
            <a:endParaRPr lang="en-IN" dirty="0"/>
          </a:p>
          <a:p>
            <a:r>
              <a:rPr lang="en-IN" sz="2000" b="1" dirty="0"/>
              <a:t>Shantanu Mukherjee</a:t>
            </a:r>
          </a:p>
          <a:p>
            <a:r>
              <a:rPr lang="en-IN" sz="2000" b="1" dirty="0"/>
              <a:t>Logistics</a:t>
            </a:r>
          </a:p>
          <a:p>
            <a:endParaRPr lang="en-IN" dirty="0"/>
          </a:p>
          <a:p>
            <a:endParaRPr lang="en-IN" dirty="0"/>
          </a:p>
          <a:p>
            <a:endParaRPr lang="en-IN" dirty="0"/>
          </a:p>
        </p:txBody>
      </p:sp>
    </p:spTree>
    <p:extLst>
      <p:ext uri="{BB962C8B-B14F-4D97-AF65-F5344CB8AC3E}">
        <p14:creationId xmlns:p14="http://schemas.microsoft.com/office/powerpoint/2010/main" val="2851766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D36A-99A3-4A08-A2A2-47C98FFFF80E}"/>
              </a:ext>
            </a:extLst>
          </p:cNvPr>
          <p:cNvSpPr>
            <a:spLocks noGrp="1"/>
          </p:cNvSpPr>
          <p:nvPr>
            <p:ph type="title"/>
          </p:nvPr>
        </p:nvSpPr>
        <p:spPr/>
        <p:txBody>
          <a:bodyPr>
            <a:normAutofit/>
          </a:bodyPr>
          <a:lstStyle/>
          <a:p>
            <a:r>
              <a:rPr lang="en-IN" dirty="0"/>
              <a:t>Autowiring by Constructor</a:t>
            </a:r>
          </a:p>
        </p:txBody>
      </p:sp>
      <p:sp>
        <p:nvSpPr>
          <p:cNvPr id="5" name="Rectangle 4">
            <a:extLst>
              <a:ext uri="{FF2B5EF4-FFF2-40B4-BE49-F238E27FC236}">
                <a16:creationId xmlns:a16="http://schemas.microsoft.com/office/drawing/2014/main" id="{2E927E71-9438-4AEC-82BF-61E9D6D0DEA1}"/>
              </a:ext>
            </a:extLst>
          </p:cNvPr>
          <p:cNvSpPr/>
          <p:nvPr/>
        </p:nvSpPr>
        <p:spPr>
          <a:xfrm>
            <a:off x="304800" y="1447800"/>
            <a:ext cx="8610600" cy="1938992"/>
          </a:xfrm>
          <a:prstGeom prst="rect">
            <a:avLst/>
          </a:prstGeom>
        </p:spPr>
        <p:txBody>
          <a:bodyPr wrap="square">
            <a:spAutoFit/>
          </a:bodyPr>
          <a:lstStyle/>
          <a:p>
            <a:r>
              <a:rPr lang="en-IN" sz="2400" dirty="0"/>
              <a:t>In Spring framework, </a:t>
            </a:r>
            <a:r>
              <a:rPr lang="en-IN" sz="2400" b="1" dirty="0" err="1"/>
              <a:t>autowiring</a:t>
            </a:r>
            <a:r>
              <a:rPr lang="en-IN" sz="2400" b="1" dirty="0"/>
              <a:t> by constructor</a:t>
            </a:r>
            <a:r>
              <a:rPr lang="en-IN" sz="2400" dirty="0"/>
              <a:t> is similar to </a:t>
            </a:r>
            <a:r>
              <a:rPr lang="en-IN" sz="2400" b="1" dirty="0" err="1"/>
              <a:t>byType</a:t>
            </a:r>
            <a:r>
              <a:rPr lang="en-IN" sz="2400" dirty="0"/>
              <a:t>, but applies to constructor arguments. </a:t>
            </a:r>
          </a:p>
          <a:p>
            <a:r>
              <a:rPr lang="en-IN" sz="2400" dirty="0"/>
              <a:t>In autowire enabled bean, it look for class type of constructor arguments, and then do a autowire by type on all constructor arguments.</a:t>
            </a:r>
          </a:p>
        </p:txBody>
      </p:sp>
    </p:spTree>
    <p:extLst>
      <p:ext uri="{BB962C8B-B14F-4D97-AF65-F5344CB8AC3E}">
        <p14:creationId xmlns:p14="http://schemas.microsoft.com/office/powerpoint/2010/main" val="1408774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ED4A-A584-4804-B5E0-24BBE4CF90B8}"/>
              </a:ext>
            </a:extLst>
          </p:cNvPr>
          <p:cNvSpPr>
            <a:spLocks noGrp="1"/>
          </p:cNvSpPr>
          <p:nvPr>
            <p:ph type="title"/>
          </p:nvPr>
        </p:nvSpPr>
        <p:spPr/>
        <p:txBody>
          <a:bodyPr>
            <a:noAutofit/>
          </a:bodyPr>
          <a:lstStyle/>
          <a:p>
            <a:r>
              <a:rPr lang="en-IN" dirty="0"/>
              <a:t>Demo: </a:t>
            </a:r>
            <a:r>
              <a:rPr lang="en-IN" dirty="0" err="1"/>
              <a:t>Autowire</a:t>
            </a:r>
            <a:r>
              <a:rPr lang="en-IN" dirty="0"/>
              <a:t> By Constructor</a:t>
            </a:r>
          </a:p>
        </p:txBody>
      </p:sp>
      <p:sp>
        <p:nvSpPr>
          <p:cNvPr id="5" name="Rectangle 4">
            <a:extLst>
              <a:ext uri="{FF2B5EF4-FFF2-40B4-BE49-F238E27FC236}">
                <a16:creationId xmlns:a16="http://schemas.microsoft.com/office/drawing/2014/main" id="{E0E8D177-2843-4CA7-B3D7-91FBE0E8087A}"/>
              </a:ext>
            </a:extLst>
          </p:cNvPr>
          <p:cNvSpPr/>
          <p:nvPr/>
        </p:nvSpPr>
        <p:spPr>
          <a:xfrm>
            <a:off x="190500" y="914400"/>
            <a:ext cx="8763000" cy="5909310"/>
          </a:xfrm>
          <a:prstGeom prst="rect">
            <a:avLst/>
          </a:prstGeom>
        </p:spPr>
        <p:txBody>
          <a:bodyPr wrap="square">
            <a:spAutoFit/>
          </a:bodyPr>
          <a:lstStyle/>
          <a:p>
            <a:r>
              <a:rPr lang="en-IN" b="1" dirty="0"/>
              <a:t>Duration:</a:t>
            </a:r>
            <a:r>
              <a:rPr lang="en-IN" dirty="0"/>
              <a:t> 5 min</a:t>
            </a:r>
          </a:p>
          <a:p>
            <a:r>
              <a:rPr lang="en-IN" dirty="0" err="1"/>
              <a:t>Autowiring</a:t>
            </a:r>
            <a:r>
              <a:rPr lang="en-IN" dirty="0"/>
              <a:t> by constructor is enabled by using </a:t>
            </a:r>
            <a:r>
              <a:rPr lang="en-IN" b="1" dirty="0"/>
              <a:t>autowire="constructor" </a:t>
            </a:r>
            <a:r>
              <a:rPr lang="en-IN" dirty="0"/>
              <a:t>in bean definition in configuration file (autowire-constructor.xml). Edit the xml file from autowire by Name example from previous slide.</a:t>
            </a:r>
          </a:p>
          <a:p>
            <a:endParaRPr lang="en-IN" b="1" dirty="0"/>
          </a:p>
          <a:p>
            <a:r>
              <a:rPr lang="en-IN" b="1" dirty="0"/>
              <a:t>A bean configuration file will look like this</a:t>
            </a:r>
          </a:p>
          <a:p>
            <a:r>
              <a:rPr lang="en-IN" b="1" dirty="0"/>
              <a:t>&lt;?xml version="1.0" encoding="UTF-8"?&gt;</a:t>
            </a:r>
          </a:p>
          <a:p>
            <a:r>
              <a:rPr lang="en-IN" b="1" dirty="0"/>
              <a:t>&lt;beans </a:t>
            </a:r>
            <a:r>
              <a:rPr lang="en-IN" b="1" dirty="0" err="1"/>
              <a:t>xmlns</a:t>
            </a:r>
            <a:r>
              <a:rPr lang="en-IN" b="1" dirty="0"/>
              <a:t>="http://www.springframework.org/schema/beans"</a:t>
            </a:r>
          </a:p>
          <a:p>
            <a:r>
              <a:rPr lang="en-IN" b="1" dirty="0"/>
              <a:t>    </a:t>
            </a:r>
            <a:r>
              <a:rPr lang="en-IN" b="1" dirty="0" err="1"/>
              <a:t>xmlns:xsi</a:t>
            </a:r>
            <a:r>
              <a:rPr lang="en-IN" b="1" dirty="0"/>
              <a:t>="http://www.w3.org/2001/XMLSchema-instance"</a:t>
            </a:r>
          </a:p>
          <a:p>
            <a:r>
              <a:rPr lang="en-IN" b="1" dirty="0"/>
              <a:t>    </a:t>
            </a:r>
            <a:r>
              <a:rPr lang="en-IN" b="1" dirty="0" err="1"/>
              <a:t>xmlns:context</a:t>
            </a:r>
            <a:r>
              <a:rPr lang="en-IN" b="1" dirty="0"/>
              <a:t>="http://www.springframework.org/schema/context"</a:t>
            </a:r>
          </a:p>
          <a:p>
            <a:r>
              <a:rPr lang="en-IN" b="1" dirty="0"/>
              <a:t>    </a:t>
            </a:r>
            <a:r>
              <a:rPr lang="en-IN" b="1" dirty="0" err="1"/>
              <a:t>xsi:schemaLocation</a:t>
            </a:r>
            <a:r>
              <a:rPr lang="en-IN" b="1" dirty="0"/>
              <a:t>="http://www.springframework.org/schema/beans</a:t>
            </a:r>
          </a:p>
          <a:p>
            <a:r>
              <a:rPr lang="en-IN" b="1" dirty="0"/>
              <a:t>    http://www.springframework.org/schema/beans/spring-beans-3.0.xsd</a:t>
            </a:r>
          </a:p>
          <a:p>
            <a:r>
              <a:rPr lang="en-IN" b="1" dirty="0"/>
              <a:t>    http://www.springframework.org/schema/context/</a:t>
            </a:r>
          </a:p>
          <a:p>
            <a:r>
              <a:rPr lang="en-IN" b="1" dirty="0"/>
              <a:t>    http://www.springframework.org/schema/context/spring-context-3.0.xsd"&gt;</a:t>
            </a:r>
          </a:p>
          <a:p>
            <a:r>
              <a:rPr lang="en-IN" b="1" dirty="0"/>
              <a:t>     &lt;</a:t>
            </a:r>
            <a:r>
              <a:rPr lang="en-IN" b="1" dirty="0" err="1"/>
              <a:t>context:annotation-config</a:t>
            </a:r>
            <a:r>
              <a:rPr lang="en-IN" b="1" dirty="0"/>
              <a:t> /&gt;</a:t>
            </a:r>
          </a:p>
          <a:p>
            <a:r>
              <a:rPr lang="en-IN" b="1" dirty="0"/>
              <a:t>      &lt;bean id="employee" class="</a:t>
            </a:r>
            <a:r>
              <a:rPr lang="en-IN" b="1" dirty="0" err="1"/>
              <a:t>com.autowire.beans.Employee</a:t>
            </a:r>
            <a:r>
              <a:rPr lang="en-IN" b="1" dirty="0"/>
              <a:t>“ autowire="constructor"&gt;</a:t>
            </a:r>
          </a:p>
          <a:p>
            <a:r>
              <a:rPr lang="en-IN" b="1" dirty="0"/>
              <a:t>        &lt;property name="</a:t>
            </a:r>
            <a:r>
              <a:rPr lang="en-IN" b="1" dirty="0" err="1"/>
              <a:t>fullName</a:t>
            </a:r>
            <a:r>
              <a:rPr lang="en-IN" b="1" dirty="0"/>
              <a:t>" value=“Shantanu Mukherji"/&gt;</a:t>
            </a:r>
          </a:p>
          <a:p>
            <a:r>
              <a:rPr lang="en-IN" b="1" dirty="0"/>
              <a:t>    &lt;/bean&gt;</a:t>
            </a:r>
          </a:p>
          <a:p>
            <a:r>
              <a:rPr lang="en-IN" b="1" dirty="0"/>
              <a:t>   &lt;bean id="department" class="</a:t>
            </a:r>
            <a:r>
              <a:rPr lang="en-IN" b="1" dirty="0" err="1"/>
              <a:t>com.autowire.beans.DepartmentBean</a:t>
            </a:r>
            <a:r>
              <a:rPr lang="en-IN" b="1" dirty="0"/>
              <a:t>" &gt;</a:t>
            </a:r>
          </a:p>
          <a:p>
            <a:r>
              <a:rPr lang="en-IN" b="1" dirty="0"/>
              <a:t>        &lt;property name="name" value=“Logistics" /&gt;</a:t>
            </a:r>
          </a:p>
          <a:p>
            <a:r>
              <a:rPr lang="en-IN" b="1" dirty="0"/>
              <a:t>    &lt;/bean&gt; &lt;/beans&gt;</a:t>
            </a:r>
          </a:p>
        </p:txBody>
      </p:sp>
    </p:spTree>
    <p:extLst>
      <p:ext uri="{BB962C8B-B14F-4D97-AF65-F5344CB8AC3E}">
        <p14:creationId xmlns:p14="http://schemas.microsoft.com/office/powerpoint/2010/main" val="942120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FC45-0A16-4A21-B4C0-7B23A502D892}"/>
              </a:ext>
            </a:extLst>
          </p:cNvPr>
          <p:cNvSpPr>
            <a:spLocks noGrp="1"/>
          </p:cNvSpPr>
          <p:nvPr>
            <p:ph type="title"/>
          </p:nvPr>
        </p:nvSpPr>
        <p:spPr/>
        <p:txBody>
          <a:bodyPr/>
          <a:lstStyle/>
          <a:p>
            <a:r>
              <a:rPr lang="en-IN" dirty="0"/>
              <a:t>Demo: </a:t>
            </a:r>
            <a:r>
              <a:rPr lang="en-IN" dirty="0" err="1"/>
              <a:t>Autowire</a:t>
            </a:r>
            <a:r>
              <a:rPr lang="en-IN" dirty="0"/>
              <a:t> By Constructor Cont..</a:t>
            </a:r>
          </a:p>
        </p:txBody>
      </p:sp>
      <p:sp>
        <p:nvSpPr>
          <p:cNvPr id="4" name="Rectangle 3">
            <a:extLst>
              <a:ext uri="{FF2B5EF4-FFF2-40B4-BE49-F238E27FC236}">
                <a16:creationId xmlns:a16="http://schemas.microsoft.com/office/drawing/2014/main" id="{479A3B0C-5727-4439-A206-129D90CD5941}"/>
              </a:ext>
            </a:extLst>
          </p:cNvPr>
          <p:cNvSpPr/>
          <p:nvPr/>
        </p:nvSpPr>
        <p:spPr>
          <a:xfrm>
            <a:off x="381000" y="1690063"/>
            <a:ext cx="8229600" cy="2923877"/>
          </a:xfrm>
          <a:prstGeom prst="rect">
            <a:avLst/>
          </a:prstGeom>
        </p:spPr>
        <p:txBody>
          <a:bodyPr wrap="square">
            <a:spAutoFit/>
          </a:bodyPr>
          <a:lstStyle/>
          <a:p>
            <a:r>
              <a:rPr lang="en-IN" dirty="0"/>
              <a:t>After making change in  xml file run the main java file.</a:t>
            </a:r>
          </a:p>
          <a:p>
            <a:endParaRPr lang="en-IN" dirty="0"/>
          </a:p>
          <a:p>
            <a:r>
              <a:rPr lang="en-IN" dirty="0"/>
              <a:t>We can see the below output.</a:t>
            </a:r>
          </a:p>
          <a:p>
            <a:r>
              <a:rPr lang="en-IN" dirty="0"/>
              <a:t>When we run the </a:t>
            </a:r>
            <a:r>
              <a:rPr lang="en-IN" dirty="0" err="1"/>
              <a:t>TestAutowire</a:t>
            </a:r>
            <a:r>
              <a:rPr lang="en-IN" dirty="0"/>
              <a:t> java file We get following output</a:t>
            </a:r>
          </a:p>
          <a:p>
            <a:endParaRPr lang="en-IN" dirty="0"/>
          </a:p>
          <a:p>
            <a:r>
              <a:rPr lang="en-IN" sz="2000" b="1" dirty="0"/>
              <a:t>Shantanu Mukherjee</a:t>
            </a:r>
          </a:p>
          <a:p>
            <a:r>
              <a:rPr lang="en-IN" sz="2000" b="1" dirty="0"/>
              <a:t>Logistics</a:t>
            </a:r>
          </a:p>
          <a:p>
            <a:endParaRPr lang="en-IN" dirty="0"/>
          </a:p>
          <a:p>
            <a:endParaRPr lang="en-IN" dirty="0"/>
          </a:p>
          <a:p>
            <a:endParaRPr lang="en-IN" dirty="0"/>
          </a:p>
        </p:txBody>
      </p:sp>
    </p:spTree>
    <p:extLst>
      <p:ext uri="{BB962C8B-B14F-4D97-AF65-F5344CB8AC3E}">
        <p14:creationId xmlns:p14="http://schemas.microsoft.com/office/powerpoint/2010/main" val="62219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286C-F9E1-4A73-9AFF-E534ECAECC1A}"/>
              </a:ext>
            </a:extLst>
          </p:cNvPr>
          <p:cNvSpPr>
            <a:spLocks noGrp="1"/>
          </p:cNvSpPr>
          <p:nvPr>
            <p:ph type="title"/>
          </p:nvPr>
        </p:nvSpPr>
        <p:spPr/>
        <p:txBody>
          <a:bodyPr/>
          <a:lstStyle/>
          <a:p>
            <a:r>
              <a:rPr lang="en-IN" dirty="0"/>
              <a:t>Autowire = no</a:t>
            </a:r>
          </a:p>
        </p:txBody>
      </p:sp>
      <p:sp>
        <p:nvSpPr>
          <p:cNvPr id="5" name="Rectangle 4">
            <a:extLst>
              <a:ext uri="{FF2B5EF4-FFF2-40B4-BE49-F238E27FC236}">
                <a16:creationId xmlns:a16="http://schemas.microsoft.com/office/drawing/2014/main" id="{9DD56203-50D3-42E3-8068-581B268CED8B}"/>
              </a:ext>
            </a:extLst>
          </p:cNvPr>
          <p:cNvSpPr/>
          <p:nvPr/>
        </p:nvSpPr>
        <p:spPr>
          <a:xfrm>
            <a:off x="381000" y="1219200"/>
            <a:ext cx="8763000" cy="4801314"/>
          </a:xfrm>
          <a:prstGeom prst="rect">
            <a:avLst/>
          </a:prstGeom>
        </p:spPr>
        <p:txBody>
          <a:bodyPr wrap="square">
            <a:spAutoFit/>
          </a:bodyPr>
          <a:lstStyle/>
          <a:p>
            <a:r>
              <a:rPr lang="en-IN" b="1" dirty="0"/>
              <a:t>A bean configuration file will look like this when we use no autowire</a:t>
            </a:r>
          </a:p>
          <a:p>
            <a:endParaRPr lang="en-IN" b="1" dirty="0"/>
          </a:p>
          <a:p>
            <a:r>
              <a:rPr lang="en-IN" dirty="0"/>
              <a:t>&lt;?xml version="1.0" encoding="UTF-8"?&gt;</a:t>
            </a:r>
          </a:p>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xmlns:context</a:t>
            </a:r>
            <a:r>
              <a:rPr lang="en-IN" dirty="0"/>
              <a:t>="http://www.springframework.org/schema/context"</a:t>
            </a:r>
          </a:p>
          <a:p>
            <a:r>
              <a:rPr lang="en-IN" dirty="0"/>
              <a:t>    </a:t>
            </a:r>
            <a:r>
              <a:rPr lang="en-IN" dirty="0" err="1"/>
              <a:t>xsi:schemaLocation</a:t>
            </a:r>
            <a:r>
              <a:rPr lang="en-IN" dirty="0"/>
              <a:t>="http://www.springframework.org/schema/beans</a:t>
            </a:r>
          </a:p>
          <a:p>
            <a:r>
              <a:rPr lang="en-IN" dirty="0"/>
              <a:t>    http://www.springframework.org/schema/beans/spring-beans-3.0.xsd</a:t>
            </a:r>
          </a:p>
          <a:p>
            <a:r>
              <a:rPr lang="en-IN" dirty="0"/>
              <a:t>    http://www.springframework.org/schema/context/</a:t>
            </a:r>
          </a:p>
          <a:p>
            <a:r>
              <a:rPr lang="en-IN" dirty="0"/>
              <a:t>    http://www.springframework.org/schema/context/spring-context-3.0.xsd"&gt;</a:t>
            </a:r>
          </a:p>
          <a:p>
            <a:r>
              <a:rPr lang="en-IN" dirty="0"/>
              <a:t>     &lt;</a:t>
            </a:r>
            <a:r>
              <a:rPr lang="en-IN" dirty="0" err="1"/>
              <a:t>context:annotation-config</a:t>
            </a:r>
            <a:r>
              <a:rPr lang="en-IN" dirty="0"/>
              <a:t> /&gt;</a:t>
            </a:r>
          </a:p>
          <a:p>
            <a:r>
              <a:rPr lang="en-IN" dirty="0"/>
              <a:t>      &lt;bean id="employee" class="</a:t>
            </a:r>
            <a:r>
              <a:rPr lang="en-IN" dirty="0" err="1"/>
              <a:t>com.autowire.beans.Employee</a:t>
            </a:r>
            <a:r>
              <a:rPr lang="en-IN" dirty="0"/>
              <a:t>“ autowire=“no"&gt;</a:t>
            </a:r>
          </a:p>
          <a:p>
            <a:r>
              <a:rPr lang="en-IN" dirty="0"/>
              <a:t>        &lt;property name="</a:t>
            </a:r>
            <a:r>
              <a:rPr lang="en-IN" dirty="0" err="1"/>
              <a:t>fullName</a:t>
            </a:r>
            <a:r>
              <a:rPr lang="en-IN" dirty="0"/>
              <a:t>" ref=“department”/&gt;</a:t>
            </a:r>
          </a:p>
          <a:p>
            <a:r>
              <a:rPr lang="en-IN" dirty="0"/>
              <a:t>    &lt;/bean&gt;</a:t>
            </a:r>
          </a:p>
          <a:p>
            <a:r>
              <a:rPr lang="en-IN" dirty="0"/>
              <a:t>   &lt;bean id="department" class="</a:t>
            </a:r>
            <a:r>
              <a:rPr lang="en-IN" dirty="0" err="1"/>
              <a:t>com.autowire.beans.DepartmentBean</a:t>
            </a:r>
            <a:r>
              <a:rPr lang="en-IN" dirty="0"/>
              <a:t>" &gt;</a:t>
            </a:r>
          </a:p>
          <a:p>
            <a:r>
              <a:rPr lang="en-IN" dirty="0"/>
              <a:t>        &lt;property name="name" value=“Logistics" /&gt;</a:t>
            </a:r>
          </a:p>
          <a:p>
            <a:r>
              <a:rPr lang="en-IN" dirty="0"/>
              <a:t>    &lt;/bean&gt; &lt;/beans&gt;</a:t>
            </a:r>
          </a:p>
        </p:txBody>
      </p:sp>
    </p:spTree>
    <p:extLst>
      <p:ext uri="{BB962C8B-B14F-4D97-AF65-F5344CB8AC3E}">
        <p14:creationId xmlns:p14="http://schemas.microsoft.com/office/powerpoint/2010/main" val="1360691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6934200" cy="944562"/>
          </a:xfrm>
        </p:spPr>
        <p:txBody>
          <a:bodyPr>
            <a:normAutofit fontScale="90000"/>
          </a:bodyPr>
          <a:lstStyle/>
          <a:p>
            <a:r>
              <a:rPr lang="en-US" sz="3600" dirty="0">
                <a:latin typeface="+mj-lt"/>
              </a:rPr>
              <a:t>Spring Annotation Based Configuration</a:t>
            </a:r>
            <a:br>
              <a:rPr lang="en-US" b="0" dirty="0"/>
            </a:br>
            <a:endParaRPr lang="en-US" dirty="0"/>
          </a:p>
        </p:txBody>
      </p:sp>
      <p:sp>
        <p:nvSpPr>
          <p:cNvPr id="4" name="Rectangle 3"/>
          <p:cNvSpPr/>
          <p:nvPr/>
        </p:nvSpPr>
        <p:spPr>
          <a:xfrm>
            <a:off x="228600" y="1371600"/>
            <a:ext cx="8686800" cy="4093428"/>
          </a:xfrm>
          <a:prstGeom prst="rect">
            <a:avLst/>
          </a:prstGeom>
        </p:spPr>
        <p:txBody>
          <a:bodyPr wrap="square">
            <a:spAutoFit/>
          </a:bodyPr>
          <a:lstStyle/>
          <a:p>
            <a:pPr marL="285750" indent="-285750">
              <a:buFont typeface="Arial" panose="020B0604020202020204" pitchFamily="34" charset="0"/>
              <a:buChar char="•"/>
            </a:pPr>
            <a:r>
              <a:rPr lang="en-US" sz="2000" dirty="0"/>
              <a:t>Later Spring 2.5 we can configure the dependency injection using </a:t>
            </a:r>
            <a:r>
              <a:rPr lang="en-US" sz="2000" b="1" dirty="0"/>
              <a:t>annotations</a:t>
            </a:r>
            <a:r>
              <a:rPr lang="en-US" sz="2000" dirty="0"/>
              <a:t>. So instead of using XML to describe a bean wiring, you can move the bean configuration into the component class itself by using annotations on the relevant class, method, or field declaration.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Annotation injection is performed before XML injection. Thus, the latter configuration will override the former for properties wired through both approaches.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Annotation wiring is not turned on in the Spring container by default. So, before we can use annotation-based wiring, we will need to enable it in our Spring configuration file. So consider the following configuration file in case you want to use any annotation in your Spring application.</a:t>
            </a:r>
          </a:p>
        </p:txBody>
      </p:sp>
    </p:spTree>
    <p:extLst>
      <p:ext uri="{BB962C8B-B14F-4D97-AF65-F5344CB8AC3E}">
        <p14:creationId xmlns:p14="http://schemas.microsoft.com/office/powerpoint/2010/main" val="65652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506" y="1156508"/>
            <a:ext cx="8846820" cy="6001643"/>
          </a:xfrm>
          <a:prstGeom prst="rect">
            <a:avLst/>
          </a:prstGeom>
        </p:spPr>
        <p:txBody>
          <a:bodyPr wrap="square">
            <a:spAutoFit/>
          </a:bodyPr>
          <a:lstStyle/>
          <a:p>
            <a:r>
              <a:rPr lang="en-US" sz="1600" b="1" dirty="0">
                <a:latin typeface="Consolas" panose="020B0609020204030204" pitchFamily="49" charset="0"/>
              </a:rPr>
              <a:t>We are defining the configuration in java class instead of xml file here we are declaring one method getBean() to get SampleBean instance from Spring Container.</a:t>
            </a:r>
          </a:p>
          <a:p>
            <a:endParaRPr lang="en-US" sz="1600" b="1" dirty="0">
              <a:solidFill>
                <a:srgbClr val="7F0055"/>
              </a:solidFill>
              <a:latin typeface="Consolas" panose="020B0609020204030204" pitchFamily="49" charset="0"/>
            </a:endParaRPr>
          </a:p>
          <a:p>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com.test.singleton;</a:t>
            </a:r>
          </a:p>
          <a:p>
            <a:endParaRPr lang="en-US" sz="1600" dirty="0">
              <a:latin typeface="Consolas" panose="020B0609020204030204" pitchFamily="49" charset="0"/>
            </a:endParaRPr>
          </a:p>
          <a:p>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org.springframework.context.annotation.Bean;</a:t>
            </a:r>
          </a:p>
          <a:p>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org.springframework.context.annotation.Configuration;</a:t>
            </a:r>
          </a:p>
          <a:p>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org.springframework.context.annotation.Scope;</a:t>
            </a:r>
          </a:p>
          <a:p>
            <a:endParaRPr lang="en-US" sz="1600" dirty="0">
              <a:latin typeface="Consolas" panose="020B0609020204030204" pitchFamily="49" charset="0"/>
            </a:endParaRPr>
          </a:p>
          <a:p>
            <a:r>
              <a:rPr lang="en-US" sz="1600" dirty="0">
                <a:solidFill>
                  <a:srgbClr val="646464"/>
                </a:solidFill>
                <a:latin typeface="Consolas" panose="020B0609020204030204" pitchFamily="49" charset="0"/>
              </a:rPr>
              <a:t>@Configuration</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SingletonBeanConfig {</a:t>
            </a:r>
          </a:p>
          <a:p>
            <a:endParaRPr lang="en-US" sz="1600" dirty="0">
              <a:latin typeface="Consolas" panose="020B0609020204030204" pitchFamily="49" charset="0"/>
            </a:endParaRPr>
          </a:p>
          <a:p>
            <a:r>
              <a:rPr lang="en-US" sz="1600" dirty="0">
                <a:solidFill>
                  <a:srgbClr val="646464"/>
                </a:solidFill>
                <a:latin typeface="Consolas" panose="020B0609020204030204" pitchFamily="49" charset="0"/>
              </a:rPr>
              <a:t>@Bean</a:t>
            </a:r>
          </a:p>
          <a:p>
            <a:r>
              <a:rPr lang="en-US" sz="1600" dirty="0">
                <a:solidFill>
                  <a:srgbClr val="646464"/>
                </a:solidFill>
                <a:latin typeface="Consolas" panose="020B0609020204030204" pitchFamily="49" charset="0"/>
              </a:rPr>
              <a:t>@Scope</a:t>
            </a:r>
            <a:r>
              <a:rPr lang="en-US" sz="1600" dirty="0">
                <a:solidFill>
                  <a:srgbClr val="000000"/>
                </a:solidFill>
                <a:latin typeface="Consolas" panose="020B0609020204030204" pitchFamily="49" charset="0"/>
              </a:rPr>
              <a:t>(value=</a:t>
            </a:r>
            <a:r>
              <a:rPr lang="en-US" sz="1600" dirty="0">
                <a:solidFill>
                  <a:srgbClr val="2A00FF"/>
                </a:solidFill>
                <a:latin typeface="Consolas" panose="020B0609020204030204" pitchFamily="49" charset="0"/>
              </a:rPr>
              <a:t>"singleton"</a:t>
            </a:r>
            <a:r>
              <a:rPr lang="en-US" sz="1600" dirty="0">
                <a:solidFill>
                  <a:srgbClr val="000000"/>
                </a:solidFill>
                <a:latin typeface="Consolas" panose="020B0609020204030204" pitchFamily="49" charset="0"/>
              </a:rPr>
              <a:t>)</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SampleBean getBean()</a:t>
            </a:r>
          </a:p>
          <a:p>
            <a:r>
              <a:rPr lang="en-US" sz="1600" dirty="0">
                <a:solidFill>
                  <a:srgbClr val="000000"/>
                </a:solidFill>
                <a:latin typeface="Consolas" panose="020B0609020204030204" pitchFamily="49" charset="0"/>
              </a:rPr>
              <a:t>{</a:t>
            </a:r>
          </a:p>
          <a:p>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SampleBean();</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endParaRPr>
          </a:p>
          <a:p>
            <a:r>
              <a:rPr lang="en-US" sz="1600" b="1" dirty="0">
                <a:solidFill>
                  <a:srgbClr val="000000"/>
                </a:solidFill>
              </a:rPr>
              <a:t>Note: singleton is default scope and hence we can remove @Scope(value="singleton") from above bean definition.</a:t>
            </a:r>
          </a:p>
          <a:p>
            <a:endParaRPr lang="en-US" sz="1600"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8A3545B4-B69C-4CBB-B139-FA6C30DDFCDA}"/>
              </a:ext>
            </a:extLst>
          </p:cNvPr>
          <p:cNvSpPr/>
          <p:nvPr/>
        </p:nvSpPr>
        <p:spPr>
          <a:xfrm>
            <a:off x="2743200" y="76200"/>
            <a:ext cx="5216684" cy="584775"/>
          </a:xfrm>
          <a:prstGeom prst="rect">
            <a:avLst/>
          </a:prstGeom>
        </p:spPr>
        <p:txBody>
          <a:bodyPr wrap="none">
            <a:spAutoFit/>
          </a:bodyPr>
          <a:lstStyle/>
          <a:p>
            <a:pPr algn="ctr"/>
            <a:r>
              <a:rPr lang="en-IN" sz="3200" b="1" dirty="0">
                <a:solidFill>
                  <a:schemeClr val="bg1"/>
                </a:solidFill>
              </a:rPr>
              <a:t>Demo: Singleton Scope Cont..</a:t>
            </a:r>
          </a:p>
        </p:txBody>
      </p:sp>
    </p:spTree>
    <p:extLst>
      <p:ext uri="{BB962C8B-B14F-4D97-AF65-F5344CB8AC3E}">
        <p14:creationId xmlns:p14="http://schemas.microsoft.com/office/powerpoint/2010/main" val="2208502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Annotation Based Configuration Cont..</a:t>
            </a:r>
          </a:p>
        </p:txBody>
      </p:sp>
      <p:sp>
        <p:nvSpPr>
          <p:cNvPr id="5" name="Rectangle 4"/>
          <p:cNvSpPr/>
          <p:nvPr/>
        </p:nvSpPr>
        <p:spPr>
          <a:xfrm>
            <a:off x="457200" y="1295400"/>
            <a:ext cx="8458200" cy="5170646"/>
          </a:xfrm>
          <a:prstGeom prst="rect">
            <a:avLst/>
          </a:prstGeom>
        </p:spPr>
        <p:txBody>
          <a:bodyPr wrap="square">
            <a:spAutoFit/>
          </a:bodyPr>
          <a:lstStyle/>
          <a:p>
            <a:r>
              <a:rPr lang="en-US" dirty="0">
                <a:solidFill>
                  <a:srgbClr val="0070C0"/>
                </a:solidFill>
              </a:rPr>
              <a:t>&lt;?xml version = "1.0" encoding = "UTF-8"?&gt;</a:t>
            </a:r>
          </a:p>
          <a:p>
            <a:endParaRPr lang="en-US" dirty="0">
              <a:solidFill>
                <a:srgbClr val="0070C0"/>
              </a:solidFill>
            </a:endParaRPr>
          </a:p>
          <a:p>
            <a:r>
              <a:rPr lang="en-US" dirty="0">
                <a:solidFill>
                  <a:srgbClr val="0070C0"/>
                </a:solidFill>
              </a:rPr>
              <a:t>&lt;beans </a:t>
            </a:r>
            <a:r>
              <a:rPr lang="en-US" dirty="0" err="1">
                <a:solidFill>
                  <a:srgbClr val="0070C0"/>
                </a:solidFill>
              </a:rPr>
              <a:t>xmlns</a:t>
            </a:r>
            <a:r>
              <a:rPr lang="en-US" dirty="0">
                <a:solidFill>
                  <a:srgbClr val="0070C0"/>
                </a:solidFill>
              </a:rPr>
              <a:t> = "http://www.springframework.org/schema/beans"</a:t>
            </a:r>
          </a:p>
          <a:p>
            <a:r>
              <a:rPr lang="en-US" dirty="0">
                <a:solidFill>
                  <a:srgbClr val="0070C0"/>
                </a:solidFill>
              </a:rPr>
              <a:t>   </a:t>
            </a:r>
            <a:r>
              <a:rPr lang="en-US" dirty="0" err="1">
                <a:solidFill>
                  <a:srgbClr val="0070C0"/>
                </a:solidFill>
              </a:rPr>
              <a:t>xmlns:xsi</a:t>
            </a:r>
            <a:r>
              <a:rPr lang="en-US" dirty="0">
                <a:solidFill>
                  <a:srgbClr val="0070C0"/>
                </a:solidFill>
              </a:rPr>
              <a:t> = "http://www.w3.org/2001/XMLSchema-instance"</a:t>
            </a:r>
          </a:p>
          <a:p>
            <a:r>
              <a:rPr lang="en-US" dirty="0">
                <a:solidFill>
                  <a:srgbClr val="0070C0"/>
                </a:solidFill>
              </a:rPr>
              <a:t>   </a:t>
            </a:r>
            <a:r>
              <a:rPr lang="en-US" dirty="0" err="1">
                <a:solidFill>
                  <a:srgbClr val="0070C0"/>
                </a:solidFill>
              </a:rPr>
              <a:t>xmlns:context</a:t>
            </a:r>
            <a:r>
              <a:rPr lang="en-US" dirty="0">
                <a:solidFill>
                  <a:srgbClr val="0070C0"/>
                </a:solidFill>
              </a:rPr>
              <a:t> = "http://www.springframework.org/schema/context"</a:t>
            </a:r>
          </a:p>
          <a:p>
            <a:r>
              <a:rPr lang="en-US" dirty="0">
                <a:solidFill>
                  <a:srgbClr val="0070C0"/>
                </a:solidFill>
              </a:rPr>
              <a:t>   </a:t>
            </a:r>
            <a:r>
              <a:rPr lang="en-US" dirty="0" err="1">
                <a:solidFill>
                  <a:srgbClr val="0070C0"/>
                </a:solidFill>
              </a:rPr>
              <a:t>xsi:schemaLocation</a:t>
            </a:r>
            <a:r>
              <a:rPr lang="en-US" dirty="0">
                <a:solidFill>
                  <a:srgbClr val="0070C0"/>
                </a:solidFill>
              </a:rPr>
              <a:t> = "http://www.springframework.org/schema/beans</a:t>
            </a:r>
          </a:p>
          <a:p>
            <a:r>
              <a:rPr lang="en-US" dirty="0">
                <a:solidFill>
                  <a:srgbClr val="0070C0"/>
                </a:solidFill>
              </a:rPr>
              <a:t>   http://www.springframework.org/schema/beans/spring-beans-3.0.xsd</a:t>
            </a:r>
          </a:p>
          <a:p>
            <a:r>
              <a:rPr lang="en-US" dirty="0">
                <a:solidFill>
                  <a:srgbClr val="0070C0"/>
                </a:solidFill>
              </a:rPr>
              <a:t>   http://www.springframework.org/schema/context</a:t>
            </a:r>
          </a:p>
          <a:p>
            <a:r>
              <a:rPr lang="en-US" dirty="0">
                <a:solidFill>
                  <a:srgbClr val="0070C0"/>
                </a:solidFill>
              </a:rPr>
              <a:t>   http://www.springframework.org/schema/context/spring-context-3.0.xsd"&gt;</a:t>
            </a:r>
          </a:p>
          <a:p>
            <a:endParaRPr lang="en-US" dirty="0">
              <a:solidFill>
                <a:srgbClr val="0070C0"/>
              </a:solidFill>
            </a:endParaRPr>
          </a:p>
          <a:p>
            <a:r>
              <a:rPr lang="en-US" dirty="0">
                <a:solidFill>
                  <a:srgbClr val="0070C0"/>
                </a:solidFill>
              </a:rPr>
              <a:t>   &lt;</a:t>
            </a:r>
            <a:r>
              <a:rPr lang="en-US" dirty="0" err="1">
                <a:solidFill>
                  <a:srgbClr val="0070C0"/>
                </a:solidFill>
              </a:rPr>
              <a:t>context:annotation-config</a:t>
            </a:r>
            <a:r>
              <a:rPr lang="en-US" dirty="0">
                <a:solidFill>
                  <a:srgbClr val="0070C0"/>
                </a:solidFill>
              </a:rPr>
              <a:t>/&gt;</a:t>
            </a:r>
          </a:p>
          <a:p>
            <a:r>
              <a:rPr lang="en-US" dirty="0">
                <a:solidFill>
                  <a:srgbClr val="0070C0"/>
                </a:solidFill>
              </a:rPr>
              <a:t>   &lt;!-- bean definitions go here --&gt;</a:t>
            </a:r>
          </a:p>
          <a:p>
            <a:endParaRPr lang="en-US" dirty="0">
              <a:solidFill>
                <a:srgbClr val="0070C0"/>
              </a:solidFill>
            </a:endParaRPr>
          </a:p>
          <a:p>
            <a:r>
              <a:rPr lang="en-US" dirty="0">
                <a:solidFill>
                  <a:srgbClr val="0070C0"/>
                </a:solidFill>
              </a:rPr>
              <a:t>&lt;/beans&gt;</a:t>
            </a:r>
          </a:p>
          <a:p>
            <a:endParaRPr lang="en-US" dirty="0">
              <a:solidFill>
                <a:srgbClr val="0070C0"/>
              </a:solidFill>
            </a:endParaRPr>
          </a:p>
          <a:p>
            <a:r>
              <a:rPr lang="en-US" sz="2000" b="1" dirty="0"/>
              <a:t>Once &lt;</a:t>
            </a:r>
            <a:r>
              <a:rPr lang="en-US" sz="2000" b="1" dirty="0" err="1"/>
              <a:t>context:annotation-config</a:t>
            </a:r>
            <a:r>
              <a:rPr lang="en-US" sz="2000" b="1" dirty="0"/>
              <a:t>/&gt; is configured, you can start annotating your code to indicate that Spring should automatically wire values into properties, methods, and constructors.</a:t>
            </a:r>
            <a:endParaRPr lang="en-US" b="1" dirty="0">
              <a:solidFill>
                <a:srgbClr val="0070C0"/>
              </a:solidFill>
            </a:endParaRPr>
          </a:p>
        </p:txBody>
      </p:sp>
    </p:spTree>
    <p:extLst>
      <p:ext uri="{BB962C8B-B14F-4D97-AF65-F5344CB8AC3E}">
        <p14:creationId xmlns:p14="http://schemas.microsoft.com/office/powerpoint/2010/main" val="3939585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Annotation Based Configuration Cont..</a:t>
            </a:r>
          </a:p>
        </p:txBody>
      </p:sp>
      <p:graphicFrame>
        <p:nvGraphicFramePr>
          <p:cNvPr id="4" name="Table 3"/>
          <p:cNvGraphicFramePr>
            <a:graphicFrameLocks noGrp="1"/>
          </p:cNvGraphicFramePr>
          <p:nvPr>
            <p:extLst>
              <p:ext uri="{D42A27DB-BD31-4B8C-83A1-F6EECF244321}">
                <p14:modId xmlns:p14="http://schemas.microsoft.com/office/powerpoint/2010/main" val="2039180059"/>
              </p:ext>
            </p:extLst>
          </p:nvPr>
        </p:nvGraphicFramePr>
        <p:xfrm>
          <a:off x="66472" y="1295401"/>
          <a:ext cx="8999707" cy="4649208"/>
        </p:xfrm>
        <a:graphic>
          <a:graphicData uri="http://schemas.openxmlformats.org/drawingml/2006/table">
            <a:tbl>
              <a:tblPr/>
              <a:tblGrid>
                <a:gridCol w="955722">
                  <a:extLst>
                    <a:ext uri="{9D8B030D-6E8A-4147-A177-3AD203B41FA5}">
                      <a16:colId xmlns:a16="http://schemas.microsoft.com/office/drawing/2014/main" val="706787360"/>
                    </a:ext>
                  </a:extLst>
                </a:gridCol>
                <a:gridCol w="8043985">
                  <a:extLst>
                    <a:ext uri="{9D8B030D-6E8A-4147-A177-3AD203B41FA5}">
                      <a16:colId xmlns:a16="http://schemas.microsoft.com/office/drawing/2014/main" val="3515579356"/>
                    </a:ext>
                  </a:extLst>
                </a:gridCol>
              </a:tblGrid>
              <a:tr h="509376">
                <a:tc>
                  <a:txBody>
                    <a:bodyPr/>
                    <a:lstStyle/>
                    <a:p>
                      <a:pPr algn="ctr" fontAlgn="t"/>
                      <a:r>
                        <a:rPr lang="en-US" sz="1800" b="1" dirty="0" err="1">
                          <a:effectLst/>
                        </a:rPr>
                        <a:t>Sr.No</a:t>
                      </a:r>
                      <a:r>
                        <a:rPr lang="en-US" sz="1800" dirty="0">
                          <a:effectLst/>
                        </a:rPr>
                        <a:t>.</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800" b="1" dirty="0">
                          <a:effectLst/>
                        </a:rPr>
                        <a:t>Annotation &amp; Description</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0736867"/>
                  </a:ext>
                </a:extLst>
              </a:tr>
              <a:tr h="654401">
                <a:tc>
                  <a:txBody>
                    <a:bodyPr/>
                    <a:lstStyle/>
                    <a:p>
                      <a:pPr algn="ctr" fontAlgn="t"/>
                      <a:r>
                        <a:rPr lang="en-US" sz="1800">
                          <a:effectLst/>
                        </a:rPr>
                        <a:t>1</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@Required:  </a:t>
                      </a:r>
                      <a:r>
                        <a:rPr lang="en-US" sz="1800" b="1" u="none" strike="noStrike" dirty="0">
                          <a:solidFill>
                            <a:srgbClr val="000000"/>
                          </a:solidFill>
                          <a:effectLst/>
                        </a:rPr>
                        <a:t>A</a:t>
                      </a:r>
                      <a:r>
                        <a:rPr lang="en-US" sz="1800" dirty="0">
                          <a:solidFill>
                            <a:srgbClr val="000000"/>
                          </a:solidFill>
                          <a:effectLst/>
                        </a:rPr>
                        <a:t>pplies to bean property setter methods.</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480385"/>
                  </a:ext>
                </a:extLst>
              </a:tr>
              <a:tr h="937970">
                <a:tc>
                  <a:txBody>
                    <a:bodyPr/>
                    <a:lstStyle/>
                    <a:p>
                      <a:pPr algn="ctr" fontAlgn="t"/>
                      <a:r>
                        <a:rPr lang="en-US" sz="1800">
                          <a:effectLst/>
                        </a:rPr>
                        <a:t>2</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a:t>
                      </a:r>
                      <a:r>
                        <a:rPr lang="en-US" sz="1800" b="1" u="none" strike="noStrike" dirty="0" err="1">
                          <a:solidFill>
                            <a:srgbClr val="313131"/>
                          </a:solidFill>
                          <a:effectLst/>
                        </a:rPr>
                        <a:t>Autowired</a:t>
                      </a:r>
                      <a:r>
                        <a:rPr lang="en-US" sz="1800" b="1" u="none" strike="noStrike" dirty="0">
                          <a:solidFill>
                            <a:srgbClr val="313131"/>
                          </a:solidFill>
                          <a:effectLst/>
                        </a:rPr>
                        <a:t>: Applies </a:t>
                      </a:r>
                      <a:r>
                        <a:rPr lang="en-US" sz="1800" dirty="0">
                          <a:solidFill>
                            <a:srgbClr val="000000"/>
                          </a:solidFill>
                          <a:effectLst/>
                        </a:rPr>
                        <a:t>to bean property setter methods, non-setter methods, constructor and properties.</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059590"/>
                  </a:ext>
                </a:extLst>
              </a:tr>
              <a:tr h="982979">
                <a:tc>
                  <a:txBody>
                    <a:bodyPr/>
                    <a:lstStyle/>
                    <a:p>
                      <a:pPr algn="ctr" fontAlgn="t"/>
                      <a:r>
                        <a:rPr lang="en-US" sz="1800">
                          <a:effectLst/>
                        </a:rPr>
                        <a:t>3</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@Qualifier: @Qualifier &amp; </a:t>
                      </a:r>
                      <a:r>
                        <a:rPr lang="en-US" sz="1800" dirty="0">
                          <a:solidFill>
                            <a:srgbClr val="000000"/>
                          </a:solidFill>
                          <a:effectLst/>
                        </a:rPr>
                        <a:t>@Autowired can be used to remove the confusion by specifiying which exact bean will be wired.</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9283334"/>
                  </a:ext>
                </a:extLst>
              </a:tr>
              <a:tr h="1564482">
                <a:tc>
                  <a:txBody>
                    <a:bodyPr/>
                    <a:lstStyle/>
                    <a:p>
                      <a:pPr algn="ctr" fontAlgn="t"/>
                      <a:r>
                        <a:rPr lang="en-US" sz="1800">
                          <a:effectLst/>
                        </a:rPr>
                        <a:t>4</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JSR-250Annotations: </a:t>
                      </a:r>
                      <a:r>
                        <a:rPr lang="en-US" sz="1800" dirty="0">
                          <a:solidFill>
                            <a:srgbClr val="000000"/>
                          </a:solidFill>
                          <a:effectLst/>
                        </a:rPr>
                        <a:t>Supported JSR-250 based annotations are @Resource, @PostConstruct and @PreDestroy annotations.</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782821"/>
                  </a:ext>
                </a:extLst>
              </a:tr>
            </a:tbl>
          </a:graphicData>
        </a:graphic>
      </p:graphicFrame>
    </p:spTree>
    <p:extLst>
      <p:ext uri="{BB962C8B-B14F-4D97-AF65-F5344CB8AC3E}">
        <p14:creationId xmlns:p14="http://schemas.microsoft.com/office/powerpoint/2010/main" val="2698643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9237-91D1-44D2-8790-5D3CFA282853}"/>
              </a:ext>
            </a:extLst>
          </p:cNvPr>
          <p:cNvSpPr>
            <a:spLocks noGrp="1"/>
          </p:cNvSpPr>
          <p:nvPr>
            <p:ph type="title"/>
          </p:nvPr>
        </p:nvSpPr>
        <p:spPr/>
        <p:txBody>
          <a:bodyPr>
            <a:noAutofit/>
          </a:bodyPr>
          <a:lstStyle/>
          <a:p>
            <a:pPr fontAlgn="base"/>
            <a:r>
              <a:rPr lang="en-IN" dirty="0">
                <a:latin typeface="+mj-lt"/>
              </a:rPr>
              <a:t>Demo: @Required Annotation in Spring</a:t>
            </a:r>
          </a:p>
        </p:txBody>
      </p:sp>
      <p:sp>
        <p:nvSpPr>
          <p:cNvPr id="4" name="Rectangle 3">
            <a:extLst>
              <a:ext uri="{FF2B5EF4-FFF2-40B4-BE49-F238E27FC236}">
                <a16:creationId xmlns:a16="http://schemas.microsoft.com/office/drawing/2014/main" id="{5BD810F9-B840-44A2-8414-3CE6A201F173}"/>
              </a:ext>
            </a:extLst>
          </p:cNvPr>
          <p:cNvSpPr/>
          <p:nvPr/>
        </p:nvSpPr>
        <p:spPr>
          <a:xfrm>
            <a:off x="381000" y="1447800"/>
            <a:ext cx="8534400" cy="2308324"/>
          </a:xfrm>
          <a:prstGeom prst="rect">
            <a:avLst/>
          </a:prstGeom>
        </p:spPr>
        <p:txBody>
          <a:bodyPr wrap="square">
            <a:spAutoFit/>
          </a:bodyPr>
          <a:lstStyle/>
          <a:p>
            <a:r>
              <a:rPr lang="en-IN" b="1" dirty="0">
                <a:solidFill>
                  <a:srgbClr val="444444"/>
                </a:solidFill>
              </a:rPr>
              <a:t>Duration:</a:t>
            </a:r>
            <a:r>
              <a:rPr lang="en-IN" dirty="0">
                <a:solidFill>
                  <a:srgbClr val="444444"/>
                </a:solidFill>
              </a:rPr>
              <a:t> 10 min</a:t>
            </a:r>
          </a:p>
          <a:p>
            <a:r>
              <a:rPr lang="en-IN" dirty="0">
                <a:solidFill>
                  <a:srgbClr val="444444"/>
                </a:solidFill>
              </a:rPr>
              <a:t>Spring @Required annotation is applicable to bean property setter methods. It indicates that the affected bean property must be populated in the XML config file at the time of configuration.</a:t>
            </a:r>
          </a:p>
          <a:p>
            <a:br>
              <a:rPr lang="en-IN" dirty="0"/>
            </a:br>
            <a:r>
              <a:rPr lang="en-IN" dirty="0"/>
              <a:t>Let us see @Required annotation based working example.</a:t>
            </a:r>
          </a:p>
          <a:p>
            <a:endParaRPr lang="en-IN" dirty="0"/>
          </a:p>
          <a:p>
            <a:pPr fontAlgn="base"/>
            <a:endParaRPr lang="en-IN" dirty="0"/>
          </a:p>
        </p:txBody>
      </p:sp>
    </p:spTree>
    <p:extLst>
      <p:ext uri="{BB962C8B-B14F-4D97-AF65-F5344CB8AC3E}">
        <p14:creationId xmlns:p14="http://schemas.microsoft.com/office/powerpoint/2010/main" val="2285148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BC3-A930-4095-85A6-A96CCE943538}"/>
              </a:ext>
            </a:extLst>
          </p:cNvPr>
          <p:cNvSpPr>
            <a:spLocks noGrp="1"/>
          </p:cNvSpPr>
          <p:nvPr>
            <p:ph type="title"/>
          </p:nvPr>
        </p:nvSpPr>
        <p:spPr/>
        <p:txBody>
          <a:bodyPr>
            <a:normAutofit fontScale="90000"/>
          </a:bodyPr>
          <a:lstStyle/>
          <a:p>
            <a:r>
              <a:rPr lang="en-IN" dirty="0"/>
              <a:t>Demo: @Required Annotation in Spring Cont..</a:t>
            </a:r>
          </a:p>
        </p:txBody>
      </p:sp>
      <p:sp>
        <p:nvSpPr>
          <p:cNvPr id="4" name="Rectangle 3">
            <a:extLst>
              <a:ext uri="{FF2B5EF4-FFF2-40B4-BE49-F238E27FC236}">
                <a16:creationId xmlns:a16="http://schemas.microsoft.com/office/drawing/2014/main" id="{D0493B78-D0C9-4BC9-8A28-D6E6F5368188}"/>
              </a:ext>
            </a:extLst>
          </p:cNvPr>
          <p:cNvSpPr/>
          <p:nvPr/>
        </p:nvSpPr>
        <p:spPr>
          <a:xfrm>
            <a:off x="255917" y="990600"/>
            <a:ext cx="8686800" cy="5355312"/>
          </a:xfrm>
          <a:prstGeom prst="rect">
            <a:avLst/>
          </a:prstGeom>
        </p:spPr>
        <p:txBody>
          <a:bodyPr wrap="square">
            <a:spAutoFit/>
          </a:bodyPr>
          <a:lstStyle/>
          <a:p>
            <a:pPr fontAlgn="base"/>
            <a:r>
              <a:rPr lang="en-IN" dirty="0"/>
              <a:t>package </a:t>
            </a:r>
            <a:r>
              <a:rPr lang="en-IN" dirty="0" err="1"/>
              <a:t>com.annotation.beans</a:t>
            </a:r>
            <a:r>
              <a:rPr lang="en-IN" dirty="0"/>
              <a:t>;</a:t>
            </a:r>
          </a:p>
          <a:p>
            <a:pPr fontAlgn="base"/>
            <a:r>
              <a:rPr lang="en-IN" dirty="0"/>
              <a:t>import </a:t>
            </a:r>
            <a:r>
              <a:rPr lang="en-IN" dirty="0" err="1"/>
              <a:t>org.springframework.beans.factory.annotation.Required</a:t>
            </a:r>
            <a:r>
              <a:rPr lang="en-IN" dirty="0"/>
              <a:t>;</a:t>
            </a:r>
          </a:p>
          <a:p>
            <a:pPr fontAlgn="base"/>
            <a:r>
              <a:rPr lang="en-IN" dirty="0"/>
              <a:t>public class Book {</a:t>
            </a:r>
          </a:p>
          <a:p>
            <a:pPr fontAlgn="base"/>
            <a:r>
              <a:rPr lang="en-IN" dirty="0"/>
              <a:t>private Integer </a:t>
            </a:r>
            <a:r>
              <a:rPr lang="en-IN" dirty="0" err="1"/>
              <a:t>bookid</a:t>
            </a:r>
            <a:r>
              <a:rPr lang="en-IN" dirty="0"/>
              <a:t>;</a:t>
            </a:r>
          </a:p>
          <a:p>
            <a:pPr fontAlgn="base"/>
            <a:r>
              <a:rPr lang="en-IN" dirty="0"/>
              <a:t>private String name;</a:t>
            </a:r>
          </a:p>
          <a:p>
            <a:pPr fontAlgn="base"/>
            <a:r>
              <a:rPr lang="en-IN" dirty="0"/>
              <a:t>@Required</a:t>
            </a:r>
          </a:p>
          <a:p>
            <a:pPr fontAlgn="base"/>
            <a:r>
              <a:rPr lang="en-IN" dirty="0"/>
              <a:t>public void </a:t>
            </a:r>
            <a:r>
              <a:rPr lang="en-IN" b="1" dirty="0" err="1"/>
              <a:t>setBookid</a:t>
            </a:r>
            <a:r>
              <a:rPr lang="en-IN" dirty="0"/>
              <a:t>(Integer </a:t>
            </a:r>
            <a:r>
              <a:rPr lang="en-IN" dirty="0" err="1"/>
              <a:t>bookid</a:t>
            </a:r>
            <a:r>
              <a:rPr lang="en-IN" dirty="0"/>
              <a:t>) {</a:t>
            </a:r>
          </a:p>
          <a:p>
            <a:pPr fontAlgn="base"/>
            <a:r>
              <a:rPr lang="en-IN" dirty="0" err="1"/>
              <a:t>this.bookid</a:t>
            </a:r>
            <a:r>
              <a:rPr lang="en-IN" dirty="0"/>
              <a:t> = </a:t>
            </a:r>
            <a:r>
              <a:rPr lang="en-IN" dirty="0" err="1"/>
              <a:t>bookid</a:t>
            </a:r>
            <a:r>
              <a:rPr lang="en-IN" dirty="0"/>
              <a:t>;</a:t>
            </a:r>
          </a:p>
          <a:p>
            <a:pPr fontAlgn="base"/>
            <a:r>
              <a:rPr lang="en-IN" dirty="0"/>
              <a:t>}</a:t>
            </a:r>
          </a:p>
          <a:p>
            <a:pPr fontAlgn="base"/>
            <a:r>
              <a:rPr lang="en-IN" dirty="0"/>
              <a:t>public Integer </a:t>
            </a:r>
            <a:r>
              <a:rPr lang="en-IN" b="1" dirty="0" err="1"/>
              <a:t>getBookid</a:t>
            </a:r>
            <a:r>
              <a:rPr lang="en-IN" dirty="0"/>
              <a:t>() {</a:t>
            </a:r>
          </a:p>
          <a:p>
            <a:pPr fontAlgn="base"/>
            <a:r>
              <a:rPr lang="en-IN" dirty="0"/>
              <a:t>return </a:t>
            </a:r>
            <a:r>
              <a:rPr lang="en-IN" dirty="0" err="1"/>
              <a:t>bookid</a:t>
            </a:r>
            <a:r>
              <a:rPr lang="en-IN" dirty="0"/>
              <a:t>;</a:t>
            </a:r>
          </a:p>
          <a:p>
            <a:pPr fontAlgn="base"/>
            <a:r>
              <a:rPr lang="en-IN" dirty="0"/>
              <a:t>}</a:t>
            </a:r>
          </a:p>
          <a:p>
            <a:pPr fontAlgn="base"/>
            <a:r>
              <a:rPr lang="en-IN" dirty="0"/>
              <a:t>@Required</a:t>
            </a:r>
          </a:p>
          <a:p>
            <a:pPr fontAlgn="base"/>
            <a:r>
              <a:rPr lang="en-IN" dirty="0"/>
              <a:t>public void </a:t>
            </a:r>
            <a:r>
              <a:rPr lang="en-IN" b="1" dirty="0" err="1"/>
              <a:t>setName</a:t>
            </a:r>
            <a:r>
              <a:rPr lang="en-IN" dirty="0"/>
              <a:t>(String name) {</a:t>
            </a:r>
          </a:p>
          <a:p>
            <a:pPr fontAlgn="base"/>
            <a:r>
              <a:rPr lang="en-IN" dirty="0"/>
              <a:t>this.name = name;</a:t>
            </a:r>
          </a:p>
          <a:p>
            <a:pPr fontAlgn="base"/>
            <a:r>
              <a:rPr lang="en-IN" dirty="0"/>
              <a:t>}</a:t>
            </a:r>
          </a:p>
          <a:p>
            <a:pPr fontAlgn="base"/>
            <a:r>
              <a:rPr lang="en-IN" dirty="0"/>
              <a:t>public String </a:t>
            </a:r>
            <a:r>
              <a:rPr lang="en-IN" b="1" dirty="0" err="1"/>
              <a:t>getName</a:t>
            </a:r>
            <a:r>
              <a:rPr lang="en-IN" dirty="0"/>
              <a:t>() {</a:t>
            </a:r>
          </a:p>
          <a:p>
            <a:pPr fontAlgn="base"/>
            <a:r>
              <a:rPr lang="en-IN" dirty="0"/>
              <a:t>return name;</a:t>
            </a:r>
          </a:p>
          <a:p>
            <a:pPr fontAlgn="base"/>
            <a:r>
              <a:rPr lang="en-IN" dirty="0"/>
              <a:t>}}</a:t>
            </a:r>
          </a:p>
        </p:txBody>
      </p:sp>
    </p:spTree>
    <p:extLst>
      <p:ext uri="{BB962C8B-B14F-4D97-AF65-F5344CB8AC3E}">
        <p14:creationId xmlns:p14="http://schemas.microsoft.com/office/powerpoint/2010/main" val="27991575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5A30-F3FB-4679-9AB2-CB9E8BDE81D5}"/>
              </a:ext>
            </a:extLst>
          </p:cNvPr>
          <p:cNvSpPr>
            <a:spLocks noGrp="1"/>
          </p:cNvSpPr>
          <p:nvPr>
            <p:ph type="title"/>
          </p:nvPr>
        </p:nvSpPr>
        <p:spPr/>
        <p:txBody>
          <a:bodyPr>
            <a:normAutofit fontScale="90000"/>
          </a:bodyPr>
          <a:lstStyle/>
          <a:p>
            <a:r>
              <a:rPr lang="en-IN" dirty="0"/>
              <a:t>Demo: @Required Annotation in Spring Cont..</a:t>
            </a:r>
          </a:p>
        </p:txBody>
      </p:sp>
      <p:sp>
        <p:nvSpPr>
          <p:cNvPr id="4" name="Rectangle 3">
            <a:extLst>
              <a:ext uri="{FF2B5EF4-FFF2-40B4-BE49-F238E27FC236}">
                <a16:creationId xmlns:a16="http://schemas.microsoft.com/office/drawing/2014/main" id="{503DF462-F7EC-4953-BC9C-FC9EFAE0E53E}"/>
              </a:ext>
            </a:extLst>
          </p:cNvPr>
          <p:cNvSpPr/>
          <p:nvPr/>
        </p:nvSpPr>
        <p:spPr>
          <a:xfrm>
            <a:off x="152400" y="1037315"/>
            <a:ext cx="8991600" cy="5355312"/>
          </a:xfrm>
          <a:prstGeom prst="rect">
            <a:avLst/>
          </a:prstGeom>
        </p:spPr>
        <p:txBody>
          <a:bodyPr wrap="square">
            <a:spAutoFit/>
          </a:bodyPr>
          <a:lstStyle/>
          <a:p>
            <a:pPr fontAlgn="base"/>
            <a:r>
              <a:rPr lang="en-IN" b="1" dirty="0">
                <a:solidFill>
                  <a:srgbClr val="000000"/>
                </a:solidFill>
                <a:latin typeface="inherit"/>
              </a:rPr>
              <a:t>Below is spring configuration file for @Required annotation</a:t>
            </a:r>
          </a:p>
          <a:p>
            <a:pPr fontAlgn="base"/>
            <a:endParaRPr lang="en-IN" b="1" dirty="0">
              <a:solidFill>
                <a:srgbClr val="000000"/>
              </a:solidFill>
              <a:latin typeface="inherit"/>
            </a:endParaRPr>
          </a:p>
          <a:p>
            <a:pPr fontAlgn="base"/>
            <a:endParaRPr lang="en-IN" b="1" dirty="0">
              <a:solidFill>
                <a:srgbClr val="000000"/>
              </a:solidFill>
              <a:latin typeface="inherit"/>
            </a:endParaRPr>
          </a:p>
          <a:p>
            <a:pPr fontAlgn="base"/>
            <a:r>
              <a:rPr lang="en-IN" dirty="0">
                <a:solidFill>
                  <a:srgbClr val="000000"/>
                </a:solidFill>
                <a:latin typeface="inherit"/>
              </a:rPr>
              <a:t>&lt;xml version = </a:t>
            </a:r>
            <a:r>
              <a:rPr lang="en-IN" dirty="0">
                <a:solidFill>
                  <a:srgbClr val="DD1144"/>
                </a:solidFill>
                <a:latin typeface="inherit"/>
              </a:rPr>
              <a:t>"1.0"</a:t>
            </a:r>
            <a:r>
              <a:rPr lang="en-IN" dirty="0">
                <a:solidFill>
                  <a:srgbClr val="000000"/>
                </a:solidFill>
                <a:latin typeface="inherit"/>
              </a:rPr>
              <a:t> encoding = </a:t>
            </a:r>
            <a:r>
              <a:rPr lang="en-IN" dirty="0">
                <a:solidFill>
                  <a:srgbClr val="DD1144"/>
                </a:solidFill>
                <a:latin typeface="inherit"/>
              </a:rPr>
              <a:t>"UTF-8"</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&lt;beans </a:t>
            </a:r>
            <a:r>
              <a:rPr lang="en-IN" dirty="0" err="1">
                <a:solidFill>
                  <a:srgbClr val="000000"/>
                </a:solidFill>
                <a:latin typeface="inherit"/>
              </a:rPr>
              <a:t>xmlns</a:t>
            </a:r>
            <a:r>
              <a:rPr lang="en-IN" dirty="0">
                <a:solidFill>
                  <a:srgbClr val="000000"/>
                </a:solidFill>
                <a:latin typeface="inherit"/>
              </a:rPr>
              <a:t> = </a:t>
            </a:r>
            <a:r>
              <a:rPr lang="en-IN" dirty="0">
                <a:solidFill>
                  <a:srgbClr val="DD1144"/>
                </a:solidFill>
                <a:latin typeface="inherit"/>
              </a:rPr>
              <a:t>"http://www.springframework.org/schema/beans"</a:t>
            </a:r>
            <a:endParaRPr lang="en-IN" dirty="0">
              <a:solidFill>
                <a:srgbClr val="AAAAAA"/>
              </a:solidFill>
              <a:latin typeface="inherit"/>
            </a:endParaRPr>
          </a:p>
          <a:p>
            <a:pPr fontAlgn="base"/>
            <a:r>
              <a:rPr lang="en-IN" dirty="0" err="1">
                <a:solidFill>
                  <a:srgbClr val="000000"/>
                </a:solidFill>
                <a:latin typeface="inherit"/>
              </a:rPr>
              <a:t>xmlns:xsi</a:t>
            </a:r>
            <a:r>
              <a:rPr lang="en-IN" dirty="0">
                <a:solidFill>
                  <a:srgbClr val="000000"/>
                </a:solidFill>
                <a:latin typeface="inherit"/>
              </a:rPr>
              <a:t> = </a:t>
            </a:r>
            <a:r>
              <a:rPr lang="en-IN" dirty="0">
                <a:solidFill>
                  <a:srgbClr val="DD1144"/>
                </a:solidFill>
                <a:latin typeface="inherit"/>
              </a:rPr>
              <a:t>"http://www.w3.org/2001/XMLSchema-instance"</a:t>
            </a:r>
            <a:endParaRPr lang="en-IN" dirty="0">
              <a:solidFill>
                <a:srgbClr val="AAAAAA"/>
              </a:solidFill>
              <a:latin typeface="inherit"/>
            </a:endParaRPr>
          </a:p>
          <a:p>
            <a:pPr fontAlgn="base"/>
            <a:r>
              <a:rPr lang="en-IN" dirty="0" err="1">
                <a:solidFill>
                  <a:srgbClr val="000000"/>
                </a:solidFill>
                <a:latin typeface="inherit"/>
              </a:rPr>
              <a:t>xmlns:context</a:t>
            </a:r>
            <a:r>
              <a:rPr lang="en-IN" dirty="0">
                <a:solidFill>
                  <a:srgbClr val="000000"/>
                </a:solidFill>
                <a:latin typeface="inherit"/>
              </a:rPr>
              <a:t> = </a:t>
            </a:r>
            <a:r>
              <a:rPr lang="en-IN" dirty="0">
                <a:solidFill>
                  <a:srgbClr val="DD1144"/>
                </a:solidFill>
                <a:latin typeface="inherit"/>
              </a:rPr>
              <a:t>"http://www.springframework.org/schema/context"</a:t>
            </a:r>
            <a:endParaRPr lang="en-IN" dirty="0">
              <a:solidFill>
                <a:srgbClr val="AAAAAA"/>
              </a:solidFill>
              <a:latin typeface="inherit"/>
            </a:endParaRPr>
          </a:p>
          <a:p>
            <a:pPr fontAlgn="base"/>
            <a:r>
              <a:rPr lang="en-IN" dirty="0" err="1">
                <a:solidFill>
                  <a:srgbClr val="000000"/>
                </a:solidFill>
                <a:latin typeface="inherit"/>
              </a:rPr>
              <a:t>xsi:schemaLocation</a:t>
            </a:r>
            <a:r>
              <a:rPr lang="en-IN" dirty="0">
                <a:solidFill>
                  <a:srgbClr val="000000"/>
                </a:solidFill>
                <a:latin typeface="inherit"/>
              </a:rPr>
              <a:t> = "http</a:t>
            </a:r>
            <a:r>
              <a:rPr lang="en-IN" dirty="0">
                <a:solidFill>
                  <a:srgbClr val="9999AA"/>
                </a:solidFill>
                <a:latin typeface="inherit"/>
              </a:rPr>
              <a:t>://www.springframework.org/schema/beans</a:t>
            </a:r>
            <a:endParaRPr lang="en-IN" dirty="0">
              <a:solidFill>
                <a:srgbClr val="AAAAAA"/>
              </a:solidFill>
              <a:latin typeface="inherit"/>
            </a:endParaRPr>
          </a:p>
          <a:p>
            <a:pPr fontAlgn="base"/>
            <a:r>
              <a:rPr lang="en-IN" dirty="0">
                <a:solidFill>
                  <a:srgbClr val="000000"/>
                </a:solidFill>
                <a:latin typeface="inherit"/>
              </a:rPr>
              <a:t>http</a:t>
            </a:r>
            <a:r>
              <a:rPr lang="en-IN" dirty="0">
                <a:solidFill>
                  <a:srgbClr val="9999AA"/>
                </a:solidFill>
                <a:latin typeface="inherit"/>
              </a:rPr>
              <a:t>://www.springframework.org/schema/beans/spring-beans-3.0.xsd</a:t>
            </a:r>
            <a:endParaRPr lang="en-IN" dirty="0">
              <a:solidFill>
                <a:srgbClr val="AAAAAA"/>
              </a:solidFill>
              <a:latin typeface="inherit"/>
            </a:endParaRPr>
          </a:p>
          <a:p>
            <a:pPr fontAlgn="base"/>
            <a:r>
              <a:rPr lang="en-IN" dirty="0">
                <a:solidFill>
                  <a:srgbClr val="000000"/>
                </a:solidFill>
                <a:latin typeface="inherit"/>
              </a:rPr>
              <a:t>http</a:t>
            </a:r>
            <a:r>
              <a:rPr lang="en-IN" dirty="0">
                <a:solidFill>
                  <a:srgbClr val="9999AA"/>
                </a:solidFill>
                <a:latin typeface="inherit"/>
              </a:rPr>
              <a:t>://www.springframework.org/schema/context</a:t>
            </a:r>
            <a:endParaRPr lang="en-IN" dirty="0">
              <a:solidFill>
                <a:srgbClr val="AAAAAA"/>
              </a:solidFill>
              <a:latin typeface="inherit"/>
            </a:endParaRPr>
          </a:p>
          <a:p>
            <a:pPr fontAlgn="base"/>
            <a:r>
              <a:rPr lang="en-IN" dirty="0">
                <a:solidFill>
                  <a:srgbClr val="000000"/>
                </a:solidFill>
                <a:latin typeface="inherit"/>
              </a:rPr>
              <a:t>http</a:t>
            </a:r>
            <a:r>
              <a:rPr lang="en-IN" dirty="0">
                <a:solidFill>
                  <a:srgbClr val="9999AA"/>
                </a:solidFill>
                <a:latin typeface="inherit"/>
              </a:rPr>
              <a:t>://www.springframework.org/schema/context/spring-context-3.0.xsd"&gt;</a:t>
            </a:r>
            <a:endParaRPr lang="en-IN" dirty="0">
              <a:solidFill>
                <a:srgbClr val="AAAAAA"/>
              </a:solidFill>
              <a:latin typeface="inherit"/>
            </a:endParaRPr>
          </a:p>
          <a:p>
            <a:pPr fontAlgn="base"/>
            <a:r>
              <a:rPr lang="en-IN" dirty="0">
                <a:solidFill>
                  <a:srgbClr val="000000"/>
                </a:solidFill>
                <a:latin typeface="inherit"/>
              </a:rPr>
              <a:t>&lt;</a:t>
            </a:r>
            <a:r>
              <a:rPr lang="en-IN" dirty="0" err="1">
                <a:solidFill>
                  <a:srgbClr val="000000"/>
                </a:solidFill>
                <a:latin typeface="inherit"/>
              </a:rPr>
              <a:t>context:annotation-config</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 Definition for student bean --&gt;</a:t>
            </a:r>
            <a:endParaRPr lang="en-IN" dirty="0">
              <a:solidFill>
                <a:srgbClr val="AAAAAA"/>
              </a:solidFill>
              <a:latin typeface="inherit"/>
            </a:endParaRPr>
          </a:p>
          <a:p>
            <a:pPr fontAlgn="base"/>
            <a:r>
              <a:rPr lang="en-IN" dirty="0">
                <a:solidFill>
                  <a:srgbClr val="000000"/>
                </a:solidFill>
                <a:latin typeface="inherit"/>
              </a:rPr>
              <a:t>&lt;bean id = </a:t>
            </a:r>
            <a:r>
              <a:rPr lang="en-IN" dirty="0">
                <a:solidFill>
                  <a:srgbClr val="DD1144"/>
                </a:solidFill>
                <a:latin typeface="inherit"/>
              </a:rPr>
              <a:t>“book"</a:t>
            </a:r>
            <a:r>
              <a:rPr lang="en-IN" dirty="0">
                <a:solidFill>
                  <a:srgbClr val="000000"/>
                </a:solidFill>
                <a:latin typeface="inherit"/>
              </a:rPr>
              <a:t> class = </a:t>
            </a:r>
            <a:r>
              <a:rPr lang="en-IN" dirty="0">
                <a:solidFill>
                  <a:srgbClr val="DD1144"/>
                </a:solidFill>
                <a:latin typeface="inherit"/>
              </a:rPr>
              <a:t>"</a:t>
            </a:r>
            <a:r>
              <a:rPr lang="en-IN" dirty="0" err="1">
                <a:solidFill>
                  <a:srgbClr val="DD1144"/>
                </a:solidFill>
                <a:latin typeface="inherit"/>
              </a:rPr>
              <a:t>com.annotation.beans.Book</a:t>
            </a:r>
            <a:r>
              <a:rPr lang="en-IN" dirty="0">
                <a:solidFill>
                  <a:srgbClr val="DD1144"/>
                </a:solidFill>
                <a:latin typeface="inherit"/>
              </a:rPr>
              <a:t>"</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&lt;property name = </a:t>
            </a:r>
            <a:r>
              <a:rPr lang="en-IN" dirty="0">
                <a:solidFill>
                  <a:srgbClr val="DD1144"/>
                </a:solidFill>
                <a:latin typeface="inherit"/>
              </a:rPr>
              <a:t>"name"</a:t>
            </a:r>
            <a:r>
              <a:rPr lang="en-IN" dirty="0">
                <a:solidFill>
                  <a:srgbClr val="000000"/>
                </a:solidFill>
                <a:latin typeface="inherit"/>
              </a:rPr>
              <a:t> value = </a:t>
            </a:r>
            <a:r>
              <a:rPr lang="en-IN" dirty="0">
                <a:solidFill>
                  <a:srgbClr val="DD1144"/>
                </a:solidFill>
                <a:latin typeface="inherit"/>
              </a:rPr>
              <a:t>“Spring Framework"</a:t>
            </a:r>
            <a:r>
              <a:rPr lang="en-IN" dirty="0">
                <a:solidFill>
                  <a:srgbClr val="000000"/>
                </a:solidFill>
                <a:latin typeface="inherit"/>
              </a:rPr>
              <a:t> /&gt;</a:t>
            </a:r>
            <a:endParaRPr lang="en-IN" dirty="0">
              <a:solidFill>
                <a:srgbClr val="AAAAAA"/>
              </a:solidFill>
              <a:latin typeface="inherit"/>
            </a:endParaRPr>
          </a:p>
          <a:p>
            <a:pPr fontAlgn="base"/>
            <a:r>
              <a:rPr lang="en-IN" dirty="0">
                <a:solidFill>
                  <a:srgbClr val="000000"/>
                </a:solidFill>
                <a:latin typeface="inherit"/>
              </a:rPr>
              <a:t>&lt;property name = </a:t>
            </a:r>
            <a:r>
              <a:rPr lang="en-IN" dirty="0">
                <a:solidFill>
                  <a:srgbClr val="DD1144"/>
                </a:solidFill>
                <a:latin typeface="inherit"/>
              </a:rPr>
              <a:t>“</a:t>
            </a:r>
            <a:r>
              <a:rPr lang="en-IN" dirty="0" err="1">
                <a:solidFill>
                  <a:srgbClr val="DD1144"/>
                </a:solidFill>
                <a:latin typeface="inherit"/>
              </a:rPr>
              <a:t>bookid</a:t>
            </a:r>
            <a:r>
              <a:rPr lang="en-IN" dirty="0">
                <a:solidFill>
                  <a:srgbClr val="DD1144"/>
                </a:solidFill>
                <a:latin typeface="inherit"/>
              </a:rPr>
              <a:t>"</a:t>
            </a:r>
            <a:r>
              <a:rPr lang="en-IN" dirty="0">
                <a:solidFill>
                  <a:srgbClr val="000000"/>
                </a:solidFill>
                <a:latin typeface="inherit"/>
              </a:rPr>
              <a:t> value = </a:t>
            </a:r>
            <a:r>
              <a:rPr lang="en-IN" dirty="0">
                <a:solidFill>
                  <a:srgbClr val="DD1144"/>
                </a:solidFill>
                <a:latin typeface="inherit"/>
              </a:rPr>
              <a:t>“4014"</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&lt;/bean&gt;</a:t>
            </a:r>
            <a:endParaRPr lang="en-IN" dirty="0">
              <a:solidFill>
                <a:srgbClr val="AAAAAA"/>
              </a:solidFill>
              <a:latin typeface="inherit"/>
            </a:endParaRPr>
          </a:p>
          <a:p>
            <a:pPr fontAlgn="base"/>
            <a:r>
              <a:rPr lang="en-IN" dirty="0">
                <a:solidFill>
                  <a:srgbClr val="000000"/>
                </a:solidFill>
                <a:latin typeface="inherit"/>
              </a:rPr>
              <a:t>&lt;/beans&gt;</a:t>
            </a:r>
            <a:endParaRPr lang="en-IN" dirty="0">
              <a:solidFill>
                <a:srgbClr val="444444"/>
              </a:solidFill>
              <a:latin typeface="inherit"/>
            </a:endParaRPr>
          </a:p>
          <a:p>
            <a:endParaRPr lang="en-IN" dirty="0"/>
          </a:p>
        </p:txBody>
      </p:sp>
    </p:spTree>
    <p:extLst>
      <p:ext uri="{BB962C8B-B14F-4D97-AF65-F5344CB8AC3E}">
        <p14:creationId xmlns:p14="http://schemas.microsoft.com/office/powerpoint/2010/main" val="493218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DA75-C2D5-4499-9D5E-906E75A44BDA}"/>
              </a:ext>
            </a:extLst>
          </p:cNvPr>
          <p:cNvSpPr>
            <a:spLocks noGrp="1"/>
          </p:cNvSpPr>
          <p:nvPr>
            <p:ph type="title"/>
          </p:nvPr>
        </p:nvSpPr>
        <p:spPr/>
        <p:txBody>
          <a:bodyPr>
            <a:normAutofit fontScale="90000"/>
          </a:bodyPr>
          <a:lstStyle/>
          <a:p>
            <a:r>
              <a:rPr lang="en-IN" dirty="0"/>
              <a:t>Demo: @Required Annotation in Spring Cont..</a:t>
            </a:r>
          </a:p>
        </p:txBody>
      </p:sp>
      <p:sp>
        <p:nvSpPr>
          <p:cNvPr id="4" name="Rectangle 3">
            <a:extLst>
              <a:ext uri="{FF2B5EF4-FFF2-40B4-BE49-F238E27FC236}">
                <a16:creationId xmlns:a16="http://schemas.microsoft.com/office/drawing/2014/main" id="{21B77FFF-9E45-4421-A9D2-B2AC9B77E417}"/>
              </a:ext>
            </a:extLst>
          </p:cNvPr>
          <p:cNvSpPr/>
          <p:nvPr/>
        </p:nvSpPr>
        <p:spPr>
          <a:xfrm>
            <a:off x="381000" y="990600"/>
            <a:ext cx="7239000" cy="5355312"/>
          </a:xfrm>
          <a:prstGeom prst="rect">
            <a:avLst/>
          </a:prstGeom>
        </p:spPr>
        <p:txBody>
          <a:bodyPr wrap="square">
            <a:spAutoFit/>
          </a:bodyPr>
          <a:lstStyle/>
          <a:p>
            <a:pPr fontAlgn="base"/>
            <a:r>
              <a:rPr lang="en-IN" dirty="0"/>
              <a:t>package </a:t>
            </a:r>
            <a:r>
              <a:rPr lang="en-IN" dirty="0" err="1"/>
              <a:t>com.annotation.test</a:t>
            </a:r>
            <a:r>
              <a:rPr lang="en-IN" dirty="0"/>
              <a:t>;</a:t>
            </a:r>
          </a:p>
          <a:p>
            <a:pPr fontAlgn="base"/>
            <a:r>
              <a:rPr lang="en-IN" dirty="0"/>
              <a:t>import </a:t>
            </a:r>
            <a:r>
              <a:rPr lang="en-IN" dirty="0" err="1"/>
              <a:t>org.springframework.context.ApplicationContext</a:t>
            </a:r>
            <a:r>
              <a:rPr lang="en-IN" dirty="0"/>
              <a:t>;</a:t>
            </a:r>
          </a:p>
          <a:p>
            <a:pPr fontAlgn="base"/>
            <a:r>
              <a:rPr lang="en-IN" dirty="0"/>
              <a:t>import org.springframework.context.support.ClassPathXmlApplicationContext;</a:t>
            </a:r>
          </a:p>
          <a:p>
            <a:pPr fontAlgn="base"/>
            <a:r>
              <a:rPr lang="en-IN" dirty="0"/>
              <a:t>public class </a:t>
            </a:r>
            <a:r>
              <a:rPr lang="en-IN" dirty="0" err="1"/>
              <a:t>MainApp</a:t>
            </a:r>
            <a:r>
              <a:rPr lang="en-IN" dirty="0"/>
              <a:t> {</a:t>
            </a:r>
          </a:p>
          <a:p>
            <a:pPr fontAlgn="base"/>
            <a:r>
              <a:rPr lang="en-IN" dirty="0"/>
              <a:t>    public static void main(String[] </a:t>
            </a:r>
            <a:r>
              <a:rPr lang="en-IN" dirty="0" err="1"/>
              <a:t>args</a:t>
            </a:r>
            <a:r>
              <a:rPr lang="en-IN" dirty="0"/>
              <a:t>) {</a:t>
            </a:r>
          </a:p>
          <a:p>
            <a:pPr fontAlgn="base"/>
            <a:r>
              <a:rPr lang="en-IN" dirty="0"/>
              <a:t>       </a:t>
            </a:r>
            <a:r>
              <a:rPr lang="en-IN" dirty="0" err="1"/>
              <a:t>ApplicationContext</a:t>
            </a:r>
            <a:r>
              <a:rPr lang="en-IN" dirty="0"/>
              <a:t> context = new</a:t>
            </a:r>
          </a:p>
          <a:p>
            <a:pPr fontAlgn="base"/>
            <a:r>
              <a:rPr lang="en-IN" dirty="0" err="1"/>
              <a:t>ClassPathXmlApplicationContext</a:t>
            </a:r>
            <a:r>
              <a:rPr lang="en-IN" dirty="0"/>
              <a:t>("Beans.xml");</a:t>
            </a:r>
          </a:p>
          <a:p>
            <a:pPr fontAlgn="base"/>
            <a:r>
              <a:rPr lang="en-IN" dirty="0"/>
              <a:t>       Book b1 = (Book) </a:t>
            </a:r>
            <a:r>
              <a:rPr lang="en-IN" dirty="0" err="1"/>
              <a:t>context.getBean</a:t>
            </a:r>
            <a:r>
              <a:rPr lang="en-IN" dirty="0"/>
              <a:t>(“book");</a:t>
            </a:r>
          </a:p>
          <a:p>
            <a:pPr fontAlgn="base"/>
            <a:r>
              <a:rPr lang="en-IN" dirty="0"/>
              <a:t>       </a:t>
            </a:r>
            <a:r>
              <a:rPr lang="en-IN" dirty="0" err="1"/>
              <a:t>System.out.println</a:t>
            </a:r>
            <a:r>
              <a:rPr lang="en-IN" dirty="0"/>
              <a:t>("Name : " + b1.getName() );</a:t>
            </a:r>
          </a:p>
          <a:p>
            <a:pPr fontAlgn="base"/>
            <a:r>
              <a:rPr lang="en-IN" dirty="0"/>
              <a:t>       </a:t>
            </a:r>
            <a:r>
              <a:rPr lang="en-IN" dirty="0" err="1"/>
              <a:t>System.out.println</a:t>
            </a:r>
            <a:r>
              <a:rPr lang="en-IN" dirty="0"/>
              <a:t>(“</a:t>
            </a:r>
            <a:r>
              <a:rPr lang="en-IN" dirty="0" err="1"/>
              <a:t>BookId</a:t>
            </a:r>
            <a:r>
              <a:rPr lang="en-IN" dirty="0"/>
              <a:t> : " + b1.getBookid() );</a:t>
            </a:r>
          </a:p>
          <a:p>
            <a:pPr fontAlgn="base"/>
            <a:r>
              <a:rPr lang="en-IN" dirty="0"/>
              <a:t>   }</a:t>
            </a:r>
          </a:p>
          <a:p>
            <a:pPr fontAlgn="base"/>
            <a:r>
              <a:rPr lang="en-IN" dirty="0"/>
              <a:t>}</a:t>
            </a:r>
          </a:p>
          <a:p>
            <a:pPr fontAlgn="base"/>
            <a:endParaRPr lang="en-IN" dirty="0"/>
          </a:p>
          <a:p>
            <a:pPr fontAlgn="base"/>
            <a:r>
              <a:rPr lang="en-IN" dirty="0"/>
              <a:t>The above code if execute gives below output.</a:t>
            </a:r>
          </a:p>
          <a:p>
            <a:pPr fontAlgn="base"/>
            <a:r>
              <a:rPr lang="en-IN" b="1" dirty="0"/>
              <a:t>Name: Spring Framework</a:t>
            </a:r>
            <a:br>
              <a:rPr lang="en-IN" dirty="0"/>
            </a:br>
            <a:r>
              <a:rPr lang="en-IN" b="1" dirty="0" err="1"/>
              <a:t>BookId</a:t>
            </a:r>
            <a:r>
              <a:rPr lang="en-IN" b="1" dirty="0"/>
              <a:t>: 4014</a:t>
            </a:r>
            <a:endParaRPr lang="en-IN" dirty="0"/>
          </a:p>
          <a:p>
            <a:br>
              <a:rPr lang="en-IN" dirty="0"/>
            </a:br>
            <a:endParaRPr lang="en-IN" dirty="0"/>
          </a:p>
        </p:txBody>
      </p:sp>
    </p:spTree>
    <p:extLst>
      <p:ext uri="{BB962C8B-B14F-4D97-AF65-F5344CB8AC3E}">
        <p14:creationId xmlns:p14="http://schemas.microsoft.com/office/powerpoint/2010/main" val="616190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5857-D2B6-4349-B242-A46CF9C5B803}"/>
              </a:ext>
            </a:extLst>
          </p:cNvPr>
          <p:cNvSpPr>
            <a:spLocks noGrp="1"/>
          </p:cNvSpPr>
          <p:nvPr>
            <p:ph type="title"/>
          </p:nvPr>
        </p:nvSpPr>
        <p:spPr/>
        <p:txBody>
          <a:bodyPr>
            <a:normAutofit/>
          </a:bodyPr>
          <a:lstStyle/>
          <a:p>
            <a:r>
              <a:rPr lang="en-IN" sz="2800" dirty="0">
                <a:latin typeface="+mj-lt"/>
              </a:rPr>
              <a:t>@</a:t>
            </a:r>
            <a:r>
              <a:rPr lang="en-IN" sz="2800" dirty="0" err="1">
                <a:latin typeface="+mj-lt"/>
              </a:rPr>
              <a:t>Autowired</a:t>
            </a:r>
            <a:r>
              <a:rPr lang="en-IN" sz="2800" dirty="0">
                <a:latin typeface="+mj-lt"/>
              </a:rPr>
              <a:t> Annotation </a:t>
            </a:r>
          </a:p>
        </p:txBody>
      </p:sp>
      <p:sp>
        <p:nvSpPr>
          <p:cNvPr id="4" name="Rectangle 3">
            <a:extLst>
              <a:ext uri="{FF2B5EF4-FFF2-40B4-BE49-F238E27FC236}">
                <a16:creationId xmlns:a16="http://schemas.microsoft.com/office/drawing/2014/main" id="{D82E387C-FC48-49CC-8D1E-53A7D419384D}"/>
              </a:ext>
            </a:extLst>
          </p:cNvPr>
          <p:cNvSpPr/>
          <p:nvPr/>
        </p:nvSpPr>
        <p:spPr>
          <a:xfrm>
            <a:off x="79786" y="1143000"/>
            <a:ext cx="8839200" cy="1477328"/>
          </a:xfrm>
          <a:prstGeom prst="rect">
            <a:avLst/>
          </a:prstGeom>
        </p:spPr>
        <p:txBody>
          <a:bodyPr wrap="square">
            <a:spAutoFit/>
          </a:bodyPr>
          <a:lstStyle/>
          <a:p>
            <a:r>
              <a:rPr lang="en-IN" dirty="0">
                <a:solidFill>
                  <a:srgbClr val="444444"/>
                </a:solidFill>
                <a:latin typeface="Georgia" panose="02040502050405020303" pitchFamily="18" charset="0"/>
              </a:rPr>
              <a:t>The Spring @</a:t>
            </a:r>
            <a:r>
              <a:rPr lang="en-IN" dirty="0" err="1">
                <a:solidFill>
                  <a:srgbClr val="444444"/>
                </a:solidFill>
                <a:latin typeface="Georgia" panose="02040502050405020303" pitchFamily="18" charset="0"/>
              </a:rPr>
              <a:t>Autowired</a:t>
            </a:r>
            <a:r>
              <a:rPr lang="en-IN" dirty="0">
                <a:solidFill>
                  <a:srgbClr val="444444"/>
                </a:solidFill>
                <a:latin typeface="Georgia" panose="02040502050405020303" pitchFamily="18" charset="0"/>
              </a:rPr>
              <a:t> annotation controls over how and where the </a:t>
            </a:r>
            <a:r>
              <a:rPr lang="en-IN" dirty="0" err="1">
                <a:solidFill>
                  <a:srgbClr val="444444"/>
                </a:solidFill>
                <a:latin typeface="Georgia" panose="02040502050405020303" pitchFamily="18" charset="0"/>
              </a:rPr>
              <a:t>autowiring</a:t>
            </a:r>
            <a:r>
              <a:rPr lang="en-IN" dirty="0">
                <a:solidFill>
                  <a:srgbClr val="444444"/>
                </a:solidFill>
                <a:latin typeface="Georgia" panose="02040502050405020303" pitchFamily="18" charset="0"/>
              </a:rPr>
              <a:t> is needed. Same as @Required annotation it can also be used for </a:t>
            </a:r>
            <a:r>
              <a:rPr lang="en-IN" dirty="0" err="1">
                <a:solidFill>
                  <a:srgbClr val="444444"/>
                </a:solidFill>
                <a:latin typeface="Georgia" panose="02040502050405020303" pitchFamily="18" charset="0"/>
              </a:rPr>
              <a:t>autowiring</a:t>
            </a:r>
            <a:r>
              <a:rPr lang="en-IN" dirty="0">
                <a:solidFill>
                  <a:srgbClr val="444444"/>
                </a:solidFill>
                <a:latin typeface="Georgia" panose="02040502050405020303" pitchFamily="18" charset="0"/>
              </a:rPr>
              <a:t> the bean on the setter method. Instead of @</a:t>
            </a:r>
            <a:r>
              <a:rPr lang="en-IN" dirty="0" err="1">
                <a:solidFill>
                  <a:srgbClr val="444444"/>
                </a:solidFill>
                <a:latin typeface="Georgia" panose="02040502050405020303" pitchFamily="18" charset="0"/>
              </a:rPr>
              <a:t>Autowired</a:t>
            </a:r>
            <a:r>
              <a:rPr lang="en-IN" dirty="0">
                <a:solidFill>
                  <a:srgbClr val="444444"/>
                </a:solidFill>
                <a:latin typeface="Georgia" panose="02040502050405020303" pitchFamily="18" charset="0"/>
              </a:rPr>
              <a:t> annotation on setter methods we can use &lt;property&gt; tag in XML.</a:t>
            </a:r>
            <a:br>
              <a:rPr lang="en-IN" dirty="0"/>
            </a:br>
            <a:endParaRPr lang="en-IN" dirty="0"/>
          </a:p>
        </p:txBody>
      </p:sp>
    </p:spTree>
    <p:extLst>
      <p:ext uri="{BB962C8B-B14F-4D97-AF65-F5344CB8AC3E}">
        <p14:creationId xmlns:p14="http://schemas.microsoft.com/office/powerpoint/2010/main" val="1991153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E5F6DBA-AE3F-42B2-8D72-674D8AECE579}"/>
              </a:ext>
            </a:extLst>
          </p:cNvPr>
          <p:cNvSpPr>
            <a:spLocks noGrp="1"/>
          </p:cNvSpPr>
          <p:nvPr>
            <p:ph type="title"/>
          </p:nvPr>
        </p:nvSpPr>
        <p:spPr/>
        <p:txBody>
          <a:bodyPr>
            <a:normAutofit/>
          </a:bodyPr>
          <a:lstStyle/>
          <a:p>
            <a:r>
              <a:rPr lang="en-IN" dirty="0"/>
              <a:t>Demo: @</a:t>
            </a:r>
            <a:r>
              <a:rPr lang="en-IN" dirty="0" err="1"/>
              <a:t>Autowired</a:t>
            </a:r>
            <a:endParaRPr lang="en-IN" dirty="0"/>
          </a:p>
        </p:txBody>
      </p:sp>
      <p:sp>
        <p:nvSpPr>
          <p:cNvPr id="10" name="Rectangle 9">
            <a:extLst>
              <a:ext uri="{FF2B5EF4-FFF2-40B4-BE49-F238E27FC236}">
                <a16:creationId xmlns:a16="http://schemas.microsoft.com/office/drawing/2014/main" id="{C24C23F3-732E-4F6D-B55B-435D73ADD35C}"/>
              </a:ext>
            </a:extLst>
          </p:cNvPr>
          <p:cNvSpPr/>
          <p:nvPr/>
        </p:nvSpPr>
        <p:spPr>
          <a:xfrm>
            <a:off x="685800" y="1143000"/>
            <a:ext cx="6477000" cy="5078313"/>
          </a:xfrm>
          <a:prstGeom prst="rect">
            <a:avLst/>
          </a:prstGeom>
        </p:spPr>
        <p:txBody>
          <a:bodyPr wrap="square">
            <a:spAutoFit/>
          </a:bodyPr>
          <a:lstStyle/>
          <a:p>
            <a:pPr fontAlgn="base"/>
            <a:r>
              <a:rPr lang="en-IN" b="1" dirty="0"/>
              <a:t>Duration: </a:t>
            </a:r>
            <a:r>
              <a:rPr lang="en-IN" dirty="0"/>
              <a:t>5 min</a:t>
            </a:r>
          </a:p>
          <a:p>
            <a:pPr fontAlgn="base"/>
            <a:r>
              <a:rPr lang="en-IN" b="1" dirty="0"/>
              <a:t>The code for the java file </a:t>
            </a:r>
            <a:r>
              <a:rPr lang="en-IN" b="1" dirty="0" err="1"/>
              <a:t>TextEditor</a:t>
            </a:r>
            <a:r>
              <a:rPr lang="en-IN" b="1" dirty="0"/>
              <a:t>:</a:t>
            </a:r>
            <a:endParaRPr lang="en-IN" dirty="0"/>
          </a:p>
          <a:p>
            <a:br>
              <a:rPr lang="en-IN" dirty="0"/>
            </a:br>
            <a:r>
              <a:rPr lang="en-IN" dirty="0"/>
              <a:t>package </a:t>
            </a:r>
            <a:r>
              <a:rPr lang="en-IN" dirty="0" err="1"/>
              <a:t>com.example</a:t>
            </a:r>
            <a:r>
              <a:rPr lang="en-IN" dirty="0"/>
              <a:t>;</a:t>
            </a:r>
          </a:p>
          <a:p>
            <a:r>
              <a:rPr lang="en-IN" dirty="0"/>
              <a:t>import </a:t>
            </a:r>
            <a:r>
              <a:rPr lang="en-IN" dirty="0" err="1"/>
              <a:t>org.springframework.beans.factory.annotation.Autowired</a:t>
            </a:r>
            <a:r>
              <a:rPr lang="en-IN" dirty="0"/>
              <a:t>;</a:t>
            </a:r>
          </a:p>
          <a:p>
            <a:r>
              <a:rPr lang="en-IN" dirty="0"/>
              <a:t>public class </a:t>
            </a:r>
            <a:r>
              <a:rPr lang="en-IN" dirty="0" err="1"/>
              <a:t>TextEditor</a:t>
            </a:r>
            <a:r>
              <a:rPr lang="en-IN" dirty="0"/>
              <a:t> {</a:t>
            </a:r>
          </a:p>
          <a:p>
            <a:r>
              <a:rPr lang="en-IN" dirty="0"/>
              <a:t>    private </a:t>
            </a:r>
            <a:r>
              <a:rPr lang="en-IN" dirty="0" err="1"/>
              <a:t>SpellChecker</a:t>
            </a:r>
            <a:r>
              <a:rPr lang="en-IN" dirty="0"/>
              <a:t> </a:t>
            </a:r>
            <a:r>
              <a:rPr lang="en-IN" dirty="0" err="1"/>
              <a:t>spellChecker</a:t>
            </a:r>
            <a:r>
              <a:rPr lang="en-IN" dirty="0"/>
              <a:t>;</a:t>
            </a:r>
          </a:p>
          <a:p>
            <a:r>
              <a:rPr lang="en-IN" dirty="0"/>
              <a:t>    @</a:t>
            </a:r>
            <a:r>
              <a:rPr lang="en-IN" dirty="0" err="1"/>
              <a:t>Autowired</a:t>
            </a:r>
            <a:endParaRPr lang="en-IN" dirty="0"/>
          </a:p>
          <a:p>
            <a:r>
              <a:rPr lang="en-IN" dirty="0"/>
              <a:t>public void </a:t>
            </a:r>
            <a:r>
              <a:rPr lang="en-IN" dirty="0" err="1"/>
              <a:t>setSpellChecker</a:t>
            </a:r>
            <a:r>
              <a:rPr lang="en-IN" dirty="0"/>
              <a:t>( </a:t>
            </a:r>
            <a:r>
              <a:rPr lang="en-IN" dirty="0" err="1"/>
              <a:t>SpellChecker</a:t>
            </a:r>
            <a:r>
              <a:rPr lang="en-IN" dirty="0"/>
              <a:t> </a:t>
            </a:r>
            <a:r>
              <a:rPr lang="en-IN" dirty="0" err="1"/>
              <a:t>spellChecker</a:t>
            </a:r>
            <a:r>
              <a:rPr lang="en-IN" dirty="0"/>
              <a:t> ){</a:t>
            </a:r>
          </a:p>
          <a:p>
            <a:r>
              <a:rPr lang="en-IN" dirty="0"/>
              <a:t>       </a:t>
            </a:r>
            <a:r>
              <a:rPr lang="en-IN" dirty="0" err="1"/>
              <a:t>this.spellChecker</a:t>
            </a:r>
            <a:r>
              <a:rPr lang="en-IN" dirty="0"/>
              <a:t> = </a:t>
            </a:r>
            <a:r>
              <a:rPr lang="en-IN" dirty="0" err="1"/>
              <a:t>spellChecker</a:t>
            </a:r>
            <a:r>
              <a:rPr lang="en-IN" dirty="0"/>
              <a:t>;</a:t>
            </a:r>
          </a:p>
          <a:p>
            <a:r>
              <a:rPr lang="en-IN" dirty="0"/>
              <a:t> }</a:t>
            </a:r>
          </a:p>
          <a:p>
            <a:r>
              <a:rPr lang="en-IN" dirty="0"/>
              <a:t>public </a:t>
            </a:r>
            <a:r>
              <a:rPr lang="en-IN" dirty="0" err="1"/>
              <a:t>SpellChecker</a:t>
            </a:r>
            <a:r>
              <a:rPr lang="en-IN" dirty="0"/>
              <a:t> </a:t>
            </a:r>
            <a:r>
              <a:rPr lang="en-IN" dirty="0" err="1"/>
              <a:t>getSpellChecker</a:t>
            </a:r>
            <a:r>
              <a:rPr lang="en-IN" dirty="0"/>
              <a:t>( ) {</a:t>
            </a:r>
          </a:p>
          <a:p>
            <a:r>
              <a:rPr lang="en-IN" dirty="0"/>
              <a:t>   return </a:t>
            </a:r>
            <a:r>
              <a:rPr lang="en-IN" dirty="0" err="1"/>
              <a:t>spellChecker</a:t>
            </a:r>
            <a:r>
              <a:rPr lang="en-IN" dirty="0"/>
              <a:t>;</a:t>
            </a:r>
          </a:p>
          <a:p>
            <a:r>
              <a:rPr lang="en-IN" dirty="0"/>
              <a:t>}</a:t>
            </a:r>
          </a:p>
          <a:p>
            <a:r>
              <a:rPr lang="en-IN" dirty="0"/>
              <a:t>public void </a:t>
            </a:r>
            <a:r>
              <a:rPr lang="en-IN" dirty="0" err="1"/>
              <a:t>spellCheck</a:t>
            </a:r>
            <a:r>
              <a:rPr lang="en-IN" dirty="0"/>
              <a:t>() {</a:t>
            </a:r>
          </a:p>
          <a:p>
            <a:r>
              <a:rPr lang="en-IN" dirty="0"/>
              <a:t>      </a:t>
            </a:r>
            <a:r>
              <a:rPr lang="en-IN" dirty="0" err="1"/>
              <a:t>spellChecker.checkSpelling</a:t>
            </a:r>
            <a:r>
              <a:rPr lang="en-IN" dirty="0"/>
              <a:t>();</a:t>
            </a:r>
          </a:p>
          <a:p>
            <a:r>
              <a:rPr lang="en-IN" dirty="0"/>
              <a:t>   }</a:t>
            </a:r>
          </a:p>
          <a:p>
            <a:r>
              <a:rPr lang="en-IN" dirty="0"/>
              <a:t>}</a:t>
            </a:r>
          </a:p>
        </p:txBody>
      </p:sp>
    </p:spTree>
    <p:extLst>
      <p:ext uri="{BB962C8B-B14F-4D97-AF65-F5344CB8AC3E}">
        <p14:creationId xmlns:p14="http://schemas.microsoft.com/office/powerpoint/2010/main" val="3484438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A80A-4DA8-4715-AAEC-5276FAD57EB0}"/>
              </a:ext>
            </a:extLst>
          </p:cNvPr>
          <p:cNvSpPr>
            <a:spLocks noGrp="1"/>
          </p:cNvSpPr>
          <p:nvPr>
            <p:ph type="title"/>
          </p:nvPr>
        </p:nvSpPr>
        <p:spPr/>
        <p:txBody>
          <a:bodyPr/>
          <a:lstStyle/>
          <a:p>
            <a:r>
              <a:rPr lang="en-IN" dirty="0"/>
              <a:t>Demo: @</a:t>
            </a:r>
            <a:r>
              <a:rPr lang="en-IN" dirty="0" err="1"/>
              <a:t>Autowired</a:t>
            </a:r>
            <a:r>
              <a:rPr lang="en-IN" dirty="0"/>
              <a:t> Cont..</a:t>
            </a:r>
          </a:p>
        </p:txBody>
      </p:sp>
      <p:sp>
        <p:nvSpPr>
          <p:cNvPr id="4" name="Rectangle 3">
            <a:extLst>
              <a:ext uri="{FF2B5EF4-FFF2-40B4-BE49-F238E27FC236}">
                <a16:creationId xmlns:a16="http://schemas.microsoft.com/office/drawing/2014/main" id="{1A7E5E86-96F0-4A23-A2A6-C16F71699B43}"/>
              </a:ext>
            </a:extLst>
          </p:cNvPr>
          <p:cNvSpPr/>
          <p:nvPr/>
        </p:nvSpPr>
        <p:spPr>
          <a:xfrm>
            <a:off x="457200" y="1143000"/>
            <a:ext cx="8001000" cy="3693319"/>
          </a:xfrm>
          <a:prstGeom prst="rect">
            <a:avLst/>
          </a:prstGeom>
        </p:spPr>
        <p:txBody>
          <a:bodyPr wrap="square">
            <a:spAutoFit/>
          </a:bodyPr>
          <a:lstStyle/>
          <a:p>
            <a:pPr fontAlgn="base"/>
            <a:r>
              <a:rPr lang="en-IN" b="1" dirty="0">
                <a:solidFill>
                  <a:srgbClr val="444444"/>
                </a:solidFill>
                <a:latin typeface="inherit"/>
              </a:rPr>
              <a:t>SpellChecker.java:</a:t>
            </a:r>
          </a:p>
          <a:p>
            <a:pPr fontAlgn="base"/>
            <a:endParaRPr lang="en-IN" b="1" dirty="0">
              <a:solidFill>
                <a:srgbClr val="444444"/>
              </a:solidFill>
              <a:latin typeface="inherit"/>
            </a:endParaRPr>
          </a:p>
          <a:p>
            <a:pPr fontAlgn="base"/>
            <a:r>
              <a:rPr lang="en-IN" dirty="0">
                <a:solidFill>
                  <a:srgbClr val="444444"/>
                </a:solidFill>
                <a:latin typeface="Georgia" panose="02040502050405020303" pitchFamily="18" charset="0"/>
              </a:rPr>
              <a:t>package </a:t>
            </a:r>
            <a:r>
              <a:rPr lang="en-IN" dirty="0" err="1">
                <a:solidFill>
                  <a:srgbClr val="444444"/>
                </a:solidFill>
                <a:latin typeface="Georgia" panose="02040502050405020303" pitchFamily="18" charset="0"/>
              </a:rPr>
              <a:t>com.example</a:t>
            </a:r>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public class </a:t>
            </a:r>
            <a:r>
              <a:rPr lang="en-IN" dirty="0" err="1">
                <a:solidFill>
                  <a:srgbClr val="444444"/>
                </a:solidFill>
                <a:latin typeface="Georgia" panose="02040502050405020303" pitchFamily="18" charset="0"/>
              </a:rPr>
              <a:t>SpellChecker</a:t>
            </a:r>
            <a:r>
              <a:rPr lang="en-IN" dirty="0">
                <a:solidFill>
                  <a:srgbClr val="444444"/>
                </a:solidFill>
                <a:latin typeface="Georgia" panose="02040502050405020303" pitchFamily="18" charset="0"/>
              </a:rPr>
              <a:t> {</a:t>
            </a:r>
          </a:p>
          <a:p>
            <a:pPr fontAlgn="base"/>
            <a:r>
              <a:rPr lang="en-IN" dirty="0">
                <a:solidFill>
                  <a:srgbClr val="444444"/>
                </a:solidFill>
                <a:latin typeface="Georgia" panose="02040502050405020303" pitchFamily="18" charset="0"/>
              </a:rPr>
              <a:t>   public </a:t>
            </a:r>
            <a:r>
              <a:rPr lang="en-IN" dirty="0" err="1">
                <a:solidFill>
                  <a:srgbClr val="444444"/>
                </a:solidFill>
                <a:latin typeface="Georgia" panose="02040502050405020303" pitchFamily="18" charset="0"/>
              </a:rPr>
              <a:t>SpellChecker</a:t>
            </a:r>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     </a:t>
            </a:r>
            <a:r>
              <a:rPr lang="en-IN" dirty="0" err="1">
                <a:solidFill>
                  <a:srgbClr val="444444"/>
                </a:solidFill>
                <a:latin typeface="Georgia" panose="02040502050405020303" pitchFamily="18" charset="0"/>
              </a:rPr>
              <a:t>System.out.println</a:t>
            </a:r>
            <a:r>
              <a:rPr lang="en-IN" dirty="0">
                <a:solidFill>
                  <a:srgbClr val="444444"/>
                </a:solidFill>
                <a:latin typeface="Georgia" panose="02040502050405020303" pitchFamily="18" charset="0"/>
              </a:rPr>
              <a:t>(“We are Inside </a:t>
            </a:r>
            <a:r>
              <a:rPr lang="en-IN" dirty="0" err="1">
                <a:solidFill>
                  <a:srgbClr val="444444"/>
                </a:solidFill>
                <a:latin typeface="Georgia" panose="02040502050405020303" pitchFamily="18" charset="0"/>
              </a:rPr>
              <a:t>SpellChecker</a:t>
            </a:r>
            <a:r>
              <a:rPr lang="en-IN" dirty="0">
                <a:solidFill>
                  <a:srgbClr val="444444"/>
                </a:solidFill>
                <a:latin typeface="Georgia" panose="02040502050405020303" pitchFamily="18" charset="0"/>
              </a:rPr>
              <a:t> constructor." );</a:t>
            </a:r>
          </a:p>
          <a:p>
            <a:pPr fontAlgn="base"/>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public void </a:t>
            </a:r>
            <a:r>
              <a:rPr lang="en-IN" dirty="0" err="1">
                <a:solidFill>
                  <a:srgbClr val="444444"/>
                </a:solidFill>
                <a:latin typeface="Georgia" panose="02040502050405020303" pitchFamily="18" charset="0"/>
              </a:rPr>
              <a:t>checkSpelling</a:t>
            </a:r>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    </a:t>
            </a:r>
            <a:r>
              <a:rPr lang="en-IN" dirty="0" err="1">
                <a:solidFill>
                  <a:srgbClr val="444444"/>
                </a:solidFill>
                <a:latin typeface="Georgia" panose="02040502050405020303" pitchFamily="18" charset="0"/>
              </a:rPr>
              <a:t>System.out.println</a:t>
            </a:r>
            <a:r>
              <a:rPr lang="en-IN" dirty="0">
                <a:solidFill>
                  <a:srgbClr val="444444"/>
                </a:solidFill>
                <a:latin typeface="Georgia" panose="02040502050405020303" pitchFamily="18" charset="0"/>
              </a:rPr>
              <a:t>(“We are Inside </a:t>
            </a:r>
            <a:r>
              <a:rPr lang="en-IN" dirty="0" err="1">
                <a:solidFill>
                  <a:srgbClr val="444444"/>
                </a:solidFill>
                <a:latin typeface="Georgia" panose="02040502050405020303" pitchFamily="18" charset="0"/>
              </a:rPr>
              <a:t>checkSpelling</a:t>
            </a:r>
            <a:r>
              <a:rPr lang="en-IN" dirty="0">
                <a:solidFill>
                  <a:srgbClr val="444444"/>
                </a:solidFill>
                <a:latin typeface="Georgia" panose="02040502050405020303" pitchFamily="18" charset="0"/>
              </a:rPr>
              <a:t>." );</a:t>
            </a:r>
          </a:p>
          <a:p>
            <a:pPr fontAlgn="base"/>
            <a:r>
              <a:rPr lang="en-IN" dirty="0">
                <a:solidFill>
                  <a:srgbClr val="444444"/>
                </a:solidFill>
                <a:latin typeface="Georgia" panose="02040502050405020303" pitchFamily="18" charset="0"/>
              </a:rPr>
              <a:t>  }</a:t>
            </a:r>
          </a:p>
          <a:p>
            <a:pPr fontAlgn="base"/>
            <a:r>
              <a:rPr lang="en-IN" dirty="0">
                <a:solidFill>
                  <a:srgbClr val="444444"/>
                </a:solidFill>
                <a:latin typeface="Georgia" panose="02040502050405020303" pitchFamily="18" charset="0"/>
              </a:rPr>
              <a:t>}</a:t>
            </a:r>
          </a:p>
          <a:p>
            <a:br>
              <a:rPr lang="en-IN" dirty="0">
                <a:solidFill>
                  <a:srgbClr val="939393"/>
                </a:solidFill>
                <a:latin typeface="Source Code Pro"/>
              </a:rPr>
            </a:br>
            <a:endParaRPr lang="en-IN" dirty="0"/>
          </a:p>
        </p:txBody>
      </p:sp>
    </p:spTree>
    <p:extLst>
      <p:ext uri="{BB962C8B-B14F-4D97-AF65-F5344CB8AC3E}">
        <p14:creationId xmlns:p14="http://schemas.microsoft.com/office/powerpoint/2010/main" val="1323216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6FFB-DD2E-4A4C-93DF-B43105F1662E}"/>
              </a:ext>
            </a:extLst>
          </p:cNvPr>
          <p:cNvSpPr>
            <a:spLocks noGrp="1"/>
          </p:cNvSpPr>
          <p:nvPr>
            <p:ph type="title"/>
          </p:nvPr>
        </p:nvSpPr>
        <p:spPr/>
        <p:txBody>
          <a:bodyPr/>
          <a:lstStyle/>
          <a:p>
            <a:r>
              <a:rPr lang="en-IN" dirty="0"/>
              <a:t>Demo: @</a:t>
            </a:r>
            <a:r>
              <a:rPr lang="en-IN" dirty="0" err="1"/>
              <a:t>Autowired</a:t>
            </a:r>
            <a:r>
              <a:rPr lang="en-IN" dirty="0"/>
              <a:t> Cont..</a:t>
            </a:r>
          </a:p>
        </p:txBody>
      </p:sp>
      <p:sp>
        <p:nvSpPr>
          <p:cNvPr id="5" name="Rectangle 4">
            <a:extLst>
              <a:ext uri="{FF2B5EF4-FFF2-40B4-BE49-F238E27FC236}">
                <a16:creationId xmlns:a16="http://schemas.microsoft.com/office/drawing/2014/main" id="{5D397115-7470-4E1F-9103-102A55EF2D0A}"/>
              </a:ext>
            </a:extLst>
          </p:cNvPr>
          <p:cNvSpPr/>
          <p:nvPr/>
        </p:nvSpPr>
        <p:spPr>
          <a:xfrm>
            <a:off x="381000" y="1219200"/>
            <a:ext cx="8610600" cy="4524315"/>
          </a:xfrm>
          <a:prstGeom prst="rect">
            <a:avLst/>
          </a:prstGeom>
        </p:spPr>
        <p:txBody>
          <a:bodyPr wrap="square">
            <a:spAutoFit/>
          </a:bodyPr>
          <a:lstStyle/>
          <a:p>
            <a:pPr fontAlgn="base"/>
            <a:r>
              <a:rPr lang="en-IN" b="1" dirty="0"/>
              <a:t>The Bean.xml configuration file is as follows:</a:t>
            </a:r>
            <a:endParaRPr lang="en-IN" dirty="0"/>
          </a:p>
          <a:p>
            <a:br>
              <a:rPr lang="en-IN" dirty="0"/>
            </a:br>
            <a:r>
              <a:rPr lang="en-IN" dirty="0"/>
              <a:t>&lt;?xml version="1.0" encoding="UTF-8"?&gt;</a:t>
            </a:r>
          </a:p>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xmlns:context</a:t>
            </a:r>
            <a:r>
              <a:rPr lang="en-IN" dirty="0"/>
              <a:t>="http://www.springframework.org/schema/context"</a:t>
            </a:r>
          </a:p>
          <a:p>
            <a:r>
              <a:rPr lang="en-IN" dirty="0"/>
              <a:t>       </a:t>
            </a:r>
            <a:r>
              <a:rPr lang="en-IN" dirty="0" err="1"/>
              <a:t>xsi:schemaLocation</a:t>
            </a:r>
            <a:r>
              <a:rPr lang="en-IN" dirty="0"/>
              <a:t>="http://www.springframework.org/schema/beans</a:t>
            </a:r>
          </a:p>
          <a:p>
            <a:r>
              <a:rPr lang="en-IN" dirty="0"/>
              <a:t>       http://www.springframework.org/schema/beans/spring-beans.xsd</a:t>
            </a:r>
          </a:p>
          <a:p>
            <a:r>
              <a:rPr lang="en-IN" dirty="0"/>
              <a:t>       http://www.springframework.org/schema/context</a:t>
            </a:r>
          </a:p>
          <a:p>
            <a:r>
              <a:rPr lang="en-IN" dirty="0"/>
              <a:t>       http://www.springframework.org/schema/context/spring-context.xsd"&gt;</a:t>
            </a:r>
          </a:p>
          <a:p>
            <a:r>
              <a:rPr lang="en-IN" dirty="0"/>
              <a:t>       &lt;</a:t>
            </a:r>
            <a:r>
              <a:rPr lang="en-IN" dirty="0" err="1"/>
              <a:t>context:annotation-config</a:t>
            </a:r>
            <a:r>
              <a:rPr lang="en-IN" dirty="0"/>
              <a:t>/&gt;</a:t>
            </a:r>
          </a:p>
          <a:p>
            <a:r>
              <a:rPr lang="en-IN" dirty="0"/>
              <a:t>       &lt;!-- Definition for </a:t>
            </a:r>
            <a:r>
              <a:rPr lang="en-IN" dirty="0" err="1"/>
              <a:t>textEditor</a:t>
            </a:r>
            <a:r>
              <a:rPr lang="en-IN" dirty="0"/>
              <a:t> bean without constructor-</a:t>
            </a:r>
            <a:r>
              <a:rPr lang="en-IN" dirty="0" err="1"/>
              <a:t>arg</a:t>
            </a:r>
            <a:r>
              <a:rPr lang="en-IN" dirty="0"/>
              <a:t> --&gt;</a:t>
            </a:r>
          </a:p>
          <a:p>
            <a:r>
              <a:rPr lang="en-IN" dirty="0"/>
              <a:t>       &lt;bean id="</a:t>
            </a:r>
            <a:r>
              <a:rPr lang="en-IN" dirty="0" err="1"/>
              <a:t>textEditor</a:t>
            </a:r>
            <a:r>
              <a:rPr lang="en-IN" dirty="0"/>
              <a:t>" class="</a:t>
            </a:r>
            <a:r>
              <a:rPr lang="en-IN" dirty="0" err="1"/>
              <a:t>com.example.TextEditor</a:t>
            </a:r>
            <a:r>
              <a:rPr lang="en-IN" dirty="0"/>
              <a:t>"&gt;&lt;/bean&gt;</a:t>
            </a:r>
          </a:p>
          <a:p>
            <a:r>
              <a:rPr lang="en-IN" dirty="0"/>
              <a:t>       &lt;!-- Definition for </a:t>
            </a:r>
            <a:r>
              <a:rPr lang="en-IN" dirty="0" err="1"/>
              <a:t>spellChecker</a:t>
            </a:r>
            <a:r>
              <a:rPr lang="en-IN" dirty="0"/>
              <a:t> bean --&gt;</a:t>
            </a:r>
          </a:p>
          <a:p>
            <a:r>
              <a:rPr lang="en-IN" dirty="0"/>
              <a:t>       &lt;bean id="</a:t>
            </a:r>
            <a:r>
              <a:rPr lang="en-IN" dirty="0" err="1"/>
              <a:t>spellChecker</a:t>
            </a:r>
            <a:r>
              <a:rPr lang="en-IN" dirty="0"/>
              <a:t>" class="</a:t>
            </a:r>
            <a:r>
              <a:rPr lang="en-IN" dirty="0" err="1"/>
              <a:t>com.example.SpellChecker</a:t>
            </a:r>
            <a:r>
              <a:rPr lang="en-IN" dirty="0"/>
              <a:t>"&gt;&lt;/bean&gt;</a:t>
            </a:r>
          </a:p>
          <a:p>
            <a:r>
              <a:rPr lang="en-IN" dirty="0"/>
              <a:t>&lt;/beans&gt;</a:t>
            </a:r>
          </a:p>
        </p:txBody>
      </p:sp>
    </p:spTree>
    <p:extLst>
      <p:ext uri="{BB962C8B-B14F-4D97-AF65-F5344CB8AC3E}">
        <p14:creationId xmlns:p14="http://schemas.microsoft.com/office/powerpoint/2010/main" val="37717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1" y="900892"/>
            <a:ext cx="8217130" cy="5262979"/>
          </a:xfrm>
          <a:prstGeom prst="rect">
            <a:avLst/>
          </a:prstGeom>
        </p:spPr>
        <p:txBody>
          <a:bodyPr wrap="square">
            <a:spAutoFit/>
          </a:bodyPr>
          <a:lstStyle/>
          <a:p>
            <a:r>
              <a:rPr lang="en-US" sz="1600" dirty="0">
                <a:solidFill>
                  <a:srgbClr val="000000"/>
                </a:solidFill>
              </a:rPr>
              <a:t>Now let’s create a main method and test the singleton scope.</a:t>
            </a:r>
            <a:r>
              <a:rPr lang="en-US" sz="1600" dirty="0"/>
              <a:t> </a:t>
            </a:r>
          </a:p>
          <a:p>
            <a:endParaRPr lang="en-US" sz="1600" dirty="0"/>
          </a:p>
          <a:p>
            <a:r>
              <a:rPr lang="en-US" sz="1600" b="1" dirty="0"/>
              <a:t>package com.test.singleton;</a:t>
            </a:r>
          </a:p>
          <a:p>
            <a:endParaRPr lang="en-US" sz="1600" dirty="0"/>
          </a:p>
          <a:p>
            <a:r>
              <a:rPr lang="en-US" sz="1600" b="1" dirty="0"/>
              <a:t>import org.springframework.context.annotation.AnnotationConfigApplicationContext;</a:t>
            </a:r>
          </a:p>
          <a:p>
            <a:endParaRPr lang="en-US" sz="1600" dirty="0"/>
          </a:p>
          <a:p>
            <a:r>
              <a:rPr lang="en-US" sz="1600" b="1" dirty="0"/>
              <a:t>public class MainSingletonApp {</a:t>
            </a:r>
          </a:p>
          <a:p>
            <a:endParaRPr lang="en-US" sz="1600" dirty="0"/>
          </a:p>
          <a:p>
            <a:r>
              <a:rPr lang="en-US" sz="1600" b="1" dirty="0"/>
              <a:t>public static void main(String[] args) {</a:t>
            </a:r>
          </a:p>
          <a:p>
            <a:r>
              <a:rPr lang="en-US" sz="1600" dirty="0"/>
              <a:t>AnnotationConfigApplicationContext ctx = </a:t>
            </a:r>
            <a:r>
              <a:rPr lang="en-US" sz="1600" b="1" dirty="0"/>
              <a:t>new AnnotationConfigApplicationContext();</a:t>
            </a:r>
          </a:p>
          <a:p>
            <a:r>
              <a:rPr lang="en-US" sz="1600" dirty="0"/>
              <a:t>ctx.register(SingletonBeanConfig.</a:t>
            </a:r>
            <a:r>
              <a:rPr lang="en-US" sz="1600" b="1" dirty="0"/>
              <a:t>class);</a:t>
            </a:r>
          </a:p>
          <a:p>
            <a:r>
              <a:rPr lang="en-US" sz="1600" dirty="0"/>
              <a:t>ctx.refresh();</a:t>
            </a:r>
          </a:p>
          <a:p>
            <a:endParaRPr lang="en-US" sz="1600" dirty="0"/>
          </a:p>
          <a:p>
            <a:r>
              <a:rPr lang="en-US" sz="1600" dirty="0"/>
              <a:t> SampleBean bean1 = ctx.getBean(SampleBean.</a:t>
            </a:r>
            <a:r>
              <a:rPr lang="en-US" sz="1600" b="1" dirty="0"/>
              <a:t>class);</a:t>
            </a:r>
          </a:p>
          <a:p>
            <a:r>
              <a:rPr lang="en-US" sz="1600" dirty="0"/>
              <a:t> System.</a:t>
            </a:r>
            <a:r>
              <a:rPr lang="en-US" sz="1600" b="1" i="1" dirty="0"/>
              <a:t>out.println(bean1.hashCode());</a:t>
            </a:r>
          </a:p>
          <a:p>
            <a:endParaRPr lang="en-US" sz="1600" dirty="0"/>
          </a:p>
          <a:p>
            <a:r>
              <a:rPr lang="en-US" sz="1600" dirty="0"/>
              <a:t> SampleBean bean2 = ctx.getBean(SampleBean.</a:t>
            </a:r>
            <a:r>
              <a:rPr lang="en-US" sz="1600" b="1" dirty="0"/>
              <a:t>class);</a:t>
            </a:r>
          </a:p>
          <a:p>
            <a:r>
              <a:rPr lang="en-US" sz="1600" dirty="0"/>
              <a:t> System.</a:t>
            </a:r>
            <a:r>
              <a:rPr lang="en-US" sz="1600" b="1" i="1" dirty="0"/>
              <a:t>out.println(bean2.hashCode());</a:t>
            </a:r>
          </a:p>
          <a:p>
            <a:r>
              <a:rPr lang="en-US" sz="1600" dirty="0"/>
              <a:t>ctx.close();</a:t>
            </a:r>
          </a:p>
          <a:p>
            <a:r>
              <a:rPr lang="en-US" sz="1600" dirty="0"/>
              <a:t>}</a:t>
            </a:r>
          </a:p>
          <a:p>
            <a:r>
              <a:rPr lang="en-US" sz="1600" dirty="0"/>
              <a:t>}</a:t>
            </a:r>
          </a:p>
        </p:txBody>
      </p:sp>
      <p:sp>
        <p:nvSpPr>
          <p:cNvPr id="2" name="Rectangle 1">
            <a:extLst>
              <a:ext uri="{FF2B5EF4-FFF2-40B4-BE49-F238E27FC236}">
                <a16:creationId xmlns:a16="http://schemas.microsoft.com/office/drawing/2014/main" id="{893B17AB-F3F1-4313-8CEC-ECB1349188EC}"/>
              </a:ext>
            </a:extLst>
          </p:cNvPr>
          <p:cNvSpPr/>
          <p:nvPr/>
        </p:nvSpPr>
        <p:spPr>
          <a:xfrm>
            <a:off x="2819400" y="152400"/>
            <a:ext cx="5111099" cy="523220"/>
          </a:xfrm>
          <a:prstGeom prst="rect">
            <a:avLst/>
          </a:prstGeom>
        </p:spPr>
        <p:txBody>
          <a:bodyPr wrap="square">
            <a:spAutoFit/>
          </a:bodyPr>
          <a:lstStyle/>
          <a:p>
            <a:pPr algn="ctr"/>
            <a:r>
              <a:rPr lang="en-IN" sz="2800" b="1">
                <a:solidFill>
                  <a:schemeClr val="bg1"/>
                </a:solidFill>
              </a:rPr>
              <a:t>Demo: Singleton Scope Cont..</a:t>
            </a:r>
            <a:endParaRPr lang="en-IN" sz="2800" b="1" dirty="0">
              <a:solidFill>
                <a:schemeClr val="bg1"/>
              </a:solidFill>
            </a:endParaRPr>
          </a:p>
        </p:txBody>
      </p:sp>
    </p:spTree>
    <p:extLst>
      <p:ext uri="{BB962C8B-B14F-4D97-AF65-F5344CB8AC3E}">
        <p14:creationId xmlns:p14="http://schemas.microsoft.com/office/powerpoint/2010/main" val="40357615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3D18-0829-4116-9D1D-D901003425EA}"/>
              </a:ext>
            </a:extLst>
          </p:cNvPr>
          <p:cNvSpPr>
            <a:spLocks noGrp="1"/>
          </p:cNvSpPr>
          <p:nvPr>
            <p:ph type="title"/>
          </p:nvPr>
        </p:nvSpPr>
        <p:spPr/>
        <p:txBody>
          <a:bodyPr/>
          <a:lstStyle/>
          <a:p>
            <a:r>
              <a:rPr lang="en-IN" dirty="0"/>
              <a:t>Demo: @</a:t>
            </a:r>
            <a:r>
              <a:rPr lang="en-IN" dirty="0" err="1"/>
              <a:t>Autowired</a:t>
            </a:r>
            <a:r>
              <a:rPr lang="en-IN" dirty="0"/>
              <a:t> Cont..</a:t>
            </a:r>
          </a:p>
        </p:txBody>
      </p:sp>
      <p:sp>
        <p:nvSpPr>
          <p:cNvPr id="4" name="Rectangle 3">
            <a:extLst>
              <a:ext uri="{FF2B5EF4-FFF2-40B4-BE49-F238E27FC236}">
                <a16:creationId xmlns:a16="http://schemas.microsoft.com/office/drawing/2014/main" id="{54169142-6E52-4839-B2C5-306DA2A80FFB}"/>
              </a:ext>
            </a:extLst>
          </p:cNvPr>
          <p:cNvSpPr/>
          <p:nvPr/>
        </p:nvSpPr>
        <p:spPr>
          <a:xfrm>
            <a:off x="304800" y="1066800"/>
            <a:ext cx="7696200" cy="4247317"/>
          </a:xfrm>
          <a:prstGeom prst="rect">
            <a:avLst/>
          </a:prstGeom>
        </p:spPr>
        <p:txBody>
          <a:bodyPr wrap="square">
            <a:spAutoFit/>
          </a:bodyPr>
          <a:lstStyle/>
          <a:p>
            <a:pPr fontAlgn="base"/>
            <a:r>
              <a:rPr lang="en-IN" dirty="0">
                <a:solidFill>
                  <a:srgbClr val="444444"/>
                </a:solidFill>
                <a:latin typeface="inherit"/>
              </a:rPr>
              <a:t>After executing MainApp.java</a:t>
            </a:r>
          </a:p>
          <a:p>
            <a:pPr fontAlgn="base"/>
            <a:endParaRPr lang="en-IN" b="1" dirty="0">
              <a:solidFill>
                <a:srgbClr val="444444"/>
              </a:solidFill>
              <a:latin typeface="inherit"/>
            </a:endParaRPr>
          </a:p>
          <a:p>
            <a:pPr fontAlgn="base"/>
            <a:r>
              <a:rPr lang="en-IN" b="1" dirty="0">
                <a:solidFill>
                  <a:srgbClr val="444444"/>
                </a:solidFill>
                <a:latin typeface="inherit"/>
              </a:rPr>
              <a:t>Inside </a:t>
            </a:r>
            <a:r>
              <a:rPr lang="en-IN" b="1" dirty="0" err="1">
                <a:solidFill>
                  <a:srgbClr val="444444"/>
                </a:solidFill>
                <a:latin typeface="inherit"/>
              </a:rPr>
              <a:t>SpellChecker</a:t>
            </a:r>
            <a:r>
              <a:rPr lang="en-IN" b="1" dirty="0">
                <a:solidFill>
                  <a:srgbClr val="444444"/>
                </a:solidFill>
                <a:latin typeface="inherit"/>
              </a:rPr>
              <a:t> constructor.</a:t>
            </a:r>
            <a:br>
              <a:rPr lang="en-IN" dirty="0">
                <a:solidFill>
                  <a:srgbClr val="444444"/>
                </a:solidFill>
                <a:latin typeface="Georgia" panose="02040502050405020303" pitchFamily="18" charset="0"/>
              </a:rPr>
            </a:br>
            <a:r>
              <a:rPr lang="en-IN" b="1" dirty="0">
                <a:solidFill>
                  <a:srgbClr val="444444"/>
                </a:solidFill>
                <a:latin typeface="inherit"/>
              </a:rPr>
              <a:t>Inside </a:t>
            </a:r>
            <a:r>
              <a:rPr lang="en-IN" b="1" dirty="0" err="1">
                <a:solidFill>
                  <a:srgbClr val="444444"/>
                </a:solidFill>
                <a:latin typeface="inherit"/>
              </a:rPr>
              <a:t>checkSpelling</a:t>
            </a:r>
            <a:r>
              <a:rPr lang="en-IN" b="1" dirty="0">
                <a:solidFill>
                  <a:srgbClr val="444444"/>
                </a:solidFill>
                <a:latin typeface="inherit"/>
              </a:rPr>
              <a:t>.</a:t>
            </a:r>
            <a:endParaRPr lang="en-IN" dirty="0">
              <a:solidFill>
                <a:srgbClr val="444444"/>
              </a:solidFill>
              <a:latin typeface="Georgia" panose="02040502050405020303" pitchFamily="18" charset="0"/>
            </a:endParaRPr>
          </a:p>
          <a:p>
            <a:endParaRPr lang="en-IN" dirty="0"/>
          </a:p>
          <a:p>
            <a:r>
              <a:rPr lang="en-IN" dirty="0"/>
              <a:t>We saw in the above example that as we used @</a:t>
            </a:r>
            <a:r>
              <a:rPr lang="en-IN" dirty="0" err="1"/>
              <a:t>Autowired</a:t>
            </a:r>
            <a:r>
              <a:rPr lang="en-IN" dirty="0"/>
              <a:t> annotation, we didn’t specified property tag in xml file.</a:t>
            </a:r>
          </a:p>
          <a:p>
            <a:endParaRPr lang="en-IN" dirty="0"/>
          </a:p>
          <a:p>
            <a:r>
              <a:rPr lang="en-IN" dirty="0"/>
              <a:t>&lt;</a:t>
            </a:r>
            <a:r>
              <a:rPr lang="en-IN" dirty="0" err="1"/>
              <a:t>context:annotation-config</a:t>
            </a:r>
            <a:r>
              <a:rPr lang="en-IN" dirty="0"/>
              <a:t>/&gt;</a:t>
            </a:r>
          </a:p>
          <a:p>
            <a:r>
              <a:rPr lang="en-IN" dirty="0"/>
              <a:t>       &lt;!-- Definition for </a:t>
            </a:r>
            <a:r>
              <a:rPr lang="en-IN" dirty="0" err="1"/>
              <a:t>textEditor</a:t>
            </a:r>
            <a:r>
              <a:rPr lang="en-IN" dirty="0"/>
              <a:t> bean without constructor-</a:t>
            </a:r>
            <a:r>
              <a:rPr lang="en-IN" dirty="0" err="1"/>
              <a:t>arg</a:t>
            </a:r>
            <a:r>
              <a:rPr lang="en-IN" dirty="0"/>
              <a:t> --&gt;</a:t>
            </a:r>
          </a:p>
          <a:p>
            <a:r>
              <a:rPr lang="en-IN" dirty="0"/>
              <a:t>       &lt;bean id="</a:t>
            </a:r>
            <a:r>
              <a:rPr lang="en-IN" dirty="0" err="1"/>
              <a:t>textEditor</a:t>
            </a:r>
            <a:r>
              <a:rPr lang="en-IN" dirty="0"/>
              <a:t>" class="</a:t>
            </a:r>
            <a:r>
              <a:rPr lang="en-IN" dirty="0" err="1"/>
              <a:t>com.example.TextEditor</a:t>
            </a:r>
            <a:r>
              <a:rPr lang="en-IN" dirty="0"/>
              <a:t>"&gt;&lt;/bean&gt;</a:t>
            </a:r>
          </a:p>
          <a:p>
            <a:r>
              <a:rPr lang="en-IN" dirty="0"/>
              <a:t>       &lt;!-- Definition for </a:t>
            </a:r>
            <a:r>
              <a:rPr lang="en-IN" dirty="0" err="1"/>
              <a:t>spellChecker</a:t>
            </a:r>
            <a:r>
              <a:rPr lang="en-IN" dirty="0"/>
              <a:t> bean --&gt;</a:t>
            </a:r>
          </a:p>
          <a:p>
            <a:r>
              <a:rPr lang="en-IN" dirty="0"/>
              <a:t>       &lt;bean id="</a:t>
            </a:r>
            <a:r>
              <a:rPr lang="en-IN" dirty="0" err="1"/>
              <a:t>spellChecker</a:t>
            </a:r>
            <a:r>
              <a:rPr lang="en-IN" dirty="0"/>
              <a:t>" class="</a:t>
            </a:r>
            <a:r>
              <a:rPr lang="en-IN" dirty="0" err="1"/>
              <a:t>com.example.SpellChecker</a:t>
            </a:r>
            <a:r>
              <a:rPr lang="en-IN" dirty="0"/>
              <a:t>"&gt;&lt;/bean&gt;</a:t>
            </a:r>
          </a:p>
          <a:p>
            <a:r>
              <a:rPr lang="en-IN" dirty="0"/>
              <a:t>&lt;/beans&gt;</a:t>
            </a:r>
            <a:br>
              <a:rPr lang="en-IN" dirty="0"/>
            </a:br>
            <a:endParaRPr lang="en-IN" dirty="0"/>
          </a:p>
        </p:txBody>
      </p:sp>
    </p:spTree>
    <p:extLst>
      <p:ext uri="{BB962C8B-B14F-4D97-AF65-F5344CB8AC3E}">
        <p14:creationId xmlns:p14="http://schemas.microsoft.com/office/powerpoint/2010/main" val="1526890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9F8E-9528-4DA9-85A3-45EA3095390B}"/>
              </a:ext>
            </a:extLst>
          </p:cNvPr>
          <p:cNvSpPr>
            <a:spLocks noGrp="1"/>
          </p:cNvSpPr>
          <p:nvPr>
            <p:ph type="title"/>
          </p:nvPr>
        </p:nvSpPr>
        <p:spPr/>
        <p:txBody>
          <a:bodyPr>
            <a:normAutofit/>
          </a:bodyPr>
          <a:lstStyle/>
          <a:p>
            <a:r>
              <a:rPr lang="en-IN" dirty="0">
                <a:latin typeface="+mj-lt"/>
              </a:rPr>
              <a:t>@Qualifier Annotation in Spring </a:t>
            </a:r>
          </a:p>
        </p:txBody>
      </p:sp>
      <p:sp>
        <p:nvSpPr>
          <p:cNvPr id="4" name="Rectangle 3">
            <a:extLst>
              <a:ext uri="{FF2B5EF4-FFF2-40B4-BE49-F238E27FC236}">
                <a16:creationId xmlns:a16="http://schemas.microsoft.com/office/drawing/2014/main" id="{9DFE8A99-7262-4EB7-A9A1-827E47B42D83}"/>
              </a:ext>
            </a:extLst>
          </p:cNvPr>
          <p:cNvSpPr/>
          <p:nvPr/>
        </p:nvSpPr>
        <p:spPr>
          <a:xfrm>
            <a:off x="152400" y="990600"/>
            <a:ext cx="8991600" cy="1200329"/>
          </a:xfrm>
          <a:prstGeom prst="rect">
            <a:avLst/>
          </a:prstGeom>
        </p:spPr>
        <p:txBody>
          <a:bodyPr wrap="square">
            <a:spAutoFit/>
          </a:bodyPr>
          <a:lstStyle/>
          <a:p>
            <a:r>
              <a:rPr lang="en-IN" dirty="0">
                <a:solidFill>
                  <a:srgbClr val="444444"/>
                </a:solidFill>
              </a:rPr>
              <a:t>When you will create more than one bean of the same type. But you want to wire only one of them with the property. For those cases, you have to use </a:t>
            </a:r>
            <a:r>
              <a:rPr lang="en-IN" b="1" dirty="0">
                <a:solidFill>
                  <a:srgbClr val="444444"/>
                </a:solidFill>
              </a:rPr>
              <a:t>@Qualifier annotation</a:t>
            </a:r>
            <a:r>
              <a:rPr lang="en-IN" dirty="0">
                <a:solidFill>
                  <a:srgbClr val="444444"/>
                </a:solidFill>
              </a:rPr>
              <a:t> in Spring with @</a:t>
            </a:r>
            <a:r>
              <a:rPr lang="en-IN" dirty="0" err="1">
                <a:solidFill>
                  <a:srgbClr val="444444"/>
                </a:solidFill>
              </a:rPr>
              <a:t>Autowired</a:t>
            </a:r>
            <a:r>
              <a:rPr lang="en-IN" dirty="0">
                <a:solidFill>
                  <a:srgbClr val="444444"/>
                </a:solidFill>
              </a:rPr>
              <a:t> so as to remove the confusion by specifying the bean for wiring.</a:t>
            </a:r>
            <a:br>
              <a:rPr lang="en-IN" dirty="0"/>
            </a:br>
            <a:endParaRPr lang="en-IN" dirty="0"/>
          </a:p>
        </p:txBody>
      </p:sp>
    </p:spTree>
    <p:extLst>
      <p:ext uri="{BB962C8B-B14F-4D97-AF65-F5344CB8AC3E}">
        <p14:creationId xmlns:p14="http://schemas.microsoft.com/office/powerpoint/2010/main" val="1818587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CE1-FE0C-4A49-AD90-DD3E24339E30}"/>
              </a:ext>
            </a:extLst>
          </p:cNvPr>
          <p:cNvSpPr>
            <a:spLocks noGrp="1"/>
          </p:cNvSpPr>
          <p:nvPr>
            <p:ph type="title"/>
          </p:nvPr>
        </p:nvSpPr>
        <p:spPr/>
        <p:txBody>
          <a:bodyPr>
            <a:normAutofit/>
          </a:bodyPr>
          <a:lstStyle/>
          <a:p>
            <a:r>
              <a:rPr lang="en-IN" dirty="0"/>
              <a:t>Demo: @Qualifier</a:t>
            </a:r>
          </a:p>
        </p:txBody>
      </p:sp>
      <p:sp>
        <p:nvSpPr>
          <p:cNvPr id="4" name="Rectangle 3">
            <a:extLst>
              <a:ext uri="{FF2B5EF4-FFF2-40B4-BE49-F238E27FC236}">
                <a16:creationId xmlns:a16="http://schemas.microsoft.com/office/drawing/2014/main" id="{0F4451CF-D06E-41D5-925F-2AA01072955F}"/>
              </a:ext>
            </a:extLst>
          </p:cNvPr>
          <p:cNvSpPr/>
          <p:nvPr/>
        </p:nvSpPr>
        <p:spPr>
          <a:xfrm>
            <a:off x="304800" y="1143000"/>
            <a:ext cx="8534400" cy="5262979"/>
          </a:xfrm>
          <a:prstGeom prst="rect">
            <a:avLst/>
          </a:prstGeom>
        </p:spPr>
        <p:txBody>
          <a:bodyPr wrap="square">
            <a:spAutoFit/>
          </a:bodyPr>
          <a:lstStyle/>
          <a:p>
            <a:r>
              <a:rPr lang="en-IN" sz="1600" b="1" dirty="0">
                <a:solidFill>
                  <a:srgbClr val="444444"/>
                </a:solidFill>
              </a:rPr>
              <a:t>Duration:</a:t>
            </a:r>
            <a:r>
              <a:rPr lang="en-IN" sz="1600" dirty="0">
                <a:solidFill>
                  <a:srgbClr val="444444"/>
                </a:solidFill>
              </a:rPr>
              <a:t> 5 min</a:t>
            </a:r>
          </a:p>
          <a:p>
            <a:r>
              <a:rPr lang="en-IN" sz="1600" dirty="0">
                <a:solidFill>
                  <a:srgbClr val="444444"/>
                </a:solidFill>
              </a:rPr>
              <a:t>Let’s define a working example of @Qualifier Spring annotation </a:t>
            </a:r>
          </a:p>
          <a:p>
            <a:pPr fontAlgn="base"/>
            <a:r>
              <a:rPr lang="en-IN" sz="1600" b="1" dirty="0"/>
              <a:t>The code for Student.java:</a:t>
            </a:r>
          </a:p>
          <a:p>
            <a:pPr fontAlgn="base"/>
            <a:endParaRPr lang="en-IN" sz="1600" dirty="0"/>
          </a:p>
          <a:p>
            <a:r>
              <a:rPr lang="en-IN" sz="1600" dirty="0"/>
              <a:t>package </a:t>
            </a:r>
            <a:r>
              <a:rPr lang="en-IN" sz="1600" dirty="0" err="1"/>
              <a:t>com.example</a:t>
            </a:r>
            <a:r>
              <a:rPr lang="en-IN" sz="1600" dirty="0"/>
              <a:t>;</a:t>
            </a:r>
          </a:p>
          <a:p>
            <a:r>
              <a:rPr lang="en-IN" sz="1600" dirty="0"/>
              <a:t>public class Student {</a:t>
            </a:r>
          </a:p>
          <a:p>
            <a:r>
              <a:rPr lang="en-IN" sz="1600" dirty="0"/>
              <a:t>     private Integer age;</a:t>
            </a:r>
          </a:p>
          <a:p>
            <a:r>
              <a:rPr lang="en-IN" sz="1600" dirty="0"/>
              <a:t>     private String name;</a:t>
            </a:r>
          </a:p>
          <a:p>
            <a:r>
              <a:rPr lang="en-IN" sz="1600" dirty="0"/>
              <a:t>public void </a:t>
            </a:r>
            <a:r>
              <a:rPr lang="en-IN" sz="1600" dirty="0" err="1"/>
              <a:t>setAge</a:t>
            </a:r>
            <a:r>
              <a:rPr lang="en-IN" sz="1600" dirty="0"/>
              <a:t>(Integer age) {</a:t>
            </a:r>
          </a:p>
          <a:p>
            <a:r>
              <a:rPr lang="en-IN" sz="1600" dirty="0"/>
              <a:t>     </a:t>
            </a:r>
            <a:r>
              <a:rPr lang="en-IN" sz="1600" dirty="0" err="1"/>
              <a:t>this.age</a:t>
            </a:r>
            <a:r>
              <a:rPr lang="en-IN" sz="1600" dirty="0"/>
              <a:t> = age;</a:t>
            </a:r>
          </a:p>
          <a:p>
            <a:r>
              <a:rPr lang="en-IN" sz="1600" dirty="0"/>
              <a:t>}</a:t>
            </a:r>
          </a:p>
          <a:p>
            <a:r>
              <a:rPr lang="en-IN" sz="1600" dirty="0"/>
              <a:t>public Integer </a:t>
            </a:r>
            <a:r>
              <a:rPr lang="en-IN" sz="1600" dirty="0" err="1"/>
              <a:t>getAge</a:t>
            </a:r>
            <a:r>
              <a:rPr lang="en-IN" sz="1600" dirty="0"/>
              <a:t>() {</a:t>
            </a:r>
          </a:p>
          <a:p>
            <a:r>
              <a:rPr lang="en-IN" sz="1600" dirty="0"/>
              <a:t>     return age;</a:t>
            </a:r>
          </a:p>
          <a:p>
            <a:r>
              <a:rPr lang="en-IN" sz="1600" dirty="0"/>
              <a:t>}</a:t>
            </a:r>
          </a:p>
          <a:p>
            <a:r>
              <a:rPr lang="en-IN" sz="1600" dirty="0"/>
              <a:t>public void </a:t>
            </a:r>
            <a:r>
              <a:rPr lang="en-IN" sz="1600" dirty="0" err="1"/>
              <a:t>setName</a:t>
            </a:r>
            <a:r>
              <a:rPr lang="en-IN" sz="1600" dirty="0"/>
              <a:t>(String name) {</a:t>
            </a:r>
          </a:p>
          <a:p>
            <a:r>
              <a:rPr lang="en-IN" sz="1600" dirty="0"/>
              <a:t>     this.name = name;</a:t>
            </a:r>
          </a:p>
          <a:p>
            <a:r>
              <a:rPr lang="en-IN" sz="1600" dirty="0"/>
              <a:t>}</a:t>
            </a:r>
          </a:p>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a:t>
            </a:r>
          </a:p>
        </p:txBody>
      </p:sp>
    </p:spTree>
    <p:extLst>
      <p:ext uri="{BB962C8B-B14F-4D97-AF65-F5344CB8AC3E}">
        <p14:creationId xmlns:p14="http://schemas.microsoft.com/office/powerpoint/2010/main" val="933493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9593-9320-4952-A09A-3638C1CD848B}"/>
              </a:ext>
            </a:extLst>
          </p:cNvPr>
          <p:cNvSpPr>
            <a:spLocks noGrp="1"/>
          </p:cNvSpPr>
          <p:nvPr>
            <p:ph type="title"/>
          </p:nvPr>
        </p:nvSpPr>
        <p:spPr/>
        <p:txBody>
          <a:bodyPr/>
          <a:lstStyle/>
          <a:p>
            <a:r>
              <a:rPr lang="en-IN" dirty="0"/>
              <a:t>Demo: @Qualifier Cont..</a:t>
            </a:r>
          </a:p>
        </p:txBody>
      </p:sp>
      <p:sp>
        <p:nvSpPr>
          <p:cNvPr id="5" name="Rectangle 4">
            <a:extLst>
              <a:ext uri="{FF2B5EF4-FFF2-40B4-BE49-F238E27FC236}">
                <a16:creationId xmlns:a16="http://schemas.microsoft.com/office/drawing/2014/main" id="{C0B4D16C-A87E-444E-98C1-5B2991DB1332}"/>
              </a:ext>
            </a:extLst>
          </p:cNvPr>
          <p:cNvSpPr/>
          <p:nvPr/>
        </p:nvSpPr>
        <p:spPr>
          <a:xfrm>
            <a:off x="304800" y="1219200"/>
            <a:ext cx="8610600" cy="5355312"/>
          </a:xfrm>
          <a:prstGeom prst="rect">
            <a:avLst/>
          </a:prstGeom>
        </p:spPr>
        <p:txBody>
          <a:bodyPr wrap="square">
            <a:spAutoFit/>
          </a:bodyPr>
          <a:lstStyle/>
          <a:p>
            <a:r>
              <a:rPr lang="en-IN" dirty="0"/>
              <a:t>Here is a code for Profile.java file </a:t>
            </a:r>
          </a:p>
          <a:p>
            <a:endParaRPr lang="en-IN" dirty="0"/>
          </a:p>
          <a:p>
            <a:r>
              <a:rPr lang="en-IN" dirty="0"/>
              <a:t>package </a:t>
            </a:r>
            <a:r>
              <a:rPr lang="en-IN" dirty="0" err="1"/>
              <a:t>com.example</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org.springframework.beans.factory.annotation.Qualifier</a:t>
            </a:r>
            <a:r>
              <a:rPr lang="en-IN" dirty="0"/>
              <a:t>;</a:t>
            </a:r>
          </a:p>
          <a:p>
            <a:r>
              <a:rPr lang="en-IN" dirty="0"/>
              <a:t>public class Profile {</a:t>
            </a:r>
          </a:p>
          <a:p>
            <a:r>
              <a:rPr lang="en-IN" dirty="0"/>
              <a:t>      @</a:t>
            </a:r>
            <a:r>
              <a:rPr lang="en-IN" dirty="0" err="1"/>
              <a:t>Autowired</a:t>
            </a:r>
            <a:endParaRPr lang="en-IN" dirty="0"/>
          </a:p>
          <a:p>
            <a:r>
              <a:rPr lang="en-IN" dirty="0"/>
              <a:t>      @Qualifier("student1")</a:t>
            </a:r>
          </a:p>
          <a:p>
            <a:r>
              <a:rPr lang="en-IN" dirty="0"/>
              <a:t>      private Student </a:t>
            </a:r>
            <a:r>
              <a:rPr lang="en-IN" dirty="0" err="1"/>
              <a:t>student</a:t>
            </a:r>
            <a:r>
              <a:rPr lang="en-IN" dirty="0"/>
              <a:t>;</a:t>
            </a:r>
          </a:p>
          <a:p>
            <a:r>
              <a:rPr lang="en-IN" dirty="0"/>
              <a:t>      public Profile(){</a:t>
            </a:r>
          </a:p>
          <a:p>
            <a:r>
              <a:rPr lang="en-IN" dirty="0"/>
              <a:t>            </a:t>
            </a:r>
            <a:r>
              <a:rPr lang="en-IN" dirty="0" err="1"/>
              <a:t>System.out.println</a:t>
            </a:r>
            <a:r>
              <a:rPr lang="en-IN" dirty="0"/>
              <a:t>("Inside Profile constructor." );</a:t>
            </a:r>
          </a:p>
          <a:p>
            <a:r>
              <a:rPr lang="en-IN" dirty="0"/>
              <a:t>}</a:t>
            </a:r>
          </a:p>
          <a:p>
            <a:r>
              <a:rPr lang="en-IN" dirty="0"/>
              <a:t>public void </a:t>
            </a:r>
            <a:r>
              <a:rPr lang="en-IN" dirty="0" err="1"/>
              <a:t>printAge</a:t>
            </a:r>
            <a:r>
              <a:rPr lang="en-IN" dirty="0"/>
              <a:t>() {</a:t>
            </a:r>
          </a:p>
          <a:p>
            <a:r>
              <a:rPr lang="en-IN" dirty="0"/>
              <a:t>      </a:t>
            </a:r>
            <a:r>
              <a:rPr lang="en-IN" dirty="0" err="1"/>
              <a:t>System.out.println</a:t>
            </a:r>
            <a:r>
              <a:rPr lang="en-IN" dirty="0"/>
              <a:t>("Age : " + </a:t>
            </a:r>
            <a:r>
              <a:rPr lang="en-IN" dirty="0" err="1"/>
              <a:t>student.getAge</a:t>
            </a:r>
            <a:r>
              <a:rPr lang="en-IN" dirty="0"/>
              <a:t>() );</a:t>
            </a:r>
          </a:p>
          <a:p>
            <a:r>
              <a:rPr lang="en-IN" dirty="0"/>
              <a:t>}</a:t>
            </a:r>
          </a:p>
          <a:p>
            <a:r>
              <a:rPr lang="en-IN" dirty="0"/>
              <a:t>public void </a:t>
            </a:r>
            <a:r>
              <a:rPr lang="en-IN" dirty="0" err="1"/>
              <a:t>printName</a:t>
            </a:r>
            <a:r>
              <a:rPr lang="en-IN" dirty="0"/>
              <a:t>() {</a:t>
            </a:r>
          </a:p>
          <a:p>
            <a:r>
              <a:rPr lang="en-IN" dirty="0"/>
              <a:t>      </a:t>
            </a:r>
            <a:r>
              <a:rPr lang="en-IN" dirty="0" err="1"/>
              <a:t>System.out.println</a:t>
            </a:r>
            <a:r>
              <a:rPr lang="en-IN" dirty="0"/>
              <a:t>("Name : " + </a:t>
            </a:r>
            <a:r>
              <a:rPr lang="en-IN" dirty="0" err="1"/>
              <a:t>student.getName</a:t>
            </a:r>
            <a:r>
              <a:rPr lang="en-IN" dirty="0"/>
              <a:t>() );</a:t>
            </a:r>
          </a:p>
          <a:p>
            <a:r>
              <a:rPr lang="en-IN" dirty="0"/>
              <a:t>   }</a:t>
            </a:r>
          </a:p>
          <a:p>
            <a:r>
              <a:rPr lang="en-IN" dirty="0"/>
              <a:t>}</a:t>
            </a:r>
          </a:p>
        </p:txBody>
      </p:sp>
    </p:spTree>
    <p:extLst>
      <p:ext uri="{BB962C8B-B14F-4D97-AF65-F5344CB8AC3E}">
        <p14:creationId xmlns:p14="http://schemas.microsoft.com/office/powerpoint/2010/main" val="3976724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E84B-D2B4-405F-B310-140D321AD32A}"/>
              </a:ext>
            </a:extLst>
          </p:cNvPr>
          <p:cNvSpPr>
            <a:spLocks noGrp="1"/>
          </p:cNvSpPr>
          <p:nvPr>
            <p:ph type="title"/>
          </p:nvPr>
        </p:nvSpPr>
        <p:spPr/>
        <p:txBody>
          <a:bodyPr/>
          <a:lstStyle/>
          <a:p>
            <a:r>
              <a:rPr lang="en-IN" dirty="0"/>
              <a:t>Demo: @Qualifier Cont..</a:t>
            </a:r>
          </a:p>
        </p:txBody>
      </p:sp>
      <p:sp>
        <p:nvSpPr>
          <p:cNvPr id="5" name="Rectangle 4">
            <a:extLst>
              <a:ext uri="{FF2B5EF4-FFF2-40B4-BE49-F238E27FC236}">
                <a16:creationId xmlns:a16="http://schemas.microsoft.com/office/drawing/2014/main" id="{82BFE590-3B73-4D5C-969B-B465F807E110}"/>
              </a:ext>
            </a:extLst>
          </p:cNvPr>
          <p:cNvSpPr/>
          <p:nvPr/>
        </p:nvSpPr>
        <p:spPr>
          <a:xfrm>
            <a:off x="152400" y="914400"/>
            <a:ext cx="8839200" cy="5755422"/>
          </a:xfrm>
          <a:prstGeom prst="rect">
            <a:avLst/>
          </a:prstGeom>
        </p:spPr>
        <p:txBody>
          <a:bodyPr wrap="square">
            <a:spAutoFit/>
          </a:bodyPr>
          <a:lstStyle/>
          <a:p>
            <a:r>
              <a:rPr lang="en-IN" sz="1600" b="1" dirty="0"/>
              <a:t>Xml configuration is as below.</a:t>
            </a:r>
          </a:p>
          <a:p>
            <a:endParaRPr lang="en-IN" sz="1600" b="1" dirty="0"/>
          </a:p>
          <a:p>
            <a:r>
              <a:rPr lang="en-IN" sz="1600" dirty="0"/>
              <a:t>&lt;?xml version = "1.0" encoding = "UTF-8"?&gt;</a:t>
            </a:r>
          </a:p>
          <a:p>
            <a:r>
              <a:rPr lang="en-IN" sz="1600" dirty="0"/>
              <a:t>&lt;beans </a:t>
            </a:r>
            <a:r>
              <a:rPr lang="en-IN" sz="1600" dirty="0" err="1"/>
              <a:t>xmlns</a:t>
            </a:r>
            <a:r>
              <a:rPr lang="en-IN" sz="1600" dirty="0"/>
              <a:t> = "http://www.springframework.org/schema/beans"</a:t>
            </a:r>
          </a:p>
          <a:p>
            <a:r>
              <a:rPr lang="en-IN" sz="1600" dirty="0"/>
              <a:t>      </a:t>
            </a:r>
            <a:r>
              <a:rPr lang="en-IN" sz="1600" dirty="0" err="1"/>
              <a:t>xmlns:xsi</a:t>
            </a:r>
            <a:r>
              <a:rPr lang="en-IN" sz="1600" dirty="0"/>
              <a:t> = "http://www.w3.org/2001/XMLSchema-instance"</a:t>
            </a:r>
          </a:p>
          <a:p>
            <a:r>
              <a:rPr lang="en-IN" sz="1600" dirty="0"/>
              <a:t>      </a:t>
            </a:r>
            <a:r>
              <a:rPr lang="en-IN" sz="1600" dirty="0" err="1"/>
              <a:t>xmlns:context</a:t>
            </a:r>
            <a:r>
              <a:rPr lang="en-IN" sz="1600" dirty="0"/>
              <a:t> = "http://www.springframework.org/schema/context"</a:t>
            </a:r>
          </a:p>
          <a:p>
            <a:r>
              <a:rPr lang="en-IN" sz="1600" dirty="0"/>
              <a:t>      </a:t>
            </a:r>
            <a:r>
              <a:rPr lang="en-IN" sz="1600" dirty="0" err="1"/>
              <a:t>xsi:schemaLocation</a:t>
            </a:r>
            <a:r>
              <a:rPr lang="en-IN" sz="1600" dirty="0"/>
              <a:t> = "http://www.springframework.org/schema/beans</a:t>
            </a:r>
          </a:p>
          <a:p>
            <a:r>
              <a:rPr lang="en-IN" sz="1600" dirty="0"/>
              <a:t>      http://www.springframework.org/schema/beans/spring-beans-3.0.xsd</a:t>
            </a:r>
          </a:p>
          <a:p>
            <a:r>
              <a:rPr lang="en-IN" sz="1600" dirty="0"/>
              <a:t>      http://www.springframework.org/schema/context</a:t>
            </a:r>
          </a:p>
          <a:p>
            <a:r>
              <a:rPr lang="en-IN" sz="1600" dirty="0"/>
              <a:t>      http://www.springframework.org/schema/context/spring-context-3.0.xsd"&gt;</a:t>
            </a:r>
          </a:p>
          <a:p>
            <a:r>
              <a:rPr lang="en-IN" sz="1600" dirty="0"/>
              <a:t>      &lt;</a:t>
            </a:r>
            <a:r>
              <a:rPr lang="en-IN" sz="1600" dirty="0" err="1"/>
              <a:t>context:annotation-config</a:t>
            </a:r>
            <a:r>
              <a:rPr lang="en-IN" sz="1600" dirty="0"/>
              <a:t>/&gt;</a:t>
            </a:r>
          </a:p>
          <a:p>
            <a:r>
              <a:rPr lang="en-IN" sz="1600" dirty="0"/>
              <a:t>      &lt;!-- Definition for profile bean --&gt;</a:t>
            </a:r>
          </a:p>
          <a:p>
            <a:r>
              <a:rPr lang="en-IN" sz="1600" dirty="0"/>
              <a:t>      &lt;bean id = "profile" class = "</a:t>
            </a:r>
            <a:r>
              <a:rPr lang="en-IN" sz="1600" dirty="0" err="1"/>
              <a:t>com.example.Profile</a:t>
            </a:r>
            <a:r>
              <a:rPr lang="en-IN" sz="1600" dirty="0"/>
              <a:t>"&gt;&lt;/bean&gt;</a:t>
            </a:r>
          </a:p>
          <a:p>
            <a:r>
              <a:rPr lang="en-IN" sz="1600" dirty="0"/>
              <a:t>      &lt;!-- Definition for student1 bean --&gt;</a:t>
            </a:r>
          </a:p>
          <a:p>
            <a:r>
              <a:rPr lang="en-IN" sz="1600" dirty="0"/>
              <a:t>      &lt;bean id = "student1" class = "</a:t>
            </a:r>
            <a:r>
              <a:rPr lang="en-IN" sz="1600" dirty="0" err="1"/>
              <a:t>com.example.Student</a:t>
            </a:r>
            <a:r>
              <a:rPr lang="en-IN" sz="1600" dirty="0"/>
              <a:t>"&gt;</a:t>
            </a:r>
          </a:p>
          <a:p>
            <a:r>
              <a:rPr lang="en-IN" sz="1600" dirty="0"/>
              <a:t>            &lt;property name = "name" value = “Vikas" /&gt;</a:t>
            </a:r>
          </a:p>
          <a:p>
            <a:r>
              <a:rPr lang="en-IN" sz="1600" dirty="0"/>
              <a:t>            &lt;property name = "age" value = “23"/&gt;</a:t>
            </a:r>
          </a:p>
          <a:p>
            <a:r>
              <a:rPr lang="en-IN" sz="1600" dirty="0"/>
              <a:t>       &lt;/bean&gt;</a:t>
            </a:r>
          </a:p>
          <a:p>
            <a:r>
              <a:rPr lang="en-IN" sz="1600" dirty="0"/>
              <a:t>&lt;!-- Definition for student2 bean --&gt;</a:t>
            </a:r>
          </a:p>
          <a:p>
            <a:r>
              <a:rPr lang="en-IN" sz="1600" dirty="0"/>
              <a:t>&lt;bean id = "student2" class = "</a:t>
            </a:r>
            <a:r>
              <a:rPr lang="en-IN" sz="1600" dirty="0" err="1"/>
              <a:t>com.example.Student</a:t>
            </a:r>
            <a:r>
              <a:rPr lang="en-IN" sz="1600" dirty="0"/>
              <a:t>"&gt;</a:t>
            </a:r>
          </a:p>
          <a:p>
            <a:r>
              <a:rPr lang="en-IN" sz="1600" dirty="0"/>
              <a:t>            &lt;property name = "name" value = “Sunita" /&gt;</a:t>
            </a:r>
          </a:p>
          <a:p>
            <a:r>
              <a:rPr lang="en-IN" sz="1600" dirty="0"/>
              <a:t>            &lt;property name = "age" value = "24"/&gt;</a:t>
            </a:r>
          </a:p>
          <a:p>
            <a:r>
              <a:rPr lang="en-IN" sz="1600" dirty="0"/>
              <a:t>      &lt;/bean&gt;&lt;/beans&gt;</a:t>
            </a:r>
          </a:p>
        </p:txBody>
      </p:sp>
    </p:spTree>
    <p:extLst>
      <p:ext uri="{BB962C8B-B14F-4D97-AF65-F5344CB8AC3E}">
        <p14:creationId xmlns:p14="http://schemas.microsoft.com/office/powerpoint/2010/main" val="25485999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41CA-6CA3-46ED-A053-5E95271C3699}"/>
              </a:ext>
            </a:extLst>
          </p:cNvPr>
          <p:cNvSpPr>
            <a:spLocks noGrp="1"/>
          </p:cNvSpPr>
          <p:nvPr>
            <p:ph type="title"/>
          </p:nvPr>
        </p:nvSpPr>
        <p:spPr/>
        <p:txBody>
          <a:bodyPr/>
          <a:lstStyle/>
          <a:p>
            <a:r>
              <a:rPr lang="en-IN" dirty="0"/>
              <a:t>Demo: @Qualifier Cont..</a:t>
            </a:r>
          </a:p>
        </p:txBody>
      </p:sp>
      <p:sp>
        <p:nvSpPr>
          <p:cNvPr id="5" name="Rectangle 4">
            <a:extLst>
              <a:ext uri="{FF2B5EF4-FFF2-40B4-BE49-F238E27FC236}">
                <a16:creationId xmlns:a16="http://schemas.microsoft.com/office/drawing/2014/main" id="{00C40C0F-B0EB-42D0-9292-359C0D09DF79}"/>
              </a:ext>
            </a:extLst>
          </p:cNvPr>
          <p:cNvSpPr/>
          <p:nvPr/>
        </p:nvSpPr>
        <p:spPr>
          <a:xfrm>
            <a:off x="152400" y="1143000"/>
            <a:ext cx="8839200" cy="5355312"/>
          </a:xfrm>
          <a:prstGeom prst="rect">
            <a:avLst/>
          </a:prstGeom>
        </p:spPr>
        <p:txBody>
          <a:bodyPr wrap="square">
            <a:spAutoFit/>
          </a:bodyPr>
          <a:lstStyle/>
          <a:p>
            <a:r>
              <a:rPr lang="en-IN" dirty="0"/>
              <a:t>Here is MainApp.java</a:t>
            </a:r>
          </a:p>
          <a:p>
            <a:endParaRPr lang="en-IN" dirty="0"/>
          </a:p>
          <a:p>
            <a:r>
              <a:rPr lang="en-IN" dirty="0"/>
              <a:t>package </a:t>
            </a:r>
            <a:r>
              <a:rPr lang="en-IN" dirty="0" err="1"/>
              <a:t>com.example</a:t>
            </a:r>
            <a:r>
              <a:rPr lang="en-IN" dirty="0"/>
              <a:t>;</a:t>
            </a:r>
          </a:p>
          <a:p>
            <a:r>
              <a:rPr lang="en-IN" dirty="0"/>
              <a:t>import </a:t>
            </a:r>
            <a:r>
              <a:rPr lang="en-IN" dirty="0" err="1"/>
              <a:t>org.springframework.context.ApplicationContext</a:t>
            </a:r>
            <a:r>
              <a:rPr lang="en-IN" dirty="0"/>
              <a:t>;</a:t>
            </a:r>
          </a:p>
          <a:p>
            <a:r>
              <a:rPr lang="en-IN" dirty="0"/>
              <a:t>import org.springframework.context.support.ClassPathXmlApplicationContext;</a:t>
            </a:r>
          </a:p>
          <a:p>
            <a:r>
              <a:rPr lang="en-IN" dirty="0"/>
              <a:t>public class </a:t>
            </a:r>
            <a:r>
              <a:rPr lang="en-IN" dirty="0" err="1"/>
              <a:t>MainApp</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context = new </a:t>
            </a:r>
            <a:r>
              <a:rPr lang="en-IN" dirty="0" err="1"/>
              <a:t>ClassPathXmlApplicationContext</a:t>
            </a:r>
            <a:r>
              <a:rPr lang="en-IN" dirty="0"/>
              <a:t>("Beans.xml");</a:t>
            </a:r>
          </a:p>
          <a:p>
            <a:r>
              <a:rPr lang="en-IN" dirty="0"/>
              <a:t>          Profile </a:t>
            </a:r>
            <a:r>
              <a:rPr lang="en-IN" dirty="0" err="1"/>
              <a:t>profile</a:t>
            </a:r>
            <a:r>
              <a:rPr lang="en-IN" dirty="0"/>
              <a:t> = (Profile) </a:t>
            </a:r>
            <a:r>
              <a:rPr lang="en-IN" dirty="0" err="1"/>
              <a:t>context.getBean</a:t>
            </a:r>
            <a:r>
              <a:rPr lang="en-IN" dirty="0"/>
              <a:t>("profile");</a:t>
            </a:r>
          </a:p>
          <a:p>
            <a:r>
              <a:rPr lang="en-IN" dirty="0"/>
              <a:t>          </a:t>
            </a:r>
            <a:r>
              <a:rPr lang="en-IN" dirty="0" err="1"/>
              <a:t>profile.printAge</a:t>
            </a:r>
            <a:r>
              <a:rPr lang="en-IN" dirty="0"/>
              <a:t>();</a:t>
            </a:r>
          </a:p>
          <a:p>
            <a:r>
              <a:rPr lang="en-IN" dirty="0"/>
              <a:t>          </a:t>
            </a:r>
            <a:r>
              <a:rPr lang="en-IN" dirty="0" err="1"/>
              <a:t>profile.printName</a:t>
            </a:r>
            <a:r>
              <a:rPr lang="en-IN" dirty="0"/>
              <a:t>();</a:t>
            </a:r>
          </a:p>
          <a:p>
            <a:r>
              <a:rPr lang="en-IN" dirty="0"/>
              <a:t>        }</a:t>
            </a:r>
          </a:p>
          <a:p>
            <a:r>
              <a:rPr lang="en-IN" dirty="0"/>
              <a:t>  }</a:t>
            </a:r>
          </a:p>
          <a:p>
            <a:endParaRPr lang="en-IN" dirty="0"/>
          </a:p>
          <a:p>
            <a:r>
              <a:rPr lang="en-IN" dirty="0"/>
              <a:t>The following will be output when we execute above code.</a:t>
            </a:r>
          </a:p>
          <a:p>
            <a:r>
              <a:rPr lang="en-IN" b="1" dirty="0"/>
              <a:t>Inside Profile constructor.</a:t>
            </a:r>
            <a:br>
              <a:rPr lang="en-IN" dirty="0"/>
            </a:br>
            <a:r>
              <a:rPr lang="en-IN" b="1" dirty="0"/>
              <a:t>Age: 23</a:t>
            </a:r>
            <a:br>
              <a:rPr lang="en-IN" dirty="0"/>
            </a:br>
            <a:r>
              <a:rPr lang="en-IN" b="1" dirty="0"/>
              <a:t>Name: Vikas</a:t>
            </a:r>
            <a:br>
              <a:rPr lang="en-IN" dirty="0"/>
            </a:br>
            <a:endParaRPr lang="en-IN" dirty="0"/>
          </a:p>
        </p:txBody>
      </p:sp>
    </p:spTree>
    <p:extLst>
      <p:ext uri="{BB962C8B-B14F-4D97-AF65-F5344CB8AC3E}">
        <p14:creationId xmlns:p14="http://schemas.microsoft.com/office/powerpoint/2010/main" val="3718115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3FAC-F76F-4B4E-9C8B-A3058ADEDCE9}"/>
              </a:ext>
            </a:extLst>
          </p:cNvPr>
          <p:cNvSpPr>
            <a:spLocks noGrp="1"/>
          </p:cNvSpPr>
          <p:nvPr>
            <p:ph type="title"/>
          </p:nvPr>
        </p:nvSpPr>
        <p:spPr/>
        <p:txBody>
          <a:bodyPr>
            <a:normAutofit/>
          </a:bodyPr>
          <a:lstStyle/>
          <a:p>
            <a:r>
              <a:rPr lang="en-US" dirty="0">
                <a:latin typeface="+mj-lt"/>
              </a:rPr>
              <a:t>JSR-250Annotations</a:t>
            </a:r>
            <a:endParaRPr lang="en-IN" dirty="0">
              <a:latin typeface="+mj-lt"/>
            </a:endParaRPr>
          </a:p>
        </p:txBody>
      </p:sp>
      <p:sp>
        <p:nvSpPr>
          <p:cNvPr id="4" name="TextBox 3">
            <a:extLst>
              <a:ext uri="{FF2B5EF4-FFF2-40B4-BE49-F238E27FC236}">
                <a16:creationId xmlns:a16="http://schemas.microsoft.com/office/drawing/2014/main" id="{D2C5F047-0CDB-4409-ADDF-0EE64BCB49EE}"/>
              </a:ext>
            </a:extLst>
          </p:cNvPr>
          <p:cNvSpPr txBox="1"/>
          <p:nvPr/>
        </p:nvSpPr>
        <p:spPr>
          <a:xfrm>
            <a:off x="228600" y="1219200"/>
            <a:ext cx="8686800" cy="2308324"/>
          </a:xfrm>
          <a:prstGeom prst="rect">
            <a:avLst/>
          </a:prstGeom>
          <a:noFill/>
        </p:spPr>
        <p:txBody>
          <a:bodyPr wrap="square" rtlCol="0">
            <a:spAutoFit/>
          </a:bodyPr>
          <a:lstStyle/>
          <a:p>
            <a:r>
              <a:rPr lang="en-IN" dirty="0"/>
              <a:t>JSR-250 based annotations are as mentioned below:</a:t>
            </a:r>
          </a:p>
          <a:p>
            <a:r>
              <a:rPr lang="en-IN" dirty="0"/>
              <a:t> @</a:t>
            </a:r>
            <a:r>
              <a:rPr lang="en-IN" dirty="0" err="1"/>
              <a:t>PostConstruct</a:t>
            </a:r>
            <a:r>
              <a:rPr lang="en-IN" dirty="0"/>
              <a:t>, @</a:t>
            </a:r>
            <a:r>
              <a:rPr lang="en-IN" dirty="0" err="1"/>
              <a:t>PreDestroy</a:t>
            </a:r>
            <a:r>
              <a:rPr lang="en-IN" dirty="0"/>
              <a:t> and @Resource annotations.</a:t>
            </a:r>
          </a:p>
          <a:p>
            <a:endParaRPr lang="en-IN" dirty="0"/>
          </a:p>
          <a:p>
            <a:r>
              <a:rPr lang="en-IN" dirty="0"/>
              <a:t>Use </a:t>
            </a:r>
            <a:r>
              <a:rPr lang="en-IN" b="1" dirty="0"/>
              <a:t>@</a:t>
            </a:r>
            <a:r>
              <a:rPr lang="en-IN" b="1" dirty="0" err="1"/>
              <a:t>PostConstruct</a:t>
            </a:r>
            <a:r>
              <a:rPr lang="en-IN" dirty="0"/>
              <a:t> annotation as an alternate of initialization </a:t>
            </a:r>
            <a:r>
              <a:rPr lang="en-IN" dirty="0" err="1"/>
              <a:t>callback</a:t>
            </a:r>
            <a:r>
              <a:rPr lang="en-IN" dirty="0"/>
              <a:t> .Use </a:t>
            </a:r>
            <a:r>
              <a:rPr lang="en-IN" b="1" dirty="0"/>
              <a:t>@</a:t>
            </a:r>
            <a:r>
              <a:rPr lang="en-IN" b="1" dirty="0" err="1"/>
              <a:t>PreDestroy</a:t>
            </a:r>
            <a:r>
              <a:rPr lang="en-IN" dirty="0"/>
              <a:t> annotation as an alternate of destruction </a:t>
            </a:r>
            <a:r>
              <a:rPr lang="en-IN" dirty="0" err="1"/>
              <a:t>callback</a:t>
            </a:r>
            <a:r>
              <a:rPr lang="en-IN" dirty="0"/>
              <a:t>.</a:t>
            </a:r>
          </a:p>
          <a:p>
            <a:endParaRPr lang="en-IN" dirty="0"/>
          </a:p>
          <a:p>
            <a:r>
              <a:rPr lang="en-IN"/>
              <a:t>we have seen examples in Bean Life Cycle module.</a:t>
            </a:r>
          </a:p>
          <a:p>
            <a:endParaRPr lang="en-IN" dirty="0"/>
          </a:p>
        </p:txBody>
      </p:sp>
    </p:spTree>
    <p:extLst>
      <p:ext uri="{BB962C8B-B14F-4D97-AF65-F5344CB8AC3E}">
        <p14:creationId xmlns:p14="http://schemas.microsoft.com/office/powerpoint/2010/main" val="2369494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E8C9-27B3-49B7-841D-9945A62EE230}"/>
              </a:ext>
            </a:extLst>
          </p:cNvPr>
          <p:cNvSpPr>
            <a:spLocks noGrp="1"/>
          </p:cNvSpPr>
          <p:nvPr>
            <p:ph type="title"/>
          </p:nvPr>
        </p:nvSpPr>
        <p:spPr/>
        <p:txBody>
          <a:bodyPr>
            <a:normAutofit/>
          </a:bodyPr>
          <a:lstStyle/>
          <a:p>
            <a:r>
              <a:rPr lang="en-IN" dirty="0">
                <a:latin typeface="+mj-lt"/>
              </a:rPr>
              <a:t>@Resource Annotation</a:t>
            </a:r>
          </a:p>
        </p:txBody>
      </p:sp>
      <p:sp>
        <p:nvSpPr>
          <p:cNvPr id="4" name="Rectangle 3">
            <a:extLst>
              <a:ext uri="{FF2B5EF4-FFF2-40B4-BE49-F238E27FC236}">
                <a16:creationId xmlns:a16="http://schemas.microsoft.com/office/drawing/2014/main" id="{569DDFAE-E8BE-4021-8403-8FD58E4925F2}"/>
              </a:ext>
            </a:extLst>
          </p:cNvPr>
          <p:cNvSpPr/>
          <p:nvPr/>
        </p:nvSpPr>
        <p:spPr>
          <a:xfrm>
            <a:off x="152400" y="948690"/>
            <a:ext cx="8839200" cy="2031325"/>
          </a:xfrm>
          <a:prstGeom prst="rect">
            <a:avLst/>
          </a:prstGeom>
        </p:spPr>
        <p:txBody>
          <a:bodyPr wrap="square">
            <a:spAutoFit/>
          </a:bodyPr>
          <a:lstStyle/>
          <a:p>
            <a:r>
              <a:rPr lang="en-IN" dirty="0">
                <a:solidFill>
                  <a:srgbClr val="000000"/>
                </a:solidFill>
              </a:rPr>
              <a:t>You can use </a:t>
            </a:r>
            <a:r>
              <a:rPr lang="en-IN" b="1" dirty="0">
                <a:solidFill>
                  <a:srgbClr val="000000"/>
                </a:solidFill>
              </a:rPr>
              <a:t>@Resource</a:t>
            </a:r>
            <a:r>
              <a:rPr lang="en-IN" dirty="0">
                <a:solidFill>
                  <a:srgbClr val="000000"/>
                </a:solidFill>
              </a:rPr>
              <a:t> annotation on fields or setter. It takes a 'name' attribute which will be interpreted as the bean name to be injected. Tt follows </a:t>
            </a:r>
            <a:r>
              <a:rPr lang="en-IN" b="1" dirty="0">
                <a:solidFill>
                  <a:srgbClr val="000000"/>
                </a:solidFill>
              </a:rPr>
              <a:t>by-name</a:t>
            </a:r>
            <a:r>
              <a:rPr lang="en-IN" dirty="0">
                <a:solidFill>
                  <a:srgbClr val="000000"/>
                </a:solidFill>
              </a:rPr>
              <a:t> </a:t>
            </a:r>
            <a:r>
              <a:rPr lang="en-IN" dirty="0" err="1">
                <a:solidFill>
                  <a:srgbClr val="000000"/>
                </a:solidFill>
              </a:rPr>
              <a:t>autowiring</a:t>
            </a:r>
            <a:r>
              <a:rPr lang="en-IN" dirty="0">
                <a:solidFill>
                  <a:srgbClr val="000000"/>
                </a:solidFill>
              </a:rPr>
              <a:t> semantics.</a:t>
            </a:r>
          </a:p>
          <a:p>
            <a:endParaRPr lang="en-IN" dirty="0">
              <a:solidFill>
                <a:srgbClr val="000000"/>
              </a:solidFill>
            </a:endParaRPr>
          </a:p>
          <a:p>
            <a:r>
              <a:rPr lang="en-IN" dirty="0"/>
              <a:t>It performs the </a:t>
            </a:r>
            <a:r>
              <a:rPr lang="en-IN" dirty="0" err="1"/>
              <a:t>autowiring</a:t>
            </a:r>
            <a:r>
              <a:rPr lang="en-IN" dirty="0"/>
              <a:t> functionality using </a:t>
            </a:r>
            <a:r>
              <a:rPr lang="en-IN" dirty="0" err="1"/>
              <a:t>autowire</a:t>
            </a:r>
            <a:r>
              <a:rPr lang="en-IN" dirty="0"/>
              <a:t>=</a:t>
            </a:r>
            <a:r>
              <a:rPr lang="en-IN" dirty="0" err="1"/>
              <a:t>byName</a:t>
            </a:r>
            <a:r>
              <a:rPr lang="en-IN" dirty="0"/>
              <a:t> semantics in the XML based configuration i.e. name attribute for the injection. </a:t>
            </a:r>
          </a:p>
          <a:p>
            <a:endParaRPr lang="en-IN" dirty="0"/>
          </a:p>
          <a:p>
            <a:endParaRPr lang="en-IN" dirty="0"/>
          </a:p>
        </p:txBody>
      </p:sp>
    </p:spTree>
    <p:extLst>
      <p:ext uri="{BB962C8B-B14F-4D97-AF65-F5344CB8AC3E}">
        <p14:creationId xmlns:p14="http://schemas.microsoft.com/office/powerpoint/2010/main" val="2062509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9FB5-6A85-4D79-BF26-DE89D659CD11}"/>
              </a:ext>
            </a:extLst>
          </p:cNvPr>
          <p:cNvSpPr>
            <a:spLocks noGrp="1"/>
          </p:cNvSpPr>
          <p:nvPr>
            <p:ph type="title"/>
          </p:nvPr>
        </p:nvSpPr>
        <p:spPr/>
        <p:txBody>
          <a:bodyPr/>
          <a:lstStyle/>
          <a:p>
            <a:r>
              <a:rPr lang="en-IN" dirty="0"/>
              <a:t>Demo: @Resource annotation</a:t>
            </a:r>
          </a:p>
        </p:txBody>
      </p:sp>
      <p:sp>
        <p:nvSpPr>
          <p:cNvPr id="4" name="Rectangle 3">
            <a:extLst>
              <a:ext uri="{FF2B5EF4-FFF2-40B4-BE49-F238E27FC236}">
                <a16:creationId xmlns:a16="http://schemas.microsoft.com/office/drawing/2014/main" id="{21A47D2E-9D6F-4347-AA53-CC05EA8F9400}"/>
              </a:ext>
            </a:extLst>
          </p:cNvPr>
          <p:cNvSpPr/>
          <p:nvPr/>
        </p:nvSpPr>
        <p:spPr>
          <a:xfrm>
            <a:off x="152400" y="914400"/>
            <a:ext cx="9144000" cy="5478423"/>
          </a:xfrm>
          <a:prstGeom prst="rect">
            <a:avLst/>
          </a:prstGeom>
        </p:spPr>
        <p:txBody>
          <a:bodyPr wrap="square">
            <a:spAutoFit/>
          </a:bodyPr>
          <a:lstStyle/>
          <a:p>
            <a:r>
              <a:rPr lang="en-IN" sz="1400" b="1" dirty="0"/>
              <a:t>Duration:</a:t>
            </a:r>
            <a:r>
              <a:rPr lang="en-IN" sz="1400" dirty="0"/>
              <a:t> 10 min</a:t>
            </a:r>
          </a:p>
          <a:p>
            <a:endParaRPr lang="en-IN" sz="1400" dirty="0"/>
          </a:p>
          <a:p>
            <a:r>
              <a:rPr lang="en-IN" sz="1400" dirty="0"/>
              <a:t>package </a:t>
            </a:r>
            <a:r>
              <a:rPr lang="en-IN" sz="1400" dirty="0" err="1"/>
              <a:t>com.annotation.beans</a:t>
            </a:r>
            <a:r>
              <a:rPr lang="en-IN" sz="1400" dirty="0"/>
              <a:t>.</a:t>
            </a:r>
          </a:p>
          <a:p>
            <a:r>
              <a:rPr lang="en-IN" sz="1400" dirty="0"/>
              <a:t>public class Company {</a:t>
            </a:r>
          </a:p>
          <a:p>
            <a:r>
              <a:rPr lang="en-IN" sz="1400" dirty="0"/>
              <a:t> </a:t>
            </a:r>
          </a:p>
          <a:p>
            <a:r>
              <a:rPr lang="en-IN" sz="1400" dirty="0"/>
              <a:t>    private String name;</a:t>
            </a:r>
          </a:p>
          <a:p>
            <a:r>
              <a:rPr lang="en-IN" sz="1400" dirty="0"/>
              <a:t>    private String </a:t>
            </a:r>
            <a:r>
              <a:rPr lang="en-IN" sz="1400" dirty="0" err="1"/>
              <a:t>arealocation</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String </a:t>
            </a:r>
            <a:r>
              <a:rPr lang="en-IN" sz="1400" dirty="0" err="1"/>
              <a:t>getAreaLocation</a:t>
            </a:r>
            <a:r>
              <a:rPr lang="en-IN" sz="1400" dirty="0"/>
              <a:t>() {</a:t>
            </a:r>
          </a:p>
          <a:p>
            <a:r>
              <a:rPr lang="en-IN" sz="1400" dirty="0"/>
              <a:t>        return </a:t>
            </a:r>
            <a:r>
              <a:rPr lang="en-IN" sz="1400" dirty="0" err="1"/>
              <a:t>arealocation</a:t>
            </a:r>
            <a:r>
              <a:rPr lang="en-IN" sz="1400" dirty="0"/>
              <a:t>;</a:t>
            </a:r>
          </a:p>
          <a:p>
            <a:r>
              <a:rPr lang="en-IN" sz="1400" dirty="0"/>
              <a:t>    }</a:t>
            </a:r>
          </a:p>
          <a:p>
            <a:r>
              <a:rPr lang="en-IN" sz="1400" dirty="0"/>
              <a:t>    public void </a:t>
            </a:r>
            <a:r>
              <a:rPr lang="en-IN" sz="1400" dirty="0" err="1"/>
              <a:t>setAreaLocation</a:t>
            </a:r>
            <a:r>
              <a:rPr lang="en-IN" sz="1400" dirty="0"/>
              <a:t>(String </a:t>
            </a:r>
            <a:r>
              <a:rPr lang="en-IN" sz="1400" dirty="0" err="1"/>
              <a:t>arealocation</a:t>
            </a:r>
            <a:r>
              <a:rPr lang="en-IN" sz="1400" dirty="0"/>
              <a:t>) {</a:t>
            </a:r>
          </a:p>
          <a:p>
            <a:r>
              <a:rPr lang="en-IN" sz="1400" dirty="0"/>
              <a:t>        </a:t>
            </a:r>
            <a:r>
              <a:rPr lang="en-IN" sz="1400" dirty="0" err="1"/>
              <a:t>this.arealocation</a:t>
            </a:r>
            <a:r>
              <a:rPr lang="en-IN" sz="1400" dirty="0"/>
              <a:t> = </a:t>
            </a:r>
            <a:r>
              <a:rPr lang="en-IN" sz="1400" dirty="0" err="1"/>
              <a:t>arealocation</a:t>
            </a:r>
            <a:r>
              <a:rPr lang="en-IN" sz="1400" dirty="0"/>
              <a:t>;</a:t>
            </a:r>
          </a:p>
          <a:p>
            <a:r>
              <a:rPr lang="en-IN" sz="1400" dirty="0"/>
              <a:t>    }</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"Company [name=" + name + ", </a:t>
            </a:r>
            <a:r>
              <a:rPr lang="en-IN" sz="1400" dirty="0" err="1"/>
              <a:t>arealocation</a:t>
            </a:r>
            <a:r>
              <a:rPr lang="en-IN" sz="1400" dirty="0"/>
              <a:t>=" + </a:t>
            </a:r>
            <a:r>
              <a:rPr lang="en-IN" sz="1400" dirty="0" err="1"/>
              <a:t>arealocation</a:t>
            </a:r>
            <a:r>
              <a:rPr lang="en-IN" sz="1400" dirty="0"/>
              <a:t> + "]";</a:t>
            </a:r>
          </a:p>
          <a:p>
            <a:r>
              <a:rPr lang="en-IN" sz="1400" dirty="0"/>
              <a:t>    } }</a:t>
            </a:r>
          </a:p>
        </p:txBody>
      </p:sp>
    </p:spTree>
    <p:extLst>
      <p:ext uri="{BB962C8B-B14F-4D97-AF65-F5344CB8AC3E}">
        <p14:creationId xmlns:p14="http://schemas.microsoft.com/office/powerpoint/2010/main" val="3547068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AD-7BE2-4164-9111-FA3BD8CE8843}"/>
              </a:ext>
            </a:extLst>
          </p:cNvPr>
          <p:cNvSpPr>
            <a:spLocks noGrp="1"/>
          </p:cNvSpPr>
          <p:nvPr>
            <p:ph type="title"/>
          </p:nvPr>
        </p:nvSpPr>
        <p:spPr/>
        <p:txBody>
          <a:bodyPr/>
          <a:lstStyle/>
          <a:p>
            <a:r>
              <a:rPr lang="en-IN" dirty="0"/>
              <a:t>Demo: @Resource Cont..</a:t>
            </a:r>
          </a:p>
        </p:txBody>
      </p:sp>
      <p:sp>
        <p:nvSpPr>
          <p:cNvPr id="4" name="TextBox 3">
            <a:extLst>
              <a:ext uri="{FF2B5EF4-FFF2-40B4-BE49-F238E27FC236}">
                <a16:creationId xmlns:a16="http://schemas.microsoft.com/office/drawing/2014/main" id="{E1067564-385F-4861-9806-DCC386D11978}"/>
              </a:ext>
            </a:extLst>
          </p:cNvPr>
          <p:cNvSpPr txBox="1"/>
          <p:nvPr/>
        </p:nvSpPr>
        <p:spPr>
          <a:xfrm>
            <a:off x="165100" y="853281"/>
            <a:ext cx="8839200" cy="307777"/>
          </a:xfrm>
          <a:prstGeom prst="rect">
            <a:avLst/>
          </a:prstGeom>
          <a:noFill/>
        </p:spPr>
        <p:txBody>
          <a:bodyPr wrap="square" rtlCol="0">
            <a:spAutoFit/>
          </a:bodyPr>
          <a:lstStyle/>
          <a:p>
            <a:r>
              <a:rPr lang="en-IN" sz="1400" dirty="0"/>
              <a:t>This POJO class has 3 setter methods as below:</a:t>
            </a:r>
            <a:endParaRPr lang="en-IN" sz="1100" dirty="0"/>
          </a:p>
        </p:txBody>
      </p:sp>
      <p:sp>
        <p:nvSpPr>
          <p:cNvPr id="7" name="Rectangle 6">
            <a:extLst>
              <a:ext uri="{FF2B5EF4-FFF2-40B4-BE49-F238E27FC236}">
                <a16:creationId xmlns:a16="http://schemas.microsoft.com/office/drawing/2014/main" id="{A2C801D5-2C80-4330-8685-5C20BD9DE56B}"/>
              </a:ext>
            </a:extLst>
          </p:cNvPr>
          <p:cNvSpPr/>
          <p:nvPr/>
        </p:nvSpPr>
        <p:spPr>
          <a:xfrm>
            <a:off x="203200" y="1353621"/>
            <a:ext cx="3962400" cy="5016758"/>
          </a:xfrm>
          <a:prstGeom prst="rect">
            <a:avLst/>
          </a:prstGeom>
        </p:spPr>
        <p:txBody>
          <a:bodyPr wrap="square">
            <a:spAutoFit/>
          </a:bodyPr>
          <a:lstStyle/>
          <a:p>
            <a:r>
              <a:rPr lang="en-IN" sz="1600" dirty="0"/>
              <a:t>package </a:t>
            </a:r>
            <a:r>
              <a:rPr lang="en-IN" sz="1600" dirty="0" err="1"/>
              <a:t>com.spring.annotation.beans</a:t>
            </a:r>
            <a:r>
              <a:rPr lang="en-IN" sz="1600" dirty="0"/>
              <a:t>;</a:t>
            </a:r>
          </a:p>
          <a:p>
            <a:r>
              <a:rPr lang="en-IN" sz="1600" dirty="0"/>
              <a:t> import </a:t>
            </a:r>
            <a:r>
              <a:rPr lang="en-IN" sz="1600" dirty="0" err="1"/>
              <a:t>javax.annotation.Resource</a:t>
            </a:r>
            <a:r>
              <a:rPr lang="en-IN" sz="1600" dirty="0"/>
              <a:t>;</a:t>
            </a:r>
          </a:p>
          <a:p>
            <a:r>
              <a:rPr lang="en-IN" sz="1600" dirty="0"/>
              <a:t> </a:t>
            </a:r>
          </a:p>
          <a:p>
            <a:r>
              <a:rPr lang="en-IN" sz="1600" dirty="0"/>
              <a:t>public class Employee {</a:t>
            </a:r>
          </a:p>
          <a:p>
            <a:r>
              <a:rPr lang="en-IN" sz="1600" dirty="0"/>
              <a:t>    private String </a:t>
            </a:r>
            <a:r>
              <a:rPr lang="en-IN" sz="1600" dirty="0" err="1"/>
              <a:t>eid</a:t>
            </a:r>
            <a:r>
              <a:rPr lang="en-IN" sz="1600" dirty="0"/>
              <a:t>;</a:t>
            </a:r>
          </a:p>
          <a:p>
            <a:r>
              <a:rPr lang="en-IN" sz="1600" dirty="0"/>
              <a:t>    private String name;</a:t>
            </a:r>
          </a:p>
          <a:p>
            <a:r>
              <a:rPr lang="en-IN" sz="1600" dirty="0"/>
              <a:t> </a:t>
            </a:r>
          </a:p>
          <a:p>
            <a:r>
              <a:rPr lang="en-IN" sz="1600" dirty="0"/>
              <a:t>    @Resource(name=“</a:t>
            </a:r>
            <a:r>
              <a:rPr lang="en-IN" sz="1600" dirty="0" err="1"/>
              <a:t>ABCcompany</a:t>
            </a:r>
            <a:r>
              <a:rPr lang="en-IN" sz="1600" dirty="0"/>
              <a:t>")</a:t>
            </a:r>
          </a:p>
          <a:p>
            <a:r>
              <a:rPr lang="en-IN" sz="1600" dirty="0"/>
              <a:t>    private Company </a:t>
            </a:r>
            <a:r>
              <a:rPr lang="en-IN" sz="1600" dirty="0" err="1"/>
              <a:t>company</a:t>
            </a:r>
            <a:r>
              <a:rPr lang="en-IN" sz="1600" dirty="0"/>
              <a:t>;</a:t>
            </a:r>
          </a:p>
          <a:p>
            <a:r>
              <a:rPr lang="en-IN" sz="1600" dirty="0"/>
              <a:t> </a:t>
            </a:r>
          </a:p>
          <a:p>
            <a:r>
              <a:rPr lang="en-IN" sz="1600" dirty="0"/>
              <a:t>    public String </a:t>
            </a:r>
            <a:r>
              <a:rPr lang="en-IN" sz="1600" dirty="0" err="1"/>
              <a:t>getId</a:t>
            </a:r>
            <a:r>
              <a:rPr lang="en-IN" sz="1600" dirty="0"/>
              <a:t>() {</a:t>
            </a:r>
          </a:p>
          <a:p>
            <a:r>
              <a:rPr lang="en-IN" sz="1600" dirty="0"/>
              <a:t>        return </a:t>
            </a:r>
            <a:r>
              <a:rPr lang="en-IN" sz="1600" dirty="0" err="1"/>
              <a:t>eid</a:t>
            </a:r>
            <a:r>
              <a:rPr lang="en-IN" sz="1600" dirty="0"/>
              <a:t>;</a:t>
            </a:r>
          </a:p>
          <a:p>
            <a:r>
              <a:rPr lang="en-IN" sz="1600" dirty="0"/>
              <a:t>    }</a:t>
            </a:r>
          </a:p>
          <a:p>
            <a:r>
              <a:rPr lang="en-IN" sz="1600" dirty="0"/>
              <a:t>    public void </a:t>
            </a:r>
            <a:r>
              <a:rPr lang="en-IN" sz="1600" dirty="0" err="1"/>
              <a:t>setId</a:t>
            </a:r>
            <a:r>
              <a:rPr lang="en-IN" sz="1600" dirty="0"/>
              <a:t>(String </a:t>
            </a:r>
            <a:r>
              <a:rPr lang="en-IN" sz="1600" dirty="0" err="1"/>
              <a:t>eid</a:t>
            </a:r>
            <a:r>
              <a:rPr lang="en-IN" sz="1600" dirty="0"/>
              <a:t>) {</a:t>
            </a:r>
          </a:p>
          <a:p>
            <a:r>
              <a:rPr lang="en-IN" sz="1600" dirty="0"/>
              <a:t>        </a:t>
            </a:r>
            <a:r>
              <a:rPr lang="en-IN" sz="1600" dirty="0" err="1"/>
              <a:t>this.eid</a:t>
            </a:r>
            <a:r>
              <a:rPr lang="en-IN" sz="1600" dirty="0"/>
              <a:t> = </a:t>
            </a:r>
            <a:r>
              <a:rPr lang="en-IN" sz="1600" dirty="0" err="1"/>
              <a:t>eid</a:t>
            </a:r>
            <a:r>
              <a:rPr lang="en-IN" sz="1600" dirty="0"/>
              <a:t>;</a:t>
            </a:r>
          </a:p>
          <a:p>
            <a:r>
              <a:rPr lang="en-IN" sz="1600" dirty="0"/>
              <a:t>    }</a:t>
            </a:r>
          </a:p>
          <a:p>
            <a:r>
              <a:rPr lang="en-IN" sz="1600" dirty="0"/>
              <a:t>    public String </a:t>
            </a:r>
            <a:r>
              <a:rPr lang="en-IN" sz="1600" dirty="0" err="1"/>
              <a:t>getName</a:t>
            </a:r>
            <a:r>
              <a:rPr lang="en-IN" sz="1600" dirty="0"/>
              <a:t>() {</a:t>
            </a:r>
          </a:p>
          <a:p>
            <a:r>
              <a:rPr lang="en-IN" sz="1600" dirty="0"/>
              <a:t>        return name;</a:t>
            </a:r>
          </a:p>
          <a:p>
            <a:r>
              <a:rPr lang="en-IN" sz="1600" dirty="0"/>
              <a:t>    }</a:t>
            </a:r>
          </a:p>
          <a:p>
            <a:r>
              <a:rPr lang="en-IN" sz="1600" dirty="0"/>
              <a:t>    </a:t>
            </a:r>
          </a:p>
        </p:txBody>
      </p:sp>
      <p:sp>
        <p:nvSpPr>
          <p:cNvPr id="8" name="Rectangle 7">
            <a:extLst>
              <a:ext uri="{FF2B5EF4-FFF2-40B4-BE49-F238E27FC236}">
                <a16:creationId xmlns:a16="http://schemas.microsoft.com/office/drawing/2014/main" id="{0FD61916-192B-4844-85EF-D1927190D912}"/>
              </a:ext>
            </a:extLst>
          </p:cNvPr>
          <p:cNvSpPr/>
          <p:nvPr/>
        </p:nvSpPr>
        <p:spPr>
          <a:xfrm>
            <a:off x="4343400" y="1490940"/>
            <a:ext cx="4572000" cy="4031873"/>
          </a:xfrm>
          <a:prstGeom prst="rect">
            <a:avLst/>
          </a:prstGeom>
        </p:spPr>
        <p:txBody>
          <a:bodyPr>
            <a:spAutoFit/>
          </a:bodyPr>
          <a:lstStyle/>
          <a:p>
            <a:r>
              <a:rPr lang="en-IN" sz="1600" dirty="0"/>
              <a:t>public void </a:t>
            </a:r>
            <a:r>
              <a:rPr lang="en-IN" sz="1600" dirty="0" err="1"/>
              <a:t>setName</a:t>
            </a:r>
            <a:r>
              <a:rPr lang="en-IN" sz="1600" dirty="0"/>
              <a:t>(String name) {</a:t>
            </a:r>
          </a:p>
          <a:p>
            <a:r>
              <a:rPr lang="en-IN" sz="1600" dirty="0"/>
              <a:t>        this.name = name;</a:t>
            </a:r>
          </a:p>
          <a:p>
            <a:r>
              <a:rPr lang="en-IN" sz="1600" dirty="0"/>
              <a:t>    }</a:t>
            </a:r>
          </a:p>
          <a:p>
            <a:r>
              <a:rPr lang="en-IN" sz="1600" dirty="0"/>
              <a:t>    public Company </a:t>
            </a:r>
            <a:r>
              <a:rPr lang="en-IN" sz="1600" dirty="0" err="1"/>
              <a:t>getCompany</a:t>
            </a:r>
            <a:r>
              <a:rPr lang="en-IN" sz="1600" dirty="0"/>
              <a:t>() {</a:t>
            </a:r>
          </a:p>
          <a:p>
            <a:r>
              <a:rPr lang="en-IN" sz="1600" dirty="0"/>
              <a:t>        return company;</a:t>
            </a:r>
          </a:p>
          <a:p>
            <a:r>
              <a:rPr lang="en-IN" sz="1600" dirty="0"/>
              <a:t>    }</a:t>
            </a:r>
          </a:p>
          <a:p>
            <a:r>
              <a:rPr lang="en-IN" sz="1600" dirty="0"/>
              <a:t>    public void </a:t>
            </a:r>
            <a:r>
              <a:rPr lang="en-IN" sz="1600" dirty="0" err="1"/>
              <a:t>setCompany</a:t>
            </a:r>
            <a:r>
              <a:rPr lang="en-IN" sz="1600" dirty="0"/>
              <a:t>(Company company) {</a:t>
            </a:r>
          </a:p>
          <a:p>
            <a:r>
              <a:rPr lang="en-IN" sz="1600" dirty="0"/>
              <a:t>        </a:t>
            </a:r>
            <a:r>
              <a:rPr lang="en-IN" sz="1600" dirty="0" err="1"/>
              <a:t>this.company</a:t>
            </a:r>
            <a:r>
              <a:rPr lang="en-IN" sz="1600" dirty="0"/>
              <a:t> = company;</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"Employee [</a:t>
            </a:r>
            <a:r>
              <a:rPr lang="en-IN" sz="1600" dirty="0" err="1"/>
              <a:t>eid</a:t>
            </a:r>
            <a:r>
              <a:rPr lang="en-IN" sz="1600" dirty="0"/>
              <a:t>=" + </a:t>
            </a:r>
            <a:r>
              <a:rPr lang="en-IN" sz="1600" dirty="0" err="1"/>
              <a:t>eid</a:t>
            </a:r>
            <a:r>
              <a:rPr lang="en-IN" sz="1600" dirty="0"/>
              <a:t> + ", name=" + name + ", company=" + </a:t>
            </a:r>
            <a:r>
              <a:rPr lang="en-IN" sz="1600" dirty="0" err="1"/>
              <a:t>company.toString</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80218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555" y="1144039"/>
            <a:ext cx="8628611" cy="3416320"/>
          </a:xfrm>
          <a:prstGeom prst="rect">
            <a:avLst/>
          </a:prstGeom>
        </p:spPr>
        <p:txBody>
          <a:bodyPr wrap="square">
            <a:spAutoFit/>
          </a:bodyPr>
          <a:lstStyle/>
          <a:p>
            <a:r>
              <a:rPr lang="en-US" dirty="0">
                <a:solidFill>
                  <a:srgbClr val="000000"/>
                </a:solidFill>
                <a:latin typeface="Raleway"/>
              </a:rPr>
              <a:t>When above program is executed, we will get output like below.</a:t>
            </a:r>
          </a:p>
          <a:p>
            <a:endParaRPr lang="en-US" dirty="0">
              <a:solidFill>
                <a:srgbClr val="000000"/>
              </a:solidFill>
              <a:latin typeface="Raleway"/>
            </a:endParaRPr>
          </a:p>
          <a:p>
            <a:endParaRPr lang="en-US" dirty="0">
              <a:solidFill>
                <a:srgbClr val="000000"/>
              </a:solidFill>
              <a:latin typeface="Raleway"/>
            </a:endParaRPr>
          </a:p>
          <a:p>
            <a:r>
              <a:rPr lang="en-US" dirty="0"/>
              <a:t>Sample Bean instance is created......</a:t>
            </a:r>
          </a:p>
          <a:p>
            <a:r>
              <a:rPr lang="en-US" dirty="0"/>
              <a:t>1957502751</a:t>
            </a:r>
          </a:p>
          <a:p>
            <a:r>
              <a:rPr lang="en-US" dirty="0"/>
              <a:t>1957502751</a:t>
            </a:r>
          </a:p>
          <a:p>
            <a:endParaRPr lang="en-US" dirty="0"/>
          </a:p>
          <a:p>
            <a:r>
              <a:rPr lang="en-US" dirty="0"/>
              <a:t>Note that both SampleBean instances have same hashcode and the constructor is called once , it means that spring container is returning the same instance of SampleBean always.</a:t>
            </a:r>
            <a:endParaRPr lang="en-US" dirty="0">
              <a:solidFill>
                <a:srgbClr val="000000"/>
              </a:solidFill>
              <a:latin typeface="Consolas" panose="020B0609020204030204" pitchFamily="49" charset="0"/>
            </a:endParaRPr>
          </a:p>
          <a:p>
            <a:endParaRPr lang="en-US" dirty="0"/>
          </a:p>
          <a:p>
            <a:endParaRPr lang="en-US" dirty="0"/>
          </a:p>
          <a:p>
            <a:endParaRPr lang="en-US" dirty="0"/>
          </a:p>
        </p:txBody>
      </p:sp>
      <p:sp>
        <p:nvSpPr>
          <p:cNvPr id="2" name="Rectangle 1">
            <a:extLst>
              <a:ext uri="{FF2B5EF4-FFF2-40B4-BE49-F238E27FC236}">
                <a16:creationId xmlns:a16="http://schemas.microsoft.com/office/drawing/2014/main" id="{01517321-C264-4FB9-BE85-8E0F48621D5B}"/>
              </a:ext>
            </a:extLst>
          </p:cNvPr>
          <p:cNvSpPr/>
          <p:nvPr/>
        </p:nvSpPr>
        <p:spPr>
          <a:xfrm>
            <a:off x="3124200" y="152400"/>
            <a:ext cx="5230703" cy="523220"/>
          </a:xfrm>
          <a:prstGeom prst="rect">
            <a:avLst/>
          </a:prstGeom>
        </p:spPr>
        <p:txBody>
          <a:bodyPr wrap="square">
            <a:spAutoFit/>
          </a:bodyPr>
          <a:lstStyle/>
          <a:p>
            <a:pPr algn="ctr"/>
            <a:r>
              <a:rPr lang="en-IN" sz="2800" b="1" dirty="0">
                <a:solidFill>
                  <a:schemeClr val="bg1"/>
                </a:solidFill>
              </a:rPr>
              <a:t>Demo: Singleton Scope Cont..</a:t>
            </a:r>
          </a:p>
        </p:txBody>
      </p:sp>
    </p:spTree>
    <p:extLst>
      <p:ext uri="{BB962C8B-B14F-4D97-AF65-F5344CB8AC3E}">
        <p14:creationId xmlns:p14="http://schemas.microsoft.com/office/powerpoint/2010/main" val="1091857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1602-1CA1-46FE-8962-5E2B7ADC2BEE}"/>
              </a:ext>
            </a:extLst>
          </p:cNvPr>
          <p:cNvSpPr>
            <a:spLocks noGrp="1"/>
          </p:cNvSpPr>
          <p:nvPr>
            <p:ph type="title"/>
          </p:nvPr>
        </p:nvSpPr>
        <p:spPr/>
        <p:txBody>
          <a:bodyPr/>
          <a:lstStyle/>
          <a:p>
            <a:r>
              <a:rPr lang="en-IN" dirty="0"/>
              <a:t>Demo: @Resource Cont..</a:t>
            </a:r>
          </a:p>
        </p:txBody>
      </p:sp>
      <p:sp>
        <p:nvSpPr>
          <p:cNvPr id="3" name="Content Placeholder 2">
            <a:extLst>
              <a:ext uri="{FF2B5EF4-FFF2-40B4-BE49-F238E27FC236}">
                <a16:creationId xmlns:a16="http://schemas.microsoft.com/office/drawing/2014/main" id="{0565C2BC-22DA-410D-B23B-A4604636513F}"/>
              </a:ext>
            </a:extLst>
          </p:cNvPr>
          <p:cNvSpPr>
            <a:spLocks noGrp="1"/>
          </p:cNvSpPr>
          <p:nvPr>
            <p:ph idx="1"/>
          </p:nvPr>
        </p:nvSpPr>
        <p:spPr>
          <a:xfrm>
            <a:off x="533400" y="1143001"/>
            <a:ext cx="8153400" cy="4800600"/>
          </a:xfrm>
        </p:spPr>
        <p:txBody>
          <a:bodyPr>
            <a:normAutofit fontScale="77500" lnSpcReduction="20000"/>
          </a:bodyPr>
          <a:lstStyle/>
          <a:p>
            <a:pPr marL="0" indent="0">
              <a:buNone/>
            </a:pPr>
            <a:r>
              <a:rPr lang="en-IN" dirty="0"/>
              <a:t>A typical bean configuration file for understanding the @Resource annotation will look like this:</a:t>
            </a:r>
          </a:p>
          <a:p>
            <a:pPr marL="0" indent="0">
              <a:buNone/>
            </a:pPr>
            <a:endParaRPr lang="en-IN" dirty="0"/>
          </a:p>
          <a:p>
            <a:pPr marL="0" indent="0">
              <a:buNone/>
            </a:pPr>
            <a:r>
              <a:rPr lang="en-IN" dirty="0"/>
              <a:t>&lt;?xml version="1.0" encoding="UTF-8"?&gt;</a:t>
            </a:r>
          </a:p>
          <a:p>
            <a:pPr marL="0" indent="0">
              <a:buNone/>
            </a:pPr>
            <a:r>
              <a:rPr lang="en-IN" dirty="0"/>
              <a:t>&lt;beans </a:t>
            </a:r>
            <a:r>
              <a:rPr lang="en-IN" dirty="0" err="1"/>
              <a:t>xmlns</a:t>
            </a:r>
            <a:r>
              <a:rPr lang="en-IN" dirty="0"/>
              <a:t>="http://www.springframework.org/schema/beans"</a:t>
            </a:r>
          </a:p>
          <a:p>
            <a:pPr marL="0" indent="0">
              <a:buNone/>
            </a:pPr>
            <a:r>
              <a:rPr lang="en-IN" dirty="0"/>
              <a:t>    </a:t>
            </a:r>
            <a:r>
              <a:rPr lang="en-IN" dirty="0" err="1"/>
              <a:t>xmlns:xsi</a:t>
            </a:r>
            <a:r>
              <a:rPr lang="en-IN" dirty="0"/>
              <a:t>="http://www.w3.org/2001/XMLSchema-instance" </a:t>
            </a:r>
            <a:r>
              <a:rPr lang="en-IN" dirty="0" err="1"/>
              <a:t>xmlns:context</a:t>
            </a:r>
            <a:r>
              <a:rPr lang="en-IN" dirty="0"/>
              <a:t>="http://www.springframework.org/schema/context"</a:t>
            </a:r>
          </a:p>
          <a:p>
            <a:pPr marL="0" indent="0">
              <a:buNone/>
            </a:pPr>
            <a:r>
              <a:rPr lang="en-IN" dirty="0"/>
              <a:t>    </a:t>
            </a:r>
            <a:r>
              <a:rPr lang="en-IN" dirty="0" err="1"/>
              <a:t>xsi:schemaLocation</a:t>
            </a:r>
            <a:r>
              <a:rPr lang="en-IN" dirty="0"/>
              <a:t>="</a:t>
            </a:r>
          </a:p>
          <a:p>
            <a:pPr marL="0" indent="0">
              <a:buNone/>
            </a:pPr>
            <a:r>
              <a:rPr lang="en-IN" dirty="0"/>
              <a:t>        http://www.springframework.org/schema/beans http://www.springframework.org/schema/beans/spring-beans.xsd</a:t>
            </a:r>
          </a:p>
          <a:p>
            <a:pPr marL="0" indent="0">
              <a:buNone/>
            </a:pPr>
            <a:r>
              <a:rPr lang="en-IN" dirty="0"/>
              <a:t>        http://www.springframework.org/schema/context http://www.springframework.org/schema/context/spring-context.xsd"&gt;</a:t>
            </a:r>
          </a:p>
          <a:p>
            <a:pPr marL="0" indent="0">
              <a:buNone/>
            </a:pPr>
            <a:r>
              <a:rPr lang="en-IN" dirty="0"/>
              <a:t> </a:t>
            </a:r>
          </a:p>
          <a:p>
            <a:pPr marL="0" indent="0">
              <a:buNone/>
            </a:pPr>
            <a:r>
              <a:rPr lang="en-IN" dirty="0"/>
              <a:t>    &lt;!-- To activate the '@Resource' annotation in the spring framework --&gt;</a:t>
            </a:r>
          </a:p>
          <a:p>
            <a:pPr marL="0" indent="0">
              <a:buNone/>
            </a:pPr>
            <a:r>
              <a:rPr lang="en-IN" dirty="0"/>
              <a:t>    &lt;</a:t>
            </a:r>
            <a:r>
              <a:rPr lang="en-IN" dirty="0" err="1"/>
              <a:t>context:annotation-config</a:t>
            </a:r>
            <a:r>
              <a:rPr lang="en-IN" dirty="0"/>
              <a:t> /&gt;</a:t>
            </a:r>
          </a:p>
          <a:p>
            <a:pPr marL="0" indent="0">
              <a:buNone/>
            </a:pPr>
            <a:r>
              <a:rPr lang="en-IN" dirty="0"/>
              <a:t> </a:t>
            </a:r>
          </a:p>
          <a:p>
            <a:pPr marL="0" indent="0">
              <a:buNone/>
            </a:pPr>
            <a:r>
              <a:rPr lang="en-IN" dirty="0"/>
              <a:t>    &lt;bean id="</a:t>
            </a:r>
            <a:r>
              <a:rPr lang="en-IN" dirty="0" err="1"/>
              <a:t>mycompany</a:t>
            </a:r>
            <a:r>
              <a:rPr lang="en-IN" dirty="0"/>
              <a:t>" class=" </a:t>
            </a:r>
            <a:r>
              <a:rPr lang="en-IN" dirty="0" err="1"/>
              <a:t>com.spring.annotation.beans.Company</a:t>
            </a:r>
            <a:r>
              <a:rPr lang="en-IN" dirty="0"/>
              <a:t> "&gt;</a:t>
            </a:r>
          </a:p>
          <a:p>
            <a:pPr marL="0" indent="0">
              <a:buNone/>
            </a:pPr>
            <a:r>
              <a:rPr lang="en-IN" dirty="0"/>
              <a:t>        &lt;property name="name" value=“TCS" /&gt;</a:t>
            </a:r>
          </a:p>
          <a:p>
            <a:pPr marL="0" indent="0">
              <a:buNone/>
            </a:pPr>
            <a:r>
              <a:rPr lang="en-IN" dirty="0"/>
              <a:t>        &lt;property name="location" value=“Pune" /&gt;</a:t>
            </a:r>
          </a:p>
          <a:p>
            <a:pPr marL="0" indent="0">
              <a:buNone/>
            </a:pPr>
            <a:r>
              <a:rPr lang="en-IN" dirty="0"/>
              <a:t>    &lt;/bean&gt;</a:t>
            </a:r>
          </a:p>
          <a:p>
            <a:pPr marL="0" indent="0">
              <a:buNone/>
            </a:pPr>
            <a:r>
              <a:rPr lang="en-IN" dirty="0"/>
              <a:t> </a:t>
            </a:r>
          </a:p>
          <a:p>
            <a:pPr marL="0" indent="0">
              <a:buNone/>
            </a:pPr>
            <a:r>
              <a:rPr lang="en-IN" dirty="0"/>
              <a:t>    &lt;bean id="</a:t>
            </a:r>
            <a:r>
              <a:rPr lang="en-IN" dirty="0" err="1"/>
              <a:t>myemployee</a:t>
            </a:r>
            <a:r>
              <a:rPr lang="en-IN" dirty="0"/>
              <a:t>" class=" </a:t>
            </a:r>
            <a:r>
              <a:rPr lang="en-IN" dirty="0" err="1"/>
              <a:t>com.spring.annotation.beans.Employee</a:t>
            </a:r>
            <a:r>
              <a:rPr lang="en-IN" dirty="0"/>
              <a:t>"&gt;</a:t>
            </a:r>
          </a:p>
          <a:p>
            <a:pPr marL="0" indent="0">
              <a:buNone/>
            </a:pPr>
            <a:r>
              <a:rPr lang="en-IN" dirty="0"/>
              <a:t>        &lt;property name="id" value=“10034" /&gt;</a:t>
            </a:r>
          </a:p>
          <a:p>
            <a:pPr marL="0" indent="0">
              <a:buNone/>
            </a:pPr>
            <a:r>
              <a:rPr lang="en-IN" dirty="0"/>
              <a:t>        &lt;property name="name" value=“John Charles" /&gt;</a:t>
            </a:r>
          </a:p>
          <a:p>
            <a:pPr marL="0" indent="0">
              <a:buNone/>
            </a:pPr>
            <a:r>
              <a:rPr lang="en-IN" dirty="0"/>
              <a:t>    &lt;/bean&gt;</a:t>
            </a:r>
          </a:p>
          <a:p>
            <a:pPr marL="0" indent="0">
              <a:buNone/>
            </a:pPr>
            <a:r>
              <a:rPr lang="en-IN" dirty="0"/>
              <a:t>&lt;/beans&gt;</a:t>
            </a:r>
          </a:p>
        </p:txBody>
      </p:sp>
    </p:spTree>
    <p:extLst>
      <p:ext uri="{BB962C8B-B14F-4D97-AF65-F5344CB8AC3E}">
        <p14:creationId xmlns:p14="http://schemas.microsoft.com/office/powerpoint/2010/main" val="30640527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C82C-6172-4817-8ABA-B8E2CD423AC2}"/>
              </a:ext>
            </a:extLst>
          </p:cNvPr>
          <p:cNvSpPr>
            <a:spLocks noGrp="1"/>
          </p:cNvSpPr>
          <p:nvPr>
            <p:ph type="title"/>
          </p:nvPr>
        </p:nvSpPr>
        <p:spPr/>
        <p:txBody>
          <a:bodyPr/>
          <a:lstStyle/>
          <a:p>
            <a:r>
              <a:rPr lang="en-IN" dirty="0"/>
              <a:t>Demo: @Resource Cont..</a:t>
            </a:r>
          </a:p>
        </p:txBody>
      </p:sp>
      <p:sp>
        <p:nvSpPr>
          <p:cNvPr id="6" name="Rectangle 5">
            <a:extLst>
              <a:ext uri="{FF2B5EF4-FFF2-40B4-BE49-F238E27FC236}">
                <a16:creationId xmlns:a16="http://schemas.microsoft.com/office/drawing/2014/main" id="{0A5EF37B-672C-48CB-9696-78B1EC1483E9}"/>
              </a:ext>
            </a:extLst>
          </p:cNvPr>
          <p:cNvSpPr/>
          <p:nvPr/>
        </p:nvSpPr>
        <p:spPr>
          <a:xfrm>
            <a:off x="76200" y="1600200"/>
            <a:ext cx="8839200" cy="2585323"/>
          </a:xfrm>
          <a:prstGeom prst="rect">
            <a:avLst/>
          </a:prstGeom>
        </p:spPr>
        <p:txBody>
          <a:bodyPr wrap="square">
            <a:spAutoFit/>
          </a:bodyPr>
          <a:lstStyle/>
          <a:p>
            <a:r>
              <a:rPr lang="en-IN" dirty="0"/>
              <a:t>After executing the above MainApp.java file we get following code.</a:t>
            </a:r>
          </a:p>
          <a:p>
            <a:endParaRPr lang="en-IN" dirty="0"/>
          </a:p>
          <a:p>
            <a:r>
              <a:rPr lang="en-IN" dirty="0"/>
              <a:t>Employee [id= 10034, name=John Charles, company=Company [name=TCS., location=Pune]]</a:t>
            </a:r>
          </a:p>
          <a:p>
            <a:endParaRPr lang="en-IN" dirty="0"/>
          </a:p>
          <a:p>
            <a:endParaRPr lang="en-IN" dirty="0"/>
          </a:p>
          <a:p>
            <a:endParaRPr lang="en-IN" dirty="0"/>
          </a:p>
          <a:p>
            <a:endParaRPr lang="en-IN" dirty="0"/>
          </a:p>
          <a:p>
            <a:r>
              <a:rPr lang="en-IN" dirty="0"/>
              <a:t>From above example its understood we can define the @Resource annotation in the spring framework.</a:t>
            </a:r>
          </a:p>
        </p:txBody>
      </p:sp>
    </p:spTree>
    <p:extLst>
      <p:ext uri="{BB962C8B-B14F-4D97-AF65-F5344CB8AC3E}">
        <p14:creationId xmlns:p14="http://schemas.microsoft.com/office/powerpoint/2010/main" val="2187641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7899-FDFB-4020-9644-53B21CFFF600}"/>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622C6934-F62C-4B1C-8F1B-94321978B27C}"/>
              </a:ext>
            </a:extLst>
          </p:cNvPr>
          <p:cNvSpPr>
            <a:spLocks noGrp="1"/>
          </p:cNvSpPr>
          <p:nvPr>
            <p:ph idx="1"/>
          </p:nvPr>
        </p:nvSpPr>
        <p:spPr/>
        <p:txBody>
          <a:bodyPr/>
          <a:lstStyle/>
          <a:p>
            <a:pPr marL="0" indent="0">
              <a:buNone/>
            </a:pPr>
            <a:r>
              <a:rPr lang="en-US" dirty="0"/>
              <a:t>In this Module, we have learnt the following:</a:t>
            </a:r>
          </a:p>
          <a:p>
            <a:pPr lvl="1">
              <a:buFont typeface="Wingdings" panose="05000000000000000000" pitchFamily="2" charset="2"/>
              <a:buChar char="ü"/>
            </a:pPr>
            <a:r>
              <a:rPr lang="en-IN" sz="1800" dirty="0"/>
              <a:t>Bean Definition</a:t>
            </a:r>
          </a:p>
          <a:p>
            <a:pPr lvl="1">
              <a:buFont typeface="Wingdings" panose="05000000000000000000" pitchFamily="2" charset="2"/>
              <a:buChar char="ü"/>
            </a:pPr>
            <a:r>
              <a:rPr lang="en-IN" sz="1800" dirty="0"/>
              <a:t>Bean Scopes</a:t>
            </a:r>
          </a:p>
          <a:p>
            <a:pPr lvl="1">
              <a:buFont typeface="Wingdings" panose="05000000000000000000" pitchFamily="2" charset="2"/>
              <a:buChar char="ü"/>
            </a:pPr>
            <a:r>
              <a:rPr lang="en-IN" sz="1800" dirty="0"/>
              <a:t>Bean Life Cycle</a:t>
            </a:r>
          </a:p>
          <a:p>
            <a:pPr lvl="1">
              <a:buFont typeface="Wingdings" panose="05000000000000000000" pitchFamily="2" charset="2"/>
              <a:buChar char="ü"/>
            </a:pPr>
            <a:r>
              <a:rPr lang="en-IN" sz="1800" dirty="0"/>
              <a:t>Bean Post Processors</a:t>
            </a:r>
          </a:p>
          <a:p>
            <a:pPr lvl="1">
              <a:buFont typeface="Wingdings" panose="05000000000000000000" pitchFamily="2" charset="2"/>
              <a:buChar char="ü"/>
            </a:pPr>
            <a:r>
              <a:rPr lang="en-IN" sz="1800" dirty="0"/>
              <a:t>Bean Definition Inheritance</a:t>
            </a:r>
          </a:p>
          <a:p>
            <a:pPr lvl="1">
              <a:buFont typeface="Wingdings" panose="05000000000000000000" pitchFamily="2" charset="2"/>
              <a:buChar char="ü"/>
            </a:pPr>
            <a:r>
              <a:rPr lang="en-IN" sz="1800" dirty="0"/>
              <a:t>Beans Auto-Wiring</a:t>
            </a:r>
          </a:p>
          <a:p>
            <a:pPr lvl="1">
              <a:buFont typeface="Wingdings" panose="05000000000000000000" pitchFamily="2" charset="2"/>
              <a:buChar char="ü"/>
            </a:pPr>
            <a:r>
              <a:rPr lang="en-IN" sz="1800" dirty="0"/>
              <a:t>Annotation Based Configuration</a:t>
            </a:r>
            <a:endParaRPr lang="en-IN" dirty="0"/>
          </a:p>
          <a:p>
            <a:pPr marL="0" indent="0">
              <a:buNone/>
            </a:pPr>
            <a:endParaRPr lang="en-IN" dirty="0"/>
          </a:p>
        </p:txBody>
      </p:sp>
    </p:spTree>
    <p:extLst>
      <p:ext uri="{BB962C8B-B14F-4D97-AF65-F5344CB8AC3E}">
        <p14:creationId xmlns:p14="http://schemas.microsoft.com/office/powerpoint/2010/main" val="32488985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93</a:t>
            </a:fld>
            <a:endParaRPr lang="en-US" dirty="0"/>
          </a:p>
        </p:txBody>
      </p:sp>
    </p:spTree>
    <p:extLst>
      <p:ext uri="{BB962C8B-B14F-4D97-AF65-F5344CB8AC3E}">
        <p14:creationId xmlns:p14="http://schemas.microsoft.com/office/powerpoint/2010/main" val="180974717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3333</TotalTime>
  <Words>10404</Words>
  <Application>Microsoft Office PowerPoint</Application>
  <PresentationFormat>On-screen Show (4:3)</PresentationFormat>
  <Paragraphs>1514</Paragraphs>
  <Slides>93</Slides>
  <Notes>47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93</vt:i4>
      </vt:variant>
    </vt:vector>
  </HeadingPairs>
  <TitlesOfParts>
    <vt:vector size="108" baseType="lpstr">
      <vt:lpstr>-apple-system</vt:lpstr>
      <vt:lpstr>Arial</vt:lpstr>
      <vt:lpstr>Calibri</vt:lpstr>
      <vt:lpstr>Calibri Light</vt:lpstr>
      <vt:lpstr>Cambria</vt:lpstr>
      <vt:lpstr>Consolas</vt:lpstr>
      <vt:lpstr>Courier New</vt:lpstr>
      <vt:lpstr>erdana</vt:lpstr>
      <vt:lpstr>Georgia</vt:lpstr>
      <vt:lpstr>inherit</vt:lpstr>
      <vt:lpstr>Raleway</vt:lpstr>
      <vt:lpstr>Source Code Pro</vt:lpstr>
      <vt:lpstr>Trebuchet MS</vt:lpstr>
      <vt:lpstr>Wingdings</vt:lpstr>
      <vt:lpstr>Theme1 new</vt:lpstr>
      <vt:lpstr>Bean Introduction</vt:lpstr>
      <vt:lpstr>Bean Introduction</vt:lpstr>
      <vt:lpstr>Bean Definition</vt:lpstr>
      <vt:lpstr>Bean Scopes</vt:lpstr>
      <vt:lpstr>Singleton scope</vt:lpstr>
      <vt:lpstr>Singleton Bean scope example</vt:lpstr>
      <vt:lpstr>PowerPoint Presentation</vt:lpstr>
      <vt:lpstr>PowerPoint Presentation</vt:lpstr>
      <vt:lpstr>PowerPoint Presentation</vt:lpstr>
      <vt:lpstr>Prototype Bean Scope</vt:lpstr>
      <vt:lpstr>Prototype Bean Scope Example Duration : 5min</vt:lpstr>
      <vt:lpstr>PowerPoint Presentation</vt:lpstr>
      <vt:lpstr>Request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Scope </vt:lpstr>
      <vt:lpstr>Global Session </vt:lpstr>
      <vt:lpstr>Application scope</vt:lpstr>
      <vt:lpstr>Websocket Scope</vt:lpstr>
      <vt:lpstr>Bean Life Cycle</vt:lpstr>
      <vt:lpstr>Bean Life Cycle</vt:lpstr>
      <vt:lpstr>Demo: Bean Life Cycle</vt:lpstr>
      <vt:lpstr>Demo: Bean Life Cycle Cont..</vt:lpstr>
      <vt:lpstr>Demo: Bean Life Cycle Cont..</vt:lpstr>
      <vt:lpstr>Demo: Bean Life Cycle Cont..</vt:lpstr>
      <vt:lpstr>Spring Bean Life Cycle</vt:lpstr>
      <vt:lpstr>Spring Bean Life Cycle Cont..</vt:lpstr>
      <vt:lpstr>Spring Bean Life Cycle Cont..</vt:lpstr>
      <vt:lpstr>Spring Bean Life Cycle Cont..</vt:lpstr>
      <vt:lpstr>Spring Bean Post Processors</vt:lpstr>
      <vt:lpstr>Demo: Spring Bean Post Processor</vt:lpstr>
      <vt:lpstr>Demo: Spring Bean Post Processor Cont..</vt:lpstr>
      <vt:lpstr>Demo: Spring Bean Post Processor Cont..</vt:lpstr>
      <vt:lpstr>Demo: Spring Bean Post Processor Cont..</vt:lpstr>
      <vt:lpstr>Demo: Spring Bean Post Processor Cont..</vt:lpstr>
      <vt:lpstr>Demo: Spring Bean Post Processor Cont..</vt:lpstr>
      <vt:lpstr>Bean Inheritance Definition</vt:lpstr>
      <vt:lpstr>Bean Inheritance Definition Cont..</vt:lpstr>
      <vt:lpstr>Bean Inheritance Definition Cont..</vt:lpstr>
      <vt:lpstr>Demo: Bean Inheritance Definition</vt:lpstr>
      <vt:lpstr>Demo: Bean Inheritance Definition Cont..</vt:lpstr>
      <vt:lpstr>Demo: Bean Inheritance Definition Cont..</vt:lpstr>
      <vt:lpstr>Demo: Bean Inheritance Definition Cont..</vt:lpstr>
      <vt:lpstr>Demo: Bean Inheritance Definition Cont..</vt:lpstr>
      <vt:lpstr>Spring Bean Inheritance</vt:lpstr>
      <vt:lpstr>Spring Bean Inheritance Example</vt:lpstr>
      <vt:lpstr>Beans Auto-Wiring</vt:lpstr>
      <vt:lpstr>Beans Auto-Wiring Cont..</vt:lpstr>
      <vt:lpstr>Beans Auto-Wiring Cont..</vt:lpstr>
      <vt:lpstr>Beans Auto-Wiring Cont..</vt:lpstr>
      <vt:lpstr>Beans Auto-Wiring Cont..</vt:lpstr>
      <vt:lpstr>Demo: autowire=”byName”</vt:lpstr>
      <vt:lpstr>Demo: autowire=”byName” Cont..</vt:lpstr>
      <vt:lpstr>Demo: autowire=”byName” Cont..</vt:lpstr>
      <vt:lpstr>Demo: autowire=”byName” Cont..</vt:lpstr>
      <vt:lpstr>Demo: autowire=”byName” Cont..</vt:lpstr>
      <vt:lpstr>Spring Autowiring byType</vt:lpstr>
      <vt:lpstr>Demo: Autowire ByType</vt:lpstr>
      <vt:lpstr>Demo: Autowire ByType Cont..</vt:lpstr>
      <vt:lpstr>Autowiring by Constructor</vt:lpstr>
      <vt:lpstr>Demo: Autowire By Constructor</vt:lpstr>
      <vt:lpstr>Demo: Autowire By Constructor Cont..</vt:lpstr>
      <vt:lpstr>Autowire = no</vt:lpstr>
      <vt:lpstr>Spring Annotation Based Configuration </vt:lpstr>
      <vt:lpstr>Spring Annotation Based Configuration Cont..</vt:lpstr>
      <vt:lpstr>Spring Annotation Based Configuration Cont..</vt:lpstr>
      <vt:lpstr>Demo: @Required Annotation in Spring</vt:lpstr>
      <vt:lpstr>Demo: @Required Annotation in Spring Cont..</vt:lpstr>
      <vt:lpstr>Demo: @Required Annotation in Spring Cont..</vt:lpstr>
      <vt:lpstr>Demo: @Required Annotation in Spring Cont..</vt:lpstr>
      <vt:lpstr>@Autowired Annotation </vt:lpstr>
      <vt:lpstr>Demo: @Autowired</vt:lpstr>
      <vt:lpstr>Demo: @Autowired Cont..</vt:lpstr>
      <vt:lpstr>Demo: @Autowired Cont..</vt:lpstr>
      <vt:lpstr>Demo: @Autowired Cont..</vt:lpstr>
      <vt:lpstr>@Qualifier Annotation in Spring </vt:lpstr>
      <vt:lpstr>Demo: @Qualifier</vt:lpstr>
      <vt:lpstr>Demo: @Qualifier Cont..</vt:lpstr>
      <vt:lpstr>Demo: @Qualifier Cont..</vt:lpstr>
      <vt:lpstr>Demo: @Qualifier Cont..</vt:lpstr>
      <vt:lpstr>JSR-250Annotations</vt:lpstr>
      <vt:lpstr>@Resource Annotation</vt:lpstr>
      <vt:lpstr>Demo: @Resource annotation</vt:lpstr>
      <vt:lpstr>Demo: @Resource Cont..</vt:lpstr>
      <vt:lpstr>Demo: @Resource Cont..</vt:lpstr>
      <vt:lpstr>Demo: @Resource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Harsha Sharachandran</cp:lastModifiedBy>
  <cp:revision>1040</cp:revision>
  <dcterms:created xsi:type="dcterms:W3CDTF">2017-09-12T06:44:37Z</dcterms:created>
  <dcterms:modified xsi:type="dcterms:W3CDTF">2019-06-20T04:18:56Z</dcterms:modified>
</cp:coreProperties>
</file>