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4"/>
  </p:notesMasterIdLst>
  <p:sldIdLst>
    <p:sldId id="291" r:id="rId2"/>
    <p:sldId id="308" r:id="rId3"/>
    <p:sldId id="311"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5" r:id="rId18"/>
    <p:sldId id="334" r:id="rId19"/>
    <p:sldId id="333" r:id="rId20"/>
    <p:sldId id="336" r:id="rId21"/>
    <p:sldId id="337" r:id="rId22"/>
    <p:sldId id="338" r:id="rId23"/>
    <p:sldId id="339" r:id="rId24"/>
    <p:sldId id="340" r:id="rId25"/>
    <p:sldId id="341" r:id="rId26"/>
    <p:sldId id="342" r:id="rId27"/>
    <p:sldId id="343" r:id="rId28"/>
    <p:sldId id="344" r:id="rId29"/>
    <p:sldId id="345" r:id="rId30"/>
    <p:sldId id="347" r:id="rId31"/>
    <p:sldId id="348" r:id="rId32"/>
    <p:sldId id="349" r:id="rId33"/>
    <p:sldId id="350" r:id="rId34"/>
    <p:sldId id="346"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7" r:id="rId61"/>
    <p:sldId id="378" r:id="rId62"/>
    <p:sldId id="379" r:id="rId63"/>
    <p:sldId id="380" r:id="rId64"/>
    <p:sldId id="381" r:id="rId65"/>
    <p:sldId id="382" r:id="rId66"/>
    <p:sldId id="387" r:id="rId67"/>
    <p:sldId id="383" r:id="rId68"/>
    <p:sldId id="384" r:id="rId69"/>
    <p:sldId id="388" r:id="rId70"/>
    <p:sldId id="386" r:id="rId71"/>
    <p:sldId id="385" r:id="rId72"/>
    <p:sldId id="389" r:id="rId73"/>
    <p:sldId id="390" r:id="rId74"/>
    <p:sldId id="391" r:id="rId75"/>
    <p:sldId id="392" r:id="rId76"/>
    <p:sldId id="393" r:id="rId77"/>
    <p:sldId id="394" r:id="rId78"/>
    <p:sldId id="395" r:id="rId79"/>
    <p:sldId id="396" r:id="rId80"/>
    <p:sldId id="397" r:id="rId81"/>
    <p:sldId id="398" r:id="rId82"/>
    <p:sldId id="285"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588" autoAdjust="0"/>
  </p:normalViewPr>
  <p:slideViewPr>
    <p:cSldViewPr>
      <p:cViewPr varScale="1">
        <p:scale>
          <a:sx n="79" d="100"/>
          <a:sy n="79" d="100"/>
        </p:scale>
        <p:origin x="1598" y="77"/>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2T10:29:43.85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2T10:29:44.741"/>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6-12T10:29:45.83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7/6/2019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spring.io/spring/docs/3.0.x/reference/aop.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a:p>
        </p:txBody>
      </p:sp>
    </p:spTree>
    <p:extLst>
      <p:ext uri="{BB962C8B-B14F-4D97-AF65-F5344CB8AC3E}">
        <p14:creationId xmlns:p14="http://schemas.microsoft.com/office/powerpoint/2010/main" val="3069827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19</a:t>
            </a:fld>
            <a:endParaRPr lang="en-US"/>
          </a:p>
        </p:txBody>
      </p:sp>
    </p:spTree>
    <p:extLst>
      <p:ext uri="{BB962C8B-B14F-4D97-AF65-F5344CB8AC3E}">
        <p14:creationId xmlns:p14="http://schemas.microsoft.com/office/powerpoint/2010/main" val="80253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a:p>
        </p:txBody>
      </p:sp>
    </p:spTree>
    <p:extLst>
      <p:ext uri="{BB962C8B-B14F-4D97-AF65-F5344CB8AC3E}">
        <p14:creationId xmlns:p14="http://schemas.microsoft.com/office/powerpoint/2010/main" val="179555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21</a:t>
            </a:fld>
            <a:endParaRPr lang="en-US"/>
          </a:p>
        </p:txBody>
      </p:sp>
    </p:spTree>
    <p:extLst>
      <p:ext uri="{BB962C8B-B14F-4D97-AF65-F5344CB8AC3E}">
        <p14:creationId xmlns:p14="http://schemas.microsoft.com/office/powerpoint/2010/main" val="562013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IN" sz="1200" b="0" dirty="0"/>
              <a:t>.</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22</a:t>
            </a:fld>
            <a:endParaRPr lang="en-US"/>
          </a:p>
        </p:txBody>
      </p:sp>
    </p:spTree>
    <p:extLst>
      <p:ext uri="{BB962C8B-B14F-4D97-AF65-F5344CB8AC3E}">
        <p14:creationId xmlns:p14="http://schemas.microsoft.com/office/powerpoint/2010/main" val="71462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 </a:t>
            </a:r>
            <a:r>
              <a:rPr lang="en-IN" dirty="0">
                <a:hlinkClick r:id="rId3"/>
              </a:rPr>
              <a:t>https://docs.spring.io/spring/docs/3.0.x/reference/aop.html</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23</a:t>
            </a:fld>
            <a:endParaRPr lang="en-US"/>
          </a:p>
        </p:txBody>
      </p:sp>
    </p:spTree>
    <p:extLst>
      <p:ext uri="{BB962C8B-B14F-4D97-AF65-F5344CB8AC3E}">
        <p14:creationId xmlns:p14="http://schemas.microsoft.com/office/powerpoint/2010/main" val="91841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26</a:t>
            </a:fld>
            <a:endParaRPr lang="en-US"/>
          </a:p>
        </p:txBody>
      </p:sp>
    </p:spTree>
    <p:extLst>
      <p:ext uri="{BB962C8B-B14F-4D97-AF65-F5344CB8AC3E}">
        <p14:creationId xmlns:p14="http://schemas.microsoft.com/office/powerpoint/2010/main" val="405851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37</a:t>
            </a:fld>
            <a:endParaRPr lang="en-US"/>
          </a:p>
        </p:txBody>
      </p:sp>
    </p:spTree>
    <p:extLst>
      <p:ext uri="{BB962C8B-B14F-4D97-AF65-F5344CB8AC3E}">
        <p14:creationId xmlns:p14="http://schemas.microsoft.com/office/powerpoint/2010/main" val="150636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38</a:t>
            </a:fld>
            <a:endParaRPr lang="en-US"/>
          </a:p>
        </p:txBody>
      </p:sp>
    </p:spTree>
    <p:extLst>
      <p:ext uri="{BB962C8B-B14F-4D97-AF65-F5344CB8AC3E}">
        <p14:creationId xmlns:p14="http://schemas.microsoft.com/office/powerpoint/2010/main" val="164677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43</a:t>
            </a:fld>
            <a:endParaRPr lang="en-US"/>
          </a:p>
        </p:txBody>
      </p:sp>
    </p:spTree>
    <p:extLst>
      <p:ext uri="{BB962C8B-B14F-4D97-AF65-F5344CB8AC3E}">
        <p14:creationId xmlns:p14="http://schemas.microsoft.com/office/powerpoint/2010/main" val="318705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Above file is equivalent to below spring configuration xml</a:t>
            </a:r>
          </a:p>
          <a:p>
            <a:pPr fontAlgn="base" latinLnBrk="1"/>
            <a:r>
              <a:rPr lang="en-IN" sz="1200" b="0" i="0" kern="1200" dirty="0">
                <a:solidFill>
                  <a:schemeClr val="tx1"/>
                </a:solidFill>
                <a:effectLst/>
                <a:latin typeface="+mn-lt"/>
                <a:ea typeface="+mn-ea"/>
                <a:cs typeface="+mn-cs"/>
              </a:rPr>
              <a:t>&lt;?xml version="1.0" encoding="UTF-8"?&lt;</a:t>
            </a:r>
          </a:p>
          <a:p>
            <a:pPr fontAlgn="base" latinLnBrk="1"/>
            <a:r>
              <a:rPr lang="en-IN" sz="1200" b="0" i="0" kern="1200" dirty="0">
                <a:solidFill>
                  <a:schemeClr val="tx1"/>
                </a:solidFill>
                <a:effectLst/>
                <a:latin typeface="+mn-lt"/>
                <a:ea typeface="+mn-ea"/>
                <a:cs typeface="+mn-cs"/>
              </a:rPr>
              <a:t>&lt;beans </a:t>
            </a:r>
            <a:r>
              <a:rPr lang="en-IN" sz="1200" b="0" i="0" kern="1200" dirty="0" err="1">
                <a:solidFill>
                  <a:schemeClr val="tx1"/>
                </a:solidFill>
                <a:effectLst/>
                <a:latin typeface="+mn-lt"/>
                <a:ea typeface="+mn-ea"/>
                <a:cs typeface="+mn-cs"/>
              </a:rPr>
              <a:t>xmlns</a:t>
            </a:r>
            <a:r>
              <a:rPr lang="en-IN" sz="1200" b="0" i="0" kern="1200" dirty="0">
                <a:solidFill>
                  <a:schemeClr val="tx1"/>
                </a:solidFill>
                <a:effectLst/>
                <a:latin typeface="+mn-lt"/>
                <a:ea typeface="+mn-ea"/>
                <a:cs typeface="+mn-cs"/>
              </a:rPr>
              <a:t>="http://www.springframework.org/schema/beans"  </a:t>
            </a:r>
          </a:p>
          <a:p>
            <a:pPr fontAlgn="base" latinLnBrk="1"/>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xmlns:xsi</a:t>
            </a:r>
            <a:r>
              <a:rPr lang="en-IN" sz="1200" b="0" i="0" kern="1200" dirty="0">
                <a:solidFill>
                  <a:schemeClr val="tx1"/>
                </a:solidFill>
                <a:effectLst/>
                <a:latin typeface="+mn-lt"/>
                <a:ea typeface="+mn-ea"/>
                <a:cs typeface="+mn-cs"/>
              </a:rPr>
              <a:t>="http://www.w3.org/2001/XMLSchema-instance"  </a:t>
            </a:r>
          </a:p>
          <a:p>
            <a:pPr fontAlgn="base" latinLnBrk="1"/>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xmlns:context</a:t>
            </a:r>
            <a:r>
              <a:rPr lang="en-IN" sz="1200" b="0" i="0" kern="1200" dirty="0">
                <a:solidFill>
                  <a:schemeClr val="tx1"/>
                </a:solidFill>
                <a:effectLst/>
                <a:latin typeface="+mn-lt"/>
                <a:ea typeface="+mn-ea"/>
                <a:cs typeface="+mn-cs"/>
              </a:rPr>
              <a:t>="http://www.springframework.org/schema/context"  </a:t>
            </a:r>
          </a:p>
          <a:p>
            <a:pPr fontAlgn="base" latinLnBrk="1"/>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xsi:schemaLocation</a:t>
            </a:r>
            <a:r>
              <a:rPr lang="en-IN" sz="1200" b="0" i="0" kern="1200" dirty="0">
                <a:solidFill>
                  <a:schemeClr val="tx1"/>
                </a:solidFill>
                <a:effectLst/>
                <a:latin typeface="+mn-lt"/>
                <a:ea typeface="+mn-ea"/>
                <a:cs typeface="+mn-cs"/>
              </a:rPr>
              <a:t>="http://www.springframework.org/schema/beans  </a:t>
            </a:r>
          </a:p>
          <a:p>
            <a:pPr fontAlgn="base" latinLnBrk="1"/>
            <a:r>
              <a:rPr lang="en-IN" sz="1200" b="0" i="0" kern="1200" dirty="0">
                <a:solidFill>
                  <a:schemeClr val="tx1"/>
                </a:solidFill>
                <a:effectLst/>
                <a:latin typeface="+mn-lt"/>
                <a:ea typeface="+mn-ea"/>
                <a:cs typeface="+mn-cs"/>
              </a:rPr>
              <a:t>    http://www.springframework.org/schema/beans/spring-beans-3.0.xsd  </a:t>
            </a:r>
          </a:p>
          <a:p>
            <a:pPr fontAlgn="base" latinLnBrk="1"/>
            <a:r>
              <a:rPr lang="en-IN" sz="1200" b="0" i="0" kern="1200" dirty="0">
                <a:solidFill>
                  <a:schemeClr val="tx1"/>
                </a:solidFill>
                <a:effectLst/>
                <a:latin typeface="+mn-lt"/>
                <a:ea typeface="+mn-ea"/>
                <a:cs typeface="+mn-cs"/>
              </a:rPr>
              <a:t>    http://www.springframework.org/schema/context  </a:t>
            </a:r>
          </a:p>
          <a:p>
            <a:pPr fontAlgn="base" latinLnBrk="1"/>
            <a:r>
              <a:rPr lang="en-IN" sz="1200" b="0" i="0" kern="1200" dirty="0">
                <a:solidFill>
                  <a:schemeClr val="tx1"/>
                </a:solidFill>
                <a:effectLst/>
                <a:latin typeface="+mn-lt"/>
                <a:ea typeface="+mn-ea"/>
                <a:cs typeface="+mn-cs"/>
              </a:rPr>
              <a:t>    http://www.springframework.org/schema/context/spring-context-3.0.xsd“&gt;</a:t>
            </a:r>
          </a:p>
          <a:p>
            <a:pPr fontAlgn="base" latinLnBrk="1"/>
            <a:r>
              <a:rPr lang="en-IN" sz="1200" b="0" i="0" kern="1200" dirty="0">
                <a:solidFill>
                  <a:schemeClr val="tx1"/>
                </a:solidFill>
                <a:effectLst/>
                <a:latin typeface="+mn-lt"/>
                <a:ea typeface="+mn-ea"/>
                <a:cs typeface="+mn-cs"/>
              </a:rPr>
              <a:t>&lt;</a:t>
            </a:r>
            <a:r>
              <a:rPr lang="en-IN" sz="1200" b="0" i="0" kern="1200" dirty="0" err="1">
                <a:solidFill>
                  <a:schemeClr val="tx1"/>
                </a:solidFill>
                <a:effectLst/>
                <a:latin typeface="+mn-lt"/>
                <a:ea typeface="+mn-ea"/>
                <a:cs typeface="+mn-cs"/>
              </a:rPr>
              <a:t>context:annotation-config</a:t>
            </a:r>
            <a:r>
              <a:rPr lang="en-IN" sz="1200" b="0" i="0" kern="1200" dirty="0">
                <a:solidFill>
                  <a:schemeClr val="tx1"/>
                </a:solidFill>
                <a:effectLst/>
                <a:latin typeface="+mn-lt"/>
                <a:ea typeface="+mn-ea"/>
                <a:cs typeface="+mn-cs"/>
              </a:rPr>
              <a:t>/&gt; </a:t>
            </a:r>
          </a:p>
          <a:p>
            <a:pPr fontAlgn="base" latinLnBrk="1"/>
            <a:r>
              <a:rPr lang="en-IN" sz="1200" b="0" i="0" kern="1200" dirty="0">
                <a:solidFill>
                  <a:schemeClr val="tx1"/>
                </a:solidFill>
                <a:effectLst/>
                <a:latin typeface="+mn-lt"/>
                <a:ea typeface="+mn-ea"/>
                <a:cs typeface="+mn-cs"/>
              </a:rPr>
              <a:t>&lt;bean id="</a:t>
            </a:r>
            <a:r>
              <a:rPr lang="en-IN" sz="1200" b="0" i="0" kern="1200" dirty="0" err="1">
                <a:solidFill>
                  <a:schemeClr val="tx1"/>
                </a:solidFill>
                <a:effectLst/>
                <a:latin typeface="+mn-lt"/>
                <a:ea typeface="+mn-ea"/>
                <a:cs typeface="+mn-cs"/>
              </a:rPr>
              <a:t>countryObj</a:t>
            </a:r>
            <a:r>
              <a:rPr lang="en-IN" sz="1200" b="0" i="0" kern="1200" dirty="0">
                <a:solidFill>
                  <a:schemeClr val="tx1"/>
                </a:solidFill>
                <a:effectLst/>
                <a:latin typeface="+mn-lt"/>
                <a:ea typeface="+mn-ea"/>
                <a:cs typeface="+mn-cs"/>
              </a:rPr>
              <a:t>" class=“</a:t>
            </a:r>
            <a:r>
              <a:rPr lang="en-IN" sz="1200" b="0" i="0" kern="1200" dirty="0" err="1">
                <a:solidFill>
                  <a:schemeClr val="tx1"/>
                </a:solidFill>
                <a:effectLst/>
                <a:latin typeface="+mn-lt"/>
                <a:ea typeface="+mn-ea"/>
                <a:cs typeface="+mn-cs"/>
              </a:rPr>
              <a:t>com.annotation.model.Country</a:t>
            </a:r>
            <a:r>
              <a:rPr lang="en-IN" sz="1200" b="0" i="0" kern="1200" dirty="0">
                <a:solidFill>
                  <a:schemeClr val="tx1"/>
                </a:solidFill>
                <a:effectLst/>
                <a:latin typeface="+mn-lt"/>
                <a:ea typeface="+mn-ea"/>
                <a:cs typeface="+mn-cs"/>
              </a:rPr>
              <a:t>“&gt;</a:t>
            </a:r>
          </a:p>
          <a:p>
            <a:pPr fontAlgn="base" latinLnBrk="1"/>
            <a:r>
              <a:rPr lang="en-IN" sz="1200" b="0" i="0" kern="1200" dirty="0">
                <a:solidFill>
                  <a:schemeClr val="tx1"/>
                </a:solidFill>
                <a:effectLst/>
                <a:latin typeface="+mn-lt"/>
                <a:ea typeface="+mn-ea"/>
                <a:cs typeface="+mn-cs"/>
              </a:rPr>
              <a:t>  &lt;property name="</a:t>
            </a:r>
            <a:r>
              <a:rPr lang="en-IN" sz="1200" b="0" i="0" kern="1200" dirty="0" err="1">
                <a:solidFill>
                  <a:schemeClr val="tx1"/>
                </a:solidFill>
                <a:effectLst/>
                <a:latin typeface="+mn-lt"/>
                <a:ea typeface="+mn-ea"/>
                <a:cs typeface="+mn-cs"/>
              </a:rPr>
              <a:t>countryName</a:t>
            </a:r>
            <a:r>
              <a:rPr lang="en-IN" sz="1200" b="0" i="0" kern="1200" dirty="0">
                <a:solidFill>
                  <a:schemeClr val="tx1"/>
                </a:solidFill>
                <a:effectLst/>
                <a:latin typeface="+mn-lt"/>
                <a:ea typeface="+mn-ea"/>
                <a:cs typeface="+mn-cs"/>
              </a:rPr>
              <a:t>" value="India"/&gt;</a:t>
            </a:r>
          </a:p>
          <a:p>
            <a:pPr fontAlgn="base" latinLnBrk="1"/>
            <a:r>
              <a:rPr lang="en-IN" sz="1200" b="0" i="0" kern="1200" dirty="0">
                <a:solidFill>
                  <a:schemeClr val="tx1"/>
                </a:solidFill>
                <a:effectLst/>
                <a:latin typeface="+mn-lt"/>
                <a:ea typeface="+mn-ea"/>
                <a:cs typeface="+mn-cs"/>
              </a:rPr>
              <a:t>&lt;/bean&gt;</a:t>
            </a:r>
          </a:p>
          <a:p>
            <a:pPr fontAlgn="base" latinLnBrk="1"/>
            <a:r>
              <a:rPr lang="en-IN" sz="1200" b="0" i="0" kern="1200" dirty="0">
                <a:solidFill>
                  <a:schemeClr val="tx1"/>
                </a:solidFill>
                <a:effectLst/>
                <a:latin typeface="+mn-lt"/>
                <a:ea typeface="+mn-ea"/>
                <a:cs typeface="+mn-cs"/>
              </a:rPr>
              <a:t>&lt;/beans&gt;</a:t>
            </a:r>
          </a:p>
          <a:p>
            <a:br>
              <a:rPr lang="en-IN" dirty="0"/>
            </a:br>
            <a:endParaRPr lang="en-IN" sz="1200" b="0" i="0" kern="1200" dirty="0">
              <a:solidFill>
                <a:schemeClr val="tx1"/>
              </a:solidFill>
              <a:effectLst/>
              <a:latin typeface="+mn-lt"/>
              <a:ea typeface="+mn-ea"/>
              <a:cs typeface="+mn-cs"/>
            </a:endParaRPr>
          </a:p>
          <a:p>
            <a:br>
              <a:rPr lang="en-IN" sz="1200" b="1"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a:p>
        </p:txBody>
      </p:sp>
    </p:spTree>
    <p:extLst>
      <p:ext uri="{BB962C8B-B14F-4D97-AF65-F5344CB8AC3E}">
        <p14:creationId xmlns:p14="http://schemas.microsoft.com/office/powerpoint/2010/main" val="551869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46</a:t>
            </a:fld>
            <a:endParaRPr lang="en-US"/>
          </a:p>
        </p:txBody>
      </p:sp>
    </p:spTree>
    <p:extLst>
      <p:ext uri="{BB962C8B-B14F-4D97-AF65-F5344CB8AC3E}">
        <p14:creationId xmlns:p14="http://schemas.microsoft.com/office/powerpoint/2010/main" val="3707553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48</a:t>
            </a:fld>
            <a:endParaRPr lang="en-US"/>
          </a:p>
        </p:txBody>
      </p:sp>
    </p:spTree>
    <p:extLst>
      <p:ext uri="{BB962C8B-B14F-4D97-AF65-F5344CB8AC3E}">
        <p14:creationId xmlns:p14="http://schemas.microsoft.com/office/powerpoint/2010/main" val="1914237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60</a:t>
            </a:fld>
            <a:endParaRPr lang="en-US"/>
          </a:p>
        </p:txBody>
      </p:sp>
    </p:spTree>
    <p:extLst>
      <p:ext uri="{BB962C8B-B14F-4D97-AF65-F5344CB8AC3E}">
        <p14:creationId xmlns:p14="http://schemas.microsoft.com/office/powerpoint/2010/main" val="2474048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61</a:t>
            </a:fld>
            <a:endParaRPr lang="en-US"/>
          </a:p>
        </p:txBody>
      </p:sp>
    </p:spTree>
    <p:extLst>
      <p:ext uri="{BB962C8B-B14F-4D97-AF65-F5344CB8AC3E}">
        <p14:creationId xmlns:p14="http://schemas.microsoft.com/office/powerpoint/2010/main" val="399698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62</a:t>
            </a:fld>
            <a:endParaRPr lang="en-US"/>
          </a:p>
        </p:txBody>
      </p:sp>
    </p:spTree>
    <p:extLst>
      <p:ext uri="{BB962C8B-B14F-4D97-AF65-F5344CB8AC3E}">
        <p14:creationId xmlns:p14="http://schemas.microsoft.com/office/powerpoint/2010/main" val="222163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https://docs.spring.io/spring/docs/3.2.x/spring-framework-reference/html/mvc.html</a:t>
            </a:r>
          </a:p>
          <a:p>
            <a:endParaRPr lang="en-US" dirty="0"/>
          </a:p>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63</a:t>
            </a:fld>
            <a:endParaRPr lang="en-US"/>
          </a:p>
        </p:txBody>
      </p:sp>
    </p:spTree>
    <p:extLst>
      <p:ext uri="{BB962C8B-B14F-4D97-AF65-F5344CB8AC3E}">
        <p14:creationId xmlns:p14="http://schemas.microsoft.com/office/powerpoint/2010/main" val="375966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We set a </a:t>
            </a:r>
            <a:r>
              <a:rPr lang="en-IN" dirty="0"/>
              <a:t>@RequestMapping</a:t>
            </a:r>
            <a:r>
              <a:rPr lang="en-IN" sz="1200" b="0" i="0" kern="1200" dirty="0">
                <a:solidFill>
                  <a:schemeClr val="tx1"/>
                </a:solidFill>
                <a:effectLst/>
                <a:latin typeface="+mn-lt"/>
                <a:ea typeface="+mn-ea"/>
                <a:cs typeface="+mn-cs"/>
              </a:rPr>
              <a:t> annotation at the class level the value of that annotation will be the prefix of all requests coming to that controller, HelloController1 . Both controller have the same method, with same request mapping </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65</a:t>
            </a:fld>
            <a:endParaRPr lang="en-US"/>
          </a:p>
        </p:txBody>
      </p:sp>
    </p:spTree>
    <p:extLst>
      <p:ext uri="{BB962C8B-B14F-4D97-AF65-F5344CB8AC3E}">
        <p14:creationId xmlns:p14="http://schemas.microsoft.com/office/powerpoint/2010/main" val="3580129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We set a </a:t>
            </a:r>
            <a:r>
              <a:rPr lang="en-IN" dirty="0"/>
              <a:t>@RequestMapping</a:t>
            </a:r>
            <a:r>
              <a:rPr lang="en-IN" sz="1200" b="0" i="0" kern="1200" dirty="0">
                <a:solidFill>
                  <a:schemeClr val="tx1"/>
                </a:solidFill>
                <a:effectLst/>
                <a:latin typeface="+mn-lt"/>
                <a:ea typeface="+mn-ea"/>
                <a:cs typeface="+mn-cs"/>
              </a:rPr>
              <a:t> annotation at the class level the value of that annotation will be the prefix of all requests coming to that controller, HelloController2. Both controller have the same method, with same request mapping </a:t>
            </a:r>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66</a:t>
            </a:fld>
            <a:endParaRPr lang="en-US"/>
          </a:p>
        </p:txBody>
      </p:sp>
    </p:spTree>
    <p:extLst>
      <p:ext uri="{BB962C8B-B14F-4D97-AF65-F5344CB8AC3E}">
        <p14:creationId xmlns:p14="http://schemas.microsoft.com/office/powerpoint/2010/main" val="284490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Controller1 and controller 2 will call viewpage1.jsp and viewpage2.jsp respectively. </a:t>
            </a:r>
          </a:p>
        </p:txBody>
      </p:sp>
      <p:sp>
        <p:nvSpPr>
          <p:cNvPr id="4" name="Slide Number Placeholder 3"/>
          <p:cNvSpPr>
            <a:spLocks noGrp="1"/>
          </p:cNvSpPr>
          <p:nvPr>
            <p:ph type="sldNum" sz="quarter" idx="5"/>
          </p:nvPr>
        </p:nvSpPr>
        <p:spPr/>
        <p:txBody>
          <a:bodyPr/>
          <a:lstStyle/>
          <a:p>
            <a:fld id="{4537AC76-B5B6-4D22-964E-8311652E7560}" type="slidenum">
              <a:rPr lang="en-US" smtClean="0"/>
              <a:t>67</a:t>
            </a:fld>
            <a:endParaRPr lang="en-US"/>
          </a:p>
        </p:txBody>
      </p:sp>
    </p:spTree>
    <p:extLst>
      <p:ext uri="{BB962C8B-B14F-4D97-AF65-F5344CB8AC3E}">
        <p14:creationId xmlns:p14="http://schemas.microsoft.com/office/powerpoint/2010/main" val="679083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Spring MVC, </a:t>
            </a:r>
            <a:r>
              <a:rPr lang="en-IN" sz="1200" b="1" i="0" kern="1200" dirty="0" err="1">
                <a:solidFill>
                  <a:schemeClr val="tx1"/>
                </a:solidFill>
                <a:effectLst/>
                <a:latin typeface="+mn-lt"/>
                <a:ea typeface="+mn-ea"/>
                <a:cs typeface="+mn-cs"/>
              </a:rPr>
              <a:t>InternalResourceViewResolver</a:t>
            </a:r>
            <a:r>
              <a:rPr lang="en-IN" sz="1200" b="0" i="0" kern="1200" dirty="0">
                <a:solidFill>
                  <a:schemeClr val="tx1"/>
                </a:solidFill>
                <a:effectLst/>
                <a:latin typeface="+mn-lt"/>
                <a:ea typeface="+mn-ea"/>
                <a:cs typeface="+mn-cs"/>
              </a:rPr>
              <a:t> is used to resolve “internal resource view” (in simple, it’s final output, </a:t>
            </a:r>
            <a:r>
              <a:rPr lang="en-IN" sz="1200" b="0" i="0" kern="1200" dirty="0" err="1">
                <a:solidFill>
                  <a:schemeClr val="tx1"/>
                </a:solidFill>
                <a:effectLst/>
                <a:latin typeface="+mn-lt"/>
                <a:ea typeface="+mn-ea"/>
                <a:cs typeface="+mn-cs"/>
              </a:rPr>
              <a:t>jsp</a:t>
            </a:r>
            <a:r>
              <a:rPr lang="en-IN" sz="1200" b="0" i="0" kern="1200" dirty="0">
                <a:solidFill>
                  <a:schemeClr val="tx1"/>
                </a:solidFill>
                <a:effectLst/>
                <a:latin typeface="+mn-lt"/>
                <a:ea typeface="+mn-ea"/>
                <a:cs typeface="+mn-cs"/>
              </a:rPr>
              <a:t> or </a:t>
            </a:r>
            <a:r>
              <a:rPr lang="en-IN" sz="1200" b="0" i="0" kern="1200" dirty="0" err="1">
                <a:solidFill>
                  <a:schemeClr val="tx1"/>
                </a:solidFill>
                <a:effectLst/>
                <a:latin typeface="+mn-lt"/>
                <a:ea typeface="+mn-ea"/>
                <a:cs typeface="+mn-cs"/>
              </a:rPr>
              <a:t>htmp</a:t>
            </a:r>
            <a:r>
              <a:rPr lang="en-IN" sz="1200" b="0" i="0" kern="1200" dirty="0">
                <a:solidFill>
                  <a:schemeClr val="tx1"/>
                </a:solidFill>
                <a:effectLst/>
                <a:latin typeface="+mn-lt"/>
                <a:ea typeface="+mn-ea"/>
                <a:cs typeface="+mn-cs"/>
              </a:rPr>
              <a:t> page) based on a predefined URL pattern. In additional, it allow you to add some predefined prefix or suffix to the view name (prefix + view name + suffix), and generate the final view page URL.</a:t>
            </a:r>
          </a:p>
          <a:p>
            <a:r>
              <a:rPr lang="en-IN" sz="1200" b="1" i="0" kern="1200" dirty="0">
                <a:solidFill>
                  <a:schemeClr val="tx1"/>
                </a:solidFill>
                <a:effectLst/>
                <a:latin typeface="+mn-lt"/>
                <a:ea typeface="+mn-ea"/>
                <a:cs typeface="+mn-cs"/>
              </a:rPr>
              <a:t>What’s internal resource views?</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In Spring MVC or any web application, for good practice, it’s always recommended to put the entire views or JSP files under “WEB-INF” folder, to protect it from direct access via manual entered URL. Those views under “WEB-INF” folder are named as internal resource views, as it’s only accessible by the servlet or Spring’s controllers class.</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68</a:t>
            </a:fld>
            <a:endParaRPr lang="en-US"/>
          </a:p>
        </p:txBody>
      </p:sp>
    </p:spTree>
    <p:extLst>
      <p:ext uri="{BB962C8B-B14F-4D97-AF65-F5344CB8AC3E}">
        <p14:creationId xmlns:p14="http://schemas.microsoft.com/office/powerpoint/2010/main" val="307754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Annotating a class with the </a:t>
            </a:r>
            <a:r>
              <a:rPr lang="en-IN" sz="1200" b="1" i="0" kern="1200" dirty="0">
                <a:solidFill>
                  <a:schemeClr val="tx1"/>
                </a:solidFill>
                <a:effectLst/>
                <a:latin typeface="+mn-lt"/>
                <a:ea typeface="+mn-ea"/>
                <a:cs typeface="+mn-cs"/>
              </a:rPr>
              <a:t>@Configuration</a:t>
            </a:r>
            <a:r>
              <a:rPr lang="en-IN" sz="1200" b="0" i="0" kern="1200" dirty="0">
                <a:solidFill>
                  <a:schemeClr val="tx1"/>
                </a:solidFill>
                <a:effectLst/>
                <a:latin typeface="+mn-lt"/>
                <a:ea typeface="+mn-ea"/>
                <a:cs typeface="+mn-cs"/>
              </a:rPr>
              <a:t> indicates that the class can be used by the Spring </a:t>
            </a:r>
            <a:r>
              <a:rPr lang="en-IN" sz="1200" b="0" i="0" kern="1200" dirty="0" err="1">
                <a:solidFill>
                  <a:schemeClr val="tx1"/>
                </a:solidFill>
                <a:effectLst/>
                <a:latin typeface="+mn-lt"/>
                <a:ea typeface="+mn-ea"/>
                <a:cs typeface="+mn-cs"/>
              </a:rPr>
              <a:t>IoC</a:t>
            </a:r>
            <a:r>
              <a:rPr lang="en-IN" sz="1200" b="0" i="0" kern="1200" dirty="0">
                <a:solidFill>
                  <a:schemeClr val="tx1"/>
                </a:solidFill>
                <a:effectLst/>
                <a:latin typeface="+mn-lt"/>
                <a:ea typeface="+mn-ea"/>
                <a:cs typeface="+mn-cs"/>
              </a:rPr>
              <a:t> container as a source of bean definitions. The </a:t>
            </a:r>
            <a:r>
              <a:rPr lang="en-IN" sz="1200" b="1" i="0" kern="1200" dirty="0">
                <a:solidFill>
                  <a:schemeClr val="tx1"/>
                </a:solidFill>
                <a:effectLst/>
                <a:latin typeface="+mn-lt"/>
                <a:ea typeface="+mn-ea"/>
                <a:cs typeface="+mn-cs"/>
              </a:rPr>
              <a:t>@</a:t>
            </a:r>
            <a:r>
              <a:rPr lang="en-IN" sz="1200" b="1" i="0" kern="1200" dirty="0" err="1">
                <a:solidFill>
                  <a:schemeClr val="tx1"/>
                </a:solidFill>
                <a:effectLst/>
                <a:latin typeface="+mn-lt"/>
                <a:ea typeface="+mn-ea"/>
                <a:cs typeface="+mn-cs"/>
              </a:rPr>
              <a:t>Bean</a:t>
            </a:r>
            <a:r>
              <a:rPr lang="en-IN" sz="1200" b="0" i="0" kern="1200" dirty="0" err="1">
                <a:solidFill>
                  <a:schemeClr val="tx1"/>
                </a:solidFill>
                <a:effectLst/>
                <a:latin typeface="+mn-lt"/>
                <a:ea typeface="+mn-ea"/>
                <a:cs typeface="+mn-cs"/>
              </a:rPr>
              <a:t>annotation</a:t>
            </a:r>
            <a:r>
              <a:rPr lang="en-IN" sz="1200" b="0" i="0" kern="1200" dirty="0">
                <a:solidFill>
                  <a:schemeClr val="tx1"/>
                </a:solidFill>
                <a:effectLst/>
                <a:latin typeface="+mn-lt"/>
                <a:ea typeface="+mn-ea"/>
                <a:cs typeface="+mn-cs"/>
              </a:rPr>
              <a:t> tells Spring that a method annotated with @Bean will return an object that should be registered as a bean in the Spring application context. </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a:p>
        </p:txBody>
      </p:sp>
    </p:spTree>
    <p:extLst>
      <p:ext uri="{BB962C8B-B14F-4D97-AF65-F5344CB8AC3E}">
        <p14:creationId xmlns:p14="http://schemas.microsoft.com/office/powerpoint/2010/main" val="3865176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Spring MVC, its possible to have multiple controllers at a time. each controller class with should be mapped with </a:t>
            </a:r>
            <a:r>
              <a:rPr lang="en-IN" sz="1200" b="1" i="0" kern="1200" dirty="0">
                <a:solidFill>
                  <a:schemeClr val="tx1"/>
                </a:solidFill>
                <a:effectLst/>
                <a:latin typeface="+mn-lt"/>
                <a:ea typeface="+mn-ea"/>
                <a:cs typeface="+mn-cs"/>
              </a:rPr>
              <a:t>@Controller </a:t>
            </a:r>
            <a:r>
              <a:rPr lang="en-IN" sz="1200" b="0" i="0" kern="1200" dirty="0">
                <a:solidFill>
                  <a:schemeClr val="tx1"/>
                </a:solidFill>
                <a:effectLst/>
                <a:latin typeface="+mn-lt"/>
                <a:ea typeface="+mn-ea"/>
                <a:cs typeface="+mn-cs"/>
              </a:rPr>
              <a:t>annotation.</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70</a:t>
            </a:fld>
            <a:endParaRPr lang="en-US"/>
          </a:p>
        </p:txBody>
      </p:sp>
    </p:spTree>
    <p:extLst>
      <p:ext uri="{BB962C8B-B14F-4D97-AF65-F5344CB8AC3E}">
        <p14:creationId xmlns:p14="http://schemas.microsoft.com/office/powerpoint/2010/main" val="33272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Spring will resolve the view’s name “</a:t>
            </a:r>
            <a:r>
              <a:rPr lang="en-IN" sz="1200" b="1" i="0" kern="1200" dirty="0" err="1">
                <a:solidFill>
                  <a:schemeClr val="tx1"/>
                </a:solidFill>
                <a:effectLst/>
                <a:latin typeface="+mn-lt"/>
                <a:ea typeface="+mn-ea"/>
                <a:cs typeface="+mn-cs"/>
              </a:rPr>
              <a:t>index.jsp</a:t>
            </a:r>
            <a:r>
              <a:rPr lang="en-IN" sz="1200" b="0" i="0" kern="1200" dirty="0">
                <a:solidFill>
                  <a:schemeClr val="tx1"/>
                </a:solidFill>
                <a:effectLst/>
                <a:latin typeface="+mn-lt"/>
                <a:ea typeface="+mn-ea"/>
                <a:cs typeface="+mn-cs"/>
              </a:rPr>
              <a:t>” in the following way :</a:t>
            </a:r>
          </a:p>
          <a:p>
            <a:r>
              <a:rPr lang="en-IN" dirty="0">
                <a:effectLst/>
              </a:rPr>
              <a:t>prefix + view name + suffix = /WEB-INF/</a:t>
            </a:r>
            <a:r>
              <a:rPr lang="en-IN" dirty="0" err="1">
                <a:effectLst/>
              </a:rPr>
              <a:t>jsp</a:t>
            </a:r>
            <a:r>
              <a:rPr lang="en-IN" dirty="0">
                <a:effectLst/>
              </a:rPr>
              <a:t>/</a:t>
            </a:r>
            <a:r>
              <a:rPr lang="en-IN" b="1" dirty="0">
                <a:effectLst/>
              </a:rPr>
              <a:t>viewpage1</a:t>
            </a:r>
            <a:r>
              <a:rPr lang="en-IN" dirty="0">
                <a:effectLst/>
              </a:rPr>
              <a:t>.jsp and /WEB-INF/</a:t>
            </a:r>
            <a:r>
              <a:rPr lang="en-IN" dirty="0" err="1">
                <a:effectLst/>
              </a:rPr>
              <a:t>jsp</a:t>
            </a:r>
            <a:r>
              <a:rPr lang="en-IN" dirty="0">
                <a:effectLst/>
              </a:rPr>
              <a:t>/</a:t>
            </a:r>
            <a:r>
              <a:rPr lang="en-IN" b="1" dirty="0">
                <a:effectLst/>
              </a:rPr>
              <a:t>viewpage2</a:t>
            </a:r>
            <a:r>
              <a:rPr lang="en-IN" dirty="0">
                <a:effectLst/>
              </a:rPr>
              <a:t>.jsp</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72</a:t>
            </a:fld>
            <a:endParaRPr lang="en-US"/>
          </a:p>
        </p:txBody>
      </p:sp>
    </p:spTree>
    <p:extLst>
      <p:ext uri="{BB962C8B-B14F-4D97-AF65-F5344CB8AC3E}">
        <p14:creationId xmlns:p14="http://schemas.microsoft.com/office/powerpoint/2010/main" val="3636074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82</a:t>
            </a:fld>
            <a:endParaRPr lang="en-US"/>
          </a:p>
        </p:txBody>
      </p:sp>
    </p:spTree>
    <p:extLst>
      <p:ext uri="{BB962C8B-B14F-4D97-AF65-F5344CB8AC3E}">
        <p14:creationId xmlns:p14="http://schemas.microsoft.com/office/powerpoint/2010/main" val="426658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a:p>
        </p:txBody>
      </p:sp>
    </p:spTree>
    <p:extLst>
      <p:ext uri="{BB962C8B-B14F-4D97-AF65-F5344CB8AC3E}">
        <p14:creationId xmlns:p14="http://schemas.microsoft.com/office/powerpoint/2010/main" val="627028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To listen to a context event, a bean should implement the </a:t>
            </a:r>
            <a:r>
              <a:rPr lang="en-IN" sz="1200" b="0" i="1" kern="1200" dirty="0" err="1">
                <a:solidFill>
                  <a:schemeClr val="tx1"/>
                </a:solidFill>
                <a:effectLst/>
                <a:latin typeface="+mn-lt"/>
                <a:ea typeface="+mn-ea"/>
                <a:cs typeface="+mn-cs"/>
              </a:rPr>
              <a:t>ApplicationListener</a:t>
            </a:r>
            <a:r>
              <a:rPr lang="en-IN" sz="1200" b="0" i="0" kern="1200" dirty="0" err="1">
                <a:solidFill>
                  <a:schemeClr val="tx1"/>
                </a:solidFill>
                <a:effectLst/>
                <a:latin typeface="+mn-lt"/>
                <a:ea typeface="+mn-ea"/>
                <a:cs typeface="+mn-cs"/>
              </a:rPr>
              <a:t>interface</a:t>
            </a:r>
            <a:r>
              <a:rPr lang="en-IN" sz="1200" b="0" i="0" kern="1200" dirty="0">
                <a:solidFill>
                  <a:schemeClr val="tx1"/>
                </a:solidFill>
                <a:effectLst/>
                <a:latin typeface="+mn-lt"/>
                <a:ea typeface="+mn-ea"/>
                <a:cs typeface="+mn-cs"/>
              </a:rPr>
              <a:t> which has just one method </a:t>
            </a:r>
            <a:r>
              <a:rPr lang="en-IN" sz="1200" b="1" i="0" kern="1200" dirty="0">
                <a:solidFill>
                  <a:schemeClr val="tx1"/>
                </a:solidFill>
                <a:effectLst/>
                <a:latin typeface="+mn-lt"/>
                <a:ea typeface="+mn-ea"/>
                <a:cs typeface="+mn-cs"/>
              </a:rPr>
              <a:t>onApplicationEvent()</a:t>
            </a:r>
            <a:r>
              <a:rPr lang="en-IN" sz="1200" b="0" i="0" kern="1200" dirty="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a:p>
        </p:txBody>
      </p:sp>
    </p:spTree>
    <p:extLst>
      <p:ext uri="{BB962C8B-B14F-4D97-AF65-F5344CB8AC3E}">
        <p14:creationId xmlns:p14="http://schemas.microsoft.com/office/powerpoint/2010/main" val="135531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a:p>
        </p:txBody>
      </p:sp>
    </p:spTree>
    <p:extLst>
      <p:ext uri="{BB962C8B-B14F-4D97-AF65-F5344CB8AC3E}">
        <p14:creationId xmlns:p14="http://schemas.microsoft.com/office/powerpoint/2010/main" val="265452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Spring's event handling is single-threaded so if an event is published, until and unless all the receivers get the message, the processes are blocked and the flow will not continue. Hence, care should be taken when designing your application if the event handling is to be used.</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a:p>
        </p:txBody>
      </p:sp>
    </p:spTree>
    <p:extLst>
      <p:ext uri="{BB962C8B-B14F-4D97-AF65-F5344CB8AC3E}">
        <p14:creationId xmlns:p14="http://schemas.microsoft.com/office/powerpoint/2010/main" val="837833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publisher class is open to implement the </a:t>
            </a:r>
            <a:r>
              <a:rPr lang="en-IN" sz="1200" b="0" i="0" kern="1200" dirty="0" err="1">
                <a:solidFill>
                  <a:schemeClr val="tx1"/>
                </a:solidFill>
                <a:effectLst/>
                <a:latin typeface="+mn-lt"/>
                <a:ea typeface="+mn-ea"/>
                <a:cs typeface="+mn-cs"/>
              </a:rPr>
              <a:t>ApplicationEventPublisherAware</a:t>
            </a:r>
            <a:r>
              <a:rPr lang="en-IN" sz="1200" b="0" i="0" kern="1200" dirty="0">
                <a:solidFill>
                  <a:schemeClr val="tx1"/>
                </a:solidFill>
                <a:effectLst/>
                <a:latin typeface="+mn-lt"/>
                <a:ea typeface="+mn-ea"/>
                <a:cs typeface="+mn-cs"/>
              </a:rPr>
              <a:t> interface which injects the event publisher on the application start-up. The simpler way to inject the publisher is with @</a:t>
            </a:r>
            <a:r>
              <a:rPr lang="en-IN" sz="1200" b="0" i="0" kern="1200" dirty="0" err="1">
                <a:solidFill>
                  <a:schemeClr val="tx1"/>
                </a:solidFill>
                <a:effectLst/>
                <a:latin typeface="+mn-lt"/>
                <a:ea typeface="+mn-ea"/>
                <a:cs typeface="+mn-cs"/>
              </a:rPr>
              <a:t>Autowire</a:t>
            </a:r>
            <a:r>
              <a:rPr lang="en-IN" sz="1200" b="0" i="0" kern="1200" dirty="0">
                <a:solidFill>
                  <a:schemeClr val="tx1"/>
                </a:solidFill>
                <a:effectLst/>
                <a:latin typeface="+mn-lt"/>
                <a:ea typeface="+mn-ea"/>
                <a:cs typeface="+mn-cs"/>
              </a:rPr>
              <a:t>.</a:t>
            </a:r>
          </a:p>
          <a:p>
            <a:endParaRPr lang="en-IN" sz="1200" b="0" i="1"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To publish the event, use the </a:t>
            </a:r>
            <a:r>
              <a:rPr lang="en-IN" sz="1200" b="0" i="0" kern="1200" dirty="0" err="1">
                <a:solidFill>
                  <a:schemeClr val="tx1"/>
                </a:solidFill>
                <a:effectLst/>
                <a:latin typeface="+mn-lt"/>
                <a:ea typeface="+mn-ea"/>
                <a:cs typeface="+mn-cs"/>
              </a:rPr>
              <a:t>publishEvent</a:t>
            </a:r>
            <a:r>
              <a:rPr lang="en-IN" sz="1200" b="0" i="0" kern="1200" dirty="0">
                <a:solidFill>
                  <a:schemeClr val="tx1"/>
                </a:solidFill>
                <a:effectLst/>
                <a:latin typeface="+mn-lt"/>
                <a:ea typeface="+mn-ea"/>
                <a:cs typeface="+mn-cs"/>
              </a:rPr>
              <a:t>() API by injecting the </a:t>
            </a:r>
            <a:r>
              <a:rPr lang="en-IN" sz="1200" b="0" i="0" kern="1200" dirty="0" err="1">
                <a:solidFill>
                  <a:schemeClr val="tx1"/>
                </a:solidFill>
                <a:effectLst/>
                <a:latin typeface="+mn-lt"/>
                <a:ea typeface="+mn-ea"/>
                <a:cs typeface="+mn-cs"/>
              </a:rPr>
              <a:t>ApplicationEventPublisher</a:t>
            </a:r>
            <a:r>
              <a:rPr lang="en-IN" sz="1200" b="0" i="0" kern="1200" dirty="0">
                <a:solidFill>
                  <a:schemeClr val="tx1"/>
                </a:solidFill>
                <a:effectLst/>
                <a:latin typeface="+mn-lt"/>
                <a:ea typeface="+mn-ea"/>
                <a:cs typeface="+mn-cs"/>
              </a:rPr>
              <a:t>.</a:t>
            </a:r>
          </a:p>
          <a:p>
            <a:br>
              <a:rPr lang="en-IN" dirty="0"/>
            </a:br>
            <a:endParaRPr lang="en-IN" sz="1200" b="0" i="0" kern="1200" dirty="0">
              <a:solidFill>
                <a:schemeClr val="tx1"/>
              </a:solidFill>
              <a:effectLst/>
              <a:latin typeface="+mn-lt"/>
              <a:ea typeface="+mn-ea"/>
              <a:cs typeface="+mn-cs"/>
            </a:endParaRP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a:p>
        </p:txBody>
      </p:sp>
    </p:spTree>
    <p:extLst>
      <p:ext uri="{BB962C8B-B14F-4D97-AF65-F5344CB8AC3E}">
        <p14:creationId xmlns:p14="http://schemas.microsoft.com/office/powerpoint/2010/main" val="404093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a:p>
        </p:txBody>
      </p:sp>
    </p:spTree>
    <p:extLst>
      <p:ext uri="{BB962C8B-B14F-4D97-AF65-F5344CB8AC3E}">
        <p14:creationId xmlns:p14="http://schemas.microsoft.com/office/powerpoint/2010/main" val="2713223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7/6/2019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7/6/2019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7/6/2019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534C-5B7A-4D62-9124-9DF4AABF2CFC}"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springframework.org/schema/ao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IN" dirty="0"/>
              <a:t>Programming Concept</a:t>
            </a:r>
            <a:endParaRPr lang="en-US" dirty="0"/>
          </a:p>
        </p:txBody>
      </p:sp>
    </p:spTree>
    <p:extLst>
      <p:ext uri="{BB962C8B-B14F-4D97-AF65-F5344CB8AC3E}">
        <p14:creationId xmlns:p14="http://schemas.microsoft.com/office/powerpoint/2010/main" val="3161222203"/>
      </p:ext>
    </p:extLst>
  </p:cSld>
  <p:clrMapOvr>
    <a:masterClrMapping/>
  </p:clrMapOvr>
  <mc:AlternateContent xmlns:mc="http://schemas.openxmlformats.org/markup-compatibility/2006" xmlns:p14="http://schemas.microsoft.com/office/powerpoint/2010/main">
    <mc:Choice Requires="p14">
      <p:transition spd="slow" p14:dur="2000" advTm="1265"/>
    </mc:Choice>
    <mc:Fallback xmlns="">
      <p:transition spd="slow" advTm="12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8832-8284-412D-B3D3-636407B97355}"/>
              </a:ext>
            </a:extLst>
          </p:cNvPr>
          <p:cNvSpPr>
            <a:spLocks noGrp="1"/>
          </p:cNvSpPr>
          <p:nvPr>
            <p:ph type="title"/>
          </p:nvPr>
        </p:nvSpPr>
        <p:spPr/>
        <p:txBody>
          <a:bodyPr/>
          <a:lstStyle/>
          <a:p>
            <a:r>
              <a:rPr lang="en-US" dirty="0"/>
              <a:t>Demo: Event Handling in Spring Cont..</a:t>
            </a:r>
            <a:endParaRPr lang="en-IN" dirty="0"/>
          </a:p>
        </p:txBody>
      </p:sp>
      <p:sp>
        <p:nvSpPr>
          <p:cNvPr id="3" name="Content Placeholder 2">
            <a:extLst>
              <a:ext uri="{FF2B5EF4-FFF2-40B4-BE49-F238E27FC236}">
                <a16:creationId xmlns:a16="http://schemas.microsoft.com/office/drawing/2014/main" id="{71AA97B3-BD01-4D8B-83BE-A67102DE52B1}"/>
              </a:ext>
            </a:extLst>
          </p:cNvPr>
          <p:cNvSpPr>
            <a:spLocks noGrp="1"/>
          </p:cNvSpPr>
          <p:nvPr>
            <p:ph idx="1"/>
          </p:nvPr>
        </p:nvSpPr>
        <p:spPr>
          <a:xfrm>
            <a:off x="179512" y="980728"/>
            <a:ext cx="8640960" cy="5801072"/>
          </a:xfrm>
        </p:spPr>
        <p:txBody>
          <a:bodyPr>
            <a:normAutofit/>
          </a:bodyPr>
          <a:lstStyle/>
          <a:p>
            <a:pPr marL="0" indent="0">
              <a:buNone/>
            </a:pPr>
            <a:r>
              <a:rPr lang="en-IN" dirty="0"/>
              <a:t>Following is the content of the CStopEventHandler.java file</a:t>
            </a:r>
          </a:p>
          <a:p>
            <a:pPr marL="0" indent="0">
              <a:buNone/>
            </a:pPr>
            <a:endParaRPr lang="en-IN" dirty="0"/>
          </a:p>
          <a:p>
            <a:pPr marL="0" indent="0">
              <a:buNone/>
            </a:pPr>
            <a:r>
              <a:rPr lang="en-IN" b="0" dirty="0"/>
              <a:t>package </a:t>
            </a:r>
            <a:r>
              <a:rPr lang="en-IN" b="0" dirty="0" err="1"/>
              <a:t>com.test.event</a:t>
            </a:r>
            <a:r>
              <a:rPr lang="en-IN" b="0" dirty="0"/>
              <a:t>;</a:t>
            </a:r>
          </a:p>
          <a:p>
            <a:pPr marL="0" indent="0">
              <a:buNone/>
            </a:pPr>
            <a:endParaRPr lang="en-IN" b="0" dirty="0"/>
          </a:p>
          <a:p>
            <a:pPr marL="0" indent="0">
              <a:buNone/>
            </a:pPr>
            <a:r>
              <a:rPr lang="en-IN" b="0" dirty="0"/>
              <a:t>import org.springframework.context.ApplicationListener;</a:t>
            </a:r>
          </a:p>
          <a:p>
            <a:pPr marL="0" indent="0">
              <a:buNone/>
            </a:pPr>
            <a:r>
              <a:rPr lang="en-IN" b="0" dirty="0"/>
              <a:t>import </a:t>
            </a:r>
            <a:r>
              <a:rPr lang="en-IN" b="0" dirty="0" err="1"/>
              <a:t>org.springframework.context.event.ContextStoppedEvent</a:t>
            </a:r>
            <a:r>
              <a:rPr lang="en-IN" b="0" dirty="0"/>
              <a:t>;</a:t>
            </a:r>
          </a:p>
          <a:p>
            <a:pPr marL="0" indent="0">
              <a:buNone/>
            </a:pPr>
            <a:endParaRPr lang="en-IN" b="0" dirty="0"/>
          </a:p>
          <a:p>
            <a:pPr marL="0" indent="0">
              <a:buNone/>
            </a:pPr>
            <a:r>
              <a:rPr lang="en-IN" b="0" dirty="0"/>
              <a:t>public class </a:t>
            </a:r>
            <a:r>
              <a:rPr lang="en-IN" b="0" dirty="0" err="1"/>
              <a:t>CStopEventHandler</a:t>
            </a:r>
            <a:r>
              <a:rPr lang="en-IN" b="0" dirty="0"/>
              <a:t> </a:t>
            </a:r>
          </a:p>
          <a:p>
            <a:pPr marL="0" indent="0">
              <a:buNone/>
            </a:pPr>
            <a:r>
              <a:rPr lang="en-IN" b="0" dirty="0"/>
              <a:t>   implements ApplicationListener&lt;</a:t>
            </a:r>
            <a:r>
              <a:rPr lang="en-IN" b="0" dirty="0" err="1"/>
              <a:t>ContextStoppedEvent</a:t>
            </a:r>
            <a:r>
              <a:rPr lang="en-IN" b="0" dirty="0"/>
              <a:t>&gt;{</a:t>
            </a:r>
          </a:p>
          <a:p>
            <a:pPr marL="0" indent="0">
              <a:buNone/>
            </a:pPr>
            <a:endParaRPr lang="en-IN" b="0" dirty="0"/>
          </a:p>
          <a:p>
            <a:pPr marL="0" indent="0">
              <a:buNone/>
            </a:pPr>
            <a:r>
              <a:rPr lang="en-IN" b="0" dirty="0"/>
              <a:t>   public void onApplicationEvent(</a:t>
            </a:r>
            <a:r>
              <a:rPr lang="en-IN" b="0" dirty="0" err="1"/>
              <a:t>ContextStoppedEvent</a:t>
            </a:r>
            <a:r>
              <a:rPr lang="en-IN" b="0" dirty="0"/>
              <a:t> event) {</a:t>
            </a:r>
          </a:p>
          <a:p>
            <a:pPr marL="0" indent="0">
              <a:buNone/>
            </a:pPr>
            <a:r>
              <a:rPr lang="en-IN" b="0" dirty="0"/>
              <a:t>      </a:t>
            </a:r>
            <a:r>
              <a:rPr lang="en-IN" b="0" dirty="0" err="1"/>
              <a:t>System.out.println</a:t>
            </a:r>
            <a:r>
              <a:rPr lang="en-IN" b="0" dirty="0"/>
              <a:t>("</a:t>
            </a:r>
            <a:r>
              <a:rPr lang="en-IN" b="0" dirty="0" err="1"/>
              <a:t>ContextStoppedEvent</a:t>
            </a:r>
            <a:r>
              <a:rPr lang="en-IN" b="0" dirty="0"/>
              <a:t> Received");</a:t>
            </a:r>
          </a:p>
          <a:p>
            <a:pPr marL="0" indent="0">
              <a:buNone/>
            </a:pPr>
            <a:r>
              <a:rPr lang="en-IN" b="0" dirty="0"/>
              <a:t>   }</a:t>
            </a:r>
          </a:p>
          <a:p>
            <a:pPr marL="0" indent="0">
              <a:buNone/>
            </a:pPr>
            <a:r>
              <a:rPr lang="en-IN" b="0" dirty="0"/>
              <a:t>}</a:t>
            </a:r>
          </a:p>
          <a:p>
            <a:pPr marL="0" indent="0">
              <a:buNone/>
            </a:pPr>
            <a:endParaRPr lang="en-IN" dirty="0"/>
          </a:p>
        </p:txBody>
      </p:sp>
    </p:spTree>
    <p:extLst>
      <p:ext uri="{BB962C8B-B14F-4D97-AF65-F5344CB8AC3E}">
        <p14:creationId xmlns:p14="http://schemas.microsoft.com/office/powerpoint/2010/main" val="187041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6934-7DD3-47D6-A9A9-85710DF21B96}"/>
              </a:ext>
            </a:extLst>
          </p:cNvPr>
          <p:cNvSpPr>
            <a:spLocks noGrp="1"/>
          </p:cNvSpPr>
          <p:nvPr>
            <p:ph type="title"/>
          </p:nvPr>
        </p:nvSpPr>
        <p:spPr/>
        <p:txBody>
          <a:bodyPr/>
          <a:lstStyle/>
          <a:p>
            <a:r>
              <a:rPr lang="en-US" dirty="0"/>
              <a:t>Demo: Event Handling in Spring Cont..</a:t>
            </a:r>
            <a:endParaRPr lang="en-IN" dirty="0"/>
          </a:p>
        </p:txBody>
      </p:sp>
      <p:sp>
        <p:nvSpPr>
          <p:cNvPr id="3" name="Content Placeholder 2">
            <a:extLst>
              <a:ext uri="{FF2B5EF4-FFF2-40B4-BE49-F238E27FC236}">
                <a16:creationId xmlns:a16="http://schemas.microsoft.com/office/drawing/2014/main" id="{1C75C0D8-0BA2-4AE2-A964-25742BFDA536}"/>
              </a:ext>
            </a:extLst>
          </p:cNvPr>
          <p:cNvSpPr>
            <a:spLocks noGrp="1"/>
          </p:cNvSpPr>
          <p:nvPr>
            <p:ph idx="1"/>
          </p:nvPr>
        </p:nvSpPr>
        <p:spPr/>
        <p:txBody>
          <a:bodyPr>
            <a:normAutofit fontScale="92500" lnSpcReduction="10000"/>
          </a:bodyPr>
          <a:lstStyle/>
          <a:p>
            <a:pPr marL="0" indent="0">
              <a:buNone/>
            </a:pPr>
            <a:r>
              <a:rPr lang="en-IN" dirty="0"/>
              <a:t>Following is the content of the MainApp.java file</a:t>
            </a:r>
          </a:p>
          <a:p>
            <a:pPr marL="0" indent="0">
              <a:buNone/>
            </a:pPr>
            <a:r>
              <a:rPr lang="en-IN" b="0" dirty="0"/>
              <a:t>package </a:t>
            </a:r>
            <a:r>
              <a:rPr lang="en-IN" b="0" dirty="0" err="1"/>
              <a:t>com.test.event</a:t>
            </a:r>
            <a:r>
              <a:rPr lang="en-IN" b="0" dirty="0"/>
              <a:t>;</a:t>
            </a:r>
          </a:p>
          <a:p>
            <a:pPr marL="0" indent="0">
              <a:buNone/>
            </a:pPr>
            <a:endParaRPr lang="en-IN" dirty="0"/>
          </a:p>
          <a:p>
            <a:pPr marL="0" indent="0">
              <a:buNone/>
            </a:pPr>
            <a:r>
              <a:rPr lang="en-IN" b="0" dirty="0"/>
              <a:t>import </a:t>
            </a:r>
            <a:r>
              <a:rPr lang="en-IN" b="0" dirty="0" err="1"/>
              <a:t>org.springframework.context.ConfigurableApplicationContext</a:t>
            </a:r>
            <a:r>
              <a:rPr lang="en-IN" b="0" dirty="0"/>
              <a:t>;</a:t>
            </a:r>
          </a:p>
          <a:p>
            <a:pPr marL="0" indent="0">
              <a:buNone/>
            </a:pPr>
            <a:r>
              <a:rPr lang="en-IN" b="0" dirty="0"/>
              <a:t>import org.springframework.context.support.ClassPathXmlApplicationContext;</a:t>
            </a:r>
          </a:p>
          <a:p>
            <a:pPr marL="0" indent="0">
              <a:buNone/>
            </a:pPr>
            <a:endParaRPr lang="en-IN" b="0" dirty="0"/>
          </a:p>
          <a:p>
            <a:pPr marL="0" indent="0">
              <a:buNone/>
            </a:pPr>
            <a:r>
              <a:rPr lang="en-IN" b="0" dirty="0"/>
              <a:t>public class </a:t>
            </a:r>
            <a:r>
              <a:rPr lang="en-IN" b="0" dirty="0" err="1"/>
              <a:t>MainApp</a:t>
            </a:r>
            <a:r>
              <a:rPr lang="en-IN" b="0" dirty="0"/>
              <a:t> {</a:t>
            </a:r>
          </a:p>
          <a:p>
            <a:pPr marL="0" indent="0">
              <a:buNone/>
            </a:pPr>
            <a:r>
              <a:rPr lang="en-IN" b="0" dirty="0"/>
              <a:t>   public static void main(String[] </a:t>
            </a:r>
            <a:r>
              <a:rPr lang="en-IN" b="0" dirty="0" err="1"/>
              <a:t>args</a:t>
            </a:r>
            <a:r>
              <a:rPr lang="en-IN" b="0" dirty="0"/>
              <a:t>) {</a:t>
            </a:r>
          </a:p>
          <a:p>
            <a:pPr marL="0" indent="0">
              <a:buNone/>
            </a:pPr>
            <a:r>
              <a:rPr lang="en-IN" b="0" dirty="0"/>
              <a:t>      </a:t>
            </a:r>
            <a:r>
              <a:rPr lang="en-IN" b="0" dirty="0" err="1"/>
              <a:t>ConfigurableApplicationContext</a:t>
            </a:r>
            <a:r>
              <a:rPr lang="en-IN" b="0" dirty="0"/>
              <a:t> context = </a:t>
            </a:r>
          </a:p>
          <a:p>
            <a:pPr marL="0" indent="0">
              <a:buNone/>
            </a:pPr>
            <a:r>
              <a:rPr lang="en-IN" b="0" dirty="0"/>
              <a:t>         new </a:t>
            </a:r>
            <a:r>
              <a:rPr lang="en-IN" b="0" dirty="0" err="1"/>
              <a:t>ClassPathXmlApplicationContext</a:t>
            </a:r>
            <a:r>
              <a:rPr lang="en-IN" b="0" dirty="0"/>
              <a:t>("Beans.xml");</a:t>
            </a:r>
          </a:p>
          <a:p>
            <a:pPr marL="0" indent="0">
              <a:buNone/>
            </a:pPr>
            <a:r>
              <a:rPr lang="en-IN" b="0" dirty="0"/>
              <a:t>      // Let us raise a start event.</a:t>
            </a:r>
          </a:p>
          <a:p>
            <a:pPr marL="0" indent="0">
              <a:buNone/>
            </a:pPr>
            <a:r>
              <a:rPr lang="en-IN" b="0" dirty="0"/>
              <a:t>      </a:t>
            </a:r>
            <a:r>
              <a:rPr lang="en-IN" b="0" dirty="0" err="1"/>
              <a:t>context.start</a:t>
            </a:r>
            <a:r>
              <a:rPr lang="en-IN" b="0" dirty="0"/>
              <a:t>();</a:t>
            </a:r>
          </a:p>
          <a:p>
            <a:pPr marL="0" indent="0">
              <a:buNone/>
            </a:pPr>
            <a:r>
              <a:rPr lang="en-IN" b="0" dirty="0"/>
              <a:t>      HelloWorld </a:t>
            </a:r>
            <a:r>
              <a:rPr lang="en-IN" b="0" dirty="0" err="1"/>
              <a:t>obj</a:t>
            </a:r>
            <a:r>
              <a:rPr lang="en-IN" b="0" dirty="0"/>
              <a:t> = (HelloWorld) </a:t>
            </a:r>
            <a:r>
              <a:rPr lang="en-IN" b="0" dirty="0" err="1"/>
              <a:t>context.getBean</a:t>
            </a:r>
            <a:r>
              <a:rPr lang="en-IN" b="0" dirty="0"/>
              <a:t>("</a:t>
            </a:r>
            <a:r>
              <a:rPr lang="en-IN" b="0" dirty="0" err="1"/>
              <a:t>helloWorld</a:t>
            </a:r>
            <a:r>
              <a:rPr lang="en-IN" b="0" dirty="0"/>
              <a:t>");</a:t>
            </a:r>
          </a:p>
          <a:p>
            <a:pPr marL="0" indent="0">
              <a:buNone/>
            </a:pPr>
            <a:r>
              <a:rPr lang="en-IN" b="0" dirty="0"/>
              <a:t>      </a:t>
            </a:r>
            <a:r>
              <a:rPr lang="en-IN" b="0" dirty="0" err="1"/>
              <a:t>obj.getMessage</a:t>
            </a:r>
            <a:r>
              <a:rPr lang="en-IN" b="0" dirty="0"/>
              <a:t>();</a:t>
            </a:r>
          </a:p>
          <a:p>
            <a:pPr marL="0" indent="0">
              <a:buNone/>
            </a:pPr>
            <a:r>
              <a:rPr lang="en-IN" b="0" dirty="0"/>
              <a:t>      // Let us raise a stop event.</a:t>
            </a:r>
          </a:p>
          <a:p>
            <a:pPr marL="0" indent="0">
              <a:buNone/>
            </a:pPr>
            <a:r>
              <a:rPr lang="en-IN" b="0" dirty="0"/>
              <a:t>      </a:t>
            </a:r>
            <a:r>
              <a:rPr lang="en-IN" b="0" dirty="0" err="1"/>
              <a:t>context.stop</a:t>
            </a:r>
            <a:r>
              <a:rPr lang="en-IN" b="0" dirty="0"/>
              <a:t>();</a:t>
            </a:r>
          </a:p>
          <a:p>
            <a:pPr marL="0" indent="0">
              <a:buNone/>
            </a:pPr>
            <a:r>
              <a:rPr lang="en-IN" b="0" dirty="0"/>
              <a:t>   }}</a:t>
            </a:r>
          </a:p>
          <a:p>
            <a:pPr marL="0" indent="0">
              <a:buNone/>
            </a:pPr>
            <a:endParaRPr lang="en-IN" dirty="0"/>
          </a:p>
        </p:txBody>
      </p:sp>
    </p:spTree>
    <p:extLst>
      <p:ext uri="{BB962C8B-B14F-4D97-AF65-F5344CB8AC3E}">
        <p14:creationId xmlns:p14="http://schemas.microsoft.com/office/powerpoint/2010/main" val="148340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207D-3713-460A-9B91-24A1C94ACFE1}"/>
              </a:ext>
            </a:extLst>
          </p:cNvPr>
          <p:cNvSpPr>
            <a:spLocks noGrp="1"/>
          </p:cNvSpPr>
          <p:nvPr>
            <p:ph type="title"/>
          </p:nvPr>
        </p:nvSpPr>
        <p:spPr/>
        <p:txBody>
          <a:bodyPr/>
          <a:lstStyle/>
          <a:p>
            <a:r>
              <a:rPr lang="en-US" dirty="0"/>
              <a:t>Demo: Event Handling in Spring Cont..</a:t>
            </a:r>
            <a:endParaRPr lang="en-IN" dirty="0"/>
          </a:p>
        </p:txBody>
      </p:sp>
      <p:sp>
        <p:nvSpPr>
          <p:cNvPr id="3" name="Content Placeholder 2">
            <a:extLst>
              <a:ext uri="{FF2B5EF4-FFF2-40B4-BE49-F238E27FC236}">
                <a16:creationId xmlns:a16="http://schemas.microsoft.com/office/drawing/2014/main" id="{8EB1CB83-FE85-49A3-9CA5-8BABA5C1480C}"/>
              </a:ext>
            </a:extLst>
          </p:cNvPr>
          <p:cNvSpPr>
            <a:spLocks noGrp="1"/>
          </p:cNvSpPr>
          <p:nvPr>
            <p:ph idx="1"/>
          </p:nvPr>
        </p:nvSpPr>
        <p:spPr>
          <a:xfrm>
            <a:off x="395536" y="1124744"/>
            <a:ext cx="8352928" cy="5328592"/>
          </a:xfrm>
        </p:spPr>
        <p:txBody>
          <a:bodyPr>
            <a:normAutofit/>
          </a:bodyPr>
          <a:lstStyle/>
          <a:p>
            <a:pPr marL="0" indent="0">
              <a:buNone/>
            </a:pPr>
            <a:r>
              <a:rPr lang="en-IN" dirty="0"/>
              <a:t>Following is the configuration file Beans.xml</a:t>
            </a:r>
          </a:p>
          <a:p>
            <a:pPr marL="0" indent="0">
              <a:buNone/>
            </a:pPr>
            <a:endParaRPr lang="en-IN" dirty="0"/>
          </a:p>
          <a:p>
            <a:pPr marL="0" indent="0">
              <a:buNone/>
            </a:pPr>
            <a:r>
              <a:rPr lang="en-IN" b="0" dirty="0"/>
              <a:t>&lt;?xml version = "1.0" encoding = "UTF-8"?&gt;</a:t>
            </a:r>
          </a:p>
          <a:p>
            <a:pPr marL="0" indent="0">
              <a:buNone/>
            </a:pPr>
            <a:endParaRPr lang="en-IN" b="0" dirty="0"/>
          </a:p>
          <a:p>
            <a:pPr marL="0" indent="0">
              <a:buNone/>
            </a:pPr>
            <a:r>
              <a:rPr lang="en-IN" b="0" dirty="0"/>
              <a:t>&lt;beans </a:t>
            </a:r>
            <a:r>
              <a:rPr lang="en-IN" b="0" dirty="0" err="1"/>
              <a:t>xmlns</a:t>
            </a:r>
            <a:r>
              <a:rPr lang="en-IN" b="0" dirty="0"/>
              <a:t> = "http://www.springframework.org/schema/beans"</a:t>
            </a:r>
          </a:p>
          <a:p>
            <a:pPr marL="0" indent="0">
              <a:buNone/>
            </a:pPr>
            <a:r>
              <a:rPr lang="en-IN" b="0" dirty="0"/>
              <a:t>   </a:t>
            </a:r>
            <a:r>
              <a:rPr lang="en-IN" b="0" dirty="0" err="1"/>
              <a:t>xmlns:xsi</a:t>
            </a:r>
            <a:r>
              <a:rPr lang="en-IN" b="0" dirty="0"/>
              <a:t> = "http://www.w3.org/2001/XMLSchema-instance"</a:t>
            </a:r>
          </a:p>
          <a:p>
            <a:pPr marL="0" indent="0">
              <a:buNone/>
            </a:pPr>
            <a:r>
              <a:rPr lang="en-IN" b="0" dirty="0"/>
              <a:t>   </a:t>
            </a:r>
            <a:r>
              <a:rPr lang="en-IN" b="0" dirty="0" err="1"/>
              <a:t>xsi:schemaLocation</a:t>
            </a:r>
            <a:r>
              <a:rPr lang="en-IN" b="0" dirty="0"/>
              <a:t> = "http://www.springframework.org/schema/beans</a:t>
            </a:r>
          </a:p>
          <a:p>
            <a:pPr marL="0" indent="0">
              <a:buNone/>
            </a:pPr>
            <a:r>
              <a:rPr lang="en-IN" b="0" dirty="0"/>
              <a:t>   http://www.springframework.org/schema/beans/spring-beans-3.0.xsd"&gt;</a:t>
            </a:r>
          </a:p>
          <a:p>
            <a:pPr marL="0" indent="0">
              <a:buNone/>
            </a:pPr>
            <a:endParaRPr lang="en-IN" b="0" dirty="0"/>
          </a:p>
          <a:p>
            <a:pPr marL="0" indent="0">
              <a:buNone/>
            </a:pPr>
            <a:r>
              <a:rPr lang="en-IN" b="0" dirty="0"/>
              <a:t>   &lt;bean id = "</a:t>
            </a:r>
            <a:r>
              <a:rPr lang="en-IN" b="0" dirty="0" err="1"/>
              <a:t>helloWorld</a:t>
            </a:r>
            <a:r>
              <a:rPr lang="en-IN" b="0" dirty="0"/>
              <a:t>" class = "</a:t>
            </a:r>
            <a:r>
              <a:rPr lang="en-IN" b="0" dirty="0" err="1"/>
              <a:t>com.test.event.HelloWorld</a:t>
            </a:r>
            <a:r>
              <a:rPr lang="en-IN" b="0" dirty="0"/>
              <a:t>"&gt;</a:t>
            </a:r>
          </a:p>
          <a:p>
            <a:pPr marL="0" indent="0">
              <a:buNone/>
            </a:pPr>
            <a:r>
              <a:rPr lang="en-IN" b="0" dirty="0"/>
              <a:t>      &lt;property name = "message" value = "Hello World!"/&gt;</a:t>
            </a:r>
          </a:p>
          <a:p>
            <a:pPr marL="0" indent="0">
              <a:buNone/>
            </a:pPr>
            <a:r>
              <a:rPr lang="en-IN" b="0" dirty="0"/>
              <a:t>   &lt;/bean&gt;</a:t>
            </a:r>
          </a:p>
          <a:p>
            <a:pPr marL="0" indent="0">
              <a:buNone/>
            </a:pPr>
            <a:endParaRPr lang="en-IN" b="0" dirty="0"/>
          </a:p>
          <a:p>
            <a:pPr marL="0" indent="0">
              <a:buNone/>
            </a:pPr>
            <a:r>
              <a:rPr lang="en-IN" b="0" dirty="0"/>
              <a:t>   &lt;bean id = "</a:t>
            </a:r>
            <a:r>
              <a:rPr lang="en-IN" b="0" dirty="0" err="1"/>
              <a:t>cStartEventHandler</a:t>
            </a:r>
            <a:r>
              <a:rPr lang="en-IN" b="0" dirty="0"/>
              <a:t>" class = "com. </a:t>
            </a:r>
            <a:r>
              <a:rPr lang="en-IN" b="0" dirty="0" err="1"/>
              <a:t>test.event.CStartEventHandler</a:t>
            </a:r>
            <a:r>
              <a:rPr lang="en-IN" b="0" dirty="0"/>
              <a:t>"/&gt;</a:t>
            </a:r>
          </a:p>
          <a:p>
            <a:pPr marL="0" indent="0">
              <a:buNone/>
            </a:pPr>
            <a:r>
              <a:rPr lang="en-IN" b="0" dirty="0"/>
              <a:t>   &lt;bean id = "</a:t>
            </a:r>
            <a:r>
              <a:rPr lang="en-IN" b="0" dirty="0" err="1"/>
              <a:t>cStopEventHandler</a:t>
            </a:r>
            <a:r>
              <a:rPr lang="en-IN" b="0" dirty="0"/>
              <a:t>" class = "</a:t>
            </a:r>
            <a:r>
              <a:rPr lang="en-IN" b="0" dirty="0" err="1"/>
              <a:t>com.test.event.CStopEventHandler</a:t>
            </a:r>
            <a:r>
              <a:rPr lang="en-IN" b="0" dirty="0"/>
              <a:t>"/&gt;</a:t>
            </a:r>
          </a:p>
          <a:p>
            <a:pPr marL="0" indent="0">
              <a:buNone/>
            </a:pPr>
            <a:endParaRPr lang="en-IN" b="0" dirty="0"/>
          </a:p>
          <a:p>
            <a:pPr marL="0" indent="0">
              <a:buNone/>
            </a:pPr>
            <a:r>
              <a:rPr lang="en-IN" b="0" dirty="0"/>
              <a:t>&lt;/beans&gt;</a:t>
            </a:r>
          </a:p>
          <a:p>
            <a:pPr marL="0" indent="0">
              <a:buNone/>
            </a:pPr>
            <a:endParaRPr lang="en-IN" dirty="0"/>
          </a:p>
        </p:txBody>
      </p:sp>
    </p:spTree>
    <p:extLst>
      <p:ext uri="{BB962C8B-B14F-4D97-AF65-F5344CB8AC3E}">
        <p14:creationId xmlns:p14="http://schemas.microsoft.com/office/powerpoint/2010/main" val="189444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A855-8B01-4A61-AFC3-6D25B02724D1}"/>
              </a:ext>
            </a:extLst>
          </p:cNvPr>
          <p:cNvSpPr>
            <a:spLocks noGrp="1"/>
          </p:cNvSpPr>
          <p:nvPr>
            <p:ph type="title"/>
          </p:nvPr>
        </p:nvSpPr>
        <p:spPr/>
        <p:txBody>
          <a:bodyPr/>
          <a:lstStyle/>
          <a:p>
            <a:r>
              <a:rPr lang="en-US" dirty="0"/>
              <a:t>Event Handling in Spring Example</a:t>
            </a:r>
            <a:endParaRPr lang="en-IN" dirty="0"/>
          </a:p>
        </p:txBody>
      </p:sp>
      <p:sp>
        <p:nvSpPr>
          <p:cNvPr id="3" name="Content Placeholder 2">
            <a:extLst>
              <a:ext uri="{FF2B5EF4-FFF2-40B4-BE49-F238E27FC236}">
                <a16:creationId xmlns:a16="http://schemas.microsoft.com/office/drawing/2014/main" id="{6D29F868-3A2C-4490-95CB-73222733A928}"/>
              </a:ext>
            </a:extLst>
          </p:cNvPr>
          <p:cNvSpPr>
            <a:spLocks noGrp="1"/>
          </p:cNvSpPr>
          <p:nvPr>
            <p:ph idx="1"/>
          </p:nvPr>
        </p:nvSpPr>
        <p:spPr/>
        <p:txBody>
          <a:bodyPr>
            <a:normAutofit/>
          </a:bodyPr>
          <a:lstStyle/>
          <a:p>
            <a:pPr marL="0" indent="0">
              <a:buNone/>
            </a:pPr>
            <a:r>
              <a:rPr lang="en-IN" sz="2000" dirty="0"/>
              <a:t>Once the source and bean configuration files is created, let us run the application. If all ok, it will print the following message −</a:t>
            </a:r>
          </a:p>
          <a:p>
            <a:pPr marL="0" indent="0">
              <a:buNone/>
            </a:pPr>
            <a:endParaRPr lang="en-IN" sz="2000" dirty="0"/>
          </a:p>
          <a:p>
            <a:pPr marL="0" indent="0">
              <a:buNone/>
            </a:pPr>
            <a:r>
              <a:rPr lang="en-IN" sz="2000" dirty="0" err="1"/>
              <a:t>ContextStartedEvent</a:t>
            </a:r>
            <a:r>
              <a:rPr lang="en-IN" sz="2000" dirty="0"/>
              <a:t> Received</a:t>
            </a:r>
          </a:p>
          <a:p>
            <a:pPr marL="0" indent="0">
              <a:buNone/>
            </a:pPr>
            <a:r>
              <a:rPr lang="en-IN" sz="2000" dirty="0"/>
              <a:t>Your Message : Hello World!</a:t>
            </a:r>
          </a:p>
          <a:p>
            <a:pPr marL="0" indent="0">
              <a:buNone/>
            </a:pPr>
            <a:r>
              <a:rPr lang="en-IN" sz="2000" dirty="0" err="1"/>
              <a:t>ContextStoppedEvent</a:t>
            </a:r>
            <a:r>
              <a:rPr lang="en-IN" sz="2000" dirty="0"/>
              <a:t> Received</a:t>
            </a:r>
          </a:p>
          <a:p>
            <a:endParaRPr lang="en-IN" sz="2000" dirty="0"/>
          </a:p>
          <a:p>
            <a:pPr marL="0" indent="0">
              <a:buNone/>
            </a:pPr>
            <a:endParaRPr lang="en-IN" sz="2000" dirty="0"/>
          </a:p>
        </p:txBody>
      </p:sp>
    </p:spTree>
    <p:extLst>
      <p:ext uri="{BB962C8B-B14F-4D97-AF65-F5344CB8AC3E}">
        <p14:creationId xmlns:p14="http://schemas.microsoft.com/office/powerpoint/2010/main" val="277776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A4A-3826-4D93-8830-05F64D14A5F0}"/>
              </a:ext>
            </a:extLst>
          </p:cNvPr>
          <p:cNvSpPr>
            <a:spLocks noGrp="1"/>
          </p:cNvSpPr>
          <p:nvPr>
            <p:ph type="title"/>
          </p:nvPr>
        </p:nvSpPr>
        <p:spPr/>
        <p:txBody>
          <a:bodyPr>
            <a:normAutofit/>
          </a:bodyPr>
          <a:lstStyle/>
          <a:p>
            <a:r>
              <a:rPr lang="en-IN" dirty="0"/>
              <a:t>Demo: Custom Event Example</a:t>
            </a:r>
          </a:p>
        </p:txBody>
      </p:sp>
      <p:sp>
        <p:nvSpPr>
          <p:cNvPr id="3" name="Content Placeholder 2">
            <a:extLst>
              <a:ext uri="{FF2B5EF4-FFF2-40B4-BE49-F238E27FC236}">
                <a16:creationId xmlns:a16="http://schemas.microsoft.com/office/drawing/2014/main" id="{2CC6131B-BAAE-4F4C-AEDF-E1560D34BD98}"/>
              </a:ext>
            </a:extLst>
          </p:cNvPr>
          <p:cNvSpPr>
            <a:spLocks noGrp="1"/>
          </p:cNvSpPr>
          <p:nvPr>
            <p:ph idx="1"/>
          </p:nvPr>
        </p:nvSpPr>
        <p:spPr>
          <a:xfrm>
            <a:off x="348072" y="980728"/>
            <a:ext cx="8447856" cy="5657056"/>
          </a:xfrm>
        </p:spPr>
        <p:txBody>
          <a:bodyPr>
            <a:normAutofit fontScale="92500" lnSpcReduction="10000"/>
          </a:bodyPr>
          <a:lstStyle/>
          <a:p>
            <a:pPr marL="0" indent="0">
              <a:buNone/>
            </a:pPr>
            <a:r>
              <a:rPr lang="en-IN" sz="1900" dirty="0"/>
              <a:t>Duration :10 min</a:t>
            </a:r>
          </a:p>
          <a:p>
            <a:pPr marL="0" indent="0">
              <a:buNone/>
            </a:pPr>
            <a:r>
              <a:rPr lang="en-IN" sz="1900" dirty="0"/>
              <a:t>Spring allows to create and publish custom events which – by default – are synchronous. This has a few advantages for instance, the listener’s ability to participate in the publisher’s transaction context.</a:t>
            </a:r>
          </a:p>
          <a:p>
            <a:pPr marL="0" indent="0" fontAlgn="base">
              <a:buNone/>
            </a:pPr>
            <a:r>
              <a:rPr lang="en-IN" sz="1900" dirty="0"/>
              <a:t>Let us understand the example CustomEvent.java file as below</a:t>
            </a:r>
          </a:p>
          <a:p>
            <a:pPr marL="0" indent="0" fontAlgn="base">
              <a:buNone/>
            </a:pPr>
            <a:br>
              <a:rPr lang="en-IN" sz="2000" dirty="0"/>
            </a:br>
            <a:r>
              <a:rPr lang="en-IN" sz="2000" b="0" dirty="0"/>
              <a:t>package </a:t>
            </a:r>
            <a:r>
              <a:rPr lang="en-IN" sz="2000" b="0" dirty="0" err="1"/>
              <a:t>com.example</a:t>
            </a:r>
            <a:r>
              <a:rPr lang="en-IN" sz="2000" b="0" dirty="0"/>
              <a:t>;</a:t>
            </a:r>
          </a:p>
          <a:p>
            <a:pPr marL="0" indent="0" fontAlgn="base">
              <a:buNone/>
            </a:pPr>
            <a:r>
              <a:rPr lang="en-IN" sz="2000" b="0" dirty="0"/>
              <a:t>import </a:t>
            </a:r>
            <a:r>
              <a:rPr lang="en-IN" sz="2000" b="0" dirty="0" err="1"/>
              <a:t>org.springframework.context.ApplicationEvent</a:t>
            </a:r>
            <a:r>
              <a:rPr lang="en-IN" sz="2000" b="0" dirty="0"/>
              <a:t>;</a:t>
            </a:r>
          </a:p>
          <a:p>
            <a:pPr marL="0" indent="0" fontAlgn="base">
              <a:buNone/>
            </a:pPr>
            <a:r>
              <a:rPr lang="en-IN" sz="2000" b="0" dirty="0"/>
              <a:t>public class </a:t>
            </a:r>
            <a:r>
              <a:rPr lang="en-IN" sz="2000" b="0" dirty="0" err="1"/>
              <a:t>CustomEvent</a:t>
            </a:r>
            <a:r>
              <a:rPr lang="en-IN" sz="2000" b="0" dirty="0"/>
              <a:t> extends ApplicationEvent</a:t>
            </a:r>
          </a:p>
          <a:p>
            <a:pPr marL="0" indent="0" fontAlgn="base">
              <a:buNone/>
            </a:pPr>
            <a:r>
              <a:rPr lang="en-IN" sz="2000" b="0" dirty="0"/>
              <a:t>{</a:t>
            </a:r>
          </a:p>
          <a:p>
            <a:pPr marL="0" indent="0" fontAlgn="base">
              <a:buNone/>
            </a:pPr>
            <a:r>
              <a:rPr lang="en-IN" sz="2000" b="0" dirty="0"/>
              <a:t>public </a:t>
            </a:r>
            <a:r>
              <a:rPr lang="en-IN" sz="2000" dirty="0" err="1"/>
              <a:t>CustomEvent</a:t>
            </a:r>
            <a:r>
              <a:rPr lang="en-IN" sz="2000" b="0" dirty="0"/>
              <a:t>(Object source)</a:t>
            </a:r>
          </a:p>
          <a:p>
            <a:pPr marL="0" indent="0" fontAlgn="base">
              <a:buNone/>
            </a:pPr>
            <a:r>
              <a:rPr lang="en-IN" sz="2000" b="0" dirty="0"/>
              <a:t>{</a:t>
            </a:r>
          </a:p>
          <a:p>
            <a:pPr marL="0" indent="0" fontAlgn="base">
              <a:buNone/>
            </a:pPr>
            <a:r>
              <a:rPr lang="en-IN" sz="2000" dirty="0"/>
              <a:t>super</a:t>
            </a:r>
            <a:r>
              <a:rPr lang="en-IN" sz="2000" b="0" dirty="0"/>
              <a:t>(source);</a:t>
            </a:r>
          </a:p>
          <a:p>
            <a:pPr marL="0" indent="0" fontAlgn="base">
              <a:buNone/>
            </a:pPr>
            <a:r>
              <a:rPr lang="en-IN" sz="2000" b="0" dirty="0"/>
              <a:t>}</a:t>
            </a:r>
          </a:p>
          <a:p>
            <a:pPr marL="0" indent="0" fontAlgn="base">
              <a:buNone/>
            </a:pPr>
            <a:r>
              <a:rPr lang="en-IN" sz="2000" b="0" dirty="0"/>
              <a:t>public String </a:t>
            </a:r>
            <a:r>
              <a:rPr lang="en-IN" sz="2000" dirty="0" err="1"/>
              <a:t>toString</a:t>
            </a:r>
            <a:r>
              <a:rPr lang="en-IN" sz="2000" b="0" dirty="0"/>
              <a:t>()</a:t>
            </a:r>
          </a:p>
          <a:p>
            <a:pPr marL="0" indent="0" fontAlgn="base">
              <a:buNone/>
            </a:pPr>
            <a:r>
              <a:rPr lang="en-IN" sz="2000" b="0" dirty="0"/>
              <a:t>{</a:t>
            </a:r>
          </a:p>
          <a:p>
            <a:pPr marL="0" indent="0" fontAlgn="base">
              <a:buNone/>
            </a:pPr>
            <a:r>
              <a:rPr lang="en-IN" sz="2000" b="0" dirty="0"/>
              <a:t>return "My Custom Event";</a:t>
            </a:r>
          </a:p>
          <a:p>
            <a:pPr marL="0" indent="0">
              <a:buNone/>
            </a:pPr>
            <a:endParaRPr lang="en-IN" sz="2000" dirty="0"/>
          </a:p>
        </p:txBody>
      </p:sp>
    </p:spTree>
    <p:extLst>
      <p:ext uri="{BB962C8B-B14F-4D97-AF65-F5344CB8AC3E}">
        <p14:creationId xmlns:p14="http://schemas.microsoft.com/office/powerpoint/2010/main" val="127025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8F3B-F41A-4E23-AEE6-0F460A0397E2}"/>
              </a:ext>
            </a:extLst>
          </p:cNvPr>
          <p:cNvSpPr>
            <a:spLocks noGrp="1"/>
          </p:cNvSpPr>
          <p:nvPr>
            <p:ph type="title"/>
          </p:nvPr>
        </p:nvSpPr>
        <p:spPr/>
        <p:txBody>
          <a:bodyPr/>
          <a:lstStyle/>
          <a:p>
            <a:r>
              <a:rPr lang="en-IN" dirty="0"/>
              <a:t>Demo: Custom Event Example Cont..</a:t>
            </a:r>
          </a:p>
        </p:txBody>
      </p:sp>
      <p:sp>
        <p:nvSpPr>
          <p:cNvPr id="3" name="Content Placeholder 2">
            <a:extLst>
              <a:ext uri="{FF2B5EF4-FFF2-40B4-BE49-F238E27FC236}">
                <a16:creationId xmlns:a16="http://schemas.microsoft.com/office/drawing/2014/main" id="{212A74A6-8F82-4931-A3B0-13034C9020BC}"/>
              </a:ext>
            </a:extLst>
          </p:cNvPr>
          <p:cNvSpPr>
            <a:spLocks noGrp="1"/>
          </p:cNvSpPr>
          <p:nvPr>
            <p:ph idx="1"/>
          </p:nvPr>
        </p:nvSpPr>
        <p:spPr>
          <a:xfrm>
            <a:off x="0" y="980728"/>
            <a:ext cx="9036496" cy="5877272"/>
          </a:xfrm>
        </p:spPr>
        <p:txBody>
          <a:bodyPr/>
          <a:lstStyle/>
          <a:p>
            <a:pPr marL="0" indent="0">
              <a:buNone/>
            </a:pPr>
            <a:r>
              <a:rPr lang="en-IN" sz="2000" dirty="0"/>
              <a:t>The CustomEventPublisher.java implementing </a:t>
            </a:r>
            <a:r>
              <a:rPr lang="en-IN" sz="2000" dirty="0" err="1"/>
              <a:t>ApplicationEventPublisherAware</a:t>
            </a:r>
            <a:r>
              <a:rPr lang="en-IN" sz="2000" dirty="0"/>
              <a:t> </a:t>
            </a:r>
          </a:p>
          <a:p>
            <a:pPr marL="0" indent="0">
              <a:buNone/>
            </a:pPr>
            <a:endParaRPr lang="en-IN" dirty="0"/>
          </a:p>
          <a:p>
            <a:pPr marL="0" indent="0">
              <a:buNone/>
            </a:pPr>
            <a:r>
              <a:rPr lang="en-IN" b="0" dirty="0"/>
              <a:t>package </a:t>
            </a:r>
            <a:r>
              <a:rPr lang="en-IN" b="0" dirty="0" err="1"/>
              <a:t>com.example</a:t>
            </a:r>
            <a:r>
              <a:rPr lang="en-IN" b="0" dirty="0"/>
              <a:t>;</a:t>
            </a:r>
          </a:p>
          <a:p>
            <a:pPr marL="0" indent="0">
              <a:buNone/>
            </a:pPr>
            <a:r>
              <a:rPr lang="en-IN" b="0" dirty="0"/>
              <a:t>import </a:t>
            </a:r>
            <a:r>
              <a:rPr lang="en-IN" b="0" dirty="0" err="1"/>
              <a:t>org.springframework.context.ApplicationEventPublisher</a:t>
            </a:r>
            <a:r>
              <a:rPr lang="en-IN" b="0" dirty="0"/>
              <a:t>;</a:t>
            </a:r>
          </a:p>
          <a:p>
            <a:pPr marL="0" indent="0">
              <a:buNone/>
            </a:pPr>
            <a:r>
              <a:rPr lang="en-IN" b="0" dirty="0"/>
              <a:t>import </a:t>
            </a:r>
            <a:r>
              <a:rPr lang="en-IN" b="0" dirty="0" err="1"/>
              <a:t>org.springframework.context.ApplicationEventPublisherAware</a:t>
            </a:r>
            <a:r>
              <a:rPr lang="en-IN" b="0" dirty="0"/>
              <a:t>;</a:t>
            </a:r>
          </a:p>
          <a:p>
            <a:pPr marL="0" indent="0">
              <a:buNone/>
            </a:pPr>
            <a:r>
              <a:rPr lang="en-IN" b="0" dirty="0"/>
              <a:t>public class </a:t>
            </a:r>
            <a:r>
              <a:rPr lang="en-IN" b="0" dirty="0" err="1"/>
              <a:t>CustomEventPublisher</a:t>
            </a:r>
            <a:r>
              <a:rPr lang="en-IN" b="0" dirty="0"/>
              <a:t> implements </a:t>
            </a:r>
            <a:r>
              <a:rPr lang="en-IN" b="0" dirty="0" err="1"/>
              <a:t>ApplicationEventPublisherAware</a:t>
            </a:r>
            <a:r>
              <a:rPr lang="en-IN" b="0" dirty="0"/>
              <a:t> {</a:t>
            </a:r>
          </a:p>
          <a:p>
            <a:pPr marL="0" indent="0">
              <a:buNone/>
            </a:pPr>
            <a:r>
              <a:rPr lang="en-IN" b="0" dirty="0"/>
              <a:t>private </a:t>
            </a:r>
            <a:r>
              <a:rPr lang="en-IN" b="0" dirty="0" err="1"/>
              <a:t>ApplicationEventPublisher</a:t>
            </a:r>
            <a:r>
              <a:rPr lang="en-IN" b="0" dirty="0"/>
              <a:t> publisher;</a:t>
            </a:r>
          </a:p>
          <a:p>
            <a:pPr marL="0" indent="0">
              <a:buNone/>
            </a:pPr>
            <a:r>
              <a:rPr lang="en-IN" b="0" dirty="0"/>
              <a:t>public void </a:t>
            </a:r>
            <a:r>
              <a:rPr lang="en-IN" b="0" dirty="0" err="1"/>
              <a:t>setApplicationEventPublisher</a:t>
            </a:r>
            <a:r>
              <a:rPr lang="en-IN" b="0" dirty="0"/>
              <a:t> (</a:t>
            </a:r>
            <a:r>
              <a:rPr lang="en-IN" b="0" dirty="0" err="1"/>
              <a:t>ApplicationEventPublisher</a:t>
            </a:r>
            <a:r>
              <a:rPr lang="en-IN" b="0" dirty="0"/>
              <a:t> publisher)</a:t>
            </a:r>
          </a:p>
          <a:p>
            <a:pPr marL="0" indent="0">
              <a:buNone/>
            </a:pPr>
            <a:r>
              <a:rPr lang="en-IN" b="0" dirty="0"/>
              <a:t>{</a:t>
            </a:r>
          </a:p>
          <a:p>
            <a:pPr marL="0" indent="0">
              <a:buNone/>
            </a:pPr>
            <a:r>
              <a:rPr lang="en-IN" b="0" dirty="0" err="1"/>
              <a:t>this.publisher</a:t>
            </a:r>
            <a:r>
              <a:rPr lang="en-IN" b="0" dirty="0"/>
              <a:t> = publisher;</a:t>
            </a:r>
          </a:p>
          <a:p>
            <a:pPr marL="0" indent="0">
              <a:buNone/>
            </a:pPr>
            <a:r>
              <a:rPr lang="en-IN" b="0" dirty="0"/>
              <a:t>}</a:t>
            </a:r>
          </a:p>
          <a:p>
            <a:pPr marL="0" indent="0">
              <a:buNone/>
            </a:pPr>
            <a:r>
              <a:rPr lang="en-IN" b="0" dirty="0"/>
              <a:t>public void publish()</a:t>
            </a:r>
          </a:p>
          <a:p>
            <a:pPr marL="0" indent="0">
              <a:buNone/>
            </a:pPr>
            <a:r>
              <a:rPr lang="en-IN" b="0" dirty="0"/>
              <a:t>{</a:t>
            </a:r>
          </a:p>
          <a:p>
            <a:pPr marL="0" indent="0">
              <a:buNone/>
            </a:pPr>
            <a:r>
              <a:rPr lang="en-IN" b="0" dirty="0" err="1"/>
              <a:t>CustomEvent</a:t>
            </a:r>
            <a:r>
              <a:rPr lang="en-IN" b="0" dirty="0"/>
              <a:t> </a:t>
            </a:r>
            <a:r>
              <a:rPr lang="en-IN" b="0" dirty="0" err="1"/>
              <a:t>ce</a:t>
            </a:r>
            <a:r>
              <a:rPr lang="en-IN" b="0" dirty="0"/>
              <a:t> = new </a:t>
            </a:r>
            <a:r>
              <a:rPr lang="en-IN" b="0" dirty="0" err="1"/>
              <a:t>CustomEvent</a:t>
            </a:r>
            <a:r>
              <a:rPr lang="en-IN" b="0" dirty="0"/>
              <a:t>(this);</a:t>
            </a:r>
          </a:p>
          <a:p>
            <a:pPr marL="0" indent="0">
              <a:buNone/>
            </a:pPr>
            <a:r>
              <a:rPr lang="en-IN" b="0" dirty="0" err="1"/>
              <a:t>publisher.publishEvent</a:t>
            </a:r>
            <a:r>
              <a:rPr lang="en-IN" b="0" dirty="0"/>
              <a:t>(</a:t>
            </a:r>
            <a:r>
              <a:rPr lang="en-IN" b="0" dirty="0" err="1"/>
              <a:t>ce</a:t>
            </a:r>
            <a:r>
              <a:rPr lang="en-IN" b="0" dirty="0"/>
              <a:t>);</a:t>
            </a:r>
          </a:p>
          <a:p>
            <a:pPr marL="0" indent="0">
              <a:buNone/>
            </a:pPr>
            <a:r>
              <a:rPr lang="en-IN" b="0" dirty="0"/>
              <a:t>}</a:t>
            </a:r>
          </a:p>
          <a:p>
            <a:pPr marL="0" indent="0">
              <a:buNone/>
            </a:pPr>
            <a:r>
              <a:rPr lang="en-IN" b="0" dirty="0"/>
              <a:t>}</a:t>
            </a:r>
          </a:p>
        </p:txBody>
      </p:sp>
    </p:spTree>
    <p:extLst>
      <p:ext uri="{BB962C8B-B14F-4D97-AF65-F5344CB8AC3E}">
        <p14:creationId xmlns:p14="http://schemas.microsoft.com/office/powerpoint/2010/main" val="286732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9964-7880-4CBA-A143-4E939C47096B}"/>
              </a:ext>
            </a:extLst>
          </p:cNvPr>
          <p:cNvSpPr>
            <a:spLocks noGrp="1"/>
          </p:cNvSpPr>
          <p:nvPr>
            <p:ph type="title"/>
          </p:nvPr>
        </p:nvSpPr>
        <p:spPr/>
        <p:txBody>
          <a:bodyPr/>
          <a:lstStyle/>
          <a:p>
            <a:r>
              <a:rPr lang="en-IN" dirty="0"/>
              <a:t>Demo: Custom Event Example Cont..</a:t>
            </a:r>
          </a:p>
        </p:txBody>
      </p:sp>
      <p:sp>
        <p:nvSpPr>
          <p:cNvPr id="3" name="Content Placeholder 2">
            <a:extLst>
              <a:ext uri="{FF2B5EF4-FFF2-40B4-BE49-F238E27FC236}">
                <a16:creationId xmlns:a16="http://schemas.microsoft.com/office/drawing/2014/main" id="{244DF005-5E3C-455E-B7BE-F4F92917C089}"/>
              </a:ext>
            </a:extLst>
          </p:cNvPr>
          <p:cNvSpPr>
            <a:spLocks noGrp="1"/>
          </p:cNvSpPr>
          <p:nvPr>
            <p:ph idx="1"/>
          </p:nvPr>
        </p:nvSpPr>
        <p:spPr>
          <a:xfrm>
            <a:off x="457200" y="1196752"/>
            <a:ext cx="8229600" cy="4929411"/>
          </a:xfrm>
        </p:spPr>
        <p:txBody>
          <a:bodyPr>
            <a:normAutofit/>
          </a:bodyPr>
          <a:lstStyle/>
          <a:p>
            <a:pPr marL="0" indent="0">
              <a:buNone/>
            </a:pPr>
            <a:r>
              <a:rPr lang="en-IN" sz="2000" dirty="0"/>
              <a:t>CustomEventHandler.java </a:t>
            </a:r>
          </a:p>
          <a:p>
            <a:pPr marL="0" indent="0">
              <a:buNone/>
            </a:pPr>
            <a:r>
              <a:rPr lang="en-IN" sz="2000" b="0" dirty="0"/>
              <a:t>package </a:t>
            </a:r>
            <a:r>
              <a:rPr lang="en-IN" sz="2000" b="0" dirty="0" err="1"/>
              <a:t>com.example</a:t>
            </a:r>
            <a:r>
              <a:rPr lang="en-IN" sz="2000" b="0" dirty="0"/>
              <a:t>;</a:t>
            </a:r>
          </a:p>
          <a:p>
            <a:pPr marL="0" indent="0">
              <a:buNone/>
            </a:pPr>
            <a:r>
              <a:rPr lang="en-IN" sz="2000" b="0" dirty="0"/>
              <a:t>import org.springframework.context.ApplicationListener;</a:t>
            </a:r>
          </a:p>
          <a:p>
            <a:pPr marL="0" indent="0">
              <a:buNone/>
            </a:pPr>
            <a:r>
              <a:rPr lang="en-IN" sz="2000" b="0" dirty="0"/>
              <a:t>public class </a:t>
            </a:r>
            <a:r>
              <a:rPr lang="en-IN" sz="2000" b="0" dirty="0" err="1"/>
              <a:t>CustomEventHandler</a:t>
            </a:r>
            <a:r>
              <a:rPr lang="en-IN" sz="2000" b="0" dirty="0"/>
              <a:t> implements ApplicationListener&lt;</a:t>
            </a:r>
            <a:r>
              <a:rPr lang="en-IN" sz="2000" b="0" dirty="0" err="1"/>
              <a:t>CustomEvent</a:t>
            </a:r>
            <a:r>
              <a:rPr lang="en-IN" sz="2000" b="0" dirty="0"/>
              <a:t>&gt; {</a:t>
            </a:r>
          </a:p>
          <a:p>
            <a:pPr marL="0" indent="0">
              <a:buNone/>
            </a:pPr>
            <a:r>
              <a:rPr lang="en-IN" sz="2000" b="0" dirty="0"/>
              <a:t>public void onApplicationEvent(</a:t>
            </a:r>
            <a:r>
              <a:rPr lang="en-IN" sz="2000" b="0" dirty="0" err="1"/>
              <a:t>CustomEvent</a:t>
            </a:r>
            <a:r>
              <a:rPr lang="en-IN" sz="2000" b="0" dirty="0"/>
              <a:t> event)</a:t>
            </a:r>
          </a:p>
          <a:p>
            <a:pPr marL="0" indent="0">
              <a:buNone/>
            </a:pPr>
            <a:r>
              <a:rPr lang="en-IN" sz="2000" b="0" dirty="0"/>
              <a:t>{</a:t>
            </a:r>
          </a:p>
          <a:p>
            <a:pPr marL="0" indent="0">
              <a:buNone/>
            </a:pPr>
            <a:r>
              <a:rPr lang="en-IN" sz="2000" b="0" dirty="0" err="1"/>
              <a:t>System.out.println</a:t>
            </a:r>
            <a:r>
              <a:rPr lang="en-IN" sz="2000" b="0" dirty="0"/>
              <a:t>(</a:t>
            </a:r>
            <a:r>
              <a:rPr lang="en-IN" sz="2000" b="0" dirty="0" err="1"/>
              <a:t>event.toString</a:t>
            </a:r>
            <a:r>
              <a:rPr lang="en-IN" sz="2000" b="0" dirty="0"/>
              <a:t>());</a:t>
            </a:r>
          </a:p>
          <a:p>
            <a:pPr marL="0" indent="0">
              <a:buNone/>
            </a:pPr>
            <a:r>
              <a:rPr lang="en-IN" sz="2000" b="0" dirty="0"/>
              <a:t>}</a:t>
            </a:r>
          </a:p>
          <a:p>
            <a:pPr marL="0" indent="0">
              <a:buNone/>
            </a:pPr>
            <a:r>
              <a:rPr lang="en-IN" sz="2000" b="0" dirty="0"/>
              <a:t>}</a:t>
            </a:r>
          </a:p>
          <a:p>
            <a:pPr marL="0" indent="0">
              <a:buNone/>
            </a:pPr>
            <a:endParaRPr lang="en-IN" sz="2000" dirty="0"/>
          </a:p>
        </p:txBody>
      </p:sp>
    </p:spTree>
    <p:extLst>
      <p:ext uri="{BB962C8B-B14F-4D97-AF65-F5344CB8AC3E}">
        <p14:creationId xmlns:p14="http://schemas.microsoft.com/office/powerpoint/2010/main" val="72446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C996-45A4-447D-905B-AD39BBCD90B4}"/>
              </a:ext>
            </a:extLst>
          </p:cNvPr>
          <p:cNvSpPr>
            <a:spLocks noGrp="1"/>
          </p:cNvSpPr>
          <p:nvPr>
            <p:ph type="title"/>
          </p:nvPr>
        </p:nvSpPr>
        <p:spPr/>
        <p:txBody>
          <a:bodyPr/>
          <a:lstStyle/>
          <a:p>
            <a:r>
              <a:rPr lang="en-IN" dirty="0"/>
              <a:t>Demo: Custom Event Example Cont..</a:t>
            </a:r>
          </a:p>
        </p:txBody>
      </p:sp>
      <p:sp>
        <p:nvSpPr>
          <p:cNvPr id="3" name="Content Placeholder 2">
            <a:extLst>
              <a:ext uri="{FF2B5EF4-FFF2-40B4-BE49-F238E27FC236}">
                <a16:creationId xmlns:a16="http://schemas.microsoft.com/office/drawing/2014/main" id="{F2B9F164-AFA6-4AB5-8805-334FF27A66CF}"/>
              </a:ext>
            </a:extLst>
          </p:cNvPr>
          <p:cNvSpPr>
            <a:spLocks noGrp="1"/>
          </p:cNvSpPr>
          <p:nvPr>
            <p:ph idx="1"/>
          </p:nvPr>
        </p:nvSpPr>
        <p:spPr>
          <a:xfrm>
            <a:off x="457200" y="1166018"/>
            <a:ext cx="8229600" cy="4525963"/>
          </a:xfrm>
        </p:spPr>
        <p:txBody>
          <a:bodyPr/>
          <a:lstStyle/>
          <a:p>
            <a:pPr marL="0" indent="0" fontAlgn="base">
              <a:buNone/>
            </a:pPr>
            <a:r>
              <a:rPr lang="en-IN" sz="2400" dirty="0"/>
              <a:t>config file Beans.xml</a:t>
            </a:r>
          </a:p>
          <a:p>
            <a:pPr marL="0" indent="0" fontAlgn="base">
              <a:buNone/>
            </a:pPr>
            <a:endParaRPr lang="en-IN" b="0" dirty="0"/>
          </a:p>
          <a:p>
            <a:pPr marL="0" indent="0" fontAlgn="base">
              <a:buNone/>
            </a:pPr>
            <a:r>
              <a:rPr lang="en-IN" b="0" dirty="0"/>
              <a:t>&lt;?xml version = "1.0" encoding = "UTF-8"?&gt;</a:t>
            </a:r>
          </a:p>
          <a:p>
            <a:pPr marL="0" indent="0" fontAlgn="base">
              <a:buNone/>
            </a:pPr>
            <a:r>
              <a:rPr lang="en-IN" b="0" dirty="0"/>
              <a:t>&lt;beans </a:t>
            </a:r>
            <a:r>
              <a:rPr lang="en-IN" b="0" dirty="0" err="1"/>
              <a:t>xmlns</a:t>
            </a:r>
            <a:r>
              <a:rPr lang="en-IN" b="0" dirty="0"/>
              <a:t> = "http://www.springframework.org/schema/beans"</a:t>
            </a:r>
          </a:p>
          <a:p>
            <a:pPr marL="0" indent="0" fontAlgn="base">
              <a:buNone/>
            </a:pPr>
            <a:r>
              <a:rPr lang="en-IN" b="0" dirty="0" err="1"/>
              <a:t>xmlns:xsi</a:t>
            </a:r>
            <a:r>
              <a:rPr lang="en-IN" b="0" dirty="0"/>
              <a:t> = "http://www.w3.org/2001/XMLSchema-instance"</a:t>
            </a:r>
          </a:p>
          <a:p>
            <a:pPr marL="0" indent="0" fontAlgn="base">
              <a:buNone/>
            </a:pPr>
            <a:r>
              <a:rPr lang="en-IN" b="0" dirty="0" err="1"/>
              <a:t>xsi:schemaLocation</a:t>
            </a:r>
            <a:r>
              <a:rPr lang="en-IN" b="0" dirty="0"/>
              <a:t> = "http://www.springframework.org/schema/beans</a:t>
            </a:r>
          </a:p>
          <a:p>
            <a:pPr marL="0" indent="0" fontAlgn="base">
              <a:buNone/>
            </a:pPr>
            <a:r>
              <a:rPr lang="en-IN" b="0" dirty="0"/>
              <a:t>http://www.springframework.org/schema/beans/spring-beans-3.0.xsd"&gt;</a:t>
            </a:r>
          </a:p>
          <a:p>
            <a:pPr marL="0" indent="0" fontAlgn="base">
              <a:buNone/>
            </a:pPr>
            <a:r>
              <a:rPr lang="en-IN" b="0" dirty="0"/>
              <a:t>&lt;bean id = "</a:t>
            </a:r>
            <a:r>
              <a:rPr lang="en-IN" b="0" dirty="0" err="1"/>
              <a:t>customEventHandler</a:t>
            </a:r>
            <a:r>
              <a:rPr lang="en-IN" b="0" dirty="0"/>
              <a:t>" class = "</a:t>
            </a:r>
            <a:r>
              <a:rPr lang="en-IN" b="0" dirty="0" err="1"/>
              <a:t>com.example.CustomEventHandler</a:t>
            </a:r>
            <a:r>
              <a:rPr lang="en-IN" b="0" dirty="0"/>
              <a:t>"/&gt;</a:t>
            </a:r>
          </a:p>
          <a:p>
            <a:pPr marL="0" indent="0" fontAlgn="base">
              <a:buNone/>
            </a:pPr>
            <a:r>
              <a:rPr lang="en-IN" b="0" dirty="0"/>
              <a:t>&lt;bean id = "</a:t>
            </a:r>
            <a:r>
              <a:rPr lang="en-IN" b="0" dirty="0" err="1"/>
              <a:t>customEventPublisher</a:t>
            </a:r>
            <a:r>
              <a:rPr lang="en-IN" b="0" dirty="0"/>
              <a:t>" class = "</a:t>
            </a:r>
            <a:r>
              <a:rPr lang="en-IN" b="0" dirty="0" err="1"/>
              <a:t>com.example.CustomEventPublisher</a:t>
            </a:r>
            <a:r>
              <a:rPr lang="en-IN" b="0" dirty="0"/>
              <a:t>"/&gt;</a:t>
            </a:r>
          </a:p>
          <a:p>
            <a:pPr marL="0" indent="0" fontAlgn="base">
              <a:buNone/>
            </a:pPr>
            <a:r>
              <a:rPr lang="en-IN" b="0" dirty="0"/>
              <a:t>&lt;/beans&gt;</a:t>
            </a:r>
          </a:p>
          <a:p>
            <a:pPr marL="0" indent="0">
              <a:buNone/>
            </a:pPr>
            <a:endParaRPr lang="en-IN" b="0" dirty="0"/>
          </a:p>
          <a:p>
            <a:pPr marL="0" indent="0">
              <a:buNone/>
            </a:pPr>
            <a:br>
              <a:rPr lang="en-IN" b="0" dirty="0"/>
            </a:br>
            <a:endParaRPr lang="en-IN" dirty="0"/>
          </a:p>
        </p:txBody>
      </p:sp>
    </p:spTree>
    <p:extLst>
      <p:ext uri="{BB962C8B-B14F-4D97-AF65-F5344CB8AC3E}">
        <p14:creationId xmlns:p14="http://schemas.microsoft.com/office/powerpoint/2010/main" val="89849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C268-0823-43EB-99E0-45FF3236D7FA}"/>
              </a:ext>
            </a:extLst>
          </p:cNvPr>
          <p:cNvSpPr>
            <a:spLocks noGrp="1"/>
          </p:cNvSpPr>
          <p:nvPr>
            <p:ph type="title"/>
          </p:nvPr>
        </p:nvSpPr>
        <p:spPr/>
        <p:txBody>
          <a:bodyPr/>
          <a:lstStyle/>
          <a:p>
            <a:r>
              <a:rPr lang="en-IN" dirty="0"/>
              <a:t>Demo: Custom Event Example Cont..</a:t>
            </a:r>
          </a:p>
        </p:txBody>
      </p:sp>
      <p:sp>
        <p:nvSpPr>
          <p:cNvPr id="3" name="Content Placeholder 2">
            <a:extLst>
              <a:ext uri="{FF2B5EF4-FFF2-40B4-BE49-F238E27FC236}">
                <a16:creationId xmlns:a16="http://schemas.microsoft.com/office/drawing/2014/main" id="{592AC2D5-93BE-46EF-A7CD-CCC47C3E97CF}"/>
              </a:ext>
            </a:extLst>
          </p:cNvPr>
          <p:cNvSpPr>
            <a:spLocks noGrp="1"/>
          </p:cNvSpPr>
          <p:nvPr>
            <p:ph idx="1"/>
          </p:nvPr>
        </p:nvSpPr>
        <p:spPr>
          <a:xfrm>
            <a:off x="0" y="836712"/>
            <a:ext cx="8915400" cy="5688632"/>
          </a:xfrm>
        </p:spPr>
        <p:txBody>
          <a:bodyPr>
            <a:normAutofit fontScale="92500" lnSpcReduction="10000"/>
          </a:bodyPr>
          <a:lstStyle/>
          <a:p>
            <a:pPr marL="0" indent="0" fontAlgn="base">
              <a:buNone/>
            </a:pPr>
            <a:r>
              <a:rPr lang="en-IN" dirty="0"/>
              <a:t>MainApp.java file</a:t>
            </a:r>
          </a:p>
          <a:p>
            <a:pPr marL="0" indent="0" fontAlgn="base">
              <a:buNone/>
            </a:pPr>
            <a:endParaRPr lang="en-IN" dirty="0"/>
          </a:p>
          <a:p>
            <a:pPr marL="0" indent="0" fontAlgn="base">
              <a:buNone/>
            </a:pPr>
            <a:r>
              <a:rPr lang="en-IN" b="0" dirty="0"/>
              <a:t>package </a:t>
            </a:r>
            <a:r>
              <a:rPr lang="en-IN" b="0" dirty="0" err="1"/>
              <a:t>com.example</a:t>
            </a:r>
            <a:r>
              <a:rPr lang="en-IN" b="0" dirty="0"/>
              <a:t>;</a:t>
            </a:r>
          </a:p>
          <a:p>
            <a:pPr marL="0" indent="0" fontAlgn="base">
              <a:buNone/>
            </a:pPr>
            <a:r>
              <a:rPr lang="en-IN" b="0" dirty="0"/>
              <a:t>import </a:t>
            </a:r>
            <a:r>
              <a:rPr lang="en-IN" b="0" dirty="0" err="1"/>
              <a:t>org.springframework.context.ConfigurableApplicationContext</a:t>
            </a:r>
            <a:r>
              <a:rPr lang="en-IN" b="0" dirty="0"/>
              <a:t>;</a:t>
            </a:r>
          </a:p>
          <a:p>
            <a:pPr marL="0" indent="0" fontAlgn="base">
              <a:buNone/>
            </a:pPr>
            <a:r>
              <a:rPr lang="en-IN" b="0" dirty="0"/>
              <a:t>import org.springframework.context.support.ClassPathXmlApplicationContext;</a:t>
            </a:r>
          </a:p>
          <a:p>
            <a:pPr marL="0" indent="0" fontAlgn="base">
              <a:buNone/>
            </a:pPr>
            <a:r>
              <a:rPr lang="en-IN" b="0" dirty="0"/>
              <a:t>public class </a:t>
            </a:r>
            <a:r>
              <a:rPr lang="en-IN" b="0" dirty="0" err="1"/>
              <a:t>MainApp</a:t>
            </a:r>
            <a:endParaRPr lang="en-IN" b="0" dirty="0"/>
          </a:p>
          <a:p>
            <a:pPr marL="0" indent="0" fontAlgn="base">
              <a:buNone/>
            </a:pPr>
            <a:r>
              <a:rPr lang="en-IN" b="0" dirty="0"/>
              <a:t>{</a:t>
            </a:r>
          </a:p>
          <a:p>
            <a:pPr marL="0" indent="0" fontAlgn="base">
              <a:buNone/>
            </a:pPr>
            <a:r>
              <a:rPr lang="en-IN" b="0" dirty="0"/>
              <a:t>public static void main(String[] </a:t>
            </a:r>
            <a:r>
              <a:rPr lang="en-IN" b="0" dirty="0" err="1"/>
              <a:t>args</a:t>
            </a:r>
            <a:r>
              <a:rPr lang="en-IN" b="0" dirty="0"/>
              <a:t>)</a:t>
            </a:r>
          </a:p>
          <a:p>
            <a:pPr marL="0" indent="0" fontAlgn="base">
              <a:buNone/>
            </a:pPr>
            <a:r>
              <a:rPr lang="en-IN" b="0" dirty="0"/>
              <a:t>{</a:t>
            </a:r>
          </a:p>
          <a:p>
            <a:pPr marL="0" indent="0" fontAlgn="base">
              <a:buNone/>
            </a:pPr>
            <a:r>
              <a:rPr lang="en-IN" b="0" dirty="0" err="1"/>
              <a:t>ConfigurableApplicationContext</a:t>
            </a:r>
            <a:r>
              <a:rPr lang="en-IN" b="0" dirty="0"/>
              <a:t> context =new </a:t>
            </a:r>
            <a:r>
              <a:rPr lang="en-IN" b="0" dirty="0" err="1"/>
              <a:t>ClassPathXmlApplicationContext</a:t>
            </a:r>
            <a:r>
              <a:rPr lang="en-IN" b="0" dirty="0"/>
              <a:t>("Beans.xml");</a:t>
            </a:r>
          </a:p>
          <a:p>
            <a:pPr marL="0" indent="0" fontAlgn="base">
              <a:buNone/>
            </a:pPr>
            <a:r>
              <a:rPr lang="en-IN" b="0" dirty="0" err="1"/>
              <a:t>CustomEventPublisher</a:t>
            </a:r>
            <a:r>
              <a:rPr lang="en-IN" b="0" dirty="0"/>
              <a:t> </a:t>
            </a:r>
            <a:r>
              <a:rPr lang="en-IN" b="0" dirty="0" err="1"/>
              <a:t>cvp</a:t>
            </a:r>
            <a:r>
              <a:rPr lang="en-IN" b="0" dirty="0"/>
              <a:t> =(</a:t>
            </a:r>
            <a:r>
              <a:rPr lang="en-IN" b="0" dirty="0" err="1"/>
              <a:t>CustomEventPublisher</a:t>
            </a:r>
            <a:r>
              <a:rPr lang="en-IN" b="0" dirty="0"/>
              <a:t>) </a:t>
            </a:r>
            <a:r>
              <a:rPr lang="en-IN" b="0" dirty="0" err="1"/>
              <a:t>context.getBean</a:t>
            </a:r>
            <a:r>
              <a:rPr lang="en-IN" b="0" dirty="0"/>
              <a:t>("</a:t>
            </a:r>
            <a:r>
              <a:rPr lang="en-IN" b="0" dirty="0" err="1"/>
              <a:t>customEventPublisher</a:t>
            </a:r>
            <a:r>
              <a:rPr lang="en-IN" b="0" dirty="0"/>
              <a:t>");</a:t>
            </a:r>
          </a:p>
          <a:p>
            <a:pPr marL="0" indent="0" fontAlgn="base">
              <a:buNone/>
            </a:pPr>
            <a:r>
              <a:rPr lang="en-IN" b="0" dirty="0" err="1"/>
              <a:t>cvp.publish</a:t>
            </a:r>
            <a:r>
              <a:rPr lang="en-IN" b="0" dirty="0"/>
              <a:t>();</a:t>
            </a:r>
          </a:p>
          <a:p>
            <a:pPr marL="0" indent="0" fontAlgn="base">
              <a:buNone/>
            </a:pPr>
            <a:r>
              <a:rPr lang="en-IN" b="0" dirty="0" err="1"/>
              <a:t>cvp.publish</a:t>
            </a:r>
            <a:r>
              <a:rPr lang="en-IN" b="0" dirty="0"/>
              <a:t>();</a:t>
            </a:r>
          </a:p>
          <a:p>
            <a:pPr marL="0" indent="0" fontAlgn="base">
              <a:buNone/>
            </a:pPr>
            <a:r>
              <a:rPr lang="en-IN" b="0" dirty="0"/>
              <a:t>}</a:t>
            </a:r>
          </a:p>
          <a:p>
            <a:pPr marL="0" indent="0" fontAlgn="base">
              <a:buNone/>
            </a:pPr>
            <a:r>
              <a:rPr lang="en-IN" b="0" dirty="0"/>
              <a:t>}</a:t>
            </a:r>
          </a:p>
          <a:p>
            <a:pPr marL="0" indent="0" fontAlgn="base">
              <a:buNone/>
            </a:pPr>
            <a:r>
              <a:rPr lang="en-IN" dirty="0"/>
              <a:t>After executing the above code we get following output</a:t>
            </a:r>
          </a:p>
          <a:p>
            <a:pPr marL="0" indent="0" fontAlgn="base">
              <a:buNone/>
            </a:pPr>
            <a:endParaRPr lang="en-IN" dirty="0"/>
          </a:p>
          <a:p>
            <a:pPr marL="0" indent="0" fontAlgn="base">
              <a:buNone/>
            </a:pPr>
            <a:r>
              <a:rPr lang="en-IN" sz="1900" dirty="0"/>
              <a:t>y Custom Event</a:t>
            </a:r>
            <a:br>
              <a:rPr lang="en-IN" sz="1900" dirty="0"/>
            </a:br>
            <a:r>
              <a:rPr lang="en-IN" sz="1900" dirty="0"/>
              <a:t>y Custom Event</a:t>
            </a:r>
          </a:p>
          <a:p>
            <a:pPr marL="0" indent="0" fontAlgn="base">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72977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7B95-E0F9-45AC-8E99-2967150EEB81}"/>
              </a:ext>
            </a:extLst>
          </p:cNvPr>
          <p:cNvSpPr>
            <a:spLocks noGrp="1"/>
          </p:cNvSpPr>
          <p:nvPr>
            <p:ph type="title"/>
          </p:nvPr>
        </p:nvSpPr>
        <p:spPr/>
        <p:txBody>
          <a:bodyPr>
            <a:normAutofit/>
          </a:bodyPr>
          <a:lstStyle/>
          <a:p>
            <a:r>
              <a:rPr lang="en-IN" sz="2800" dirty="0">
                <a:latin typeface="+mj-lt"/>
              </a:rPr>
              <a:t>AOP with Spring Framework</a:t>
            </a:r>
          </a:p>
        </p:txBody>
      </p:sp>
      <p:sp>
        <p:nvSpPr>
          <p:cNvPr id="3" name="Content Placeholder 2">
            <a:extLst>
              <a:ext uri="{FF2B5EF4-FFF2-40B4-BE49-F238E27FC236}">
                <a16:creationId xmlns:a16="http://schemas.microsoft.com/office/drawing/2014/main" id="{99A7F526-184B-4490-AB70-BDFA8ED7C0D7}"/>
              </a:ext>
            </a:extLst>
          </p:cNvPr>
          <p:cNvSpPr>
            <a:spLocks noGrp="1"/>
          </p:cNvSpPr>
          <p:nvPr>
            <p:ph idx="1"/>
          </p:nvPr>
        </p:nvSpPr>
        <p:spPr>
          <a:xfrm>
            <a:off x="251520" y="1052736"/>
            <a:ext cx="8892480" cy="5805264"/>
          </a:xfrm>
        </p:spPr>
        <p:txBody>
          <a:bodyPr>
            <a:noAutofit/>
          </a:bodyPr>
          <a:lstStyle/>
          <a:p>
            <a:r>
              <a:rPr lang="en-IN" sz="1800" i="1" dirty="0"/>
              <a:t>AOP(Aspect-Oriented Programming)</a:t>
            </a:r>
            <a:r>
              <a:rPr lang="en-IN" sz="1800" b="0" dirty="0"/>
              <a:t> complements OOP(Object-Oriented Programming) by furnishing other ways for program structure. The vital unit of modularity in OOP is the class, whereas in case of AOP the aspect is the unit of modularity. Concerns often termed as cross </a:t>
            </a:r>
            <a:r>
              <a:rPr lang="en-IN" sz="1800" b="0" dirty="0" err="1"/>
              <a:t>cutiing</a:t>
            </a:r>
            <a:r>
              <a:rPr lang="en-IN" sz="1800" b="0" dirty="0"/>
              <a:t> concerns such as transaction management are modularized by AOP that cut across multiple types and objects. </a:t>
            </a:r>
          </a:p>
          <a:p>
            <a:pPr marL="0" indent="0">
              <a:buNone/>
            </a:pPr>
            <a:endParaRPr lang="en-IN" sz="1800" b="0" dirty="0"/>
          </a:p>
          <a:p>
            <a:r>
              <a:rPr lang="en-IN" sz="1800" b="0" dirty="0"/>
              <a:t>Vital components of Spring is the AOP framework. While, so AOP need not be used if not required while the Spring </a:t>
            </a:r>
            <a:r>
              <a:rPr lang="en-IN" sz="1800" b="0" dirty="0" err="1"/>
              <a:t>IoC</a:t>
            </a:r>
            <a:r>
              <a:rPr lang="en-IN" sz="1800" b="0" dirty="0"/>
              <a:t> container is independent of AOP , AOP complements Spring </a:t>
            </a:r>
            <a:r>
              <a:rPr lang="en-IN" sz="1800" b="0" dirty="0" err="1"/>
              <a:t>IoC</a:t>
            </a:r>
            <a:r>
              <a:rPr lang="en-IN" sz="1800" b="0" dirty="0"/>
              <a:t> to furnish a very capable middleware solution.</a:t>
            </a:r>
          </a:p>
          <a:p>
            <a:endParaRPr lang="en-IN" sz="1800" b="0" dirty="0"/>
          </a:p>
          <a:p>
            <a:r>
              <a:rPr lang="en-IN" sz="1800" b="0" dirty="0"/>
              <a:t>AOP is used in the Spring Framework to</a:t>
            </a:r>
          </a:p>
          <a:p>
            <a:pPr lvl="1">
              <a:buFont typeface="Wingdings" panose="05000000000000000000" pitchFamily="2" charset="2"/>
              <a:buChar char="q"/>
            </a:pPr>
            <a:r>
              <a:rPr lang="en-IN" sz="1800" b="0" dirty="0"/>
              <a:t>furnish declarative enterprise services, especially as a replacement for EJB declarative services. Vital service being </a:t>
            </a:r>
            <a:r>
              <a:rPr lang="en-IN" sz="1800" b="0" i="1" dirty="0"/>
              <a:t>declarative </a:t>
            </a:r>
            <a:r>
              <a:rPr lang="en-IN" sz="1800" b="0" dirty="0"/>
              <a:t>transaction management.</a:t>
            </a:r>
          </a:p>
          <a:p>
            <a:pPr lvl="1">
              <a:buFont typeface="Wingdings" panose="05000000000000000000" pitchFamily="2" charset="2"/>
              <a:buChar char="q"/>
            </a:pPr>
            <a:r>
              <a:rPr lang="en-IN" sz="1800" b="0" dirty="0"/>
              <a:t>Supports users to implement custom aspects.</a:t>
            </a:r>
          </a:p>
        </p:txBody>
      </p:sp>
    </p:spTree>
    <p:extLst>
      <p:ext uri="{BB962C8B-B14F-4D97-AF65-F5344CB8AC3E}">
        <p14:creationId xmlns:p14="http://schemas.microsoft.com/office/powerpoint/2010/main" val="333266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US" sz="1800" b="0" dirty="0"/>
              <a:t>Java Based Configuration</a:t>
            </a:r>
          </a:p>
          <a:p>
            <a:pPr>
              <a:buFont typeface="Wingdings" panose="05000000000000000000" pitchFamily="2" charset="2"/>
              <a:buChar char="q"/>
            </a:pPr>
            <a:r>
              <a:rPr lang="en-US" sz="1800" b="0" dirty="0"/>
              <a:t>Event Handling in Spring</a:t>
            </a:r>
          </a:p>
          <a:p>
            <a:pPr>
              <a:buFont typeface="Wingdings" panose="05000000000000000000" pitchFamily="2" charset="2"/>
              <a:buChar char="q"/>
            </a:pPr>
            <a:r>
              <a:rPr lang="en-US" sz="1800" b="0" dirty="0"/>
              <a:t>Custom Events in Spring</a:t>
            </a:r>
          </a:p>
          <a:p>
            <a:pPr>
              <a:buFont typeface="Wingdings" panose="05000000000000000000" pitchFamily="2" charset="2"/>
              <a:buChar char="q"/>
            </a:pPr>
            <a:r>
              <a:rPr lang="en-US" sz="1800" b="0" dirty="0"/>
              <a:t>AOP with Spring Framework</a:t>
            </a:r>
          </a:p>
          <a:p>
            <a:pPr>
              <a:buFont typeface="Wingdings" panose="05000000000000000000" pitchFamily="2" charset="2"/>
              <a:buChar char="q"/>
            </a:pPr>
            <a:r>
              <a:rPr lang="en-US" sz="1800" b="0" dirty="0"/>
              <a:t>JDBC Framework</a:t>
            </a:r>
          </a:p>
          <a:p>
            <a:pPr>
              <a:buFont typeface="Wingdings" panose="05000000000000000000" pitchFamily="2" charset="2"/>
              <a:buChar char="q"/>
            </a:pPr>
            <a:r>
              <a:rPr lang="en-US" sz="1800" b="0" dirty="0"/>
              <a:t>Transaction Management</a:t>
            </a:r>
          </a:p>
          <a:p>
            <a:pPr>
              <a:buFont typeface="Wingdings" panose="05000000000000000000" pitchFamily="2" charset="2"/>
              <a:buChar char="q"/>
            </a:pPr>
            <a:r>
              <a:rPr lang="en-US" sz="1800" b="0" dirty="0"/>
              <a:t>Web MVC Framework</a:t>
            </a:r>
          </a:p>
          <a:p>
            <a:pPr>
              <a:buFont typeface="Wingdings" panose="05000000000000000000" pitchFamily="2" charset="2"/>
              <a:buChar char="q"/>
            </a:pPr>
            <a:r>
              <a:rPr lang="en-US" sz="1800" b="0" dirty="0"/>
              <a:t>Logging with Log4j</a:t>
            </a:r>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1FEE-0C1D-446C-94CF-B748AC5FA174}"/>
              </a:ext>
            </a:extLst>
          </p:cNvPr>
          <p:cNvSpPr>
            <a:spLocks noGrp="1"/>
          </p:cNvSpPr>
          <p:nvPr>
            <p:ph type="title"/>
          </p:nvPr>
        </p:nvSpPr>
        <p:spPr/>
        <p:txBody>
          <a:bodyPr/>
          <a:lstStyle/>
          <a:p>
            <a:r>
              <a:rPr lang="en-IN" dirty="0"/>
              <a:t>AOP Concepts</a:t>
            </a:r>
          </a:p>
        </p:txBody>
      </p:sp>
      <p:sp>
        <p:nvSpPr>
          <p:cNvPr id="3" name="Content Placeholder 2">
            <a:extLst>
              <a:ext uri="{FF2B5EF4-FFF2-40B4-BE49-F238E27FC236}">
                <a16:creationId xmlns:a16="http://schemas.microsoft.com/office/drawing/2014/main" id="{F3307872-AB0B-426F-9D35-CA9D32A05E9A}"/>
              </a:ext>
            </a:extLst>
          </p:cNvPr>
          <p:cNvSpPr>
            <a:spLocks noGrp="1"/>
          </p:cNvSpPr>
          <p:nvPr>
            <p:ph idx="1"/>
          </p:nvPr>
        </p:nvSpPr>
        <p:spPr>
          <a:xfrm>
            <a:off x="107504" y="980728"/>
            <a:ext cx="9036496" cy="5801072"/>
          </a:xfrm>
        </p:spPr>
        <p:txBody>
          <a:bodyPr>
            <a:noAutofit/>
          </a:bodyPr>
          <a:lstStyle/>
          <a:p>
            <a:pPr marL="0" indent="0">
              <a:buNone/>
            </a:pPr>
            <a:r>
              <a:rPr lang="en-IN" sz="1700" dirty="0"/>
              <a:t>AOP terminology is not particularly intuitive; however, it could have turned out to be  more confusing if Spring used its own terminology.</a:t>
            </a:r>
          </a:p>
          <a:p>
            <a:endParaRPr lang="en-IN" sz="1700" b="0" dirty="0"/>
          </a:p>
        </p:txBody>
      </p:sp>
      <p:graphicFrame>
        <p:nvGraphicFramePr>
          <p:cNvPr id="4" name="Table 3">
            <a:extLst>
              <a:ext uri="{FF2B5EF4-FFF2-40B4-BE49-F238E27FC236}">
                <a16:creationId xmlns:a16="http://schemas.microsoft.com/office/drawing/2014/main" id="{682842A6-7543-4CC9-AE35-82FF89FA9435}"/>
              </a:ext>
            </a:extLst>
          </p:cNvPr>
          <p:cNvGraphicFramePr>
            <a:graphicFrameLocks noGrp="1"/>
          </p:cNvGraphicFramePr>
          <p:nvPr>
            <p:extLst>
              <p:ext uri="{D42A27DB-BD31-4B8C-83A1-F6EECF244321}">
                <p14:modId xmlns:p14="http://schemas.microsoft.com/office/powerpoint/2010/main" val="647986526"/>
              </p:ext>
            </p:extLst>
          </p:nvPr>
        </p:nvGraphicFramePr>
        <p:xfrm>
          <a:off x="107504" y="1628800"/>
          <a:ext cx="8807896" cy="4394200"/>
        </p:xfrm>
        <a:graphic>
          <a:graphicData uri="http://schemas.openxmlformats.org/drawingml/2006/table">
            <a:tbl>
              <a:tblPr firstRow="1" bandRow="1">
                <a:tableStyleId>{21E4AEA4-8DFA-4A89-87EB-49C32662AFE0}</a:tableStyleId>
              </a:tblPr>
              <a:tblGrid>
                <a:gridCol w="2003587">
                  <a:extLst>
                    <a:ext uri="{9D8B030D-6E8A-4147-A177-3AD203B41FA5}">
                      <a16:colId xmlns:a16="http://schemas.microsoft.com/office/drawing/2014/main" val="3363572298"/>
                    </a:ext>
                  </a:extLst>
                </a:gridCol>
                <a:gridCol w="6804309">
                  <a:extLst>
                    <a:ext uri="{9D8B030D-6E8A-4147-A177-3AD203B41FA5}">
                      <a16:colId xmlns:a16="http://schemas.microsoft.com/office/drawing/2014/main" val="183495000"/>
                    </a:ext>
                  </a:extLst>
                </a:gridCol>
              </a:tblGrid>
              <a:tr h="370840">
                <a:tc>
                  <a:txBody>
                    <a:bodyPr/>
                    <a:lstStyle/>
                    <a:p>
                      <a:r>
                        <a:rPr lang="en-IN" sz="1600" dirty="0"/>
                        <a:t>Name</a:t>
                      </a:r>
                    </a:p>
                  </a:txBody>
                  <a:tcPr/>
                </a:tc>
                <a:tc>
                  <a:txBody>
                    <a:bodyPr/>
                    <a:lstStyle/>
                    <a:p>
                      <a:r>
                        <a:rPr lang="en-IN" sz="1600" dirty="0"/>
                        <a:t>Description</a:t>
                      </a:r>
                    </a:p>
                  </a:txBody>
                  <a:tcPr/>
                </a:tc>
                <a:extLst>
                  <a:ext uri="{0D108BD9-81ED-4DB2-BD59-A6C34878D82A}">
                    <a16:rowId xmlns:a16="http://schemas.microsoft.com/office/drawing/2014/main" val="1236056594"/>
                  </a:ext>
                </a:extLst>
              </a:tr>
              <a:tr h="370840">
                <a:tc>
                  <a:txBody>
                    <a:bodyPr/>
                    <a:lstStyle/>
                    <a:p>
                      <a:r>
                        <a:rPr lang="en-IN" sz="1600" u="sng" dirty="0"/>
                        <a:t>Aspect</a:t>
                      </a:r>
                      <a:endParaRPr lang="en-IN" sz="1600" u="none" dirty="0"/>
                    </a:p>
                  </a:txBody>
                  <a:tcPr/>
                </a:tc>
                <a:tc>
                  <a:txBody>
                    <a:bodyPr/>
                    <a:lstStyle/>
                    <a:p>
                      <a:r>
                        <a:rPr lang="en-IN" sz="1600" b="0" dirty="0"/>
                        <a:t>It is nothing but a modularization of a concern that cuts across multiple classes like transaction management in J2EE applications. In Spring AOP, aspects regular classes /regular classes annotated with the @Aspect annotation the @AspectJ style are used to implement aspects.</a:t>
                      </a:r>
                    </a:p>
                  </a:txBody>
                  <a:tcPr/>
                </a:tc>
                <a:extLst>
                  <a:ext uri="{0D108BD9-81ED-4DB2-BD59-A6C34878D82A}">
                    <a16:rowId xmlns:a16="http://schemas.microsoft.com/office/drawing/2014/main" val="1798664086"/>
                  </a:ext>
                </a:extLst>
              </a:tr>
              <a:tr h="370840">
                <a:tc>
                  <a:txBody>
                    <a:bodyPr/>
                    <a:lstStyle/>
                    <a:p>
                      <a:r>
                        <a:rPr lang="en-IN" sz="1600" u="sng" dirty="0"/>
                        <a:t>Advice</a:t>
                      </a:r>
                      <a:endParaRPr lang="en-IN" sz="1600" u="none" dirty="0"/>
                    </a:p>
                  </a:txBody>
                  <a:tcPr/>
                </a:tc>
                <a:tc>
                  <a:txBody>
                    <a:bodyPr/>
                    <a:lstStyle/>
                    <a:p>
                      <a:r>
                        <a:rPr lang="en-IN" sz="1600" b="0" dirty="0"/>
                        <a:t>It is an action undertaken by an aspect at a particular join point. Advice are of various types like around, before and after advice. Spring and other AOP framework, model an advice as an interceptor, maintaining a chain of interceptors around the join point.</a:t>
                      </a:r>
                      <a:endParaRPr lang="en-IN" sz="1600" dirty="0"/>
                    </a:p>
                  </a:txBody>
                  <a:tcPr/>
                </a:tc>
                <a:extLst>
                  <a:ext uri="{0D108BD9-81ED-4DB2-BD59-A6C34878D82A}">
                    <a16:rowId xmlns:a16="http://schemas.microsoft.com/office/drawing/2014/main" val="3730038981"/>
                  </a:ext>
                </a:extLst>
              </a:tr>
              <a:tr h="370840">
                <a:tc>
                  <a:txBody>
                    <a:bodyPr/>
                    <a:lstStyle/>
                    <a:p>
                      <a:r>
                        <a:rPr lang="en-IN" sz="1600" u="sng" dirty="0"/>
                        <a:t>Pointcut</a:t>
                      </a:r>
                      <a:endParaRPr lang="en-IN" sz="1600" u="none" dirty="0"/>
                    </a:p>
                  </a:txBody>
                  <a:tcPr/>
                </a:tc>
                <a:tc>
                  <a:txBody>
                    <a:bodyPr/>
                    <a:lstStyle/>
                    <a:p>
                      <a:r>
                        <a:rPr lang="en-IN" sz="1600" b="0" dirty="0"/>
                        <a:t>a predicate the ones matching join points. Advice is associated to pointcut expression, runs at any join point matched by the pointcut for </a:t>
                      </a:r>
                      <a:r>
                        <a:rPr lang="en-IN" sz="1600" b="0" dirty="0" err="1"/>
                        <a:t>iantance</a:t>
                      </a:r>
                      <a:r>
                        <a:rPr lang="en-IN" sz="1600" b="0" dirty="0"/>
                        <a:t>, the execution of a method with a certain name. The concept of join points as matched by pointcut expressions is central to AOP, and Spring uses the AspectJ pointcut expression language by default.</a:t>
                      </a:r>
                    </a:p>
                  </a:txBody>
                  <a:tcPr/>
                </a:tc>
                <a:extLst>
                  <a:ext uri="{0D108BD9-81ED-4DB2-BD59-A6C34878D82A}">
                    <a16:rowId xmlns:a16="http://schemas.microsoft.com/office/drawing/2014/main" val="2636196866"/>
                  </a:ext>
                </a:extLst>
              </a:tr>
              <a:tr h="370840">
                <a:tc>
                  <a:txBody>
                    <a:bodyPr/>
                    <a:lstStyle/>
                    <a:p>
                      <a:r>
                        <a:rPr lang="en-IN" sz="1600" u="sng" dirty="0"/>
                        <a:t>Join point</a:t>
                      </a:r>
                      <a:endParaRPr lang="en-IN" sz="1600" u="none" dirty="0"/>
                    </a:p>
                  </a:txBody>
                  <a:tcPr/>
                </a:tc>
                <a:tc>
                  <a:txBody>
                    <a:bodyPr/>
                    <a:lstStyle/>
                    <a:p>
                      <a:r>
                        <a:rPr lang="en-IN" sz="1600" b="0" dirty="0"/>
                        <a:t>A stage in the program execution, like method execution or an exception handling. A join point always represents a method execution.</a:t>
                      </a:r>
                    </a:p>
                  </a:txBody>
                  <a:tcPr/>
                </a:tc>
                <a:extLst>
                  <a:ext uri="{0D108BD9-81ED-4DB2-BD59-A6C34878D82A}">
                    <a16:rowId xmlns:a16="http://schemas.microsoft.com/office/drawing/2014/main" val="484486247"/>
                  </a:ext>
                </a:extLst>
              </a:tr>
            </a:tbl>
          </a:graphicData>
        </a:graphic>
      </p:graphicFrame>
    </p:spTree>
    <p:extLst>
      <p:ext uri="{BB962C8B-B14F-4D97-AF65-F5344CB8AC3E}">
        <p14:creationId xmlns:p14="http://schemas.microsoft.com/office/powerpoint/2010/main" val="527664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CBF2-13D4-4D03-9C44-F78D7BCADE00}"/>
              </a:ext>
            </a:extLst>
          </p:cNvPr>
          <p:cNvSpPr>
            <a:spLocks noGrp="1"/>
          </p:cNvSpPr>
          <p:nvPr>
            <p:ph type="title"/>
          </p:nvPr>
        </p:nvSpPr>
        <p:spPr>
          <a:xfrm>
            <a:off x="1835696" y="40"/>
            <a:ext cx="6934200" cy="639762"/>
          </a:xfrm>
        </p:spPr>
        <p:txBody>
          <a:bodyPr/>
          <a:lstStyle/>
          <a:p>
            <a:r>
              <a:rPr lang="en-IN" dirty="0"/>
              <a:t>AOP Concepts</a:t>
            </a:r>
          </a:p>
        </p:txBody>
      </p:sp>
      <p:graphicFrame>
        <p:nvGraphicFramePr>
          <p:cNvPr id="4" name="Table 3">
            <a:extLst>
              <a:ext uri="{FF2B5EF4-FFF2-40B4-BE49-F238E27FC236}">
                <a16:creationId xmlns:a16="http://schemas.microsoft.com/office/drawing/2014/main" id="{0AFD47DF-B851-4D90-AC77-67ECAA056263}"/>
              </a:ext>
            </a:extLst>
          </p:cNvPr>
          <p:cNvGraphicFramePr>
            <a:graphicFrameLocks noGrp="1"/>
          </p:cNvGraphicFramePr>
          <p:nvPr>
            <p:extLst>
              <p:ext uri="{D42A27DB-BD31-4B8C-83A1-F6EECF244321}">
                <p14:modId xmlns:p14="http://schemas.microsoft.com/office/powerpoint/2010/main" val="2465067632"/>
              </p:ext>
            </p:extLst>
          </p:nvPr>
        </p:nvGraphicFramePr>
        <p:xfrm>
          <a:off x="539552" y="1412776"/>
          <a:ext cx="8230344" cy="467360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3363572298"/>
                    </a:ext>
                  </a:extLst>
                </a:gridCol>
                <a:gridCol w="6358136">
                  <a:extLst>
                    <a:ext uri="{9D8B030D-6E8A-4147-A177-3AD203B41FA5}">
                      <a16:colId xmlns:a16="http://schemas.microsoft.com/office/drawing/2014/main" val="183495000"/>
                    </a:ext>
                  </a:extLst>
                </a:gridCol>
              </a:tblGrid>
              <a:tr h="370840">
                <a:tc>
                  <a:txBody>
                    <a:bodyPr/>
                    <a:lstStyle/>
                    <a:p>
                      <a:r>
                        <a:rPr lang="en-IN" dirty="0"/>
                        <a:t>Name</a:t>
                      </a:r>
                    </a:p>
                  </a:txBody>
                  <a:tcPr/>
                </a:tc>
                <a:tc>
                  <a:txBody>
                    <a:bodyPr/>
                    <a:lstStyle/>
                    <a:p>
                      <a:r>
                        <a:rPr lang="en-IN" dirty="0"/>
                        <a:t>Description</a:t>
                      </a:r>
                    </a:p>
                  </a:txBody>
                  <a:tcPr/>
                </a:tc>
                <a:extLst>
                  <a:ext uri="{0D108BD9-81ED-4DB2-BD59-A6C34878D82A}">
                    <a16:rowId xmlns:a16="http://schemas.microsoft.com/office/drawing/2014/main" val="1236056594"/>
                  </a:ext>
                </a:extLst>
              </a:tr>
              <a:tr h="370840">
                <a:tc>
                  <a:txBody>
                    <a:bodyPr/>
                    <a:lstStyle/>
                    <a:p>
                      <a:r>
                        <a:rPr lang="en-IN" u="none" dirty="0"/>
                        <a:t>Introduction</a:t>
                      </a:r>
                    </a:p>
                  </a:txBody>
                  <a:tcPr/>
                </a:tc>
                <a:tc>
                  <a:txBody>
                    <a:bodyPr/>
                    <a:lstStyle/>
                    <a:p>
                      <a:r>
                        <a:rPr lang="en-IN" b="0" dirty="0"/>
                        <a:t>With Spring AOP, you can introduce new interfaces and a corresponding implementation to any advised object. Like introduction to make a bean implement an </a:t>
                      </a:r>
                      <a:r>
                        <a:rPr lang="en-IN" b="0" dirty="0" err="1"/>
                        <a:t>IsModified</a:t>
                      </a:r>
                      <a:r>
                        <a:rPr lang="en-IN" b="0" dirty="0"/>
                        <a:t> interface, to simplify caching.</a:t>
                      </a:r>
                    </a:p>
                  </a:txBody>
                  <a:tcPr/>
                </a:tc>
                <a:extLst>
                  <a:ext uri="{0D108BD9-81ED-4DB2-BD59-A6C34878D82A}">
                    <a16:rowId xmlns:a16="http://schemas.microsoft.com/office/drawing/2014/main" val="1798664086"/>
                  </a:ext>
                </a:extLst>
              </a:tr>
              <a:tr h="370840">
                <a:tc>
                  <a:txBody>
                    <a:bodyPr/>
                    <a:lstStyle/>
                    <a:p>
                      <a:r>
                        <a:rPr lang="en-IN" u="none" dirty="0"/>
                        <a:t>AOP proxy</a:t>
                      </a:r>
                    </a:p>
                  </a:txBody>
                  <a:tcPr/>
                </a:tc>
                <a:tc>
                  <a:txBody>
                    <a:bodyPr/>
                    <a:lstStyle/>
                    <a:p>
                      <a:r>
                        <a:rPr lang="en-IN" b="0" dirty="0"/>
                        <a:t>Its job is to implement the aspect contracts like advise method executions etc. It will be a JDK dynamic proxy or a CGLIB proxy</a:t>
                      </a:r>
                      <a:r>
                        <a:rPr lang="en-IN" dirty="0"/>
                        <a:t>.</a:t>
                      </a:r>
                    </a:p>
                  </a:txBody>
                  <a:tcPr/>
                </a:tc>
                <a:extLst>
                  <a:ext uri="{0D108BD9-81ED-4DB2-BD59-A6C34878D82A}">
                    <a16:rowId xmlns:a16="http://schemas.microsoft.com/office/drawing/2014/main" val="3730038981"/>
                  </a:ext>
                </a:extLst>
              </a:tr>
              <a:tr h="370840">
                <a:tc>
                  <a:txBody>
                    <a:bodyPr/>
                    <a:lstStyle/>
                    <a:p>
                      <a:r>
                        <a:rPr lang="en-IN" u="none" dirty="0"/>
                        <a:t>Weaving</a:t>
                      </a:r>
                    </a:p>
                  </a:txBody>
                  <a:tcPr/>
                </a:tc>
                <a:tc>
                  <a:txBody>
                    <a:bodyPr/>
                    <a:lstStyle/>
                    <a:p>
                      <a:r>
                        <a:rPr lang="en-IN" b="0" dirty="0"/>
                        <a:t>It helps to create an advised object by linking aspects with other application types or objects. This can be achieved at compile time using the AspectJ compiler like load time, or at runtime. In Spring weaving  is performed at runtime.</a:t>
                      </a:r>
                    </a:p>
                  </a:txBody>
                  <a:tcPr/>
                </a:tc>
                <a:extLst>
                  <a:ext uri="{0D108BD9-81ED-4DB2-BD59-A6C34878D82A}">
                    <a16:rowId xmlns:a16="http://schemas.microsoft.com/office/drawing/2014/main" val="2636196866"/>
                  </a:ext>
                </a:extLst>
              </a:tr>
              <a:tr h="370840">
                <a:tc>
                  <a:txBody>
                    <a:bodyPr/>
                    <a:lstStyle/>
                    <a:p>
                      <a:r>
                        <a:rPr lang="en-IN" u="none" dirty="0"/>
                        <a:t>Target object: </a:t>
                      </a:r>
                    </a:p>
                  </a:txBody>
                  <a:tcPr/>
                </a:tc>
                <a:tc>
                  <a:txBody>
                    <a:bodyPr/>
                    <a:lstStyle/>
                    <a:p>
                      <a:r>
                        <a:rPr lang="en-IN" b="0" dirty="0"/>
                        <a:t>Also known  to be the advised object </a:t>
                      </a:r>
                      <a:r>
                        <a:rPr lang="en-IN" b="0" dirty="0" err="1"/>
                        <a:t>object</a:t>
                      </a:r>
                      <a:r>
                        <a:rPr lang="en-IN" b="0" dirty="0"/>
                        <a:t> and  advised by one or more aspects. This object will always be a proxied object as Spring AOP. Is implemented using Runtime proxies.</a:t>
                      </a:r>
                    </a:p>
                  </a:txBody>
                  <a:tcPr/>
                </a:tc>
                <a:extLst>
                  <a:ext uri="{0D108BD9-81ED-4DB2-BD59-A6C34878D82A}">
                    <a16:rowId xmlns:a16="http://schemas.microsoft.com/office/drawing/2014/main" val="484486247"/>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9229999"/>
                  </a:ext>
                </a:extLst>
              </a:tr>
            </a:tbl>
          </a:graphicData>
        </a:graphic>
      </p:graphicFrame>
    </p:spTree>
    <p:extLst>
      <p:ext uri="{BB962C8B-B14F-4D97-AF65-F5344CB8AC3E}">
        <p14:creationId xmlns:p14="http://schemas.microsoft.com/office/powerpoint/2010/main" val="676327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4408-31A8-452F-9F2E-54E9A0D356E7}"/>
              </a:ext>
            </a:extLst>
          </p:cNvPr>
          <p:cNvSpPr>
            <a:spLocks noGrp="1"/>
          </p:cNvSpPr>
          <p:nvPr>
            <p:ph type="title"/>
          </p:nvPr>
        </p:nvSpPr>
        <p:spPr/>
        <p:txBody>
          <a:bodyPr/>
          <a:lstStyle/>
          <a:p>
            <a:r>
              <a:rPr lang="en-IN" dirty="0"/>
              <a:t>AOP with Spring Framework</a:t>
            </a:r>
          </a:p>
        </p:txBody>
      </p:sp>
      <p:sp>
        <p:nvSpPr>
          <p:cNvPr id="3" name="Content Placeholder 2">
            <a:extLst>
              <a:ext uri="{FF2B5EF4-FFF2-40B4-BE49-F238E27FC236}">
                <a16:creationId xmlns:a16="http://schemas.microsoft.com/office/drawing/2014/main" id="{078B64B1-64DB-4CFE-873B-04708B58A3D8}"/>
              </a:ext>
            </a:extLst>
          </p:cNvPr>
          <p:cNvSpPr>
            <a:spLocks noGrp="1"/>
          </p:cNvSpPr>
          <p:nvPr>
            <p:ph idx="1"/>
          </p:nvPr>
        </p:nvSpPr>
        <p:spPr>
          <a:xfrm>
            <a:off x="107504" y="1052736"/>
            <a:ext cx="9036496" cy="5805264"/>
          </a:xfrm>
        </p:spPr>
        <p:txBody>
          <a:bodyPr>
            <a:normAutofit/>
          </a:bodyPr>
          <a:lstStyle/>
          <a:p>
            <a:pPr marL="0" indent="0" algn="ctr">
              <a:buNone/>
            </a:pPr>
            <a:r>
              <a:rPr lang="en-IN" sz="2400" dirty="0"/>
              <a:t>Types of advice:</a:t>
            </a:r>
          </a:p>
          <a:p>
            <a:pPr marL="0" indent="0">
              <a:buNone/>
            </a:pPr>
            <a:endParaRPr lang="en-IN" dirty="0"/>
          </a:p>
          <a:p>
            <a:pPr marL="0" indent="0">
              <a:buNone/>
            </a:pPr>
            <a:br>
              <a:rPr lang="en-IN" sz="1800" dirty="0"/>
            </a:br>
            <a:endParaRPr lang="en-IN" sz="1800" dirty="0"/>
          </a:p>
        </p:txBody>
      </p:sp>
      <p:graphicFrame>
        <p:nvGraphicFramePr>
          <p:cNvPr id="4" name="Table 3">
            <a:extLst>
              <a:ext uri="{FF2B5EF4-FFF2-40B4-BE49-F238E27FC236}">
                <a16:creationId xmlns:a16="http://schemas.microsoft.com/office/drawing/2014/main" id="{BE6F5A1B-A7B1-49FC-8DB2-D46D86665B9C}"/>
              </a:ext>
            </a:extLst>
          </p:cNvPr>
          <p:cNvGraphicFramePr>
            <a:graphicFrameLocks noGrp="1"/>
          </p:cNvGraphicFramePr>
          <p:nvPr>
            <p:extLst>
              <p:ext uri="{D42A27DB-BD31-4B8C-83A1-F6EECF244321}">
                <p14:modId xmlns:p14="http://schemas.microsoft.com/office/powerpoint/2010/main" val="1516226286"/>
              </p:ext>
            </p:extLst>
          </p:nvPr>
        </p:nvGraphicFramePr>
        <p:xfrm>
          <a:off x="539552" y="1412776"/>
          <a:ext cx="7848872" cy="4668520"/>
        </p:xfrm>
        <a:graphic>
          <a:graphicData uri="http://schemas.openxmlformats.org/drawingml/2006/table">
            <a:tbl>
              <a:tblPr firstRow="1" bandRow="1">
                <a:tableStyleId>{21E4AEA4-8DFA-4A89-87EB-49C32662AFE0}</a:tableStyleId>
              </a:tblPr>
              <a:tblGrid>
                <a:gridCol w="2880320">
                  <a:extLst>
                    <a:ext uri="{9D8B030D-6E8A-4147-A177-3AD203B41FA5}">
                      <a16:colId xmlns:a16="http://schemas.microsoft.com/office/drawing/2014/main" val="3363572298"/>
                    </a:ext>
                  </a:extLst>
                </a:gridCol>
                <a:gridCol w="4968552">
                  <a:extLst>
                    <a:ext uri="{9D8B030D-6E8A-4147-A177-3AD203B41FA5}">
                      <a16:colId xmlns:a16="http://schemas.microsoft.com/office/drawing/2014/main" val="183495000"/>
                    </a:ext>
                  </a:extLst>
                </a:gridCol>
              </a:tblGrid>
              <a:tr h="370840">
                <a:tc>
                  <a:txBody>
                    <a:bodyPr/>
                    <a:lstStyle/>
                    <a:p>
                      <a:r>
                        <a:rPr lang="en-IN" dirty="0"/>
                        <a:t>Name</a:t>
                      </a:r>
                    </a:p>
                  </a:txBody>
                  <a:tcPr/>
                </a:tc>
                <a:tc>
                  <a:txBody>
                    <a:bodyPr/>
                    <a:lstStyle/>
                    <a:p>
                      <a:r>
                        <a:rPr lang="en-IN" dirty="0"/>
                        <a:t>Description</a:t>
                      </a:r>
                    </a:p>
                  </a:txBody>
                  <a:tcPr/>
                </a:tc>
                <a:extLst>
                  <a:ext uri="{0D108BD9-81ED-4DB2-BD59-A6C34878D82A}">
                    <a16:rowId xmlns:a16="http://schemas.microsoft.com/office/drawing/2014/main" val="1236056594"/>
                  </a:ext>
                </a:extLst>
              </a:tr>
              <a:tr h="370840">
                <a:tc>
                  <a:txBody>
                    <a:bodyPr/>
                    <a:lstStyle/>
                    <a:p>
                      <a:r>
                        <a:rPr lang="en-IN" dirty="0"/>
                        <a:t>Before Advice</a:t>
                      </a:r>
                    </a:p>
                  </a:txBody>
                  <a:tcPr/>
                </a:tc>
                <a:tc>
                  <a:txBody>
                    <a:bodyPr/>
                    <a:lstStyle/>
                    <a:p>
                      <a:r>
                        <a:rPr lang="en-IN" dirty="0"/>
                        <a:t>This executes before a join point and has no ability in preventing execution flow proceeding to the join point.</a:t>
                      </a:r>
                    </a:p>
                  </a:txBody>
                  <a:tcPr/>
                </a:tc>
                <a:extLst>
                  <a:ext uri="{0D108BD9-81ED-4DB2-BD59-A6C34878D82A}">
                    <a16:rowId xmlns:a16="http://schemas.microsoft.com/office/drawing/2014/main" val="1798664086"/>
                  </a:ext>
                </a:extLst>
              </a:tr>
              <a:tr h="370840">
                <a:tc>
                  <a:txBody>
                    <a:bodyPr/>
                    <a:lstStyle/>
                    <a:p>
                      <a:r>
                        <a:rPr lang="en-IN" dirty="0"/>
                        <a:t>After Returning Advice</a:t>
                      </a:r>
                    </a:p>
                  </a:txBody>
                  <a:tcPr/>
                </a:tc>
                <a:tc>
                  <a:txBody>
                    <a:bodyPr/>
                    <a:lstStyle/>
                    <a:p>
                      <a:r>
                        <a:rPr lang="en-IN" dirty="0"/>
                        <a:t>This is to be executed after a join point is finished like a method returning without any exception</a:t>
                      </a:r>
                    </a:p>
                  </a:txBody>
                  <a:tcPr/>
                </a:tc>
                <a:extLst>
                  <a:ext uri="{0D108BD9-81ED-4DB2-BD59-A6C34878D82A}">
                    <a16:rowId xmlns:a16="http://schemas.microsoft.com/office/drawing/2014/main" val="3730038981"/>
                  </a:ext>
                </a:extLst>
              </a:tr>
              <a:tr h="370840">
                <a:tc>
                  <a:txBody>
                    <a:bodyPr/>
                    <a:lstStyle/>
                    <a:p>
                      <a:r>
                        <a:rPr lang="en-IN" dirty="0"/>
                        <a:t>After Throwing Advice</a:t>
                      </a:r>
                    </a:p>
                  </a:txBody>
                  <a:tcPr/>
                </a:tc>
                <a:tc>
                  <a:txBody>
                    <a:bodyPr/>
                    <a:lstStyle/>
                    <a:p>
                      <a:r>
                        <a:rPr lang="en-IN" dirty="0"/>
                        <a:t>This is to be executed if </a:t>
                      </a:r>
                      <a:r>
                        <a:rPr lang="en-IN" sz="1800" dirty="0"/>
                        <a:t>method exits by throwing an exception</a:t>
                      </a:r>
                      <a:endParaRPr lang="en-IN" dirty="0"/>
                    </a:p>
                  </a:txBody>
                  <a:tcPr/>
                </a:tc>
                <a:extLst>
                  <a:ext uri="{0D108BD9-81ED-4DB2-BD59-A6C34878D82A}">
                    <a16:rowId xmlns:a16="http://schemas.microsoft.com/office/drawing/2014/main" val="2636196866"/>
                  </a:ext>
                </a:extLst>
              </a:tr>
              <a:tr h="370840">
                <a:tc>
                  <a:txBody>
                    <a:bodyPr/>
                    <a:lstStyle/>
                    <a:p>
                      <a:r>
                        <a:rPr lang="en-IN" dirty="0"/>
                        <a:t>After finally advice</a:t>
                      </a:r>
                    </a:p>
                  </a:txBody>
                  <a:tcPr/>
                </a:tc>
                <a:tc>
                  <a:txBody>
                    <a:bodyPr/>
                    <a:lstStyle/>
                    <a:p>
                      <a:r>
                        <a:rPr lang="en-IN" dirty="0"/>
                        <a:t>This is to be executed irrespective of the </a:t>
                      </a:r>
                      <a:r>
                        <a:rPr lang="en-IN" sz="1800" dirty="0"/>
                        <a:t>means by which a join point exits </a:t>
                      </a:r>
                      <a:endParaRPr lang="en-IN" dirty="0"/>
                    </a:p>
                  </a:txBody>
                  <a:tcPr/>
                </a:tc>
                <a:extLst>
                  <a:ext uri="{0D108BD9-81ED-4DB2-BD59-A6C34878D82A}">
                    <a16:rowId xmlns:a16="http://schemas.microsoft.com/office/drawing/2014/main" val="484486247"/>
                  </a:ext>
                </a:extLst>
              </a:tr>
              <a:tr h="370840">
                <a:tc>
                  <a:txBody>
                    <a:bodyPr/>
                    <a:lstStyle/>
                    <a:p>
                      <a:r>
                        <a:rPr lang="en-IN" dirty="0"/>
                        <a:t>Around Advice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is very powerful advice and surrounded by </a:t>
                      </a:r>
                      <a:r>
                        <a:rPr lang="en-IN" sz="1800" dirty="0"/>
                        <a:t>a join point such as a method invocation.IT has the capability to perform custom </a:t>
                      </a:r>
                      <a:r>
                        <a:rPr lang="en-IN" sz="1800" dirty="0" err="1"/>
                        <a:t>behavior</a:t>
                      </a:r>
                      <a:r>
                        <a:rPr lang="en-IN" sz="1800" dirty="0"/>
                        <a:t> before and after the method invocation </a:t>
                      </a:r>
                      <a:endParaRPr lang="en-IN" dirty="0"/>
                    </a:p>
                    <a:p>
                      <a:endParaRPr lang="en-IN" dirty="0"/>
                    </a:p>
                  </a:txBody>
                  <a:tcPr/>
                </a:tc>
                <a:extLst>
                  <a:ext uri="{0D108BD9-81ED-4DB2-BD59-A6C34878D82A}">
                    <a16:rowId xmlns:a16="http://schemas.microsoft.com/office/drawing/2014/main" val="79229999"/>
                  </a:ext>
                </a:extLst>
              </a:tr>
            </a:tbl>
          </a:graphicData>
        </a:graphic>
      </p:graphicFrame>
    </p:spTree>
    <p:extLst>
      <p:ext uri="{BB962C8B-B14F-4D97-AF65-F5344CB8AC3E}">
        <p14:creationId xmlns:p14="http://schemas.microsoft.com/office/powerpoint/2010/main" val="521756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F8E7-A433-45EF-B64F-D446E496A8E6}"/>
              </a:ext>
            </a:extLst>
          </p:cNvPr>
          <p:cNvSpPr>
            <a:spLocks noGrp="1"/>
          </p:cNvSpPr>
          <p:nvPr>
            <p:ph type="title"/>
          </p:nvPr>
        </p:nvSpPr>
        <p:spPr/>
        <p:txBody>
          <a:bodyPr>
            <a:normAutofit/>
          </a:bodyPr>
          <a:lstStyle/>
          <a:p>
            <a:r>
              <a:rPr lang="en-IN" dirty="0"/>
              <a:t>Demo: Before Advice</a:t>
            </a:r>
          </a:p>
        </p:txBody>
      </p:sp>
      <p:sp>
        <p:nvSpPr>
          <p:cNvPr id="3" name="Content Placeholder 2">
            <a:extLst>
              <a:ext uri="{FF2B5EF4-FFF2-40B4-BE49-F238E27FC236}">
                <a16:creationId xmlns:a16="http://schemas.microsoft.com/office/drawing/2014/main" id="{661B559B-59D6-4454-8B93-FD9CD72F0F32}"/>
              </a:ext>
            </a:extLst>
          </p:cNvPr>
          <p:cNvSpPr>
            <a:spLocks noGrp="1"/>
          </p:cNvSpPr>
          <p:nvPr>
            <p:ph idx="1"/>
          </p:nvPr>
        </p:nvSpPr>
        <p:spPr>
          <a:xfrm>
            <a:off x="107504" y="980729"/>
            <a:ext cx="9036496" cy="2016223"/>
          </a:xfrm>
        </p:spPr>
        <p:txBody>
          <a:bodyPr>
            <a:normAutofit fontScale="92500"/>
          </a:bodyPr>
          <a:lstStyle/>
          <a:p>
            <a:pPr marL="0" indent="0" algn="ctr">
              <a:buNone/>
            </a:pPr>
            <a:r>
              <a:rPr lang="en-IN" sz="2000" dirty="0"/>
              <a:t> Create an Advice</a:t>
            </a:r>
          </a:p>
          <a:p>
            <a:r>
              <a:rPr lang="en-IN" dirty="0"/>
              <a:t>In AOP the Advice is an action which is under taken before or after execution of method. Various types are “around,” “before” and “after” advice. Below we are going to create an example for each one of them.</a:t>
            </a:r>
          </a:p>
          <a:p>
            <a:pPr marL="0" indent="0">
              <a:buNone/>
            </a:pPr>
            <a:endParaRPr lang="en-IN" dirty="0"/>
          </a:p>
          <a:p>
            <a:pPr marL="0" indent="0">
              <a:buNone/>
            </a:pPr>
            <a:r>
              <a:rPr lang="en-IN" dirty="0"/>
              <a:t>Duration: 10 min</a:t>
            </a:r>
          </a:p>
          <a:p>
            <a:pPr marL="0" indent="0">
              <a:buNone/>
            </a:pPr>
            <a:r>
              <a:rPr lang="en-IN" dirty="0"/>
              <a:t>DemoSimpleService.java class methods will be intercepted by the advices which we will create.</a:t>
            </a:r>
          </a:p>
          <a:p>
            <a:pPr marL="0" indent="0">
              <a:buNone/>
            </a:pPr>
            <a:r>
              <a:rPr lang="en-IN" dirty="0"/>
              <a:t>SimpleService.java</a:t>
            </a:r>
          </a:p>
          <a:p>
            <a:endParaRPr lang="en-IN" dirty="0"/>
          </a:p>
          <a:p>
            <a:pPr marL="0" indent="0">
              <a:buNone/>
            </a:pPr>
            <a:endParaRPr lang="en-IN" dirty="0"/>
          </a:p>
        </p:txBody>
      </p:sp>
      <p:sp>
        <p:nvSpPr>
          <p:cNvPr id="5" name="Rectangle 4">
            <a:extLst>
              <a:ext uri="{FF2B5EF4-FFF2-40B4-BE49-F238E27FC236}">
                <a16:creationId xmlns:a16="http://schemas.microsoft.com/office/drawing/2014/main" id="{AE7EC030-42A9-4764-83B2-A936034FBB90}"/>
              </a:ext>
            </a:extLst>
          </p:cNvPr>
          <p:cNvSpPr/>
          <p:nvPr/>
        </p:nvSpPr>
        <p:spPr>
          <a:xfrm>
            <a:off x="107504" y="2996952"/>
            <a:ext cx="4572000" cy="4247317"/>
          </a:xfrm>
          <a:prstGeom prst="rect">
            <a:avLst/>
          </a:prstGeom>
        </p:spPr>
        <p:txBody>
          <a:bodyPr>
            <a:spAutoFit/>
          </a:bodyPr>
          <a:lstStyle/>
          <a:p>
            <a:r>
              <a:rPr lang="en-IN" dirty="0"/>
              <a:t>package </a:t>
            </a:r>
            <a:r>
              <a:rPr lang="en-IN" dirty="0" err="1"/>
              <a:t>com.aop.snippets.enterprise</a:t>
            </a:r>
            <a:r>
              <a:rPr lang="en-IN" dirty="0"/>
              <a:t>;</a:t>
            </a:r>
          </a:p>
          <a:p>
            <a:r>
              <a:rPr lang="en-IN" dirty="0"/>
              <a:t> </a:t>
            </a:r>
          </a:p>
          <a:p>
            <a:r>
              <a:rPr lang="en-IN" dirty="0"/>
              <a:t>public class </a:t>
            </a:r>
            <a:r>
              <a:rPr lang="en-IN" dirty="0" err="1"/>
              <a:t>DemoSimpleService</a:t>
            </a:r>
            <a:r>
              <a:rPr lang="en-IN" dirty="0"/>
              <a:t> {</a:t>
            </a:r>
          </a:p>
          <a:p>
            <a:r>
              <a:rPr lang="en-IN" dirty="0"/>
              <a:t> </a:t>
            </a:r>
          </a:p>
          <a:p>
            <a:r>
              <a:rPr lang="en-IN" dirty="0"/>
              <a:t>    private String </a:t>
            </a:r>
            <a:r>
              <a:rPr lang="en-IN" dirty="0" err="1"/>
              <a:t>sname</a:t>
            </a:r>
            <a:r>
              <a:rPr lang="en-IN" dirty="0"/>
              <a:t>;</a:t>
            </a:r>
          </a:p>
          <a:p>
            <a:r>
              <a:rPr lang="en-IN" dirty="0"/>
              <a:t> </a:t>
            </a:r>
          </a:p>
          <a:p>
            <a:r>
              <a:rPr lang="en-IN" dirty="0"/>
              <a:t>    private int </a:t>
            </a:r>
            <a:r>
              <a:rPr lang="en-IN" dirty="0" err="1"/>
              <a:t>sid</a:t>
            </a:r>
            <a:r>
              <a:rPr lang="en-IN" dirty="0"/>
              <a:t>;</a:t>
            </a:r>
          </a:p>
          <a:p>
            <a:r>
              <a:rPr lang="en-IN" dirty="0"/>
              <a:t> </a:t>
            </a:r>
          </a:p>
          <a:p>
            <a:r>
              <a:rPr lang="en-IN" dirty="0"/>
              <a:t>    public String </a:t>
            </a:r>
            <a:r>
              <a:rPr lang="en-IN" dirty="0" err="1"/>
              <a:t>getSName</a:t>
            </a:r>
            <a:r>
              <a:rPr lang="en-IN" dirty="0"/>
              <a:t>() {</a:t>
            </a:r>
          </a:p>
          <a:p>
            <a:r>
              <a:rPr lang="en-IN" dirty="0"/>
              <a:t>        return </a:t>
            </a:r>
            <a:r>
              <a:rPr lang="en-IN" dirty="0" err="1"/>
              <a:t>sname</a:t>
            </a:r>
            <a:r>
              <a:rPr lang="en-IN" dirty="0"/>
              <a:t>;</a:t>
            </a:r>
          </a:p>
          <a:p>
            <a:r>
              <a:rPr lang="en-IN" dirty="0"/>
              <a:t>    } </a:t>
            </a:r>
          </a:p>
          <a:p>
            <a:r>
              <a:rPr lang="en-IN" dirty="0"/>
              <a:t>    public void </a:t>
            </a:r>
            <a:r>
              <a:rPr lang="en-IN" dirty="0" err="1"/>
              <a:t>setSName</a:t>
            </a:r>
            <a:r>
              <a:rPr lang="en-IN" dirty="0"/>
              <a:t>(String </a:t>
            </a:r>
            <a:r>
              <a:rPr lang="en-IN" dirty="0" err="1"/>
              <a:t>sname</a:t>
            </a:r>
            <a:r>
              <a:rPr lang="en-IN" dirty="0"/>
              <a:t>) {</a:t>
            </a:r>
          </a:p>
          <a:p>
            <a:r>
              <a:rPr lang="en-IN" dirty="0"/>
              <a:t>        </a:t>
            </a:r>
            <a:r>
              <a:rPr lang="en-IN" dirty="0" err="1"/>
              <a:t>this.sname</a:t>
            </a:r>
            <a:r>
              <a:rPr lang="en-IN" dirty="0"/>
              <a:t> = </a:t>
            </a:r>
            <a:r>
              <a:rPr lang="en-IN" dirty="0" err="1"/>
              <a:t>sname</a:t>
            </a:r>
            <a:r>
              <a:rPr lang="en-IN" dirty="0"/>
              <a:t>;</a:t>
            </a:r>
          </a:p>
          <a:p>
            <a:r>
              <a:rPr lang="en-IN" dirty="0"/>
              <a:t>    }</a:t>
            </a:r>
          </a:p>
          <a:p>
            <a:r>
              <a:rPr lang="en-IN" dirty="0"/>
              <a:t> </a:t>
            </a:r>
          </a:p>
        </p:txBody>
      </p:sp>
    </p:spTree>
    <p:extLst>
      <p:ext uri="{BB962C8B-B14F-4D97-AF65-F5344CB8AC3E}">
        <p14:creationId xmlns:p14="http://schemas.microsoft.com/office/powerpoint/2010/main" val="264242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06A0-1EC6-4FFF-B854-9E9CEFAADAB9}"/>
              </a:ext>
            </a:extLst>
          </p:cNvPr>
          <p:cNvSpPr>
            <a:spLocks noGrp="1"/>
          </p:cNvSpPr>
          <p:nvPr>
            <p:ph type="title"/>
          </p:nvPr>
        </p:nvSpPr>
        <p:spPr>
          <a:xfrm>
            <a:off x="1981200" y="76200"/>
            <a:ext cx="6934200" cy="639762"/>
          </a:xfrm>
        </p:spPr>
        <p:txBody>
          <a:bodyPr>
            <a:normAutofit/>
          </a:bodyPr>
          <a:lstStyle/>
          <a:p>
            <a:r>
              <a:rPr lang="en-IN" dirty="0"/>
              <a:t>Demo: Before Advice Cont..</a:t>
            </a:r>
          </a:p>
        </p:txBody>
      </p:sp>
      <p:sp>
        <p:nvSpPr>
          <p:cNvPr id="3" name="Content Placeholder 2">
            <a:extLst>
              <a:ext uri="{FF2B5EF4-FFF2-40B4-BE49-F238E27FC236}">
                <a16:creationId xmlns:a16="http://schemas.microsoft.com/office/drawing/2014/main" id="{5EBE29AA-B0E3-434A-B014-2109E0B8AD9E}"/>
              </a:ext>
            </a:extLst>
          </p:cNvPr>
          <p:cNvSpPr>
            <a:spLocks noGrp="1"/>
          </p:cNvSpPr>
          <p:nvPr>
            <p:ph idx="1"/>
          </p:nvPr>
        </p:nvSpPr>
        <p:spPr>
          <a:xfrm>
            <a:off x="0" y="1196752"/>
            <a:ext cx="9144000" cy="5585048"/>
          </a:xfrm>
        </p:spPr>
        <p:txBody>
          <a:bodyPr>
            <a:normAutofit fontScale="92500" lnSpcReduction="20000"/>
          </a:bodyPr>
          <a:lstStyle/>
          <a:p>
            <a:pPr marL="0" indent="0">
              <a:buNone/>
            </a:pPr>
            <a:r>
              <a:rPr lang="en-IN" b="0" dirty="0"/>
              <a:t>public int </a:t>
            </a:r>
            <a:r>
              <a:rPr lang="en-IN" b="0" dirty="0" err="1"/>
              <a:t>getSId</a:t>
            </a:r>
            <a:r>
              <a:rPr lang="en-IN" b="0" dirty="0"/>
              <a:t>() {</a:t>
            </a:r>
          </a:p>
          <a:p>
            <a:pPr marL="0" indent="0">
              <a:buNone/>
            </a:pPr>
            <a:r>
              <a:rPr lang="en-IN" b="0" dirty="0"/>
              <a:t>        return </a:t>
            </a:r>
            <a:r>
              <a:rPr lang="en-IN" b="0" dirty="0" err="1"/>
              <a:t>sid</a:t>
            </a:r>
            <a:r>
              <a:rPr lang="en-IN" b="0" dirty="0"/>
              <a:t>;</a:t>
            </a:r>
          </a:p>
          <a:p>
            <a:pPr marL="0" indent="0">
              <a:buNone/>
            </a:pPr>
            <a:r>
              <a:rPr lang="en-IN" b="0" dirty="0"/>
              <a:t>    }</a:t>
            </a:r>
          </a:p>
          <a:p>
            <a:pPr marL="0" indent="0">
              <a:buNone/>
            </a:pPr>
            <a:r>
              <a:rPr lang="en-IN" b="0" dirty="0"/>
              <a:t> </a:t>
            </a:r>
          </a:p>
          <a:p>
            <a:pPr marL="0" indent="0">
              <a:buNone/>
            </a:pPr>
            <a:r>
              <a:rPr lang="en-IN" b="0" dirty="0"/>
              <a:t>    public void </a:t>
            </a:r>
            <a:r>
              <a:rPr lang="en-IN" b="0" dirty="0" err="1"/>
              <a:t>setSId</a:t>
            </a:r>
            <a:r>
              <a:rPr lang="en-IN" b="0" dirty="0"/>
              <a:t>(int </a:t>
            </a:r>
            <a:r>
              <a:rPr lang="en-IN" b="0" dirty="0" err="1"/>
              <a:t>sid</a:t>
            </a:r>
            <a:r>
              <a:rPr lang="en-IN" b="0" dirty="0"/>
              <a:t>) {</a:t>
            </a:r>
          </a:p>
          <a:p>
            <a:pPr marL="0" indent="0">
              <a:buNone/>
            </a:pPr>
            <a:r>
              <a:rPr lang="en-IN" b="0" dirty="0"/>
              <a:t>        </a:t>
            </a:r>
            <a:r>
              <a:rPr lang="en-IN" b="0" dirty="0" err="1"/>
              <a:t>this.sid</a:t>
            </a:r>
            <a:r>
              <a:rPr lang="en-IN" b="0" dirty="0"/>
              <a:t> = </a:t>
            </a:r>
            <a:r>
              <a:rPr lang="en-IN" b="0" dirty="0" err="1"/>
              <a:t>sid</a:t>
            </a:r>
            <a:r>
              <a:rPr lang="en-IN" b="0" dirty="0"/>
              <a:t>;</a:t>
            </a:r>
          </a:p>
          <a:p>
            <a:pPr marL="0" indent="0">
              <a:buNone/>
            </a:pPr>
            <a:r>
              <a:rPr lang="en-IN" b="0" dirty="0"/>
              <a:t>    }</a:t>
            </a:r>
          </a:p>
          <a:p>
            <a:pPr marL="0" indent="0">
              <a:buNone/>
            </a:pPr>
            <a:r>
              <a:rPr lang="en-IN" b="0" dirty="0"/>
              <a:t> </a:t>
            </a:r>
          </a:p>
          <a:p>
            <a:pPr marL="0" indent="0">
              <a:buNone/>
            </a:pPr>
            <a:r>
              <a:rPr lang="en-IN" b="0" dirty="0"/>
              <a:t>    public void </a:t>
            </a:r>
            <a:r>
              <a:rPr lang="en-IN" b="0" dirty="0" err="1"/>
              <a:t>printSNameId</a:t>
            </a:r>
            <a:r>
              <a:rPr lang="en-IN" b="0" dirty="0"/>
              <a:t>() {</a:t>
            </a:r>
          </a:p>
          <a:p>
            <a:pPr marL="0" indent="0">
              <a:buNone/>
            </a:pPr>
            <a:r>
              <a:rPr lang="en-IN" b="0" dirty="0"/>
              <a:t>        </a:t>
            </a:r>
            <a:r>
              <a:rPr lang="en-IN" b="0" dirty="0" err="1"/>
              <a:t>System.out.println</a:t>
            </a:r>
            <a:r>
              <a:rPr lang="en-IN" b="0" dirty="0"/>
              <a:t>(“</a:t>
            </a:r>
            <a:r>
              <a:rPr lang="en-IN" b="0" dirty="0" err="1"/>
              <a:t>DemoSimpleService</a:t>
            </a:r>
            <a:r>
              <a:rPr lang="en-IN" b="0" dirty="0"/>
              <a:t> : Method </a:t>
            </a:r>
            <a:r>
              <a:rPr lang="en-IN" b="0" dirty="0" err="1"/>
              <a:t>printSNameId</a:t>
            </a:r>
            <a:r>
              <a:rPr lang="en-IN" b="0" dirty="0"/>
              <a:t>() : My full name is " + </a:t>
            </a:r>
            <a:r>
              <a:rPr lang="en-IN" b="0" dirty="0" err="1"/>
              <a:t>sname</a:t>
            </a:r>
            <a:r>
              <a:rPr lang="en-IN" b="0" dirty="0"/>
              <a:t> + " and my </a:t>
            </a:r>
            <a:r>
              <a:rPr lang="en-IN" b="0" dirty="0" err="1"/>
              <a:t>sid</a:t>
            </a:r>
            <a:r>
              <a:rPr lang="en-IN" b="0" dirty="0"/>
              <a:t> is " + </a:t>
            </a:r>
            <a:r>
              <a:rPr lang="en-IN" b="0" dirty="0" err="1"/>
              <a:t>sid</a:t>
            </a:r>
            <a:r>
              <a:rPr lang="en-IN" b="0" dirty="0"/>
              <a:t>);</a:t>
            </a:r>
          </a:p>
          <a:p>
            <a:pPr marL="0" indent="0">
              <a:buNone/>
            </a:pPr>
            <a:r>
              <a:rPr lang="en-IN" b="0" dirty="0"/>
              <a:t>    }</a:t>
            </a:r>
          </a:p>
          <a:p>
            <a:pPr marL="0" indent="0">
              <a:buNone/>
            </a:pPr>
            <a:r>
              <a:rPr lang="en-IN" b="0" dirty="0"/>
              <a:t> </a:t>
            </a:r>
          </a:p>
          <a:p>
            <a:pPr marL="0" indent="0">
              <a:buNone/>
            </a:pPr>
            <a:r>
              <a:rPr lang="en-IN" b="0" dirty="0"/>
              <a:t>    public void </a:t>
            </a:r>
            <a:r>
              <a:rPr lang="en-IN" b="0" dirty="0" err="1"/>
              <a:t>checkSName</a:t>
            </a:r>
            <a:r>
              <a:rPr lang="en-IN" b="0" dirty="0"/>
              <a:t>() {</a:t>
            </a:r>
          </a:p>
          <a:p>
            <a:pPr marL="0" indent="0">
              <a:buNone/>
            </a:pPr>
            <a:r>
              <a:rPr lang="en-IN" b="0" dirty="0"/>
              <a:t>        if (</a:t>
            </a:r>
            <a:r>
              <a:rPr lang="en-IN" b="0" dirty="0" err="1"/>
              <a:t>sname.length</a:t>
            </a:r>
            <a:r>
              <a:rPr lang="en-IN" b="0" dirty="0"/>
              <a:t>() &lt; 20) {</a:t>
            </a:r>
          </a:p>
          <a:p>
            <a:pPr marL="0" indent="0">
              <a:buNone/>
            </a:pPr>
            <a:r>
              <a:rPr lang="en-IN" b="0" dirty="0"/>
              <a:t>            throw new </a:t>
            </a:r>
            <a:r>
              <a:rPr lang="en-IN" b="0" dirty="0" err="1"/>
              <a:t>IllegalArgumentException</a:t>
            </a:r>
            <a:r>
              <a:rPr lang="en-IN" b="0" dirty="0"/>
              <a:t>();</a:t>
            </a:r>
          </a:p>
          <a:p>
            <a:pPr marL="0" indent="0">
              <a:buNone/>
            </a:pPr>
            <a:r>
              <a:rPr lang="en-IN" b="0" dirty="0"/>
              <a:t>        }</a:t>
            </a:r>
          </a:p>
          <a:p>
            <a:pPr marL="0" indent="0">
              <a:buNone/>
            </a:pPr>
            <a:r>
              <a:rPr lang="en-IN" b="0" dirty="0"/>
              <a:t>    }</a:t>
            </a:r>
          </a:p>
          <a:p>
            <a:pPr marL="0" indent="0">
              <a:buNone/>
            </a:pPr>
            <a:r>
              <a:rPr lang="en-IN" b="0" dirty="0"/>
              <a:t> </a:t>
            </a:r>
          </a:p>
          <a:p>
            <a:pPr marL="0" indent="0">
              <a:buNone/>
            </a:pPr>
            <a:r>
              <a:rPr lang="en-IN" b="0" dirty="0"/>
              <a:t>    public void Test(String message){</a:t>
            </a:r>
          </a:p>
          <a:p>
            <a:pPr marL="0" indent="0">
              <a:buNone/>
            </a:pPr>
            <a:r>
              <a:rPr lang="en-IN" b="0" dirty="0"/>
              <a:t>        </a:t>
            </a:r>
            <a:r>
              <a:rPr lang="en-IN" b="0" dirty="0" err="1"/>
              <a:t>System.out.println</a:t>
            </a:r>
            <a:r>
              <a:rPr lang="en-IN" b="0" dirty="0"/>
              <a:t>(“</a:t>
            </a:r>
            <a:r>
              <a:rPr lang="en-IN" b="0" dirty="0" err="1"/>
              <a:t>DemoSimpleService</a:t>
            </a:r>
            <a:r>
              <a:rPr lang="en-IN" b="0" dirty="0"/>
              <a:t> : Method Test() : Testing! " + message);</a:t>
            </a:r>
          </a:p>
          <a:p>
            <a:pPr marL="0" indent="0">
              <a:buNone/>
            </a:pPr>
            <a:r>
              <a:rPr lang="en-IN" b="0" dirty="0"/>
              <a:t>    }</a:t>
            </a:r>
          </a:p>
          <a:p>
            <a:pPr marL="0" indent="0">
              <a:buNone/>
            </a:pPr>
            <a:r>
              <a:rPr lang="en-IN" b="0" dirty="0"/>
              <a:t>}</a:t>
            </a:r>
          </a:p>
          <a:p>
            <a:pPr marL="0" indent="0">
              <a:buNone/>
            </a:pPr>
            <a:endParaRPr lang="en-IN" dirty="0"/>
          </a:p>
        </p:txBody>
      </p:sp>
    </p:spTree>
    <p:extLst>
      <p:ext uri="{BB962C8B-B14F-4D97-AF65-F5344CB8AC3E}">
        <p14:creationId xmlns:p14="http://schemas.microsoft.com/office/powerpoint/2010/main" val="318335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645E-11ED-4D47-AA0F-DFDEAA077373}"/>
              </a:ext>
            </a:extLst>
          </p:cNvPr>
          <p:cNvSpPr>
            <a:spLocks noGrp="1"/>
          </p:cNvSpPr>
          <p:nvPr>
            <p:ph type="title"/>
          </p:nvPr>
        </p:nvSpPr>
        <p:spPr/>
        <p:txBody>
          <a:bodyPr>
            <a:normAutofit/>
          </a:bodyPr>
          <a:lstStyle/>
          <a:p>
            <a:r>
              <a:rPr lang="en-IN" dirty="0"/>
              <a:t>Demo: Before Advice Cont..</a:t>
            </a:r>
          </a:p>
        </p:txBody>
      </p:sp>
      <p:sp>
        <p:nvSpPr>
          <p:cNvPr id="3" name="Content Placeholder 2">
            <a:extLst>
              <a:ext uri="{FF2B5EF4-FFF2-40B4-BE49-F238E27FC236}">
                <a16:creationId xmlns:a16="http://schemas.microsoft.com/office/drawing/2014/main" id="{06572DF5-66A3-4B32-8640-3DF6BA0D75EF}"/>
              </a:ext>
            </a:extLst>
          </p:cNvPr>
          <p:cNvSpPr>
            <a:spLocks noGrp="1"/>
          </p:cNvSpPr>
          <p:nvPr>
            <p:ph idx="1"/>
          </p:nvPr>
        </p:nvSpPr>
        <p:spPr>
          <a:xfrm>
            <a:off x="0" y="1166018"/>
            <a:ext cx="9144000" cy="5691982"/>
          </a:xfrm>
        </p:spPr>
        <p:txBody>
          <a:bodyPr>
            <a:normAutofit/>
          </a:bodyPr>
          <a:lstStyle/>
          <a:p>
            <a:pPr marL="0" indent="0">
              <a:buNone/>
            </a:pPr>
            <a:r>
              <a:rPr lang="en-IN" dirty="0"/>
              <a:t>Before Advice</a:t>
            </a:r>
          </a:p>
          <a:p>
            <a:pPr marL="0" indent="0">
              <a:buNone/>
            </a:pPr>
            <a:r>
              <a:rPr lang="en-IN" dirty="0"/>
              <a:t>Before Advice executes before a method execution, but does not have the ability to prevent execution flow proceeding to the method execution (unless it throws an exception). The class that implements it is the one below:</a:t>
            </a:r>
          </a:p>
          <a:p>
            <a:pPr marL="0" indent="0">
              <a:buNone/>
            </a:pPr>
            <a:endParaRPr lang="en-IN" dirty="0"/>
          </a:p>
          <a:p>
            <a:pPr marL="0" indent="0">
              <a:buNone/>
            </a:pPr>
            <a:r>
              <a:rPr lang="en-IN" dirty="0"/>
              <a:t>DoBeforeMethod.java</a:t>
            </a:r>
          </a:p>
          <a:p>
            <a:pPr marL="0" indent="0">
              <a:buNone/>
            </a:pPr>
            <a:endParaRPr lang="en-IN" dirty="0"/>
          </a:p>
          <a:p>
            <a:pPr marL="0" indent="0">
              <a:buNone/>
            </a:pPr>
            <a:r>
              <a:rPr lang="en-IN" b="0" dirty="0"/>
              <a:t>package </a:t>
            </a:r>
            <a:r>
              <a:rPr lang="en-IN" b="0" dirty="0" err="1"/>
              <a:t>com.aop.snippets.enterprise.aop</a:t>
            </a:r>
            <a:r>
              <a:rPr lang="en-IN" b="0" dirty="0"/>
              <a:t>;</a:t>
            </a:r>
          </a:p>
          <a:p>
            <a:pPr marL="0" indent="0">
              <a:buNone/>
            </a:pPr>
            <a:r>
              <a:rPr lang="en-IN" b="0" dirty="0"/>
              <a:t> </a:t>
            </a:r>
          </a:p>
          <a:p>
            <a:pPr marL="0" indent="0">
              <a:buNone/>
            </a:pPr>
            <a:r>
              <a:rPr lang="en-IN" b="0" dirty="0"/>
              <a:t>import </a:t>
            </a:r>
            <a:r>
              <a:rPr lang="en-IN" b="0" dirty="0" err="1"/>
              <a:t>java.lang.reflect.Method</a:t>
            </a:r>
            <a:r>
              <a:rPr lang="en-IN" b="0" dirty="0"/>
              <a:t>;</a:t>
            </a:r>
          </a:p>
          <a:p>
            <a:pPr marL="0" indent="0">
              <a:buNone/>
            </a:pPr>
            <a:r>
              <a:rPr lang="en-IN" b="0" dirty="0"/>
              <a:t>import </a:t>
            </a:r>
            <a:r>
              <a:rPr lang="en-IN" b="0" dirty="0" err="1"/>
              <a:t>org.springframework.aop.MethodBeforeAdvice</a:t>
            </a:r>
            <a:r>
              <a:rPr lang="en-IN" b="0" dirty="0"/>
              <a:t>;</a:t>
            </a:r>
          </a:p>
          <a:p>
            <a:pPr marL="0" indent="0">
              <a:buNone/>
            </a:pPr>
            <a:r>
              <a:rPr lang="en-IN" b="0" dirty="0"/>
              <a:t>  </a:t>
            </a:r>
          </a:p>
          <a:p>
            <a:pPr marL="0" indent="0">
              <a:buNone/>
            </a:pPr>
            <a:r>
              <a:rPr lang="en-IN" b="0" dirty="0"/>
              <a:t>public class </a:t>
            </a:r>
            <a:r>
              <a:rPr lang="en-IN" b="0" dirty="0" err="1"/>
              <a:t>DoBeforeMethod</a:t>
            </a:r>
            <a:r>
              <a:rPr lang="en-IN" b="0" dirty="0"/>
              <a:t> implements </a:t>
            </a:r>
            <a:r>
              <a:rPr lang="en-IN" b="0" dirty="0" err="1"/>
              <a:t>MethodBeforeAdvice</a:t>
            </a:r>
            <a:endParaRPr lang="en-IN" b="0" dirty="0"/>
          </a:p>
          <a:p>
            <a:pPr marL="0" indent="0">
              <a:buNone/>
            </a:pPr>
            <a:r>
              <a:rPr lang="en-IN" b="0" dirty="0"/>
              <a:t>{</a:t>
            </a:r>
          </a:p>
          <a:p>
            <a:pPr marL="0" indent="0">
              <a:buNone/>
            </a:pPr>
            <a:r>
              <a:rPr lang="en-IN" b="0" dirty="0"/>
              <a:t>    public void before(Method </a:t>
            </a:r>
            <a:r>
              <a:rPr lang="en-IN" b="0" dirty="0" err="1"/>
              <a:t>method</a:t>
            </a:r>
            <a:r>
              <a:rPr lang="en-IN" b="0" dirty="0"/>
              <a:t>, Object[] </a:t>
            </a:r>
            <a:r>
              <a:rPr lang="en-IN" b="0" dirty="0" err="1"/>
              <a:t>args</a:t>
            </a:r>
            <a:r>
              <a:rPr lang="en-IN" b="0" dirty="0"/>
              <a:t>, Object target)</a:t>
            </a:r>
          </a:p>
          <a:p>
            <a:pPr marL="0" indent="0">
              <a:buNone/>
            </a:pPr>
            <a:r>
              <a:rPr lang="en-IN" b="0" dirty="0"/>
              <a:t>        throws Throwable {</a:t>
            </a:r>
          </a:p>
          <a:p>
            <a:pPr marL="0" indent="0">
              <a:buNone/>
            </a:pPr>
            <a:r>
              <a:rPr lang="en-IN" b="0" dirty="0"/>
              <a:t>            </a:t>
            </a:r>
            <a:r>
              <a:rPr lang="en-IN" b="0" dirty="0" err="1"/>
              <a:t>System.out.println</a:t>
            </a:r>
            <a:r>
              <a:rPr lang="en-IN" b="0" dirty="0"/>
              <a:t>("****SPRING AOP**** </a:t>
            </a:r>
            <a:r>
              <a:rPr lang="en-IN" b="0" dirty="0" err="1"/>
              <a:t>DoBeforeMethod</a:t>
            </a:r>
            <a:r>
              <a:rPr lang="en-IN" b="0" dirty="0"/>
              <a:t> : Executing before method!");</a:t>
            </a:r>
          </a:p>
          <a:p>
            <a:pPr marL="0" indent="0">
              <a:buNone/>
            </a:pPr>
            <a:r>
              <a:rPr lang="en-IN" b="0" dirty="0"/>
              <a:t>    }</a:t>
            </a:r>
          </a:p>
          <a:p>
            <a:pPr marL="0" indent="0">
              <a:buNone/>
            </a:pPr>
            <a:r>
              <a:rPr lang="en-IN" b="0" dirty="0"/>
              <a:t>}</a:t>
            </a:r>
          </a:p>
        </p:txBody>
      </p:sp>
    </p:spTree>
    <p:extLst>
      <p:ext uri="{BB962C8B-B14F-4D97-AF65-F5344CB8AC3E}">
        <p14:creationId xmlns:p14="http://schemas.microsoft.com/office/powerpoint/2010/main" val="308952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E86C-84A2-495D-A32B-414599753EFE}"/>
              </a:ext>
            </a:extLst>
          </p:cNvPr>
          <p:cNvSpPr>
            <a:spLocks noGrp="1"/>
          </p:cNvSpPr>
          <p:nvPr>
            <p:ph type="title"/>
          </p:nvPr>
        </p:nvSpPr>
        <p:spPr/>
        <p:txBody>
          <a:bodyPr/>
          <a:lstStyle/>
          <a:p>
            <a:r>
              <a:rPr lang="en-IN" dirty="0"/>
              <a:t>Demo: Before Advice Cont..</a:t>
            </a:r>
          </a:p>
        </p:txBody>
      </p:sp>
      <p:sp>
        <p:nvSpPr>
          <p:cNvPr id="3" name="Content Placeholder 2">
            <a:extLst>
              <a:ext uri="{FF2B5EF4-FFF2-40B4-BE49-F238E27FC236}">
                <a16:creationId xmlns:a16="http://schemas.microsoft.com/office/drawing/2014/main" id="{916801BD-3BC7-49DB-A1FF-448B411C0BDF}"/>
              </a:ext>
            </a:extLst>
          </p:cNvPr>
          <p:cNvSpPr>
            <a:spLocks noGrp="1"/>
          </p:cNvSpPr>
          <p:nvPr>
            <p:ph idx="1"/>
          </p:nvPr>
        </p:nvSpPr>
        <p:spPr>
          <a:xfrm>
            <a:off x="0" y="980728"/>
            <a:ext cx="9144000" cy="5801072"/>
          </a:xfrm>
        </p:spPr>
        <p:txBody>
          <a:bodyPr>
            <a:normAutofit/>
          </a:bodyPr>
          <a:lstStyle/>
          <a:p>
            <a:pPr marL="0" indent="0">
              <a:buNone/>
            </a:pPr>
            <a:r>
              <a:rPr lang="en-IN" sz="1800" dirty="0"/>
              <a:t>Spring configuration file should have the definition of the advice bean. Additionally, a proxy object must be created, of </a:t>
            </a:r>
            <a:r>
              <a:rPr lang="en-IN" sz="1800" dirty="0" err="1"/>
              <a:t>ProxyFactoryBean</a:t>
            </a:r>
            <a:r>
              <a:rPr lang="en-IN" sz="1800" dirty="0"/>
              <a:t> type. The proxy bean has a target property. Its value is a reference to the bean whose methods will be intercepted. It also has an </a:t>
            </a:r>
            <a:r>
              <a:rPr lang="en-IN" sz="1800" dirty="0" err="1"/>
              <a:t>interceptorNames</a:t>
            </a:r>
            <a:r>
              <a:rPr lang="en-IN" sz="1800" dirty="0"/>
              <a:t> property. The property value is a list of bean names that represent the advices that will be applied on this proxy /target object.</a:t>
            </a:r>
          </a:p>
          <a:p>
            <a:pPr marL="0" indent="0">
              <a:buNone/>
            </a:pPr>
            <a:endParaRPr lang="en-IN" sz="1800" dirty="0"/>
          </a:p>
          <a:p>
            <a:pPr marL="0" indent="0">
              <a:buNone/>
            </a:pPr>
            <a:r>
              <a:rPr lang="en-IN" sz="1800" dirty="0"/>
              <a:t>applicationContext.xml file</a:t>
            </a:r>
          </a:p>
        </p:txBody>
      </p:sp>
    </p:spTree>
    <p:extLst>
      <p:ext uri="{BB962C8B-B14F-4D97-AF65-F5344CB8AC3E}">
        <p14:creationId xmlns:p14="http://schemas.microsoft.com/office/powerpoint/2010/main" val="4197121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02A1-B730-47FD-8E49-346786322322}"/>
              </a:ext>
            </a:extLst>
          </p:cNvPr>
          <p:cNvSpPr>
            <a:spLocks noGrp="1"/>
          </p:cNvSpPr>
          <p:nvPr>
            <p:ph type="title"/>
          </p:nvPr>
        </p:nvSpPr>
        <p:spPr/>
        <p:txBody>
          <a:bodyPr/>
          <a:lstStyle/>
          <a:p>
            <a:r>
              <a:rPr lang="en-IN" dirty="0"/>
              <a:t>Demo: Before Advice Cont..</a:t>
            </a:r>
            <a:endParaRPr lang="en-IN" b="0" dirty="0"/>
          </a:p>
        </p:txBody>
      </p:sp>
      <p:sp>
        <p:nvSpPr>
          <p:cNvPr id="4" name="Rectangle 3">
            <a:extLst>
              <a:ext uri="{FF2B5EF4-FFF2-40B4-BE49-F238E27FC236}">
                <a16:creationId xmlns:a16="http://schemas.microsoft.com/office/drawing/2014/main" id="{DA48C206-3733-460A-84C6-457E63BF8BBB}"/>
              </a:ext>
            </a:extLst>
          </p:cNvPr>
          <p:cNvSpPr/>
          <p:nvPr/>
        </p:nvSpPr>
        <p:spPr>
          <a:xfrm>
            <a:off x="0" y="715962"/>
            <a:ext cx="9144000" cy="5878532"/>
          </a:xfrm>
          <a:prstGeom prst="rect">
            <a:avLst/>
          </a:prstGeom>
        </p:spPr>
        <p:txBody>
          <a:bodyPr wrap="square">
            <a:spAutoFit/>
          </a:bodyPr>
          <a:lstStyle/>
          <a:p>
            <a:endParaRPr lang="en-IN" sz="1400" b="1" dirty="0"/>
          </a:p>
          <a:p>
            <a:r>
              <a:rPr lang="en-IN" sz="1400" b="1" dirty="0"/>
              <a:t>applicationContext.xml</a:t>
            </a:r>
          </a:p>
          <a:p>
            <a:endParaRPr lang="en-IN" sz="1200" dirty="0"/>
          </a:p>
          <a:p>
            <a:r>
              <a:rPr lang="en-IN" sz="1200" dirty="0"/>
              <a:t>&lt;beans </a:t>
            </a:r>
            <a:r>
              <a:rPr lang="en-IN" sz="1200" dirty="0" err="1"/>
              <a:t>xmlns</a:t>
            </a:r>
            <a:r>
              <a:rPr lang="en-IN" sz="1200" dirty="0"/>
              <a:t>="http://www.springframework.org/schema/beans"</a:t>
            </a:r>
          </a:p>
          <a:p>
            <a:r>
              <a:rPr lang="en-IN" sz="1200" dirty="0"/>
              <a:t>    </a:t>
            </a:r>
            <a:r>
              <a:rPr lang="en-IN" sz="1200" dirty="0" err="1"/>
              <a:t>xmlns:xsi</a:t>
            </a:r>
            <a:r>
              <a:rPr lang="en-IN" sz="1200" dirty="0"/>
              <a:t>="http://www.w3.org/2001/XMLSchema-instance" </a:t>
            </a:r>
            <a:r>
              <a:rPr lang="en-IN" sz="1200" dirty="0" err="1"/>
              <a:t>xmlns:p</a:t>
            </a:r>
            <a:r>
              <a:rPr lang="en-IN" sz="1200" dirty="0"/>
              <a:t>="http://www.springframework.org/schema/p"</a:t>
            </a:r>
          </a:p>
          <a:p>
            <a:r>
              <a:rPr lang="en-IN" sz="1200" dirty="0"/>
              <a:t>    </a:t>
            </a:r>
            <a:r>
              <a:rPr lang="en-IN" sz="1200" dirty="0" err="1"/>
              <a:t>xmlns:aop</a:t>
            </a:r>
            <a:r>
              <a:rPr lang="en-IN" sz="1200" dirty="0"/>
              <a:t>=</a:t>
            </a:r>
            <a:r>
              <a:rPr lang="en-IN" sz="1200" dirty="0">
                <a:hlinkClick r:id="rId2"/>
              </a:rPr>
              <a:t>http://www.springframework.org/schema/</a:t>
            </a:r>
            <a:r>
              <a:rPr lang="en-IN" sz="1200" dirty="0" err="1">
                <a:hlinkClick r:id="rId2"/>
              </a:rPr>
              <a:t>aop</a:t>
            </a:r>
            <a:r>
              <a:rPr lang="en-IN" sz="1200" dirty="0"/>
              <a:t>”</a:t>
            </a:r>
          </a:p>
          <a:p>
            <a:r>
              <a:rPr lang="en-IN" sz="1200" dirty="0"/>
              <a:t>. </a:t>
            </a:r>
            <a:r>
              <a:rPr lang="en-IN" sz="1200" dirty="0" err="1"/>
              <a:t>xmlns:context</a:t>
            </a:r>
            <a:r>
              <a:rPr lang="en-IN" sz="1200" dirty="0"/>
              <a:t>="http://www.springframework.org/schema/context"</a:t>
            </a:r>
          </a:p>
          <a:p>
            <a:r>
              <a:rPr lang="en-IN" sz="1200" dirty="0"/>
              <a:t>    </a:t>
            </a:r>
            <a:r>
              <a:rPr lang="en-IN" sz="1200" dirty="0" err="1"/>
              <a:t>xmlns:jee</a:t>
            </a:r>
            <a:r>
              <a:rPr lang="en-IN" sz="1200" dirty="0"/>
              <a:t>="http://www.springframework.org/schema/jee" </a:t>
            </a:r>
            <a:r>
              <a:rPr lang="en-IN" sz="1200" dirty="0" err="1"/>
              <a:t>xmlns:tx</a:t>
            </a:r>
            <a:r>
              <a:rPr lang="en-IN" sz="1200" dirty="0"/>
              <a:t>="http://www.springframework.org/schema/tx"</a:t>
            </a:r>
          </a:p>
          <a:p>
            <a:r>
              <a:rPr lang="en-IN" sz="1200" dirty="0"/>
              <a:t>    </a:t>
            </a:r>
            <a:r>
              <a:rPr lang="en-IN" sz="1200" dirty="0" err="1"/>
              <a:t>xmlns:task</a:t>
            </a:r>
            <a:r>
              <a:rPr lang="en-IN" sz="1200" dirty="0"/>
              <a:t>="http://www.springframework.org/schema/task"</a:t>
            </a:r>
          </a:p>
          <a:p>
            <a:r>
              <a:rPr lang="en-IN" sz="1200" dirty="0"/>
              <a:t>    </a:t>
            </a:r>
            <a:r>
              <a:rPr lang="en-IN" sz="1200" dirty="0" err="1"/>
              <a:t>xsi:schemaLocation</a:t>
            </a:r>
            <a:r>
              <a:rPr lang="en-IN" sz="120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endParaRPr lang="en-IN" sz="1400" dirty="0"/>
          </a:p>
          <a:p>
            <a:r>
              <a:rPr lang="en-IN" sz="1400" dirty="0"/>
              <a:t>     </a:t>
            </a:r>
            <a:r>
              <a:rPr lang="en-IN" sz="1600" dirty="0"/>
              <a:t>&lt;bean id="</a:t>
            </a:r>
            <a:r>
              <a:rPr lang="en-IN" sz="1600" dirty="0" err="1"/>
              <a:t>simpleServiceBean</a:t>
            </a:r>
            <a:r>
              <a:rPr lang="en-IN" sz="1600" dirty="0"/>
              <a:t>" class="</a:t>
            </a:r>
            <a:r>
              <a:rPr lang="en-IN" sz="1600" dirty="0" err="1"/>
              <a:t>com.aop.snippets.enterprise.SimpleService</a:t>
            </a:r>
            <a:r>
              <a:rPr lang="en-IN" sz="1600" dirty="0"/>
              <a:t>"&gt;</a:t>
            </a:r>
          </a:p>
          <a:p>
            <a:r>
              <a:rPr lang="en-IN" sz="1600" dirty="0"/>
              <a:t>        &lt;property name="name" value="Hello" /&gt;</a:t>
            </a:r>
          </a:p>
          <a:p>
            <a:r>
              <a:rPr lang="en-IN" sz="1600" dirty="0"/>
              <a:t>        &lt;property name="id" value="12345" /&gt;</a:t>
            </a:r>
          </a:p>
          <a:p>
            <a:r>
              <a:rPr lang="en-IN" sz="1600" dirty="0"/>
              <a:t>    &lt;/bean&gt;     &lt;bean id="</a:t>
            </a:r>
            <a:r>
              <a:rPr lang="en-IN" sz="1600" dirty="0" err="1"/>
              <a:t>doBeforeMethodBean</a:t>
            </a:r>
            <a:r>
              <a:rPr lang="en-IN" sz="1600" dirty="0"/>
              <a:t>"</a:t>
            </a:r>
          </a:p>
          <a:p>
            <a:r>
              <a:rPr lang="en-IN" sz="1600" dirty="0"/>
              <a:t>        class="</a:t>
            </a:r>
            <a:r>
              <a:rPr lang="en-IN" sz="1600" dirty="0" err="1"/>
              <a:t>com.aop.snippets.enterprise.aop.DoBeforeMethod</a:t>
            </a:r>
            <a:r>
              <a:rPr lang="en-IN" sz="1600" dirty="0"/>
              <a:t>" /&gt;</a:t>
            </a:r>
          </a:p>
          <a:p>
            <a:r>
              <a:rPr lang="en-IN" sz="1600" dirty="0"/>
              <a:t>     &lt;bean id="</a:t>
            </a:r>
            <a:r>
              <a:rPr lang="en-IN" sz="1600" dirty="0" err="1"/>
              <a:t>simpleServiceProxy</a:t>
            </a:r>
            <a:r>
              <a:rPr lang="en-IN" sz="1600" dirty="0"/>
              <a:t>" class="</a:t>
            </a:r>
            <a:r>
              <a:rPr lang="en-IN" sz="1600" dirty="0" err="1"/>
              <a:t>org.springframework.aop.framework.ProxyFactoryBean</a:t>
            </a:r>
            <a:r>
              <a:rPr lang="en-IN" sz="1600" dirty="0"/>
              <a:t>"&gt;</a:t>
            </a:r>
          </a:p>
          <a:p>
            <a:r>
              <a:rPr lang="en-IN" sz="1600" dirty="0"/>
              <a:t>        &lt;property name="target" ref="</a:t>
            </a:r>
            <a:r>
              <a:rPr lang="en-IN" sz="1600" dirty="0" err="1"/>
              <a:t>simpleServiceBean</a:t>
            </a:r>
            <a:r>
              <a:rPr lang="en-IN" sz="1600" dirty="0"/>
              <a:t>" /&gt;</a:t>
            </a:r>
          </a:p>
          <a:p>
            <a:r>
              <a:rPr lang="en-IN" sz="1600" dirty="0"/>
              <a:t>        &lt;property name="</a:t>
            </a:r>
            <a:r>
              <a:rPr lang="en-IN" sz="1600" dirty="0" err="1"/>
              <a:t>interceptorNames</a:t>
            </a:r>
            <a:r>
              <a:rPr lang="en-IN" sz="1600" dirty="0"/>
              <a:t>"&gt;</a:t>
            </a:r>
          </a:p>
          <a:p>
            <a:r>
              <a:rPr lang="en-IN" sz="1600" dirty="0"/>
              <a:t>            &lt;list&gt;</a:t>
            </a:r>
          </a:p>
          <a:p>
            <a:r>
              <a:rPr lang="en-IN" sz="1600" dirty="0"/>
              <a:t>                &lt;value&gt;</a:t>
            </a:r>
            <a:r>
              <a:rPr lang="en-IN" sz="1600" dirty="0" err="1"/>
              <a:t>doBeforeMethodBean</a:t>
            </a:r>
            <a:r>
              <a:rPr lang="en-IN" sz="1600" dirty="0"/>
              <a:t>&lt;/value&gt;</a:t>
            </a:r>
          </a:p>
          <a:p>
            <a:r>
              <a:rPr lang="en-IN" sz="1600" dirty="0"/>
              <a:t>            &lt;/list&gt;</a:t>
            </a:r>
          </a:p>
          <a:p>
            <a:r>
              <a:rPr lang="en-IN" sz="1600" dirty="0"/>
              <a:t>        &lt;/property&gt;   &lt;/bean&gt;&lt;/beans&gt;</a:t>
            </a:r>
            <a:endParaRPr lang="en-IN" sz="1400" dirty="0"/>
          </a:p>
        </p:txBody>
      </p:sp>
    </p:spTree>
    <p:extLst>
      <p:ext uri="{BB962C8B-B14F-4D97-AF65-F5344CB8AC3E}">
        <p14:creationId xmlns:p14="http://schemas.microsoft.com/office/powerpoint/2010/main" val="298470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7389-8F5D-4DF1-A6A1-D739680AA8A5}"/>
              </a:ext>
            </a:extLst>
          </p:cNvPr>
          <p:cNvSpPr>
            <a:spLocks noGrp="1"/>
          </p:cNvSpPr>
          <p:nvPr>
            <p:ph type="title"/>
          </p:nvPr>
        </p:nvSpPr>
        <p:spPr/>
        <p:txBody>
          <a:bodyPr/>
          <a:lstStyle/>
          <a:p>
            <a:r>
              <a:rPr lang="en-IN" dirty="0"/>
              <a:t>Before Advice Example </a:t>
            </a:r>
            <a:r>
              <a:rPr lang="en-IN" dirty="0" err="1"/>
              <a:t>Contd</a:t>
            </a:r>
            <a:r>
              <a:rPr lang="en-IN" dirty="0"/>
              <a:t>…</a:t>
            </a:r>
          </a:p>
        </p:txBody>
      </p:sp>
      <p:sp>
        <p:nvSpPr>
          <p:cNvPr id="3" name="Content Placeholder 2">
            <a:extLst>
              <a:ext uri="{FF2B5EF4-FFF2-40B4-BE49-F238E27FC236}">
                <a16:creationId xmlns:a16="http://schemas.microsoft.com/office/drawing/2014/main" id="{2EC439E3-2BF8-4836-9057-91F4175C2D46}"/>
              </a:ext>
            </a:extLst>
          </p:cNvPr>
          <p:cNvSpPr>
            <a:spLocks noGrp="1"/>
          </p:cNvSpPr>
          <p:nvPr>
            <p:ph idx="1"/>
          </p:nvPr>
        </p:nvSpPr>
        <p:spPr>
          <a:xfrm>
            <a:off x="0" y="1052736"/>
            <a:ext cx="9144000" cy="5729064"/>
          </a:xfrm>
        </p:spPr>
        <p:txBody>
          <a:bodyPr>
            <a:normAutofit fontScale="85000" lnSpcReduction="20000"/>
          </a:bodyPr>
          <a:lstStyle/>
          <a:p>
            <a:pPr marL="0" indent="0">
              <a:buNone/>
            </a:pPr>
            <a:r>
              <a:rPr lang="en-IN" sz="2100" dirty="0"/>
              <a:t>App.java</a:t>
            </a:r>
          </a:p>
          <a:p>
            <a:pPr marL="0" indent="0">
              <a:buNone/>
            </a:pPr>
            <a:endParaRPr lang="en-IN" dirty="0"/>
          </a:p>
          <a:p>
            <a:pPr marL="0" indent="0">
              <a:buNone/>
            </a:pPr>
            <a:r>
              <a:rPr lang="en-IN" b="0" dirty="0"/>
              <a:t>package </a:t>
            </a:r>
            <a:r>
              <a:rPr lang="en-IN" b="0" dirty="0" err="1"/>
              <a:t>com.aop.snippets.enterprise</a:t>
            </a:r>
            <a:r>
              <a:rPr lang="en-IN" b="0" dirty="0"/>
              <a:t>;</a:t>
            </a:r>
          </a:p>
          <a:p>
            <a:pPr marL="0" indent="0">
              <a:buNone/>
            </a:pPr>
            <a:r>
              <a:rPr lang="en-IN" b="0" dirty="0"/>
              <a:t> </a:t>
            </a:r>
          </a:p>
          <a:p>
            <a:pPr marL="0" indent="0">
              <a:buNone/>
            </a:pPr>
            <a:r>
              <a:rPr lang="en-IN" b="0" dirty="0"/>
              <a:t>import </a:t>
            </a:r>
            <a:r>
              <a:rPr lang="en-IN" b="0" dirty="0" err="1"/>
              <a:t>org.springframework.context.ConfigurableApplicationContext</a:t>
            </a:r>
            <a:r>
              <a:rPr lang="en-IN" b="0" dirty="0"/>
              <a:t>;</a:t>
            </a:r>
          </a:p>
          <a:p>
            <a:pPr marL="0" indent="0">
              <a:buNone/>
            </a:pPr>
            <a:r>
              <a:rPr lang="en-IN" b="0" dirty="0"/>
              <a:t>import org.springframework.context.support.ClassPathXmlApplicationContext;</a:t>
            </a:r>
          </a:p>
          <a:p>
            <a:pPr marL="0" indent="0">
              <a:buNone/>
            </a:pPr>
            <a:r>
              <a:rPr lang="en-IN" b="0" dirty="0"/>
              <a:t> </a:t>
            </a:r>
          </a:p>
          <a:p>
            <a:pPr marL="0" indent="0">
              <a:buNone/>
            </a:pPr>
            <a:r>
              <a:rPr lang="en-IN" b="0" dirty="0"/>
              <a:t>public class App {</a:t>
            </a:r>
          </a:p>
          <a:p>
            <a:pPr marL="0" indent="0">
              <a:buNone/>
            </a:pPr>
            <a:r>
              <a:rPr lang="en-IN" b="0" dirty="0"/>
              <a:t> </a:t>
            </a:r>
          </a:p>
          <a:p>
            <a:pPr marL="0" indent="0">
              <a:buNone/>
            </a:pPr>
            <a:r>
              <a:rPr lang="en-IN" b="0" dirty="0"/>
              <a:t>    public static void main(String[] </a:t>
            </a:r>
            <a:r>
              <a:rPr lang="en-IN" b="0" dirty="0" err="1"/>
              <a:t>args</a:t>
            </a:r>
            <a:r>
              <a:rPr lang="en-IN" b="0" dirty="0"/>
              <a:t>) {</a:t>
            </a:r>
          </a:p>
          <a:p>
            <a:pPr marL="0" indent="0">
              <a:buNone/>
            </a:pPr>
            <a:r>
              <a:rPr lang="en-IN" b="0" dirty="0"/>
              <a:t>     </a:t>
            </a:r>
          </a:p>
          <a:p>
            <a:pPr marL="0" indent="0">
              <a:buNone/>
            </a:pPr>
            <a:r>
              <a:rPr lang="en-IN" b="0" dirty="0"/>
              <a:t>            </a:t>
            </a:r>
            <a:r>
              <a:rPr lang="en-IN" b="0" dirty="0" err="1"/>
              <a:t>ConfigurableApplicationContext</a:t>
            </a:r>
            <a:r>
              <a:rPr lang="en-IN" b="0" dirty="0"/>
              <a:t> context = new </a:t>
            </a:r>
            <a:r>
              <a:rPr lang="en-IN" b="0" dirty="0" err="1"/>
              <a:t>ClassPathXmlApplicationContext</a:t>
            </a:r>
            <a:r>
              <a:rPr lang="en-IN" b="0" dirty="0"/>
              <a:t>("applicationContext.xml");</a:t>
            </a:r>
          </a:p>
          <a:p>
            <a:pPr marL="0" indent="0">
              <a:buNone/>
            </a:pPr>
            <a:r>
              <a:rPr lang="en-IN" b="0" dirty="0"/>
              <a:t>            </a:t>
            </a:r>
            <a:r>
              <a:rPr lang="en-IN" b="0" dirty="0" err="1"/>
              <a:t>SimpleService</a:t>
            </a:r>
            <a:r>
              <a:rPr lang="en-IN" b="0" dirty="0"/>
              <a:t> </a:t>
            </a:r>
            <a:r>
              <a:rPr lang="en-IN" b="0" dirty="0" err="1"/>
              <a:t>simpleService</a:t>
            </a:r>
            <a:r>
              <a:rPr lang="en-IN" b="0" dirty="0"/>
              <a:t> = (</a:t>
            </a:r>
            <a:r>
              <a:rPr lang="en-IN" b="0" dirty="0" err="1"/>
              <a:t>SimpleService</a:t>
            </a:r>
            <a:r>
              <a:rPr lang="en-IN" b="0" dirty="0"/>
              <a:t>) </a:t>
            </a:r>
            <a:r>
              <a:rPr lang="en-IN" b="0" dirty="0" err="1"/>
              <a:t>context.getBean</a:t>
            </a:r>
            <a:r>
              <a:rPr lang="en-IN" b="0" dirty="0"/>
              <a:t>("</a:t>
            </a:r>
            <a:r>
              <a:rPr lang="en-IN" b="0" dirty="0" err="1"/>
              <a:t>simpleServiceProxy</a:t>
            </a:r>
            <a:r>
              <a:rPr lang="en-IN" b="0" dirty="0"/>
              <a:t>");</a:t>
            </a:r>
          </a:p>
          <a:p>
            <a:pPr marL="0" indent="0">
              <a:buNone/>
            </a:pPr>
            <a:r>
              <a:rPr lang="en-IN" b="0" dirty="0"/>
              <a:t>            </a:t>
            </a:r>
            <a:r>
              <a:rPr lang="en-IN" b="0" dirty="0" err="1"/>
              <a:t>simpleService.printSNameId</a:t>
            </a:r>
            <a:r>
              <a:rPr lang="en-IN" b="0" dirty="0"/>
              <a:t>();</a:t>
            </a:r>
          </a:p>
          <a:p>
            <a:pPr marL="0" indent="0">
              <a:buNone/>
            </a:pPr>
            <a:r>
              <a:rPr lang="en-IN" b="0" dirty="0"/>
              <a:t>            </a:t>
            </a:r>
            <a:r>
              <a:rPr lang="en-IN" b="0" dirty="0" err="1"/>
              <a:t>System.out.println</a:t>
            </a:r>
            <a:r>
              <a:rPr lang="en-IN" b="0" dirty="0"/>
              <a:t>("--------------");</a:t>
            </a:r>
          </a:p>
          <a:p>
            <a:pPr marL="0" indent="0">
              <a:buNone/>
            </a:pPr>
            <a:r>
              <a:rPr lang="en-IN" b="0" dirty="0"/>
              <a:t>            try{</a:t>
            </a:r>
          </a:p>
          <a:p>
            <a:pPr marL="0" indent="0">
              <a:buNone/>
            </a:pPr>
            <a:r>
              <a:rPr lang="en-IN" b="0" dirty="0"/>
              <a:t>                </a:t>
            </a:r>
            <a:r>
              <a:rPr lang="en-IN" b="0" dirty="0" err="1"/>
              <a:t>simpleService.checkName</a:t>
            </a:r>
            <a:r>
              <a:rPr lang="en-IN" b="0" dirty="0"/>
              <a:t>();</a:t>
            </a:r>
          </a:p>
          <a:p>
            <a:pPr marL="0" indent="0">
              <a:buNone/>
            </a:pPr>
            <a:r>
              <a:rPr lang="en-IN" b="0" dirty="0"/>
              <a:t>            } catch(Exception e){</a:t>
            </a:r>
          </a:p>
          <a:p>
            <a:pPr marL="0" indent="0">
              <a:buNone/>
            </a:pPr>
            <a:r>
              <a:rPr lang="en-IN" b="0" dirty="0"/>
              <a:t>                </a:t>
            </a:r>
            <a:r>
              <a:rPr lang="en-IN" b="0" dirty="0" err="1"/>
              <a:t>System.out.println</a:t>
            </a:r>
            <a:r>
              <a:rPr lang="en-IN" b="0" dirty="0"/>
              <a:t>("</a:t>
            </a:r>
            <a:r>
              <a:rPr lang="en-IN" b="0" dirty="0" err="1"/>
              <a:t>SimpleService</a:t>
            </a:r>
            <a:r>
              <a:rPr lang="en-IN" b="0" dirty="0"/>
              <a:t>: Method </a:t>
            </a:r>
            <a:r>
              <a:rPr lang="en-IN" b="0" dirty="0" err="1"/>
              <a:t>checkName</a:t>
            </a:r>
            <a:r>
              <a:rPr lang="en-IN" b="0" dirty="0"/>
              <a:t>() exception thrown..");</a:t>
            </a:r>
          </a:p>
          <a:p>
            <a:pPr marL="0" indent="0">
              <a:buNone/>
            </a:pPr>
            <a:r>
              <a:rPr lang="en-IN" b="0" dirty="0"/>
              <a:t>            }</a:t>
            </a:r>
          </a:p>
          <a:p>
            <a:pPr marL="0" indent="0">
              <a:buNone/>
            </a:pPr>
            <a:r>
              <a:rPr lang="en-IN" b="0" dirty="0"/>
              <a:t>            </a:t>
            </a:r>
            <a:r>
              <a:rPr lang="en-IN" b="0" dirty="0" err="1"/>
              <a:t>System.out.println</a:t>
            </a:r>
            <a:r>
              <a:rPr lang="en-IN" b="0" dirty="0"/>
              <a:t>("--------------");</a:t>
            </a:r>
          </a:p>
          <a:p>
            <a:pPr marL="0" indent="0">
              <a:buNone/>
            </a:pPr>
            <a:r>
              <a:rPr lang="en-IN" b="0" dirty="0"/>
              <a:t>            </a:t>
            </a:r>
            <a:r>
              <a:rPr lang="en-IN" b="0" dirty="0" err="1"/>
              <a:t>simpleService.sayHello</a:t>
            </a:r>
            <a:r>
              <a:rPr lang="en-IN" b="0" dirty="0"/>
              <a:t>("</a:t>
            </a:r>
            <a:r>
              <a:rPr lang="en-IN" b="0" dirty="0" err="1"/>
              <a:t>aop</a:t>
            </a:r>
            <a:r>
              <a:rPr lang="en-IN" b="0" dirty="0"/>
              <a:t>");</a:t>
            </a:r>
          </a:p>
          <a:p>
            <a:pPr marL="0" indent="0">
              <a:buNone/>
            </a:pPr>
            <a:r>
              <a:rPr lang="en-IN" b="0" dirty="0"/>
              <a:t>            </a:t>
            </a:r>
            <a:r>
              <a:rPr lang="en-IN" b="0" dirty="0" err="1"/>
              <a:t>context.close</a:t>
            </a:r>
            <a:r>
              <a:rPr lang="en-IN" b="0" dirty="0"/>
              <a:t>();</a:t>
            </a:r>
          </a:p>
          <a:p>
            <a:pPr marL="0" indent="0">
              <a:buNone/>
            </a:pPr>
            <a:r>
              <a:rPr lang="en-IN" b="0" dirty="0"/>
              <a:t>    }</a:t>
            </a:r>
          </a:p>
          <a:p>
            <a:pPr marL="0" indent="0">
              <a:buNone/>
            </a:pPr>
            <a:r>
              <a:rPr lang="en-IN" b="0" dirty="0"/>
              <a:t>}</a:t>
            </a:r>
          </a:p>
        </p:txBody>
      </p:sp>
    </p:spTree>
    <p:extLst>
      <p:ext uri="{BB962C8B-B14F-4D97-AF65-F5344CB8AC3E}">
        <p14:creationId xmlns:p14="http://schemas.microsoft.com/office/powerpoint/2010/main" val="318531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6B9-4BF3-4F9E-BC2A-53475B7AF51D}"/>
              </a:ext>
            </a:extLst>
          </p:cNvPr>
          <p:cNvSpPr>
            <a:spLocks noGrp="1"/>
          </p:cNvSpPr>
          <p:nvPr>
            <p:ph type="title"/>
          </p:nvPr>
        </p:nvSpPr>
        <p:spPr/>
        <p:txBody>
          <a:bodyPr/>
          <a:lstStyle/>
          <a:p>
            <a:r>
              <a:rPr lang="en-IN" dirty="0"/>
              <a:t>Demo: Before Advice Cont..</a:t>
            </a:r>
          </a:p>
        </p:txBody>
      </p:sp>
      <p:sp>
        <p:nvSpPr>
          <p:cNvPr id="3" name="Content Placeholder 2">
            <a:extLst>
              <a:ext uri="{FF2B5EF4-FFF2-40B4-BE49-F238E27FC236}">
                <a16:creationId xmlns:a16="http://schemas.microsoft.com/office/drawing/2014/main" id="{B2E48D4F-E201-496F-A5A2-8C0ED650BF70}"/>
              </a:ext>
            </a:extLst>
          </p:cNvPr>
          <p:cNvSpPr>
            <a:spLocks noGrp="1"/>
          </p:cNvSpPr>
          <p:nvPr>
            <p:ph idx="1"/>
          </p:nvPr>
        </p:nvSpPr>
        <p:spPr>
          <a:xfrm>
            <a:off x="107504" y="1268760"/>
            <a:ext cx="8807896" cy="5400600"/>
          </a:xfrm>
        </p:spPr>
        <p:txBody>
          <a:bodyPr/>
          <a:lstStyle/>
          <a:p>
            <a:pPr marL="0" indent="0">
              <a:buNone/>
            </a:pPr>
            <a:r>
              <a:rPr lang="en-IN" sz="1800" dirty="0"/>
              <a:t>The before Method, Object[] </a:t>
            </a:r>
            <a:r>
              <a:rPr lang="en-IN" sz="1800" dirty="0" err="1"/>
              <a:t>args</a:t>
            </a:r>
            <a:r>
              <a:rPr lang="en-IN" sz="1800" dirty="0"/>
              <a:t>, Object target method of the </a:t>
            </a:r>
            <a:r>
              <a:rPr lang="en-IN" sz="1800" dirty="0" err="1"/>
              <a:t>DoBeforeMethod</a:t>
            </a:r>
            <a:r>
              <a:rPr lang="en-IN" sz="1800" dirty="0"/>
              <a:t> Advice is invoked before the </a:t>
            </a:r>
            <a:r>
              <a:rPr lang="en-IN" sz="1800" dirty="0" err="1"/>
              <a:t>simpleService‘s</a:t>
            </a:r>
            <a:r>
              <a:rPr lang="en-IN" sz="1800" dirty="0"/>
              <a:t> methods execution.</a:t>
            </a:r>
          </a:p>
          <a:p>
            <a:pPr marL="0" indent="0">
              <a:buNone/>
            </a:pPr>
            <a:endParaRPr lang="en-IN" dirty="0"/>
          </a:p>
          <a:p>
            <a:pPr marL="0" indent="0">
              <a:buNone/>
            </a:pPr>
            <a:r>
              <a:rPr lang="en-IN" sz="1800" dirty="0"/>
              <a:t>Output</a:t>
            </a:r>
          </a:p>
          <a:p>
            <a:pPr marL="0" indent="0">
              <a:buNone/>
            </a:pPr>
            <a:endParaRPr lang="en-IN" sz="1800" dirty="0"/>
          </a:p>
          <a:p>
            <a:pPr marL="0" indent="0">
              <a:buNone/>
            </a:pPr>
            <a:r>
              <a:rPr lang="en-IN" sz="1800" b="0" dirty="0"/>
              <a:t>****SPRING AOP**** </a:t>
            </a:r>
            <a:r>
              <a:rPr lang="en-IN" sz="1800" b="0" dirty="0" err="1"/>
              <a:t>DoBeforeMethod</a:t>
            </a:r>
            <a:r>
              <a:rPr lang="en-IN" sz="1800" b="0" dirty="0"/>
              <a:t> : Executing before method!</a:t>
            </a:r>
          </a:p>
          <a:p>
            <a:pPr marL="0" indent="0">
              <a:buNone/>
            </a:pPr>
            <a:r>
              <a:rPr lang="en-IN" sz="1800" b="0" dirty="0" err="1"/>
              <a:t>SimpleService</a:t>
            </a:r>
            <a:r>
              <a:rPr lang="en-IN" sz="1800" b="0" dirty="0"/>
              <a:t> : Method </a:t>
            </a:r>
            <a:r>
              <a:rPr lang="en-IN" sz="1800" b="0" dirty="0" err="1"/>
              <a:t>printSNameId</a:t>
            </a:r>
            <a:r>
              <a:rPr lang="en-IN" sz="1800" b="0" dirty="0"/>
              <a:t>() : My name is Hello and my id is 12345 </a:t>
            </a:r>
          </a:p>
          <a:p>
            <a:pPr marL="0" indent="0">
              <a:buNone/>
            </a:pPr>
            <a:r>
              <a:rPr lang="en-IN" sz="1800" b="0" dirty="0"/>
              <a:t>--------------</a:t>
            </a:r>
          </a:p>
          <a:p>
            <a:pPr marL="0" indent="0">
              <a:buNone/>
            </a:pPr>
            <a:r>
              <a:rPr lang="en-IN" sz="1800" b="0" dirty="0"/>
              <a:t>****SPRING AOP**** </a:t>
            </a:r>
            <a:r>
              <a:rPr lang="en-IN" sz="1800" b="0" dirty="0" err="1"/>
              <a:t>DoBeforeMethod</a:t>
            </a:r>
            <a:r>
              <a:rPr lang="en-IN" sz="1800" b="0" dirty="0"/>
              <a:t> : Executing before method!</a:t>
            </a:r>
          </a:p>
          <a:p>
            <a:pPr marL="0" indent="0">
              <a:buNone/>
            </a:pPr>
            <a:r>
              <a:rPr lang="en-IN" sz="1800" b="0" dirty="0" err="1"/>
              <a:t>SimpleService</a:t>
            </a:r>
            <a:r>
              <a:rPr lang="en-IN" sz="1800" b="0" dirty="0"/>
              <a:t>: Method </a:t>
            </a:r>
            <a:r>
              <a:rPr lang="en-IN" sz="1800" b="0" dirty="0" err="1"/>
              <a:t>checkName</a:t>
            </a:r>
            <a:r>
              <a:rPr lang="en-IN" sz="1800" b="0" dirty="0"/>
              <a:t>() exception thrown..</a:t>
            </a:r>
          </a:p>
          <a:p>
            <a:pPr marL="0" indent="0">
              <a:buNone/>
            </a:pPr>
            <a:r>
              <a:rPr lang="en-IN" sz="1800" b="0" dirty="0"/>
              <a:t>--------------</a:t>
            </a:r>
          </a:p>
          <a:p>
            <a:pPr marL="0" indent="0">
              <a:buNone/>
            </a:pPr>
            <a:r>
              <a:rPr lang="en-IN" sz="1800" b="0" dirty="0"/>
              <a:t>****SPRING AOP**** </a:t>
            </a:r>
            <a:r>
              <a:rPr lang="en-IN" sz="1800" b="0" dirty="0" err="1"/>
              <a:t>DoBeforeMethod</a:t>
            </a:r>
            <a:r>
              <a:rPr lang="en-IN" sz="1800" b="0" dirty="0"/>
              <a:t> : Executing before method!</a:t>
            </a:r>
          </a:p>
          <a:p>
            <a:pPr marL="0" indent="0">
              <a:buNone/>
            </a:pPr>
            <a:r>
              <a:rPr lang="en-IN" sz="1800" b="0" dirty="0" err="1"/>
              <a:t>SimpleService</a:t>
            </a:r>
            <a:r>
              <a:rPr lang="en-IN" sz="1800" b="0" dirty="0"/>
              <a:t> : Method </a:t>
            </a:r>
            <a:r>
              <a:rPr lang="en-IN" sz="1800" b="0" dirty="0" err="1"/>
              <a:t>sayHello</a:t>
            </a:r>
            <a:r>
              <a:rPr lang="en-IN" sz="1800" b="0" dirty="0"/>
              <a:t>() : Hello! </a:t>
            </a:r>
            <a:r>
              <a:rPr lang="en-IN" sz="1800" b="0" dirty="0" err="1"/>
              <a:t>aop</a:t>
            </a:r>
            <a:endParaRPr lang="en-IN" sz="1800" b="0" dirty="0"/>
          </a:p>
        </p:txBody>
      </p:sp>
    </p:spTree>
    <p:extLst>
      <p:ext uri="{BB962C8B-B14F-4D97-AF65-F5344CB8AC3E}">
        <p14:creationId xmlns:p14="http://schemas.microsoft.com/office/powerpoint/2010/main" val="304146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Java Based Configuration</a:t>
            </a:r>
          </a:p>
        </p:txBody>
      </p:sp>
      <p:sp>
        <p:nvSpPr>
          <p:cNvPr id="7" name="TextBox 6">
            <a:extLst>
              <a:ext uri="{FF2B5EF4-FFF2-40B4-BE49-F238E27FC236}">
                <a16:creationId xmlns:a16="http://schemas.microsoft.com/office/drawing/2014/main" id="{34853C90-939E-4641-ABAE-45F223C56726}"/>
              </a:ext>
            </a:extLst>
          </p:cNvPr>
          <p:cNvSpPr txBox="1"/>
          <p:nvPr/>
        </p:nvSpPr>
        <p:spPr>
          <a:xfrm>
            <a:off x="323528" y="1196752"/>
            <a:ext cx="8591872" cy="4524315"/>
          </a:xfrm>
          <a:prstGeom prst="rect">
            <a:avLst/>
          </a:prstGeom>
          <a:noFill/>
        </p:spPr>
        <p:txBody>
          <a:bodyPr wrap="square" rtlCol="0">
            <a:spAutoFit/>
          </a:bodyPr>
          <a:lstStyle/>
          <a:p>
            <a:r>
              <a:rPr lang="en-IN" dirty="0"/>
              <a:t>The vital </a:t>
            </a:r>
            <a:r>
              <a:rPr lang="en-IN" dirty="0" err="1"/>
              <a:t>artifact</a:t>
            </a:r>
            <a:r>
              <a:rPr lang="en-IN" dirty="0"/>
              <a:t> in Spring's new Java-configuration support is the @Configuration-annotated class, consisting of @Bean-annotated methods that define instantiation, configuration, and initialization logic for objects that are managed by the Spring </a:t>
            </a:r>
            <a:r>
              <a:rPr lang="en-IN" dirty="0" err="1"/>
              <a:t>IoC</a:t>
            </a:r>
            <a:r>
              <a:rPr lang="en-IN" dirty="0"/>
              <a:t> container.</a:t>
            </a:r>
          </a:p>
          <a:p>
            <a:endParaRPr lang="en-IN" dirty="0"/>
          </a:p>
          <a:p>
            <a:r>
              <a:rPr lang="en-IN" dirty="0"/>
              <a:t>A class if </a:t>
            </a:r>
            <a:r>
              <a:rPr lang="en-IN" dirty="0" err="1"/>
              <a:t>annoted</a:t>
            </a:r>
            <a:r>
              <a:rPr lang="en-IN" dirty="0"/>
              <a:t> with @Configuration indicates it can be used by the Spring </a:t>
            </a:r>
            <a:r>
              <a:rPr lang="en-IN" dirty="0" err="1"/>
              <a:t>IoC</a:t>
            </a:r>
            <a:r>
              <a:rPr lang="en-IN" dirty="0"/>
              <a:t> container as a source of bean definitions. </a:t>
            </a:r>
          </a:p>
          <a:p>
            <a:endParaRPr lang="en-IN" dirty="0"/>
          </a:p>
          <a:p>
            <a:r>
              <a:rPr lang="en-IN" b="1" dirty="0"/>
              <a:t>Syntax:</a:t>
            </a:r>
          </a:p>
          <a:p>
            <a:endParaRPr lang="en-IN" dirty="0"/>
          </a:p>
          <a:p>
            <a:r>
              <a:rPr lang="en-IN" b="1" dirty="0"/>
              <a:t>@Configuration</a:t>
            </a:r>
          </a:p>
          <a:p>
            <a:r>
              <a:rPr lang="en-IN" dirty="0"/>
              <a:t>public class </a:t>
            </a:r>
            <a:r>
              <a:rPr lang="en-IN" dirty="0" err="1"/>
              <a:t>AppConfig</a:t>
            </a:r>
            <a:r>
              <a:rPr lang="en-IN" dirty="0"/>
              <a:t> {</a:t>
            </a:r>
          </a:p>
          <a:p>
            <a:endParaRPr lang="en-IN" dirty="0"/>
          </a:p>
          <a:p>
            <a:r>
              <a:rPr lang="en-IN" dirty="0"/>
              <a:t>}</a:t>
            </a:r>
          </a:p>
          <a:p>
            <a:endParaRPr lang="en-IN" dirty="0"/>
          </a:p>
          <a:p>
            <a:endParaRPr lang="en-IN" dirty="0"/>
          </a:p>
        </p:txBody>
      </p:sp>
    </p:spTree>
    <p:extLst>
      <p:ext uri="{BB962C8B-B14F-4D97-AF65-F5344CB8AC3E}">
        <p14:creationId xmlns:p14="http://schemas.microsoft.com/office/powerpoint/2010/main" val="211559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C4D8-04F1-440F-8B9B-151CD74425E5}"/>
              </a:ext>
            </a:extLst>
          </p:cNvPr>
          <p:cNvSpPr>
            <a:spLocks noGrp="1"/>
          </p:cNvSpPr>
          <p:nvPr>
            <p:ph type="title"/>
          </p:nvPr>
        </p:nvSpPr>
        <p:spPr/>
        <p:txBody>
          <a:bodyPr>
            <a:noAutofit/>
          </a:bodyPr>
          <a:lstStyle/>
          <a:p>
            <a:r>
              <a:rPr lang="en-IN" dirty="0"/>
              <a:t>Demo: After Returning Advice</a:t>
            </a:r>
          </a:p>
        </p:txBody>
      </p:sp>
      <p:sp>
        <p:nvSpPr>
          <p:cNvPr id="3" name="Content Placeholder 2">
            <a:extLst>
              <a:ext uri="{FF2B5EF4-FFF2-40B4-BE49-F238E27FC236}">
                <a16:creationId xmlns:a16="http://schemas.microsoft.com/office/drawing/2014/main" id="{3C6FA539-3EFB-41CD-8733-CC0D2C5CB9AF}"/>
              </a:ext>
            </a:extLst>
          </p:cNvPr>
          <p:cNvSpPr>
            <a:spLocks noGrp="1"/>
          </p:cNvSpPr>
          <p:nvPr>
            <p:ph idx="1"/>
          </p:nvPr>
        </p:nvSpPr>
        <p:spPr>
          <a:xfrm>
            <a:off x="179512" y="908720"/>
            <a:ext cx="8964488" cy="5873080"/>
          </a:xfrm>
        </p:spPr>
        <p:txBody>
          <a:bodyPr>
            <a:normAutofit/>
          </a:bodyPr>
          <a:lstStyle/>
          <a:p>
            <a:pPr marL="0" indent="0">
              <a:buNone/>
            </a:pPr>
            <a:r>
              <a:rPr lang="en-IN" dirty="0"/>
              <a:t>Duration: 10 min</a:t>
            </a:r>
          </a:p>
          <a:p>
            <a:pPr marL="0" indent="0">
              <a:buNone/>
            </a:pPr>
            <a:r>
              <a:rPr lang="en-IN" dirty="0"/>
              <a:t>After returning advice is the Advice to be executed after a method execution completes normally: for example, if a method returns without throwing an exception. The class that implements it is the one below:</a:t>
            </a:r>
          </a:p>
          <a:p>
            <a:pPr marL="0" indent="0">
              <a:buNone/>
            </a:pPr>
            <a:endParaRPr lang="en-IN" dirty="0"/>
          </a:p>
          <a:p>
            <a:pPr marL="0" indent="0">
              <a:buNone/>
            </a:pPr>
            <a:r>
              <a:rPr lang="en-IN" dirty="0"/>
              <a:t>DoAfterReturningMethod.java</a:t>
            </a:r>
          </a:p>
          <a:p>
            <a:pPr marL="0" indent="0">
              <a:buNone/>
            </a:pPr>
            <a:r>
              <a:rPr lang="en-IN" b="0" dirty="0"/>
              <a:t>package </a:t>
            </a:r>
            <a:r>
              <a:rPr lang="en-IN" b="0" dirty="0" err="1"/>
              <a:t>com.aop.snippets.enterprise.aop</a:t>
            </a:r>
            <a:r>
              <a:rPr lang="en-IN" b="0" dirty="0"/>
              <a:t>;</a:t>
            </a:r>
          </a:p>
          <a:p>
            <a:pPr marL="0" indent="0">
              <a:buNone/>
            </a:pPr>
            <a:r>
              <a:rPr lang="en-IN" b="0" dirty="0"/>
              <a:t> </a:t>
            </a:r>
          </a:p>
          <a:p>
            <a:pPr marL="0" indent="0">
              <a:buNone/>
            </a:pPr>
            <a:r>
              <a:rPr lang="en-IN" b="0" dirty="0"/>
              <a:t>import </a:t>
            </a:r>
            <a:r>
              <a:rPr lang="en-IN" b="0" dirty="0" err="1"/>
              <a:t>java.lang.reflect.Method</a:t>
            </a:r>
            <a:r>
              <a:rPr lang="en-IN" b="0" dirty="0"/>
              <a:t>;</a:t>
            </a:r>
          </a:p>
          <a:p>
            <a:pPr marL="0" indent="0">
              <a:buNone/>
            </a:pPr>
            <a:r>
              <a:rPr lang="en-IN" b="0" dirty="0"/>
              <a:t>import </a:t>
            </a:r>
            <a:r>
              <a:rPr lang="en-IN" b="0" dirty="0" err="1"/>
              <a:t>org.springframework.aop.AfterReturningAdvice</a:t>
            </a:r>
            <a:r>
              <a:rPr lang="en-IN" b="0" dirty="0"/>
              <a:t>;</a:t>
            </a:r>
          </a:p>
          <a:p>
            <a:pPr marL="0" indent="0">
              <a:buNone/>
            </a:pPr>
            <a:r>
              <a:rPr lang="en-IN" b="0" dirty="0"/>
              <a:t> </a:t>
            </a:r>
          </a:p>
          <a:p>
            <a:pPr marL="0" indent="0">
              <a:buNone/>
            </a:pPr>
            <a:r>
              <a:rPr lang="en-IN" b="0" dirty="0"/>
              <a:t>public class </a:t>
            </a:r>
            <a:r>
              <a:rPr lang="en-IN" b="0" dirty="0" err="1"/>
              <a:t>DoAfterReturningMethod</a:t>
            </a:r>
            <a:r>
              <a:rPr lang="en-IN" b="0" dirty="0"/>
              <a:t> implements </a:t>
            </a:r>
            <a:r>
              <a:rPr lang="en-IN" b="0" dirty="0" err="1"/>
              <a:t>AfterReturningAdvice</a:t>
            </a:r>
            <a:r>
              <a:rPr lang="en-IN" b="0" dirty="0"/>
              <a:t> {</a:t>
            </a:r>
          </a:p>
          <a:p>
            <a:pPr marL="0" indent="0">
              <a:buNone/>
            </a:pPr>
            <a:r>
              <a:rPr lang="en-IN" b="0" dirty="0"/>
              <a:t>    public void </a:t>
            </a:r>
            <a:r>
              <a:rPr lang="en-IN" b="0" dirty="0" err="1"/>
              <a:t>afterReturning</a:t>
            </a:r>
            <a:r>
              <a:rPr lang="en-IN" b="0" dirty="0"/>
              <a:t>(Object </a:t>
            </a:r>
            <a:r>
              <a:rPr lang="en-IN" b="0" dirty="0" err="1"/>
              <a:t>returnValue</a:t>
            </a:r>
            <a:r>
              <a:rPr lang="en-IN" b="0" dirty="0"/>
              <a:t>, Method </a:t>
            </a:r>
            <a:r>
              <a:rPr lang="en-IN" b="0" dirty="0" err="1"/>
              <a:t>method</a:t>
            </a:r>
            <a:r>
              <a:rPr lang="en-IN" b="0" dirty="0"/>
              <a:t>,</a:t>
            </a:r>
          </a:p>
          <a:p>
            <a:pPr marL="0" indent="0">
              <a:buNone/>
            </a:pPr>
            <a:r>
              <a:rPr lang="en-IN" b="0" dirty="0"/>
              <a:t>            Object[] </a:t>
            </a:r>
            <a:r>
              <a:rPr lang="en-IN" b="0" dirty="0" err="1"/>
              <a:t>args</a:t>
            </a:r>
            <a:r>
              <a:rPr lang="en-IN" b="0" dirty="0"/>
              <a:t>, Object target) throws Throwable {</a:t>
            </a:r>
          </a:p>
          <a:p>
            <a:pPr marL="0" indent="0">
              <a:buNone/>
            </a:pPr>
            <a:r>
              <a:rPr lang="en-IN" b="0" dirty="0"/>
              <a:t>        </a:t>
            </a:r>
            <a:r>
              <a:rPr lang="en-IN" b="0" dirty="0" err="1"/>
              <a:t>System.out.println</a:t>
            </a:r>
            <a:r>
              <a:rPr lang="en-IN" b="0" dirty="0"/>
              <a:t>("****SPRING AOP**** </a:t>
            </a:r>
            <a:r>
              <a:rPr lang="en-IN" b="0" dirty="0" err="1"/>
              <a:t>DoAfterReturningMethod</a:t>
            </a:r>
            <a:r>
              <a:rPr lang="en-IN" b="0" dirty="0"/>
              <a:t> : Executing after method return!");</a:t>
            </a:r>
          </a:p>
          <a:p>
            <a:pPr marL="0" indent="0">
              <a:buNone/>
            </a:pPr>
            <a:r>
              <a:rPr lang="en-IN" b="0" dirty="0"/>
              <a:t>    }</a:t>
            </a:r>
          </a:p>
          <a:p>
            <a:pPr marL="0" indent="0">
              <a:buNone/>
            </a:pPr>
            <a:r>
              <a:rPr lang="en-IN" b="0" dirty="0"/>
              <a:t> </a:t>
            </a:r>
          </a:p>
          <a:p>
            <a:pPr marL="0" indent="0">
              <a:buNone/>
            </a:pPr>
            <a:r>
              <a:rPr lang="en-IN" b="0" dirty="0"/>
              <a:t>}</a:t>
            </a:r>
          </a:p>
          <a:p>
            <a:endParaRPr lang="en-IN" dirty="0"/>
          </a:p>
        </p:txBody>
      </p:sp>
    </p:spTree>
    <p:extLst>
      <p:ext uri="{BB962C8B-B14F-4D97-AF65-F5344CB8AC3E}">
        <p14:creationId xmlns:p14="http://schemas.microsoft.com/office/powerpoint/2010/main" val="1962755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25C7-F4CD-4E2A-A725-14ADA474B4D8}"/>
              </a:ext>
            </a:extLst>
          </p:cNvPr>
          <p:cNvSpPr>
            <a:spLocks noGrp="1"/>
          </p:cNvSpPr>
          <p:nvPr>
            <p:ph type="title"/>
          </p:nvPr>
        </p:nvSpPr>
        <p:spPr/>
        <p:txBody>
          <a:bodyPr/>
          <a:lstStyle/>
          <a:p>
            <a:r>
              <a:rPr lang="en-IN" dirty="0"/>
              <a:t>Demo: After Returning Advice Cont..</a:t>
            </a:r>
          </a:p>
        </p:txBody>
      </p:sp>
      <p:sp>
        <p:nvSpPr>
          <p:cNvPr id="4" name="Rectangle 3">
            <a:extLst>
              <a:ext uri="{FF2B5EF4-FFF2-40B4-BE49-F238E27FC236}">
                <a16:creationId xmlns:a16="http://schemas.microsoft.com/office/drawing/2014/main" id="{D2CA2119-BD02-4535-B916-0D7F100CE8FA}"/>
              </a:ext>
            </a:extLst>
          </p:cNvPr>
          <p:cNvSpPr/>
          <p:nvPr/>
        </p:nvSpPr>
        <p:spPr>
          <a:xfrm>
            <a:off x="0" y="980728"/>
            <a:ext cx="9144000" cy="5816977"/>
          </a:xfrm>
          <a:prstGeom prst="rect">
            <a:avLst/>
          </a:prstGeom>
        </p:spPr>
        <p:txBody>
          <a:bodyPr wrap="square">
            <a:spAutoFit/>
          </a:bodyPr>
          <a:lstStyle/>
          <a:p>
            <a:r>
              <a:rPr lang="en-IN" sz="1200" b="1" dirty="0"/>
              <a:t>We add the new bean in applicationContext.xml, following the same steps as above.</a:t>
            </a:r>
          </a:p>
          <a:p>
            <a:endParaRPr lang="en-IN" sz="1200" dirty="0"/>
          </a:p>
          <a:p>
            <a:r>
              <a:rPr lang="en-IN" sz="1200" b="1" dirty="0"/>
              <a:t>applicationContext.xml</a:t>
            </a:r>
          </a:p>
          <a:p>
            <a:r>
              <a:rPr lang="en-IN" sz="1200" dirty="0"/>
              <a:t>&lt;beans </a:t>
            </a:r>
            <a:r>
              <a:rPr lang="en-IN" sz="1200" dirty="0" err="1"/>
              <a:t>xmlns</a:t>
            </a:r>
            <a:r>
              <a:rPr lang="en-IN" sz="1200" dirty="0"/>
              <a:t>="http://www.springframework.org/schema/beans"</a:t>
            </a:r>
          </a:p>
          <a:p>
            <a:r>
              <a:rPr lang="en-IN" sz="1200" dirty="0"/>
              <a:t>    </a:t>
            </a:r>
            <a:r>
              <a:rPr lang="en-IN" sz="1200" dirty="0" err="1"/>
              <a:t>xmlns:xsi</a:t>
            </a:r>
            <a:r>
              <a:rPr lang="en-IN" sz="1200" dirty="0"/>
              <a:t>="http://www.w3.org/2001/XMLSchema-instance" </a:t>
            </a:r>
            <a:r>
              <a:rPr lang="en-IN" sz="1200" dirty="0" err="1"/>
              <a:t>xmlns:p</a:t>
            </a:r>
            <a:r>
              <a:rPr lang="en-IN" sz="1200" dirty="0"/>
              <a:t>="http://www.springframework.org/schema/p"</a:t>
            </a:r>
          </a:p>
          <a:p>
            <a:r>
              <a:rPr lang="en-IN" sz="1200" dirty="0"/>
              <a:t>    </a:t>
            </a:r>
            <a:r>
              <a:rPr lang="en-IN" sz="1200" dirty="0" err="1"/>
              <a:t>xmlns:aop</a:t>
            </a:r>
            <a:r>
              <a:rPr lang="en-IN" sz="1200" dirty="0"/>
              <a:t>="http://www.springframework.org/schema/aop" </a:t>
            </a:r>
            <a:r>
              <a:rPr lang="en-IN" sz="1200" dirty="0" err="1"/>
              <a:t>xmlns:context</a:t>
            </a:r>
            <a:r>
              <a:rPr lang="en-IN" sz="1200" dirty="0"/>
              <a:t>="http://www.springframework.org/schema/context"</a:t>
            </a:r>
          </a:p>
          <a:p>
            <a:r>
              <a:rPr lang="en-IN" sz="1200" dirty="0"/>
              <a:t>    </a:t>
            </a:r>
            <a:r>
              <a:rPr lang="en-IN" sz="1200" dirty="0" err="1"/>
              <a:t>xmlns:jee</a:t>
            </a:r>
            <a:r>
              <a:rPr lang="en-IN" sz="1200" dirty="0"/>
              <a:t>="http://www.springframework.org/schema/jee" </a:t>
            </a:r>
            <a:r>
              <a:rPr lang="en-IN" sz="1200" dirty="0" err="1"/>
              <a:t>xmlns:tx</a:t>
            </a:r>
            <a:r>
              <a:rPr lang="en-IN" sz="1200" dirty="0"/>
              <a:t>="http://www.springframework.org/schema/tx"</a:t>
            </a:r>
          </a:p>
          <a:p>
            <a:r>
              <a:rPr lang="en-IN" sz="1200" dirty="0"/>
              <a:t>    </a:t>
            </a:r>
            <a:r>
              <a:rPr lang="en-IN" sz="1200" dirty="0" err="1"/>
              <a:t>xmlns:task</a:t>
            </a:r>
            <a:r>
              <a:rPr lang="en-IN" sz="1200" dirty="0"/>
              <a:t>="http://www.springframework.org/schema/task"</a:t>
            </a:r>
          </a:p>
          <a:p>
            <a:r>
              <a:rPr lang="en-IN" sz="1200" dirty="0"/>
              <a:t>    </a:t>
            </a:r>
            <a:r>
              <a:rPr lang="en-IN" sz="1200" dirty="0" err="1"/>
              <a:t>xsi:schemaLocation</a:t>
            </a:r>
            <a:r>
              <a:rPr lang="en-IN" sz="120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p>
          <a:p>
            <a:r>
              <a:rPr lang="en-IN" sz="1200" dirty="0"/>
              <a:t> </a:t>
            </a:r>
          </a:p>
          <a:p>
            <a:r>
              <a:rPr lang="en-IN" sz="1200" dirty="0"/>
              <a:t>    &lt;bean id="</a:t>
            </a:r>
            <a:r>
              <a:rPr lang="en-IN" sz="1200" dirty="0" err="1"/>
              <a:t>simpleServiceBean</a:t>
            </a:r>
            <a:r>
              <a:rPr lang="en-IN" sz="1200" dirty="0"/>
              <a:t>" class="</a:t>
            </a:r>
            <a:r>
              <a:rPr lang="en-IN" sz="1200" dirty="0" err="1"/>
              <a:t>com.aop.snippets.enterprise.SimpleService</a:t>
            </a:r>
            <a:r>
              <a:rPr lang="en-IN" sz="1200" dirty="0"/>
              <a:t>"&gt;</a:t>
            </a:r>
          </a:p>
          <a:p>
            <a:r>
              <a:rPr lang="en-IN" sz="1200" dirty="0"/>
              <a:t>        &lt;property name="name" value="Hello" /&gt;</a:t>
            </a:r>
          </a:p>
          <a:p>
            <a:r>
              <a:rPr lang="en-IN" sz="1200" dirty="0"/>
              <a:t>        &lt;property name="id" value="12345" /&gt;</a:t>
            </a:r>
          </a:p>
          <a:p>
            <a:r>
              <a:rPr lang="en-IN" sz="1200" dirty="0"/>
              <a:t>    &lt;/bean&gt;</a:t>
            </a:r>
          </a:p>
          <a:p>
            <a:r>
              <a:rPr lang="en-IN" sz="1200" dirty="0"/>
              <a:t>     &lt;bean id="</a:t>
            </a:r>
            <a:r>
              <a:rPr lang="en-IN" sz="1200" dirty="0" err="1"/>
              <a:t>doBeforeMethodBean</a:t>
            </a:r>
            <a:r>
              <a:rPr lang="en-IN" sz="1200" dirty="0"/>
              <a:t>"</a:t>
            </a:r>
          </a:p>
          <a:p>
            <a:r>
              <a:rPr lang="en-IN" sz="1200" dirty="0"/>
              <a:t>        class="</a:t>
            </a:r>
            <a:r>
              <a:rPr lang="en-IN" sz="1200" dirty="0" err="1"/>
              <a:t>com.aop.snippets.enterprise.aop.DoBeforeMethod</a:t>
            </a:r>
            <a:r>
              <a:rPr lang="en-IN" sz="1200" dirty="0"/>
              <a:t>" /&gt;</a:t>
            </a:r>
          </a:p>
          <a:p>
            <a:r>
              <a:rPr lang="en-IN" sz="1200" dirty="0"/>
              <a:t>     &lt;bean id="</a:t>
            </a:r>
            <a:r>
              <a:rPr lang="en-IN" sz="1200" dirty="0" err="1"/>
              <a:t>doAfterReturningMethodBean</a:t>
            </a:r>
            <a:r>
              <a:rPr lang="en-IN" sz="1200" dirty="0"/>
              <a:t>"</a:t>
            </a:r>
          </a:p>
          <a:p>
            <a:r>
              <a:rPr lang="en-IN" sz="1200" dirty="0"/>
              <a:t>        class="</a:t>
            </a:r>
            <a:r>
              <a:rPr lang="en-IN" sz="1200" dirty="0" err="1"/>
              <a:t>com.aop.snippets.enterprise.aop.DoAfterReturningMethod</a:t>
            </a:r>
            <a:r>
              <a:rPr lang="en-IN" sz="1200" dirty="0"/>
              <a:t>" /&gt;</a:t>
            </a:r>
          </a:p>
          <a:p>
            <a:r>
              <a:rPr lang="en-IN" sz="1200" dirty="0"/>
              <a:t>     &lt;bean id="</a:t>
            </a:r>
            <a:r>
              <a:rPr lang="en-IN" sz="1200" dirty="0" err="1"/>
              <a:t>simpleServiceProxy</a:t>
            </a:r>
            <a:r>
              <a:rPr lang="en-IN" sz="1200" dirty="0"/>
              <a:t>" class="</a:t>
            </a:r>
            <a:r>
              <a:rPr lang="en-IN" sz="1200" dirty="0" err="1"/>
              <a:t>org.springframework.aop.framework.ProxyFactoryBean</a:t>
            </a:r>
            <a:r>
              <a:rPr lang="en-IN" sz="1200" dirty="0"/>
              <a:t>"&gt;</a:t>
            </a:r>
          </a:p>
          <a:p>
            <a:r>
              <a:rPr lang="en-IN" sz="1200" dirty="0"/>
              <a:t>        &lt;property name="target" ref="</a:t>
            </a:r>
            <a:r>
              <a:rPr lang="en-IN" sz="1200" dirty="0" err="1"/>
              <a:t>simpleServiceBean</a:t>
            </a:r>
            <a:r>
              <a:rPr lang="en-IN" sz="1200" dirty="0"/>
              <a:t>" /&gt;</a:t>
            </a:r>
          </a:p>
          <a:p>
            <a:r>
              <a:rPr lang="en-IN" sz="1200" dirty="0"/>
              <a:t>        &lt;property name="</a:t>
            </a:r>
            <a:r>
              <a:rPr lang="en-IN" sz="1200" dirty="0" err="1"/>
              <a:t>interceptorNames</a:t>
            </a:r>
            <a:r>
              <a:rPr lang="en-IN" sz="1200" dirty="0"/>
              <a:t>"&gt;</a:t>
            </a:r>
          </a:p>
          <a:p>
            <a:r>
              <a:rPr lang="en-IN" sz="1200" dirty="0"/>
              <a:t>            &lt;list&gt;</a:t>
            </a:r>
          </a:p>
          <a:p>
            <a:r>
              <a:rPr lang="en-IN" sz="1200" dirty="0"/>
              <a:t>                &lt;value&gt;</a:t>
            </a:r>
            <a:r>
              <a:rPr lang="en-IN" sz="1200" dirty="0" err="1"/>
              <a:t>doBeforeMethodBean</a:t>
            </a:r>
            <a:r>
              <a:rPr lang="en-IN" sz="1200" dirty="0"/>
              <a:t>&lt;/value&gt;</a:t>
            </a:r>
          </a:p>
          <a:p>
            <a:r>
              <a:rPr lang="en-IN" sz="1200" dirty="0"/>
              <a:t>                &lt;value&gt;</a:t>
            </a:r>
            <a:r>
              <a:rPr lang="en-IN" sz="1200" dirty="0" err="1"/>
              <a:t>doAfterReturningMethodBean</a:t>
            </a:r>
            <a:r>
              <a:rPr lang="en-IN" sz="1200" dirty="0"/>
              <a:t>&lt;/value&gt;</a:t>
            </a:r>
          </a:p>
          <a:p>
            <a:r>
              <a:rPr lang="en-IN" sz="1200" dirty="0"/>
              <a:t>            &lt;/list&gt;</a:t>
            </a:r>
          </a:p>
          <a:p>
            <a:r>
              <a:rPr lang="en-IN" sz="1200" dirty="0"/>
              <a:t>        &lt;/property&gt;    &lt;/bean&gt;&lt;/beans&gt;</a:t>
            </a:r>
          </a:p>
        </p:txBody>
      </p:sp>
    </p:spTree>
    <p:extLst>
      <p:ext uri="{BB962C8B-B14F-4D97-AF65-F5344CB8AC3E}">
        <p14:creationId xmlns:p14="http://schemas.microsoft.com/office/powerpoint/2010/main" val="383403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BB54-50DD-4130-BAAD-EE9E38A0D70E}"/>
              </a:ext>
            </a:extLst>
          </p:cNvPr>
          <p:cNvSpPr>
            <a:spLocks noGrp="1"/>
          </p:cNvSpPr>
          <p:nvPr>
            <p:ph type="title"/>
          </p:nvPr>
        </p:nvSpPr>
        <p:spPr/>
        <p:txBody>
          <a:bodyPr/>
          <a:lstStyle/>
          <a:p>
            <a:r>
              <a:rPr lang="en-IN" dirty="0"/>
              <a:t>Demo: After Returning Advice Cont..</a:t>
            </a:r>
          </a:p>
        </p:txBody>
      </p:sp>
      <p:sp>
        <p:nvSpPr>
          <p:cNvPr id="3" name="Content Placeholder 2">
            <a:extLst>
              <a:ext uri="{FF2B5EF4-FFF2-40B4-BE49-F238E27FC236}">
                <a16:creationId xmlns:a16="http://schemas.microsoft.com/office/drawing/2014/main" id="{F07F6312-E01F-4A73-9852-6F9EFC52890E}"/>
              </a:ext>
            </a:extLst>
          </p:cNvPr>
          <p:cNvSpPr>
            <a:spLocks noGrp="1"/>
          </p:cNvSpPr>
          <p:nvPr>
            <p:ph idx="1"/>
          </p:nvPr>
        </p:nvSpPr>
        <p:spPr>
          <a:xfrm>
            <a:off x="0" y="908720"/>
            <a:ext cx="9144000" cy="5400600"/>
          </a:xfrm>
        </p:spPr>
        <p:txBody>
          <a:bodyPr>
            <a:normAutofit/>
          </a:bodyPr>
          <a:lstStyle/>
          <a:p>
            <a:r>
              <a:rPr lang="en-IN" dirty="0"/>
              <a:t>Now, after running App.java class again we can see that the </a:t>
            </a:r>
            <a:r>
              <a:rPr lang="en-IN" dirty="0" err="1"/>
              <a:t>afterReturning</a:t>
            </a:r>
            <a:r>
              <a:rPr lang="en-IN" dirty="0"/>
              <a:t>(Object </a:t>
            </a:r>
            <a:r>
              <a:rPr lang="en-IN" dirty="0" err="1"/>
              <a:t>returnValue</a:t>
            </a:r>
            <a:r>
              <a:rPr lang="en-IN" dirty="0"/>
              <a:t>, Method </a:t>
            </a:r>
            <a:r>
              <a:rPr lang="en-IN" dirty="0" err="1"/>
              <a:t>method</a:t>
            </a:r>
            <a:r>
              <a:rPr lang="en-IN" dirty="0"/>
              <a:t>, Object[] </a:t>
            </a:r>
            <a:r>
              <a:rPr lang="en-IN" dirty="0" err="1"/>
              <a:t>args</a:t>
            </a:r>
            <a:r>
              <a:rPr lang="en-IN" dirty="0"/>
              <a:t>, Object target) method of </a:t>
            </a:r>
            <a:r>
              <a:rPr lang="en-IN" dirty="0" err="1"/>
              <a:t>DoAfterReturningMethod</a:t>
            </a:r>
            <a:r>
              <a:rPr lang="en-IN" dirty="0"/>
              <a:t> advice is executed after the </a:t>
            </a:r>
            <a:r>
              <a:rPr lang="en-IN" dirty="0" err="1"/>
              <a:t>simpleService‘s</a:t>
            </a:r>
            <a:r>
              <a:rPr lang="en-IN" dirty="0"/>
              <a:t> methods’ execution. Note that since </a:t>
            </a:r>
            <a:r>
              <a:rPr lang="en-IN" dirty="0" err="1"/>
              <a:t>checkName</a:t>
            </a:r>
            <a:r>
              <a:rPr lang="en-IN" dirty="0"/>
              <a:t>() method throws an exception and does not return normally, it is not being intercepted by </a:t>
            </a:r>
            <a:r>
              <a:rPr lang="en-IN" dirty="0" err="1"/>
              <a:t>DoAfterReturningMethod</a:t>
            </a:r>
            <a:r>
              <a:rPr lang="en-IN" dirty="0"/>
              <a:t>.</a:t>
            </a:r>
          </a:p>
          <a:p>
            <a:endParaRPr lang="en-IN" dirty="0"/>
          </a:p>
          <a:p>
            <a:pPr marL="400050" lvl="1" indent="0">
              <a:buNone/>
            </a:pPr>
            <a:r>
              <a:rPr lang="en-IN" sz="1800" dirty="0"/>
              <a:t>Output</a:t>
            </a:r>
          </a:p>
          <a:p>
            <a:pPr marL="400050" lvl="1" indent="0">
              <a:buNone/>
            </a:pPr>
            <a:endParaRPr lang="en-IN" sz="1800" dirty="0"/>
          </a:p>
          <a:p>
            <a:pPr marL="400050" lvl="1" indent="0">
              <a:buNone/>
            </a:pPr>
            <a:r>
              <a:rPr lang="en-IN" sz="1800" dirty="0"/>
              <a:t>****SPRING AOP**** </a:t>
            </a:r>
            <a:r>
              <a:rPr lang="en-IN" sz="1800" dirty="0" err="1"/>
              <a:t>DoBeforeMethod</a:t>
            </a:r>
            <a:r>
              <a:rPr lang="en-IN" sz="1800" dirty="0"/>
              <a:t> : Executing before method!</a:t>
            </a:r>
          </a:p>
          <a:p>
            <a:pPr marL="400050" lvl="1" indent="0">
              <a:buNone/>
            </a:pPr>
            <a:r>
              <a:rPr lang="en-IN" sz="1800" dirty="0" err="1"/>
              <a:t>SimpleService</a:t>
            </a:r>
            <a:r>
              <a:rPr lang="en-IN" sz="1800" dirty="0"/>
              <a:t> : Method </a:t>
            </a:r>
            <a:r>
              <a:rPr lang="en-IN" sz="1800" dirty="0" err="1"/>
              <a:t>printSNameId</a:t>
            </a:r>
            <a:r>
              <a:rPr lang="en-IN" sz="1800" dirty="0"/>
              <a:t>() : My name is Hello and my id is 12345</a:t>
            </a:r>
          </a:p>
          <a:p>
            <a:pPr marL="400050" lvl="1" indent="0">
              <a:buNone/>
            </a:pPr>
            <a:r>
              <a:rPr lang="en-IN" sz="1800" dirty="0"/>
              <a:t>****SPRING AOP**** </a:t>
            </a:r>
            <a:r>
              <a:rPr lang="en-IN" sz="1800" dirty="0" err="1"/>
              <a:t>DoAfterReturningMethod</a:t>
            </a:r>
            <a:r>
              <a:rPr lang="en-IN" sz="1800" dirty="0"/>
              <a:t> : Executing after method return!</a:t>
            </a:r>
          </a:p>
          <a:p>
            <a:pPr marL="400050" lvl="1" indent="0">
              <a:buNone/>
            </a:pPr>
            <a:r>
              <a:rPr lang="en-IN" sz="1800" dirty="0"/>
              <a:t>--------------</a:t>
            </a:r>
          </a:p>
          <a:p>
            <a:pPr marL="400050" lvl="1" indent="0">
              <a:buNone/>
            </a:pPr>
            <a:r>
              <a:rPr lang="en-IN" sz="1800" dirty="0"/>
              <a:t>****SPRING AOP**** </a:t>
            </a:r>
            <a:r>
              <a:rPr lang="en-IN" sz="1800" dirty="0" err="1"/>
              <a:t>DoBeforeMethod</a:t>
            </a:r>
            <a:r>
              <a:rPr lang="en-IN" sz="1800" dirty="0"/>
              <a:t> : Executing before method!</a:t>
            </a:r>
          </a:p>
          <a:p>
            <a:pPr marL="400050" lvl="1" indent="0">
              <a:buNone/>
            </a:pPr>
            <a:r>
              <a:rPr lang="en-IN" sz="1800" dirty="0" err="1"/>
              <a:t>SimpleService</a:t>
            </a:r>
            <a:r>
              <a:rPr lang="en-IN" sz="1800" dirty="0"/>
              <a:t>: Method </a:t>
            </a:r>
            <a:r>
              <a:rPr lang="en-IN" sz="1800" dirty="0" err="1"/>
              <a:t>checkName</a:t>
            </a:r>
            <a:r>
              <a:rPr lang="en-IN" sz="1800" dirty="0"/>
              <a:t>() exception thrown..</a:t>
            </a:r>
          </a:p>
          <a:p>
            <a:pPr marL="400050" lvl="1" indent="0">
              <a:buNone/>
            </a:pPr>
            <a:r>
              <a:rPr lang="en-IN" sz="1800" dirty="0"/>
              <a:t>--------------</a:t>
            </a:r>
          </a:p>
          <a:p>
            <a:pPr marL="400050" lvl="1" indent="0">
              <a:buNone/>
            </a:pPr>
            <a:r>
              <a:rPr lang="en-IN" sz="1800" dirty="0"/>
              <a:t>****SPRING AOP**** </a:t>
            </a:r>
            <a:r>
              <a:rPr lang="en-IN" sz="1800" dirty="0" err="1"/>
              <a:t>DoBeforeMethod</a:t>
            </a:r>
            <a:r>
              <a:rPr lang="en-IN" sz="1800" dirty="0"/>
              <a:t> : Executing before method!</a:t>
            </a:r>
          </a:p>
          <a:p>
            <a:pPr marL="400050" lvl="1" indent="0">
              <a:buNone/>
            </a:pPr>
            <a:r>
              <a:rPr lang="en-IN" sz="1800" dirty="0" err="1"/>
              <a:t>SimpleService</a:t>
            </a:r>
            <a:r>
              <a:rPr lang="en-IN" sz="1800" dirty="0"/>
              <a:t> : Method </a:t>
            </a:r>
            <a:r>
              <a:rPr lang="en-IN" sz="1800" dirty="0" err="1"/>
              <a:t>sayHello</a:t>
            </a:r>
            <a:r>
              <a:rPr lang="en-IN" sz="1800" dirty="0"/>
              <a:t>() : Hello! </a:t>
            </a:r>
            <a:r>
              <a:rPr lang="en-IN" sz="1800" dirty="0" err="1"/>
              <a:t>aop</a:t>
            </a:r>
            <a:endParaRPr lang="en-IN" sz="1800" dirty="0"/>
          </a:p>
          <a:p>
            <a:pPr marL="400050" lvl="1" indent="0">
              <a:buNone/>
            </a:pPr>
            <a:r>
              <a:rPr lang="en-IN" sz="1800" dirty="0"/>
              <a:t>****SPRING AOP**** </a:t>
            </a:r>
            <a:r>
              <a:rPr lang="en-IN" sz="1800" dirty="0" err="1"/>
              <a:t>DoAfterReturningMethod</a:t>
            </a:r>
            <a:r>
              <a:rPr lang="en-IN" sz="1800" dirty="0"/>
              <a:t> : Executing after method return!</a:t>
            </a:r>
            <a:endParaRPr lang="en-IN" dirty="0"/>
          </a:p>
          <a:p>
            <a:endParaRPr lang="en-IN" dirty="0"/>
          </a:p>
          <a:p>
            <a:endParaRPr lang="en-IN" dirty="0"/>
          </a:p>
        </p:txBody>
      </p:sp>
    </p:spTree>
    <p:extLst>
      <p:ext uri="{BB962C8B-B14F-4D97-AF65-F5344CB8AC3E}">
        <p14:creationId xmlns:p14="http://schemas.microsoft.com/office/powerpoint/2010/main" val="248687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FC02-8D09-4599-9DBF-E06BDF76494C}"/>
              </a:ext>
            </a:extLst>
          </p:cNvPr>
          <p:cNvSpPr>
            <a:spLocks noGrp="1"/>
          </p:cNvSpPr>
          <p:nvPr>
            <p:ph type="title"/>
          </p:nvPr>
        </p:nvSpPr>
        <p:spPr/>
        <p:txBody>
          <a:bodyPr>
            <a:noAutofit/>
          </a:bodyPr>
          <a:lstStyle/>
          <a:p>
            <a:r>
              <a:rPr lang="en-IN" dirty="0"/>
              <a:t>Demo: After Throwing Advice</a:t>
            </a:r>
          </a:p>
        </p:txBody>
      </p:sp>
      <p:sp>
        <p:nvSpPr>
          <p:cNvPr id="3" name="Content Placeholder 2">
            <a:extLst>
              <a:ext uri="{FF2B5EF4-FFF2-40B4-BE49-F238E27FC236}">
                <a16:creationId xmlns:a16="http://schemas.microsoft.com/office/drawing/2014/main" id="{7AF76727-77D3-4F32-B19E-4A3F867DDFE7}"/>
              </a:ext>
            </a:extLst>
          </p:cNvPr>
          <p:cNvSpPr>
            <a:spLocks noGrp="1"/>
          </p:cNvSpPr>
          <p:nvPr>
            <p:ph idx="1"/>
          </p:nvPr>
        </p:nvSpPr>
        <p:spPr>
          <a:xfrm>
            <a:off x="0" y="1052736"/>
            <a:ext cx="9144000" cy="5729064"/>
          </a:xfrm>
        </p:spPr>
        <p:txBody>
          <a:bodyPr>
            <a:normAutofit/>
          </a:bodyPr>
          <a:lstStyle/>
          <a:p>
            <a:pPr marL="0" indent="0">
              <a:buNone/>
            </a:pPr>
            <a:r>
              <a:rPr lang="en-IN" dirty="0"/>
              <a:t>Duration: 10 min</a:t>
            </a:r>
          </a:p>
          <a:p>
            <a:pPr marL="0" indent="0">
              <a:buNone/>
            </a:pPr>
            <a:endParaRPr lang="en-IN" dirty="0"/>
          </a:p>
          <a:p>
            <a:pPr marL="0" indent="0">
              <a:buNone/>
            </a:pPr>
            <a:r>
              <a:rPr lang="en-IN" dirty="0"/>
              <a:t>After throwing Advice is the Advice to be executed if a method exits by throwing an exception. The class that implements it in the example is the one shown below:</a:t>
            </a:r>
          </a:p>
          <a:p>
            <a:endParaRPr lang="en-IN" dirty="0"/>
          </a:p>
          <a:p>
            <a:pPr marL="400050" lvl="1" indent="0">
              <a:buNone/>
            </a:pPr>
            <a:r>
              <a:rPr lang="en-IN" sz="1600" b="1" dirty="0"/>
              <a:t>DoAfterThrowingExceptionMethod.java</a:t>
            </a:r>
          </a:p>
          <a:p>
            <a:pPr marL="400050" lvl="1" indent="0">
              <a:buNone/>
            </a:pPr>
            <a:endParaRPr lang="en-IN" sz="1600" dirty="0"/>
          </a:p>
          <a:p>
            <a:pPr marL="400050" lvl="1" indent="0">
              <a:buNone/>
            </a:pPr>
            <a:r>
              <a:rPr lang="en-IN" sz="1600" dirty="0"/>
              <a:t>package </a:t>
            </a:r>
            <a:r>
              <a:rPr lang="en-IN" sz="1600" dirty="0" err="1"/>
              <a:t>com.aop.snippets.enterprise.aop</a:t>
            </a:r>
            <a:r>
              <a:rPr lang="en-IN" sz="1600" dirty="0"/>
              <a:t>;</a:t>
            </a:r>
          </a:p>
          <a:p>
            <a:pPr marL="400050" lvl="1" indent="0">
              <a:buNone/>
            </a:pPr>
            <a:r>
              <a:rPr lang="en-IN" sz="1600" dirty="0"/>
              <a:t> </a:t>
            </a:r>
          </a:p>
          <a:p>
            <a:pPr marL="400050" lvl="1" indent="0">
              <a:buNone/>
            </a:pPr>
            <a:r>
              <a:rPr lang="en-IN" sz="1600" dirty="0"/>
              <a:t>import </a:t>
            </a:r>
            <a:r>
              <a:rPr lang="en-IN" sz="1600" dirty="0" err="1"/>
              <a:t>org.springframework.aop.ThrowsAdvice</a:t>
            </a:r>
            <a:r>
              <a:rPr lang="en-IN" sz="1600" dirty="0"/>
              <a:t>;</a:t>
            </a:r>
          </a:p>
          <a:p>
            <a:pPr marL="400050" lvl="1" indent="0">
              <a:buNone/>
            </a:pPr>
            <a:r>
              <a:rPr lang="en-IN" sz="1600" dirty="0"/>
              <a:t> </a:t>
            </a:r>
          </a:p>
          <a:p>
            <a:pPr marL="400050" lvl="1" indent="0">
              <a:buNone/>
            </a:pPr>
            <a:r>
              <a:rPr lang="en-IN" sz="1600" dirty="0"/>
              <a:t>public class </a:t>
            </a:r>
            <a:r>
              <a:rPr lang="en-IN" sz="1600" dirty="0" err="1"/>
              <a:t>DoAfterThrowingExceptionMethod</a:t>
            </a:r>
            <a:r>
              <a:rPr lang="en-IN" sz="1600" dirty="0"/>
              <a:t> implements </a:t>
            </a:r>
            <a:r>
              <a:rPr lang="en-IN" sz="1600" dirty="0" err="1"/>
              <a:t>ThrowsAdvice</a:t>
            </a:r>
            <a:r>
              <a:rPr lang="en-IN" sz="1600" dirty="0"/>
              <a:t> {</a:t>
            </a:r>
          </a:p>
          <a:p>
            <a:pPr marL="400050" lvl="1" indent="0">
              <a:buNone/>
            </a:pPr>
            <a:r>
              <a:rPr lang="en-IN" sz="1600" dirty="0"/>
              <a:t>    public void </a:t>
            </a:r>
            <a:r>
              <a:rPr lang="en-IN" sz="1600" dirty="0" err="1"/>
              <a:t>afterThrowing</a:t>
            </a:r>
            <a:r>
              <a:rPr lang="en-IN" sz="1600" dirty="0"/>
              <a:t>(</a:t>
            </a:r>
            <a:r>
              <a:rPr lang="en-IN" sz="1600" dirty="0" err="1"/>
              <a:t>IllegalArgumentException</a:t>
            </a:r>
            <a:r>
              <a:rPr lang="en-IN" sz="1600" dirty="0"/>
              <a:t> e) throws Throwable {</a:t>
            </a:r>
          </a:p>
          <a:p>
            <a:pPr marL="400050" lvl="1" indent="0">
              <a:buNone/>
            </a:pPr>
            <a:r>
              <a:rPr lang="en-IN" sz="1600" dirty="0"/>
              <a:t>        </a:t>
            </a:r>
            <a:r>
              <a:rPr lang="en-IN" sz="1600" dirty="0" err="1"/>
              <a:t>System.out.println</a:t>
            </a:r>
            <a:r>
              <a:rPr lang="en-IN" sz="1600" dirty="0"/>
              <a:t>("****SPRING AOP**** </a:t>
            </a:r>
            <a:r>
              <a:rPr lang="en-IN" sz="1600" dirty="0" err="1"/>
              <a:t>DoAfterThrowingExceptionMethod</a:t>
            </a:r>
            <a:r>
              <a:rPr lang="en-IN" sz="1600" dirty="0"/>
              <a:t> : Executing when method throws exception!");</a:t>
            </a:r>
          </a:p>
          <a:p>
            <a:pPr marL="400050" lvl="1" indent="0">
              <a:buNone/>
            </a:pPr>
            <a:r>
              <a:rPr lang="en-IN" sz="1600" dirty="0"/>
              <a:t>    }</a:t>
            </a:r>
          </a:p>
          <a:p>
            <a:pPr marL="400050" lvl="1" indent="0">
              <a:buNone/>
            </a:pPr>
            <a:r>
              <a:rPr lang="en-IN" sz="1600" dirty="0"/>
              <a:t>}</a:t>
            </a:r>
          </a:p>
          <a:p>
            <a:endParaRPr lang="en-IN" dirty="0"/>
          </a:p>
        </p:txBody>
      </p:sp>
    </p:spTree>
    <p:extLst>
      <p:ext uri="{BB962C8B-B14F-4D97-AF65-F5344CB8AC3E}">
        <p14:creationId xmlns:p14="http://schemas.microsoft.com/office/powerpoint/2010/main" val="261689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7F5B-74E4-4999-BAD5-D43BBE2321C5}"/>
              </a:ext>
            </a:extLst>
          </p:cNvPr>
          <p:cNvSpPr>
            <a:spLocks noGrp="1"/>
          </p:cNvSpPr>
          <p:nvPr>
            <p:ph type="title"/>
          </p:nvPr>
        </p:nvSpPr>
        <p:spPr>
          <a:xfrm>
            <a:off x="1981200" y="76200"/>
            <a:ext cx="6934200" cy="639762"/>
          </a:xfrm>
        </p:spPr>
        <p:txBody>
          <a:bodyPr/>
          <a:lstStyle/>
          <a:p>
            <a:r>
              <a:rPr lang="en-IN" dirty="0"/>
              <a:t>Demo: After Throwing Advice Cont..</a:t>
            </a:r>
          </a:p>
        </p:txBody>
      </p:sp>
      <p:sp>
        <p:nvSpPr>
          <p:cNvPr id="4" name="Rectangle 3">
            <a:extLst>
              <a:ext uri="{FF2B5EF4-FFF2-40B4-BE49-F238E27FC236}">
                <a16:creationId xmlns:a16="http://schemas.microsoft.com/office/drawing/2014/main" id="{C9ADE480-7A5A-4A6F-8966-CE5C6D1B3C6E}"/>
              </a:ext>
            </a:extLst>
          </p:cNvPr>
          <p:cNvSpPr/>
          <p:nvPr/>
        </p:nvSpPr>
        <p:spPr>
          <a:xfrm>
            <a:off x="114300" y="1124744"/>
            <a:ext cx="4673724" cy="4339650"/>
          </a:xfrm>
          <a:prstGeom prst="rect">
            <a:avLst/>
          </a:prstGeom>
        </p:spPr>
        <p:txBody>
          <a:bodyPr wrap="square">
            <a:spAutoFit/>
          </a:bodyPr>
          <a:lstStyle/>
          <a:p>
            <a:r>
              <a:rPr lang="en-IN" sz="1200" dirty="0"/>
              <a:t>We add the new bean in applicationContext.xml.</a:t>
            </a:r>
          </a:p>
          <a:p>
            <a:r>
              <a:rPr lang="en-IN" sz="1200" dirty="0"/>
              <a:t> </a:t>
            </a:r>
          </a:p>
          <a:p>
            <a:r>
              <a:rPr lang="en-IN" sz="1200" dirty="0"/>
              <a:t>&lt;beans </a:t>
            </a:r>
            <a:r>
              <a:rPr lang="en-IN" sz="1200" dirty="0" err="1"/>
              <a:t>xmlns</a:t>
            </a:r>
            <a:r>
              <a:rPr lang="en-IN" sz="1200" dirty="0"/>
              <a:t>="http://www.springframework.org/schema/beans"</a:t>
            </a:r>
          </a:p>
          <a:p>
            <a:r>
              <a:rPr lang="en-IN" sz="1200" dirty="0"/>
              <a:t>    </a:t>
            </a:r>
            <a:r>
              <a:rPr lang="en-IN" sz="1200" dirty="0" err="1"/>
              <a:t>xmlns:xsi</a:t>
            </a:r>
            <a:r>
              <a:rPr lang="en-IN" sz="1200" dirty="0"/>
              <a:t>="http://www.w3.org/2001/XMLSchema-instance" </a:t>
            </a:r>
            <a:r>
              <a:rPr lang="en-IN" sz="1200" dirty="0" err="1"/>
              <a:t>xmlns:p</a:t>
            </a:r>
            <a:r>
              <a:rPr lang="en-IN" sz="1200" dirty="0"/>
              <a:t>="http://www.springframework.org/schema/p"</a:t>
            </a:r>
          </a:p>
          <a:p>
            <a:r>
              <a:rPr lang="en-IN" sz="1200" dirty="0"/>
              <a:t>    </a:t>
            </a:r>
            <a:r>
              <a:rPr lang="en-IN" sz="1200" dirty="0" err="1"/>
              <a:t>xmlns:aop</a:t>
            </a:r>
            <a:r>
              <a:rPr lang="en-IN" sz="1200" dirty="0"/>
              <a:t>="http://www.springframework.org/schema/aop" </a:t>
            </a:r>
            <a:r>
              <a:rPr lang="en-IN" sz="1200" dirty="0" err="1"/>
              <a:t>xmlns:context</a:t>
            </a:r>
            <a:r>
              <a:rPr lang="en-IN" sz="1200" dirty="0"/>
              <a:t>="http://www.springframework.org/schema/context"</a:t>
            </a:r>
          </a:p>
          <a:p>
            <a:r>
              <a:rPr lang="en-IN" sz="1200" dirty="0"/>
              <a:t>    </a:t>
            </a:r>
            <a:r>
              <a:rPr lang="en-IN" sz="1200" dirty="0" err="1"/>
              <a:t>xmlns:jee</a:t>
            </a:r>
            <a:r>
              <a:rPr lang="en-IN" sz="1200" dirty="0"/>
              <a:t>="http://www.springframework.org/schema/jee" </a:t>
            </a:r>
            <a:r>
              <a:rPr lang="en-IN" sz="1200" dirty="0" err="1"/>
              <a:t>xmlns:tx</a:t>
            </a:r>
            <a:r>
              <a:rPr lang="en-IN" sz="1200" dirty="0"/>
              <a:t>="http://www.springframework.org/schema/tx"</a:t>
            </a:r>
          </a:p>
          <a:p>
            <a:r>
              <a:rPr lang="en-IN" sz="1200" dirty="0"/>
              <a:t>    </a:t>
            </a:r>
            <a:r>
              <a:rPr lang="en-IN" sz="1200" dirty="0" err="1"/>
              <a:t>xmlns:task</a:t>
            </a:r>
            <a:r>
              <a:rPr lang="en-IN" sz="1200" dirty="0"/>
              <a:t>="http://www.springframework.org/schema/task"</a:t>
            </a:r>
          </a:p>
          <a:p>
            <a:r>
              <a:rPr lang="en-IN" sz="1200" dirty="0"/>
              <a:t>    </a:t>
            </a:r>
            <a:r>
              <a:rPr lang="en-IN" sz="1200" dirty="0" err="1"/>
              <a:t>xsi:schemaLocation</a:t>
            </a:r>
            <a:r>
              <a:rPr lang="en-IN" sz="120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p>
          <a:p>
            <a:r>
              <a:rPr lang="en-IN" sz="1200" dirty="0"/>
              <a:t>     </a:t>
            </a:r>
          </a:p>
        </p:txBody>
      </p:sp>
      <p:sp>
        <p:nvSpPr>
          <p:cNvPr id="5" name="Rectangle 4">
            <a:extLst>
              <a:ext uri="{FF2B5EF4-FFF2-40B4-BE49-F238E27FC236}">
                <a16:creationId xmlns:a16="http://schemas.microsoft.com/office/drawing/2014/main" id="{B83AE84B-BD96-4F95-A600-04FF7DCA678C}"/>
              </a:ext>
            </a:extLst>
          </p:cNvPr>
          <p:cNvSpPr/>
          <p:nvPr/>
        </p:nvSpPr>
        <p:spPr>
          <a:xfrm>
            <a:off x="4572000" y="819479"/>
            <a:ext cx="4572000" cy="5262979"/>
          </a:xfrm>
          <a:prstGeom prst="rect">
            <a:avLst/>
          </a:prstGeom>
        </p:spPr>
        <p:txBody>
          <a:bodyPr wrap="square">
            <a:spAutoFit/>
          </a:bodyPr>
          <a:lstStyle/>
          <a:p>
            <a:r>
              <a:rPr lang="en-IN" sz="1200" dirty="0"/>
              <a:t>&lt;bean id="</a:t>
            </a:r>
            <a:r>
              <a:rPr lang="en-IN" sz="1200" dirty="0" err="1"/>
              <a:t>simpleServiceBean</a:t>
            </a:r>
            <a:r>
              <a:rPr lang="en-IN" sz="1200" dirty="0"/>
              <a:t>" class="</a:t>
            </a:r>
            <a:r>
              <a:rPr lang="en-IN" sz="1200" dirty="0" err="1"/>
              <a:t>com.aop.snippets.enterprise.SimpleService</a:t>
            </a:r>
            <a:r>
              <a:rPr lang="en-IN" sz="1200" dirty="0"/>
              <a:t>"&gt;</a:t>
            </a:r>
          </a:p>
          <a:p>
            <a:r>
              <a:rPr lang="en-IN" sz="1200" dirty="0"/>
              <a:t>        &lt;property name="name" value="Hello" /&gt;</a:t>
            </a:r>
          </a:p>
          <a:p>
            <a:r>
              <a:rPr lang="en-IN" sz="1200" dirty="0"/>
              <a:t>        &lt;property name="id" value="12345" /&gt;</a:t>
            </a:r>
          </a:p>
          <a:p>
            <a:r>
              <a:rPr lang="en-IN" sz="1200" dirty="0"/>
              <a:t>    &lt;/bean&gt;</a:t>
            </a:r>
          </a:p>
          <a:p>
            <a:r>
              <a:rPr lang="en-IN" sz="1200" dirty="0"/>
              <a:t>     &lt;bean id="</a:t>
            </a:r>
            <a:r>
              <a:rPr lang="en-IN" sz="1200" dirty="0" err="1"/>
              <a:t>doBeforeMethodBean</a:t>
            </a:r>
            <a:r>
              <a:rPr lang="en-IN" sz="1200" dirty="0"/>
              <a:t>"</a:t>
            </a:r>
          </a:p>
          <a:p>
            <a:r>
              <a:rPr lang="en-IN" sz="1200" dirty="0"/>
              <a:t>        class="</a:t>
            </a:r>
            <a:r>
              <a:rPr lang="en-IN" sz="1200" dirty="0" err="1"/>
              <a:t>com.aop.snippets.enterprise.aop.DoBeforeMethod</a:t>
            </a:r>
            <a:r>
              <a:rPr lang="en-IN" sz="1200" dirty="0"/>
              <a:t>" /&gt;</a:t>
            </a:r>
          </a:p>
          <a:p>
            <a:r>
              <a:rPr lang="en-IN" sz="1200" dirty="0"/>
              <a:t> </a:t>
            </a:r>
          </a:p>
          <a:p>
            <a:r>
              <a:rPr lang="en-IN" sz="1200" dirty="0"/>
              <a:t>    &lt;bean id="</a:t>
            </a:r>
            <a:r>
              <a:rPr lang="en-IN" sz="1200" dirty="0" err="1"/>
              <a:t>doAfterReturningMethodBean</a:t>
            </a:r>
            <a:r>
              <a:rPr lang="en-IN" sz="1200" dirty="0"/>
              <a:t>"</a:t>
            </a:r>
          </a:p>
          <a:p>
            <a:r>
              <a:rPr lang="en-IN" sz="1200" dirty="0"/>
              <a:t>        class="</a:t>
            </a:r>
            <a:r>
              <a:rPr lang="en-IN" sz="1200" dirty="0" err="1"/>
              <a:t>com.aop.snippets.enterprise.aop.DoAfterReturningMethod</a:t>
            </a:r>
            <a:r>
              <a:rPr lang="en-IN" sz="1200" dirty="0"/>
              <a:t>" /&gt;</a:t>
            </a:r>
          </a:p>
          <a:p>
            <a:r>
              <a:rPr lang="en-IN" sz="1200" dirty="0"/>
              <a:t> &lt;bean id="</a:t>
            </a:r>
            <a:r>
              <a:rPr lang="en-IN" sz="1200" dirty="0" err="1"/>
              <a:t>doAfterThrowingExceptionMethodBean</a:t>
            </a:r>
            <a:r>
              <a:rPr lang="en-IN" sz="1200" dirty="0"/>
              <a:t>"</a:t>
            </a:r>
          </a:p>
          <a:p>
            <a:r>
              <a:rPr lang="en-IN" sz="1200" dirty="0"/>
              <a:t>        class="com.aop.snippets.enterprise.aop.DoAfterThrowingExceptionMethod" /&gt;</a:t>
            </a:r>
          </a:p>
          <a:p>
            <a:r>
              <a:rPr lang="en-IN" sz="1200" dirty="0"/>
              <a:t>     &lt;bean id="</a:t>
            </a:r>
            <a:r>
              <a:rPr lang="en-IN" sz="1200" dirty="0" err="1"/>
              <a:t>simpleServiceProxy</a:t>
            </a:r>
            <a:r>
              <a:rPr lang="en-IN" sz="1200" dirty="0"/>
              <a:t>" class="</a:t>
            </a:r>
            <a:r>
              <a:rPr lang="en-IN" sz="1200" dirty="0" err="1"/>
              <a:t>org.springframework.aop.framework.ProxyFactoryBean</a:t>
            </a:r>
            <a:r>
              <a:rPr lang="en-IN" sz="1200" dirty="0"/>
              <a:t>"&gt;</a:t>
            </a:r>
          </a:p>
          <a:p>
            <a:r>
              <a:rPr lang="en-IN" sz="1200" dirty="0"/>
              <a:t>        &lt;property name="target" ref="</a:t>
            </a:r>
            <a:r>
              <a:rPr lang="en-IN" sz="1200" dirty="0" err="1"/>
              <a:t>simpleServiceBean</a:t>
            </a:r>
            <a:r>
              <a:rPr lang="en-IN" sz="1200" dirty="0"/>
              <a:t>" /&gt;</a:t>
            </a:r>
          </a:p>
          <a:p>
            <a:r>
              <a:rPr lang="en-IN" sz="1200" dirty="0"/>
              <a:t>        &lt;property name="</a:t>
            </a:r>
            <a:r>
              <a:rPr lang="en-IN" sz="1200" dirty="0" err="1"/>
              <a:t>interceptorNames</a:t>
            </a:r>
            <a:r>
              <a:rPr lang="en-IN" sz="1200" dirty="0"/>
              <a:t>"&gt;</a:t>
            </a:r>
          </a:p>
          <a:p>
            <a:r>
              <a:rPr lang="en-IN" sz="1200" dirty="0"/>
              <a:t>            &lt;list&gt;</a:t>
            </a:r>
          </a:p>
          <a:p>
            <a:r>
              <a:rPr lang="en-IN" sz="1200" dirty="0"/>
              <a:t>                &lt;value&gt;</a:t>
            </a:r>
            <a:r>
              <a:rPr lang="en-IN" sz="1200" dirty="0" err="1"/>
              <a:t>doBeforeMethodBean</a:t>
            </a:r>
            <a:r>
              <a:rPr lang="en-IN" sz="1200" dirty="0"/>
              <a:t>&lt;/value&gt;</a:t>
            </a:r>
          </a:p>
          <a:p>
            <a:r>
              <a:rPr lang="en-IN" sz="1200" dirty="0"/>
              <a:t>                &lt;value&gt;</a:t>
            </a:r>
            <a:r>
              <a:rPr lang="en-IN" sz="1200" dirty="0" err="1"/>
              <a:t>doAfterReturningMethodBean</a:t>
            </a:r>
            <a:r>
              <a:rPr lang="en-IN" sz="1200" dirty="0"/>
              <a:t>&lt;/value&gt;</a:t>
            </a:r>
          </a:p>
          <a:p>
            <a:r>
              <a:rPr lang="en-IN" sz="1200" dirty="0"/>
              <a:t>                &lt;value&gt;</a:t>
            </a:r>
            <a:r>
              <a:rPr lang="en-IN" sz="1200" dirty="0" err="1"/>
              <a:t>doAfterThrowingExceptionMethodBean</a:t>
            </a:r>
            <a:r>
              <a:rPr lang="en-IN" sz="1200" dirty="0"/>
              <a:t>&lt;/value&gt;</a:t>
            </a:r>
          </a:p>
          <a:p>
            <a:r>
              <a:rPr lang="en-IN" sz="1200" dirty="0"/>
              <a:t>            &lt;/list&gt;</a:t>
            </a:r>
          </a:p>
          <a:p>
            <a:r>
              <a:rPr lang="en-IN" sz="1200" dirty="0"/>
              <a:t>        &lt;/property&gt;</a:t>
            </a:r>
          </a:p>
          <a:p>
            <a:r>
              <a:rPr lang="en-IN" sz="1200" dirty="0"/>
              <a:t>    &lt;/bean&gt;</a:t>
            </a:r>
          </a:p>
          <a:p>
            <a:r>
              <a:rPr lang="en-IN" sz="1200" dirty="0"/>
              <a:t>&lt;/beans&gt;</a:t>
            </a:r>
          </a:p>
        </p:txBody>
      </p:sp>
    </p:spTree>
    <p:extLst>
      <p:ext uri="{BB962C8B-B14F-4D97-AF65-F5344CB8AC3E}">
        <p14:creationId xmlns:p14="http://schemas.microsoft.com/office/powerpoint/2010/main" val="3796457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CF80-57BA-4906-B9EF-8587F47717E0}"/>
              </a:ext>
            </a:extLst>
          </p:cNvPr>
          <p:cNvSpPr>
            <a:spLocks noGrp="1"/>
          </p:cNvSpPr>
          <p:nvPr>
            <p:ph type="title"/>
          </p:nvPr>
        </p:nvSpPr>
        <p:spPr/>
        <p:txBody>
          <a:bodyPr/>
          <a:lstStyle/>
          <a:p>
            <a:r>
              <a:rPr lang="en-IN" dirty="0"/>
              <a:t>Demo: After Throwing Advice Cont..</a:t>
            </a:r>
          </a:p>
        </p:txBody>
      </p:sp>
      <p:sp>
        <p:nvSpPr>
          <p:cNvPr id="3" name="Content Placeholder 2">
            <a:extLst>
              <a:ext uri="{FF2B5EF4-FFF2-40B4-BE49-F238E27FC236}">
                <a16:creationId xmlns:a16="http://schemas.microsoft.com/office/drawing/2014/main" id="{86116C0F-FC24-4FBF-892F-0D2FCB39AA3B}"/>
              </a:ext>
            </a:extLst>
          </p:cNvPr>
          <p:cNvSpPr>
            <a:spLocks noGrp="1"/>
          </p:cNvSpPr>
          <p:nvPr>
            <p:ph idx="1"/>
          </p:nvPr>
        </p:nvSpPr>
        <p:spPr>
          <a:xfrm>
            <a:off x="179512" y="1600200"/>
            <a:ext cx="8735888" cy="4925144"/>
          </a:xfrm>
        </p:spPr>
        <p:txBody>
          <a:bodyPr>
            <a:normAutofit fontScale="92500" lnSpcReduction="10000"/>
          </a:bodyPr>
          <a:lstStyle/>
          <a:p>
            <a:pPr marL="0" indent="0">
              <a:buNone/>
            </a:pPr>
            <a:r>
              <a:rPr lang="en-IN" dirty="0"/>
              <a:t>Now, after running the example again we can see that only the </a:t>
            </a:r>
            <a:r>
              <a:rPr lang="en-IN" dirty="0" err="1"/>
              <a:t>checkName</a:t>
            </a:r>
            <a:r>
              <a:rPr lang="en-IN" dirty="0"/>
              <a:t>() method is being intercepted by the </a:t>
            </a:r>
            <a:r>
              <a:rPr lang="en-IN" dirty="0" err="1"/>
              <a:t>DoAfterThrowingExceptionMethod</a:t>
            </a:r>
            <a:r>
              <a:rPr lang="en-IN" dirty="0"/>
              <a:t>.</a:t>
            </a:r>
          </a:p>
          <a:p>
            <a:endParaRPr lang="en-IN" dirty="0"/>
          </a:p>
          <a:p>
            <a:pPr marL="0" indent="0">
              <a:buNone/>
            </a:pPr>
            <a:r>
              <a:rPr lang="en-IN" sz="1800" dirty="0"/>
              <a:t>Output</a:t>
            </a:r>
          </a:p>
          <a:p>
            <a:pPr marL="0" indent="0">
              <a:buNone/>
            </a:pPr>
            <a:endParaRPr lang="en-IN" sz="1800" dirty="0"/>
          </a:p>
          <a:p>
            <a:pPr marL="0" indent="0">
              <a:buNone/>
            </a:pPr>
            <a:r>
              <a:rPr lang="en-IN" sz="1800" b="0" dirty="0"/>
              <a:t>****SPRING AOP**** </a:t>
            </a:r>
            <a:r>
              <a:rPr lang="en-IN" sz="1800" b="0" dirty="0" err="1"/>
              <a:t>DoBeforeMethod</a:t>
            </a:r>
            <a:r>
              <a:rPr lang="en-IN" sz="1800" b="0" dirty="0"/>
              <a:t> : Executing before method!</a:t>
            </a:r>
          </a:p>
          <a:p>
            <a:pPr marL="0" indent="0">
              <a:buNone/>
            </a:pPr>
            <a:r>
              <a:rPr lang="en-IN" sz="1800" b="0" dirty="0" err="1"/>
              <a:t>SimpleService</a:t>
            </a:r>
            <a:r>
              <a:rPr lang="en-IN" sz="1800" b="0" dirty="0"/>
              <a:t> : Method </a:t>
            </a:r>
            <a:r>
              <a:rPr lang="en-IN" sz="1800" b="0" dirty="0" err="1"/>
              <a:t>printSNameId</a:t>
            </a:r>
            <a:r>
              <a:rPr lang="en-IN" sz="1800" b="0" dirty="0"/>
              <a:t>() : My name is Hello and my id is 12345</a:t>
            </a:r>
          </a:p>
          <a:p>
            <a:pPr marL="0" indent="0">
              <a:buNone/>
            </a:pPr>
            <a:r>
              <a:rPr lang="en-IN" sz="1800" b="0" dirty="0"/>
              <a:t>****SPRING AOP**** </a:t>
            </a:r>
            <a:r>
              <a:rPr lang="en-IN" sz="1800" b="0" dirty="0" err="1"/>
              <a:t>DoAfterReturningMethod</a:t>
            </a:r>
            <a:r>
              <a:rPr lang="en-IN" sz="1800" b="0" dirty="0"/>
              <a:t> : Executing after method return!</a:t>
            </a:r>
          </a:p>
          <a:p>
            <a:pPr marL="0" indent="0">
              <a:buNone/>
            </a:pPr>
            <a:r>
              <a:rPr lang="en-IN" sz="1800" b="0" dirty="0"/>
              <a:t>--------------</a:t>
            </a:r>
          </a:p>
          <a:p>
            <a:pPr marL="0" indent="0">
              <a:buNone/>
            </a:pPr>
            <a:r>
              <a:rPr lang="en-IN" sz="1800" b="0" dirty="0"/>
              <a:t>****SPRING AOP**** </a:t>
            </a:r>
            <a:r>
              <a:rPr lang="en-IN" sz="1800" b="0" dirty="0" err="1"/>
              <a:t>DoBeforeMethod</a:t>
            </a:r>
            <a:r>
              <a:rPr lang="en-IN" sz="1800" b="0" dirty="0"/>
              <a:t> : Executing before method!</a:t>
            </a:r>
          </a:p>
          <a:p>
            <a:pPr marL="0" indent="0">
              <a:buNone/>
            </a:pPr>
            <a:r>
              <a:rPr lang="en-IN" sz="1800" b="0" dirty="0"/>
              <a:t>****SPRING AOP**** </a:t>
            </a:r>
            <a:r>
              <a:rPr lang="en-IN" sz="1800" b="0" dirty="0" err="1"/>
              <a:t>DoAfterThrowingExceptionMethod</a:t>
            </a:r>
            <a:r>
              <a:rPr lang="en-IN" sz="1800" b="0" dirty="0"/>
              <a:t> : Executing when method throws exception!</a:t>
            </a:r>
          </a:p>
          <a:p>
            <a:pPr marL="0" indent="0">
              <a:buNone/>
            </a:pPr>
            <a:r>
              <a:rPr lang="en-IN" sz="1800" b="0" dirty="0" err="1"/>
              <a:t>SimpleService</a:t>
            </a:r>
            <a:r>
              <a:rPr lang="en-IN" sz="1800" b="0" dirty="0"/>
              <a:t>: Method </a:t>
            </a:r>
            <a:r>
              <a:rPr lang="en-IN" sz="1800" b="0" dirty="0" err="1"/>
              <a:t>checkName</a:t>
            </a:r>
            <a:r>
              <a:rPr lang="en-IN" sz="1800" b="0" dirty="0"/>
              <a:t>() exception thrown..</a:t>
            </a:r>
          </a:p>
          <a:p>
            <a:pPr marL="0" indent="0">
              <a:buNone/>
            </a:pPr>
            <a:r>
              <a:rPr lang="en-IN" sz="1800" b="0" dirty="0"/>
              <a:t>--------------</a:t>
            </a:r>
          </a:p>
          <a:p>
            <a:pPr marL="0" indent="0">
              <a:buNone/>
            </a:pPr>
            <a:r>
              <a:rPr lang="en-IN" sz="1800" b="0" dirty="0"/>
              <a:t>****SPRING AOP**** </a:t>
            </a:r>
            <a:r>
              <a:rPr lang="en-IN" sz="1800" b="0" dirty="0" err="1"/>
              <a:t>DoBeforeMethod</a:t>
            </a:r>
            <a:r>
              <a:rPr lang="en-IN" sz="1800" b="0" dirty="0"/>
              <a:t> : Executing before method!</a:t>
            </a:r>
          </a:p>
          <a:p>
            <a:pPr marL="0" indent="0">
              <a:buNone/>
            </a:pPr>
            <a:r>
              <a:rPr lang="en-IN" sz="1800" b="0" dirty="0" err="1"/>
              <a:t>SimpleService</a:t>
            </a:r>
            <a:r>
              <a:rPr lang="en-IN" sz="1800" b="0" dirty="0"/>
              <a:t> : Method </a:t>
            </a:r>
            <a:r>
              <a:rPr lang="en-IN" sz="1800" b="0" dirty="0" err="1"/>
              <a:t>sayHello</a:t>
            </a:r>
            <a:r>
              <a:rPr lang="en-IN" sz="1800" b="0" dirty="0"/>
              <a:t>() : Hello! </a:t>
            </a:r>
            <a:r>
              <a:rPr lang="en-IN" sz="1800" b="0" dirty="0" err="1"/>
              <a:t>aop</a:t>
            </a:r>
            <a:endParaRPr lang="en-IN" sz="1800" b="0" dirty="0"/>
          </a:p>
          <a:p>
            <a:pPr marL="0" indent="0">
              <a:buNone/>
            </a:pPr>
            <a:r>
              <a:rPr lang="en-IN" sz="1800" b="0" dirty="0"/>
              <a:t>****SPRING AOP**** </a:t>
            </a:r>
            <a:r>
              <a:rPr lang="en-IN" sz="1800" b="0" dirty="0" err="1"/>
              <a:t>DoAfterReturningMethod</a:t>
            </a:r>
            <a:r>
              <a:rPr lang="en-IN" sz="1800" b="0" dirty="0"/>
              <a:t> : Executing after method return!</a:t>
            </a:r>
            <a:endParaRPr lang="en-IN" b="0" dirty="0"/>
          </a:p>
          <a:p>
            <a:endParaRPr lang="en-IN" dirty="0"/>
          </a:p>
        </p:txBody>
      </p:sp>
    </p:spTree>
    <p:extLst>
      <p:ext uri="{BB962C8B-B14F-4D97-AF65-F5344CB8AC3E}">
        <p14:creationId xmlns:p14="http://schemas.microsoft.com/office/powerpoint/2010/main" val="861767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2874-F31E-43B5-8AF6-5647B5759143}"/>
              </a:ext>
            </a:extLst>
          </p:cNvPr>
          <p:cNvSpPr>
            <a:spLocks noGrp="1"/>
          </p:cNvSpPr>
          <p:nvPr>
            <p:ph type="title"/>
          </p:nvPr>
        </p:nvSpPr>
        <p:spPr/>
        <p:txBody>
          <a:bodyPr>
            <a:normAutofit/>
          </a:bodyPr>
          <a:lstStyle/>
          <a:p>
            <a:r>
              <a:rPr lang="en-IN" dirty="0"/>
              <a:t>Demo: After Throwing Advice Cont..</a:t>
            </a:r>
          </a:p>
        </p:txBody>
      </p:sp>
      <p:sp>
        <p:nvSpPr>
          <p:cNvPr id="3" name="Content Placeholder 2">
            <a:extLst>
              <a:ext uri="{FF2B5EF4-FFF2-40B4-BE49-F238E27FC236}">
                <a16:creationId xmlns:a16="http://schemas.microsoft.com/office/drawing/2014/main" id="{FBBF315C-D736-44B0-B3E3-90B5E4958368}"/>
              </a:ext>
            </a:extLst>
          </p:cNvPr>
          <p:cNvSpPr>
            <a:spLocks noGrp="1"/>
          </p:cNvSpPr>
          <p:nvPr>
            <p:ph idx="1"/>
          </p:nvPr>
        </p:nvSpPr>
        <p:spPr>
          <a:xfrm>
            <a:off x="179512" y="1124744"/>
            <a:ext cx="8735888" cy="5001419"/>
          </a:xfrm>
        </p:spPr>
        <p:txBody>
          <a:bodyPr/>
          <a:lstStyle/>
          <a:p>
            <a:pPr marL="0" indent="0">
              <a:buNone/>
            </a:pPr>
            <a:r>
              <a:rPr lang="en-IN" dirty="0"/>
              <a:t>Around advice is the Advice that surrounds a join point such as a method invocation. This is the most powerful kind of advice. Around advice can perform custom behaviour before and after the method invocation. And decides whether to proceed to the join point or to shortcut the advised method execution by returning its own return value or throwing an exception. The class that implements an around Advice is shown below:</a:t>
            </a:r>
          </a:p>
        </p:txBody>
      </p:sp>
    </p:spTree>
    <p:extLst>
      <p:ext uri="{BB962C8B-B14F-4D97-AF65-F5344CB8AC3E}">
        <p14:creationId xmlns:p14="http://schemas.microsoft.com/office/powerpoint/2010/main" val="2298465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52E0-7923-419A-972D-3D02D206A69C}"/>
              </a:ext>
            </a:extLst>
          </p:cNvPr>
          <p:cNvSpPr>
            <a:spLocks noGrp="1"/>
          </p:cNvSpPr>
          <p:nvPr>
            <p:ph type="title"/>
          </p:nvPr>
        </p:nvSpPr>
        <p:spPr/>
        <p:txBody>
          <a:bodyPr/>
          <a:lstStyle/>
          <a:p>
            <a:r>
              <a:rPr lang="en-IN" dirty="0"/>
              <a:t>Demo: Around Advice</a:t>
            </a:r>
          </a:p>
        </p:txBody>
      </p:sp>
      <p:sp>
        <p:nvSpPr>
          <p:cNvPr id="4" name="Rectangle 3">
            <a:extLst>
              <a:ext uri="{FF2B5EF4-FFF2-40B4-BE49-F238E27FC236}">
                <a16:creationId xmlns:a16="http://schemas.microsoft.com/office/drawing/2014/main" id="{5C5B7E2D-3E94-454A-9266-F8DCE4964E59}"/>
              </a:ext>
            </a:extLst>
          </p:cNvPr>
          <p:cNvSpPr/>
          <p:nvPr/>
        </p:nvSpPr>
        <p:spPr>
          <a:xfrm>
            <a:off x="107504" y="748512"/>
            <a:ext cx="8807896" cy="6001643"/>
          </a:xfrm>
          <a:prstGeom prst="rect">
            <a:avLst/>
          </a:prstGeom>
        </p:spPr>
        <p:txBody>
          <a:bodyPr wrap="square">
            <a:spAutoFit/>
          </a:bodyPr>
          <a:lstStyle/>
          <a:p>
            <a:endParaRPr lang="en-IN" sz="1200" dirty="0"/>
          </a:p>
          <a:p>
            <a:r>
              <a:rPr lang="en-IN" sz="1200" dirty="0"/>
              <a:t>DoAroundMethod.java</a:t>
            </a:r>
          </a:p>
          <a:p>
            <a:r>
              <a:rPr lang="en-IN" sz="1200" dirty="0"/>
              <a:t>package </a:t>
            </a:r>
            <a:r>
              <a:rPr lang="en-IN" sz="1200" dirty="0" err="1"/>
              <a:t>com.aop.snippets.enterprise.aop</a:t>
            </a:r>
            <a:r>
              <a:rPr lang="en-IN" sz="1200" dirty="0"/>
              <a:t>;</a:t>
            </a:r>
          </a:p>
          <a:p>
            <a:r>
              <a:rPr lang="en-IN" sz="1200" dirty="0"/>
              <a:t> </a:t>
            </a:r>
          </a:p>
          <a:p>
            <a:r>
              <a:rPr lang="en-IN" sz="1200" dirty="0"/>
              <a:t>    import </a:t>
            </a:r>
            <a:r>
              <a:rPr lang="en-IN" sz="1200" dirty="0" err="1"/>
              <a:t>java.util.Arrays</a:t>
            </a:r>
            <a:r>
              <a:rPr lang="en-IN" sz="1200" dirty="0"/>
              <a:t>;</a:t>
            </a:r>
          </a:p>
          <a:p>
            <a:r>
              <a:rPr lang="en-IN" sz="1200" dirty="0"/>
              <a:t>      </a:t>
            </a:r>
          </a:p>
          <a:p>
            <a:r>
              <a:rPr lang="en-IN" sz="1200" dirty="0"/>
              <a:t>    import </a:t>
            </a:r>
            <a:r>
              <a:rPr lang="en-IN" sz="1200" dirty="0" err="1"/>
              <a:t>org.aopalliance.intercept.MethodInterceptor</a:t>
            </a:r>
            <a:r>
              <a:rPr lang="en-IN" sz="1200" dirty="0"/>
              <a:t>;</a:t>
            </a:r>
          </a:p>
          <a:p>
            <a:r>
              <a:rPr lang="en-IN" sz="1200" dirty="0"/>
              <a:t>    import </a:t>
            </a:r>
            <a:r>
              <a:rPr lang="en-IN" sz="1200" dirty="0" err="1"/>
              <a:t>org.aopalliance.intercept.MethodInvocation</a:t>
            </a:r>
            <a:r>
              <a:rPr lang="en-IN" sz="1200" dirty="0"/>
              <a:t>;</a:t>
            </a:r>
          </a:p>
          <a:p>
            <a:r>
              <a:rPr lang="en-IN" sz="1200" dirty="0"/>
              <a:t> </a:t>
            </a:r>
          </a:p>
          <a:p>
            <a:r>
              <a:rPr lang="en-IN" sz="1200" dirty="0"/>
              <a:t>public class </a:t>
            </a:r>
            <a:r>
              <a:rPr lang="en-IN" sz="1200" dirty="0" err="1"/>
              <a:t>DoAroundMethod</a:t>
            </a:r>
            <a:r>
              <a:rPr lang="en-IN" sz="1200" dirty="0"/>
              <a:t> implements </a:t>
            </a:r>
            <a:r>
              <a:rPr lang="en-IN" sz="1200" dirty="0" err="1"/>
              <a:t>MethodInterceptor</a:t>
            </a:r>
            <a:r>
              <a:rPr lang="en-IN" sz="1200" dirty="0"/>
              <a:t> {</a:t>
            </a:r>
          </a:p>
          <a:p>
            <a:r>
              <a:rPr lang="en-IN" sz="1200" dirty="0"/>
              <a:t>        public Object invoke(</a:t>
            </a:r>
            <a:r>
              <a:rPr lang="en-IN" sz="1200" dirty="0" err="1"/>
              <a:t>MethodInvocation</a:t>
            </a:r>
            <a:r>
              <a:rPr lang="en-IN" sz="1200" dirty="0"/>
              <a:t> </a:t>
            </a:r>
            <a:r>
              <a:rPr lang="en-IN" sz="1200" dirty="0" err="1"/>
              <a:t>methodInvocation</a:t>
            </a:r>
            <a:r>
              <a:rPr lang="en-IN" sz="1200" dirty="0"/>
              <a:t>) throws Throwable {</a:t>
            </a:r>
          </a:p>
          <a:p>
            <a:r>
              <a:rPr lang="en-IN" sz="1200" dirty="0"/>
              <a:t>      </a:t>
            </a:r>
          </a:p>
          <a:p>
            <a:r>
              <a:rPr lang="en-IN" sz="1200" dirty="0"/>
              <a:t>            </a:t>
            </a:r>
            <a:r>
              <a:rPr lang="en-IN" sz="1200" dirty="0" err="1"/>
              <a:t>System.out.println</a:t>
            </a:r>
            <a:r>
              <a:rPr lang="en-IN" sz="1200" dirty="0"/>
              <a:t>("****SPRING AOP**** </a:t>
            </a:r>
            <a:r>
              <a:rPr lang="en-IN" sz="1200" dirty="0" err="1"/>
              <a:t>DoAroundMethod</a:t>
            </a:r>
            <a:r>
              <a:rPr lang="en-IN" sz="1200" dirty="0"/>
              <a:t>: Method name : "</a:t>
            </a:r>
          </a:p>
          <a:p>
            <a:r>
              <a:rPr lang="en-IN" sz="1200" dirty="0"/>
              <a:t>                    + </a:t>
            </a:r>
            <a:r>
              <a:rPr lang="en-IN" sz="1200" dirty="0" err="1"/>
              <a:t>methodInvocation.getMethod</a:t>
            </a:r>
            <a:r>
              <a:rPr lang="en-IN" sz="1200" dirty="0"/>
              <a:t>().</a:t>
            </a:r>
            <a:r>
              <a:rPr lang="en-IN" sz="1200" dirty="0" err="1"/>
              <a:t>getName</a:t>
            </a:r>
            <a:r>
              <a:rPr lang="en-IN" sz="1200" dirty="0"/>
              <a:t>());</a:t>
            </a:r>
          </a:p>
          <a:p>
            <a:r>
              <a:rPr lang="en-IN" sz="1200" dirty="0"/>
              <a:t>            </a:t>
            </a:r>
            <a:r>
              <a:rPr lang="en-IN" sz="1200" dirty="0" err="1"/>
              <a:t>System.out.println</a:t>
            </a:r>
            <a:r>
              <a:rPr lang="en-IN" sz="1200" dirty="0"/>
              <a:t>("****SPRING AOP**** </a:t>
            </a:r>
            <a:r>
              <a:rPr lang="en-IN" sz="1200" dirty="0" err="1"/>
              <a:t>DoAroundMethod</a:t>
            </a:r>
            <a:r>
              <a:rPr lang="en-IN" sz="1200" dirty="0"/>
              <a:t>: Method arguments : "</a:t>
            </a:r>
          </a:p>
          <a:p>
            <a:r>
              <a:rPr lang="en-IN" sz="1200" dirty="0"/>
              <a:t>                    + </a:t>
            </a:r>
            <a:r>
              <a:rPr lang="en-IN" sz="1200" dirty="0" err="1"/>
              <a:t>Arrays.toString</a:t>
            </a:r>
            <a:r>
              <a:rPr lang="en-IN" sz="1200" dirty="0"/>
              <a:t>(</a:t>
            </a:r>
            <a:r>
              <a:rPr lang="en-IN" sz="1200" dirty="0" err="1"/>
              <a:t>methodInvocation.getArguments</a:t>
            </a:r>
            <a:r>
              <a:rPr lang="en-IN" sz="1200" dirty="0"/>
              <a:t>()));</a:t>
            </a:r>
          </a:p>
          <a:p>
            <a:r>
              <a:rPr lang="en-IN" sz="1200" dirty="0"/>
              <a:t>            // same with </a:t>
            </a:r>
            <a:r>
              <a:rPr lang="en-IN" sz="1200" dirty="0" err="1"/>
              <a:t>MethodBeforeAdvice</a:t>
            </a:r>
            <a:endParaRPr lang="en-IN" sz="1200" dirty="0"/>
          </a:p>
          <a:p>
            <a:r>
              <a:rPr lang="en-IN" sz="1200" dirty="0"/>
              <a:t>            </a:t>
            </a:r>
            <a:r>
              <a:rPr lang="en-IN" sz="1200" dirty="0" err="1"/>
              <a:t>System.out.println</a:t>
            </a:r>
            <a:r>
              <a:rPr lang="en-IN" sz="1200" dirty="0"/>
              <a:t>("****SPRING AOP**** </a:t>
            </a:r>
            <a:r>
              <a:rPr lang="en-IN" sz="1200" dirty="0" err="1"/>
              <a:t>DoAroundMethod</a:t>
            </a:r>
            <a:r>
              <a:rPr lang="en-IN" sz="1200" dirty="0"/>
              <a:t>: Before method executing!");</a:t>
            </a:r>
          </a:p>
          <a:p>
            <a:r>
              <a:rPr lang="en-IN" sz="1200" dirty="0"/>
              <a:t>      </a:t>
            </a:r>
          </a:p>
          <a:p>
            <a:r>
              <a:rPr lang="en-IN" sz="1200" dirty="0"/>
              <a:t>            try {</a:t>
            </a:r>
          </a:p>
          <a:p>
            <a:r>
              <a:rPr lang="en-IN" sz="1200" dirty="0"/>
              <a:t>                // proceed to original method call</a:t>
            </a:r>
          </a:p>
          <a:p>
            <a:r>
              <a:rPr lang="en-IN" sz="1200" dirty="0"/>
              <a:t>                Object result = </a:t>
            </a:r>
            <a:r>
              <a:rPr lang="en-IN" sz="1200" dirty="0" err="1"/>
              <a:t>methodInvocation.proceed</a:t>
            </a:r>
            <a:r>
              <a:rPr lang="en-IN" sz="1200" dirty="0"/>
              <a:t>();</a:t>
            </a:r>
          </a:p>
          <a:p>
            <a:r>
              <a:rPr lang="en-IN" sz="1200" dirty="0"/>
              <a:t>                // same with </a:t>
            </a:r>
            <a:r>
              <a:rPr lang="en-IN" sz="1200" dirty="0" err="1"/>
              <a:t>AfterReturningAdvice</a:t>
            </a:r>
            <a:endParaRPr lang="en-IN" sz="1200" dirty="0"/>
          </a:p>
          <a:p>
            <a:r>
              <a:rPr lang="en-IN" sz="1200" dirty="0"/>
              <a:t>                </a:t>
            </a:r>
            <a:r>
              <a:rPr lang="en-IN" sz="1200" dirty="0" err="1"/>
              <a:t>System.out.println</a:t>
            </a:r>
            <a:r>
              <a:rPr lang="en-IN" sz="1200" dirty="0"/>
              <a:t>("****SPRING AOP**** </a:t>
            </a:r>
            <a:r>
              <a:rPr lang="en-IN" sz="1200" dirty="0" err="1"/>
              <a:t>DoAroundMethod</a:t>
            </a:r>
            <a:r>
              <a:rPr lang="en-IN" sz="1200" dirty="0"/>
              <a:t>: After method executing!");</a:t>
            </a:r>
          </a:p>
          <a:p>
            <a:r>
              <a:rPr lang="en-IN" sz="1200" dirty="0"/>
              <a:t>                return result;</a:t>
            </a:r>
          </a:p>
          <a:p>
            <a:r>
              <a:rPr lang="en-IN" sz="1200" dirty="0"/>
              <a:t>      </a:t>
            </a:r>
          </a:p>
          <a:p>
            <a:r>
              <a:rPr lang="en-IN" sz="1200" dirty="0"/>
              <a:t>            } catch (</a:t>
            </a:r>
            <a:r>
              <a:rPr lang="en-IN" sz="1200" dirty="0" err="1"/>
              <a:t>IllegalArgumentException</a:t>
            </a:r>
            <a:r>
              <a:rPr lang="en-IN" sz="1200" dirty="0"/>
              <a:t> e) {</a:t>
            </a:r>
          </a:p>
          <a:p>
            <a:r>
              <a:rPr lang="en-IN" sz="1200" dirty="0"/>
              <a:t>                // same with </a:t>
            </a:r>
            <a:r>
              <a:rPr lang="en-IN" sz="1200" dirty="0" err="1"/>
              <a:t>ThrowsAdvice</a:t>
            </a:r>
            <a:endParaRPr lang="en-IN" sz="1200" dirty="0"/>
          </a:p>
          <a:p>
            <a:r>
              <a:rPr lang="en-IN" sz="1200" dirty="0"/>
              <a:t>                </a:t>
            </a:r>
            <a:r>
              <a:rPr lang="en-IN" sz="1200" dirty="0" err="1"/>
              <a:t>System.out.println</a:t>
            </a:r>
            <a:r>
              <a:rPr lang="en-IN" sz="1200" dirty="0"/>
              <a:t>("****SPRING AOP**** </a:t>
            </a:r>
            <a:r>
              <a:rPr lang="en-IN" sz="1200" dirty="0" err="1"/>
              <a:t>DoAroundMethod</a:t>
            </a:r>
            <a:r>
              <a:rPr lang="en-IN" sz="1200" dirty="0"/>
              <a:t>: When method throws Exception!");</a:t>
            </a:r>
          </a:p>
          <a:p>
            <a:r>
              <a:rPr lang="en-IN" sz="1200" dirty="0"/>
              <a:t>                throw e;</a:t>
            </a:r>
          </a:p>
          <a:p>
            <a:r>
              <a:rPr lang="en-IN" sz="1200" dirty="0"/>
              <a:t>            }        } </a:t>
            </a:r>
          </a:p>
          <a:p>
            <a:r>
              <a:rPr lang="en-IN" sz="1200" dirty="0"/>
              <a:t>}</a:t>
            </a:r>
          </a:p>
        </p:txBody>
      </p:sp>
    </p:spTree>
    <p:extLst>
      <p:ext uri="{BB962C8B-B14F-4D97-AF65-F5344CB8AC3E}">
        <p14:creationId xmlns:p14="http://schemas.microsoft.com/office/powerpoint/2010/main" val="868967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1BEC-CBDB-474B-AD44-D2B5D54F9DA7}"/>
              </a:ext>
            </a:extLst>
          </p:cNvPr>
          <p:cNvSpPr>
            <a:spLocks noGrp="1"/>
          </p:cNvSpPr>
          <p:nvPr>
            <p:ph type="title"/>
          </p:nvPr>
        </p:nvSpPr>
        <p:spPr/>
        <p:txBody>
          <a:bodyPr/>
          <a:lstStyle/>
          <a:p>
            <a:r>
              <a:rPr lang="en-IN" dirty="0"/>
              <a:t>Demo: Around Advice Cont..</a:t>
            </a:r>
          </a:p>
        </p:txBody>
      </p:sp>
      <p:sp>
        <p:nvSpPr>
          <p:cNvPr id="4" name="Rectangle 3">
            <a:extLst>
              <a:ext uri="{FF2B5EF4-FFF2-40B4-BE49-F238E27FC236}">
                <a16:creationId xmlns:a16="http://schemas.microsoft.com/office/drawing/2014/main" id="{5396FA4B-FC74-4E2E-BDBA-CE77303DFD26}"/>
              </a:ext>
            </a:extLst>
          </p:cNvPr>
          <p:cNvSpPr/>
          <p:nvPr/>
        </p:nvSpPr>
        <p:spPr>
          <a:xfrm>
            <a:off x="228599" y="1412776"/>
            <a:ext cx="4055369" cy="5155257"/>
          </a:xfrm>
          <a:prstGeom prst="rect">
            <a:avLst/>
          </a:prstGeom>
        </p:spPr>
        <p:txBody>
          <a:bodyPr wrap="square">
            <a:spAutoFit/>
          </a:bodyPr>
          <a:lstStyle/>
          <a:p>
            <a:r>
              <a:rPr lang="en-IN" sz="1400" b="1" dirty="0"/>
              <a:t>applicationContext.xml</a:t>
            </a:r>
          </a:p>
          <a:p>
            <a:endParaRPr lang="en-IN" sz="1050" dirty="0"/>
          </a:p>
          <a:p>
            <a:r>
              <a:rPr lang="en-IN" sz="1050" dirty="0"/>
              <a:t>&lt;beans </a:t>
            </a:r>
            <a:r>
              <a:rPr lang="en-IN" sz="1050" dirty="0" err="1"/>
              <a:t>xmlns</a:t>
            </a:r>
            <a:r>
              <a:rPr lang="en-IN" sz="1050" dirty="0"/>
              <a:t>="http://www.springframework.org/schema/beans"</a:t>
            </a:r>
          </a:p>
          <a:p>
            <a:r>
              <a:rPr lang="en-IN" sz="1050" dirty="0"/>
              <a:t>    </a:t>
            </a:r>
            <a:r>
              <a:rPr lang="en-IN" sz="1050" dirty="0" err="1"/>
              <a:t>xmlns:xsi</a:t>
            </a:r>
            <a:r>
              <a:rPr lang="en-IN" sz="1050" dirty="0"/>
              <a:t>="http://www.w3.org/2001/XMLSchema-instance" </a:t>
            </a:r>
            <a:r>
              <a:rPr lang="en-IN" sz="1050" dirty="0" err="1"/>
              <a:t>xmlns:p</a:t>
            </a:r>
            <a:r>
              <a:rPr lang="en-IN" sz="1050" dirty="0"/>
              <a:t>="http://www.springframework.org/schema/p"</a:t>
            </a:r>
          </a:p>
          <a:p>
            <a:r>
              <a:rPr lang="en-IN" sz="1050" dirty="0"/>
              <a:t>    </a:t>
            </a:r>
            <a:r>
              <a:rPr lang="en-IN" sz="1050" dirty="0" err="1"/>
              <a:t>xmlns:aop</a:t>
            </a:r>
            <a:r>
              <a:rPr lang="en-IN" sz="1050" dirty="0"/>
              <a:t>="http://www.springframework.org/schema/aop" </a:t>
            </a:r>
            <a:r>
              <a:rPr lang="en-IN" sz="1050" dirty="0" err="1"/>
              <a:t>xmlns:context</a:t>
            </a:r>
            <a:r>
              <a:rPr lang="en-IN" sz="1050" dirty="0"/>
              <a:t>="http://www.springframework.org/schema/context"</a:t>
            </a:r>
          </a:p>
          <a:p>
            <a:r>
              <a:rPr lang="en-IN" sz="1050" dirty="0"/>
              <a:t>    </a:t>
            </a:r>
            <a:r>
              <a:rPr lang="en-IN" sz="1050" dirty="0" err="1"/>
              <a:t>xmlns:jee</a:t>
            </a:r>
            <a:r>
              <a:rPr lang="en-IN" sz="1050" dirty="0"/>
              <a:t>="http://www.springframework.org/schema/jee" </a:t>
            </a:r>
            <a:r>
              <a:rPr lang="en-IN" sz="1050" dirty="0" err="1"/>
              <a:t>xmlns:tx</a:t>
            </a:r>
            <a:r>
              <a:rPr lang="en-IN" sz="1050" dirty="0"/>
              <a:t>="http://www.springframework.org/schema/tx"</a:t>
            </a:r>
          </a:p>
          <a:p>
            <a:r>
              <a:rPr lang="en-IN" sz="1050" dirty="0"/>
              <a:t>    </a:t>
            </a:r>
            <a:r>
              <a:rPr lang="en-IN" sz="1050" dirty="0" err="1"/>
              <a:t>xmlns:task</a:t>
            </a:r>
            <a:r>
              <a:rPr lang="en-IN" sz="1050" dirty="0"/>
              <a:t>="http://www.springframework.org/schema/task"</a:t>
            </a:r>
          </a:p>
          <a:p>
            <a:r>
              <a:rPr lang="en-IN" sz="1050" dirty="0"/>
              <a:t>    </a:t>
            </a:r>
            <a:r>
              <a:rPr lang="en-IN" sz="1050" dirty="0" err="1"/>
              <a:t>xsi:schemaLocation</a:t>
            </a:r>
            <a:r>
              <a:rPr lang="en-IN" sz="1050" dirty="0"/>
              <a:t>="http://www.springframework.org/schema/aop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p>
          <a:p>
            <a:r>
              <a:rPr lang="en-IN" sz="1050" dirty="0"/>
              <a:t> </a:t>
            </a:r>
          </a:p>
          <a:p>
            <a:r>
              <a:rPr lang="en-IN" sz="1050" dirty="0"/>
              <a:t>    &lt;bean id="</a:t>
            </a:r>
            <a:r>
              <a:rPr lang="en-IN" sz="1050" dirty="0" err="1"/>
              <a:t>simpleServiceBean</a:t>
            </a:r>
            <a:r>
              <a:rPr lang="en-IN" sz="1050" dirty="0"/>
              <a:t>" class="</a:t>
            </a:r>
            <a:r>
              <a:rPr lang="en-IN" sz="1050" dirty="0" err="1"/>
              <a:t>com.aop.snippets.enterprise.SimpleService</a:t>
            </a:r>
            <a:r>
              <a:rPr lang="en-IN" sz="1050" dirty="0"/>
              <a:t>"&gt;</a:t>
            </a:r>
          </a:p>
          <a:p>
            <a:r>
              <a:rPr lang="en-IN" sz="1050" dirty="0"/>
              <a:t>        &lt;property name="name" value="Hello" /&gt;</a:t>
            </a:r>
          </a:p>
          <a:p>
            <a:r>
              <a:rPr lang="en-IN" sz="1050" dirty="0"/>
              <a:t>        &lt;property name="id" value="12345" /&gt;</a:t>
            </a:r>
          </a:p>
          <a:p>
            <a:r>
              <a:rPr lang="en-IN" sz="1050" dirty="0"/>
              <a:t>    &lt;/bean&gt;</a:t>
            </a:r>
          </a:p>
          <a:p>
            <a:r>
              <a:rPr lang="en-IN" sz="1050" dirty="0"/>
              <a:t> </a:t>
            </a:r>
          </a:p>
          <a:p>
            <a:r>
              <a:rPr lang="en-IN" sz="1050" dirty="0"/>
              <a:t>   </a:t>
            </a:r>
          </a:p>
          <a:p>
            <a:r>
              <a:rPr lang="en-IN" sz="1050" dirty="0"/>
              <a:t>Cont..</a:t>
            </a:r>
          </a:p>
        </p:txBody>
      </p:sp>
      <p:sp>
        <p:nvSpPr>
          <p:cNvPr id="5" name="Rectangle 4">
            <a:extLst>
              <a:ext uri="{FF2B5EF4-FFF2-40B4-BE49-F238E27FC236}">
                <a16:creationId xmlns:a16="http://schemas.microsoft.com/office/drawing/2014/main" id="{96286696-6279-4C7D-8F6F-E823CE1560D5}"/>
              </a:ext>
            </a:extLst>
          </p:cNvPr>
          <p:cNvSpPr/>
          <p:nvPr/>
        </p:nvSpPr>
        <p:spPr>
          <a:xfrm>
            <a:off x="4283968" y="1370098"/>
            <a:ext cx="4631433" cy="5447645"/>
          </a:xfrm>
          <a:prstGeom prst="rect">
            <a:avLst/>
          </a:prstGeom>
        </p:spPr>
        <p:txBody>
          <a:bodyPr wrap="square">
            <a:spAutoFit/>
          </a:bodyPr>
          <a:lstStyle/>
          <a:p>
            <a:r>
              <a:rPr lang="en-IN" sz="1200" dirty="0"/>
              <a:t> &lt;bean id="</a:t>
            </a:r>
            <a:r>
              <a:rPr lang="en-IN" sz="1200" dirty="0" err="1"/>
              <a:t>doBeforeMethodBean</a:t>
            </a:r>
            <a:r>
              <a:rPr lang="en-IN" sz="1200" dirty="0"/>
              <a:t>"</a:t>
            </a:r>
          </a:p>
          <a:p>
            <a:r>
              <a:rPr lang="en-IN" sz="1200" dirty="0"/>
              <a:t>        class="</a:t>
            </a:r>
            <a:r>
              <a:rPr lang="en-IN" sz="1200" dirty="0" err="1"/>
              <a:t>com.aop.snippets.enterprise.aop.DoBeforeMethod</a:t>
            </a:r>
            <a:r>
              <a:rPr lang="en-IN" sz="1200" dirty="0"/>
              <a:t>" /&gt;</a:t>
            </a:r>
          </a:p>
          <a:p>
            <a:r>
              <a:rPr lang="en-IN" sz="1200" dirty="0"/>
              <a:t> </a:t>
            </a:r>
          </a:p>
          <a:p>
            <a:r>
              <a:rPr lang="en-IN" sz="1200" dirty="0"/>
              <a:t>    &lt;bean id="</a:t>
            </a:r>
            <a:r>
              <a:rPr lang="en-IN" sz="1200" dirty="0" err="1"/>
              <a:t>doAfterReturningMethodBean</a:t>
            </a:r>
            <a:r>
              <a:rPr lang="en-IN" sz="1200" dirty="0"/>
              <a:t>"</a:t>
            </a:r>
          </a:p>
          <a:p>
            <a:r>
              <a:rPr lang="en-IN" sz="1200" dirty="0"/>
              <a:t>        class="</a:t>
            </a:r>
            <a:r>
              <a:rPr lang="en-IN" sz="1200" dirty="0" err="1"/>
              <a:t>com.aop.snippets.enterprise.aop.DoAfterReturningMethod</a:t>
            </a:r>
            <a:r>
              <a:rPr lang="en-IN" sz="1200" dirty="0"/>
              <a:t>" /&gt;</a:t>
            </a:r>
          </a:p>
          <a:p>
            <a:r>
              <a:rPr lang="en-IN" sz="1200" dirty="0"/>
              <a:t> </a:t>
            </a:r>
          </a:p>
          <a:p>
            <a:r>
              <a:rPr lang="en-IN" sz="1200" dirty="0"/>
              <a:t>&lt;bean id="</a:t>
            </a:r>
            <a:r>
              <a:rPr lang="en-IN" sz="1200" dirty="0" err="1"/>
              <a:t>doAfterThrowingExceptionMethodBean</a:t>
            </a:r>
            <a:r>
              <a:rPr lang="en-IN" sz="1200" dirty="0"/>
              <a:t>"</a:t>
            </a:r>
          </a:p>
          <a:p>
            <a:r>
              <a:rPr lang="en-IN" sz="1200" dirty="0"/>
              <a:t>        class="com.aop.snippets.enterprise.aop.DoAfterThrowingExceptionMethod" /&gt;</a:t>
            </a:r>
          </a:p>
          <a:p>
            <a:r>
              <a:rPr lang="en-IN" sz="1200" dirty="0"/>
              <a:t> </a:t>
            </a:r>
          </a:p>
          <a:p>
            <a:r>
              <a:rPr lang="en-IN" sz="1200" dirty="0"/>
              <a:t>&lt;bean id="</a:t>
            </a:r>
            <a:r>
              <a:rPr lang="en-IN" sz="1200" dirty="0" err="1"/>
              <a:t>doAroundMethodBean</a:t>
            </a:r>
            <a:r>
              <a:rPr lang="en-IN" sz="1200" dirty="0"/>
              <a:t>"</a:t>
            </a:r>
          </a:p>
          <a:p>
            <a:r>
              <a:rPr lang="en-IN" sz="1200" dirty="0"/>
              <a:t>        class="</a:t>
            </a:r>
            <a:r>
              <a:rPr lang="en-IN" sz="1200" dirty="0" err="1"/>
              <a:t>com.aop.snippets.enterprise.aop.DoAroundMethod</a:t>
            </a:r>
            <a:r>
              <a:rPr lang="en-IN" sz="1200" dirty="0"/>
              <a:t>" /&gt;</a:t>
            </a:r>
          </a:p>
          <a:p>
            <a:r>
              <a:rPr lang="en-IN" sz="1200" dirty="0"/>
              <a:t> </a:t>
            </a:r>
          </a:p>
          <a:p>
            <a:r>
              <a:rPr lang="en-IN" sz="1200" dirty="0"/>
              <a:t>    &lt;bean id="</a:t>
            </a:r>
            <a:r>
              <a:rPr lang="en-IN" sz="1200" dirty="0" err="1"/>
              <a:t>simpleServiceProxy</a:t>
            </a:r>
            <a:r>
              <a:rPr lang="en-IN" sz="1200" dirty="0"/>
              <a:t>" class="</a:t>
            </a:r>
            <a:r>
              <a:rPr lang="en-IN" sz="1200" dirty="0" err="1"/>
              <a:t>org.springframework.aop.framework.ProxyFactoryBean</a:t>
            </a:r>
            <a:r>
              <a:rPr lang="en-IN" sz="1200" dirty="0"/>
              <a:t>"&gt;</a:t>
            </a:r>
          </a:p>
          <a:p>
            <a:r>
              <a:rPr lang="en-IN" sz="1200" dirty="0"/>
              <a:t>        &lt;property name="target" ref="</a:t>
            </a:r>
            <a:r>
              <a:rPr lang="en-IN" sz="1200" dirty="0" err="1"/>
              <a:t>simpleServiceBean</a:t>
            </a:r>
            <a:r>
              <a:rPr lang="en-IN" sz="1200" dirty="0"/>
              <a:t>" /&gt;</a:t>
            </a:r>
          </a:p>
          <a:p>
            <a:r>
              <a:rPr lang="en-IN" sz="1200" dirty="0"/>
              <a:t>        &lt;property name="</a:t>
            </a:r>
            <a:r>
              <a:rPr lang="en-IN" sz="1200" dirty="0" err="1"/>
              <a:t>interceptorNames</a:t>
            </a:r>
            <a:r>
              <a:rPr lang="en-IN" sz="1200" dirty="0"/>
              <a:t>"&gt;</a:t>
            </a:r>
          </a:p>
          <a:p>
            <a:r>
              <a:rPr lang="en-IN" sz="1200" dirty="0"/>
              <a:t>            &lt;list&gt;</a:t>
            </a:r>
          </a:p>
          <a:p>
            <a:r>
              <a:rPr lang="en-IN" sz="1200" dirty="0"/>
              <a:t>                &lt;value&gt;</a:t>
            </a:r>
            <a:r>
              <a:rPr lang="en-IN" sz="1200" dirty="0" err="1"/>
              <a:t>doBeforeMethodBean</a:t>
            </a:r>
            <a:r>
              <a:rPr lang="en-IN" sz="1200" dirty="0"/>
              <a:t>&lt;/value&gt;</a:t>
            </a:r>
          </a:p>
          <a:p>
            <a:r>
              <a:rPr lang="en-IN" sz="1200" dirty="0"/>
              <a:t>                &lt;value&gt;</a:t>
            </a:r>
            <a:r>
              <a:rPr lang="en-IN" sz="1200" dirty="0" err="1"/>
              <a:t>doAfterReturningMethodBean</a:t>
            </a:r>
            <a:r>
              <a:rPr lang="en-IN" sz="1200" dirty="0"/>
              <a:t>&lt;/value&gt;</a:t>
            </a:r>
          </a:p>
          <a:p>
            <a:r>
              <a:rPr lang="en-IN" sz="1200" dirty="0"/>
              <a:t>                &lt;value&gt;</a:t>
            </a:r>
            <a:r>
              <a:rPr lang="en-IN" sz="1200" dirty="0" err="1"/>
              <a:t>doAfterThrowingExceptionMethodBean</a:t>
            </a:r>
            <a:r>
              <a:rPr lang="en-IN" sz="1200" dirty="0"/>
              <a:t>&lt;/value&gt;</a:t>
            </a:r>
          </a:p>
          <a:p>
            <a:r>
              <a:rPr lang="en-IN" sz="1200" dirty="0"/>
              <a:t>                &lt;value&gt;</a:t>
            </a:r>
            <a:r>
              <a:rPr lang="en-IN" sz="1200" dirty="0" err="1"/>
              <a:t>doAroundMethodBean</a:t>
            </a:r>
            <a:r>
              <a:rPr lang="en-IN" sz="1200" dirty="0"/>
              <a:t>&lt;/value&gt;</a:t>
            </a:r>
          </a:p>
          <a:p>
            <a:r>
              <a:rPr lang="en-IN" sz="1200" dirty="0"/>
              <a:t>            &lt;/list&gt;</a:t>
            </a:r>
          </a:p>
          <a:p>
            <a:r>
              <a:rPr lang="en-IN" sz="1200" dirty="0"/>
              <a:t>        &lt;/property&gt;</a:t>
            </a:r>
          </a:p>
          <a:p>
            <a:r>
              <a:rPr lang="en-IN" sz="1200" dirty="0"/>
              <a:t>    &lt;/bean&gt;</a:t>
            </a:r>
          </a:p>
          <a:p>
            <a:r>
              <a:rPr lang="en-IN" sz="1200" dirty="0"/>
              <a:t>&lt;/beans&gt;</a:t>
            </a:r>
          </a:p>
        </p:txBody>
      </p:sp>
      <p:sp>
        <p:nvSpPr>
          <p:cNvPr id="3" name="Rectangle 2">
            <a:extLst>
              <a:ext uri="{FF2B5EF4-FFF2-40B4-BE49-F238E27FC236}">
                <a16:creationId xmlns:a16="http://schemas.microsoft.com/office/drawing/2014/main" id="{F75E1361-D725-4A5D-BDFB-F0995D5A0429}"/>
              </a:ext>
            </a:extLst>
          </p:cNvPr>
          <p:cNvSpPr/>
          <p:nvPr/>
        </p:nvSpPr>
        <p:spPr>
          <a:xfrm>
            <a:off x="228599" y="1844824"/>
            <a:ext cx="4012713" cy="43204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79CBDCF-29E7-4293-901E-C01FF1BE8D16}"/>
              </a:ext>
            </a:extLst>
          </p:cNvPr>
          <p:cNvSpPr/>
          <p:nvPr/>
        </p:nvSpPr>
        <p:spPr>
          <a:xfrm>
            <a:off x="4262640" y="1189542"/>
            <a:ext cx="4631433" cy="54476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8508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3E60-8D65-4522-907E-A8CE351B9A0D}"/>
              </a:ext>
            </a:extLst>
          </p:cNvPr>
          <p:cNvSpPr>
            <a:spLocks noGrp="1"/>
          </p:cNvSpPr>
          <p:nvPr>
            <p:ph type="title"/>
          </p:nvPr>
        </p:nvSpPr>
        <p:spPr/>
        <p:txBody>
          <a:bodyPr/>
          <a:lstStyle/>
          <a:p>
            <a:r>
              <a:rPr lang="en-IN" dirty="0"/>
              <a:t>Demo: Around Advice Cont..</a:t>
            </a:r>
          </a:p>
        </p:txBody>
      </p:sp>
      <p:sp>
        <p:nvSpPr>
          <p:cNvPr id="4" name="Rectangle 3">
            <a:extLst>
              <a:ext uri="{FF2B5EF4-FFF2-40B4-BE49-F238E27FC236}">
                <a16:creationId xmlns:a16="http://schemas.microsoft.com/office/drawing/2014/main" id="{4178B929-DC16-424F-8CDE-D633F7FDEF57}"/>
              </a:ext>
            </a:extLst>
          </p:cNvPr>
          <p:cNvSpPr/>
          <p:nvPr/>
        </p:nvSpPr>
        <p:spPr>
          <a:xfrm>
            <a:off x="280358" y="980728"/>
            <a:ext cx="8991600" cy="5693866"/>
          </a:xfrm>
          <a:prstGeom prst="rect">
            <a:avLst/>
          </a:prstGeom>
        </p:spPr>
        <p:txBody>
          <a:bodyPr wrap="square">
            <a:spAutoFit/>
          </a:bodyPr>
          <a:lstStyle/>
          <a:p>
            <a:r>
              <a:rPr lang="en-IN" sz="1400" dirty="0"/>
              <a:t>When running the application with the </a:t>
            </a:r>
            <a:r>
              <a:rPr lang="en-IN" sz="1400" dirty="0" err="1"/>
              <a:t>DoAroundMethod</a:t>
            </a:r>
            <a:r>
              <a:rPr lang="en-IN" sz="1400" dirty="0"/>
              <a:t> advice we can see that it intercepts all methods of </a:t>
            </a:r>
            <a:r>
              <a:rPr lang="en-IN" sz="1400" dirty="0" err="1"/>
              <a:t>simpleService</a:t>
            </a:r>
            <a:r>
              <a:rPr lang="en-IN" sz="1400" dirty="0"/>
              <a:t>. Output:</a:t>
            </a:r>
          </a:p>
          <a:p>
            <a:endParaRPr lang="en-IN" sz="1400" dirty="0"/>
          </a:p>
          <a:p>
            <a:r>
              <a:rPr lang="en-IN" sz="1400" dirty="0"/>
              <a:t>****SPRING AOP**** </a:t>
            </a:r>
            <a:r>
              <a:rPr lang="en-IN" sz="1400" dirty="0" err="1"/>
              <a:t>DoBeforeMethod</a:t>
            </a:r>
            <a:r>
              <a:rPr lang="en-IN" sz="1400" dirty="0"/>
              <a:t> : Executing before method!</a:t>
            </a:r>
          </a:p>
          <a:p>
            <a:r>
              <a:rPr lang="en-IN" sz="1400" dirty="0"/>
              <a:t>****SPRING AOP**** </a:t>
            </a:r>
            <a:r>
              <a:rPr lang="en-IN" sz="1400" dirty="0" err="1"/>
              <a:t>DoAroundMethod</a:t>
            </a:r>
            <a:r>
              <a:rPr lang="en-IN" sz="1400" dirty="0"/>
              <a:t>: Method name : </a:t>
            </a:r>
            <a:r>
              <a:rPr lang="en-IN" sz="1400" dirty="0" err="1"/>
              <a:t>printSNameId</a:t>
            </a:r>
            <a:endParaRPr lang="en-IN" sz="1400" dirty="0"/>
          </a:p>
          <a:p>
            <a:r>
              <a:rPr lang="en-IN" sz="1400" dirty="0"/>
              <a:t>****SPRING AOP**** </a:t>
            </a:r>
            <a:r>
              <a:rPr lang="en-IN" sz="1400" dirty="0" err="1"/>
              <a:t>DoAroundMethod</a:t>
            </a:r>
            <a:r>
              <a:rPr lang="en-IN" sz="1400" dirty="0"/>
              <a:t>: Method arguments : []</a:t>
            </a:r>
          </a:p>
          <a:p>
            <a:r>
              <a:rPr lang="en-IN" sz="1400" dirty="0"/>
              <a:t>****SPRING AOP**** </a:t>
            </a:r>
            <a:r>
              <a:rPr lang="en-IN" sz="1400" dirty="0" err="1"/>
              <a:t>DoAroundMethod</a:t>
            </a:r>
            <a:r>
              <a:rPr lang="en-IN" sz="1400" dirty="0"/>
              <a:t>: Before method executing!</a:t>
            </a:r>
          </a:p>
          <a:p>
            <a:r>
              <a:rPr lang="en-IN" sz="1400" dirty="0" err="1"/>
              <a:t>SimpleService</a:t>
            </a:r>
            <a:r>
              <a:rPr lang="en-IN" sz="1400" dirty="0"/>
              <a:t> : Method </a:t>
            </a:r>
            <a:r>
              <a:rPr lang="en-IN" sz="1400" dirty="0" err="1"/>
              <a:t>printSNameId</a:t>
            </a:r>
            <a:r>
              <a:rPr lang="en-IN" sz="1400" dirty="0"/>
              <a:t>() : My name is Hello and my id is 12345</a:t>
            </a:r>
          </a:p>
          <a:p>
            <a:r>
              <a:rPr lang="en-IN" sz="1400" dirty="0"/>
              <a:t>****SPRING AOP**** </a:t>
            </a:r>
            <a:r>
              <a:rPr lang="en-IN" sz="1400" dirty="0" err="1"/>
              <a:t>DoAroundMethod</a:t>
            </a:r>
            <a:r>
              <a:rPr lang="en-IN" sz="1400" dirty="0"/>
              <a:t>: After method executing!</a:t>
            </a:r>
          </a:p>
          <a:p>
            <a:r>
              <a:rPr lang="en-IN" sz="1400" dirty="0"/>
              <a:t>****SPRING AOP**** </a:t>
            </a:r>
            <a:r>
              <a:rPr lang="en-IN" sz="1400" dirty="0" err="1"/>
              <a:t>DoAfterReturningMethod</a:t>
            </a:r>
            <a:r>
              <a:rPr lang="en-IN" sz="1400" dirty="0"/>
              <a:t> : Executing after method return!</a:t>
            </a:r>
          </a:p>
          <a:p>
            <a:r>
              <a:rPr lang="en-IN" sz="1400" dirty="0"/>
              <a:t>--------------</a:t>
            </a:r>
          </a:p>
          <a:p>
            <a:r>
              <a:rPr lang="en-IN" sz="1400" dirty="0"/>
              <a:t>****SPRING AOP**** </a:t>
            </a:r>
            <a:r>
              <a:rPr lang="en-IN" sz="1400" dirty="0" err="1"/>
              <a:t>DoBeforeMethod</a:t>
            </a:r>
            <a:r>
              <a:rPr lang="en-IN" sz="1400" dirty="0"/>
              <a:t> : Executing before method!</a:t>
            </a:r>
          </a:p>
          <a:p>
            <a:r>
              <a:rPr lang="en-IN" sz="1400" dirty="0"/>
              <a:t>****SPRING AOP**** </a:t>
            </a:r>
            <a:r>
              <a:rPr lang="en-IN" sz="1400" dirty="0" err="1"/>
              <a:t>DoAroundMethod</a:t>
            </a:r>
            <a:r>
              <a:rPr lang="en-IN" sz="1400" dirty="0"/>
              <a:t>: Method name : </a:t>
            </a:r>
            <a:r>
              <a:rPr lang="en-IN" sz="1400" dirty="0" err="1"/>
              <a:t>checkName</a:t>
            </a:r>
            <a:endParaRPr lang="en-IN" sz="1400" dirty="0"/>
          </a:p>
          <a:p>
            <a:r>
              <a:rPr lang="en-IN" sz="1400" dirty="0"/>
              <a:t>****SPRING AOP**** </a:t>
            </a:r>
            <a:r>
              <a:rPr lang="en-IN" sz="1400" dirty="0" err="1"/>
              <a:t>DoAroundMethod</a:t>
            </a:r>
            <a:r>
              <a:rPr lang="en-IN" sz="1400" dirty="0"/>
              <a:t>: Method arguments : []</a:t>
            </a:r>
          </a:p>
          <a:p>
            <a:r>
              <a:rPr lang="en-IN" sz="1400" dirty="0"/>
              <a:t>****SPRING AOP**** </a:t>
            </a:r>
            <a:r>
              <a:rPr lang="en-IN" sz="1400" dirty="0" err="1"/>
              <a:t>DoAroundMethod</a:t>
            </a:r>
            <a:r>
              <a:rPr lang="en-IN" sz="1400" dirty="0"/>
              <a:t>: Before method executing!</a:t>
            </a:r>
          </a:p>
          <a:p>
            <a:r>
              <a:rPr lang="en-IN" sz="1400" dirty="0"/>
              <a:t>****SPRING AOP**** </a:t>
            </a:r>
            <a:r>
              <a:rPr lang="en-IN" sz="1400" dirty="0" err="1"/>
              <a:t>DoAroundMethod</a:t>
            </a:r>
            <a:r>
              <a:rPr lang="en-IN" sz="1400" dirty="0"/>
              <a:t>: When method throws Exception!</a:t>
            </a:r>
          </a:p>
          <a:p>
            <a:r>
              <a:rPr lang="en-IN" sz="1400" dirty="0"/>
              <a:t>****SPRING AOP**** </a:t>
            </a:r>
            <a:r>
              <a:rPr lang="en-IN" sz="1400" dirty="0" err="1"/>
              <a:t>DoAfterThrowingExceptionMethod</a:t>
            </a:r>
            <a:r>
              <a:rPr lang="en-IN" sz="1400" dirty="0"/>
              <a:t> : Executing when method throws exception!</a:t>
            </a:r>
          </a:p>
          <a:p>
            <a:r>
              <a:rPr lang="en-IN" sz="1400" dirty="0" err="1"/>
              <a:t>SimpleService</a:t>
            </a:r>
            <a:r>
              <a:rPr lang="en-IN" sz="1400" dirty="0"/>
              <a:t>: Method </a:t>
            </a:r>
            <a:r>
              <a:rPr lang="en-IN" sz="1400" dirty="0" err="1"/>
              <a:t>checkName</a:t>
            </a:r>
            <a:r>
              <a:rPr lang="en-IN" sz="1400" dirty="0"/>
              <a:t>() exception thrown..</a:t>
            </a:r>
          </a:p>
          <a:p>
            <a:r>
              <a:rPr lang="en-IN" sz="1400" dirty="0"/>
              <a:t>--------------</a:t>
            </a:r>
          </a:p>
          <a:p>
            <a:r>
              <a:rPr lang="en-IN" sz="1400" dirty="0"/>
              <a:t>****SPRING AOP**** </a:t>
            </a:r>
            <a:r>
              <a:rPr lang="en-IN" sz="1400" dirty="0" err="1"/>
              <a:t>DoBeforeMethod</a:t>
            </a:r>
            <a:r>
              <a:rPr lang="en-IN" sz="1400" dirty="0"/>
              <a:t> : Executing before method!</a:t>
            </a:r>
          </a:p>
          <a:p>
            <a:r>
              <a:rPr lang="en-IN" sz="1400" dirty="0"/>
              <a:t>****SPRING AOP**** </a:t>
            </a:r>
            <a:r>
              <a:rPr lang="en-IN" sz="1400" dirty="0" err="1"/>
              <a:t>DoAroundMethod</a:t>
            </a:r>
            <a:r>
              <a:rPr lang="en-IN" sz="1400" dirty="0"/>
              <a:t>: Method name : </a:t>
            </a:r>
            <a:r>
              <a:rPr lang="en-IN" sz="1400" dirty="0" err="1"/>
              <a:t>sayHello</a:t>
            </a:r>
            <a:endParaRPr lang="en-IN" sz="1400" dirty="0"/>
          </a:p>
          <a:p>
            <a:r>
              <a:rPr lang="en-IN" sz="1400" dirty="0"/>
              <a:t>****SPRING AOP**** </a:t>
            </a:r>
            <a:r>
              <a:rPr lang="en-IN" sz="1400" dirty="0" err="1"/>
              <a:t>DoAroundMethod</a:t>
            </a:r>
            <a:r>
              <a:rPr lang="en-IN" sz="1400" dirty="0"/>
              <a:t>: Method arguments : [</a:t>
            </a:r>
            <a:r>
              <a:rPr lang="en-IN" sz="1400" dirty="0" err="1"/>
              <a:t>aop</a:t>
            </a:r>
            <a:r>
              <a:rPr lang="en-IN" sz="1400" dirty="0"/>
              <a:t>]</a:t>
            </a:r>
          </a:p>
          <a:p>
            <a:r>
              <a:rPr lang="en-IN" sz="1400" dirty="0"/>
              <a:t>****SPRING AOP**** </a:t>
            </a:r>
            <a:r>
              <a:rPr lang="en-IN" sz="1400" dirty="0" err="1"/>
              <a:t>DoAroundMethod</a:t>
            </a:r>
            <a:r>
              <a:rPr lang="en-IN" sz="1400" dirty="0"/>
              <a:t>: Before method executing!</a:t>
            </a:r>
          </a:p>
          <a:p>
            <a:r>
              <a:rPr lang="en-IN" sz="1400" dirty="0" err="1"/>
              <a:t>SimpleService</a:t>
            </a:r>
            <a:r>
              <a:rPr lang="en-IN" sz="1400" dirty="0"/>
              <a:t> : Method </a:t>
            </a:r>
            <a:r>
              <a:rPr lang="en-IN" sz="1400" dirty="0" err="1"/>
              <a:t>sayHello</a:t>
            </a:r>
            <a:r>
              <a:rPr lang="en-IN" sz="1400" dirty="0"/>
              <a:t>() : Hello! </a:t>
            </a:r>
            <a:r>
              <a:rPr lang="en-IN" sz="1400" dirty="0" err="1"/>
              <a:t>aop</a:t>
            </a:r>
            <a:endParaRPr lang="en-IN" sz="1400" dirty="0"/>
          </a:p>
          <a:p>
            <a:r>
              <a:rPr lang="en-IN" sz="1400" dirty="0"/>
              <a:t>****SPRING AOP**** </a:t>
            </a:r>
            <a:r>
              <a:rPr lang="en-IN" sz="1400" dirty="0" err="1"/>
              <a:t>DoAroundMethod</a:t>
            </a:r>
            <a:r>
              <a:rPr lang="en-IN" sz="1400" dirty="0"/>
              <a:t>: After method executing!</a:t>
            </a:r>
          </a:p>
          <a:p>
            <a:r>
              <a:rPr lang="en-IN" sz="1400" dirty="0"/>
              <a:t>****SPRING AOP**** </a:t>
            </a:r>
            <a:r>
              <a:rPr lang="en-IN" sz="1400" dirty="0" err="1"/>
              <a:t>DoAfterReturningMethod</a:t>
            </a:r>
            <a:r>
              <a:rPr lang="en-IN" sz="1400" dirty="0"/>
              <a:t> : Executing after method return!</a:t>
            </a:r>
          </a:p>
        </p:txBody>
      </p:sp>
    </p:spTree>
    <p:extLst>
      <p:ext uri="{BB962C8B-B14F-4D97-AF65-F5344CB8AC3E}">
        <p14:creationId xmlns:p14="http://schemas.microsoft.com/office/powerpoint/2010/main" val="2174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0988-F4BB-49D0-80C5-E0F6452E5AC7}"/>
              </a:ext>
            </a:extLst>
          </p:cNvPr>
          <p:cNvSpPr>
            <a:spLocks noGrp="1"/>
          </p:cNvSpPr>
          <p:nvPr>
            <p:ph type="title"/>
          </p:nvPr>
        </p:nvSpPr>
        <p:spPr/>
        <p:txBody>
          <a:bodyPr>
            <a:noAutofit/>
          </a:bodyPr>
          <a:lstStyle/>
          <a:p>
            <a:r>
              <a:rPr lang="en-US" dirty="0"/>
              <a:t>Demo: Java Based Configuration</a:t>
            </a:r>
            <a:endParaRPr lang="en-IN" dirty="0"/>
          </a:p>
        </p:txBody>
      </p:sp>
      <p:sp>
        <p:nvSpPr>
          <p:cNvPr id="3" name="Content Placeholder 2">
            <a:extLst>
              <a:ext uri="{FF2B5EF4-FFF2-40B4-BE49-F238E27FC236}">
                <a16:creationId xmlns:a16="http://schemas.microsoft.com/office/drawing/2014/main" id="{78A859F2-CBEC-40DF-A930-860576384708}"/>
              </a:ext>
            </a:extLst>
          </p:cNvPr>
          <p:cNvSpPr>
            <a:spLocks noGrp="1"/>
          </p:cNvSpPr>
          <p:nvPr>
            <p:ph idx="1"/>
          </p:nvPr>
        </p:nvSpPr>
        <p:spPr>
          <a:xfrm>
            <a:off x="323528" y="1052736"/>
            <a:ext cx="8363272" cy="5544616"/>
          </a:xfrm>
        </p:spPr>
        <p:txBody>
          <a:bodyPr>
            <a:normAutofit fontScale="92500" lnSpcReduction="10000"/>
          </a:bodyPr>
          <a:lstStyle/>
          <a:p>
            <a:pPr marL="0" indent="0" fontAlgn="base">
              <a:buNone/>
            </a:pPr>
            <a:r>
              <a:rPr lang="en-US" dirty="0"/>
              <a:t>Duration:</a:t>
            </a:r>
            <a:r>
              <a:rPr lang="en-US" b="0" dirty="0"/>
              <a:t>10 min</a:t>
            </a:r>
          </a:p>
          <a:p>
            <a:pPr marL="0" indent="0" fontAlgn="base">
              <a:buNone/>
            </a:pPr>
            <a:endParaRPr lang="en-IN" b="0" dirty="0"/>
          </a:p>
          <a:p>
            <a:pPr marL="0" indent="0" fontAlgn="base">
              <a:buNone/>
            </a:pPr>
            <a:r>
              <a:rPr lang="en-IN" b="0" dirty="0"/>
              <a:t>Create a bean class called country.java in package </a:t>
            </a:r>
            <a:r>
              <a:rPr lang="en-IN" dirty="0" err="1"/>
              <a:t>com.annotation.model</a:t>
            </a:r>
            <a:r>
              <a:rPr lang="en-IN" dirty="0"/>
              <a:t> </a:t>
            </a:r>
            <a:r>
              <a:rPr lang="en-IN" b="0" dirty="0"/>
              <a:t>.</a:t>
            </a:r>
          </a:p>
          <a:p>
            <a:pPr marL="0" indent="0" fontAlgn="base">
              <a:buNone/>
            </a:pPr>
            <a:endParaRPr lang="en-IN" b="0" dirty="0"/>
          </a:p>
          <a:p>
            <a:pPr marL="0" indent="0" fontAlgn="base">
              <a:buNone/>
            </a:pPr>
            <a:r>
              <a:rPr lang="en-IN" b="0" dirty="0"/>
              <a:t>public class Country {</a:t>
            </a:r>
          </a:p>
          <a:p>
            <a:pPr marL="0" indent="0" fontAlgn="base">
              <a:buNone/>
            </a:pPr>
            <a:r>
              <a:rPr lang="en-IN" b="0" dirty="0"/>
              <a:t> </a:t>
            </a:r>
          </a:p>
          <a:p>
            <a:pPr marL="0" indent="0" fontAlgn="base">
              <a:buNone/>
            </a:pPr>
            <a:r>
              <a:rPr lang="en-IN" b="0" dirty="0"/>
              <a:t>    String </a:t>
            </a:r>
            <a:r>
              <a:rPr lang="en-IN" b="0" dirty="0" err="1"/>
              <a:t>countryName</a:t>
            </a:r>
            <a:r>
              <a:rPr lang="en-IN" b="0" dirty="0"/>
              <a:t>;</a:t>
            </a:r>
          </a:p>
          <a:p>
            <a:pPr marL="0" indent="0" fontAlgn="base">
              <a:buNone/>
            </a:pPr>
            <a:r>
              <a:rPr lang="en-IN" b="0" dirty="0"/>
              <a:t>    </a:t>
            </a:r>
          </a:p>
          <a:p>
            <a:pPr marL="0" indent="0" fontAlgn="base">
              <a:buNone/>
            </a:pPr>
            <a:r>
              <a:rPr lang="en-IN" b="0" dirty="0"/>
              <a:t>    public Country(String </a:t>
            </a:r>
            <a:r>
              <a:rPr lang="en-IN" b="0" dirty="0" err="1"/>
              <a:t>countryName</a:t>
            </a:r>
            <a:r>
              <a:rPr lang="en-IN" b="0" dirty="0"/>
              <a:t>) {</a:t>
            </a:r>
          </a:p>
          <a:p>
            <a:pPr marL="0" indent="0" fontAlgn="base">
              <a:buNone/>
            </a:pPr>
            <a:r>
              <a:rPr lang="en-IN" b="0" dirty="0"/>
              <a:t>  </a:t>
            </a:r>
            <a:r>
              <a:rPr lang="en-IN" b="0" dirty="0" err="1"/>
              <a:t>this.countryName</a:t>
            </a:r>
            <a:r>
              <a:rPr lang="en-IN" b="0" dirty="0"/>
              <a:t>=</a:t>
            </a:r>
            <a:r>
              <a:rPr lang="en-IN" b="0" dirty="0" err="1"/>
              <a:t>countryName</a:t>
            </a:r>
            <a:r>
              <a:rPr lang="en-IN" b="0" dirty="0"/>
              <a:t>;</a:t>
            </a:r>
          </a:p>
          <a:p>
            <a:pPr marL="0" indent="0" fontAlgn="base">
              <a:buNone/>
            </a:pPr>
            <a:r>
              <a:rPr lang="en-IN" b="0" dirty="0"/>
              <a:t>}</a:t>
            </a:r>
          </a:p>
          <a:p>
            <a:pPr marL="0" indent="0" fontAlgn="base">
              <a:buNone/>
            </a:pPr>
            <a:r>
              <a:rPr lang="en-IN" b="0" dirty="0"/>
              <a:t>public String </a:t>
            </a:r>
            <a:r>
              <a:rPr lang="en-IN" b="0" dirty="0" err="1"/>
              <a:t>getCountryName</a:t>
            </a:r>
            <a:r>
              <a:rPr lang="en-IN" b="0" dirty="0"/>
              <a:t>() {</a:t>
            </a:r>
          </a:p>
          <a:p>
            <a:pPr marL="0" indent="0" fontAlgn="base">
              <a:buNone/>
            </a:pPr>
            <a:r>
              <a:rPr lang="en-IN" b="0" dirty="0"/>
              <a:t>        return </a:t>
            </a:r>
            <a:r>
              <a:rPr lang="en-IN" b="0" dirty="0" err="1"/>
              <a:t>countryName</a:t>
            </a:r>
            <a:r>
              <a:rPr lang="en-IN" b="0" dirty="0"/>
              <a:t>;</a:t>
            </a:r>
          </a:p>
          <a:p>
            <a:pPr marL="0" indent="0" fontAlgn="base">
              <a:buNone/>
            </a:pPr>
            <a:r>
              <a:rPr lang="en-IN" b="0" dirty="0"/>
              <a:t>    }</a:t>
            </a:r>
          </a:p>
          <a:p>
            <a:pPr marL="0" indent="0" fontAlgn="base">
              <a:buNone/>
            </a:pPr>
            <a:r>
              <a:rPr lang="en-IN" b="0" dirty="0"/>
              <a:t>    public void </a:t>
            </a:r>
            <a:r>
              <a:rPr lang="en-IN" b="0" dirty="0" err="1"/>
              <a:t>setCountryName</a:t>
            </a:r>
            <a:r>
              <a:rPr lang="en-IN" b="0" dirty="0"/>
              <a:t>(String </a:t>
            </a:r>
            <a:r>
              <a:rPr lang="en-IN" b="0" dirty="0" err="1"/>
              <a:t>countryName</a:t>
            </a:r>
            <a:r>
              <a:rPr lang="en-IN" b="0" dirty="0"/>
              <a:t>) {</a:t>
            </a:r>
          </a:p>
          <a:p>
            <a:pPr marL="0" indent="0" fontAlgn="base">
              <a:buNone/>
            </a:pPr>
            <a:r>
              <a:rPr lang="en-IN" b="0" dirty="0"/>
              <a:t>        </a:t>
            </a:r>
            <a:r>
              <a:rPr lang="en-IN" b="0" dirty="0" err="1"/>
              <a:t>this.countryName</a:t>
            </a:r>
            <a:r>
              <a:rPr lang="en-IN" b="0" dirty="0"/>
              <a:t> = </a:t>
            </a:r>
            <a:r>
              <a:rPr lang="en-IN" b="0" dirty="0" err="1"/>
              <a:t>countryName</a:t>
            </a:r>
            <a:r>
              <a:rPr lang="en-IN" b="0" dirty="0"/>
              <a:t>;</a:t>
            </a:r>
          </a:p>
          <a:p>
            <a:pPr marL="0" indent="0" fontAlgn="base">
              <a:buNone/>
            </a:pPr>
            <a:r>
              <a:rPr lang="en-IN" b="0" dirty="0"/>
              <a:t>    }</a:t>
            </a:r>
          </a:p>
          <a:p>
            <a:pPr marL="0" indent="0" fontAlgn="base">
              <a:buNone/>
            </a:pPr>
            <a:r>
              <a:rPr lang="en-IN" b="0" dirty="0"/>
              <a:t> </a:t>
            </a:r>
          </a:p>
          <a:p>
            <a:pPr marL="0" indent="0" fontAlgn="base">
              <a:buNone/>
            </a:pPr>
            <a:r>
              <a:rPr lang="en-IN" b="0" dirty="0"/>
              <a:t>}</a:t>
            </a:r>
          </a:p>
          <a:p>
            <a:pPr marL="0" indent="0">
              <a:buNone/>
            </a:pPr>
            <a:br>
              <a:rPr lang="en-IN" dirty="0"/>
            </a:br>
            <a:endParaRPr lang="en-IN" dirty="0"/>
          </a:p>
        </p:txBody>
      </p:sp>
    </p:spTree>
    <p:extLst>
      <p:ext uri="{BB962C8B-B14F-4D97-AF65-F5344CB8AC3E}">
        <p14:creationId xmlns:p14="http://schemas.microsoft.com/office/powerpoint/2010/main" val="371471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2BCC-94D4-4F53-B037-743A765072E4}"/>
              </a:ext>
            </a:extLst>
          </p:cNvPr>
          <p:cNvSpPr>
            <a:spLocks noGrp="1"/>
          </p:cNvSpPr>
          <p:nvPr>
            <p:ph type="title"/>
          </p:nvPr>
        </p:nvSpPr>
        <p:spPr/>
        <p:txBody>
          <a:bodyPr/>
          <a:lstStyle/>
          <a:p>
            <a:r>
              <a:rPr lang="en-IN" dirty="0"/>
              <a:t>JDBC Framework </a:t>
            </a:r>
          </a:p>
        </p:txBody>
      </p:sp>
      <p:sp>
        <p:nvSpPr>
          <p:cNvPr id="5" name="Rectangle 4">
            <a:extLst>
              <a:ext uri="{FF2B5EF4-FFF2-40B4-BE49-F238E27FC236}">
                <a16:creationId xmlns:a16="http://schemas.microsoft.com/office/drawing/2014/main" id="{75BD710C-967A-4296-923C-E0DFA041A6B1}"/>
              </a:ext>
            </a:extLst>
          </p:cNvPr>
          <p:cNvSpPr/>
          <p:nvPr/>
        </p:nvSpPr>
        <p:spPr>
          <a:xfrm>
            <a:off x="0" y="1124744"/>
            <a:ext cx="9144000" cy="3970318"/>
          </a:xfrm>
          <a:prstGeom prst="rect">
            <a:avLst/>
          </a:prstGeom>
        </p:spPr>
        <p:txBody>
          <a:bodyPr wrap="square">
            <a:spAutoFit/>
          </a:bodyPr>
          <a:lstStyle/>
          <a:p>
            <a:r>
              <a:rPr lang="en-IN" dirty="0">
                <a:solidFill>
                  <a:srgbClr val="000000"/>
                </a:solidFill>
              </a:rPr>
              <a:t>Spring </a:t>
            </a:r>
            <a:r>
              <a:rPr lang="en-IN" b="1" dirty="0" err="1">
                <a:solidFill>
                  <a:srgbClr val="2F4F4F"/>
                </a:solidFill>
              </a:rPr>
              <a:t>JdbcTemplate</a:t>
            </a:r>
            <a:r>
              <a:rPr lang="en-IN" dirty="0">
                <a:solidFill>
                  <a:srgbClr val="000000"/>
                </a:solidFill>
              </a:rPr>
              <a:t> offers a robust mechanism to connect to the database and execute SQL queries using JDBC </a:t>
            </a:r>
            <a:r>
              <a:rPr lang="en-IN" dirty="0" err="1">
                <a:solidFill>
                  <a:srgbClr val="000000"/>
                </a:solidFill>
              </a:rPr>
              <a:t>api</a:t>
            </a:r>
            <a:r>
              <a:rPr lang="en-IN" dirty="0">
                <a:solidFill>
                  <a:srgbClr val="000000"/>
                </a:solidFill>
              </a:rPr>
              <a:t>.</a:t>
            </a:r>
          </a:p>
          <a:p>
            <a:r>
              <a:rPr lang="en-IN" b="1" dirty="0"/>
              <a:t>Problems of JDBC API</a:t>
            </a:r>
          </a:p>
          <a:p>
            <a:pPr marL="342900" indent="-342900">
              <a:buFont typeface="Wingdings" panose="05000000000000000000" pitchFamily="2" charset="2"/>
              <a:buChar char="q"/>
            </a:pPr>
            <a:r>
              <a:rPr lang="en-IN" dirty="0"/>
              <a:t>The problems of JDBC API are as follows:</a:t>
            </a:r>
          </a:p>
          <a:p>
            <a:pPr marL="342900" indent="-342900">
              <a:buFont typeface="Wingdings" panose="05000000000000000000" pitchFamily="2" charset="2"/>
              <a:buChar char="q"/>
            </a:pPr>
            <a:r>
              <a:rPr lang="en-IN" dirty="0"/>
              <a:t>We need to write a lot of code before and after executing the query, such as creating connection, statement, closing </a:t>
            </a:r>
            <a:r>
              <a:rPr lang="en-IN" dirty="0" err="1"/>
              <a:t>resultset</a:t>
            </a:r>
            <a:r>
              <a:rPr lang="en-IN" dirty="0"/>
              <a:t>, connection etc.</a:t>
            </a:r>
          </a:p>
          <a:p>
            <a:pPr marL="342900" indent="-342900">
              <a:buFont typeface="Wingdings" panose="05000000000000000000" pitchFamily="2" charset="2"/>
              <a:buChar char="q"/>
            </a:pPr>
            <a:r>
              <a:rPr lang="en-IN" dirty="0"/>
              <a:t>exception handling code needs to be performed on the database logic.</a:t>
            </a:r>
          </a:p>
          <a:p>
            <a:pPr marL="342900" indent="-342900">
              <a:buFont typeface="Wingdings" panose="05000000000000000000" pitchFamily="2" charset="2"/>
              <a:buChar char="q"/>
            </a:pPr>
            <a:r>
              <a:rPr lang="en-IN" dirty="0"/>
              <a:t>We need to handle transaction.</a:t>
            </a:r>
          </a:p>
          <a:p>
            <a:pPr marL="342900" indent="-342900">
              <a:buFont typeface="Wingdings" panose="05000000000000000000" pitchFamily="2" charset="2"/>
              <a:buChar char="q"/>
            </a:pPr>
            <a:r>
              <a:rPr lang="en-IN" dirty="0"/>
              <a:t>Codes Repetition across database logic is a time consuming task.</a:t>
            </a:r>
          </a:p>
          <a:p>
            <a:br>
              <a:rPr lang="en-IN" b="1" dirty="0"/>
            </a:br>
            <a:r>
              <a:rPr lang="en-IN" b="1" dirty="0"/>
              <a:t>Advantage of Spring </a:t>
            </a:r>
            <a:r>
              <a:rPr lang="en-IN" b="1" dirty="0" err="1"/>
              <a:t>JdbcTemplate</a:t>
            </a:r>
            <a:endParaRPr lang="en-IN" b="1" dirty="0"/>
          </a:p>
          <a:p>
            <a:endParaRPr lang="en-IN" b="1" dirty="0"/>
          </a:p>
          <a:p>
            <a:r>
              <a:rPr lang="en-IN" dirty="0"/>
              <a:t>Spring </a:t>
            </a:r>
            <a:r>
              <a:rPr lang="en-IN" dirty="0" err="1"/>
              <a:t>JdbcTemplate</a:t>
            </a:r>
            <a:r>
              <a:rPr lang="en-IN" dirty="0"/>
              <a:t> eliminates all the above mentioned problems of JDBC API. It provides you methods to write the queries directly, so it saves a lot of work and time.</a:t>
            </a:r>
          </a:p>
        </p:txBody>
      </p:sp>
    </p:spTree>
    <p:extLst>
      <p:ext uri="{BB962C8B-B14F-4D97-AF65-F5344CB8AC3E}">
        <p14:creationId xmlns:p14="http://schemas.microsoft.com/office/powerpoint/2010/main" val="3443856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765F-3FC5-45B8-A187-DB862F92E948}"/>
              </a:ext>
            </a:extLst>
          </p:cNvPr>
          <p:cNvSpPr>
            <a:spLocks noGrp="1"/>
          </p:cNvSpPr>
          <p:nvPr>
            <p:ph type="title"/>
          </p:nvPr>
        </p:nvSpPr>
        <p:spPr/>
        <p:txBody>
          <a:bodyPr/>
          <a:lstStyle/>
          <a:p>
            <a:r>
              <a:rPr lang="en-IN" dirty="0"/>
              <a:t>JDBC Framework Cont..</a:t>
            </a:r>
          </a:p>
        </p:txBody>
      </p:sp>
      <p:sp>
        <p:nvSpPr>
          <p:cNvPr id="4" name="Rectangle 3">
            <a:extLst>
              <a:ext uri="{FF2B5EF4-FFF2-40B4-BE49-F238E27FC236}">
                <a16:creationId xmlns:a16="http://schemas.microsoft.com/office/drawing/2014/main" id="{B2D2FF64-2502-47B2-95E7-4C376BABC41A}"/>
              </a:ext>
            </a:extLst>
          </p:cNvPr>
          <p:cNvSpPr/>
          <p:nvPr/>
        </p:nvSpPr>
        <p:spPr>
          <a:xfrm>
            <a:off x="107504" y="980728"/>
            <a:ext cx="9036496" cy="5601533"/>
          </a:xfrm>
          <a:prstGeom prst="rect">
            <a:avLst/>
          </a:prstGeom>
        </p:spPr>
        <p:txBody>
          <a:bodyPr wrap="square">
            <a:spAutoFit/>
          </a:bodyPr>
          <a:lstStyle/>
          <a:p>
            <a:r>
              <a:rPr lang="en-IN" sz="2000" b="1" dirty="0"/>
              <a:t>Spring </a:t>
            </a:r>
            <a:r>
              <a:rPr lang="en-IN" sz="2000" b="1" dirty="0" err="1"/>
              <a:t>Jdbc</a:t>
            </a:r>
            <a:r>
              <a:rPr lang="en-IN" sz="2000" b="1" dirty="0"/>
              <a:t> Approaches</a:t>
            </a:r>
          </a:p>
          <a:p>
            <a:endParaRPr lang="en-IN" sz="2000" b="1" dirty="0"/>
          </a:p>
          <a:p>
            <a:r>
              <a:rPr lang="en-IN" dirty="0">
                <a:solidFill>
                  <a:srgbClr val="000000"/>
                </a:solidFill>
              </a:rPr>
              <a:t>Spring framework provides following approaches for JDBC database access:</a:t>
            </a:r>
          </a:p>
          <a:p>
            <a:pPr marL="285750" indent="-285750">
              <a:buFont typeface="Wingdings" panose="05000000000000000000" pitchFamily="2" charset="2"/>
              <a:buChar char="q"/>
            </a:pPr>
            <a:r>
              <a:rPr lang="en-IN" dirty="0" err="1">
                <a:solidFill>
                  <a:srgbClr val="000000"/>
                </a:solidFill>
              </a:rPr>
              <a:t>JdbcTemplate</a:t>
            </a:r>
            <a:endParaRPr lang="en-IN" dirty="0">
              <a:solidFill>
                <a:srgbClr val="000000"/>
              </a:solidFill>
            </a:endParaRPr>
          </a:p>
          <a:p>
            <a:pPr marL="285750" indent="-285750">
              <a:buFont typeface="Wingdings" panose="05000000000000000000" pitchFamily="2" charset="2"/>
              <a:buChar char="q"/>
            </a:pPr>
            <a:r>
              <a:rPr lang="en-IN" dirty="0" err="1">
                <a:solidFill>
                  <a:srgbClr val="000000"/>
                </a:solidFill>
              </a:rPr>
              <a:t>NamedParameterJdbcTemplate</a:t>
            </a:r>
            <a:endParaRPr lang="en-IN" dirty="0">
              <a:solidFill>
                <a:srgbClr val="000000"/>
              </a:solidFill>
            </a:endParaRPr>
          </a:p>
          <a:p>
            <a:pPr marL="285750" indent="-285750">
              <a:buFont typeface="Wingdings" panose="05000000000000000000" pitchFamily="2" charset="2"/>
              <a:buChar char="q"/>
            </a:pPr>
            <a:r>
              <a:rPr lang="en-IN" dirty="0" err="1">
                <a:solidFill>
                  <a:srgbClr val="000000"/>
                </a:solidFill>
              </a:rPr>
              <a:t>SimpleJdbcTemplate</a:t>
            </a:r>
            <a:endParaRPr lang="en-IN" dirty="0">
              <a:solidFill>
                <a:srgbClr val="000000"/>
              </a:solidFill>
            </a:endParaRPr>
          </a:p>
          <a:p>
            <a:pPr marL="285750" indent="-285750">
              <a:buFont typeface="Wingdings" panose="05000000000000000000" pitchFamily="2" charset="2"/>
              <a:buChar char="q"/>
            </a:pPr>
            <a:r>
              <a:rPr lang="en-IN" dirty="0" err="1">
                <a:solidFill>
                  <a:srgbClr val="000000"/>
                </a:solidFill>
              </a:rPr>
              <a:t>SimpleJdbcInsert</a:t>
            </a:r>
            <a:r>
              <a:rPr lang="en-IN" dirty="0">
                <a:solidFill>
                  <a:srgbClr val="000000"/>
                </a:solidFill>
              </a:rPr>
              <a:t> and </a:t>
            </a:r>
            <a:r>
              <a:rPr lang="en-IN" dirty="0" err="1">
                <a:solidFill>
                  <a:srgbClr val="000000"/>
                </a:solidFill>
              </a:rPr>
              <a:t>SimpleJdbcCall</a:t>
            </a:r>
            <a:endParaRPr lang="en-IN" dirty="0">
              <a:solidFill>
                <a:srgbClr val="000000"/>
              </a:solidFill>
            </a:endParaRPr>
          </a:p>
          <a:p>
            <a:pPr marL="285750" indent="-285750">
              <a:buFont typeface="Wingdings" panose="05000000000000000000" pitchFamily="2" charset="2"/>
              <a:buChar char="q"/>
            </a:pPr>
            <a:endParaRPr lang="en-IN" dirty="0">
              <a:solidFill>
                <a:srgbClr val="000000"/>
              </a:solidFill>
            </a:endParaRPr>
          </a:p>
          <a:p>
            <a:r>
              <a:rPr lang="en-IN" sz="2400" b="1" dirty="0" err="1"/>
              <a:t>JdbcTemplate</a:t>
            </a:r>
            <a:r>
              <a:rPr lang="en-IN" sz="2400" b="1" dirty="0"/>
              <a:t> class</a:t>
            </a:r>
          </a:p>
          <a:p>
            <a:endParaRPr lang="en-IN" sz="2400" b="1" dirty="0"/>
          </a:p>
          <a:p>
            <a:r>
              <a:rPr lang="en-IN" dirty="0"/>
              <a:t>It is the central class in the Spring JDBC support classes and does creation and release of resources such as creating and closing of connection object etc. So it will not lead to any problem if you forget to close the connection.</a:t>
            </a:r>
          </a:p>
          <a:p>
            <a:endParaRPr lang="en-IN" dirty="0"/>
          </a:p>
          <a:p>
            <a:r>
              <a:rPr lang="en-IN" dirty="0"/>
              <a:t>It handles the exception and provides the informative exception messages by the help of exception classes defined in the </a:t>
            </a:r>
            <a:r>
              <a:rPr lang="en-IN" b="1" dirty="0" err="1"/>
              <a:t>org.springframework.dao</a:t>
            </a:r>
            <a:r>
              <a:rPr lang="en-IN" dirty="0"/>
              <a:t> package.</a:t>
            </a:r>
          </a:p>
          <a:p>
            <a:endParaRPr lang="en-IN" dirty="0"/>
          </a:p>
          <a:p>
            <a:r>
              <a:rPr lang="en-IN" dirty="0"/>
              <a:t>We can perform all the database operations by the help of </a:t>
            </a:r>
            <a:r>
              <a:rPr lang="en-IN" dirty="0" err="1"/>
              <a:t>JdbcTemplate</a:t>
            </a:r>
            <a:r>
              <a:rPr lang="en-IN" dirty="0"/>
              <a:t> class such as insertion, </a:t>
            </a:r>
            <a:r>
              <a:rPr lang="en-IN" dirty="0" err="1"/>
              <a:t>updation</a:t>
            </a:r>
            <a:r>
              <a:rPr lang="en-IN" dirty="0"/>
              <a:t>, deletion and retrieval of the data from the database.</a:t>
            </a:r>
          </a:p>
        </p:txBody>
      </p:sp>
    </p:spTree>
    <p:extLst>
      <p:ext uri="{BB962C8B-B14F-4D97-AF65-F5344CB8AC3E}">
        <p14:creationId xmlns:p14="http://schemas.microsoft.com/office/powerpoint/2010/main" val="1525941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DDD4-5C99-4DE9-8FDA-CC3C85EA0961}"/>
              </a:ext>
            </a:extLst>
          </p:cNvPr>
          <p:cNvSpPr>
            <a:spLocks noGrp="1"/>
          </p:cNvSpPr>
          <p:nvPr>
            <p:ph type="title"/>
          </p:nvPr>
        </p:nvSpPr>
        <p:spPr/>
        <p:txBody>
          <a:bodyPr/>
          <a:lstStyle/>
          <a:p>
            <a:r>
              <a:rPr lang="en-IN" dirty="0"/>
              <a:t>JDBC Framework Cont..</a:t>
            </a:r>
          </a:p>
        </p:txBody>
      </p:sp>
      <p:sp>
        <p:nvSpPr>
          <p:cNvPr id="4" name="Rectangle 3">
            <a:extLst>
              <a:ext uri="{FF2B5EF4-FFF2-40B4-BE49-F238E27FC236}">
                <a16:creationId xmlns:a16="http://schemas.microsoft.com/office/drawing/2014/main" id="{8D56A9FA-2D2C-4438-A397-203C27073B14}"/>
              </a:ext>
            </a:extLst>
          </p:cNvPr>
          <p:cNvSpPr/>
          <p:nvPr/>
        </p:nvSpPr>
        <p:spPr>
          <a:xfrm>
            <a:off x="251520" y="1196752"/>
            <a:ext cx="8663880" cy="923330"/>
          </a:xfrm>
          <a:prstGeom prst="rect">
            <a:avLst/>
          </a:prstGeom>
        </p:spPr>
        <p:txBody>
          <a:bodyPr wrap="square">
            <a:spAutoFit/>
          </a:bodyPr>
          <a:lstStyle/>
          <a:p>
            <a:r>
              <a:rPr lang="en-IN" b="1" dirty="0">
                <a:solidFill>
                  <a:srgbClr val="000000"/>
                </a:solidFill>
              </a:rPr>
              <a:t>Let's see the methods of spring </a:t>
            </a:r>
            <a:r>
              <a:rPr lang="en-IN" b="1" dirty="0" err="1">
                <a:solidFill>
                  <a:srgbClr val="000000"/>
                </a:solidFill>
              </a:rPr>
              <a:t>JdbcTemplate</a:t>
            </a:r>
            <a:r>
              <a:rPr lang="en-IN" b="1" dirty="0">
                <a:solidFill>
                  <a:srgbClr val="000000"/>
                </a:solidFill>
              </a:rPr>
              <a:t> class.</a:t>
            </a:r>
          </a:p>
          <a:p>
            <a:br>
              <a:rPr lang="en-IN" dirty="0"/>
            </a:br>
            <a:endParaRPr lang="en-IN" dirty="0"/>
          </a:p>
        </p:txBody>
      </p:sp>
      <p:graphicFrame>
        <p:nvGraphicFramePr>
          <p:cNvPr id="5" name="Table 4">
            <a:extLst>
              <a:ext uri="{FF2B5EF4-FFF2-40B4-BE49-F238E27FC236}">
                <a16:creationId xmlns:a16="http://schemas.microsoft.com/office/drawing/2014/main" id="{F4E72850-3D25-426F-90F4-7F5C7D10DC60}"/>
              </a:ext>
            </a:extLst>
          </p:cNvPr>
          <p:cNvGraphicFramePr>
            <a:graphicFrameLocks noGrp="1"/>
          </p:cNvGraphicFramePr>
          <p:nvPr>
            <p:extLst>
              <p:ext uri="{D42A27DB-BD31-4B8C-83A1-F6EECF244321}">
                <p14:modId xmlns:p14="http://schemas.microsoft.com/office/powerpoint/2010/main" val="3192620125"/>
              </p:ext>
            </p:extLst>
          </p:nvPr>
        </p:nvGraphicFramePr>
        <p:xfrm>
          <a:off x="251521" y="1658417"/>
          <a:ext cx="8640959" cy="4738799"/>
        </p:xfrm>
        <a:graphic>
          <a:graphicData uri="http://schemas.openxmlformats.org/drawingml/2006/table">
            <a:tbl>
              <a:tblPr/>
              <a:tblGrid>
                <a:gridCol w="504055">
                  <a:extLst>
                    <a:ext uri="{9D8B030D-6E8A-4147-A177-3AD203B41FA5}">
                      <a16:colId xmlns:a16="http://schemas.microsoft.com/office/drawing/2014/main" val="4012893734"/>
                    </a:ext>
                  </a:extLst>
                </a:gridCol>
                <a:gridCol w="4793229">
                  <a:extLst>
                    <a:ext uri="{9D8B030D-6E8A-4147-A177-3AD203B41FA5}">
                      <a16:colId xmlns:a16="http://schemas.microsoft.com/office/drawing/2014/main" val="2387124233"/>
                    </a:ext>
                  </a:extLst>
                </a:gridCol>
                <a:gridCol w="3343675">
                  <a:extLst>
                    <a:ext uri="{9D8B030D-6E8A-4147-A177-3AD203B41FA5}">
                      <a16:colId xmlns:a16="http://schemas.microsoft.com/office/drawing/2014/main" val="2154341768"/>
                    </a:ext>
                  </a:extLst>
                </a:gridCol>
              </a:tblGrid>
              <a:tr h="372091">
                <a:tc>
                  <a:txBody>
                    <a:bodyPr/>
                    <a:lstStyle/>
                    <a:p>
                      <a:pPr algn="l" fontAlgn="t"/>
                      <a:r>
                        <a:rPr lang="en-IN" sz="1600" b="1" dirty="0">
                          <a:solidFill>
                            <a:srgbClr val="000000"/>
                          </a:solidFill>
                          <a:effectLst/>
                          <a:latin typeface="times new roman" panose="02020603050405020304" pitchFamily="18" charset="0"/>
                        </a:rPr>
                        <a:t>No.</a:t>
                      </a:r>
                    </a:p>
                  </a:txBody>
                  <a:tcPr marL="72069" marR="72069" marT="72069" marB="72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b="1" dirty="0">
                          <a:solidFill>
                            <a:srgbClr val="000000"/>
                          </a:solidFill>
                          <a:effectLst/>
                          <a:latin typeface="times new roman" panose="02020603050405020304" pitchFamily="18" charset="0"/>
                        </a:rPr>
                        <a:t>Method</a:t>
                      </a:r>
                    </a:p>
                  </a:txBody>
                  <a:tcPr marL="72069" marR="72069" marT="72069" marB="72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72069" marR="72069" marT="72069" marB="720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0055164"/>
                  </a:ext>
                </a:extLst>
              </a:tr>
              <a:tr h="716920">
                <a:tc>
                  <a:txBody>
                    <a:bodyPr/>
                    <a:lstStyle/>
                    <a:p>
                      <a:pPr algn="l" fontAlgn="t"/>
                      <a:r>
                        <a:rPr lang="en-IN" sz="1400">
                          <a:solidFill>
                            <a:srgbClr val="000000"/>
                          </a:solidFill>
                          <a:effectLst/>
                          <a:latin typeface="verdana" panose="020B0604030504040204" pitchFamily="34" charset="0"/>
                        </a:rPr>
                        <a:t>1)</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public int update(String query)</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insert, update and delete records.</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7587829"/>
                  </a:ext>
                </a:extLst>
              </a:tr>
              <a:tr h="766222">
                <a:tc>
                  <a:txBody>
                    <a:bodyPr/>
                    <a:lstStyle/>
                    <a:p>
                      <a:pPr algn="l" fontAlgn="t"/>
                      <a:r>
                        <a:rPr lang="en-IN" sz="1400">
                          <a:solidFill>
                            <a:srgbClr val="000000"/>
                          </a:solidFill>
                          <a:effectLst/>
                          <a:latin typeface="verdana" panose="020B0604030504040204" pitchFamily="34" charset="0"/>
                        </a:rPr>
                        <a:t>2)</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int update(String </a:t>
                      </a:r>
                      <a:r>
                        <a:rPr lang="en-IN" sz="1400" dirty="0" err="1">
                          <a:solidFill>
                            <a:srgbClr val="000000"/>
                          </a:solidFill>
                          <a:effectLst/>
                          <a:latin typeface="verdana" panose="020B0604030504040204" pitchFamily="34" charset="0"/>
                        </a:rPr>
                        <a:t>query,Object</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args</a:t>
                      </a:r>
                      <a:r>
                        <a:rPr lang="en-IN" sz="1400" dirty="0">
                          <a:solidFill>
                            <a:srgbClr val="000000"/>
                          </a:solidFill>
                          <a:effectLst/>
                          <a:latin typeface="verdana" panose="020B0604030504040204" pitchFamily="34" charset="0"/>
                        </a:rPr>
                        <a:t>)</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insert, update and delete records using PreparedStatement using given arguments.</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4436645"/>
                  </a:ext>
                </a:extLst>
              </a:tr>
              <a:tr h="515286">
                <a:tc>
                  <a:txBody>
                    <a:bodyPr/>
                    <a:lstStyle/>
                    <a:p>
                      <a:pPr algn="l" fontAlgn="t"/>
                      <a:r>
                        <a:rPr lang="en-IN" sz="1400">
                          <a:solidFill>
                            <a:srgbClr val="000000"/>
                          </a:solidFill>
                          <a:effectLst/>
                          <a:latin typeface="verdana" panose="020B0604030504040204" pitchFamily="34" charset="0"/>
                        </a:rPr>
                        <a:t>3)</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void execute(String query)</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execute DDL query.</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795949"/>
                  </a:ext>
                </a:extLst>
              </a:tr>
              <a:tr h="918553">
                <a:tc>
                  <a:txBody>
                    <a:bodyPr/>
                    <a:lstStyle/>
                    <a:p>
                      <a:pPr algn="l" fontAlgn="t"/>
                      <a:r>
                        <a:rPr lang="en-IN" sz="1400">
                          <a:solidFill>
                            <a:srgbClr val="000000"/>
                          </a:solidFill>
                          <a:effectLst/>
                          <a:latin typeface="verdana" panose="020B0604030504040204" pitchFamily="34" charset="0"/>
                        </a:rPr>
                        <a:t>4)</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T execute(String </a:t>
                      </a:r>
                      <a:r>
                        <a:rPr lang="en-IN" sz="1400" dirty="0" err="1">
                          <a:solidFill>
                            <a:srgbClr val="000000"/>
                          </a:solidFill>
                          <a:effectLst/>
                          <a:latin typeface="verdana" panose="020B0604030504040204" pitchFamily="34" charset="0"/>
                        </a:rPr>
                        <a:t>sql</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PreparedStatementCallback</a:t>
                      </a:r>
                      <a:r>
                        <a:rPr lang="en-IN" sz="1400" dirty="0">
                          <a:solidFill>
                            <a:srgbClr val="000000"/>
                          </a:solidFill>
                          <a:effectLst/>
                          <a:latin typeface="verdana" panose="020B0604030504040204" pitchFamily="34" charset="0"/>
                        </a:rPr>
                        <a:t> action)</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executes the query by using PreparedStatement callback.</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7546300"/>
                  </a:ext>
                </a:extLst>
              </a:tr>
              <a:tr h="716920">
                <a:tc>
                  <a:txBody>
                    <a:bodyPr/>
                    <a:lstStyle/>
                    <a:p>
                      <a:pPr algn="l" fontAlgn="t"/>
                      <a:r>
                        <a:rPr lang="en-IN" sz="1400">
                          <a:solidFill>
                            <a:srgbClr val="000000"/>
                          </a:solidFill>
                          <a:effectLst/>
                          <a:latin typeface="verdana" panose="020B0604030504040204" pitchFamily="34" charset="0"/>
                        </a:rPr>
                        <a:t>5)</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public T query(String </a:t>
                      </a:r>
                      <a:r>
                        <a:rPr lang="en-IN" sz="1400" dirty="0" err="1">
                          <a:solidFill>
                            <a:srgbClr val="000000"/>
                          </a:solidFill>
                          <a:effectLst/>
                          <a:latin typeface="verdana" panose="020B0604030504040204" pitchFamily="34" charset="0"/>
                        </a:rPr>
                        <a:t>sql</a:t>
                      </a:r>
                      <a:r>
                        <a:rPr lang="en-IN" sz="1400" dirty="0">
                          <a:solidFill>
                            <a:srgbClr val="000000"/>
                          </a:solidFill>
                          <a:effectLst/>
                          <a:latin typeface="verdana" panose="020B0604030504040204" pitchFamily="34" charset="0"/>
                        </a:rPr>
                        <a:t>, </a:t>
                      </a:r>
                      <a:r>
                        <a:rPr lang="en-IN" sz="1400" dirty="0" err="1">
                          <a:solidFill>
                            <a:srgbClr val="000000"/>
                          </a:solidFill>
                          <a:effectLst/>
                          <a:latin typeface="verdana" panose="020B0604030504040204" pitchFamily="34" charset="0"/>
                        </a:rPr>
                        <a:t>ResultSetExtractorrse</a:t>
                      </a:r>
                      <a:r>
                        <a:rPr lang="en-IN" sz="1400" dirty="0">
                          <a:solidFill>
                            <a:srgbClr val="000000"/>
                          </a:solidFill>
                          <a:effectLst/>
                          <a:latin typeface="verdana" panose="020B0604030504040204" pitchFamily="34" charset="0"/>
                        </a:rPr>
                        <a:t>)</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is used to fetch records using ResultSetExtractor.</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4484130"/>
                  </a:ext>
                </a:extLst>
              </a:tr>
              <a:tr h="716920">
                <a:tc>
                  <a:txBody>
                    <a:bodyPr/>
                    <a:lstStyle/>
                    <a:p>
                      <a:pPr algn="l" fontAlgn="t"/>
                      <a:r>
                        <a:rPr lang="en-IN" sz="1400">
                          <a:solidFill>
                            <a:srgbClr val="000000"/>
                          </a:solidFill>
                          <a:effectLst/>
                          <a:latin typeface="verdana" panose="020B0604030504040204" pitchFamily="34" charset="0"/>
                        </a:rPr>
                        <a:t>6)</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a:solidFill>
                            <a:srgbClr val="000000"/>
                          </a:solidFill>
                          <a:effectLst/>
                          <a:latin typeface="verdana" panose="020B0604030504040204" pitchFamily="34" charset="0"/>
                        </a:rPr>
                        <a:t>public List query(String sql, RowMapper rse)</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verdana" panose="020B0604030504040204" pitchFamily="34" charset="0"/>
                        </a:rPr>
                        <a:t>is used to fetch records using </a:t>
                      </a:r>
                      <a:r>
                        <a:rPr lang="en-IN" sz="1400" dirty="0" err="1">
                          <a:solidFill>
                            <a:srgbClr val="000000"/>
                          </a:solidFill>
                          <a:effectLst/>
                          <a:latin typeface="verdana" panose="020B0604030504040204" pitchFamily="34" charset="0"/>
                        </a:rPr>
                        <a:t>RowMapper</a:t>
                      </a:r>
                      <a:r>
                        <a:rPr lang="en-IN" sz="1400" dirty="0">
                          <a:solidFill>
                            <a:srgbClr val="000000"/>
                          </a:solidFill>
                          <a:effectLst/>
                          <a:latin typeface="verdana" panose="020B0604030504040204" pitchFamily="34" charset="0"/>
                        </a:rPr>
                        <a:t>.</a:t>
                      </a:r>
                    </a:p>
                  </a:txBody>
                  <a:tcPr marL="48046" marR="48046" marT="48046" marB="480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1787128"/>
                  </a:ext>
                </a:extLst>
              </a:tr>
            </a:tbl>
          </a:graphicData>
        </a:graphic>
      </p:graphicFrame>
    </p:spTree>
    <p:extLst>
      <p:ext uri="{BB962C8B-B14F-4D97-AF65-F5344CB8AC3E}">
        <p14:creationId xmlns:p14="http://schemas.microsoft.com/office/powerpoint/2010/main" val="4138753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5209-D570-436D-82D4-C50AB40AA27A}"/>
              </a:ext>
            </a:extLst>
          </p:cNvPr>
          <p:cNvSpPr>
            <a:spLocks noGrp="1"/>
          </p:cNvSpPr>
          <p:nvPr>
            <p:ph type="title"/>
          </p:nvPr>
        </p:nvSpPr>
        <p:spPr/>
        <p:txBody>
          <a:bodyPr>
            <a:normAutofit/>
          </a:bodyPr>
          <a:lstStyle/>
          <a:p>
            <a:r>
              <a:rPr lang="en-IN" dirty="0">
                <a:latin typeface="+mj-lt"/>
              </a:rPr>
              <a:t>Demo: Spring JDBC Template</a:t>
            </a:r>
          </a:p>
        </p:txBody>
      </p:sp>
      <p:sp>
        <p:nvSpPr>
          <p:cNvPr id="5" name="Rectangle 4">
            <a:extLst>
              <a:ext uri="{FF2B5EF4-FFF2-40B4-BE49-F238E27FC236}">
                <a16:creationId xmlns:a16="http://schemas.microsoft.com/office/drawing/2014/main" id="{AE8B801B-7209-49E1-A9D5-4A57AE3531DA}"/>
              </a:ext>
            </a:extLst>
          </p:cNvPr>
          <p:cNvSpPr/>
          <p:nvPr/>
        </p:nvSpPr>
        <p:spPr>
          <a:xfrm>
            <a:off x="172879" y="1052736"/>
            <a:ext cx="8735888" cy="5355312"/>
          </a:xfrm>
          <a:prstGeom prst="rect">
            <a:avLst/>
          </a:prstGeom>
        </p:spPr>
        <p:txBody>
          <a:bodyPr wrap="square">
            <a:spAutoFit/>
          </a:bodyPr>
          <a:lstStyle/>
          <a:p>
            <a:r>
              <a:rPr lang="en-IN" b="1" dirty="0"/>
              <a:t>Duration: 25 min</a:t>
            </a:r>
          </a:p>
          <a:p>
            <a:r>
              <a:rPr lang="en-IN" dirty="0"/>
              <a:t>Let us follow Spring JDBC framework with </a:t>
            </a:r>
            <a:r>
              <a:rPr lang="en-IN" dirty="0" err="1"/>
              <a:t>JdbcTemplate</a:t>
            </a:r>
            <a:r>
              <a:rPr lang="en-IN" dirty="0"/>
              <a:t> class and make CRUD operations on the below Employee table.</a:t>
            </a:r>
          </a:p>
          <a:p>
            <a:endParaRPr lang="en-IN" dirty="0"/>
          </a:p>
          <a:p>
            <a:r>
              <a:rPr lang="en-IN" dirty="0"/>
              <a:t>CREATE TABLE Employee(</a:t>
            </a:r>
          </a:p>
          <a:p>
            <a:r>
              <a:rPr lang="en-IN" dirty="0"/>
              <a:t>   SID   INT NOT NULL AUTO_INCREMENT,</a:t>
            </a:r>
          </a:p>
          <a:p>
            <a:r>
              <a:rPr lang="en-IN" dirty="0"/>
              <a:t>   EMPNAME VARCHAR(20) NOT NULL,</a:t>
            </a:r>
          </a:p>
          <a:p>
            <a:r>
              <a:rPr lang="en-IN" dirty="0"/>
              <a:t>   PINCODE  INT NOT NULL,</a:t>
            </a:r>
          </a:p>
          <a:p>
            <a:r>
              <a:rPr lang="en-IN" dirty="0"/>
              <a:t>   PRIMARY KEY (EID)</a:t>
            </a:r>
          </a:p>
          <a:p>
            <a:r>
              <a:rPr lang="en-IN" dirty="0"/>
              <a:t>);</a:t>
            </a:r>
          </a:p>
          <a:p>
            <a:endParaRPr lang="en-IN" dirty="0"/>
          </a:p>
          <a:p>
            <a:r>
              <a:rPr lang="en-IN" dirty="0"/>
              <a:t>After creating table in </a:t>
            </a:r>
            <a:r>
              <a:rPr lang="en-IN" dirty="0" err="1"/>
              <a:t>mysql</a:t>
            </a:r>
            <a:r>
              <a:rPr lang="en-IN" dirty="0"/>
              <a:t>  Add Spring JDBC specific latest libraries </a:t>
            </a:r>
          </a:p>
          <a:p>
            <a:r>
              <a:rPr lang="en-IN" b="1" dirty="0"/>
              <a:t>mysql-connector-java.jar, </a:t>
            </a:r>
          </a:p>
          <a:p>
            <a:r>
              <a:rPr lang="en-IN" b="1" dirty="0"/>
              <a:t>org.springframework.jdbc.jar and </a:t>
            </a:r>
          </a:p>
          <a:p>
            <a:r>
              <a:rPr lang="en-IN" b="1" dirty="0"/>
              <a:t>org.springframework.transaction.jar </a:t>
            </a:r>
          </a:p>
          <a:p>
            <a:r>
              <a:rPr lang="en-IN" b="1" dirty="0"/>
              <a:t>Along with this jar we need to add basic spring libraries i.e.</a:t>
            </a:r>
          </a:p>
          <a:p>
            <a:r>
              <a:rPr lang="en-IN" b="1" dirty="0"/>
              <a:t>Spring core, spring context, spring </a:t>
            </a:r>
            <a:r>
              <a:rPr lang="en-IN" b="1" dirty="0" err="1"/>
              <a:t>aop</a:t>
            </a:r>
            <a:r>
              <a:rPr lang="en-IN" b="1" dirty="0"/>
              <a:t>, common loggings, spring context-support which we used in before in all examples.</a:t>
            </a:r>
          </a:p>
          <a:p>
            <a:endParaRPr lang="en-IN" dirty="0"/>
          </a:p>
        </p:txBody>
      </p:sp>
    </p:spTree>
    <p:extLst>
      <p:ext uri="{BB962C8B-B14F-4D97-AF65-F5344CB8AC3E}">
        <p14:creationId xmlns:p14="http://schemas.microsoft.com/office/powerpoint/2010/main" val="1696449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CCB2-749C-4B8E-819F-2EC7FE90E1F7}"/>
              </a:ext>
            </a:extLst>
          </p:cNvPr>
          <p:cNvSpPr>
            <a:spLocks noGrp="1"/>
          </p:cNvSpPr>
          <p:nvPr>
            <p:ph type="title"/>
          </p:nvPr>
        </p:nvSpPr>
        <p:spPr/>
        <p:txBody>
          <a:bodyPr/>
          <a:lstStyle/>
          <a:p>
            <a:r>
              <a:rPr lang="en-IN" dirty="0"/>
              <a:t>Demo: Spring JDBC Template Cont..</a:t>
            </a:r>
          </a:p>
        </p:txBody>
      </p:sp>
      <p:sp>
        <p:nvSpPr>
          <p:cNvPr id="5" name="Rectangle 4">
            <a:extLst>
              <a:ext uri="{FF2B5EF4-FFF2-40B4-BE49-F238E27FC236}">
                <a16:creationId xmlns:a16="http://schemas.microsoft.com/office/drawing/2014/main" id="{E6244FBE-2F47-404D-BB8B-4741199C78FF}"/>
              </a:ext>
            </a:extLst>
          </p:cNvPr>
          <p:cNvSpPr/>
          <p:nvPr/>
        </p:nvSpPr>
        <p:spPr>
          <a:xfrm>
            <a:off x="107504" y="980728"/>
            <a:ext cx="9036496" cy="3477875"/>
          </a:xfrm>
          <a:prstGeom prst="rect">
            <a:avLst/>
          </a:prstGeom>
        </p:spPr>
        <p:txBody>
          <a:bodyPr wrap="square">
            <a:spAutoFit/>
          </a:bodyPr>
          <a:lstStyle/>
          <a:p>
            <a:r>
              <a:rPr lang="en-IN" sz="2000" b="1" dirty="0"/>
              <a:t>		Steps to create Spring JDBC Example</a:t>
            </a:r>
          </a:p>
          <a:p>
            <a:endParaRPr lang="en-IN" sz="2000" b="1" dirty="0"/>
          </a:p>
          <a:p>
            <a:pPr marL="342900" indent="-342900">
              <a:buFont typeface="+mj-lt"/>
              <a:buAutoNum type="arabicPeriod"/>
            </a:pPr>
            <a:r>
              <a:rPr lang="en-IN" sz="2000" dirty="0"/>
              <a:t>Create DAO interface </a:t>
            </a:r>
            <a:r>
              <a:rPr lang="en-IN" sz="2000" dirty="0" err="1"/>
              <a:t>EmployeeDAO</a:t>
            </a:r>
            <a:r>
              <a:rPr lang="en-IN" sz="2000" dirty="0"/>
              <a:t> and list down all the required methods. </a:t>
            </a:r>
            <a:r>
              <a:rPr lang="en-IN" sz="2000" dirty="0" err="1"/>
              <a:t>EmployeeJDBCTemplate</a:t>
            </a:r>
            <a:endParaRPr lang="en-IN" sz="2000" dirty="0"/>
          </a:p>
          <a:p>
            <a:pPr marL="342900" indent="-342900">
              <a:buFont typeface="+mj-lt"/>
              <a:buAutoNum type="arabicPeriod"/>
            </a:pPr>
            <a:r>
              <a:rPr lang="en-IN" sz="2000" dirty="0"/>
              <a:t>Also other required classes Employee, </a:t>
            </a:r>
            <a:r>
              <a:rPr lang="en-IN" sz="2000" dirty="0" err="1"/>
              <a:t>EmployeeMapper</a:t>
            </a:r>
            <a:r>
              <a:rPr lang="en-IN" sz="2000" dirty="0"/>
              <a:t>, </a:t>
            </a:r>
            <a:r>
              <a:rPr lang="en-IN" sz="2000" dirty="0" err="1"/>
              <a:t>EmployeeJDBCTemplate</a:t>
            </a:r>
            <a:r>
              <a:rPr lang="en-IN" sz="2000" dirty="0"/>
              <a:t> and </a:t>
            </a:r>
            <a:r>
              <a:rPr lang="en-IN" sz="2000" dirty="0" err="1"/>
              <a:t>MainApp</a:t>
            </a:r>
            <a:r>
              <a:rPr lang="en-IN" sz="2000" dirty="0"/>
              <a:t> under the package.</a:t>
            </a:r>
          </a:p>
          <a:p>
            <a:pPr marL="342900" indent="-342900">
              <a:buFont typeface="+mj-lt"/>
              <a:buAutoNum type="arabicPeriod"/>
            </a:pPr>
            <a:r>
              <a:rPr lang="en-IN" sz="2000" dirty="0"/>
              <a:t>Employee table should be present in the TEST database MySQL server should be working fine with database read/write access.</a:t>
            </a:r>
          </a:p>
          <a:p>
            <a:pPr marL="342900" indent="-342900">
              <a:buFont typeface="+mj-lt"/>
              <a:buAutoNum type="arabicPeriod"/>
            </a:pPr>
            <a:r>
              <a:rPr lang="en-IN" sz="2000" dirty="0"/>
              <a:t>Under the src folder create Beans configuration file Beans.xml and create content of java files</a:t>
            </a:r>
          </a:p>
          <a:p>
            <a:pPr marL="342900" indent="-342900">
              <a:buFont typeface="+mj-lt"/>
              <a:buAutoNum type="arabicPeriod"/>
            </a:pPr>
            <a:r>
              <a:rPr lang="en-IN" sz="2000" dirty="0"/>
              <a:t>Run the application</a:t>
            </a:r>
          </a:p>
        </p:txBody>
      </p:sp>
    </p:spTree>
    <p:extLst>
      <p:ext uri="{BB962C8B-B14F-4D97-AF65-F5344CB8AC3E}">
        <p14:creationId xmlns:p14="http://schemas.microsoft.com/office/powerpoint/2010/main" val="3304246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00A1-5C9B-452A-978E-033ACC14F5E5}"/>
              </a:ext>
            </a:extLst>
          </p:cNvPr>
          <p:cNvSpPr>
            <a:spLocks noGrp="1"/>
          </p:cNvSpPr>
          <p:nvPr>
            <p:ph type="title"/>
          </p:nvPr>
        </p:nvSpPr>
        <p:spPr/>
        <p:txBody>
          <a:bodyPr/>
          <a:lstStyle/>
          <a:p>
            <a:r>
              <a:rPr lang="en-IN" dirty="0"/>
              <a:t>Demo: Spring JDBC Template Cont..</a:t>
            </a:r>
          </a:p>
        </p:txBody>
      </p:sp>
      <p:sp>
        <p:nvSpPr>
          <p:cNvPr id="4" name="Rectangle 3">
            <a:extLst>
              <a:ext uri="{FF2B5EF4-FFF2-40B4-BE49-F238E27FC236}">
                <a16:creationId xmlns:a16="http://schemas.microsoft.com/office/drawing/2014/main" id="{A11E6E24-139C-4A14-B83F-CAB4DDC0F68F}"/>
              </a:ext>
            </a:extLst>
          </p:cNvPr>
          <p:cNvSpPr/>
          <p:nvPr/>
        </p:nvSpPr>
        <p:spPr>
          <a:xfrm>
            <a:off x="251520" y="980728"/>
            <a:ext cx="8663880" cy="5509200"/>
          </a:xfrm>
          <a:prstGeom prst="rect">
            <a:avLst/>
          </a:prstGeom>
        </p:spPr>
        <p:txBody>
          <a:bodyPr wrap="square">
            <a:spAutoFit/>
          </a:bodyPr>
          <a:lstStyle/>
          <a:p>
            <a:r>
              <a:rPr lang="en-IN" sz="1600" dirty="0"/>
              <a:t>Below is Data Access Object interface file EmployeeDAO.java −</a:t>
            </a:r>
          </a:p>
          <a:p>
            <a:endParaRPr lang="en-IN" sz="1600" dirty="0"/>
          </a:p>
          <a:p>
            <a:r>
              <a:rPr lang="en-IN" sz="1600" dirty="0"/>
              <a:t>package </a:t>
            </a:r>
            <a:r>
              <a:rPr lang="en-IN" sz="1600" dirty="0" err="1"/>
              <a:t>com.test.springjdbc</a:t>
            </a:r>
            <a:r>
              <a:rPr lang="en-IN" sz="1600" dirty="0"/>
              <a:t>;</a:t>
            </a:r>
          </a:p>
          <a:p>
            <a:endParaRPr lang="en-IN" sz="1600" dirty="0"/>
          </a:p>
          <a:p>
            <a:r>
              <a:rPr lang="en-IN" sz="1600" dirty="0"/>
              <a:t>import </a:t>
            </a:r>
            <a:r>
              <a:rPr lang="en-IN" sz="1600" dirty="0" err="1"/>
              <a:t>java.util.List</a:t>
            </a:r>
            <a:r>
              <a:rPr lang="en-IN" sz="1600" dirty="0"/>
              <a:t>;</a:t>
            </a:r>
          </a:p>
          <a:p>
            <a:r>
              <a:rPr lang="en-IN" sz="1600" dirty="0"/>
              <a:t>import </a:t>
            </a:r>
            <a:r>
              <a:rPr lang="en-IN" sz="1600" dirty="0" err="1"/>
              <a:t>javax.sql.DataSource</a:t>
            </a:r>
            <a:r>
              <a:rPr lang="en-IN" sz="1600" dirty="0"/>
              <a:t>;</a:t>
            </a:r>
          </a:p>
          <a:p>
            <a:endParaRPr lang="en-IN" sz="1600" dirty="0"/>
          </a:p>
          <a:p>
            <a:r>
              <a:rPr lang="en-IN" sz="1600" dirty="0"/>
              <a:t>public interface </a:t>
            </a:r>
            <a:r>
              <a:rPr lang="en-IN" sz="1600" dirty="0" err="1"/>
              <a:t>EmployeeDAO</a:t>
            </a:r>
            <a:r>
              <a:rPr lang="en-IN" sz="1600" dirty="0"/>
              <a:t> {</a:t>
            </a:r>
          </a:p>
          <a:p>
            <a:r>
              <a:rPr lang="en-IN" sz="1600" dirty="0"/>
              <a:t>   </a:t>
            </a:r>
          </a:p>
          <a:p>
            <a:r>
              <a:rPr lang="en-IN" sz="1600" dirty="0"/>
              <a:t>   public void </a:t>
            </a:r>
            <a:r>
              <a:rPr lang="en-IN" sz="1600" dirty="0" err="1"/>
              <a:t>setDataSource</a:t>
            </a:r>
            <a:r>
              <a:rPr lang="en-IN" sz="1600" dirty="0"/>
              <a:t>(</a:t>
            </a:r>
            <a:r>
              <a:rPr lang="en-IN" sz="1600" dirty="0" err="1"/>
              <a:t>DataSource</a:t>
            </a:r>
            <a:r>
              <a:rPr lang="en-IN" sz="1600" dirty="0"/>
              <a:t> ds);</a:t>
            </a:r>
          </a:p>
          <a:p>
            <a:r>
              <a:rPr lang="en-IN" sz="1600" dirty="0"/>
              <a:t>   </a:t>
            </a:r>
          </a:p>
          <a:p>
            <a:r>
              <a:rPr lang="en-IN" sz="1600" dirty="0"/>
              <a:t>  </a:t>
            </a:r>
          </a:p>
          <a:p>
            <a:r>
              <a:rPr lang="en-IN" sz="1600" dirty="0"/>
              <a:t>   public void create(String </a:t>
            </a:r>
            <a:r>
              <a:rPr lang="en-IN" sz="1600" dirty="0" err="1"/>
              <a:t>ename</a:t>
            </a:r>
            <a:r>
              <a:rPr lang="en-IN" sz="1600" dirty="0"/>
              <a:t>, Integer </a:t>
            </a:r>
            <a:r>
              <a:rPr lang="en-IN" sz="1600" dirty="0" err="1"/>
              <a:t>pincode</a:t>
            </a:r>
            <a:r>
              <a:rPr lang="en-IN" sz="1600" dirty="0"/>
              <a:t>);</a:t>
            </a:r>
          </a:p>
          <a:p>
            <a:r>
              <a:rPr lang="en-IN" sz="1600" dirty="0"/>
              <a:t>   </a:t>
            </a:r>
          </a:p>
          <a:p>
            <a:r>
              <a:rPr lang="en-IN" sz="1600" dirty="0"/>
              <a:t>    public Employee </a:t>
            </a:r>
            <a:r>
              <a:rPr lang="en-IN" sz="1600" dirty="0" err="1"/>
              <a:t>getEmployee</a:t>
            </a:r>
            <a:r>
              <a:rPr lang="en-IN" sz="1600" dirty="0"/>
              <a:t>(Integer </a:t>
            </a:r>
            <a:r>
              <a:rPr lang="en-IN" sz="1600" dirty="0" err="1"/>
              <a:t>eid</a:t>
            </a:r>
            <a:r>
              <a:rPr lang="en-IN" sz="1600" dirty="0"/>
              <a:t>);</a:t>
            </a:r>
          </a:p>
          <a:p>
            <a:r>
              <a:rPr lang="en-IN" sz="1600" dirty="0"/>
              <a:t>     </a:t>
            </a:r>
          </a:p>
          <a:p>
            <a:r>
              <a:rPr lang="en-IN" sz="1600" dirty="0"/>
              <a:t>   public List&lt;Employee&gt; </a:t>
            </a:r>
            <a:r>
              <a:rPr lang="en-IN" sz="1600" dirty="0" err="1"/>
              <a:t>listEmployees</a:t>
            </a:r>
            <a:r>
              <a:rPr lang="en-IN" sz="1600" dirty="0"/>
              <a:t>();</a:t>
            </a:r>
          </a:p>
          <a:p>
            <a:r>
              <a:rPr lang="en-IN" sz="1600" dirty="0"/>
              <a:t>   </a:t>
            </a:r>
          </a:p>
          <a:p>
            <a:r>
              <a:rPr lang="en-IN" sz="1600" dirty="0"/>
              <a:t>     public void delete(Integer </a:t>
            </a:r>
            <a:r>
              <a:rPr lang="en-IN" sz="1600" dirty="0" err="1"/>
              <a:t>eid</a:t>
            </a:r>
            <a:r>
              <a:rPr lang="en-IN" sz="1600" dirty="0"/>
              <a:t>);</a:t>
            </a:r>
          </a:p>
          <a:p>
            <a:r>
              <a:rPr lang="en-IN" sz="1600" dirty="0"/>
              <a:t>      </a:t>
            </a:r>
          </a:p>
          <a:p>
            <a:r>
              <a:rPr lang="en-IN" sz="1600" dirty="0"/>
              <a:t>   public void update(Integer </a:t>
            </a:r>
            <a:r>
              <a:rPr lang="en-IN" sz="1600" dirty="0" err="1"/>
              <a:t>eid</a:t>
            </a:r>
            <a:r>
              <a:rPr lang="en-IN" sz="1600" dirty="0"/>
              <a:t>, Integer </a:t>
            </a:r>
            <a:r>
              <a:rPr lang="en-IN" sz="1600" dirty="0" err="1"/>
              <a:t>pincode</a:t>
            </a:r>
            <a:r>
              <a:rPr lang="en-IN" sz="1600" dirty="0"/>
              <a:t>);</a:t>
            </a:r>
          </a:p>
          <a:p>
            <a:r>
              <a:rPr lang="en-IN" sz="1600" dirty="0"/>
              <a:t>}</a:t>
            </a:r>
          </a:p>
        </p:txBody>
      </p:sp>
    </p:spTree>
    <p:extLst>
      <p:ext uri="{BB962C8B-B14F-4D97-AF65-F5344CB8AC3E}">
        <p14:creationId xmlns:p14="http://schemas.microsoft.com/office/powerpoint/2010/main" val="384482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7775-4BDB-4490-AA49-A33B615A1190}"/>
              </a:ext>
            </a:extLst>
          </p:cNvPr>
          <p:cNvSpPr>
            <a:spLocks noGrp="1"/>
          </p:cNvSpPr>
          <p:nvPr>
            <p:ph type="title"/>
          </p:nvPr>
        </p:nvSpPr>
        <p:spPr/>
        <p:txBody>
          <a:bodyPr/>
          <a:lstStyle/>
          <a:p>
            <a:r>
              <a:rPr lang="en-IN" dirty="0"/>
              <a:t>Demo: Spring JDBC Template Cont..</a:t>
            </a:r>
          </a:p>
        </p:txBody>
      </p:sp>
      <p:sp>
        <p:nvSpPr>
          <p:cNvPr id="4" name="Rectangle 3">
            <a:extLst>
              <a:ext uri="{FF2B5EF4-FFF2-40B4-BE49-F238E27FC236}">
                <a16:creationId xmlns:a16="http://schemas.microsoft.com/office/drawing/2014/main" id="{8B09F6B3-D115-4D17-86AC-8E0364348190}"/>
              </a:ext>
            </a:extLst>
          </p:cNvPr>
          <p:cNvSpPr/>
          <p:nvPr/>
        </p:nvSpPr>
        <p:spPr>
          <a:xfrm>
            <a:off x="247570" y="916592"/>
            <a:ext cx="8915400" cy="5909310"/>
          </a:xfrm>
          <a:prstGeom prst="rect">
            <a:avLst/>
          </a:prstGeom>
        </p:spPr>
        <p:txBody>
          <a:bodyPr wrap="square">
            <a:spAutoFit/>
          </a:bodyPr>
          <a:lstStyle/>
          <a:p>
            <a:r>
              <a:rPr lang="en-IN" sz="1400" dirty="0"/>
              <a:t>Employee.java file</a:t>
            </a:r>
          </a:p>
          <a:p>
            <a:endParaRPr lang="en-IN" sz="1400" dirty="0"/>
          </a:p>
          <a:p>
            <a:r>
              <a:rPr lang="en-IN" sz="1400" dirty="0"/>
              <a:t>package </a:t>
            </a:r>
            <a:r>
              <a:rPr lang="en-IN" sz="1400" dirty="0" err="1"/>
              <a:t>com.test.springjdbc</a:t>
            </a:r>
            <a:r>
              <a:rPr lang="en-IN" sz="1400" dirty="0"/>
              <a:t>;</a:t>
            </a:r>
          </a:p>
          <a:p>
            <a:endParaRPr lang="en-IN" sz="1400" dirty="0"/>
          </a:p>
          <a:p>
            <a:r>
              <a:rPr lang="en-IN" sz="1400" dirty="0"/>
              <a:t>public class Employee {</a:t>
            </a:r>
          </a:p>
          <a:p>
            <a:r>
              <a:rPr lang="en-IN" sz="1400" dirty="0"/>
              <a:t>   private Integer </a:t>
            </a:r>
            <a:r>
              <a:rPr lang="en-IN" sz="1400" dirty="0" err="1"/>
              <a:t>pincode</a:t>
            </a:r>
            <a:r>
              <a:rPr lang="en-IN" sz="1400" dirty="0"/>
              <a:t>	;</a:t>
            </a:r>
          </a:p>
          <a:p>
            <a:r>
              <a:rPr lang="en-IN" sz="1400" dirty="0"/>
              <a:t>   private String </a:t>
            </a:r>
            <a:r>
              <a:rPr lang="en-IN" sz="1400" dirty="0" err="1"/>
              <a:t>empname</a:t>
            </a:r>
            <a:r>
              <a:rPr lang="en-IN" sz="1400" dirty="0"/>
              <a:t>;</a:t>
            </a:r>
          </a:p>
          <a:p>
            <a:r>
              <a:rPr lang="en-IN" sz="1400" dirty="0"/>
              <a:t>   private Integer </a:t>
            </a:r>
            <a:r>
              <a:rPr lang="en-IN" sz="1400" dirty="0" err="1"/>
              <a:t>eid</a:t>
            </a:r>
            <a:r>
              <a:rPr lang="en-IN" sz="1400" dirty="0"/>
              <a:t>;</a:t>
            </a:r>
          </a:p>
          <a:p>
            <a:endParaRPr lang="en-IN" sz="1400" dirty="0"/>
          </a:p>
          <a:p>
            <a:r>
              <a:rPr lang="en-IN" sz="1400" dirty="0"/>
              <a:t>   public void </a:t>
            </a:r>
            <a:r>
              <a:rPr lang="en-IN" sz="1400" dirty="0" err="1"/>
              <a:t>setPincode</a:t>
            </a:r>
            <a:r>
              <a:rPr lang="en-IN" sz="1400" dirty="0"/>
              <a:t>(Integer </a:t>
            </a:r>
            <a:r>
              <a:rPr lang="en-IN" sz="1400" dirty="0" err="1"/>
              <a:t>pincode</a:t>
            </a:r>
            <a:r>
              <a:rPr lang="en-IN" sz="1400" dirty="0"/>
              <a:t>) {</a:t>
            </a:r>
          </a:p>
          <a:p>
            <a:r>
              <a:rPr lang="en-IN" sz="1400" dirty="0"/>
              <a:t>      </a:t>
            </a:r>
            <a:r>
              <a:rPr lang="en-IN" sz="1400" dirty="0" err="1"/>
              <a:t>this.pincode</a:t>
            </a:r>
            <a:r>
              <a:rPr lang="en-IN" sz="1400" dirty="0"/>
              <a:t> = </a:t>
            </a:r>
            <a:r>
              <a:rPr lang="en-IN" sz="1400" dirty="0" err="1"/>
              <a:t>pincode</a:t>
            </a:r>
            <a:r>
              <a:rPr lang="en-IN" sz="1400" dirty="0"/>
              <a:t>;</a:t>
            </a:r>
          </a:p>
          <a:p>
            <a:r>
              <a:rPr lang="en-IN" sz="1400" dirty="0"/>
              <a:t>   }</a:t>
            </a:r>
          </a:p>
          <a:p>
            <a:r>
              <a:rPr lang="en-IN" sz="1400" dirty="0"/>
              <a:t>   public Integer </a:t>
            </a:r>
            <a:r>
              <a:rPr lang="en-IN" sz="1400" dirty="0" err="1"/>
              <a:t>getPincode</a:t>
            </a:r>
            <a:r>
              <a:rPr lang="en-IN" sz="1400" dirty="0"/>
              <a:t>() {</a:t>
            </a:r>
          </a:p>
          <a:p>
            <a:r>
              <a:rPr lang="en-IN" sz="1400" dirty="0"/>
              <a:t>      return </a:t>
            </a:r>
            <a:r>
              <a:rPr lang="en-IN" sz="1400" dirty="0" err="1"/>
              <a:t>pincode</a:t>
            </a:r>
            <a:r>
              <a:rPr lang="en-IN" sz="1400" dirty="0"/>
              <a:t>;</a:t>
            </a:r>
          </a:p>
          <a:p>
            <a:r>
              <a:rPr lang="en-IN" sz="1400" dirty="0"/>
              <a:t>   }</a:t>
            </a:r>
          </a:p>
          <a:p>
            <a:r>
              <a:rPr lang="en-IN" sz="1400" dirty="0"/>
              <a:t>   public void </a:t>
            </a:r>
            <a:r>
              <a:rPr lang="en-IN" sz="1400" dirty="0" err="1"/>
              <a:t>setEmpname</a:t>
            </a:r>
            <a:r>
              <a:rPr lang="en-IN" sz="1400" dirty="0"/>
              <a:t>(String </a:t>
            </a:r>
            <a:r>
              <a:rPr lang="en-IN" sz="1400" dirty="0" err="1"/>
              <a:t>empname</a:t>
            </a:r>
            <a:r>
              <a:rPr lang="en-IN" sz="1400" dirty="0"/>
              <a:t>) {</a:t>
            </a:r>
          </a:p>
          <a:p>
            <a:r>
              <a:rPr lang="en-IN" sz="1400" dirty="0"/>
              <a:t>      </a:t>
            </a:r>
            <a:r>
              <a:rPr lang="en-IN" sz="1400" dirty="0" err="1"/>
              <a:t>this.empname</a:t>
            </a:r>
            <a:r>
              <a:rPr lang="en-IN" sz="1400" dirty="0"/>
              <a:t> = </a:t>
            </a:r>
            <a:r>
              <a:rPr lang="en-IN" sz="1400" dirty="0" err="1"/>
              <a:t>empname</a:t>
            </a:r>
            <a:r>
              <a:rPr lang="en-IN" sz="1400" dirty="0"/>
              <a:t>;</a:t>
            </a:r>
          </a:p>
          <a:p>
            <a:r>
              <a:rPr lang="en-IN" sz="1400" dirty="0"/>
              <a:t>   }</a:t>
            </a:r>
          </a:p>
          <a:p>
            <a:r>
              <a:rPr lang="en-IN" sz="1400" dirty="0"/>
              <a:t>   public String </a:t>
            </a:r>
            <a:r>
              <a:rPr lang="en-IN" sz="1400" dirty="0" err="1"/>
              <a:t>getEmpname</a:t>
            </a:r>
            <a:r>
              <a:rPr lang="en-IN" sz="1400" dirty="0"/>
              <a:t>() {</a:t>
            </a:r>
          </a:p>
          <a:p>
            <a:r>
              <a:rPr lang="en-IN" sz="1400" dirty="0"/>
              <a:t>      return </a:t>
            </a:r>
            <a:r>
              <a:rPr lang="en-IN" sz="1400" dirty="0" err="1"/>
              <a:t>empname</a:t>
            </a:r>
            <a:r>
              <a:rPr lang="en-IN" sz="1400" dirty="0"/>
              <a:t>;</a:t>
            </a:r>
          </a:p>
          <a:p>
            <a:r>
              <a:rPr lang="en-IN" sz="1400" dirty="0"/>
              <a:t>   }</a:t>
            </a:r>
          </a:p>
          <a:p>
            <a:r>
              <a:rPr lang="en-IN" sz="1400" dirty="0"/>
              <a:t>   public void </a:t>
            </a:r>
            <a:r>
              <a:rPr lang="en-IN" sz="1400" dirty="0" err="1"/>
              <a:t>setEid</a:t>
            </a:r>
            <a:r>
              <a:rPr lang="en-IN" sz="1400" dirty="0"/>
              <a:t>(Integer </a:t>
            </a:r>
            <a:r>
              <a:rPr lang="en-IN" sz="1400" dirty="0" err="1"/>
              <a:t>eid</a:t>
            </a:r>
            <a:r>
              <a:rPr lang="en-IN" sz="1400" dirty="0"/>
              <a:t>) {</a:t>
            </a:r>
          </a:p>
          <a:p>
            <a:r>
              <a:rPr lang="en-IN" sz="1400" dirty="0"/>
              <a:t>      </a:t>
            </a:r>
            <a:r>
              <a:rPr lang="en-IN" sz="1400" dirty="0" err="1"/>
              <a:t>this.eid</a:t>
            </a:r>
            <a:r>
              <a:rPr lang="en-IN" sz="1400" dirty="0"/>
              <a:t> = </a:t>
            </a:r>
            <a:r>
              <a:rPr lang="en-IN" sz="1400" dirty="0" err="1"/>
              <a:t>eid</a:t>
            </a:r>
            <a:r>
              <a:rPr lang="en-IN" sz="1400" dirty="0"/>
              <a:t>;</a:t>
            </a:r>
          </a:p>
          <a:p>
            <a:r>
              <a:rPr lang="en-IN" sz="1400" dirty="0"/>
              <a:t>   }</a:t>
            </a:r>
          </a:p>
          <a:p>
            <a:r>
              <a:rPr lang="en-IN" sz="1400" dirty="0"/>
              <a:t>   public Integer </a:t>
            </a:r>
            <a:r>
              <a:rPr lang="en-IN" sz="1400" dirty="0" err="1"/>
              <a:t>getEid</a:t>
            </a:r>
            <a:r>
              <a:rPr lang="en-IN" sz="1400" dirty="0"/>
              <a:t>() {</a:t>
            </a:r>
          </a:p>
          <a:p>
            <a:r>
              <a:rPr lang="en-IN" sz="1400" dirty="0"/>
              <a:t>      return </a:t>
            </a:r>
            <a:r>
              <a:rPr lang="en-IN" sz="1400" dirty="0" err="1"/>
              <a:t>eid</a:t>
            </a:r>
            <a:r>
              <a:rPr lang="en-IN" sz="1400" dirty="0"/>
              <a:t>;</a:t>
            </a:r>
          </a:p>
          <a:p>
            <a:r>
              <a:rPr lang="en-IN" sz="1400" dirty="0"/>
              <a:t>   }}</a:t>
            </a:r>
          </a:p>
        </p:txBody>
      </p:sp>
    </p:spTree>
    <p:extLst>
      <p:ext uri="{BB962C8B-B14F-4D97-AF65-F5344CB8AC3E}">
        <p14:creationId xmlns:p14="http://schemas.microsoft.com/office/powerpoint/2010/main" val="3537376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43DA-5F4C-4B3F-B8C7-B13F85023946}"/>
              </a:ext>
            </a:extLst>
          </p:cNvPr>
          <p:cNvSpPr>
            <a:spLocks noGrp="1"/>
          </p:cNvSpPr>
          <p:nvPr>
            <p:ph type="title"/>
          </p:nvPr>
        </p:nvSpPr>
        <p:spPr/>
        <p:txBody>
          <a:bodyPr/>
          <a:lstStyle/>
          <a:p>
            <a:r>
              <a:rPr lang="en-IN" dirty="0"/>
              <a:t>Demo: Spring JDBC Template Cont..</a:t>
            </a:r>
          </a:p>
        </p:txBody>
      </p:sp>
      <p:sp>
        <p:nvSpPr>
          <p:cNvPr id="4" name="Rectangle 3">
            <a:extLst>
              <a:ext uri="{FF2B5EF4-FFF2-40B4-BE49-F238E27FC236}">
                <a16:creationId xmlns:a16="http://schemas.microsoft.com/office/drawing/2014/main" id="{BBB22A7A-2ABB-489F-AA73-7EB92EF539FA}"/>
              </a:ext>
            </a:extLst>
          </p:cNvPr>
          <p:cNvSpPr/>
          <p:nvPr/>
        </p:nvSpPr>
        <p:spPr>
          <a:xfrm>
            <a:off x="107504" y="1052736"/>
            <a:ext cx="8807896" cy="5078313"/>
          </a:xfrm>
          <a:prstGeom prst="rect">
            <a:avLst/>
          </a:prstGeom>
        </p:spPr>
        <p:txBody>
          <a:bodyPr wrap="square">
            <a:spAutoFit/>
          </a:bodyPr>
          <a:lstStyle/>
          <a:p>
            <a:r>
              <a:rPr lang="en-IN" dirty="0"/>
              <a:t>EmployeeMapper.java file</a:t>
            </a:r>
          </a:p>
          <a:p>
            <a:endParaRPr lang="en-IN" dirty="0"/>
          </a:p>
          <a:p>
            <a:r>
              <a:rPr lang="en-IN" dirty="0"/>
              <a:t>package </a:t>
            </a:r>
            <a:r>
              <a:rPr lang="en-IN" dirty="0" err="1"/>
              <a:t>com.test.springjdbc</a:t>
            </a:r>
            <a:r>
              <a:rPr lang="en-IN" dirty="0"/>
              <a:t>;</a:t>
            </a:r>
          </a:p>
          <a:p>
            <a:endParaRPr lang="en-IN" dirty="0"/>
          </a:p>
          <a:p>
            <a:r>
              <a:rPr lang="en-IN" dirty="0"/>
              <a:t>import </a:t>
            </a:r>
            <a:r>
              <a:rPr lang="en-IN" dirty="0" err="1"/>
              <a:t>java.sql.ResultSet</a:t>
            </a:r>
            <a:r>
              <a:rPr lang="en-IN" dirty="0"/>
              <a:t>;</a:t>
            </a:r>
          </a:p>
          <a:p>
            <a:r>
              <a:rPr lang="en-IN" dirty="0"/>
              <a:t>import </a:t>
            </a:r>
            <a:r>
              <a:rPr lang="en-IN" dirty="0" err="1"/>
              <a:t>java.sql.SQLException</a:t>
            </a:r>
            <a:r>
              <a:rPr lang="en-IN" dirty="0"/>
              <a:t>;</a:t>
            </a:r>
          </a:p>
          <a:p>
            <a:r>
              <a:rPr lang="en-IN" dirty="0"/>
              <a:t>import </a:t>
            </a:r>
            <a:r>
              <a:rPr lang="en-IN" dirty="0" err="1"/>
              <a:t>org.springframework.jdbc.core.RowMapper</a:t>
            </a:r>
            <a:r>
              <a:rPr lang="en-IN" dirty="0"/>
              <a:t>;</a:t>
            </a:r>
          </a:p>
          <a:p>
            <a:endParaRPr lang="en-IN" dirty="0"/>
          </a:p>
          <a:p>
            <a:r>
              <a:rPr lang="en-IN" dirty="0"/>
              <a:t>public class </a:t>
            </a:r>
            <a:r>
              <a:rPr lang="en-IN" dirty="0" err="1"/>
              <a:t>EmployeeMapper</a:t>
            </a:r>
            <a:r>
              <a:rPr lang="en-IN" dirty="0"/>
              <a:t> implements </a:t>
            </a:r>
            <a:r>
              <a:rPr lang="en-IN" dirty="0" err="1"/>
              <a:t>RowMapper</a:t>
            </a:r>
            <a:r>
              <a:rPr lang="en-IN" dirty="0"/>
              <a:t>&lt;Employee&gt; {</a:t>
            </a:r>
          </a:p>
          <a:p>
            <a:r>
              <a:rPr lang="en-IN" dirty="0"/>
              <a:t>   public Employee </a:t>
            </a:r>
            <a:r>
              <a:rPr lang="en-IN" dirty="0" err="1"/>
              <a:t>mapRow</a:t>
            </a:r>
            <a:r>
              <a:rPr lang="en-IN" dirty="0"/>
              <a:t>(</a:t>
            </a:r>
            <a:r>
              <a:rPr lang="en-IN" dirty="0" err="1"/>
              <a:t>ResultSet</a:t>
            </a:r>
            <a:r>
              <a:rPr lang="en-IN" dirty="0"/>
              <a:t> </a:t>
            </a:r>
            <a:r>
              <a:rPr lang="en-IN" dirty="0" err="1"/>
              <a:t>rs</a:t>
            </a:r>
            <a:r>
              <a:rPr lang="en-IN" dirty="0"/>
              <a:t>, int </a:t>
            </a:r>
            <a:r>
              <a:rPr lang="en-IN" dirty="0" err="1"/>
              <a:t>rowNum</a:t>
            </a:r>
            <a:r>
              <a:rPr lang="en-IN" dirty="0"/>
              <a:t>) throws </a:t>
            </a:r>
            <a:r>
              <a:rPr lang="en-IN" dirty="0" err="1"/>
              <a:t>SQLException</a:t>
            </a:r>
            <a:r>
              <a:rPr lang="en-IN" dirty="0"/>
              <a:t> {</a:t>
            </a:r>
          </a:p>
          <a:p>
            <a:r>
              <a:rPr lang="en-IN" dirty="0"/>
              <a:t>      Employee emp = new Employee();</a:t>
            </a:r>
          </a:p>
          <a:p>
            <a:r>
              <a:rPr lang="en-IN" dirty="0"/>
              <a:t>      </a:t>
            </a:r>
            <a:r>
              <a:rPr lang="en-IN" dirty="0" err="1"/>
              <a:t>emp.setEid</a:t>
            </a:r>
            <a:r>
              <a:rPr lang="en-IN" dirty="0"/>
              <a:t>(</a:t>
            </a:r>
            <a:r>
              <a:rPr lang="en-IN" dirty="0" err="1"/>
              <a:t>rs.getInt</a:t>
            </a:r>
            <a:r>
              <a:rPr lang="en-IN" dirty="0"/>
              <a:t>(“</a:t>
            </a:r>
            <a:r>
              <a:rPr lang="en-IN" dirty="0" err="1"/>
              <a:t>eid</a:t>
            </a:r>
            <a:r>
              <a:rPr lang="en-IN" dirty="0"/>
              <a:t>"));</a:t>
            </a:r>
          </a:p>
          <a:p>
            <a:r>
              <a:rPr lang="en-IN" dirty="0"/>
              <a:t>      </a:t>
            </a:r>
            <a:r>
              <a:rPr lang="en-IN" dirty="0" err="1"/>
              <a:t>emp.setEmpname</a:t>
            </a:r>
            <a:r>
              <a:rPr lang="en-IN" dirty="0"/>
              <a:t>(</a:t>
            </a:r>
            <a:r>
              <a:rPr lang="en-IN" dirty="0" err="1"/>
              <a:t>rs.getString</a:t>
            </a:r>
            <a:r>
              <a:rPr lang="en-IN" dirty="0"/>
              <a:t>(“</a:t>
            </a:r>
            <a:r>
              <a:rPr lang="en-IN" dirty="0" err="1"/>
              <a:t>empname</a:t>
            </a:r>
            <a:r>
              <a:rPr lang="en-IN" dirty="0"/>
              <a:t>"));</a:t>
            </a:r>
          </a:p>
          <a:p>
            <a:r>
              <a:rPr lang="en-IN" dirty="0"/>
              <a:t>      </a:t>
            </a:r>
            <a:r>
              <a:rPr lang="en-IN" dirty="0" err="1"/>
              <a:t>emp.setPincode</a:t>
            </a:r>
            <a:r>
              <a:rPr lang="en-IN" dirty="0"/>
              <a:t>(</a:t>
            </a:r>
            <a:r>
              <a:rPr lang="en-IN" dirty="0" err="1"/>
              <a:t>rs.getInt</a:t>
            </a:r>
            <a:r>
              <a:rPr lang="en-IN" dirty="0"/>
              <a:t>(“</a:t>
            </a:r>
            <a:r>
              <a:rPr lang="en-IN" dirty="0" err="1"/>
              <a:t>pincode</a:t>
            </a:r>
            <a:r>
              <a:rPr lang="en-IN" dirty="0"/>
              <a:t>"));</a:t>
            </a:r>
          </a:p>
          <a:p>
            <a:r>
              <a:rPr lang="en-IN" dirty="0"/>
              <a:t>      </a:t>
            </a:r>
          </a:p>
          <a:p>
            <a:r>
              <a:rPr lang="en-IN" dirty="0"/>
              <a:t>      return emp;</a:t>
            </a:r>
          </a:p>
          <a:p>
            <a:r>
              <a:rPr lang="en-IN" dirty="0"/>
              <a:t>   }</a:t>
            </a:r>
          </a:p>
          <a:p>
            <a:r>
              <a:rPr lang="en-IN" dirty="0"/>
              <a:t>}</a:t>
            </a:r>
          </a:p>
        </p:txBody>
      </p:sp>
    </p:spTree>
    <p:extLst>
      <p:ext uri="{BB962C8B-B14F-4D97-AF65-F5344CB8AC3E}">
        <p14:creationId xmlns:p14="http://schemas.microsoft.com/office/powerpoint/2010/main" val="1893482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E02B-C9DF-4783-95B7-6D5EA5C3BFB3}"/>
              </a:ext>
            </a:extLst>
          </p:cNvPr>
          <p:cNvSpPr>
            <a:spLocks noGrp="1"/>
          </p:cNvSpPr>
          <p:nvPr>
            <p:ph type="title"/>
          </p:nvPr>
        </p:nvSpPr>
        <p:spPr/>
        <p:txBody>
          <a:bodyPr/>
          <a:lstStyle/>
          <a:p>
            <a:r>
              <a:rPr lang="en-IN" dirty="0"/>
              <a:t>Demo: Spring JDBC Template Cont..</a:t>
            </a:r>
          </a:p>
        </p:txBody>
      </p:sp>
      <p:sp>
        <p:nvSpPr>
          <p:cNvPr id="4" name="Rectangle 3">
            <a:extLst>
              <a:ext uri="{FF2B5EF4-FFF2-40B4-BE49-F238E27FC236}">
                <a16:creationId xmlns:a16="http://schemas.microsoft.com/office/drawing/2014/main" id="{96B1DAB9-6271-4B8B-B383-9B6E93294179}"/>
              </a:ext>
            </a:extLst>
          </p:cNvPr>
          <p:cNvSpPr/>
          <p:nvPr/>
        </p:nvSpPr>
        <p:spPr>
          <a:xfrm>
            <a:off x="0" y="1124745"/>
            <a:ext cx="4572000" cy="5293757"/>
          </a:xfrm>
          <a:prstGeom prst="rect">
            <a:avLst/>
          </a:prstGeom>
        </p:spPr>
        <p:txBody>
          <a:bodyPr wrap="square">
            <a:spAutoFit/>
          </a:bodyPr>
          <a:lstStyle/>
          <a:p>
            <a:r>
              <a:rPr lang="en-IN" sz="1300" dirty="0"/>
              <a:t>Following is the implementation class file EmployeeJDBCTemplate.java for the defined DAO interface </a:t>
            </a:r>
            <a:r>
              <a:rPr lang="en-IN" sz="1300" dirty="0" err="1"/>
              <a:t>EmployeeDAO</a:t>
            </a:r>
            <a:r>
              <a:rPr lang="en-IN" sz="1300" dirty="0"/>
              <a:t>.</a:t>
            </a:r>
          </a:p>
          <a:p>
            <a:endParaRPr lang="en-IN" sz="1300" dirty="0"/>
          </a:p>
          <a:p>
            <a:r>
              <a:rPr lang="en-IN" sz="1300" dirty="0"/>
              <a:t>package </a:t>
            </a:r>
            <a:r>
              <a:rPr lang="en-IN" sz="1300" dirty="0" err="1"/>
              <a:t>com.test.springjdbc</a:t>
            </a:r>
            <a:r>
              <a:rPr lang="en-IN" sz="1300" dirty="0"/>
              <a:t>;</a:t>
            </a:r>
          </a:p>
          <a:p>
            <a:endParaRPr lang="en-IN" sz="1300" dirty="0"/>
          </a:p>
          <a:p>
            <a:r>
              <a:rPr lang="en-IN" sz="1300" dirty="0"/>
              <a:t>import </a:t>
            </a:r>
            <a:r>
              <a:rPr lang="en-IN" sz="1300" dirty="0" err="1"/>
              <a:t>java.util.List</a:t>
            </a:r>
            <a:r>
              <a:rPr lang="en-IN" sz="1300" dirty="0"/>
              <a:t>;</a:t>
            </a:r>
          </a:p>
          <a:p>
            <a:r>
              <a:rPr lang="en-IN" sz="1300" dirty="0"/>
              <a:t>import </a:t>
            </a:r>
            <a:r>
              <a:rPr lang="en-IN" sz="1300" dirty="0" err="1"/>
              <a:t>javax.sql.DataSource</a:t>
            </a:r>
            <a:r>
              <a:rPr lang="en-IN" sz="1300" dirty="0"/>
              <a:t>;</a:t>
            </a:r>
          </a:p>
          <a:p>
            <a:r>
              <a:rPr lang="en-IN" sz="1300" dirty="0"/>
              <a:t>import </a:t>
            </a:r>
            <a:r>
              <a:rPr lang="en-IN" sz="1300" dirty="0" err="1"/>
              <a:t>org.springframework.jdbc.core.JdbcTemplate</a:t>
            </a:r>
            <a:r>
              <a:rPr lang="en-IN" sz="1300" dirty="0"/>
              <a:t>;</a:t>
            </a:r>
          </a:p>
          <a:p>
            <a:endParaRPr lang="en-IN" sz="1300" dirty="0"/>
          </a:p>
          <a:p>
            <a:r>
              <a:rPr lang="en-IN" sz="1300" dirty="0"/>
              <a:t>public class </a:t>
            </a:r>
            <a:r>
              <a:rPr lang="en-IN" sz="1300" dirty="0" err="1"/>
              <a:t>EmployeeJDBCTemplate</a:t>
            </a:r>
            <a:r>
              <a:rPr lang="en-IN" sz="1300" dirty="0"/>
              <a:t> implements </a:t>
            </a:r>
            <a:r>
              <a:rPr lang="en-IN" sz="1300" dirty="0" err="1"/>
              <a:t>EmployeeDAO</a:t>
            </a:r>
            <a:r>
              <a:rPr lang="en-IN" sz="1300" dirty="0"/>
              <a:t> {</a:t>
            </a:r>
          </a:p>
          <a:p>
            <a:r>
              <a:rPr lang="en-IN" sz="1300" dirty="0"/>
              <a:t>   private </a:t>
            </a:r>
            <a:r>
              <a:rPr lang="en-IN" sz="1300" dirty="0" err="1"/>
              <a:t>DataSource</a:t>
            </a:r>
            <a:r>
              <a:rPr lang="en-IN" sz="1300" dirty="0"/>
              <a:t> </a:t>
            </a:r>
            <a:r>
              <a:rPr lang="en-IN" sz="1300" dirty="0" err="1"/>
              <a:t>dataSource</a:t>
            </a:r>
            <a:r>
              <a:rPr lang="en-IN" sz="1300" dirty="0"/>
              <a:t>;</a:t>
            </a:r>
          </a:p>
          <a:p>
            <a:r>
              <a:rPr lang="en-IN" sz="1300" dirty="0"/>
              <a:t>   private </a:t>
            </a:r>
            <a:r>
              <a:rPr lang="en-IN" sz="1300" dirty="0" err="1"/>
              <a:t>JdbcTemplate</a:t>
            </a:r>
            <a:r>
              <a:rPr lang="en-IN" sz="1300" dirty="0"/>
              <a:t> </a:t>
            </a:r>
            <a:r>
              <a:rPr lang="en-IN" sz="1300" dirty="0" err="1"/>
              <a:t>jdbcTemplateObject</a:t>
            </a:r>
            <a:r>
              <a:rPr lang="en-IN" sz="1300" dirty="0"/>
              <a:t>;</a:t>
            </a:r>
          </a:p>
          <a:p>
            <a:r>
              <a:rPr lang="en-IN" sz="1300" dirty="0"/>
              <a:t>   </a:t>
            </a:r>
          </a:p>
          <a:p>
            <a:r>
              <a:rPr lang="en-IN" sz="1300" dirty="0"/>
              <a:t>   public void </a:t>
            </a:r>
            <a:r>
              <a:rPr lang="en-IN" sz="1300" dirty="0" err="1"/>
              <a:t>setDataSource</a:t>
            </a:r>
            <a:r>
              <a:rPr lang="en-IN" sz="1300" dirty="0"/>
              <a:t>(</a:t>
            </a:r>
            <a:r>
              <a:rPr lang="en-IN" sz="1300" dirty="0" err="1"/>
              <a:t>DataSource</a:t>
            </a:r>
            <a:r>
              <a:rPr lang="en-IN" sz="1300" dirty="0"/>
              <a:t> </a:t>
            </a:r>
            <a:r>
              <a:rPr lang="en-IN" sz="1300" dirty="0" err="1"/>
              <a:t>dataSource</a:t>
            </a:r>
            <a:r>
              <a:rPr lang="en-IN" sz="1300" dirty="0"/>
              <a:t>) {</a:t>
            </a:r>
          </a:p>
          <a:p>
            <a:r>
              <a:rPr lang="en-IN" sz="1300" dirty="0"/>
              <a:t>      </a:t>
            </a:r>
            <a:r>
              <a:rPr lang="en-IN" sz="1300" dirty="0" err="1"/>
              <a:t>this.dataSource</a:t>
            </a:r>
            <a:r>
              <a:rPr lang="en-IN" sz="1300" dirty="0"/>
              <a:t> = </a:t>
            </a:r>
            <a:r>
              <a:rPr lang="en-IN" sz="1300" dirty="0" err="1"/>
              <a:t>dataSource</a:t>
            </a:r>
            <a:r>
              <a:rPr lang="en-IN" sz="1300" dirty="0"/>
              <a:t>;</a:t>
            </a:r>
          </a:p>
          <a:p>
            <a:r>
              <a:rPr lang="en-IN" sz="1300" dirty="0"/>
              <a:t>      </a:t>
            </a:r>
            <a:r>
              <a:rPr lang="en-IN" sz="1300" dirty="0" err="1"/>
              <a:t>this.jdbcTemplateObject</a:t>
            </a:r>
            <a:r>
              <a:rPr lang="en-IN" sz="1300" dirty="0"/>
              <a:t> = new </a:t>
            </a:r>
            <a:r>
              <a:rPr lang="en-IN" sz="1300" dirty="0" err="1"/>
              <a:t>JdbcTemplate</a:t>
            </a:r>
            <a:r>
              <a:rPr lang="en-IN" sz="1300" dirty="0"/>
              <a:t>(</a:t>
            </a:r>
            <a:r>
              <a:rPr lang="en-IN" sz="1300" dirty="0" err="1"/>
              <a:t>dataSource</a:t>
            </a:r>
            <a:r>
              <a:rPr lang="en-IN" sz="1300" dirty="0"/>
              <a:t>);</a:t>
            </a:r>
          </a:p>
          <a:p>
            <a:r>
              <a:rPr lang="en-IN" sz="1300" dirty="0"/>
              <a:t>   }</a:t>
            </a:r>
          </a:p>
          <a:p>
            <a:r>
              <a:rPr lang="en-IN" sz="1300" dirty="0"/>
              <a:t>   public void create(String </a:t>
            </a:r>
            <a:r>
              <a:rPr lang="en-IN" sz="1300" dirty="0" err="1"/>
              <a:t>empname</a:t>
            </a:r>
            <a:r>
              <a:rPr lang="en-IN" sz="1300" dirty="0"/>
              <a:t>, Integer </a:t>
            </a:r>
            <a:r>
              <a:rPr lang="en-IN" sz="1300" dirty="0" err="1"/>
              <a:t>pincode</a:t>
            </a:r>
            <a:r>
              <a:rPr lang="en-IN" sz="1300" dirty="0"/>
              <a:t>) {</a:t>
            </a:r>
          </a:p>
          <a:p>
            <a:r>
              <a:rPr lang="en-IN" sz="1300" dirty="0"/>
              <a:t>      String SQL = "insert into Employee (</a:t>
            </a:r>
            <a:r>
              <a:rPr lang="en-IN" sz="1300" dirty="0" err="1"/>
              <a:t>empname</a:t>
            </a:r>
            <a:r>
              <a:rPr lang="en-IN" sz="1300" dirty="0"/>
              <a:t>, </a:t>
            </a:r>
            <a:r>
              <a:rPr lang="en-IN" sz="1300" dirty="0" err="1"/>
              <a:t>pincode</a:t>
            </a:r>
            <a:r>
              <a:rPr lang="en-IN" sz="1300" dirty="0"/>
              <a:t>) values (?, ?)";</a:t>
            </a:r>
          </a:p>
          <a:p>
            <a:r>
              <a:rPr lang="en-IN" sz="1300" dirty="0"/>
              <a:t>      </a:t>
            </a:r>
            <a:r>
              <a:rPr lang="en-IN" sz="1300" dirty="0" err="1"/>
              <a:t>jdbcTemplateObject.update</a:t>
            </a:r>
            <a:r>
              <a:rPr lang="en-IN" sz="1300" dirty="0"/>
              <a:t>( SQL, </a:t>
            </a:r>
            <a:r>
              <a:rPr lang="en-IN" sz="1300" dirty="0" err="1"/>
              <a:t>empname</a:t>
            </a:r>
            <a:r>
              <a:rPr lang="en-IN" sz="1300" dirty="0"/>
              <a:t>, </a:t>
            </a:r>
            <a:r>
              <a:rPr lang="en-IN" sz="1300" dirty="0" err="1"/>
              <a:t>pincode</a:t>
            </a:r>
            <a:r>
              <a:rPr lang="en-IN" sz="1300" dirty="0"/>
              <a:t>);</a:t>
            </a:r>
          </a:p>
          <a:p>
            <a:r>
              <a:rPr lang="en-IN" sz="1300" dirty="0"/>
              <a:t>      </a:t>
            </a:r>
            <a:r>
              <a:rPr lang="en-IN" sz="1300" dirty="0" err="1"/>
              <a:t>System.out.println</a:t>
            </a:r>
            <a:r>
              <a:rPr lang="en-IN" sz="1300" dirty="0"/>
              <a:t>("Created Data with Name = " + </a:t>
            </a:r>
            <a:r>
              <a:rPr lang="en-IN" sz="1300" dirty="0" err="1"/>
              <a:t>empname</a:t>
            </a:r>
            <a:r>
              <a:rPr lang="en-IN" sz="1300" dirty="0"/>
              <a:t> + " </a:t>
            </a:r>
            <a:r>
              <a:rPr lang="en-IN" sz="1300" dirty="0" err="1"/>
              <a:t>Pincode</a:t>
            </a:r>
            <a:r>
              <a:rPr lang="en-IN" sz="1300" dirty="0"/>
              <a:t> = " + </a:t>
            </a:r>
            <a:r>
              <a:rPr lang="en-IN" sz="1300" dirty="0" err="1"/>
              <a:t>pincode</a:t>
            </a:r>
            <a:r>
              <a:rPr lang="en-IN" sz="1300" dirty="0"/>
              <a:t>);</a:t>
            </a:r>
          </a:p>
          <a:p>
            <a:r>
              <a:rPr lang="en-IN" sz="1300" dirty="0"/>
              <a:t>      return;   }   </a:t>
            </a:r>
          </a:p>
          <a:p>
            <a:r>
              <a:rPr lang="en-IN" sz="1300" dirty="0"/>
              <a:t>Cont..</a:t>
            </a:r>
          </a:p>
        </p:txBody>
      </p:sp>
      <p:sp>
        <p:nvSpPr>
          <p:cNvPr id="5" name="Rectangle 4">
            <a:extLst>
              <a:ext uri="{FF2B5EF4-FFF2-40B4-BE49-F238E27FC236}">
                <a16:creationId xmlns:a16="http://schemas.microsoft.com/office/drawing/2014/main" id="{70F4D012-B7E7-4E5B-9F5A-7C97875D4AFC}"/>
              </a:ext>
            </a:extLst>
          </p:cNvPr>
          <p:cNvSpPr/>
          <p:nvPr/>
        </p:nvSpPr>
        <p:spPr>
          <a:xfrm>
            <a:off x="4572000" y="980728"/>
            <a:ext cx="4572000" cy="5293757"/>
          </a:xfrm>
          <a:prstGeom prst="rect">
            <a:avLst/>
          </a:prstGeom>
        </p:spPr>
        <p:txBody>
          <a:bodyPr wrap="square">
            <a:spAutoFit/>
          </a:bodyPr>
          <a:lstStyle/>
          <a:p>
            <a:r>
              <a:rPr lang="en-IN" sz="1300" dirty="0"/>
              <a:t>public Employee </a:t>
            </a:r>
            <a:r>
              <a:rPr lang="en-IN" sz="1300" dirty="0" err="1"/>
              <a:t>getEmployee</a:t>
            </a:r>
            <a:r>
              <a:rPr lang="en-IN" sz="1300" dirty="0"/>
              <a:t>(Integer </a:t>
            </a:r>
            <a:r>
              <a:rPr lang="en-IN" sz="1300" dirty="0" err="1"/>
              <a:t>eid</a:t>
            </a:r>
            <a:r>
              <a:rPr lang="en-IN" sz="1300" dirty="0"/>
              <a:t>) {</a:t>
            </a:r>
          </a:p>
          <a:p>
            <a:r>
              <a:rPr lang="en-IN" sz="1300" dirty="0"/>
              <a:t>      String SQL = "select * from Employee where </a:t>
            </a:r>
            <a:r>
              <a:rPr lang="en-IN" sz="1300" dirty="0" err="1"/>
              <a:t>eid</a:t>
            </a:r>
            <a:r>
              <a:rPr lang="en-IN" sz="1300" dirty="0"/>
              <a:t> = ?";</a:t>
            </a:r>
          </a:p>
          <a:p>
            <a:r>
              <a:rPr lang="en-IN" sz="1300" dirty="0"/>
              <a:t>      Employee emp = </a:t>
            </a:r>
            <a:r>
              <a:rPr lang="en-IN" sz="1300" dirty="0" err="1"/>
              <a:t>jdbcTemplateObject.queryForObject</a:t>
            </a:r>
            <a:r>
              <a:rPr lang="en-IN" sz="1300" dirty="0"/>
              <a:t>(SQL, </a:t>
            </a:r>
          </a:p>
          <a:p>
            <a:r>
              <a:rPr lang="en-IN" sz="1300" dirty="0"/>
              <a:t>         new Object[]{</a:t>
            </a:r>
            <a:r>
              <a:rPr lang="en-IN" sz="1300" dirty="0" err="1"/>
              <a:t>eid</a:t>
            </a:r>
            <a:r>
              <a:rPr lang="en-IN" sz="1300" dirty="0"/>
              <a:t>}, new </a:t>
            </a:r>
            <a:r>
              <a:rPr lang="en-IN" sz="1300" dirty="0" err="1"/>
              <a:t>EmployeeMapper</a:t>
            </a:r>
            <a:r>
              <a:rPr lang="en-IN" sz="1300" dirty="0"/>
              <a:t>());</a:t>
            </a:r>
          </a:p>
          <a:p>
            <a:r>
              <a:rPr lang="en-IN" sz="1300" dirty="0"/>
              <a:t>      </a:t>
            </a:r>
          </a:p>
          <a:p>
            <a:r>
              <a:rPr lang="en-IN" sz="1300" dirty="0"/>
              <a:t>      return emp;</a:t>
            </a:r>
          </a:p>
          <a:p>
            <a:r>
              <a:rPr lang="en-IN" sz="1300" dirty="0"/>
              <a:t>   }</a:t>
            </a:r>
          </a:p>
          <a:p>
            <a:r>
              <a:rPr lang="en-IN" sz="1300" dirty="0"/>
              <a:t>   public List&lt;Employee&gt; </a:t>
            </a:r>
            <a:r>
              <a:rPr lang="en-IN" sz="1300" dirty="0" err="1"/>
              <a:t>listEmployees</a:t>
            </a:r>
            <a:r>
              <a:rPr lang="en-IN" sz="1300" dirty="0"/>
              <a:t>() {</a:t>
            </a:r>
          </a:p>
          <a:p>
            <a:r>
              <a:rPr lang="en-IN" sz="1300" dirty="0"/>
              <a:t>      String SQL = "select * from Employee";</a:t>
            </a:r>
          </a:p>
          <a:p>
            <a:r>
              <a:rPr lang="en-IN" sz="1300" dirty="0"/>
              <a:t>      List &lt;Employee&gt; employees = </a:t>
            </a:r>
            <a:r>
              <a:rPr lang="en-IN" sz="1300" dirty="0" err="1"/>
              <a:t>jdbcTemplateObject.query</a:t>
            </a:r>
            <a:r>
              <a:rPr lang="en-IN" sz="1300" dirty="0"/>
              <a:t>(SQL, new </a:t>
            </a:r>
            <a:r>
              <a:rPr lang="en-IN" sz="1300" dirty="0" err="1"/>
              <a:t>EmployeeMapper</a:t>
            </a:r>
            <a:r>
              <a:rPr lang="en-IN" sz="1300" dirty="0"/>
              <a:t>());</a:t>
            </a:r>
          </a:p>
          <a:p>
            <a:r>
              <a:rPr lang="en-IN" sz="1300" dirty="0"/>
              <a:t>      return employees;</a:t>
            </a:r>
          </a:p>
          <a:p>
            <a:r>
              <a:rPr lang="en-IN" sz="1300" dirty="0"/>
              <a:t>   }</a:t>
            </a:r>
          </a:p>
          <a:p>
            <a:r>
              <a:rPr lang="en-IN" sz="1300" dirty="0"/>
              <a:t>   public void delete(Integer </a:t>
            </a:r>
            <a:r>
              <a:rPr lang="en-IN" sz="1300" dirty="0" err="1"/>
              <a:t>eid</a:t>
            </a:r>
            <a:r>
              <a:rPr lang="en-IN" sz="1300" dirty="0"/>
              <a:t>) {</a:t>
            </a:r>
          </a:p>
          <a:p>
            <a:r>
              <a:rPr lang="en-IN" sz="1300" dirty="0"/>
              <a:t>      String SQL = "delete from Employee where </a:t>
            </a:r>
            <a:r>
              <a:rPr lang="en-IN" sz="1300" dirty="0" err="1"/>
              <a:t>eid</a:t>
            </a:r>
            <a:r>
              <a:rPr lang="en-IN" sz="1300" dirty="0"/>
              <a:t> = ?";</a:t>
            </a:r>
          </a:p>
          <a:p>
            <a:r>
              <a:rPr lang="en-IN" sz="1300" dirty="0"/>
              <a:t>      </a:t>
            </a:r>
            <a:r>
              <a:rPr lang="en-IN" sz="1300" dirty="0" err="1"/>
              <a:t>jdbcTemplateObject.update</a:t>
            </a:r>
            <a:r>
              <a:rPr lang="en-IN" sz="1300" dirty="0"/>
              <a:t>(SQL, </a:t>
            </a:r>
            <a:r>
              <a:rPr lang="en-IN" sz="1300" dirty="0" err="1"/>
              <a:t>eid</a:t>
            </a:r>
            <a:r>
              <a:rPr lang="en-IN" sz="1300" dirty="0"/>
              <a:t>);</a:t>
            </a:r>
          </a:p>
          <a:p>
            <a:r>
              <a:rPr lang="en-IN" sz="1300" dirty="0"/>
              <a:t>      </a:t>
            </a:r>
            <a:r>
              <a:rPr lang="en-IN" sz="1300" dirty="0" err="1"/>
              <a:t>System.out.println</a:t>
            </a:r>
            <a:r>
              <a:rPr lang="en-IN" sz="1300" dirty="0"/>
              <a:t>("Deleted Data with ID = " + </a:t>
            </a:r>
            <a:r>
              <a:rPr lang="en-IN" sz="1300" dirty="0" err="1"/>
              <a:t>eid</a:t>
            </a:r>
            <a:r>
              <a:rPr lang="en-IN" sz="1300" dirty="0"/>
              <a:t> );</a:t>
            </a:r>
          </a:p>
          <a:p>
            <a:r>
              <a:rPr lang="en-IN" sz="1300" dirty="0"/>
              <a:t>      return;</a:t>
            </a:r>
          </a:p>
          <a:p>
            <a:r>
              <a:rPr lang="en-IN" sz="1300" dirty="0"/>
              <a:t>   }</a:t>
            </a:r>
          </a:p>
          <a:p>
            <a:r>
              <a:rPr lang="en-IN" sz="1300" dirty="0"/>
              <a:t>   public void update(Integer </a:t>
            </a:r>
            <a:r>
              <a:rPr lang="en-IN" sz="1300" dirty="0" err="1"/>
              <a:t>eid</a:t>
            </a:r>
            <a:r>
              <a:rPr lang="en-IN" sz="1300" dirty="0"/>
              <a:t>, Integer </a:t>
            </a:r>
            <a:r>
              <a:rPr lang="en-IN" sz="1300" dirty="0" err="1"/>
              <a:t>pincode</a:t>
            </a:r>
            <a:r>
              <a:rPr lang="en-IN" sz="1300" dirty="0"/>
              <a:t>){</a:t>
            </a:r>
          </a:p>
          <a:p>
            <a:r>
              <a:rPr lang="en-IN" sz="1300" dirty="0"/>
              <a:t>      String SQL = "update Employee set </a:t>
            </a:r>
            <a:r>
              <a:rPr lang="en-IN" sz="1300" dirty="0" err="1"/>
              <a:t>pincode</a:t>
            </a:r>
            <a:r>
              <a:rPr lang="en-IN" sz="1300" dirty="0"/>
              <a:t> = ? where </a:t>
            </a:r>
            <a:r>
              <a:rPr lang="en-IN" sz="1300" dirty="0" err="1"/>
              <a:t>eid</a:t>
            </a:r>
            <a:r>
              <a:rPr lang="en-IN" sz="1300" dirty="0"/>
              <a:t> = ?";</a:t>
            </a:r>
          </a:p>
          <a:p>
            <a:r>
              <a:rPr lang="en-IN" sz="1300" dirty="0"/>
              <a:t>      </a:t>
            </a:r>
            <a:r>
              <a:rPr lang="en-IN" sz="1300" dirty="0" err="1"/>
              <a:t>jdbcTemplateObject.update</a:t>
            </a:r>
            <a:r>
              <a:rPr lang="en-IN" sz="1300" dirty="0"/>
              <a:t>(SQL, </a:t>
            </a:r>
            <a:r>
              <a:rPr lang="en-IN" sz="1300" dirty="0" err="1"/>
              <a:t>pincode</a:t>
            </a:r>
            <a:r>
              <a:rPr lang="en-IN" sz="1300" dirty="0"/>
              <a:t>, </a:t>
            </a:r>
            <a:r>
              <a:rPr lang="en-IN" sz="1300" dirty="0" err="1"/>
              <a:t>eid</a:t>
            </a:r>
            <a:r>
              <a:rPr lang="en-IN" sz="1300" dirty="0"/>
              <a:t>);</a:t>
            </a:r>
          </a:p>
          <a:p>
            <a:r>
              <a:rPr lang="en-IN" sz="1300" dirty="0"/>
              <a:t>      </a:t>
            </a:r>
            <a:r>
              <a:rPr lang="en-IN" sz="1300" dirty="0" err="1"/>
              <a:t>System.out.println</a:t>
            </a:r>
            <a:r>
              <a:rPr lang="en-IN" sz="1300" dirty="0"/>
              <a:t>("Updated Data with ID = " + </a:t>
            </a:r>
            <a:r>
              <a:rPr lang="en-IN" sz="1300" dirty="0" err="1"/>
              <a:t>eid</a:t>
            </a:r>
            <a:r>
              <a:rPr lang="en-IN" sz="1300" dirty="0"/>
              <a:t> );</a:t>
            </a:r>
          </a:p>
          <a:p>
            <a:r>
              <a:rPr lang="en-IN" sz="1300" dirty="0"/>
              <a:t>      return;</a:t>
            </a:r>
          </a:p>
          <a:p>
            <a:r>
              <a:rPr lang="en-IN" sz="1300" dirty="0"/>
              <a:t>   }}</a:t>
            </a:r>
          </a:p>
        </p:txBody>
      </p:sp>
      <p:sp>
        <p:nvSpPr>
          <p:cNvPr id="6" name="Rectangle 5">
            <a:extLst>
              <a:ext uri="{FF2B5EF4-FFF2-40B4-BE49-F238E27FC236}">
                <a16:creationId xmlns:a16="http://schemas.microsoft.com/office/drawing/2014/main" id="{BAE55D36-63E7-4360-91C4-D61F3E6E66BA}"/>
              </a:ext>
            </a:extLst>
          </p:cNvPr>
          <p:cNvSpPr/>
          <p:nvPr/>
        </p:nvSpPr>
        <p:spPr>
          <a:xfrm>
            <a:off x="0" y="1988840"/>
            <a:ext cx="4572000" cy="47929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B2057B6-BDAA-4E63-936E-8BF020AAD468}"/>
              </a:ext>
            </a:extLst>
          </p:cNvPr>
          <p:cNvSpPr/>
          <p:nvPr/>
        </p:nvSpPr>
        <p:spPr>
          <a:xfrm>
            <a:off x="4644008" y="943916"/>
            <a:ext cx="4423792" cy="57306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5934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05D6-1322-48F1-88D5-5EAEB121240D}"/>
              </a:ext>
            </a:extLst>
          </p:cNvPr>
          <p:cNvSpPr>
            <a:spLocks noGrp="1"/>
          </p:cNvSpPr>
          <p:nvPr>
            <p:ph type="title"/>
          </p:nvPr>
        </p:nvSpPr>
        <p:spPr/>
        <p:txBody>
          <a:bodyPr/>
          <a:lstStyle/>
          <a:p>
            <a:r>
              <a:rPr lang="en-IN" dirty="0"/>
              <a:t>Demo: Spring JDBC Template Cont..</a:t>
            </a:r>
          </a:p>
        </p:txBody>
      </p:sp>
      <p:sp>
        <p:nvSpPr>
          <p:cNvPr id="4" name="Rectangle 3">
            <a:extLst>
              <a:ext uri="{FF2B5EF4-FFF2-40B4-BE49-F238E27FC236}">
                <a16:creationId xmlns:a16="http://schemas.microsoft.com/office/drawing/2014/main" id="{75556BD2-393E-4C3C-9B8E-D50A4BD2C93F}"/>
              </a:ext>
            </a:extLst>
          </p:cNvPr>
          <p:cNvSpPr/>
          <p:nvPr/>
        </p:nvSpPr>
        <p:spPr>
          <a:xfrm>
            <a:off x="168052" y="1012954"/>
            <a:ext cx="8807896" cy="4616648"/>
          </a:xfrm>
          <a:prstGeom prst="rect">
            <a:avLst/>
          </a:prstGeom>
        </p:spPr>
        <p:txBody>
          <a:bodyPr wrap="square">
            <a:spAutoFit/>
          </a:bodyPr>
          <a:lstStyle/>
          <a:p>
            <a:r>
              <a:rPr lang="en-IN" sz="1400" dirty="0"/>
              <a:t>&lt;?xml version = "1.0" encoding = "UTF-8"?&gt;</a:t>
            </a:r>
          </a:p>
          <a:p>
            <a:r>
              <a:rPr lang="en-IN" sz="1400" dirty="0"/>
              <a:t>&lt;beans </a:t>
            </a:r>
            <a:r>
              <a:rPr lang="en-IN" sz="1400" dirty="0" err="1"/>
              <a:t>xmlns</a:t>
            </a:r>
            <a:r>
              <a:rPr lang="en-IN" sz="1400" dirty="0"/>
              <a:t> = "http://www.springframework.org/schema/beans"</a:t>
            </a:r>
          </a:p>
          <a:p>
            <a:r>
              <a:rPr lang="en-IN" sz="1400" dirty="0"/>
              <a:t>   </a:t>
            </a:r>
            <a:r>
              <a:rPr lang="en-IN" sz="1400" dirty="0" err="1"/>
              <a:t>xmlns:xsi</a:t>
            </a:r>
            <a:r>
              <a:rPr lang="en-IN" sz="1400" dirty="0"/>
              <a:t> = "http://www.w3.org/2001/XMLSchema-instance" </a:t>
            </a:r>
          </a:p>
          <a:p>
            <a:r>
              <a:rPr lang="en-IN" sz="1400" dirty="0"/>
              <a:t>   </a:t>
            </a:r>
            <a:r>
              <a:rPr lang="en-IN" sz="1400" dirty="0" err="1"/>
              <a:t>xsi:schemaLocation</a:t>
            </a:r>
            <a:r>
              <a:rPr lang="en-IN" sz="1400" dirty="0"/>
              <a:t> = "http://www.springframework.org/schema/beans</a:t>
            </a:r>
          </a:p>
          <a:p>
            <a:r>
              <a:rPr lang="en-IN" sz="1400" dirty="0"/>
              <a:t>   http://www.springframework.org/schema/beans/spring-beans-3.0.xsd "&gt;</a:t>
            </a:r>
          </a:p>
          <a:p>
            <a:endParaRPr lang="en-IN" sz="1400" dirty="0"/>
          </a:p>
          <a:p>
            <a:r>
              <a:rPr lang="en-IN" sz="1400" dirty="0"/>
              <a:t>   &lt;!-- Initialization for data source --&gt;</a:t>
            </a:r>
          </a:p>
          <a:p>
            <a:r>
              <a:rPr lang="en-IN" sz="1400" dirty="0"/>
              <a:t>   &lt;bean id="</a:t>
            </a:r>
            <a:r>
              <a:rPr lang="en-IN" sz="1400" dirty="0" err="1"/>
              <a:t>dataSource</a:t>
            </a:r>
            <a:r>
              <a:rPr lang="en-IN" sz="1400" dirty="0"/>
              <a:t>" </a:t>
            </a:r>
          </a:p>
          <a:p>
            <a:r>
              <a:rPr lang="en-IN" sz="1400" dirty="0"/>
              <a:t>      class = "</a:t>
            </a:r>
            <a:r>
              <a:rPr lang="en-IN" sz="1400" dirty="0" err="1"/>
              <a:t>org.springframework.jdbc.datasource.DriverManagerDataSource</a:t>
            </a:r>
            <a:r>
              <a:rPr lang="en-IN" sz="1400" dirty="0"/>
              <a:t>"&gt;</a:t>
            </a:r>
          </a:p>
          <a:p>
            <a:r>
              <a:rPr lang="en-IN" sz="1400" dirty="0"/>
              <a:t>      &lt;property name = "</a:t>
            </a:r>
            <a:r>
              <a:rPr lang="en-IN" sz="1400" dirty="0" err="1"/>
              <a:t>driverClassName</a:t>
            </a:r>
            <a:r>
              <a:rPr lang="en-IN" sz="1400" dirty="0"/>
              <a:t>" value = "</a:t>
            </a:r>
            <a:r>
              <a:rPr lang="en-IN" sz="1400" dirty="0" err="1"/>
              <a:t>com.mysql.jdbc.Driver</a:t>
            </a:r>
            <a:r>
              <a:rPr lang="en-IN" sz="1400" dirty="0"/>
              <a:t>"/&gt;</a:t>
            </a:r>
          </a:p>
          <a:p>
            <a:r>
              <a:rPr lang="en-IN" sz="1400" dirty="0"/>
              <a:t>      &lt;property name = "</a:t>
            </a:r>
            <a:r>
              <a:rPr lang="en-IN" sz="1400" dirty="0" err="1"/>
              <a:t>url</a:t>
            </a:r>
            <a:r>
              <a:rPr lang="en-IN" sz="1400" dirty="0"/>
              <a:t>" value = "</a:t>
            </a:r>
            <a:r>
              <a:rPr lang="en-IN" sz="1400" dirty="0" err="1"/>
              <a:t>jdbc:mysql</a:t>
            </a:r>
            <a:r>
              <a:rPr lang="en-IN" sz="1400" dirty="0"/>
              <a:t>://localhost:3306/TEST"/&gt;</a:t>
            </a:r>
          </a:p>
          <a:p>
            <a:r>
              <a:rPr lang="en-IN" sz="1400" dirty="0"/>
              <a:t>      &lt;property name = "username" value = "root"/&gt;</a:t>
            </a:r>
          </a:p>
          <a:p>
            <a:r>
              <a:rPr lang="en-IN" sz="1400" dirty="0"/>
              <a:t>      &lt;property name = "password" value = “root"/&gt;</a:t>
            </a:r>
          </a:p>
          <a:p>
            <a:r>
              <a:rPr lang="en-IN" sz="1400" dirty="0"/>
              <a:t>   &lt;/bean&gt;</a:t>
            </a:r>
          </a:p>
          <a:p>
            <a:r>
              <a:rPr lang="en-IN" sz="1400" dirty="0"/>
              <a:t>   &lt;!-- Definition for </a:t>
            </a:r>
            <a:r>
              <a:rPr lang="en-IN" sz="1400" dirty="0" err="1"/>
              <a:t>EmployeeJDBCTemplate</a:t>
            </a:r>
            <a:r>
              <a:rPr lang="en-IN" sz="1400" dirty="0"/>
              <a:t> bean --&gt;</a:t>
            </a:r>
          </a:p>
          <a:p>
            <a:r>
              <a:rPr lang="en-IN" sz="1400" dirty="0"/>
              <a:t>   &lt;bean id = “</a:t>
            </a:r>
            <a:r>
              <a:rPr lang="en-IN" sz="1400" dirty="0" err="1"/>
              <a:t>employeeJDBCTemplate</a:t>
            </a:r>
            <a:r>
              <a:rPr lang="en-IN" sz="1400" dirty="0"/>
              <a:t>" </a:t>
            </a:r>
          </a:p>
          <a:p>
            <a:r>
              <a:rPr lang="en-IN" sz="1400" dirty="0"/>
              <a:t>      class = "</a:t>
            </a:r>
            <a:r>
              <a:rPr lang="en-IN" sz="1400" dirty="0" err="1"/>
              <a:t>com.test.springjdbc.EmployeeJDBCTemplate</a:t>
            </a:r>
            <a:r>
              <a:rPr lang="en-IN" sz="1400" dirty="0"/>
              <a:t>"&gt;</a:t>
            </a:r>
          </a:p>
          <a:p>
            <a:r>
              <a:rPr lang="en-IN" sz="1400" dirty="0"/>
              <a:t>      &lt;property name = "</a:t>
            </a:r>
            <a:r>
              <a:rPr lang="en-IN" sz="1400" dirty="0" err="1"/>
              <a:t>dataSource</a:t>
            </a:r>
            <a:r>
              <a:rPr lang="en-IN" sz="1400" dirty="0"/>
              <a:t>" ref = "</a:t>
            </a:r>
            <a:r>
              <a:rPr lang="en-IN" sz="1400" dirty="0" err="1"/>
              <a:t>dataSource</a:t>
            </a:r>
            <a:r>
              <a:rPr lang="en-IN" sz="1400" dirty="0"/>
              <a:t>" /&gt;    </a:t>
            </a:r>
          </a:p>
          <a:p>
            <a:r>
              <a:rPr lang="en-IN" sz="1400" dirty="0"/>
              <a:t>   &lt;/bean&gt;</a:t>
            </a:r>
          </a:p>
          <a:p>
            <a:r>
              <a:rPr lang="en-IN" sz="1400" dirty="0"/>
              <a:t>      </a:t>
            </a:r>
          </a:p>
          <a:p>
            <a:r>
              <a:rPr lang="en-IN" sz="1400" dirty="0"/>
              <a:t>&lt;/beans&gt;</a:t>
            </a:r>
          </a:p>
        </p:txBody>
      </p:sp>
    </p:spTree>
    <p:extLst>
      <p:ext uri="{BB962C8B-B14F-4D97-AF65-F5344CB8AC3E}">
        <p14:creationId xmlns:p14="http://schemas.microsoft.com/office/powerpoint/2010/main" val="105538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2B8F-B82B-4E57-B624-2ECAA29FADCB}"/>
              </a:ext>
            </a:extLst>
          </p:cNvPr>
          <p:cNvSpPr>
            <a:spLocks noGrp="1"/>
          </p:cNvSpPr>
          <p:nvPr>
            <p:ph type="title"/>
          </p:nvPr>
        </p:nvSpPr>
        <p:spPr/>
        <p:txBody>
          <a:bodyPr>
            <a:normAutofit/>
          </a:bodyPr>
          <a:lstStyle/>
          <a:p>
            <a:r>
              <a:rPr lang="en-US" dirty="0"/>
              <a:t>Demo: Java Based Configuration Cont..</a:t>
            </a:r>
            <a:endParaRPr lang="en-IN" dirty="0"/>
          </a:p>
        </p:txBody>
      </p:sp>
      <p:sp>
        <p:nvSpPr>
          <p:cNvPr id="3" name="Content Placeholder 2">
            <a:extLst>
              <a:ext uri="{FF2B5EF4-FFF2-40B4-BE49-F238E27FC236}">
                <a16:creationId xmlns:a16="http://schemas.microsoft.com/office/drawing/2014/main" id="{C518D078-9CC5-4325-B10B-945E768589C9}"/>
              </a:ext>
            </a:extLst>
          </p:cNvPr>
          <p:cNvSpPr>
            <a:spLocks noGrp="1"/>
          </p:cNvSpPr>
          <p:nvPr>
            <p:ph idx="1"/>
          </p:nvPr>
        </p:nvSpPr>
        <p:spPr/>
        <p:txBody>
          <a:bodyPr>
            <a:normAutofit fontScale="85000" lnSpcReduction="20000"/>
          </a:bodyPr>
          <a:lstStyle/>
          <a:p>
            <a:pPr marL="0" indent="0" fontAlgn="base">
              <a:buNone/>
            </a:pPr>
            <a:r>
              <a:rPr lang="en-IN" dirty="0"/>
              <a:t>Create application configuration class </a:t>
            </a:r>
            <a:r>
              <a:rPr lang="en-IN" b="0" dirty="0"/>
              <a:t>ApplicationConfiguration.java with @Configuration and @Bean annotation .</a:t>
            </a:r>
          </a:p>
          <a:p>
            <a:pPr marL="0" indent="0" fontAlgn="base" latinLnBrk="1">
              <a:buNone/>
            </a:pPr>
            <a:endParaRPr lang="en-IN" b="0" dirty="0"/>
          </a:p>
          <a:p>
            <a:pPr marL="0" indent="0" fontAlgn="base" latinLnBrk="1">
              <a:buNone/>
            </a:pPr>
            <a:r>
              <a:rPr lang="en-IN" b="0" dirty="0"/>
              <a:t>package </a:t>
            </a:r>
            <a:r>
              <a:rPr lang="en-IN" dirty="0" err="1"/>
              <a:t>com.annotaion.config</a:t>
            </a:r>
            <a:r>
              <a:rPr lang="en-IN" b="0" dirty="0"/>
              <a:t>;</a:t>
            </a:r>
          </a:p>
          <a:p>
            <a:pPr marL="0" indent="0" fontAlgn="base" latinLnBrk="1">
              <a:buNone/>
            </a:pPr>
            <a:r>
              <a:rPr lang="en-IN" b="0" dirty="0"/>
              <a:t>import </a:t>
            </a:r>
            <a:r>
              <a:rPr lang="en-IN" dirty="0" err="1"/>
              <a:t>com.annotaion</a:t>
            </a:r>
            <a:r>
              <a:rPr lang="en-IN" b="0" dirty="0" err="1"/>
              <a:t>.model.Country</a:t>
            </a:r>
            <a:r>
              <a:rPr lang="en-IN" b="0" dirty="0"/>
              <a:t>;</a:t>
            </a:r>
          </a:p>
          <a:p>
            <a:pPr marL="0" indent="0" fontAlgn="base" latinLnBrk="1">
              <a:buNone/>
            </a:pPr>
            <a:r>
              <a:rPr lang="en-IN" b="0" dirty="0"/>
              <a:t>import </a:t>
            </a:r>
            <a:r>
              <a:rPr lang="en-IN" b="0" dirty="0" err="1"/>
              <a:t>org.springframework.context.annotation.Bean</a:t>
            </a:r>
            <a:r>
              <a:rPr lang="en-IN" b="0" dirty="0"/>
              <a:t>;</a:t>
            </a:r>
          </a:p>
          <a:p>
            <a:pPr marL="0" indent="0" fontAlgn="base" latinLnBrk="1">
              <a:buNone/>
            </a:pPr>
            <a:r>
              <a:rPr lang="en-IN" b="0" dirty="0"/>
              <a:t>import </a:t>
            </a:r>
            <a:r>
              <a:rPr lang="en-IN" b="0" dirty="0" err="1"/>
              <a:t>org.springframework.context.annotation.Configuration</a:t>
            </a:r>
            <a:r>
              <a:rPr lang="en-IN" b="0" dirty="0"/>
              <a:t>;</a:t>
            </a:r>
          </a:p>
          <a:p>
            <a:pPr marL="0" indent="0" fontAlgn="base" latinLnBrk="1">
              <a:buNone/>
            </a:pPr>
            <a:r>
              <a:rPr lang="en-IN" b="0" dirty="0"/>
              <a:t> </a:t>
            </a:r>
          </a:p>
          <a:p>
            <a:pPr marL="0" indent="0" fontAlgn="base" latinLnBrk="1">
              <a:buNone/>
            </a:pPr>
            <a:r>
              <a:rPr lang="en-IN" b="0" dirty="0"/>
              <a:t>@Configuration</a:t>
            </a:r>
          </a:p>
          <a:p>
            <a:pPr marL="0" indent="0" fontAlgn="base" latinLnBrk="1">
              <a:buNone/>
            </a:pPr>
            <a:r>
              <a:rPr lang="en-IN" b="0" dirty="0"/>
              <a:t>public class </a:t>
            </a:r>
            <a:r>
              <a:rPr lang="en-IN" b="0" dirty="0" err="1"/>
              <a:t>ApplicationConfiguration</a:t>
            </a:r>
            <a:r>
              <a:rPr lang="en-IN" b="0" dirty="0"/>
              <a:t> {</a:t>
            </a:r>
          </a:p>
          <a:p>
            <a:pPr marL="0" indent="0" fontAlgn="base" latinLnBrk="1">
              <a:buNone/>
            </a:pPr>
            <a:r>
              <a:rPr lang="en-IN" b="0" dirty="0"/>
              <a:t> </a:t>
            </a:r>
          </a:p>
          <a:p>
            <a:pPr marL="0" indent="0" fontAlgn="base" latinLnBrk="1">
              <a:buNone/>
            </a:pPr>
            <a:r>
              <a:rPr lang="en-IN" b="0" dirty="0"/>
              <a:t>@Bean(name="</a:t>
            </a:r>
            <a:r>
              <a:rPr lang="en-IN" b="0" dirty="0" err="1"/>
              <a:t>countryOb</a:t>
            </a:r>
            <a:r>
              <a:rPr lang="en-IN" b="0" dirty="0"/>
              <a:t>")</a:t>
            </a:r>
          </a:p>
          <a:p>
            <a:pPr marL="0" indent="0" fontAlgn="base" latinLnBrk="1">
              <a:buNone/>
            </a:pPr>
            <a:r>
              <a:rPr lang="en-IN" b="0" dirty="0"/>
              <a:t>public Country </a:t>
            </a:r>
            <a:r>
              <a:rPr lang="en-IN" b="0" dirty="0" err="1"/>
              <a:t>getCountry</a:t>
            </a:r>
            <a:r>
              <a:rPr lang="en-IN" b="0" dirty="0"/>
              <a:t>()</a:t>
            </a:r>
          </a:p>
          <a:p>
            <a:pPr marL="0" indent="0" fontAlgn="base" latinLnBrk="1">
              <a:buNone/>
            </a:pPr>
            <a:r>
              <a:rPr lang="en-IN" b="0" dirty="0"/>
              <a:t>{</a:t>
            </a:r>
          </a:p>
          <a:p>
            <a:pPr marL="0" indent="0" fontAlgn="base" latinLnBrk="1">
              <a:buNone/>
            </a:pPr>
            <a:r>
              <a:rPr lang="en-IN" b="0" dirty="0"/>
              <a:t>  return new Country("India");</a:t>
            </a:r>
          </a:p>
          <a:p>
            <a:pPr marL="0" indent="0" fontAlgn="base" latinLnBrk="1">
              <a:buNone/>
            </a:pPr>
            <a:r>
              <a:rPr lang="en-IN" b="0" dirty="0"/>
              <a:t>}</a:t>
            </a:r>
          </a:p>
          <a:p>
            <a:pPr marL="0" indent="0" fontAlgn="base" latinLnBrk="1">
              <a:buNone/>
            </a:pPr>
            <a:r>
              <a:rPr lang="en-IN" b="0" dirty="0"/>
              <a:t>}</a:t>
            </a:r>
          </a:p>
          <a:p>
            <a:br>
              <a:rPr lang="en-IN" dirty="0"/>
            </a:br>
            <a:endParaRPr lang="en-IN" b="0" dirty="0"/>
          </a:p>
          <a:p>
            <a:pPr marL="0" indent="0">
              <a:buNone/>
            </a:pPr>
            <a:br>
              <a:rPr lang="en-IN" dirty="0"/>
            </a:br>
            <a:endParaRPr lang="en-IN" dirty="0"/>
          </a:p>
        </p:txBody>
      </p:sp>
    </p:spTree>
    <p:extLst>
      <p:ext uri="{BB962C8B-B14F-4D97-AF65-F5344CB8AC3E}">
        <p14:creationId xmlns:p14="http://schemas.microsoft.com/office/powerpoint/2010/main" val="2425572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08B2-2BC7-4524-912F-88027A5DF7DA}"/>
              </a:ext>
            </a:extLst>
          </p:cNvPr>
          <p:cNvSpPr>
            <a:spLocks noGrp="1"/>
          </p:cNvSpPr>
          <p:nvPr>
            <p:ph type="title"/>
          </p:nvPr>
        </p:nvSpPr>
        <p:spPr/>
        <p:txBody>
          <a:bodyPr/>
          <a:lstStyle/>
          <a:p>
            <a:r>
              <a:rPr lang="en-IN" dirty="0"/>
              <a:t>Demo: Spring JDBC Template Cont..</a:t>
            </a:r>
          </a:p>
        </p:txBody>
      </p:sp>
      <p:sp>
        <p:nvSpPr>
          <p:cNvPr id="4" name="Rectangle 3">
            <a:extLst>
              <a:ext uri="{FF2B5EF4-FFF2-40B4-BE49-F238E27FC236}">
                <a16:creationId xmlns:a16="http://schemas.microsoft.com/office/drawing/2014/main" id="{52BBDDD3-89B5-44AC-81DA-C81DDD46DFF7}"/>
              </a:ext>
            </a:extLst>
          </p:cNvPr>
          <p:cNvSpPr/>
          <p:nvPr/>
        </p:nvSpPr>
        <p:spPr>
          <a:xfrm>
            <a:off x="107504" y="750275"/>
            <a:ext cx="8807896" cy="6001643"/>
          </a:xfrm>
          <a:prstGeom prst="rect">
            <a:avLst/>
          </a:prstGeom>
        </p:spPr>
        <p:txBody>
          <a:bodyPr wrap="square">
            <a:spAutoFit/>
          </a:bodyPr>
          <a:lstStyle/>
          <a:p>
            <a:r>
              <a:rPr lang="en-IN" sz="1200" dirty="0"/>
              <a:t>MainApp.java file</a:t>
            </a:r>
          </a:p>
          <a:p>
            <a:endParaRPr lang="en-IN" sz="1200" dirty="0"/>
          </a:p>
          <a:p>
            <a:r>
              <a:rPr lang="en-IN" sz="1200" dirty="0"/>
              <a:t>package </a:t>
            </a:r>
            <a:r>
              <a:rPr lang="en-IN" sz="1200" dirty="0" err="1"/>
              <a:t>com.test.springjdbc</a:t>
            </a:r>
            <a:r>
              <a:rPr lang="en-IN" sz="1200" dirty="0"/>
              <a:t>;</a:t>
            </a:r>
          </a:p>
          <a:p>
            <a:r>
              <a:rPr lang="en-IN" sz="1200" dirty="0"/>
              <a:t>import </a:t>
            </a:r>
            <a:r>
              <a:rPr lang="en-IN" sz="1200" dirty="0" err="1"/>
              <a:t>java.util.List</a:t>
            </a:r>
            <a:r>
              <a:rPr lang="en-IN" sz="1200" dirty="0"/>
              <a:t>;</a:t>
            </a:r>
          </a:p>
          <a:p>
            <a:r>
              <a:rPr lang="en-IN" sz="1200" dirty="0"/>
              <a:t>import </a:t>
            </a:r>
            <a:r>
              <a:rPr lang="en-IN" sz="1200" dirty="0" err="1"/>
              <a:t>org.springframework.context.ApplicationContext</a:t>
            </a:r>
            <a:r>
              <a:rPr lang="en-IN" sz="1200" dirty="0"/>
              <a:t>;</a:t>
            </a:r>
          </a:p>
          <a:p>
            <a:r>
              <a:rPr lang="en-IN" sz="1200" dirty="0"/>
              <a:t>import org.springframework.context.support.ClassPathXmlApplicationContext;</a:t>
            </a:r>
          </a:p>
          <a:p>
            <a:r>
              <a:rPr lang="en-IN" sz="1200" dirty="0"/>
              <a:t>import </a:t>
            </a:r>
            <a:r>
              <a:rPr lang="en-IN" sz="1200" dirty="0" err="1"/>
              <a:t>com.test.springjdbc.EmployeeJDBCTemplate</a:t>
            </a:r>
            <a:r>
              <a:rPr lang="en-IN" sz="1200" dirty="0"/>
              <a:t>;</a:t>
            </a:r>
          </a:p>
          <a:p>
            <a:endParaRPr lang="en-IN" sz="1200" dirty="0"/>
          </a:p>
          <a:p>
            <a:r>
              <a:rPr lang="en-IN" sz="1200" dirty="0"/>
              <a:t>public class </a:t>
            </a:r>
            <a:r>
              <a:rPr lang="en-IN" sz="1200" dirty="0" err="1"/>
              <a:t>MainApp</a:t>
            </a:r>
            <a:r>
              <a:rPr lang="en-IN" sz="1200" dirty="0"/>
              <a:t> {</a:t>
            </a:r>
          </a:p>
          <a:p>
            <a:r>
              <a:rPr lang="en-IN" sz="1200" dirty="0"/>
              <a:t>   public static void main(String[] </a:t>
            </a:r>
            <a:r>
              <a:rPr lang="en-IN" sz="1200" dirty="0" err="1"/>
              <a:t>args</a:t>
            </a:r>
            <a:r>
              <a:rPr lang="en-IN" sz="1200" dirty="0"/>
              <a:t>) {</a:t>
            </a:r>
          </a:p>
          <a:p>
            <a:r>
              <a:rPr lang="en-IN" sz="1200" dirty="0"/>
              <a:t>      ApplicationContext context = new </a:t>
            </a:r>
            <a:r>
              <a:rPr lang="en-IN" sz="1200" dirty="0" err="1"/>
              <a:t>ClassPathXmlApplicationContext</a:t>
            </a:r>
            <a:r>
              <a:rPr lang="en-IN" sz="1200" dirty="0"/>
              <a:t>("Beans.xml");</a:t>
            </a:r>
          </a:p>
          <a:p>
            <a:r>
              <a:rPr lang="en-IN" sz="1200" dirty="0"/>
              <a:t>      </a:t>
            </a:r>
            <a:r>
              <a:rPr lang="en-IN" sz="1200" dirty="0" err="1"/>
              <a:t>EmployeeJDBCTemplate</a:t>
            </a:r>
            <a:r>
              <a:rPr lang="en-IN" sz="1200" dirty="0"/>
              <a:t> </a:t>
            </a:r>
            <a:r>
              <a:rPr lang="en-IN" sz="1200" dirty="0" err="1"/>
              <a:t>employeeJDBCTemplate</a:t>
            </a:r>
            <a:r>
              <a:rPr lang="en-IN" sz="1200" dirty="0"/>
              <a:t> = </a:t>
            </a:r>
          </a:p>
          <a:p>
            <a:r>
              <a:rPr lang="en-IN" sz="1200" dirty="0"/>
              <a:t>         (</a:t>
            </a:r>
            <a:r>
              <a:rPr lang="en-IN" sz="1200" dirty="0" err="1"/>
              <a:t>EmployeeJDBCTemplate</a:t>
            </a:r>
            <a:r>
              <a:rPr lang="en-IN" sz="1200" dirty="0"/>
              <a:t>)</a:t>
            </a:r>
            <a:r>
              <a:rPr lang="en-IN" sz="1200" dirty="0" err="1"/>
              <a:t>context.getBean</a:t>
            </a:r>
            <a:r>
              <a:rPr lang="en-IN" sz="1200" dirty="0"/>
              <a:t>(“</a:t>
            </a:r>
            <a:r>
              <a:rPr lang="en-IN" sz="1200" dirty="0" err="1"/>
              <a:t>employeeJDBCTemplate</a:t>
            </a:r>
            <a:r>
              <a:rPr lang="en-IN" sz="1200" dirty="0"/>
              <a:t>");</a:t>
            </a:r>
          </a:p>
          <a:p>
            <a:r>
              <a:rPr lang="en-IN" sz="1200" dirty="0"/>
              <a:t>      </a:t>
            </a:r>
            <a:r>
              <a:rPr lang="en-IN" sz="1200" dirty="0" err="1"/>
              <a:t>System.out.println</a:t>
            </a:r>
            <a:r>
              <a:rPr lang="en-IN" sz="1200" dirty="0"/>
              <a:t>("Data Creation" );</a:t>
            </a:r>
          </a:p>
          <a:p>
            <a:r>
              <a:rPr lang="en-IN" sz="1200" dirty="0"/>
              <a:t>      </a:t>
            </a:r>
            <a:r>
              <a:rPr lang="en-IN" sz="1200" dirty="0" err="1"/>
              <a:t>employeeJDBCTemplate.create</a:t>
            </a:r>
            <a:r>
              <a:rPr lang="en-IN" sz="1200" dirty="0"/>
              <a:t>(“Tom", 4113);</a:t>
            </a:r>
          </a:p>
          <a:p>
            <a:r>
              <a:rPr lang="en-IN" sz="1200" dirty="0"/>
              <a:t>      </a:t>
            </a:r>
            <a:r>
              <a:rPr lang="en-IN" sz="1200" dirty="0" err="1"/>
              <a:t>employeeJDBCTemplate.create</a:t>
            </a:r>
            <a:r>
              <a:rPr lang="en-IN" sz="1200" dirty="0"/>
              <a:t>(“Sunny",3321 );</a:t>
            </a:r>
          </a:p>
          <a:p>
            <a:r>
              <a:rPr lang="en-IN" sz="1200" dirty="0"/>
              <a:t>      </a:t>
            </a:r>
            <a:r>
              <a:rPr lang="en-IN" sz="1200" dirty="0" err="1"/>
              <a:t>employeeJDBCTemplate.create</a:t>
            </a:r>
            <a:r>
              <a:rPr lang="en-IN" sz="1200" dirty="0"/>
              <a:t>(“</a:t>
            </a:r>
            <a:r>
              <a:rPr lang="en-IN" sz="1200" dirty="0" err="1"/>
              <a:t>Nyka</a:t>
            </a:r>
            <a:r>
              <a:rPr lang="en-IN" sz="1200" dirty="0"/>
              <a:t>", 1744);</a:t>
            </a:r>
          </a:p>
          <a:p>
            <a:r>
              <a:rPr lang="en-IN" sz="1200" dirty="0"/>
              <a:t>      </a:t>
            </a:r>
            <a:r>
              <a:rPr lang="en-IN" sz="1200" dirty="0" err="1"/>
              <a:t>System.out.println</a:t>
            </a:r>
            <a:r>
              <a:rPr lang="en-IN" sz="1200" dirty="0"/>
              <a:t>("Listing Multiple Data” );</a:t>
            </a:r>
          </a:p>
          <a:p>
            <a:r>
              <a:rPr lang="en-IN" sz="1200" dirty="0"/>
              <a:t>      List&lt;Employee&gt; employees = </a:t>
            </a:r>
            <a:r>
              <a:rPr lang="en-IN" sz="1200" dirty="0" err="1"/>
              <a:t>employeeJDBCTemplate.listEmployees</a:t>
            </a:r>
            <a:r>
              <a:rPr lang="en-IN" sz="1200" dirty="0"/>
              <a:t>();</a:t>
            </a:r>
          </a:p>
          <a:p>
            <a:r>
              <a:rPr lang="en-IN" sz="1200" dirty="0"/>
              <a:t>           for (Employee record : employees) {</a:t>
            </a:r>
          </a:p>
          <a:p>
            <a:r>
              <a:rPr lang="en-IN" sz="1200" dirty="0"/>
              <a:t>         </a:t>
            </a:r>
            <a:r>
              <a:rPr lang="en-IN" sz="1200" dirty="0" err="1"/>
              <a:t>System.out.print</a:t>
            </a:r>
            <a:r>
              <a:rPr lang="en-IN" sz="1200" dirty="0"/>
              <a:t>("ID : " + </a:t>
            </a:r>
            <a:r>
              <a:rPr lang="en-IN" sz="1200" dirty="0" err="1"/>
              <a:t>record.getSid</a:t>
            </a:r>
            <a:r>
              <a:rPr lang="en-IN" sz="1200" dirty="0"/>
              <a:t>() );</a:t>
            </a:r>
          </a:p>
          <a:p>
            <a:r>
              <a:rPr lang="en-IN" sz="1200" dirty="0"/>
              <a:t>         </a:t>
            </a:r>
            <a:r>
              <a:rPr lang="en-IN" sz="1200" dirty="0" err="1"/>
              <a:t>System.out.print</a:t>
            </a:r>
            <a:r>
              <a:rPr lang="en-IN" sz="1200" dirty="0"/>
              <a:t>(", Name : " + </a:t>
            </a:r>
            <a:r>
              <a:rPr lang="en-IN" sz="1200" dirty="0" err="1"/>
              <a:t>record.getEmpname</a:t>
            </a:r>
            <a:r>
              <a:rPr lang="en-IN" sz="1200" dirty="0"/>
              <a:t>() );</a:t>
            </a:r>
          </a:p>
          <a:p>
            <a:r>
              <a:rPr lang="en-IN" sz="1200" dirty="0"/>
              <a:t>         </a:t>
            </a:r>
            <a:r>
              <a:rPr lang="en-IN" sz="1200" dirty="0" err="1"/>
              <a:t>System.out.println</a:t>
            </a:r>
            <a:r>
              <a:rPr lang="en-IN" sz="1200" dirty="0"/>
              <a:t>(", </a:t>
            </a:r>
            <a:r>
              <a:rPr lang="en-IN" sz="1200" dirty="0" err="1"/>
              <a:t>Pincode</a:t>
            </a:r>
            <a:r>
              <a:rPr lang="en-IN" sz="1200" dirty="0"/>
              <a:t> : " + </a:t>
            </a:r>
            <a:r>
              <a:rPr lang="en-IN" sz="1200" dirty="0" err="1"/>
              <a:t>record.getPincode</a:t>
            </a:r>
            <a:r>
              <a:rPr lang="en-IN" sz="1200" dirty="0"/>
              <a:t>());</a:t>
            </a:r>
          </a:p>
          <a:p>
            <a:r>
              <a:rPr lang="en-IN" sz="1200" dirty="0"/>
              <a:t>      }</a:t>
            </a:r>
          </a:p>
          <a:p>
            <a:r>
              <a:rPr lang="en-IN" sz="1200" dirty="0"/>
              <a:t>      </a:t>
            </a:r>
            <a:r>
              <a:rPr lang="en-IN" sz="1200" dirty="0" err="1"/>
              <a:t>System.out.println</a:t>
            </a:r>
            <a:r>
              <a:rPr lang="en-IN" sz="1200" dirty="0"/>
              <a:t>("Updating Data with ID = 2" );</a:t>
            </a:r>
          </a:p>
          <a:p>
            <a:r>
              <a:rPr lang="en-IN" sz="1200" dirty="0"/>
              <a:t>      </a:t>
            </a:r>
            <a:r>
              <a:rPr lang="en-IN" sz="1200" dirty="0" err="1"/>
              <a:t>employeeJDBCTemplate.update</a:t>
            </a:r>
            <a:r>
              <a:rPr lang="en-IN" sz="1200" dirty="0"/>
              <a:t>(2, 3456);</a:t>
            </a:r>
          </a:p>
          <a:p>
            <a:r>
              <a:rPr lang="en-IN" sz="1200" dirty="0"/>
              <a:t>      </a:t>
            </a:r>
            <a:r>
              <a:rPr lang="en-IN" sz="1200" dirty="0" err="1"/>
              <a:t>System.out.println</a:t>
            </a:r>
            <a:r>
              <a:rPr lang="en-IN" sz="1200" dirty="0"/>
              <a:t>("Listing Data with ID = 2 " );</a:t>
            </a:r>
          </a:p>
          <a:p>
            <a:r>
              <a:rPr lang="en-IN" sz="1200" dirty="0"/>
              <a:t>      Employee </a:t>
            </a:r>
            <a:r>
              <a:rPr lang="en-IN" sz="1200" dirty="0" err="1"/>
              <a:t>employee</a:t>
            </a:r>
            <a:r>
              <a:rPr lang="en-IN" sz="1200" dirty="0"/>
              <a:t> = </a:t>
            </a:r>
            <a:r>
              <a:rPr lang="en-IN" sz="1200" dirty="0" err="1"/>
              <a:t>employeeJDBCTemplate.getEmployee</a:t>
            </a:r>
            <a:r>
              <a:rPr lang="en-IN" sz="1200" dirty="0"/>
              <a:t>(2);</a:t>
            </a:r>
          </a:p>
          <a:p>
            <a:r>
              <a:rPr lang="en-IN" sz="1200" dirty="0"/>
              <a:t>      </a:t>
            </a:r>
            <a:r>
              <a:rPr lang="en-IN" sz="1200" dirty="0" err="1"/>
              <a:t>System.out.print</a:t>
            </a:r>
            <a:r>
              <a:rPr lang="en-IN" sz="1200" dirty="0"/>
              <a:t>("ID : " + </a:t>
            </a:r>
            <a:r>
              <a:rPr lang="en-IN" sz="1200" dirty="0" err="1"/>
              <a:t>emp.getEid</a:t>
            </a:r>
            <a:r>
              <a:rPr lang="en-IN" sz="1200" dirty="0"/>
              <a:t>() );</a:t>
            </a:r>
          </a:p>
          <a:p>
            <a:r>
              <a:rPr lang="en-IN" sz="1200" dirty="0"/>
              <a:t>      </a:t>
            </a:r>
            <a:r>
              <a:rPr lang="en-IN" sz="1200" dirty="0" err="1"/>
              <a:t>System.out.print</a:t>
            </a:r>
            <a:r>
              <a:rPr lang="en-IN" sz="1200" dirty="0"/>
              <a:t>(", Name : " + </a:t>
            </a:r>
            <a:r>
              <a:rPr lang="en-IN" sz="1200" dirty="0" err="1"/>
              <a:t>emp.getName</a:t>
            </a:r>
            <a:r>
              <a:rPr lang="en-IN" sz="1200" dirty="0"/>
              <a:t>() );</a:t>
            </a:r>
          </a:p>
          <a:p>
            <a:r>
              <a:rPr lang="en-IN" sz="1200" dirty="0"/>
              <a:t>      </a:t>
            </a:r>
            <a:r>
              <a:rPr lang="en-IN" sz="1200" dirty="0" err="1"/>
              <a:t>System.out.println</a:t>
            </a:r>
            <a:r>
              <a:rPr lang="en-IN" sz="1200" dirty="0"/>
              <a:t>(", </a:t>
            </a:r>
            <a:r>
              <a:rPr lang="en-IN" sz="1200" dirty="0" err="1"/>
              <a:t>Pincode</a:t>
            </a:r>
            <a:r>
              <a:rPr lang="en-IN" sz="1200" dirty="0"/>
              <a:t> : " + </a:t>
            </a:r>
            <a:r>
              <a:rPr lang="en-IN" sz="1200" dirty="0" err="1"/>
              <a:t>emp.getPincode</a:t>
            </a:r>
            <a:r>
              <a:rPr lang="en-IN" sz="1200" dirty="0"/>
              <a:t>());</a:t>
            </a:r>
          </a:p>
          <a:p>
            <a:r>
              <a:rPr lang="en-IN" sz="1200" dirty="0"/>
              <a:t>   }}</a:t>
            </a:r>
          </a:p>
        </p:txBody>
      </p:sp>
    </p:spTree>
    <p:extLst>
      <p:ext uri="{BB962C8B-B14F-4D97-AF65-F5344CB8AC3E}">
        <p14:creationId xmlns:p14="http://schemas.microsoft.com/office/powerpoint/2010/main" val="2151485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F26F-9A20-498C-99C9-646199539D9B}"/>
              </a:ext>
            </a:extLst>
          </p:cNvPr>
          <p:cNvSpPr>
            <a:spLocks noGrp="1"/>
          </p:cNvSpPr>
          <p:nvPr>
            <p:ph type="title"/>
          </p:nvPr>
        </p:nvSpPr>
        <p:spPr/>
        <p:txBody>
          <a:bodyPr/>
          <a:lstStyle/>
          <a:p>
            <a:r>
              <a:rPr lang="en-IN" dirty="0"/>
              <a:t>Demo: Spring JDBC Template Cont..</a:t>
            </a:r>
          </a:p>
        </p:txBody>
      </p:sp>
      <p:sp>
        <p:nvSpPr>
          <p:cNvPr id="5" name="Rectangle 4">
            <a:extLst>
              <a:ext uri="{FF2B5EF4-FFF2-40B4-BE49-F238E27FC236}">
                <a16:creationId xmlns:a16="http://schemas.microsoft.com/office/drawing/2014/main" id="{DD7AFF04-6565-4868-98C6-9E6D433A3508}"/>
              </a:ext>
            </a:extLst>
          </p:cNvPr>
          <p:cNvSpPr/>
          <p:nvPr/>
        </p:nvSpPr>
        <p:spPr>
          <a:xfrm>
            <a:off x="179512" y="1268760"/>
            <a:ext cx="8735888" cy="4308872"/>
          </a:xfrm>
          <a:prstGeom prst="rect">
            <a:avLst/>
          </a:prstGeom>
        </p:spPr>
        <p:txBody>
          <a:bodyPr wrap="square">
            <a:spAutoFit/>
          </a:bodyPr>
          <a:lstStyle/>
          <a:p>
            <a:r>
              <a:rPr lang="en-IN" sz="1600" dirty="0"/>
              <a:t>Once creating the source and bean configuration files is done, let us run the application. If all is fine with your application, it will print the following message −</a:t>
            </a:r>
          </a:p>
          <a:p>
            <a:endParaRPr lang="en-IN" sz="1600" dirty="0"/>
          </a:p>
          <a:p>
            <a:r>
              <a:rPr lang="en-IN" sz="1600" dirty="0"/>
              <a:t>------Records Creation--------</a:t>
            </a:r>
          </a:p>
          <a:p>
            <a:r>
              <a:rPr lang="en-IN" sz="1600" dirty="0"/>
              <a:t>Created Record Name = Tom </a:t>
            </a:r>
            <a:r>
              <a:rPr lang="en-IN" sz="1600" dirty="0" err="1"/>
              <a:t>Pincode</a:t>
            </a:r>
            <a:r>
              <a:rPr lang="en-IN" sz="1600" dirty="0"/>
              <a:t> = 4113</a:t>
            </a:r>
          </a:p>
          <a:p>
            <a:r>
              <a:rPr lang="en-IN" sz="1600" dirty="0"/>
              <a:t>Created Record Name = Sunny </a:t>
            </a:r>
            <a:r>
              <a:rPr lang="en-IN" sz="1600" dirty="0" err="1"/>
              <a:t>Pincode</a:t>
            </a:r>
            <a:r>
              <a:rPr lang="en-IN" sz="1600" dirty="0"/>
              <a:t> = 3321</a:t>
            </a:r>
          </a:p>
          <a:p>
            <a:r>
              <a:rPr lang="en-IN" sz="1600" dirty="0"/>
              <a:t>Created Record Name = </a:t>
            </a:r>
            <a:r>
              <a:rPr lang="en-IN" sz="1600" dirty="0" err="1"/>
              <a:t>Nyka</a:t>
            </a:r>
            <a:r>
              <a:rPr lang="en-IN" sz="1600" dirty="0"/>
              <a:t> </a:t>
            </a:r>
            <a:r>
              <a:rPr lang="en-IN" sz="1600" dirty="0" err="1"/>
              <a:t>Pincode</a:t>
            </a:r>
            <a:r>
              <a:rPr lang="en-IN" sz="1600" dirty="0"/>
              <a:t> = 1744</a:t>
            </a:r>
          </a:p>
          <a:p>
            <a:r>
              <a:rPr lang="en-IN" sz="1600" dirty="0"/>
              <a:t>------Listing Multiple Records--------</a:t>
            </a:r>
          </a:p>
          <a:p>
            <a:r>
              <a:rPr lang="en-IN" sz="1600" dirty="0"/>
              <a:t>ID : 1, Name : Tom, </a:t>
            </a:r>
            <a:r>
              <a:rPr lang="en-IN" sz="1600" dirty="0" err="1"/>
              <a:t>Pincode</a:t>
            </a:r>
            <a:r>
              <a:rPr lang="en-IN" sz="1600" dirty="0"/>
              <a:t> : 4113</a:t>
            </a:r>
          </a:p>
          <a:p>
            <a:r>
              <a:rPr lang="en-IN" sz="1600" dirty="0"/>
              <a:t>ID : 2, Name : Sunny, </a:t>
            </a:r>
            <a:r>
              <a:rPr lang="en-IN" sz="1600" dirty="0" err="1"/>
              <a:t>Pincode</a:t>
            </a:r>
            <a:r>
              <a:rPr lang="en-IN" sz="1600" dirty="0"/>
              <a:t> : 3321</a:t>
            </a:r>
          </a:p>
          <a:p>
            <a:r>
              <a:rPr lang="en-IN" sz="1600" dirty="0"/>
              <a:t>ID : 3, Name : </a:t>
            </a:r>
            <a:r>
              <a:rPr lang="en-IN" sz="1600" dirty="0" err="1"/>
              <a:t>Nyka</a:t>
            </a:r>
            <a:r>
              <a:rPr lang="en-IN" sz="1600" dirty="0"/>
              <a:t>, </a:t>
            </a:r>
            <a:r>
              <a:rPr lang="en-IN" sz="1600" dirty="0" err="1"/>
              <a:t>Pincode</a:t>
            </a:r>
            <a:r>
              <a:rPr lang="en-IN" sz="1600" dirty="0"/>
              <a:t> : 1744</a:t>
            </a:r>
          </a:p>
          <a:p>
            <a:r>
              <a:rPr lang="en-IN" sz="1600" dirty="0"/>
              <a:t>----Updating Record with ID = 2 -----</a:t>
            </a:r>
          </a:p>
          <a:p>
            <a:r>
              <a:rPr lang="en-IN" sz="1600" dirty="0"/>
              <a:t>Updated Record with ID = 2</a:t>
            </a:r>
          </a:p>
          <a:p>
            <a:r>
              <a:rPr lang="en-IN" sz="1600" dirty="0"/>
              <a:t>----Listing Record with ID = 2 -----</a:t>
            </a:r>
          </a:p>
          <a:p>
            <a:r>
              <a:rPr lang="en-IN" sz="1600" dirty="0"/>
              <a:t>ID : 2, Name : Sudhir, </a:t>
            </a:r>
            <a:r>
              <a:rPr lang="en-IN" sz="1600" dirty="0" err="1"/>
              <a:t>Pincode</a:t>
            </a:r>
            <a:r>
              <a:rPr lang="en-IN" sz="1600" dirty="0"/>
              <a:t> : 3322</a:t>
            </a:r>
          </a:p>
          <a:p>
            <a:endParaRPr lang="en-IN" sz="1600" dirty="0"/>
          </a:p>
          <a:p>
            <a:r>
              <a:rPr lang="en-IN"/>
              <a:t>You can extend this demo and try delete operation as well.</a:t>
            </a:r>
            <a:endParaRPr lang="en-IN" sz="1600" dirty="0"/>
          </a:p>
        </p:txBody>
      </p:sp>
    </p:spTree>
    <p:extLst>
      <p:ext uri="{BB962C8B-B14F-4D97-AF65-F5344CB8AC3E}">
        <p14:creationId xmlns:p14="http://schemas.microsoft.com/office/powerpoint/2010/main" val="2487429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EFE2-DF3D-4F97-AF34-77CDD37F4490}"/>
              </a:ext>
            </a:extLst>
          </p:cNvPr>
          <p:cNvSpPr>
            <a:spLocks noGrp="1"/>
          </p:cNvSpPr>
          <p:nvPr>
            <p:ph type="title"/>
          </p:nvPr>
        </p:nvSpPr>
        <p:spPr/>
        <p:txBody>
          <a:bodyPr>
            <a:normAutofit/>
          </a:bodyPr>
          <a:lstStyle/>
          <a:p>
            <a:r>
              <a:rPr lang="en-IN" dirty="0"/>
              <a:t>Transaction Management</a:t>
            </a:r>
          </a:p>
        </p:txBody>
      </p:sp>
      <p:sp>
        <p:nvSpPr>
          <p:cNvPr id="4" name="Rectangle 3">
            <a:extLst>
              <a:ext uri="{FF2B5EF4-FFF2-40B4-BE49-F238E27FC236}">
                <a16:creationId xmlns:a16="http://schemas.microsoft.com/office/drawing/2014/main" id="{D5A80E37-DD60-4194-B537-A216E13AF1F3}"/>
              </a:ext>
            </a:extLst>
          </p:cNvPr>
          <p:cNvSpPr/>
          <p:nvPr/>
        </p:nvSpPr>
        <p:spPr>
          <a:xfrm>
            <a:off x="0" y="1124744"/>
            <a:ext cx="9036496" cy="4247317"/>
          </a:xfrm>
          <a:prstGeom prst="rect">
            <a:avLst/>
          </a:prstGeom>
        </p:spPr>
        <p:txBody>
          <a:bodyPr wrap="square">
            <a:spAutoFit/>
          </a:bodyPr>
          <a:lstStyle/>
          <a:p>
            <a:r>
              <a:rPr lang="en-IN" b="1" dirty="0">
                <a:solidFill>
                  <a:srgbClr val="333333"/>
                </a:solidFill>
                <a:latin typeface="Nunito"/>
              </a:rPr>
              <a:t>What is Transaction Management</a:t>
            </a:r>
          </a:p>
          <a:p>
            <a:endParaRPr lang="en-IN" dirty="0"/>
          </a:p>
          <a:p>
            <a:r>
              <a:rPr lang="en-IN" dirty="0"/>
              <a:t>Sequence of action that will be performed to complete database operation and its management is known as Transaction Management. All these action in combination will be treated as ONE action only. So that DB doesn’t fall in inconsistent mode ever. For more details you can search for ACID property of relation DB.</a:t>
            </a:r>
          </a:p>
          <a:p>
            <a:br>
              <a:rPr lang="en-IN" dirty="0"/>
            </a:br>
            <a:r>
              <a:rPr lang="en-IN" b="1" dirty="0"/>
              <a:t>Type of Transaction Management</a:t>
            </a:r>
          </a:p>
          <a:p>
            <a:r>
              <a:rPr lang="en-IN" dirty="0"/>
              <a:t>In J2EE, Transaction Management can be divided in two types.</a:t>
            </a:r>
          </a:p>
          <a:p>
            <a:endParaRPr lang="en-IN" dirty="0"/>
          </a:p>
          <a:p>
            <a:pPr marL="285750" indent="-285750">
              <a:buFont typeface="Wingdings" panose="05000000000000000000" pitchFamily="2" charset="2"/>
              <a:buChar char="q"/>
            </a:pPr>
            <a:r>
              <a:rPr lang="en-IN" dirty="0"/>
              <a:t>Global Transaction</a:t>
            </a:r>
          </a:p>
          <a:p>
            <a:pPr marL="285750" indent="-285750">
              <a:buFont typeface="Wingdings" panose="05000000000000000000" pitchFamily="2" charset="2"/>
              <a:buChar char="q"/>
            </a:pPr>
            <a:r>
              <a:rPr lang="en-IN" dirty="0"/>
              <a:t>Local Transaction</a:t>
            </a:r>
          </a:p>
          <a:p>
            <a:endParaRPr lang="en-IN" dirty="0"/>
          </a:p>
          <a:p>
            <a:br>
              <a:rPr lang="en-IN" dirty="0"/>
            </a:br>
            <a:endParaRPr lang="en-IN" dirty="0"/>
          </a:p>
        </p:txBody>
      </p:sp>
    </p:spTree>
    <p:extLst>
      <p:ext uri="{BB962C8B-B14F-4D97-AF65-F5344CB8AC3E}">
        <p14:creationId xmlns:p14="http://schemas.microsoft.com/office/powerpoint/2010/main" val="1031026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EFE2-DF3D-4F97-AF34-77CDD37F4490}"/>
              </a:ext>
            </a:extLst>
          </p:cNvPr>
          <p:cNvSpPr>
            <a:spLocks noGrp="1"/>
          </p:cNvSpPr>
          <p:nvPr>
            <p:ph type="title"/>
          </p:nvPr>
        </p:nvSpPr>
        <p:spPr/>
        <p:txBody>
          <a:bodyPr>
            <a:normAutofit/>
          </a:bodyPr>
          <a:lstStyle/>
          <a:p>
            <a:r>
              <a:rPr lang="en-IN" dirty="0"/>
              <a:t>Transaction Management Cont..</a:t>
            </a:r>
          </a:p>
        </p:txBody>
      </p:sp>
      <p:sp>
        <p:nvSpPr>
          <p:cNvPr id="3" name="Rectangle 2">
            <a:extLst>
              <a:ext uri="{FF2B5EF4-FFF2-40B4-BE49-F238E27FC236}">
                <a16:creationId xmlns:a16="http://schemas.microsoft.com/office/drawing/2014/main" id="{B932CC18-9527-4F36-ABED-ACE357F18291}"/>
              </a:ext>
            </a:extLst>
          </p:cNvPr>
          <p:cNvSpPr/>
          <p:nvPr/>
        </p:nvSpPr>
        <p:spPr>
          <a:xfrm>
            <a:off x="101016" y="1052736"/>
            <a:ext cx="9018240" cy="4524315"/>
          </a:xfrm>
          <a:prstGeom prst="rect">
            <a:avLst/>
          </a:prstGeom>
        </p:spPr>
        <p:txBody>
          <a:bodyPr wrap="square">
            <a:spAutoFit/>
          </a:bodyPr>
          <a:lstStyle/>
          <a:p>
            <a:r>
              <a:rPr lang="en-IN" b="1" dirty="0"/>
              <a:t>Global Transaction</a:t>
            </a:r>
          </a:p>
          <a:p>
            <a:endParaRPr lang="en-IN" b="1" dirty="0"/>
          </a:p>
          <a:p>
            <a:pPr marL="285750" indent="-285750">
              <a:buFont typeface="Wingdings" panose="05000000000000000000" pitchFamily="2" charset="2"/>
              <a:buChar char="q"/>
            </a:pPr>
            <a:r>
              <a:rPr lang="en-IN" dirty="0"/>
              <a:t>Using this we can work with multiple transaction resources like RDBMS or Message Queue (Pros)</a:t>
            </a:r>
          </a:p>
          <a:p>
            <a:pPr marL="285750" indent="-285750">
              <a:buFont typeface="Wingdings" panose="05000000000000000000" pitchFamily="2" charset="2"/>
              <a:buChar char="q"/>
            </a:pPr>
            <a:r>
              <a:rPr lang="en-IN" dirty="0"/>
              <a:t>Managed by Application Server (WebSphere, </a:t>
            </a:r>
            <a:r>
              <a:rPr lang="en-IN" dirty="0" err="1"/>
              <a:t>Weblogic</a:t>
            </a:r>
            <a:r>
              <a:rPr lang="en-IN" dirty="0"/>
              <a:t>) using JTA (Cons)</a:t>
            </a:r>
          </a:p>
          <a:p>
            <a:pPr marL="285750" indent="-285750">
              <a:buFont typeface="Wingdings" panose="05000000000000000000" pitchFamily="2" charset="2"/>
              <a:buChar char="q"/>
            </a:pPr>
            <a:r>
              <a:rPr lang="en-IN" dirty="0"/>
              <a:t>JNDI is required to use JTA</a:t>
            </a:r>
          </a:p>
          <a:p>
            <a:pPr marL="285750" indent="-285750">
              <a:buFont typeface="Wingdings" panose="05000000000000000000" pitchFamily="2" charset="2"/>
              <a:buChar char="q"/>
            </a:pPr>
            <a:r>
              <a:rPr lang="en-IN" dirty="0"/>
              <a:t>Code can not be reused as JTA is available at server level(Cons)</a:t>
            </a:r>
          </a:p>
          <a:p>
            <a:pPr marL="285750" indent="-285750">
              <a:buFont typeface="Wingdings" panose="05000000000000000000" pitchFamily="2" charset="2"/>
              <a:buChar char="q"/>
            </a:pPr>
            <a:r>
              <a:rPr lang="en-IN" dirty="0"/>
              <a:t>Example of Global Transaction : EJB CMT</a:t>
            </a:r>
            <a:endParaRPr lang="en-IN" b="1" dirty="0">
              <a:solidFill>
                <a:srgbClr val="333333"/>
              </a:solidFill>
              <a:latin typeface="Nunito"/>
            </a:endParaRPr>
          </a:p>
          <a:p>
            <a:endParaRPr lang="en-IN" b="1" dirty="0">
              <a:solidFill>
                <a:srgbClr val="333333"/>
              </a:solidFill>
              <a:latin typeface="Nunito"/>
            </a:endParaRPr>
          </a:p>
          <a:p>
            <a:r>
              <a:rPr lang="en-IN" b="1" dirty="0">
                <a:solidFill>
                  <a:srgbClr val="333333"/>
                </a:solidFill>
                <a:latin typeface="Nunito"/>
              </a:rPr>
              <a:t>Local Transaction</a:t>
            </a:r>
          </a:p>
          <a:p>
            <a:endParaRPr lang="en-IN" b="1" dirty="0">
              <a:solidFill>
                <a:srgbClr val="333333"/>
              </a:solidFill>
              <a:latin typeface="Nunito"/>
            </a:endParaRPr>
          </a:p>
          <a:p>
            <a:pPr marL="285750" indent="-285750">
              <a:buFont typeface="Wingdings" panose="05000000000000000000" pitchFamily="2" charset="2"/>
              <a:buChar char="q"/>
            </a:pPr>
            <a:r>
              <a:rPr lang="en-IN" dirty="0">
                <a:solidFill>
                  <a:srgbClr val="333333"/>
                </a:solidFill>
                <a:latin typeface="Karla"/>
              </a:rPr>
              <a:t>Use to work with specific resource(transaction associated with JDBC)</a:t>
            </a:r>
          </a:p>
          <a:p>
            <a:pPr marL="285750" indent="-285750">
              <a:buFont typeface="Wingdings" panose="05000000000000000000" pitchFamily="2" charset="2"/>
              <a:buChar char="q"/>
            </a:pPr>
            <a:r>
              <a:rPr lang="en-IN" dirty="0">
                <a:solidFill>
                  <a:srgbClr val="333333"/>
                </a:solidFill>
                <a:latin typeface="Karla"/>
              </a:rPr>
              <a:t>Can not work across multiple transaction resource opposite to Global transaction (cons)</a:t>
            </a:r>
          </a:p>
          <a:p>
            <a:pPr marL="285750" indent="-285750">
              <a:buFont typeface="Wingdings" panose="05000000000000000000" pitchFamily="2" charset="2"/>
              <a:buChar char="q"/>
            </a:pPr>
            <a:r>
              <a:rPr lang="en-IN" dirty="0">
                <a:solidFill>
                  <a:srgbClr val="333333"/>
                </a:solidFill>
                <a:latin typeface="Karla"/>
              </a:rPr>
              <a:t>it is best suited for normal app as many web application uses only single resources.</a:t>
            </a:r>
          </a:p>
          <a:p>
            <a:br>
              <a:rPr lang="en-IN" dirty="0"/>
            </a:br>
            <a:endParaRPr lang="en-IN" dirty="0"/>
          </a:p>
        </p:txBody>
      </p:sp>
    </p:spTree>
    <p:extLst>
      <p:ext uri="{BB962C8B-B14F-4D97-AF65-F5344CB8AC3E}">
        <p14:creationId xmlns:p14="http://schemas.microsoft.com/office/powerpoint/2010/main" val="3667276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3BA6-5D88-477C-97E8-ECB839596CE6}"/>
              </a:ext>
            </a:extLst>
          </p:cNvPr>
          <p:cNvSpPr>
            <a:spLocks noGrp="1"/>
          </p:cNvSpPr>
          <p:nvPr>
            <p:ph type="title"/>
          </p:nvPr>
        </p:nvSpPr>
        <p:spPr/>
        <p:txBody>
          <a:bodyPr/>
          <a:lstStyle/>
          <a:p>
            <a:r>
              <a:rPr lang="en-IN" dirty="0">
                <a:latin typeface="Nunito"/>
              </a:rPr>
              <a:t>Transaction Management Cont..</a:t>
            </a:r>
            <a:endParaRPr lang="en-IN" dirty="0"/>
          </a:p>
        </p:txBody>
      </p:sp>
      <p:sp>
        <p:nvSpPr>
          <p:cNvPr id="4" name="Rectangle 3">
            <a:extLst>
              <a:ext uri="{FF2B5EF4-FFF2-40B4-BE49-F238E27FC236}">
                <a16:creationId xmlns:a16="http://schemas.microsoft.com/office/drawing/2014/main" id="{C04CBCF8-4554-46B7-A057-47CB7763EAAB}"/>
              </a:ext>
            </a:extLst>
          </p:cNvPr>
          <p:cNvSpPr/>
          <p:nvPr/>
        </p:nvSpPr>
        <p:spPr>
          <a:xfrm>
            <a:off x="179512" y="1196752"/>
            <a:ext cx="8087816" cy="2031325"/>
          </a:xfrm>
          <a:prstGeom prst="rect">
            <a:avLst/>
          </a:prstGeom>
        </p:spPr>
        <p:txBody>
          <a:bodyPr wrap="square">
            <a:spAutoFit/>
          </a:bodyPr>
          <a:lstStyle/>
          <a:p>
            <a:r>
              <a:rPr lang="en-IN" b="1" dirty="0">
                <a:solidFill>
                  <a:srgbClr val="333333"/>
                </a:solidFill>
                <a:latin typeface="Nunito"/>
              </a:rPr>
              <a:t>Spring Framework Transaction Management</a:t>
            </a:r>
          </a:p>
          <a:p>
            <a:pPr algn="just"/>
            <a:endParaRPr lang="en-IN" dirty="0">
              <a:solidFill>
                <a:srgbClr val="333333"/>
              </a:solidFill>
              <a:latin typeface="Karla"/>
            </a:endParaRPr>
          </a:p>
          <a:p>
            <a:pPr algn="just"/>
            <a:r>
              <a:rPr lang="en-IN" dirty="0">
                <a:solidFill>
                  <a:srgbClr val="333333"/>
                </a:solidFill>
                <a:latin typeface="Karla"/>
              </a:rPr>
              <a:t>Spring transaction management helps to overcome the issues of both transactions. Any environment can use Consistent programming model approach. Multiple environment can reuse the same code for different transactions management </a:t>
            </a:r>
          </a:p>
          <a:p>
            <a:br>
              <a:rPr lang="en-IN" dirty="0"/>
            </a:br>
            <a:endParaRPr lang="en-IN" dirty="0"/>
          </a:p>
        </p:txBody>
      </p:sp>
    </p:spTree>
    <p:extLst>
      <p:ext uri="{BB962C8B-B14F-4D97-AF65-F5344CB8AC3E}">
        <p14:creationId xmlns:p14="http://schemas.microsoft.com/office/powerpoint/2010/main" val="795828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697C-A2AC-4440-908C-3AA986DA0C53}"/>
              </a:ext>
            </a:extLst>
          </p:cNvPr>
          <p:cNvSpPr>
            <a:spLocks noGrp="1"/>
          </p:cNvSpPr>
          <p:nvPr>
            <p:ph type="title"/>
          </p:nvPr>
        </p:nvSpPr>
        <p:spPr/>
        <p:txBody>
          <a:bodyPr/>
          <a:lstStyle/>
          <a:p>
            <a:r>
              <a:rPr lang="en-IN" dirty="0">
                <a:latin typeface="Nunito"/>
              </a:rPr>
              <a:t>Transaction Management Cont..</a:t>
            </a:r>
            <a:endParaRPr lang="en-IN" dirty="0"/>
          </a:p>
        </p:txBody>
      </p:sp>
      <p:sp>
        <p:nvSpPr>
          <p:cNvPr id="4" name="Rectangle 3">
            <a:extLst>
              <a:ext uri="{FF2B5EF4-FFF2-40B4-BE49-F238E27FC236}">
                <a16:creationId xmlns:a16="http://schemas.microsoft.com/office/drawing/2014/main" id="{D86A3B5F-9645-420B-9B09-694D29B63559}"/>
              </a:ext>
            </a:extLst>
          </p:cNvPr>
          <p:cNvSpPr/>
          <p:nvPr/>
        </p:nvSpPr>
        <p:spPr>
          <a:xfrm>
            <a:off x="323528" y="1628800"/>
            <a:ext cx="8735888" cy="3693319"/>
          </a:xfrm>
          <a:prstGeom prst="rect">
            <a:avLst/>
          </a:prstGeom>
        </p:spPr>
        <p:txBody>
          <a:bodyPr wrap="square">
            <a:spAutoFit/>
          </a:bodyPr>
          <a:lstStyle/>
          <a:p>
            <a:pPr algn="just"/>
            <a:r>
              <a:rPr lang="en-IN" b="1" dirty="0">
                <a:solidFill>
                  <a:srgbClr val="333333"/>
                </a:solidFill>
                <a:latin typeface="Nunito"/>
              </a:rPr>
              <a:t>Different Approach for transaction management</a:t>
            </a:r>
          </a:p>
          <a:p>
            <a:r>
              <a:rPr lang="en-IN" dirty="0">
                <a:solidFill>
                  <a:srgbClr val="535353"/>
                </a:solidFill>
                <a:latin typeface="Karla"/>
              </a:rPr>
              <a:t>Spring supports two different approach for transaction management.</a:t>
            </a:r>
          </a:p>
          <a:p>
            <a:endParaRPr lang="en-IN" dirty="0">
              <a:solidFill>
                <a:srgbClr val="535353"/>
              </a:solidFill>
              <a:latin typeface="Karla"/>
            </a:endParaRPr>
          </a:p>
          <a:p>
            <a:pPr marL="285750" indent="-285750">
              <a:buFont typeface="Wingdings" panose="05000000000000000000" pitchFamily="2" charset="2"/>
              <a:buChar char="q"/>
            </a:pPr>
            <a:r>
              <a:rPr lang="en-IN" b="1" dirty="0">
                <a:solidFill>
                  <a:srgbClr val="333333"/>
                </a:solidFill>
                <a:latin typeface="Nunito"/>
              </a:rPr>
              <a:t>Programmatic Transaction Management</a:t>
            </a:r>
          </a:p>
          <a:p>
            <a:r>
              <a:rPr lang="en-IN" dirty="0">
                <a:solidFill>
                  <a:srgbClr val="535353"/>
                </a:solidFill>
                <a:latin typeface="Karla"/>
              </a:rPr>
              <a:t>Transaction management code for Spring API dependency will be written here. Although it is not good for maintenance but can be used for development.</a:t>
            </a:r>
          </a:p>
          <a:p>
            <a:endParaRPr lang="en-IN" dirty="0">
              <a:solidFill>
                <a:srgbClr val="535353"/>
              </a:solidFill>
              <a:latin typeface="Karla"/>
            </a:endParaRPr>
          </a:p>
          <a:p>
            <a:pPr marL="285750" indent="-285750">
              <a:buFont typeface="Wingdings" panose="05000000000000000000" pitchFamily="2" charset="2"/>
              <a:buChar char="q"/>
            </a:pPr>
            <a:r>
              <a:rPr lang="en-IN" b="1" dirty="0">
                <a:solidFill>
                  <a:srgbClr val="333333"/>
                </a:solidFill>
                <a:latin typeface="Nunito"/>
              </a:rPr>
              <a:t>Declarative Transaction Management</a:t>
            </a:r>
          </a:p>
          <a:p>
            <a:r>
              <a:rPr lang="en-IN" dirty="0">
                <a:solidFill>
                  <a:srgbClr val="535353"/>
                </a:solidFill>
                <a:latin typeface="Karla"/>
              </a:rPr>
              <a:t>XML or annotation can be used for transaction management. </a:t>
            </a:r>
            <a:r>
              <a:rPr lang="en-IN" dirty="0" err="1">
                <a:solidFill>
                  <a:srgbClr val="535353"/>
                </a:solidFill>
                <a:latin typeface="Karla"/>
              </a:rPr>
              <a:t>Alhough</a:t>
            </a:r>
            <a:r>
              <a:rPr lang="en-IN" dirty="0">
                <a:solidFill>
                  <a:srgbClr val="535353"/>
                </a:solidFill>
                <a:latin typeface="Karla"/>
              </a:rPr>
              <a:t> it is not so flexible but preferable over programmatic approach as no code is needed for transaction management.</a:t>
            </a:r>
          </a:p>
          <a:p>
            <a:br>
              <a:rPr lang="en-IN" dirty="0"/>
            </a:br>
            <a:endParaRPr lang="en-IN" dirty="0"/>
          </a:p>
        </p:txBody>
      </p:sp>
    </p:spTree>
    <p:extLst>
      <p:ext uri="{BB962C8B-B14F-4D97-AF65-F5344CB8AC3E}">
        <p14:creationId xmlns:p14="http://schemas.microsoft.com/office/powerpoint/2010/main" val="431030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4EB8-5058-48A6-BEA9-BCBCA3C80F5A}"/>
              </a:ext>
            </a:extLst>
          </p:cNvPr>
          <p:cNvSpPr>
            <a:spLocks noGrp="1"/>
          </p:cNvSpPr>
          <p:nvPr>
            <p:ph type="title"/>
          </p:nvPr>
        </p:nvSpPr>
        <p:spPr/>
        <p:txBody>
          <a:bodyPr/>
          <a:lstStyle/>
          <a:p>
            <a:r>
              <a:rPr lang="en-IN" dirty="0"/>
              <a:t>Transaction Management Cont..</a:t>
            </a:r>
          </a:p>
        </p:txBody>
      </p:sp>
      <p:sp>
        <p:nvSpPr>
          <p:cNvPr id="4" name="Rectangle 3">
            <a:extLst>
              <a:ext uri="{FF2B5EF4-FFF2-40B4-BE49-F238E27FC236}">
                <a16:creationId xmlns:a16="http://schemas.microsoft.com/office/drawing/2014/main" id="{D3999AC6-185C-462D-AF37-A57B9145E6ED}"/>
              </a:ext>
            </a:extLst>
          </p:cNvPr>
          <p:cNvSpPr/>
          <p:nvPr/>
        </p:nvSpPr>
        <p:spPr>
          <a:xfrm>
            <a:off x="179512" y="1196752"/>
            <a:ext cx="8942567" cy="4278094"/>
          </a:xfrm>
          <a:prstGeom prst="rect">
            <a:avLst/>
          </a:prstGeom>
        </p:spPr>
        <p:txBody>
          <a:bodyPr wrap="square">
            <a:spAutoFit/>
          </a:bodyPr>
          <a:lstStyle/>
          <a:p>
            <a:pPr lvl="1"/>
            <a:r>
              <a:rPr lang="en-IN" sz="2000" b="1" dirty="0"/>
              <a:t>Spring transaction management abstraction</a:t>
            </a:r>
          </a:p>
          <a:p>
            <a:pPr lvl="1"/>
            <a:r>
              <a:rPr lang="en-IN" dirty="0"/>
              <a:t>To understand transaction </a:t>
            </a:r>
            <a:r>
              <a:rPr lang="en-IN" dirty="0" err="1"/>
              <a:t>mangement</a:t>
            </a:r>
            <a:r>
              <a:rPr lang="en-IN" dirty="0"/>
              <a:t> you should understand abstraction defined in Spring using </a:t>
            </a:r>
            <a:r>
              <a:rPr lang="en-IN" dirty="0" err="1"/>
              <a:t>PlatformTransactionManager</a:t>
            </a:r>
            <a:r>
              <a:rPr lang="en-IN" dirty="0"/>
              <a:t> Interface.</a:t>
            </a:r>
          </a:p>
          <a:p>
            <a:pPr lvl="1"/>
            <a:endParaRPr lang="en-IN" dirty="0"/>
          </a:p>
          <a:p>
            <a:pPr lvl="1"/>
            <a:r>
              <a:rPr lang="en-IN" b="1" dirty="0"/>
              <a:t>public interface </a:t>
            </a:r>
            <a:r>
              <a:rPr lang="en-IN" b="1" dirty="0" err="1"/>
              <a:t>PlatformTransactionManager</a:t>
            </a:r>
            <a:r>
              <a:rPr lang="en-IN" b="1" dirty="0"/>
              <a:t> {</a:t>
            </a:r>
          </a:p>
          <a:p>
            <a:pPr lvl="1"/>
            <a:r>
              <a:rPr lang="en-IN" b="1" dirty="0"/>
              <a:t>  </a:t>
            </a:r>
            <a:r>
              <a:rPr lang="en-IN" b="1" dirty="0" err="1"/>
              <a:t>TransactionStatus</a:t>
            </a:r>
            <a:r>
              <a:rPr lang="en-IN" b="1" dirty="0"/>
              <a:t> </a:t>
            </a:r>
            <a:r>
              <a:rPr lang="en-IN" b="1" dirty="0" err="1"/>
              <a:t>getTransaction</a:t>
            </a:r>
            <a:r>
              <a:rPr lang="en-IN" b="1" dirty="0"/>
              <a:t>(TransactionDefinition definition)</a:t>
            </a:r>
          </a:p>
          <a:p>
            <a:pPr lvl="1"/>
            <a:r>
              <a:rPr lang="en-IN" b="1" dirty="0"/>
              <a:t>    throws </a:t>
            </a:r>
            <a:r>
              <a:rPr lang="en-IN" b="1" dirty="0" err="1"/>
              <a:t>TransactionException</a:t>
            </a:r>
            <a:r>
              <a:rPr lang="en-IN" b="1" dirty="0"/>
              <a:t>;</a:t>
            </a:r>
          </a:p>
          <a:p>
            <a:pPr lvl="1"/>
            <a:r>
              <a:rPr lang="en-IN" b="1" dirty="0"/>
              <a:t>  void commit(</a:t>
            </a:r>
            <a:r>
              <a:rPr lang="en-IN" b="1" dirty="0" err="1"/>
              <a:t>TransactionStatus</a:t>
            </a:r>
            <a:r>
              <a:rPr lang="en-IN" b="1" dirty="0"/>
              <a:t> status) throws </a:t>
            </a:r>
            <a:r>
              <a:rPr lang="en-IN" b="1" dirty="0" err="1"/>
              <a:t>TransactionException</a:t>
            </a:r>
            <a:r>
              <a:rPr lang="en-IN" b="1" dirty="0"/>
              <a:t>;</a:t>
            </a:r>
          </a:p>
          <a:p>
            <a:pPr lvl="1"/>
            <a:r>
              <a:rPr lang="en-IN" b="1" dirty="0"/>
              <a:t>  void rollback(</a:t>
            </a:r>
            <a:r>
              <a:rPr lang="en-IN" b="1" dirty="0" err="1"/>
              <a:t>TransactionStatus</a:t>
            </a:r>
            <a:r>
              <a:rPr lang="en-IN" b="1" dirty="0"/>
              <a:t> status) throws </a:t>
            </a:r>
            <a:r>
              <a:rPr lang="en-IN" b="1" dirty="0" err="1"/>
              <a:t>TransactionException</a:t>
            </a:r>
            <a:r>
              <a:rPr lang="en-IN" b="1" dirty="0"/>
              <a:t>;</a:t>
            </a:r>
          </a:p>
          <a:p>
            <a:pPr lvl="1"/>
            <a:r>
              <a:rPr lang="en-IN" b="1" dirty="0"/>
              <a:t>}</a:t>
            </a:r>
          </a:p>
          <a:p>
            <a:pPr lvl="1"/>
            <a:endParaRPr lang="en-IN" dirty="0"/>
          </a:p>
          <a:p>
            <a:pPr lvl="1"/>
            <a:r>
              <a:rPr lang="en-IN" dirty="0"/>
              <a:t>Notice in </a:t>
            </a:r>
            <a:r>
              <a:rPr lang="en-IN" dirty="0" err="1"/>
              <a:t>PlatformTransactionManager</a:t>
            </a:r>
            <a:r>
              <a:rPr lang="en-IN" dirty="0"/>
              <a:t> Interface all methods throw </a:t>
            </a:r>
            <a:r>
              <a:rPr lang="en-IN" dirty="0" err="1"/>
              <a:t>TransactionException</a:t>
            </a:r>
            <a:r>
              <a:rPr lang="en-IN" dirty="0"/>
              <a:t>. This Exception itself is </a:t>
            </a:r>
            <a:r>
              <a:rPr lang="en-IN" dirty="0" err="1"/>
              <a:t>UncheckedException</a:t>
            </a:r>
            <a:r>
              <a:rPr lang="en-IN" dirty="0"/>
              <a:t> so developer has choice if he wishes to handle these exceptions. </a:t>
            </a:r>
          </a:p>
          <a:p>
            <a:pPr lvl="1"/>
            <a:endParaRPr lang="en-IN" dirty="0"/>
          </a:p>
        </p:txBody>
      </p:sp>
    </p:spTree>
    <p:extLst>
      <p:ext uri="{BB962C8B-B14F-4D97-AF65-F5344CB8AC3E}">
        <p14:creationId xmlns:p14="http://schemas.microsoft.com/office/powerpoint/2010/main" val="2704622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D06F-2BFD-400A-A6F0-03404D7B8D93}"/>
              </a:ext>
            </a:extLst>
          </p:cNvPr>
          <p:cNvSpPr>
            <a:spLocks noGrp="1"/>
          </p:cNvSpPr>
          <p:nvPr>
            <p:ph type="title"/>
          </p:nvPr>
        </p:nvSpPr>
        <p:spPr/>
        <p:txBody>
          <a:bodyPr/>
          <a:lstStyle/>
          <a:p>
            <a:r>
              <a:rPr lang="en-IN" dirty="0"/>
              <a:t>Transaction Management Cont..</a:t>
            </a:r>
          </a:p>
        </p:txBody>
      </p:sp>
      <p:sp>
        <p:nvSpPr>
          <p:cNvPr id="4" name="Rectangle 3">
            <a:extLst>
              <a:ext uri="{FF2B5EF4-FFF2-40B4-BE49-F238E27FC236}">
                <a16:creationId xmlns:a16="http://schemas.microsoft.com/office/drawing/2014/main" id="{901035D6-DE5C-413E-8AD6-650B35179597}"/>
              </a:ext>
            </a:extLst>
          </p:cNvPr>
          <p:cNvSpPr/>
          <p:nvPr/>
        </p:nvSpPr>
        <p:spPr>
          <a:xfrm>
            <a:off x="75023" y="1118078"/>
            <a:ext cx="8856984" cy="3693319"/>
          </a:xfrm>
          <a:prstGeom prst="rect">
            <a:avLst/>
          </a:prstGeom>
        </p:spPr>
        <p:txBody>
          <a:bodyPr wrap="square">
            <a:spAutoFit/>
          </a:bodyPr>
          <a:lstStyle/>
          <a:p>
            <a:r>
              <a:rPr lang="en-IN" b="1" dirty="0"/>
              <a:t>TransactionDefinition</a:t>
            </a:r>
          </a:p>
          <a:p>
            <a:endParaRPr lang="en-IN" b="1" dirty="0"/>
          </a:p>
          <a:p>
            <a:r>
              <a:rPr lang="en-IN" dirty="0"/>
              <a:t>TransactionDefinition is an Interface which specifies below 4 points.</a:t>
            </a:r>
          </a:p>
          <a:p>
            <a:endParaRPr lang="en-IN" dirty="0"/>
          </a:p>
          <a:p>
            <a:pPr marL="285750" indent="-285750">
              <a:buFont typeface="Wingdings" panose="05000000000000000000" pitchFamily="2" charset="2"/>
              <a:buChar char="q"/>
            </a:pPr>
            <a:r>
              <a:rPr lang="en-IN" dirty="0"/>
              <a:t>Isolation</a:t>
            </a:r>
          </a:p>
          <a:p>
            <a:endParaRPr lang="en-IN" dirty="0"/>
          </a:p>
          <a:p>
            <a:pPr marL="285750" indent="-285750">
              <a:buFont typeface="Wingdings" panose="05000000000000000000" pitchFamily="2" charset="2"/>
              <a:buChar char="q"/>
            </a:pPr>
            <a:r>
              <a:rPr lang="en-IN" dirty="0"/>
              <a:t>Propagation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Timeout</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Read-Only status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Isolation</a:t>
            </a:r>
          </a:p>
        </p:txBody>
      </p:sp>
    </p:spTree>
    <p:extLst>
      <p:ext uri="{BB962C8B-B14F-4D97-AF65-F5344CB8AC3E}">
        <p14:creationId xmlns:p14="http://schemas.microsoft.com/office/powerpoint/2010/main" val="1150923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9295-783B-476F-A0A8-E658A5CCB1A3}"/>
              </a:ext>
            </a:extLst>
          </p:cNvPr>
          <p:cNvSpPr>
            <a:spLocks noGrp="1"/>
          </p:cNvSpPr>
          <p:nvPr>
            <p:ph type="title"/>
          </p:nvPr>
        </p:nvSpPr>
        <p:spPr/>
        <p:txBody>
          <a:bodyPr/>
          <a:lstStyle/>
          <a:p>
            <a:r>
              <a:rPr lang="en-IN" dirty="0"/>
              <a:t>Transaction Management Cont..</a:t>
            </a:r>
          </a:p>
        </p:txBody>
      </p:sp>
      <p:sp>
        <p:nvSpPr>
          <p:cNvPr id="4" name="Rectangle 3">
            <a:extLst>
              <a:ext uri="{FF2B5EF4-FFF2-40B4-BE49-F238E27FC236}">
                <a16:creationId xmlns:a16="http://schemas.microsoft.com/office/drawing/2014/main" id="{138C4BF8-E358-4EA6-AEFF-381921EF9225}"/>
              </a:ext>
            </a:extLst>
          </p:cNvPr>
          <p:cNvSpPr/>
          <p:nvPr/>
        </p:nvSpPr>
        <p:spPr>
          <a:xfrm>
            <a:off x="107504" y="1052736"/>
            <a:ext cx="8712968" cy="2308324"/>
          </a:xfrm>
          <a:prstGeom prst="rect">
            <a:avLst/>
          </a:prstGeom>
        </p:spPr>
        <p:txBody>
          <a:bodyPr wrap="square">
            <a:spAutoFit/>
          </a:bodyPr>
          <a:lstStyle/>
          <a:p>
            <a:r>
              <a:rPr lang="en-IN" b="1" dirty="0"/>
              <a:t>Below is the list of Isolation level and their details</a:t>
            </a:r>
          </a:p>
          <a:p>
            <a:endParaRPr lang="en-IN" dirty="0"/>
          </a:p>
          <a:p>
            <a:endParaRPr lang="en-IN" b="1" dirty="0"/>
          </a:p>
          <a:p>
            <a:endParaRPr lang="en-IN" dirty="0"/>
          </a:p>
          <a:p>
            <a:endParaRPr lang="en-IN" dirty="0"/>
          </a:p>
          <a:p>
            <a:endParaRPr lang="en-IN" dirty="0"/>
          </a:p>
          <a:p>
            <a:endParaRPr lang="en-IN" dirty="0"/>
          </a:p>
          <a:p>
            <a:endParaRPr lang="en-IN" dirty="0"/>
          </a:p>
        </p:txBody>
      </p:sp>
      <p:graphicFrame>
        <p:nvGraphicFramePr>
          <p:cNvPr id="3" name="Table 2">
            <a:extLst>
              <a:ext uri="{FF2B5EF4-FFF2-40B4-BE49-F238E27FC236}">
                <a16:creationId xmlns:a16="http://schemas.microsoft.com/office/drawing/2014/main" id="{3244B581-A5B5-44E7-8805-650A11052FAB}"/>
              </a:ext>
            </a:extLst>
          </p:cNvPr>
          <p:cNvGraphicFramePr>
            <a:graphicFrameLocks noGrp="1"/>
          </p:cNvGraphicFramePr>
          <p:nvPr>
            <p:extLst>
              <p:ext uri="{D42A27DB-BD31-4B8C-83A1-F6EECF244321}">
                <p14:modId xmlns:p14="http://schemas.microsoft.com/office/powerpoint/2010/main" val="1945835343"/>
              </p:ext>
            </p:extLst>
          </p:nvPr>
        </p:nvGraphicFramePr>
        <p:xfrm>
          <a:off x="539552" y="1397000"/>
          <a:ext cx="7776864" cy="4485640"/>
        </p:xfrm>
        <a:graphic>
          <a:graphicData uri="http://schemas.openxmlformats.org/drawingml/2006/table">
            <a:tbl>
              <a:tblPr firstRow="1" bandRow="1">
                <a:tableStyleId>{21E4AEA4-8DFA-4A89-87EB-49C32662AFE0}</a:tableStyleId>
              </a:tblPr>
              <a:tblGrid>
                <a:gridCol w="3888432">
                  <a:extLst>
                    <a:ext uri="{9D8B030D-6E8A-4147-A177-3AD203B41FA5}">
                      <a16:colId xmlns:a16="http://schemas.microsoft.com/office/drawing/2014/main" val="425233922"/>
                    </a:ext>
                  </a:extLst>
                </a:gridCol>
                <a:gridCol w="3888432">
                  <a:extLst>
                    <a:ext uri="{9D8B030D-6E8A-4147-A177-3AD203B41FA5}">
                      <a16:colId xmlns:a16="http://schemas.microsoft.com/office/drawing/2014/main" val="1167960797"/>
                    </a:ext>
                  </a:extLst>
                </a:gridCol>
              </a:tblGrid>
              <a:tr h="370840">
                <a:tc>
                  <a:txBody>
                    <a:bodyPr/>
                    <a:lstStyle/>
                    <a:p>
                      <a:r>
                        <a:rPr lang="en-IN" sz="1600" dirty="0"/>
                        <a:t>Name</a:t>
                      </a:r>
                    </a:p>
                  </a:txBody>
                  <a:tcPr/>
                </a:tc>
                <a:tc>
                  <a:txBody>
                    <a:bodyPr/>
                    <a:lstStyle/>
                    <a:p>
                      <a:r>
                        <a:rPr lang="en-IN" sz="1600" dirty="0"/>
                        <a:t>Description</a:t>
                      </a:r>
                    </a:p>
                  </a:txBody>
                  <a:tcPr/>
                </a:tc>
                <a:extLst>
                  <a:ext uri="{0D108BD9-81ED-4DB2-BD59-A6C34878D82A}">
                    <a16:rowId xmlns:a16="http://schemas.microsoft.com/office/drawing/2014/main" val="2104365953"/>
                  </a:ext>
                </a:extLst>
              </a:tr>
              <a:tr h="370840">
                <a:tc>
                  <a:txBody>
                    <a:bodyPr/>
                    <a:lstStyle/>
                    <a:p>
                      <a:r>
                        <a:rPr lang="en-IN" sz="1600" dirty="0"/>
                        <a:t>DEFAULT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Default isolation level. It uses the isolation of underlying </a:t>
                      </a:r>
                      <a:r>
                        <a:rPr lang="en-IN" sz="1600" dirty="0" err="1"/>
                        <a:t>datasource</a:t>
                      </a:r>
                      <a:r>
                        <a:rPr lang="en-IN" sz="1600" dirty="0"/>
                        <a:t>.</a:t>
                      </a:r>
                    </a:p>
                    <a:p>
                      <a:endParaRPr lang="en-IN" sz="1600" dirty="0"/>
                    </a:p>
                  </a:txBody>
                  <a:tcPr/>
                </a:tc>
                <a:extLst>
                  <a:ext uri="{0D108BD9-81ED-4DB2-BD59-A6C34878D82A}">
                    <a16:rowId xmlns:a16="http://schemas.microsoft.com/office/drawing/2014/main" val="36304291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READ_COMMITTED</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Dirty reads NOT supported; Non-repeatable reads and Phantom reads can occur.</a:t>
                      </a:r>
                    </a:p>
                    <a:p>
                      <a:endParaRPr lang="en-IN" sz="1600" dirty="0"/>
                    </a:p>
                  </a:txBody>
                  <a:tcPr/>
                </a:tc>
                <a:extLst>
                  <a:ext uri="{0D108BD9-81ED-4DB2-BD59-A6C34878D82A}">
                    <a16:rowId xmlns:a16="http://schemas.microsoft.com/office/drawing/2014/main" val="4005238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READ_UNCOMMITTED</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Dirty reads / Non-repeatable reads / Phantom reads all can occur.</a:t>
                      </a:r>
                    </a:p>
                    <a:p>
                      <a:endParaRPr lang="en-IN" sz="1600" dirty="0"/>
                    </a:p>
                  </a:txBody>
                  <a:tcPr/>
                </a:tc>
                <a:extLst>
                  <a:ext uri="{0D108BD9-81ED-4DB2-BD59-A6C34878D82A}">
                    <a16:rowId xmlns:a16="http://schemas.microsoft.com/office/drawing/2014/main" val="3843313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REPEATABLE_READ</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Dirty reads and non-repeatable reads are prevented; phantom reads can occur.</a:t>
                      </a:r>
                    </a:p>
                    <a:p>
                      <a:endParaRPr lang="en-IN" sz="1600" dirty="0"/>
                    </a:p>
                  </a:txBody>
                  <a:tcPr/>
                </a:tc>
                <a:extLst>
                  <a:ext uri="{0D108BD9-81ED-4DB2-BD59-A6C34878D82A}">
                    <a16:rowId xmlns:a16="http://schemas.microsoft.com/office/drawing/2014/main" val="29522217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SERIALIZABLE</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Dirty reads, non-repeatable reads and phantom reads are prevented.</a:t>
                      </a:r>
                    </a:p>
                    <a:p>
                      <a:endParaRPr lang="en-IN" sz="1600" dirty="0"/>
                    </a:p>
                  </a:txBody>
                  <a:tcPr/>
                </a:tc>
                <a:extLst>
                  <a:ext uri="{0D108BD9-81ED-4DB2-BD59-A6C34878D82A}">
                    <a16:rowId xmlns:a16="http://schemas.microsoft.com/office/drawing/2014/main" val="2352701780"/>
                  </a:ext>
                </a:extLst>
              </a:tr>
            </a:tbl>
          </a:graphicData>
        </a:graphic>
      </p:graphicFrame>
    </p:spTree>
    <p:extLst>
      <p:ext uri="{BB962C8B-B14F-4D97-AF65-F5344CB8AC3E}">
        <p14:creationId xmlns:p14="http://schemas.microsoft.com/office/powerpoint/2010/main" val="3016727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73D5-1177-4BDE-92CA-5C9B5CF2A743}"/>
              </a:ext>
            </a:extLst>
          </p:cNvPr>
          <p:cNvSpPr>
            <a:spLocks noGrp="1"/>
          </p:cNvSpPr>
          <p:nvPr>
            <p:ph type="title"/>
          </p:nvPr>
        </p:nvSpPr>
        <p:spPr>
          <a:xfrm>
            <a:off x="1981200" y="76200"/>
            <a:ext cx="6934200" cy="639762"/>
          </a:xfrm>
        </p:spPr>
        <p:txBody>
          <a:bodyPr/>
          <a:lstStyle/>
          <a:p>
            <a:r>
              <a:rPr lang="en-IN" dirty="0"/>
              <a:t>Transaction Management Cont..</a:t>
            </a:r>
          </a:p>
        </p:txBody>
      </p:sp>
      <p:sp>
        <p:nvSpPr>
          <p:cNvPr id="4" name="Rectangle 3">
            <a:extLst>
              <a:ext uri="{FF2B5EF4-FFF2-40B4-BE49-F238E27FC236}">
                <a16:creationId xmlns:a16="http://schemas.microsoft.com/office/drawing/2014/main" id="{9CA2D9BB-7D5C-4430-A641-3A54F8F42006}"/>
              </a:ext>
            </a:extLst>
          </p:cNvPr>
          <p:cNvSpPr/>
          <p:nvPr/>
        </p:nvSpPr>
        <p:spPr>
          <a:xfrm>
            <a:off x="312068" y="1102578"/>
            <a:ext cx="8519864" cy="3323987"/>
          </a:xfrm>
          <a:prstGeom prst="rect">
            <a:avLst/>
          </a:prstGeom>
        </p:spPr>
        <p:txBody>
          <a:bodyPr wrap="square">
            <a:spAutoFit/>
          </a:bodyPr>
          <a:lstStyle/>
          <a:p>
            <a:r>
              <a:rPr lang="en-IN" b="1" dirty="0"/>
              <a:t>				Propagation</a:t>
            </a:r>
          </a:p>
          <a:p>
            <a:endParaRPr lang="en-IN" sz="1600" b="1" dirty="0"/>
          </a:p>
          <a:p>
            <a:endParaRPr lang="en-IN" sz="1600" dirty="0"/>
          </a:p>
          <a:p>
            <a:endParaRPr lang="en-IN" sz="1600" b="1" dirty="0"/>
          </a:p>
          <a:p>
            <a:endParaRPr lang="en-IN" sz="1600" dirty="0"/>
          </a:p>
          <a:p>
            <a:endParaRPr lang="en-IN" sz="1600" b="1" dirty="0"/>
          </a:p>
          <a:p>
            <a:endParaRPr lang="en-IN" sz="1600" dirty="0"/>
          </a:p>
          <a:p>
            <a:endParaRPr lang="en-IN" sz="1600" dirty="0"/>
          </a:p>
          <a:p>
            <a:endParaRPr lang="en-IN" sz="1600" b="1" dirty="0"/>
          </a:p>
          <a:p>
            <a:endParaRPr lang="en-IN" sz="1600" dirty="0"/>
          </a:p>
          <a:p>
            <a:endParaRPr lang="en-IN" sz="1600" dirty="0"/>
          </a:p>
          <a:p>
            <a:endParaRPr lang="en-IN" sz="1600" b="1" dirty="0"/>
          </a:p>
          <a:p>
            <a:endParaRPr lang="en-IN" sz="1600" dirty="0"/>
          </a:p>
        </p:txBody>
      </p:sp>
      <p:graphicFrame>
        <p:nvGraphicFramePr>
          <p:cNvPr id="3" name="Table 2">
            <a:extLst>
              <a:ext uri="{FF2B5EF4-FFF2-40B4-BE49-F238E27FC236}">
                <a16:creationId xmlns:a16="http://schemas.microsoft.com/office/drawing/2014/main" id="{AF8BF15D-27E0-47FC-9E78-F6A927B24C79}"/>
              </a:ext>
            </a:extLst>
          </p:cNvPr>
          <p:cNvGraphicFramePr>
            <a:graphicFrameLocks noGrp="1"/>
          </p:cNvGraphicFramePr>
          <p:nvPr>
            <p:extLst>
              <p:ext uri="{D42A27DB-BD31-4B8C-83A1-F6EECF244321}">
                <p14:modId xmlns:p14="http://schemas.microsoft.com/office/powerpoint/2010/main" val="550462247"/>
              </p:ext>
            </p:extLst>
          </p:nvPr>
        </p:nvGraphicFramePr>
        <p:xfrm>
          <a:off x="1259632" y="1628800"/>
          <a:ext cx="6792416" cy="4241800"/>
        </p:xfrm>
        <a:graphic>
          <a:graphicData uri="http://schemas.openxmlformats.org/drawingml/2006/table">
            <a:tbl>
              <a:tblPr firstRow="1" bandRow="1">
                <a:tableStyleId>{21E4AEA4-8DFA-4A89-87EB-49C32662AFE0}</a:tableStyleId>
              </a:tblPr>
              <a:tblGrid>
                <a:gridCol w="2353162">
                  <a:extLst>
                    <a:ext uri="{9D8B030D-6E8A-4147-A177-3AD203B41FA5}">
                      <a16:colId xmlns:a16="http://schemas.microsoft.com/office/drawing/2014/main" val="1670462358"/>
                    </a:ext>
                  </a:extLst>
                </a:gridCol>
                <a:gridCol w="4439254">
                  <a:extLst>
                    <a:ext uri="{9D8B030D-6E8A-4147-A177-3AD203B41FA5}">
                      <a16:colId xmlns:a16="http://schemas.microsoft.com/office/drawing/2014/main" val="1472645425"/>
                    </a:ext>
                  </a:extLst>
                </a:gridCol>
              </a:tblGrid>
              <a:tr h="370840">
                <a:tc>
                  <a:txBody>
                    <a:bodyPr/>
                    <a:lstStyle/>
                    <a:p>
                      <a:r>
                        <a:rPr lang="en-IN" sz="1000" dirty="0"/>
                        <a:t>Name</a:t>
                      </a:r>
                    </a:p>
                  </a:txBody>
                  <a:tcPr/>
                </a:tc>
                <a:tc>
                  <a:txBody>
                    <a:bodyPr/>
                    <a:lstStyle/>
                    <a:p>
                      <a:r>
                        <a:rPr lang="en-IN" sz="1000" dirty="0"/>
                        <a:t>Description</a:t>
                      </a:r>
                    </a:p>
                  </a:txBody>
                  <a:tcPr/>
                </a:tc>
                <a:extLst>
                  <a:ext uri="{0D108BD9-81ED-4DB2-BD59-A6C34878D82A}">
                    <a16:rowId xmlns:a16="http://schemas.microsoft.com/office/drawing/2014/main" val="654135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MANDATORY</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Support a current transaction</a:t>
                      </a:r>
                    </a:p>
                    <a:p>
                      <a:endParaRPr lang="en-IN" sz="1000" dirty="0"/>
                    </a:p>
                  </a:txBody>
                  <a:tcPr/>
                </a:tc>
                <a:extLst>
                  <a:ext uri="{0D108BD9-81ED-4DB2-BD59-A6C34878D82A}">
                    <a16:rowId xmlns:a16="http://schemas.microsoft.com/office/drawing/2014/main" val="3938290300"/>
                  </a:ext>
                </a:extLst>
              </a:tr>
              <a:tr h="370840">
                <a:tc>
                  <a:txBody>
                    <a:bodyPr/>
                    <a:lstStyle/>
                    <a:p>
                      <a:r>
                        <a:rPr lang="en-IN" sz="1000" dirty="0"/>
                        <a:t>NESTED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Execute within a nested transaction if a current transaction exists</a:t>
                      </a:r>
                    </a:p>
                    <a:p>
                      <a:endParaRPr lang="en-IN" sz="1000" dirty="0"/>
                    </a:p>
                  </a:txBody>
                  <a:tcPr/>
                </a:tc>
                <a:extLst>
                  <a:ext uri="{0D108BD9-81ED-4DB2-BD59-A6C34878D82A}">
                    <a16:rowId xmlns:a16="http://schemas.microsoft.com/office/drawing/2014/main" val="3308350463"/>
                  </a:ext>
                </a:extLst>
              </a:tr>
              <a:tr h="370840">
                <a:tc>
                  <a:txBody>
                    <a:bodyPr/>
                    <a:lstStyle/>
                    <a:p>
                      <a:r>
                        <a:rPr lang="en-IN" sz="1000" dirty="0"/>
                        <a:t>NEVER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Execute non-</a:t>
                      </a:r>
                      <a:r>
                        <a:rPr lang="en-IN" sz="1000" dirty="0" err="1"/>
                        <a:t>transactionally</a:t>
                      </a:r>
                      <a:endParaRPr lang="en-IN" sz="1000" dirty="0"/>
                    </a:p>
                    <a:p>
                      <a:endParaRPr lang="en-IN" sz="1000" dirty="0"/>
                    </a:p>
                  </a:txBody>
                  <a:tcPr/>
                </a:tc>
                <a:extLst>
                  <a:ext uri="{0D108BD9-81ED-4DB2-BD59-A6C34878D82A}">
                    <a16:rowId xmlns:a16="http://schemas.microsoft.com/office/drawing/2014/main" val="1417743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NOT_SUPPORTED</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Execute non-</a:t>
                      </a:r>
                      <a:r>
                        <a:rPr lang="en-IN" sz="1000" dirty="0" err="1"/>
                        <a:t>transactionally</a:t>
                      </a:r>
                      <a:endParaRPr lang="en-IN" sz="1000" dirty="0"/>
                    </a:p>
                    <a:p>
                      <a:endParaRPr lang="en-IN" sz="1000" dirty="0"/>
                    </a:p>
                  </a:txBody>
                  <a:tcPr/>
                </a:tc>
                <a:extLst>
                  <a:ext uri="{0D108BD9-81ED-4DB2-BD59-A6C34878D82A}">
                    <a16:rowId xmlns:a16="http://schemas.microsoft.com/office/drawing/2014/main" val="2032220360"/>
                  </a:ext>
                </a:extLst>
              </a:tr>
              <a:tr h="370840">
                <a:tc>
                  <a:txBody>
                    <a:bodyPr/>
                    <a:lstStyle/>
                    <a:p>
                      <a:r>
                        <a:rPr lang="en-IN" sz="1000" dirty="0"/>
                        <a:t>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Support a current transaction</a:t>
                      </a:r>
                    </a:p>
                    <a:p>
                      <a:endParaRPr lang="en-IN" sz="1000" dirty="0"/>
                    </a:p>
                  </a:txBody>
                  <a:tcPr/>
                </a:tc>
                <a:extLst>
                  <a:ext uri="{0D108BD9-81ED-4DB2-BD59-A6C34878D82A}">
                    <a16:rowId xmlns:a16="http://schemas.microsoft.com/office/drawing/2014/main" val="1816368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REQUIRES_NEW</a:t>
                      </a:r>
                    </a:p>
                    <a:p>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New transaction gets created, suspending the current transaction if one exists.</a:t>
                      </a:r>
                    </a:p>
                    <a:p>
                      <a:endParaRPr lang="en-IN" sz="1000" dirty="0"/>
                    </a:p>
                  </a:txBody>
                  <a:tcPr/>
                </a:tc>
                <a:extLst>
                  <a:ext uri="{0D108BD9-81ED-4DB2-BD59-A6C34878D82A}">
                    <a16:rowId xmlns:a16="http://schemas.microsoft.com/office/drawing/2014/main" val="2710232350"/>
                  </a:ext>
                </a:extLst>
              </a:tr>
              <a:tr h="370840">
                <a:tc>
                  <a:txBody>
                    <a:bodyPr/>
                    <a:lstStyle/>
                    <a:p>
                      <a:r>
                        <a:rPr lang="en-IN" sz="1000" dirty="0"/>
                        <a:t>SUPPORTS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Current transaction gets support &amp; execute non-transaction if none exists.</a:t>
                      </a:r>
                    </a:p>
                    <a:p>
                      <a:endParaRPr lang="en-IN" sz="1000" dirty="0"/>
                    </a:p>
                  </a:txBody>
                  <a:tcPr/>
                </a:tc>
                <a:extLst>
                  <a:ext uri="{0D108BD9-81ED-4DB2-BD59-A6C34878D82A}">
                    <a16:rowId xmlns:a16="http://schemas.microsoft.com/office/drawing/2014/main" val="2726064954"/>
                  </a:ext>
                </a:extLst>
              </a:tr>
              <a:tr h="370840">
                <a:tc>
                  <a:txBody>
                    <a:bodyPr/>
                    <a:lstStyle/>
                    <a:p>
                      <a:r>
                        <a:rPr lang="en-IN" sz="1000" kern="1200" dirty="0">
                          <a:solidFill>
                            <a:schemeClr val="dk1"/>
                          </a:solidFill>
                          <a:latin typeface="+mn-lt"/>
                          <a:ea typeface="+mn-ea"/>
                          <a:cs typeface="+mn-cs"/>
                        </a:rPr>
                        <a:t>Timeout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This setting is used to define how long this transaction may run before timing out (candidate for rolled back by the underlying transaction infrastructure).</a:t>
                      </a:r>
                    </a:p>
                    <a:p>
                      <a:endParaRPr lang="en-IN" sz="1000" dirty="0"/>
                    </a:p>
                  </a:txBody>
                  <a:tcPr/>
                </a:tc>
                <a:extLst>
                  <a:ext uri="{0D108BD9-81ED-4DB2-BD59-A6C34878D82A}">
                    <a16:rowId xmlns:a16="http://schemas.microsoft.com/office/drawing/2014/main" val="34465587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Read-Only Status</a:t>
                      </a:r>
                    </a:p>
                    <a:p>
                      <a:endParaRPr lang="en-IN"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This setting is used to specify the a read-only transaction. As read only transactions does not modify any data. Hence it is optimized in some case.</a:t>
                      </a:r>
                    </a:p>
                    <a:p>
                      <a:endParaRPr lang="en-IN" sz="1000" dirty="0"/>
                    </a:p>
                  </a:txBody>
                  <a:tcPr/>
                </a:tc>
                <a:extLst>
                  <a:ext uri="{0D108BD9-81ED-4DB2-BD59-A6C34878D82A}">
                    <a16:rowId xmlns:a16="http://schemas.microsoft.com/office/drawing/2014/main" val="530985891"/>
                  </a:ext>
                </a:extLst>
              </a:tr>
            </a:tbl>
          </a:graphicData>
        </a:graphic>
      </p:graphicFrame>
    </p:spTree>
    <p:extLst>
      <p:ext uri="{BB962C8B-B14F-4D97-AF65-F5344CB8AC3E}">
        <p14:creationId xmlns:p14="http://schemas.microsoft.com/office/powerpoint/2010/main" val="51142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0F7C-E3A5-489B-965E-E821EC8A7A8A}"/>
              </a:ext>
            </a:extLst>
          </p:cNvPr>
          <p:cNvSpPr>
            <a:spLocks noGrp="1"/>
          </p:cNvSpPr>
          <p:nvPr>
            <p:ph type="title"/>
          </p:nvPr>
        </p:nvSpPr>
        <p:spPr/>
        <p:txBody>
          <a:bodyPr>
            <a:normAutofit/>
          </a:bodyPr>
          <a:lstStyle/>
          <a:p>
            <a:r>
              <a:rPr lang="en-US" dirty="0"/>
              <a:t>Demo: Java Based Configuration Cont..</a:t>
            </a:r>
            <a:endParaRPr lang="en-IN" dirty="0"/>
          </a:p>
        </p:txBody>
      </p:sp>
      <p:sp>
        <p:nvSpPr>
          <p:cNvPr id="3" name="Content Placeholder 2">
            <a:extLst>
              <a:ext uri="{FF2B5EF4-FFF2-40B4-BE49-F238E27FC236}">
                <a16:creationId xmlns:a16="http://schemas.microsoft.com/office/drawing/2014/main" id="{51728D17-6856-449A-B086-5AC8A75AC044}"/>
              </a:ext>
            </a:extLst>
          </p:cNvPr>
          <p:cNvSpPr>
            <a:spLocks noGrp="1"/>
          </p:cNvSpPr>
          <p:nvPr>
            <p:ph idx="1"/>
          </p:nvPr>
        </p:nvSpPr>
        <p:spPr>
          <a:xfrm>
            <a:off x="0" y="980728"/>
            <a:ext cx="9144000" cy="5877272"/>
          </a:xfrm>
        </p:spPr>
        <p:txBody>
          <a:bodyPr>
            <a:noAutofit/>
          </a:bodyPr>
          <a:lstStyle/>
          <a:p>
            <a:pPr marL="0" indent="0" fontAlgn="base">
              <a:buNone/>
            </a:pPr>
            <a:r>
              <a:rPr lang="en-IN" b="0" dirty="0"/>
              <a:t>Create class called SpringJavaConfigMain.java</a:t>
            </a:r>
          </a:p>
          <a:p>
            <a:pPr marL="0" indent="0" fontAlgn="base">
              <a:buNone/>
            </a:pPr>
            <a:r>
              <a:rPr lang="en-IN" b="0" dirty="0"/>
              <a:t>Package </a:t>
            </a:r>
            <a:r>
              <a:rPr lang="en-IN" b="0" dirty="0" err="1"/>
              <a:t>com.annotation.main</a:t>
            </a:r>
            <a:r>
              <a:rPr lang="en-IN" b="0" dirty="0"/>
              <a:t>;</a:t>
            </a:r>
          </a:p>
          <a:p>
            <a:pPr marL="0" indent="0" fontAlgn="base" latinLnBrk="1">
              <a:buNone/>
            </a:pPr>
            <a:r>
              <a:rPr lang="en-IN" b="0" dirty="0"/>
              <a:t>import </a:t>
            </a:r>
            <a:r>
              <a:rPr lang="en-IN" b="0" dirty="0" err="1"/>
              <a:t>org.springframework.context.ApplicationContext</a:t>
            </a:r>
            <a:r>
              <a:rPr lang="en-IN" b="0" dirty="0"/>
              <a:t>;</a:t>
            </a:r>
          </a:p>
          <a:p>
            <a:pPr marL="0" indent="0" fontAlgn="base" latinLnBrk="1">
              <a:buNone/>
            </a:pPr>
            <a:r>
              <a:rPr lang="en-IN" b="0" dirty="0"/>
              <a:t>import org.springframework.context.annotation.AnnotationConfigApplicationContext;</a:t>
            </a:r>
          </a:p>
          <a:p>
            <a:pPr marL="0" indent="0" fontAlgn="base" latinLnBrk="1">
              <a:buNone/>
            </a:pPr>
            <a:r>
              <a:rPr lang="en-IN" b="0" dirty="0"/>
              <a:t>import </a:t>
            </a:r>
            <a:r>
              <a:rPr lang="en-IN" b="0" dirty="0" err="1"/>
              <a:t>com.annotation.config.ApplicationConfiguration</a:t>
            </a:r>
            <a:r>
              <a:rPr lang="en-IN" b="0" dirty="0"/>
              <a:t>;</a:t>
            </a:r>
          </a:p>
          <a:p>
            <a:pPr marL="0" indent="0" fontAlgn="base" latinLnBrk="1">
              <a:buNone/>
            </a:pPr>
            <a:r>
              <a:rPr lang="en-IN" b="0" dirty="0"/>
              <a:t>import </a:t>
            </a:r>
            <a:r>
              <a:rPr lang="en-IN" b="0" dirty="0" err="1"/>
              <a:t>com.annotation.model.Country</a:t>
            </a:r>
            <a:r>
              <a:rPr lang="en-IN" b="0" dirty="0"/>
              <a:t>;;</a:t>
            </a:r>
          </a:p>
          <a:p>
            <a:pPr marL="0" indent="0" fontAlgn="base" latinLnBrk="1">
              <a:buNone/>
            </a:pPr>
            <a:endParaRPr lang="en-IN" b="0" dirty="0"/>
          </a:p>
          <a:p>
            <a:pPr marL="0" indent="0" fontAlgn="base" latinLnBrk="1">
              <a:buNone/>
            </a:pPr>
            <a:r>
              <a:rPr lang="en-IN" b="0" dirty="0"/>
              <a:t> public class </a:t>
            </a:r>
            <a:r>
              <a:rPr lang="en-IN" b="0" dirty="0" err="1"/>
              <a:t>SpringJavaConfigMain</a:t>
            </a:r>
            <a:r>
              <a:rPr lang="en-IN" b="0" dirty="0"/>
              <a:t> {</a:t>
            </a:r>
          </a:p>
          <a:p>
            <a:pPr marL="0" indent="0" fontAlgn="base" latinLnBrk="1">
              <a:buNone/>
            </a:pPr>
            <a:r>
              <a:rPr lang="en-IN" b="0" dirty="0"/>
              <a:t> public static void main(String[] </a:t>
            </a:r>
            <a:r>
              <a:rPr lang="en-IN" b="0" dirty="0" err="1"/>
              <a:t>args</a:t>
            </a:r>
            <a:r>
              <a:rPr lang="en-IN" b="0" dirty="0"/>
              <a:t>) {</a:t>
            </a:r>
          </a:p>
          <a:p>
            <a:pPr marL="0" indent="0" fontAlgn="base" latinLnBrk="1">
              <a:buNone/>
            </a:pPr>
            <a:r>
              <a:rPr lang="en-IN" b="0" dirty="0"/>
              <a:t>  @</a:t>
            </a:r>
            <a:r>
              <a:rPr lang="en-IN" b="0" dirty="0" err="1"/>
              <a:t>SuppressWarnings</a:t>
            </a:r>
            <a:r>
              <a:rPr lang="en-IN" b="0" dirty="0"/>
              <a:t>("resource")</a:t>
            </a:r>
          </a:p>
          <a:p>
            <a:pPr marL="0" indent="0" fontAlgn="base" latinLnBrk="1">
              <a:buNone/>
            </a:pPr>
            <a:r>
              <a:rPr lang="en-IN" b="0" dirty="0"/>
              <a:t>  ApplicationContext </a:t>
            </a:r>
            <a:r>
              <a:rPr lang="en-IN" b="0" dirty="0" err="1"/>
              <a:t>appContext</a:t>
            </a:r>
            <a:r>
              <a:rPr lang="en-IN" b="0" dirty="0"/>
              <a:t> = new </a:t>
            </a:r>
            <a:r>
              <a:rPr lang="en-IN" b="0" dirty="0" err="1"/>
              <a:t>AnnotationConfigApplicationContext</a:t>
            </a:r>
            <a:r>
              <a:rPr lang="en-IN" b="0" dirty="0"/>
              <a:t>(</a:t>
            </a:r>
            <a:r>
              <a:rPr lang="en-IN" b="0" dirty="0" err="1"/>
              <a:t>ApplicationConfiguration.class</a:t>
            </a:r>
            <a:r>
              <a:rPr lang="en-IN" b="0" dirty="0"/>
              <a:t>);</a:t>
            </a:r>
          </a:p>
          <a:p>
            <a:pPr marL="0" indent="0" fontAlgn="base" latinLnBrk="1">
              <a:buNone/>
            </a:pPr>
            <a:r>
              <a:rPr lang="en-IN" b="0" dirty="0"/>
              <a:t>  Country </a:t>
            </a:r>
            <a:r>
              <a:rPr lang="en-IN" b="0" dirty="0" err="1"/>
              <a:t>countryObj</a:t>
            </a:r>
            <a:r>
              <a:rPr lang="en-IN" b="0" dirty="0"/>
              <a:t> = (Country) </a:t>
            </a:r>
            <a:r>
              <a:rPr lang="en-IN" b="0" dirty="0" err="1"/>
              <a:t>appContext.getBean</a:t>
            </a:r>
            <a:r>
              <a:rPr lang="en-IN" b="0" dirty="0"/>
              <a:t>("</a:t>
            </a:r>
            <a:r>
              <a:rPr lang="en-IN" b="0" dirty="0" err="1"/>
              <a:t>countryObj</a:t>
            </a:r>
            <a:r>
              <a:rPr lang="en-IN" b="0" dirty="0"/>
              <a:t>");</a:t>
            </a:r>
          </a:p>
          <a:p>
            <a:pPr marL="0" indent="0" fontAlgn="base" latinLnBrk="1">
              <a:buNone/>
            </a:pPr>
            <a:r>
              <a:rPr lang="en-IN" b="0" dirty="0"/>
              <a:t>  String </a:t>
            </a:r>
            <a:r>
              <a:rPr lang="en-IN" b="0" dirty="0" err="1"/>
              <a:t>countryName</a:t>
            </a:r>
            <a:r>
              <a:rPr lang="en-IN" b="0" dirty="0"/>
              <a:t>=</a:t>
            </a:r>
            <a:r>
              <a:rPr lang="en-IN" b="0" dirty="0" err="1"/>
              <a:t>countryObj.getCountryName</a:t>
            </a:r>
            <a:r>
              <a:rPr lang="en-IN" b="0" dirty="0"/>
              <a:t>();</a:t>
            </a:r>
          </a:p>
          <a:p>
            <a:pPr marL="0" indent="0" fontAlgn="base" latinLnBrk="1">
              <a:buNone/>
            </a:pPr>
            <a:r>
              <a:rPr lang="en-IN" b="0" dirty="0"/>
              <a:t>    </a:t>
            </a:r>
            <a:r>
              <a:rPr lang="en-IN" b="0" dirty="0" err="1"/>
              <a:t>System.out.println</a:t>
            </a:r>
            <a:r>
              <a:rPr lang="en-IN" b="0" dirty="0"/>
              <a:t>("Country name: "+ </a:t>
            </a:r>
            <a:r>
              <a:rPr lang="en-IN" b="0" dirty="0" err="1"/>
              <a:t>countryName</a:t>
            </a:r>
            <a:r>
              <a:rPr lang="en-IN" b="0" dirty="0"/>
              <a:t>);</a:t>
            </a:r>
          </a:p>
          <a:p>
            <a:pPr marL="0" indent="0" fontAlgn="base" latinLnBrk="1">
              <a:buNone/>
            </a:pPr>
            <a:r>
              <a:rPr lang="en-IN" b="0" dirty="0"/>
              <a:t>}} </a:t>
            </a:r>
          </a:p>
          <a:p>
            <a:pPr marL="0" indent="0">
              <a:buNone/>
            </a:pPr>
            <a:r>
              <a:rPr lang="en-IN" sz="2000" dirty="0"/>
              <a:t>When we run above code we will get the output:</a:t>
            </a:r>
          </a:p>
          <a:p>
            <a:pPr marL="0" indent="0" fontAlgn="base" latinLnBrk="1">
              <a:buNone/>
            </a:pPr>
            <a:endParaRPr lang="en-IN" b="0" dirty="0"/>
          </a:p>
          <a:p>
            <a:pPr marL="0" indent="0" fontAlgn="base" latinLnBrk="1">
              <a:buNone/>
            </a:pPr>
            <a:r>
              <a:rPr lang="en-IN" b="0" dirty="0"/>
              <a:t>Country name: India</a:t>
            </a:r>
          </a:p>
          <a:p>
            <a:pPr marL="0" indent="0">
              <a:buNone/>
            </a:pPr>
            <a:br>
              <a:rPr lang="en-IN" dirty="0"/>
            </a:br>
            <a:br>
              <a:rPr lang="en-IN" dirty="0"/>
            </a:br>
            <a:endParaRPr lang="en-IN" dirty="0"/>
          </a:p>
        </p:txBody>
      </p:sp>
    </p:spTree>
    <p:extLst>
      <p:ext uri="{BB962C8B-B14F-4D97-AF65-F5344CB8AC3E}">
        <p14:creationId xmlns:p14="http://schemas.microsoft.com/office/powerpoint/2010/main" val="91803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4960-DABD-4948-943B-AA7AC1642A84}"/>
              </a:ext>
            </a:extLst>
          </p:cNvPr>
          <p:cNvSpPr>
            <a:spLocks noGrp="1"/>
          </p:cNvSpPr>
          <p:nvPr>
            <p:ph type="title"/>
          </p:nvPr>
        </p:nvSpPr>
        <p:spPr/>
        <p:txBody>
          <a:bodyPr/>
          <a:lstStyle/>
          <a:p>
            <a:r>
              <a:rPr lang="en-IN" dirty="0"/>
              <a:t>Spring Web MVC Framework</a:t>
            </a:r>
          </a:p>
        </p:txBody>
      </p:sp>
      <p:sp>
        <p:nvSpPr>
          <p:cNvPr id="4" name="Rectangle 3">
            <a:extLst>
              <a:ext uri="{FF2B5EF4-FFF2-40B4-BE49-F238E27FC236}">
                <a16:creationId xmlns:a16="http://schemas.microsoft.com/office/drawing/2014/main" id="{5B59618B-38C2-45D2-8D9A-1F385D6B597A}"/>
              </a:ext>
            </a:extLst>
          </p:cNvPr>
          <p:cNvSpPr/>
          <p:nvPr/>
        </p:nvSpPr>
        <p:spPr>
          <a:xfrm>
            <a:off x="0" y="908721"/>
            <a:ext cx="9144000" cy="2585323"/>
          </a:xfrm>
          <a:prstGeom prst="rect">
            <a:avLst/>
          </a:prstGeom>
        </p:spPr>
        <p:txBody>
          <a:bodyPr wrap="square">
            <a:spAutoFit/>
          </a:bodyPr>
          <a:lstStyle/>
          <a:p>
            <a:pPr algn="ctr"/>
            <a:r>
              <a:rPr lang="en-IN" b="1" dirty="0"/>
              <a:t>Introduction to Spring Web MVC framework</a:t>
            </a:r>
          </a:p>
          <a:p>
            <a:pPr algn="ctr"/>
            <a:endParaRPr lang="en-IN" b="1" dirty="0"/>
          </a:p>
          <a:p>
            <a:r>
              <a:rPr lang="en-IN" dirty="0"/>
              <a:t>The Spring Web MVC framework is </a:t>
            </a:r>
            <a:r>
              <a:rPr lang="en-IN" dirty="0" err="1"/>
              <a:t>architectured</a:t>
            </a:r>
            <a:r>
              <a:rPr lang="en-IN" dirty="0"/>
              <a:t> around a </a:t>
            </a:r>
            <a:r>
              <a:rPr lang="en-IN" b="1" dirty="0" err="1"/>
              <a:t>DispatcherServlet</a:t>
            </a:r>
            <a:r>
              <a:rPr lang="en-IN" b="1" dirty="0"/>
              <a:t>.</a:t>
            </a:r>
            <a:r>
              <a:rPr lang="en-IN" dirty="0"/>
              <a:t> The vital role is to dispatch the requests to handlers. It supports configurable handler mappings, view resolution, locale and theme resolution as well as support for uploading files. The base for default handler is on the </a:t>
            </a:r>
            <a:r>
              <a:rPr lang="en-IN" b="1" dirty="0"/>
              <a:t>@Controller</a:t>
            </a:r>
            <a:r>
              <a:rPr lang="en-IN" dirty="0"/>
              <a:t> and </a:t>
            </a:r>
            <a:r>
              <a:rPr lang="en-IN" b="1" dirty="0"/>
              <a:t>@</a:t>
            </a:r>
            <a:r>
              <a:rPr lang="en-IN" b="1" dirty="0" err="1"/>
              <a:t>RequestMapping</a:t>
            </a:r>
            <a:r>
              <a:rPr lang="en-IN" dirty="0"/>
              <a:t> annotations and handles methods flexibly</a:t>
            </a:r>
          </a:p>
          <a:p>
            <a:endParaRPr lang="en-IN" dirty="0"/>
          </a:p>
          <a:p>
            <a:r>
              <a:rPr lang="en-IN" b="1" dirty="0"/>
              <a:t>@Controller</a:t>
            </a:r>
            <a:r>
              <a:rPr lang="en-IN" dirty="0"/>
              <a:t> mechanism under Spring 3.0 allows you to create RESTful Web sites and applications, through the </a:t>
            </a:r>
            <a:r>
              <a:rPr lang="en-IN" b="1" dirty="0"/>
              <a:t>@PathVariable</a:t>
            </a:r>
            <a:r>
              <a:rPr lang="en-IN" dirty="0"/>
              <a:t> annotation and other features.</a:t>
            </a:r>
          </a:p>
        </p:txBody>
      </p:sp>
      <p:grpSp>
        <p:nvGrpSpPr>
          <p:cNvPr id="17" name="Group 16">
            <a:extLst>
              <a:ext uri="{FF2B5EF4-FFF2-40B4-BE49-F238E27FC236}">
                <a16:creationId xmlns:a16="http://schemas.microsoft.com/office/drawing/2014/main" id="{DE1F6906-EF09-467F-AC8F-252BAF163687}"/>
              </a:ext>
            </a:extLst>
          </p:cNvPr>
          <p:cNvGrpSpPr/>
          <p:nvPr/>
        </p:nvGrpSpPr>
        <p:grpSpPr>
          <a:xfrm>
            <a:off x="1475656" y="4005064"/>
            <a:ext cx="5400600" cy="2232248"/>
            <a:chOff x="1475656" y="4221088"/>
            <a:chExt cx="5400600" cy="2232248"/>
          </a:xfrm>
        </p:grpSpPr>
        <p:sp>
          <p:nvSpPr>
            <p:cNvPr id="5" name="Rectangle 4">
              <a:extLst>
                <a:ext uri="{FF2B5EF4-FFF2-40B4-BE49-F238E27FC236}">
                  <a16:creationId xmlns:a16="http://schemas.microsoft.com/office/drawing/2014/main" id="{55155B8C-90BB-4625-AA75-F6A4A78376E9}"/>
                </a:ext>
              </a:extLst>
            </p:cNvPr>
            <p:cNvSpPr/>
            <p:nvPr/>
          </p:nvSpPr>
          <p:spPr>
            <a:xfrm>
              <a:off x="1475656" y="4221088"/>
              <a:ext cx="5400600" cy="9361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dirty="0"/>
                <a:t>Web Browser</a:t>
              </a:r>
            </a:p>
          </p:txBody>
        </p:sp>
        <p:sp>
          <p:nvSpPr>
            <p:cNvPr id="6" name="Rectangle 5">
              <a:extLst>
                <a:ext uri="{FF2B5EF4-FFF2-40B4-BE49-F238E27FC236}">
                  <a16:creationId xmlns:a16="http://schemas.microsoft.com/office/drawing/2014/main" id="{042A92B2-38DD-465A-BDE5-CECA46935371}"/>
                </a:ext>
              </a:extLst>
            </p:cNvPr>
            <p:cNvSpPr/>
            <p:nvPr/>
          </p:nvSpPr>
          <p:spPr>
            <a:xfrm>
              <a:off x="1475656" y="5691477"/>
              <a:ext cx="1368152" cy="7618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Front</a:t>
              </a:r>
            </a:p>
            <a:p>
              <a:pPr algn="ctr"/>
              <a:r>
                <a:rPr lang="en-IN" dirty="0"/>
                <a:t>Controller</a:t>
              </a:r>
            </a:p>
          </p:txBody>
        </p:sp>
        <p:sp>
          <p:nvSpPr>
            <p:cNvPr id="7" name="Rectangle 6">
              <a:extLst>
                <a:ext uri="{FF2B5EF4-FFF2-40B4-BE49-F238E27FC236}">
                  <a16:creationId xmlns:a16="http://schemas.microsoft.com/office/drawing/2014/main" id="{559136F0-DC5B-407D-9587-23902D52E6C8}"/>
                </a:ext>
              </a:extLst>
            </p:cNvPr>
            <p:cNvSpPr/>
            <p:nvPr/>
          </p:nvSpPr>
          <p:spPr>
            <a:xfrm>
              <a:off x="3442483" y="5691477"/>
              <a:ext cx="1368152" cy="7618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Controller</a:t>
              </a:r>
            </a:p>
          </p:txBody>
        </p:sp>
        <p:sp>
          <p:nvSpPr>
            <p:cNvPr id="8" name="Rectangle 7">
              <a:extLst>
                <a:ext uri="{FF2B5EF4-FFF2-40B4-BE49-F238E27FC236}">
                  <a16:creationId xmlns:a16="http://schemas.microsoft.com/office/drawing/2014/main" id="{FF1C049F-50FF-4FDB-8BDD-F1DC2041B1E5}"/>
                </a:ext>
              </a:extLst>
            </p:cNvPr>
            <p:cNvSpPr/>
            <p:nvPr/>
          </p:nvSpPr>
          <p:spPr>
            <a:xfrm>
              <a:off x="5393248" y="5691477"/>
              <a:ext cx="1368152" cy="7618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View</a:t>
              </a:r>
            </a:p>
          </p:txBody>
        </p:sp>
        <p:sp>
          <p:nvSpPr>
            <p:cNvPr id="9" name="Arrow: Right 8">
              <a:extLst>
                <a:ext uri="{FF2B5EF4-FFF2-40B4-BE49-F238E27FC236}">
                  <a16:creationId xmlns:a16="http://schemas.microsoft.com/office/drawing/2014/main" id="{B1069580-0053-41A5-BCFD-65B790A59F98}"/>
                </a:ext>
              </a:extLst>
            </p:cNvPr>
            <p:cNvSpPr/>
            <p:nvPr/>
          </p:nvSpPr>
          <p:spPr>
            <a:xfrm>
              <a:off x="2944976" y="6072406"/>
              <a:ext cx="402888" cy="164906"/>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EFC8FF4-911E-4E6B-8939-53B53A182E37}"/>
                </a:ext>
              </a:extLst>
            </p:cNvPr>
            <p:cNvSpPr txBox="1"/>
            <p:nvPr/>
          </p:nvSpPr>
          <p:spPr>
            <a:xfrm>
              <a:off x="2796737" y="5777585"/>
              <a:ext cx="692818" cy="323165"/>
            </a:xfrm>
            <a:prstGeom prst="rect">
              <a:avLst/>
            </a:prstGeom>
            <a:noFill/>
          </p:spPr>
          <p:txBody>
            <a:bodyPr wrap="none" rtlCol="0">
              <a:spAutoFit/>
            </a:bodyPr>
            <a:lstStyle/>
            <a:p>
              <a:r>
                <a:rPr lang="en-IN" sz="1500" dirty="0"/>
                <a:t>Model</a:t>
              </a:r>
            </a:p>
          </p:txBody>
        </p:sp>
        <p:sp>
          <p:nvSpPr>
            <p:cNvPr id="12" name="TextBox 11">
              <a:extLst>
                <a:ext uri="{FF2B5EF4-FFF2-40B4-BE49-F238E27FC236}">
                  <a16:creationId xmlns:a16="http://schemas.microsoft.com/office/drawing/2014/main" id="{05556249-FEF3-4973-BA7B-785E61D91B12}"/>
                </a:ext>
              </a:extLst>
            </p:cNvPr>
            <p:cNvSpPr txBox="1"/>
            <p:nvPr/>
          </p:nvSpPr>
          <p:spPr>
            <a:xfrm>
              <a:off x="4755533" y="5749241"/>
              <a:ext cx="692818" cy="323165"/>
            </a:xfrm>
            <a:prstGeom prst="rect">
              <a:avLst/>
            </a:prstGeom>
            <a:noFill/>
          </p:spPr>
          <p:txBody>
            <a:bodyPr wrap="none" rtlCol="0">
              <a:spAutoFit/>
            </a:bodyPr>
            <a:lstStyle/>
            <a:p>
              <a:r>
                <a:rPr lang="en-IN" sz="1500" dirty="0"/>
                <a:t>Model</a:t>
              </a:r>
            </a:p>
          </p:txBody>
        </p:sp>
        <p:sp>
          <p:nvSpPr>
            <p:cNvPr id="13" name="Arrow: Down 12">
              <a:extLst>
                <a:ext uri="{FF2B5EF4-FFF2-40B4-BE49-F238E27FC236}">
                  <a16:creationId xmlns:a16="http://schemas.microsoft.com/office/drawing/2014/main" id="{ADBEB1CD-21FF-49C9-B280-2B8598DBF100}"/>
                </a:ext>
              </a:extLst>
            </p:cNvPr>
            <p:cNvSpPr/>
            <p:nvPr/>
          </p:nvSpPr>
          <p:spPr>
            <a:xfrm>
              <a:off x="1981200" y="5229200"/>
              <a:ext cx="286544" cy="360040"/>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Arrow: Up 14">
              <a:extLst>
                <a:ext uri="{FF2B5EF4-FFF2-40B4-BE49-F238E27FC236}">
                  <a16:creationId xmlns:a16="http://schemas.microsoft.com/office/drawing/2014/main" id="{A048522E-29D2-4AB6-B010-BDD64846E8B9}"/>
                </a:ext>
              </a:extLst>
            </p:cNvPr>
            <p:cNvSpPr/>
            <p:nvPr/>
          </p:nvSpPr>
          <p:spPr>
            <a:xfrm>
              <a:off x="5940152" y="5229200"/>
              <a:ext cx="286544" cy="360040"/>
            </a:xfrm>
            <a:prstGeom prst="upArrow">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6" name="Arrow: Right 15">
              <a:extLst>
                <a:ext uri="{FF2B5EF4-FFF2-40B4-BE49-F238E27FC236}">
                  <a16:creationId xmlns:a16="http://schemas.microsoft.com/office/drawing/2014/main" id="{18035FD7-0223-4A1B-BF31-99A865A86EF5}"/>
                </a:ext>
              </a:extLst>
            </p:cNvPr>
            <p:cNvSpPr/>
            <p:nvPr/>
          </p:nvSpPr>
          <p:spPr>
            <a:xfrm>
              <a:off x="4892222" y="6018297"/>
              <a:ext cx="402888" cy="164906"/>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08626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CF32-6159-4F2E-86F5-E641BD0B38BA}"/>
              </a:ext>
            </a:extLst>
          </p:cNvPr>
          <p:cNvSpPr>
            <a:spLocks noGrp="1"/>
          </p:cNvSpPr>
          <p:nvPr>
            <p:ph type="title"/>
          </p:nvPr>
        </p:nvSpPr>
        <p:spPr/>
        <p:txBody>
          <a:bodyPr/>
          <a:lstStyle/>
          <a:p>
            <a:r>
              <a:rPr lang="en-IN" dirty="0"/>
              <a:t>Spring Web MVC Framework Cont..</a:t>
            </a:r>
          </a:p>
        </p:txBody>
      </p:sp>
      <p:sp>
        <p:nvSpPr>
          <p:cNvPr id="5" name="Rectangle 4">
            <a:extLst>
              <a:ext uri="{FF2B5EF4-FFF2-40B4-BE49-F238E27FC236}">
                <a16:creationId xmlns:a16="http://schemas.microsoft.com/office/drawing/2014/main" id="{A33FB2E5-8C3C-4B03-9F91-03B3FC1F2C69}"/>
              </a:ext>
            </a:extLst>
          </p:cNvPr>
          <p:cNvSpPr/>
          <p:nvPr/>
        </p:nvSpPr>
        <p:spPr>
          <a:xfrm>
            <a:off x="107504" y="980728"/>
            <a:ext cx="9036496" cy="1077218"/>
          </a:xfrm>
          <a:prstGeom prst="rect">
            <a:avLst/>
          </a:prstGeom>
        </p:spPr>
        <p:txBody>
          <a:bodyPr wrap="square">
            <a:spAutoFit/>
          </a:bodyPr>
          <a:lstStyle/>
          <a:p>
            <a:r>
              <a:rPr lang="en-IN" sz="1600" b="1" dirty="0"/>
              <a:t>DispatcherServlet</a:t>
            </a:r>
          </a:p>
          <a:p>
            <a:r>
              <a:rPr lang="en-IN" sz="1600" dirty="0"/>
              <a:t>Spring's web MVC framework is request-driven. The central Servlet dispatches requests to controllers It is completely integrated with the Spring </a:t>
            </a:r>
            <a:r>
              <a:rPr lang="en-IN" sz="1600" dirty="0" err="1"/>
              <a:t>IoC</a:t>
            </a:r>
            <a:r>
              <a:rPr lang="en-IN" sz="1600" dirty="0"/>
              <a:t> container and hence developers can use every other feature of Spring. </a:t>
            </a:r>
          </a:p>
        </p:txBody>
      </p:sp>
      <p:cxnSp>
        <p:nvCxnSpPr>
          <p:cNvPr id="28" name="Straight Connector 27">
            <a:extLst>
              <a:ext uri="{FF2B5EF4-FFF2-40B4-BE49-F238E27FC236}">
                <a16:creationId xmlns:a16="http://schemas.microsoft.com/office/drawing/2014/main" id="{4C470B7B-DBD7-4A55-A022-ED7F355E5DA3}"/>
              </a:ext>
            </a:extLst>
          </p:cNvPr>
          <p:cNvCxnSpPr>
            <a:cxnSpLocks/>
            <a:stCxn id="11" idx="3"/>
          </p:cNvCxnSpPr>
          <p:nvPr/>
        </p:nvCxnSpPr>
        <p:spPr>
          <a:xfrm>
            <a:off x="6239612" y="3442317"/>
            <a:ext cx="1252035" cy="0"/>
          </a:xfrm>
          <a:prstGeom prst="line">
            <a:avLst/>
          </a:prstGeom>
        </p:spPr>
        <p:style>
          <a:lnRef idx="3">
            <a:schemeClr val="dk1"/>
          </a:lnRef>
          <a:fillRef idx="0">
            <a:schemeClr val="dk1"/>
          </a:fillRef>
          <a:effectRef idx="2">
            <a:schemeClr val="dk1"/>
          </a:effectRef>
          <a:fontRef idx="minor">
            <a:schemeClr val="tx1"/>
          </a:fontRef>
        </p:style>
      </p:cxnSp>
      <p:grpSp>
        <p:nvGrpSpPr>
          <p:cNvPr id="44" name="Group 43">
            <a:extLst>
              <a:ext uri="{FF2B5EF4-FFF2-40B4-BE49-F238E27FC236}">
                <a16:creationId xmlns:a16="http://schemas.microsoft.com/office/drawing/2014/main" id="{8C9DDF6B-A2DC-4697-8301-9B7851EE9461}"/>
              </a:ext>
            </a:extLst>
          </p:cNvPr>
          <p:cNvGrpSpPr/>
          <p:nvPr/>
        </p:nvGrpSpPr>
        <p:grpSpPr>
          <a:xfrm>
            <a:off x="741231" y="1827528"/>
            <a:ext cx="8162677" cy="4617659"/>
            <a:chOff x="585787" y="1843373"/>
            <a:chExt cx="8162677" cy="4617659"/>
          </a:xfrm>
        </p:grpSpPr>
        <p:sp>
          <p:nvSpPr>
            <p:cNvPr id="4" name="Rectangle 3">
              <a:extLst>
                <a:ext uri="{FF2B5EF4-FFF2-40B4-BE49-F238E27FC236}">
                  <a16:creationId xmlns:a16="http://schemas.microsoft.com/office/drawing/2014/main" id="{EEF4F1AD-1078-4D2F-8140-40BA9FDD4C19}"/>
                </a:ext>
              </a:extLst>
            </p:cNvPr>
            <p:cNvSpPr/>
            <p:nvPr/>
          </p:nvSpPr>
          <p:spPr>
            <a:xfrm>
              <a:off x="1007604" y="6091700"/>
              <a:ext cx="7128791" cy="369332"/>
            </a:xfrm>
            <a:prstGeom prst="rect">
              <a:avLst/>
            </a:prstGeom>
          </p:spPr>
          <p:txBody>
            <a:bodyPr wrap="square">
              <a:spAutoFit/>
            </a:bodyPr>
            <a:lstStyle/>
            <a:p>
              <a:r>
                <a:rPr lang="en-IN" b="1" dirty="0"/>
                <a:t> Request processing workflow of the Spring Web MVC </a:t>
              </a:r>
              <a:r>
                <a:rPr lang="en-IN" b="1" dirty="0" err="1"/>
                <a:t>DispatcherServlet</a:t>
              </a:r>
              <a:r>
                <a:rPr lang="en-IN" b="1" dirty="0"/>
                <a:t> </a:t>
              </a:r>
            </a:p>
          </p:txBody>
        </p:sp>
        <p:sp>
          <p:nvSpPr>
            <p:cNvPr id="6" name="Rectangle 5">
              <a:extLst>
                <a:ext uri="{FF2B5EF4-FFF2-40B4-BE49-F238E27FC236}">
                  <a16:creationId xmlns:a16="http://schemas.microsoft.com/office/drawing/2014/main" id="{74606D09-0736-41B7-BE72-FFF77B766BEA}"/>
                </a:ext>
              </a:extLst>
            </p:cNvPr>
            <p:cNvSpPr/>
            <p:nvPr/>
          </p:nvSpPr>
          <p:spPr>
            <a:xfrm>
              <a:off x="1801830" y="2981024"/>
              <a:ext cx="1817454" cy="895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Dispatcher</a:t>
              </a:r>
            </a:p>
            <a:p>
              <a:pPr algn="ctr"/>
              <a:r>
                <a:rPr lang="en-IN" dirty="0"/>
                <a:t>Servlet</a:t>
              </a:r>
            </a:p>
          </p:txBody>
        </p:sp>
        <p:sp>
          <p:nvSpPr>
            <p:cNvPr id="7" name="Rectangle 6">
              <a:extLst>
                <a:ext uri="{FF2B5EF4-FFF2-40B4-BE49-F238E27FC236}">
                  <a16:creationId xmlns:a16="http://schemas.microsoft.com/office/drawing/2014/main" id="{82571883-BA43-41BD-B624-3C4279301E6F}"/>
                </a:ext>
              </a:extLst>
            </p:cNvPr>
            <p:cNvSpPr/>
            <p:nvPr/>
          </p:nvSpPr>
          <p:spPr>
            <a:xfrm>
              <a:off x="5619160" y="1843373"/>
              <a:ext cx="136815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Handler</a:t>
              </a:r>
            </a:p>
            <a:p>
              <a:pPr algn="ctr"/>
              <a:r>
                <a:rPr lang="en-IN" dirty="0"/>
                <a:t>Mapping</a:t>
              </a:r>
            </a:p>
          </p:txBody>
        </p:sp>
        <p:sp>
          <p:nvSpPr>
            <p:cNvPr id="8" name="Rectangle 7">
              <a:extLst>
                <a:ext uri="{FF2B5EF4-FFF2-40B4-BE49-F238E27FC236}">
                  <a16:creationId xmlns:a16="http://schemas.microsoft.com/office/drawing/2014/main" id="{AA2E0689-A53C-4532-8C94-5BABEADF51C0}"/>
                </a:ext>
              </a:extLst>
            </p:cNvPr>
            <p:cNvSpPr/>
            <p:nvPr/>
          </p:nvSpPr>
          <p:spPr>
            <a:xfrm>
              <a:off x="7336203" y="2934307"/>
              <a:ext cx="136815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Controller</a:t>
              </a:r>
            </a:p>
          </p:txBody>
        </p:sp>
        <p:sp>
          <p:nvSpPr>
            <p:cNvPr id="9" name="Rectangle 8">
              <a:extLst>
                <a:ext uri="{FF2B5EF4-FFF2-40B4-BE49-F238E27FC236}">
                  <a16:creationId xmlns:a16="http://schemas.microsoft.com/office/drawing/2014/main" id="{43E5EA26-4750-46FA-94BB-A8FD01A0A867}"/>
                </a:ext>
              </a:extLst>
            </p:cNvPr>
            <p:cNvSpPr/>
            <p:nvPr/>
          </p:nvSpPr>
          <p:spPr>
            <a:xfrm>
              <a:off x="7380312" y="4081638"/>
              <a:ext cx="136815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View</a:t>
              </a:r>
            </a:p>
            <a:p>
              <a:pPr algn="ctr"/>
              <a:r>
                <a:rPr lang="en-IN" dirty="0"/>
                <a:t>Resolver</a:t>
              </a:r>
            </a:p>
          </p:txBody>
        </p:sp>
        <p:sp>
          <p:nvSpPr>
            <p:cNvPr id="10" name="Rectangle 9">
              <a:extLst>
                <a:ext uri="{FF2B5EF4-FFF2-40B4-BE49-F238E27FC236}">
                  <a16:creationId xmlns:a16="http://schemas.microsoft.com/office/drawing/2014/main" id="{96120174-39C9-4F01-96A7-FD6B00931723}"/>
                </a:ext>
              </a:extLst>
            </p:cNvPr>
            <p:cNvSpPr/>
            <p:nvPr/>
          </p:nvSpPr>
          <p:spPr>
            <a:xfrm>
              <a:off x="5745868" y="5229200"/>
              <a:ext cx="1368152" cy="6480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View</a:t>
              </a:r>
            </a:p>
          </p:txBody>
        </p:sp>
        <p:sp>
          <p:nvSpPr>
            <p:cNvPr id="11" name="Rectangle 10">
              <a:extLst>
                <a:ext uri="{FF2B5EF4-FFF2-40B4-BE49-F238E27FC236}">
                  <a16:creationId xmlns:a16="http://schemas.microsoft.com/office/drawing/2014/main" id="{6579829A-81B5-4825-A3D5-2D10A32A50A1}"/>
                </a:ext>
              </a:extLst>
            </p:cNvPr>
            <p:cNvSpPr/>
            <p:nvPr/>
          </p:nvSpPr>
          <p:spPr>
            <a:xfrm>
              <a:off x="4427984" y="3169423"/>
              <a:ext cx="1656184" cy="5774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a:t>ModelAndView</a:t>
              </a:r>
              <a:endParaRPr lang="en-IN" dirty="0"/>
            </a:p>
          </p:txBody>
        </p:sp>
        <p:cxnSp>
          <p:nvCxnSpPr>
            <p:cNvPr id="13" name="Straight Arrow Connector 12">
              <a:extLst>
                <a:ext uri="{FF2B5EF4-FFF2-40B4-BE49-F238E27FC236}">
                  <a16:creationId xmlns:a16="http://schemas.microsoft.com/office/drawing/2014/main" id="{914E1B71-5D60-4FD1-B1B8-284F824C98E7}"/>
                </a:ext>
              </a:extLst>
            </p:cNvPr>
            <p:cNvCxnSpPr/>
            <p:nvPr/>
          </p:nvCxnSpPr>
          <p:spPr>
            <a:xfrm flipV="1">
              <a:off x="3627530" y="2165709"/>
              <a:ext cx="1865535" cy="1292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1F06CA5-B66C-4E78-8D59-B58B529FEB37}"/>
                </a:ext>
              </a:extLst>
            </p:cNvPr>
            <p:cNvCxnSpPr/>
            <p:nvPr/>
          </p:nvCxnSpPr>
          <p:spPr>
            <a:xfrm>
              <a:off x="3619284" y="3746900"/>
              <a:ext cx="1999876" cy="1711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68D4DFC-CF46-4F29-8B34-35D0B8CDAA50}"/>
                </a:ext>
              </a:extLst>
            </p:cNvPr>
            <p:cNvCxnSpPr/>
            <p:nvPr/>
          </p:nvCxnSpPr>
          <p:spPr>
            <a:xfrm>
              <a:off x="3627530" y="3632343"/>
              <a:ext cx="3608766" cy="829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6269846E-72D3-4906-85D9-912838CD7E3D}"/>
                </a:ext>
              </a:extLst>
            </p:cNvPr>
            <p:cNvCxnSpPr>
              <a:stCxn id="11" idx="1"/>
            </p:cNvCxnSpPr>
            <p:nvPr/>
          </p:nvCxnSpPr>
          <p:spPr>
            <a:xfrm flipH="1" flipV="1">
              <a:off x="3888185" y="3458161"/>
              <a:ext cx="5397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20D2EBE-EE1D-47EA-887F-CB47C04FC5B1}"/>
                </a:ext>
              </a:extLst>
            </p:cNvPr>
            <p:cNvCxnSpPr>
              <a:cxnSpLocks/>
            </p:cNvCxnSpPr>
            <p:nvPr/>
          </p:nvCxnSpPr>
          <p:spPr>
            <a:xfrm>
              <a:off x="649702" y="3428999"/>
              <a:ext cx="111826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DA85C272-2D60-42FD-9D8C-79D10FB9885F}"/>
                </a:ext>
              </a:extLst>
            </p:cNvPr>
            <p:cNvSpPr txBox="1"/>
            <p:nvPr/>
          </p:nvSpPr>
          <p:spPr>
            <a:xfrm>
              <a:off x="585787" y="3126723"/>
              <a:ext cx="944297" cy="369332"/>
            </a:xfrm>
            <a:prstGeom prst="rect">
              <a:avLst/>
            </a:prstGeom>
            <a:noFill/>
          </p:spPr>
          <p:txBody>
            <a:bodyPr wrap="none" rtlCol="0">
              <a:spAutoFit/>
            </a:bodyPr>
            <a:lstStyle/>
            <a:p>
              <a:r>
                <a:rPr lang="en-IN" dirty="0"/>
                <a:t>Request</a:t>
              </a:r>
            </a:p>
          </p:txBody>
        </p:sp>
        <p:sp>
          <p:nvSpPr>
            <p:cNvPr id="34" name="Oval 33">
              <a:extLst>
                <a:ext uri="{FF2B5EF4-FFF2-40B4-BE49-F238E27FC236}">
                  <a16:creationId xmlns:a16="http://schemas.microsoft.com/office/drawing/2014/main" id="{85B12F76-0A9D-4362-B176-132271C2CACA}"/>
                </a:ext>
              </a:extLst>
            </p:cNvPr>
            <p:cNvSpPr/>
            <p:nvPr/>
          </p:nvSpPr>
          <p:spPr>
            <a:xfrm>
              <a:off x="1221320" y="2713994"/>
              <a:ext cx="480603" cy="45874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1</a:t>
              </a:r>
            </a:p>
          </p:txBody>
        </p:sp>
        <p:sp>
          <p:nvSpPr>
            <p:cNvPr id="35" name="Oval 34">
              <a:extLst>
                <a:ext uri="{FF2B5EF4-FFF2-40B4-BE49-F238E27FC236}">
                  <a16:creationId xmlns:a16="http://schemas.microsoft.com/office/drawing/2014/main" id="{654E0A02-6798-4512-B9A3-96E2A8DB5E24}"/>
                </a:ext>
              </a:extLst>
            </p:cNvPr>
            <p:cNvSpPr/>
            <p:nvPr/>
          </p:nvSpPr>
          <p:spPr>
            <a:xfrm>
              <a:off x="4076886" y="2269129"/>
              <a:ext cx="480603" cy="45874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2</a:t>
              </a:r>
            </a:p>
          </p:txBody>
        </p:sp>
        <p:sp>
          <p:nvSpPr>
            <p:cNvPr id="36" name="Oval 35">
              <a:extLst>
                <a:ext uri="{FF2B5EF4-FFF2-40B4-BE49-F238E27FC236}">
                  <a16:creationId xmlns:a16="http://schemas.microsoft.com/office/drawing/2014/main" id="{4085DE3F-B495-4E1F-8CE7-7C3A399E84C7}"/>
                </a:ext>
              </a:extLst>
            </p:cNvPr>
            <p:cNvSpPr/>
            <p:nvPr/>
          </p:nvSpPr>
          <p:spPr>
            <a:xfrm>
              <a:off x="6562554" y="2550811"/>
              <a:ext cx="480603" cy="45874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3</a:t>
              </a:r>
            </a:p>
          </p:txBody>
        </p:sp>
        <p:cxnSp>
          <p:nvCxnSpPr>
            <p:cNvPr id="38" name="Straight Arrow Connector 37">
              <a:extLst>
                <a:ext uri="{FF2B5EF4-FFF2-40B4-BE49-F238E27FC236}">
                  <a16:creationId xmlns:a16="http://schemas.microsoft.com/office/drawing/2014/main" id="{01596BE8-E047-4E9A-8D81-7B1CE821F288}"/>
                </a:ext>
              </a:extLst>
            </p:cNvPr>
            <p:cNvCxnSpPr>
              <a:cxnSpLocks/>
            </p:cNvCxnSpPr>
            <p:nvPr/>
          </p:nvCxnSpPr>
          <p:spPr>
            <a:xfrm flipV="1">
              <a:off x="3627530" y="3024662"/>
              <a:ext cx="3608766" cy="355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Oval 39">
              <a:extLst>
                <a:ext uri="{FF2B5EF4-FFF2-40B4-BE49-F238E27FC236}">
                  <a16:creationId xmlns:a16="http://schemas.microsoft.com/office/drawing/2014/main" id="{99F18163-0FB0-4CC2-BB3C-B82B2025B838}"/>
                </a:ext>
              </a:extLst>
            </p:cNvPr>
            <p:cNvSpPr/>
            <p:nvPr/>
          </p:nvSpPr>
          <p:spPr>
            <a:xfrm>
              <a:off x="5954922" y="3536387"/>
              <a:ext cx="480603" cy="45874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4</a:t>
              </a:r>
            </a:p>
          </p:txBody>
        </p:sp>
        <p:sp>
          <p:nvSpPr>
            <p:cNvPr id="41" name="Oval 40">
              <a:extLst>
                <a:ext uri="{FF2B5EF4-FFF2-40B4-BE49-F238E27FC236}">
                  <a16:creationId xmlns:a16="http://schemas.microsoft.com/office/drawing/2014/main" id="{B17ACBFE-4B45-44CE-9680-A892F1EA5167}"/>
                </a:ext>
              </a:extLst>
            </p:cNvPr>
            <p:cNvSpPr/>
            <p:nvPr/>
          </p:nvSpPr>
          <p:spPr>
            <a:xfrm>
              <a:off x="5947124" y="4474116"/>
              <a:ext cx="480603" cy="45874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5</a:t>
              </a:r>
            </a:p>
          </p:txBody>
        </p:sp>
        <p:sp>
          <p:nvSpPr>
            <p:cNvPr id="42" name="Oval 41">
              <a:extLst>
                <a:ext uri="{FF2B5EF4-FFF2-40B4-BE49-F238E27FC236}">
                  <a16:creationId xmlns:a16="http://schemas.microsoft.com/office/drawing/2014/main" id="{9AA5964C-387C-4FCE-96BA-0D1E7318F49A}"/>
                </a:ext>
              </a:extLst>
            </p:cNvPr>
            <p:cNvSpPr/>
            <p:nvPr/>
          </p:nvSpPr>
          <p:spPr>
            <a:xfrm>
              <a:off x="4790677" y="5240387"/>
              <a:ext cx="480603" cy="45874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6</a:t>
              </a:r>
            </a:p>
          </p:txBody>
        </p:sp>
      </p:grpSp>
    </p:spTree>
    <p:extLst>
      <p:ext uri="{BB962C8B-B14F-4D97-AF65-F5344CB8AC3E}">
        <p14:creationId xmlns:p14="http://schemas.microsoft.com/office/powerpoint/2010/main" val="2632391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4D0-B5F8-487D-9DD8-03CB80ED5246}"/>
              </a:ext>
            </a:extLst>
          </p:cNvPr>
          <p:cNvSpPr>
            <a:spLocks noGrp="1"/>
          </p:cNvSpPr>
          <p:nvPr>
            <p:ph type="title"/>
          </p:nvPr>
        </p:nvSpPr>
        <p:spPr/>
        <p:txBody>
          <a:bodyPr/>
          <a:lstStyle/>
          <a:p>
            <a:r>
              <a:rPr lang="en-IN" dirty="0"/>
              <a:t>Spring Web MVC</a:t>
            </a:r>
          </a:p>
        </p:txBody>
      </p:sp>
      <p:sp>
        <p:nvSpPr>
          <p:cNvPr id="4" name="Rectangle 3">
            <a:extLst>
              <a:ext uri="{FF2B5EF4-FFF2-40B4-BE49-F238E27FC236}">
                <a16:creationId xmlns:a16="http://schemas.microsoft.com/office/drawing/2014/main" id="{EEC3F582-DA05-40CD-BCC3-2995B06CAFD4}"/>
              </a:ext>
            </a:extLst>
          </p:cNvPr>
          <p:cNvSpPr/>
          <p:nvPr/>
        </p:nvSpPr>
        <p:spPr>
          <a:xfrm>
            <a:off x="107504" y="980729"/>
            <a:ext cx="9036496" cy="1169551"/>
          </a:xfrm>
          <a:prstGeom prst="rect">
            <a:avLst/>
          </a:prstGeom>
        </p:spPr>
        <p:txBody>
          <a:bodyPr wrap="square">
            <a:spAutoFit/>
          </a:bodyPr>
          <a:lstStyle/>
          <a:p>
            <a:r>
              <a:rPr lang="en-IN" sz="1400" b="1" dirty="0"/>
              <a:t>Lets understand the request processing workflow in Spring Web MVC</a:t>
            </a:r>
          </a:p>
          <a:p>
            <a:endParaRPr lang="en-IN" sz="1400" dirty="0"/>
          </a:p>
          <a:p>
            <a:r>
              <a:rPr lang="en-IN" sz="1400" dirty="0"/>
              <a:t>The DispatcherServlet is an actual Servlet </a:t>
            </a:r>
            <a:r>
              <a:rPr lang="en-IN" sz="1400" dirty="0" err="1"/>
              <a:t>nherited</a:t>
            </a:r>
            <a:r>
              <a:rPr lang="en-IN" sz="1400" dirty="0"/>
              <a:t> from the </a:t>
            </a:r>
            <a:r>
              <a:rPr lang="en-IN" sz="1400" dirty="0" err="1"/>
              <a:t>HttpServlet</a:t>
            </a:r>
            <a:r>
              <a:rPr lang="en-IN" sz="1400" dirty="0"/>
              <a:t> base class and declared in the web.xml of the web application. The requests should be mapped for the DispatcherServlet to handle, through a URL mapping in the same web.xml file. </a:t>
            </a:r>
          </a:p>
        </p:txBody>
      </p:sp>
      <p:pic>
        <p:nvPicPr>
          <p:cNvPr id="5" name="Picture 4">
            <a:extLst>
              <a:ext uri="{FF2B5EF4-FFF2-40B4-BE49-F238E27FC236}">
                <a16:creationId xmlns:a16="http://schemas.microsoft.com/office/drawing/2014/main" id="{BF7A51C3-851D-4F29-9F4A-EAA858070C77}"/>
              </a:ext>
            </a:extLst>
          </p:cNvPr>
          <p:cNvPicPr>
            <a:picLocks noChangeAspect="1"/>
          </p:cNvPicPr>
          <p:nvPr/>
        </p:nvPicPr>
        <p:blipFill>
          <a:blip r:embed="rId3"/>
          <a:stretch>
            <a:fillRect/>
          </a:stretch>
        </p:blipFill>
        <p:spPr>
          <a:xfrm>
            <a:off x="-5204391" y="1728787"/>
            <a:ext cx="5114925" cy="3400425"/>
          </a:xfrm>
          <a:prstGeom prst="rect">
            <a:avLst/>
          </a:prstGeom>
        </p:spPr>
      </p:pic>
      <p:sp>
        <p:nvSpPr>
          <p:cNvPr id="10" name="Rectangle: Rounded Corners 9">
            <a:extLst>
              <a:ext uri="{FF2B5EF4-FFF2-40B4-BE49-F238E27FC236}">
                <a16:creationId xmlns:a16="http://schemas.microsoft.com/office/drawing/2014/main" id="{288DDF73-DC2C-4AC4-B320-EA40111A7C8D}"/>
              </a:ext>
            </a:extLst>
          </p:cNvPr>
          <p:cNvSpPr/>
          <p:nvPr/>
        </p:nvSpPr>
        <p:spPr>
          <a:xfrm>
            <a:off x="3671900" y="4404819"/>
            <a:ext cx="648072" cy="2880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200" dirty="0"/>
              <a:t>model</a:t>
            </a:r>
          </a:p>
        </p:txBody>
      </p:sp>
      <p:grpSp>
        <p:nvGrpSpPr>
          <p:cNvPr id="27" name="Group 26">
            <a:extLst>
              <a:ext uri="{FF2B5EF4-FFF2-40B4-BE49-F238E27FC236}">
                <a16:creationId xmlns:a16="http://schemas.microsoft.com/office/drawing/2014/main" id="{874697AF-C971-4BA7-88EB-32DCDBA0EB99}"/>
              </a:ext>
            </a:extLst>
          </p:cNvPr>
          <p:cNvGrpSpPr/>
          <p:nvPr/>
        </p:nvGrpSpPr>
        <p:grpSpPr>
          <a:xfrm>
            <a:off x="971600" y="2548074"/>
            <a:ext cx="6417240" cy="3363634"/>
            <a:chOff x="1472390" y="2708920"/>
            <a:chExt cx="6417240" cy="3363634"/>
          </a:xfrm>
        </p:grpSpPr>
        <p:sp>
          <p:nvSpPr>
            <p:cNvPr id="3" name="Rectangle 2">
              <a:extLst>
                <a:ext uri="{FF2B5EF4-FFF2-40B4-BE49-F238E27FC236}">
                  <a16:creationId xmlns:a16="http://schemas.microsoft.com/office/drawing/2014/main" id="{04F698C3-5798-4DD8-B260-0BF118EA372B}"/>
                </a:ext>
              </a:extLst>
            </p:cNvPr>
            <p:cNvSpPr/>
            <p:nvPr/>
          </p:nvSpPr>
          <p:spPr>
            <a:xfrm>
              <a:off x="2771799" y="2708920"/>
              <a:ext cx="5117831" cy="33636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FF2AF70B-8368-4BC0-AC5C-66AB39ED72AE}"/>
                </a:ext>
              </a:extLst>
            </p:cNvPr>
            <p:cNvSpPr/>
            <p:nvPr/>
          </p:nvSpPr>
          <p:spPr>
            <a:xfrm>
              <a:off x="3203848" y="3429000"/>
              <a:ext cx="1440160"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Front </a:t>
              </a:r>
            </a:p>
            <a:p>
              <a:pPr algn="ctr"/>
              <a:r>
                <a:rPr lang="en-IN" dirty="0"/>
                <a:t>controller</a:t>
              </a:r>
            </a:p>
          </p:txBody>
        </p:sp>
        <p:sp>
          <p:nvSpPr>
            <p:cNvPr id="7" name="Flowchart: Document 6">
              <a:extLst>
                <a:ext uri="{FF2B5EF4-FFF2-40B4-BE49-F238E27FC236}">
                  <a16:creationId xmlns:a16="http://schemas.microsoft.com/office/drawing/2014/main" id="{57CE7F0C-E0A9-4EFB-9A2A-BA6892EBBDF4}"/>
                </a:ext>
              </a:extLst>
            </p:cNvPr>
            <p:cNvSpPr/>
            <p:nvPr/>
          </p:nvSpPr>
          <p:spPr>
            <a:xfrm>
              <a:off x="3275856" y="5020598"/>
              <a:ext cx="1296144" cy="720080"/>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View template</a:t>
              </a:r>
            </a:p>
          </p:txBody>
        </p:sp>
        <p:sp>
          <p:nvSpPr>
            <p:cNvPr id="8" name="Arrow: Up 7">
              <a:extLst>
                <a:ext uri="{FF2B5EF4-FFF2-40B4-BE49-F238E27FC236}">
                  <a16:creationId xmlns:a16="http://schemas.microsoft.com/office/drawing/2014/main" id="{1DD8FABF-ADD7-4E6E-A00D-3965C88AA299}"/>
                </a:ext>
              </a:extLst>
            </p:cNvPr>
            <p:cNvSpPr/>
            <p:nvPr/>
          </p:nvSpPr>
          <p:spPr>
            <a:xfrm>
              <a:off x="3419872" y="4224799"/>
              <a:ext cx="144016" cy="64807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7BEE729C-29C9-4A4F-BA05-E7F0BACA5B74}"/>
                </a:ext>
              </a:extLst>
            </p:cNvPr>
            <p:cNvSpPr/>
            <p:nvPr/>
          </p:nvSpPr>
          <p:spPr>
            <a:xfrm>
              <a:off x="3923928" y="4224799"/>
              <a:ext cx="144016" cy="7200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1867A890-1E8B-4068-9E84-583FDD6E00E2}"/>
                </a:ext>
              </a:extLst>
            </p:cNvPr>
            <p:cNvSpPr/>
            <p:nvPr/>
          </p:nvSpPr>
          <p:spPr>
            <a:xfrm>
              <a:off x="4644008" y="3284984"/>
              <a:ext cx="1368152"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65622CB0-48DC-4E66-9E12-F695AF524228}"/>
                </a:ext>
              </a:extLst>
            </p:cNvPr>
            <p:cNvSpPr/>
            <p:nvPr/>
          </p:nvSpPr>
          <p:spPr>
            <a:xfrm>
              <a:off x="1655676" y="3428999"/>
              <a:ext cx="1368152"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FA8F0B8F-9719-4167-8027-6C449C499108}"/>
                </a:ext>
              </a:extLst>
            </p:cNvPr>
            <p:cNvSpPr/>
            <p:nvPr/>
          </p:nvSpPr>
          <p:spPr>
            <a:xfrm>
              <a:off x="1691680" y="3816332"/>
              <a:ext cx="1332148" cy="1887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A72CAD24-34C5-408A-8519-00F37DC52D3A}"/>
                </a:ext>
              </a:extLst>
            </p:cNvPr>
            <p:cNvSpPr/>
            <p:nvPr/>
          </p:nvSpPr>
          <p:spPr>
            <a:xfrm>
              <a:off x="4739788" y="3679557"/>
              <a:ext cx="1332148" cy="18873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9E9878A-E6BE-461A-BF76-4B594F3E036F}"/>
                </a:ext>
              </a:extLst>
            </p:cNvPr>
            <p:cNvSpPr/>
            <p:nvPr/>
          </p:nvSpPr>
          <p:spPr>
            <a:xfrm>
              <a:off x="5076055" y="3624973"/>
              <a:ext cx="648072" cy="2979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dirty="0"/>
                <a:t>model</a:t>
              </a:r>
            </a:p>
          </p:txBody>
        </p:sp>
        <p:sp>
          <p:nvSpPr>
            <p:cNvPr id="16" name="Oval 15">
              <a:extLst>
                <a:ext uri="{FF2B5EF4-FFF2-40B4-BE49-F238E27FC236}">
                  <a16:creationId xmlns:a16="http://schemas.microsoft.com/office/drawing/2014/main" id="{1FE357E0-00E2-4D6A-AE49-A19D3C8FD8E3}"/>
                </a:ext>
              </a:extLst>
            </p:cNvPr>
            <p:cNvSpPr/>
            <p:nvPr/>
          </p:nvSpPr>
          <p:spPr>
            <a:xfrm>
              <a:off x="6120174" y="3284984"/>
              <a:ext cx="1332146" cy="63788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t>Controller</a:t>
              </a:r>
            </a:p>
          </p:txBody>
        </p:sp>
        <p:sp>
          <p:nvSpPr>
            <p:cNvPr id="17" name="TextBox 16">
              <a:extLst>
                <a:ext uri="{FF2B5EF4-FFF2-40B4-BE49-F238E27FC236}">
                  <a16:creationId xmlns:a16="http://schemas.microsoft.com/office/drawing/2014/main" id="{D610E39F-DD3D-44C9-A3F3-3CDFCCD6170D}"/>
                </a:ext>
              </a:extLst>
            </p:cNvPr>
            <p:cNvSpPr txBox="1"/>
            <p:nvPr/>
          </p:nvSpPr>
          <p:spPr>
            <a:xfrm>
              <a:off x="4987579" y="2782800"/>
              <a:ext cx="736548" cy="461665"/>
            </a:xfrm>
            <a:prstGeom prst="rect">
              <a:avLst/>
            </a:prstGeom>
            <a:noFill/>
          </p:spPr>
          <p:txBody>
            <a:bodyPr wrap="none" rtlCol="0">
              <a:spAutoFit/>
            </a:bodyPr>
            <a:lstStyle/>
            <a:p>
              <a:r>
                <a:rPr lang="en-IN" sz="1200" dirty="0"/>
                <a:t>Delegate</a:t>
              </a:r>
            </a:p>
            <a:p>
              <a:r>
                <a:rPr lang="en-IN" sz="1200" dirty="0"/>
                <a:t>request</a:t>
              </a:r>
            </a:p>
          </p:txBody>
        </p:sp>
        <p:sp>
          <p:nvSpPr>
            <p:cNvPr id="18" name="TextBox 17">
              <a:extLst>
                <a:ext uri="{FF2B5EF4-FFF2-40B4-BE49-F238E27FC236}">
                  <a16:creationId xmlns:a16="http://schemas.microsoft.com/office/drawing/2014/main" id="{620CACA7-3175-4ABB-8853-819CE14F7D8C}"/>
                </a:ext>
              </a:extLst>
            </p:cNvPr>
            <p:cNvSpPr txBox="1"/>
            <p:nvPr/>
          </p:nvSpPr>
          <p:spPr>
            <a:xfrm>
              <a:off x="6707314" y="2761213"/>
              <a:ext cx="660181" cy="461665"/>
            </a:xfrm>
            <a:prstGeom prst="rect">
              <a:avLst/>
            </a:prstGeom>
            <a:noFill/>
          </p:spPr>
          <p:txBody>
            <a:bodyPr wrap="none" rtlCol="0">
              <a:spAutoFit/>
            </a:bodyPr>
            <a:lstStyle/>
            <a:p>
              <a:r>
                <a:rPr lang="en-IN" sz="1200" dirty="0"/>
                <a:t>Handle</a:t>
              </a:r>
            </a:p>
            <a:p>
              <a:r>
                <a:rPr lang="en-IN" sz="1200" dirty="0"/>
                <a:t>request</a:t>
              </a:r>
            </a:p>
          </p:txBody>
        </p:sp>
        <p:sp>
          <p:nvSpPr>
            <p:cNvPr id="19" name="TextBox 18">
              <a:extLst>
                <a:ext uri="{FF2B5EF4-FFF2-40B4-BE49-F238E27FC236}">
                  <a16:creationId xmlns:a16="http://schemas.microsoft.com/office/drawing/2014/main" id="{8446C7BA-7F0D-4999-BDB6-20DFB58CBB1E}"/>
                </a:ext>
              </a:extLst>
            </p:cNvPr>
            <p:cNvSpPr txBox="1"/>
            <p:nvPr/>
          </p:nvSpPr>
          <p:spPr>
            <a:xfrm>
              <a:off x="7037882" y="3868289"/>
              <a:ext cx="593111" cy="461665"/>
            </a:xfrm>
            <a:prstGeom prst="rect">
              <a:avLst/>
            </a:prstGeom>
            <a:noFill/>
          </p:spPr>
          <p:txBody>
            <a:bodyPr wrap="none" rtlCol="0">
              <a:spAutoFit/>
            </a:bodyPr>
            <a:lstStyle/>
            <a:p>
              <a:r>
                <a:rPr lang="en-IN" sz="1200" dirty="0"/>
                <a:t>Create</a:t>
              </a:r>
            </a:p>
            <a:p>
              <a:r>
                <a:rPr lang="en-IN" sz="1200" dirty="0"/>
                <a:t>model</a:t>
              </a:r>
            </a:p>
          </p:txBody>
        </p:sp>
        <p:sp>
          <p:nvSpPr>
            <p:cNvPr id="20" name="TextBox 19">
              <a:extLst>
                <a:ext uri="{FF2B5EF4-FFF2-40B4-BE49-F238E27FC236}">
                  <a16:creationId xmlns:a16="http://schemas.microsoft.com/office/drawing/2014/main" id="{FEAAAF6F-1D7F-45D8-8098-2E799E85B502}"/>
                </a:ext>
              </a:extLst>
            </p:cNvPr>
            <p:cNvSpPr txBox="1"/>
            <p:nvPr/>
          </p:nvSpPr>
          <p:spPr>
            <a:xfrm>
              <a:off x="4956982" y="4005064"/>
              <a:ext cx="953659" cy="646331"/>
            </a:xfrm>
            <a:prstGeom prst="rect">
              <a:avLst/>
            </a:prstGeom>
            <a:noFill/>
          </p:spPr>
          <p:txBody>
            <a:bodyPr wrap="none" rtlCol="0">
              <a:spAutoFit/>
            </a:bodyPr>
            <a:lstStyle/>
            <a:p>
              <a:r>
                <a:rPr lang="en-IN" sz="1200" dirty="0"/>
                <a:t>Delegate</a:t>
              </a:r>
            </a:p>
            <a:p>
              <a:r>
                <a:rPr lang="en-IN" sz="1200" dirty="0"/>
                <a:t>rendering of</a:t>
              </a:r>
            </a:p>
            <a:p>
              <a:r>
                <a:rPr lang="en-IN" sz="1200" dirty="0"/>
                <a:t>response</a:t>
              </a:r>
            </a:p>
          </p:txBody>
        </p:sp>
        <p:sp>
          <p:nvSpPr>
            <p:cNvPr id="21" name="TextBox 20">
              <a:extLst>
                <a:ext uri="{FF2B5EF4-FFF2-40B4-BE49-F238E27FC236}">
                  <a16:creationId xmlns:a16="http://schemas.microsoft.com/office/drawing/2014/main" id="{DAA3F012-5289-4283-8252-6A0B3942BD12}"/>
                </a:ext>
              </a:extLst>
            </p:cNvPr>
            <p:cNvSpPr txBox="1"/>
            <p:nvPr/>
          </p:nvSpPr>
          <p:spPr>
            <a:xfrm>
              <a:off x="4380918" y="4494735"/>
              <a:ext cx="753283" cy="461665"/>
            </a:xfrm>
            <a:prstGeom prst="rect">
              <a:avLst/>
            </a:prstGeom>
            <a:noFill/>
          </p:spPr>
          <p:txBody>
            <a:bodyPr wrap="none" rtlCol="0">
              <a:spAutoFit/>
            </a:bodyPr>
            <a:lstStyle/>
            <a:p>
              <a:r>
                <a:rPr lang="en-IN" sz="1200" dirty="0"/>
                <a:t>Render</a:t>
              </a:r>
            </a:p>
            <a:p>
              <a:r>
                <a:rPr lang="en-IN" sz="1200" dirty="0"/>
                <a:t>response</a:t>
              </a:r>
            </a:p>
          </p:txBody>
        </p:sp>
        <p:sp>
          <p:nvSpPr>
            <p:cNvPr id="22" name="TextBox 21">
              <a:extLst>
                <a:ext uri="{FF2B5EF4-FFF2-40B4-BE49-F238E27FC236}">
                  <a16:creationId xmlns:a16="http://schemas.microsoft.com/office/drawing/2014/main" id="{2EC1E8F7-CAAE-4B92-B17C-FBFB3AADE4F0}"/>
                </a:ext>
              </a:extLst>
            </p:cNvPr>
            <p:cNvSpPr txBox="1"/>
            <p:nvPr/>
          </p:nvSpPr>
          <p:spPr>
            <a:xfrm>
              <a:off x="2746203" y="4420562"/>
              <a:ext cx="628314" cy="461665"/>
            </a:xfrm>
            <a:prstGeom prst="rect">
              <a:avLst/>
            </a:prstGeom>
            <a:noFill/>
          </p:spPr>
          <p:txBody>
            <a:bodyPr wrap="none" rtlCol="0">
              <a:spAutoFit/>
            </a:bodyPr>
            <a:lstStyle/>
            <a:p>
              <a:r>
                <a:rPr lang="en-IN" sz="1200" dirty="0"/>
                <a:t>Return</a:t>
              </a:r>
            </a:p>
            <a:p>
              <a:r>
                <a:rPr lang="en-IN" sz="1200" dirty="0"/>
                <a:t>control</a:t>
              </a:r>
            </a:p>
          </p:txBody>
        </p:sp>
        <p:sp>
          <p:nvSpPr>
            <p:cNvPr id="23" name="TextBox 22">
              <a:extLst>
                <a:ext uri="{FF2B5EF4-FFF2-40B4-BE49-F238E27FC236}">
                  <a16:creationId xmlns:a16="http://schemas.microsoft.com/office/drawing/2014/main" id="{85215C02-780F-4CCE-9510-BD0B91E9F0BC}"/>
                </a:ext>
              </a:extLst>
            </p:cNvPr>
            <p:cNvSpPr txBox="1"/>
            <p:nvPr/>
          </p:nvSpPr>
          <p:spPr>
            <a:xfrm>
              <a:off x="1797100" y="4033070"/>
              <a:ext cx="753283" cy="461665"/>
            </a:xfrm>
            <a:prstGeom prst="rect">
              <a:avLst/>
            </a:prstGeom>
            <a:noFill/>
          </p:spPr>
          <p:txBody>
            <a:bodyPr wrap="none" rtlCol="0">
              <a:spAutoFit/>
            </a:bodyPr>
            <a:lstStyle/>
            <a:p>
              <a:r>
                <a:rPr lang="en-IN" sz="1200" dirty="0"/>
                <a:t>Return</a:t>
              </a:r>
            </a:p>
            <a:p>
              <a:r>
                <a:rPr lang="en-IN" sz="1200" dirty="0"/>
                <a:t>response</a:t>
              </a:r>
            </a:p>
          </p:txBody>
        </p:sp>
        <p:sp>
          <p:nvSpPr>
            <p:cNvPr id="24" name="TextBox 23">
              <a:extLst>
                <a:ext uri="{FF2B5EF4-FFF2-40B4-BE49-F238E27FC236}">
                  <a16:creationId xmlns:a16="http://schemas.microsoft.com/office/drawing/2014/main" id="{62377D93-CDE3-4EE0-8D1B-8BB0DCDDB45A}"/>
                </a:ext>
              </a:extLst>
            </p:cNvPr>
            <p:cNvSpPr txBox="1"/>
            <p:nvPr/>
          </p:nvSpPr>
          <p:spPr>
            <a:xfrm>
              <a:off x="1472390" y="2968450"/>
              <a:ext cx="760465" cy="461665"/>
            </a:xfrm>
            <a:prstGeom prst="rect">
              <a:avLst/>
            </a:prstGeom>
            <a:noFill/>
          </p:spPr>
          <p:txBody>
            <a:bodyPr wrap="none" rtlCol="0">
              <a:spAutoFit/>
            </a:bodyPr>
            <a:lstStyle/>
            <a:p>
              <a:r>
                <a:rPr lang="en-IN" sz="1200" dirty="0"/>
                <a:t>Incoming</a:t>
              </a:r>
            </a:p>
            <a:p>
              <a:r>
                <a:rPr lang="en-IN" sz="1200" dirty="0"/>
                <a:t>request</a:t>
              </a:r>
            </a:p>
          </p:txBody>
        </p:sp>
        <p:sp>
          <p:nvSpPr>
            <p:cNvPr id="25" name="TextBox 24">
              <a:extLst>
                <a:ext uri="{FF2B5EF4-FFF2-40B4-BE49-F238E27FC236}">
                  <a16:creationId xmlns:a16="http://schemas.microsoft.com/office/drawing/2014/main" id="{3D06702A-2406-410F-9A53-41EBEAE5EB25}"/>
                </a:ext>
              </a:extLst>
            </p:cNvPr>
            <p:cNvSpPr txBox="1"/>
            <p:nvPr/>
          </p:nvSpPr>
          <p:spPr>
            <a:xfrm>
              <a:off x="4625752" y="5660432"/>
              <a:ext cx="2081562" cy="276999"/>
            </a:xfrm>
            <a:prstGeom prst="rect">
              <a:avLst/>
            </a:prstGeom>
            <a:noFill/>
          </p:spPr>
          <p:txBody>
            <a:bodyPr wrap="square" rtlCol="0">
              <a:spAutoFit/>
            </a:bodyPr>
            <a:lstStyle/>
            <a:p>
              <a:r>
                <a:rPr lang="en-IN" sz="1200" b="1" dirty="0"/>
                <a:t>Servlet Engine e.g. Tomcat</a:t>
              </a:r>
            </a:p>
          </p:txBody>
        </p:sp>
      </p:grpSp>
    </p:spTree>
    <p:extLst>
      <p:ext uri="{BB962C8B-B14F-4D97-AF65-F5344CB8AC3E}">
        <p14:creationId xmlns:p14="http://schemas.microsoft.com/office/powerpoint/2010/main" val="4262168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47C2-C610-4B6D-B775-80B3767EE8CA}"/>
              </a:ext>
            </a:extLst>
          </p:cNvPr>
          <p:cNvSpPr>
            <a:spLocks noGrp="1"/>
          </p:cNvSpPr>
          <p:nvPr>
            <p:ph type="title"/>
          </p:nvPr>
        </p:nvSpPr>
        <p:spPr/>
        <p:txBody>
          <a:bodyPr/>
          <a:lstStyle/>
          <a:p>
            <a:r>
              <a:rPr lang="en-IN" dirty="0"/>
              <a:t>Spring Web MVC Cont..</a:t>
            </a:r>
          </a:p>
        </p:txBody>
      </p:sp>
      <p:sp>
        <p:nvSpPr>
          <p:cNvPr id="5" name="Rectangle 4">
            <a:extLst>
              <a:ext uri="{FF2B5EF4-FFF2-40B4-BE49-F238E27FC236}">
                <a16:creationId xmlns:a16="http://schemas.microsoft.com/office/drawing/2014/main" id="{7AD682B8-11F5-4E45-B072-3C401F4EC33F}"/>
              </a:ext>
            </a:extLst>
          </p:cNvPr>
          <p:cNvSpPr/>
          <p:nvPr/>
        </p:nvSpPr>
        <p:spPr>
          <a:xfrm>
            <a:off x="251520" y="908720"/>
            <a:ext cx="8544408" cy="4770537"/>
          </a:xfrm>
          <a:prstGeom prst="rect">
            <a:avLst/>
          </a:prstGeom>
        </p:spPr>
        <p:txBody>
          <a:bodyPr wrap="square">
            <a:spAutoFit/>
          </a:bodyPr>
          <a:lstStyle/>
          <a:p>
            <a:r>
              <a:rPr lang="en-IN" sz="1600" dirty="0"/>
              <a:t>Let examine </a:t>
            </a:r>
            <a:r>
              <a:rPr lang="en-IN" sz="1600" dirty="0" err="1"/>
              <a:t>DispatcherServlet</a:t>
            </a:r>
            <a:r>
              <a:rPr lang="en-IN" sz="1600" dirty="0"/>
              <a:t> declaration and mapping:</a:t>
            </a:r>
          </a:p>
          <a:p>
            <a:endParaRPr lang="en-IN" sz="1600" b="1" dirty="0"/>
          </a:p>
          <a:p>
            <a:r>
              <a:rPr lang="en-IN" sz="1600" b="1" dirty="0"/>
              <a:t>&lt;web-app&gt;</a:t>
            </a:r>
          </a:p>
          <a:p>
            <a:endParaRPr lang="en-IN" sz="1600" b="1" dirty="0"/>
          </a:p>
          <a:p>
            <a:r>
              <a:rPr lang="en-IN" sz="1600" b="1" dirty="0"/>
              <a:t>    &lt;servlet&gt;</a:t>
            </a:r>
          </a:p>
          <a:p>
            <a:r>
              <a:rPr lang="en-IN" sz="1600" b="1" dirty="0"/>
              <a:t>        &lt;servlet-name&gt;example&lt;/servlet-name&gt;</a:t>
            </a:r>
          </a:p>
          <a:p>
            <a:r>
              <a:rPr lang="en-IN" sz="1600" b="1" dirty="0"/>
              <a:t>        &lt;servlet-class&gt;</a:t>
            </a:r>
            <a:r>
              <a:rPr lang="en-IN" sz="1600" b="1" dirty="0" err="1"/>
              <a:t>org.springframework.web.servlet.DispatcherServlet</a:t>
            </a:r>
            <a:r>
              <a:rPr lang="en-IN" sz="1600" b="1" dirty="0"/>
              <a:t>&lt;/servlet-class&gt;</a:t>
            </a:r>
          </a:p>
          <a:p>
            <a:r>
              <a:rPr lang="en-IN" sz="1600" b="1" dirty="0"/>
              <a:t>        &lt;load-on-</a:t>
            </a:r>
            <a:r>
              <a:rPr lang="en-IN" sz="1600" b="1" dirty="0" err="1"/>
              <a:t>startup</a:t>
            </a:r>
            <a:r>
              <a:rPr lang="en-IN" sz="1600" b="1" dirty="0"/>
              <a:t>&gt;1&lt;/load-on-</a:t>
            </a:r>
            <a:r>
              <a:rPr lang="en-IN" sz="1600" b="1" dirty="0" err="1"/>
              <a:t>startup</a:t>
            </a:r>
            <a:r>
              <a:rPr lang="en-IN" sz="1600" b="1" dirty="0"/>
              <a:t>&gt;</a:t>
            </a:r>
          </a:p>
          <a:p>
            <a:r>
              <a:rPr lang="en-IN" sz="1600" b="1" dirty="0"/>
              <a:t>    &lt;/servlet&gt;</a:t>
            </a:r>
          </a:p>
          <a:p>
            <a:endParaRPr lang="en-IN" sz="1600" b="1" dirty="0"/>
          </a:p>
          <a:p>
            <a:r>
              <a:rPr lang="en-IN" sz="1600" b="1" dirty="0"/>
              <a:t>    &lt;servlet-mapping&gt;</a:t>
            </a:r>
          </a:p>
          <a:p>
            <a:r>
              <a:rPr lang="en-IN" sz="1600" b="1" dirty="0"/>
              <a:t>        &lt;servlet-name&gt;example&lt;/servlet-name&gt;</a:t>
            </a:r>
          </a:p>
          <a:p>
            <a:r>
              <a:rPr lang="en-IN" sz="1600" b="1" dirty="0"/>
              <a:t>        &lt;</a:t>
            </a:r>
            <a:r>
              <a:rPr lang="en-IN" sz="1600" b="1" dirty="0" err="1"/>
              <a:t>url</a:t>
            </a:r>
            <a:r>
              <a:rPr lang="en-IN" sz="1600" b="1" dirty="0"/>
              <a:t>-pattern&gt;/example/*&lt;/</a:t>
            </a:r>
            <a:r>
              <a:rPr lang="en-IN" sz="1600" b="1" dirty="0" err="1"/>
              <a:t>url</a:t>
            </a:r>
            <a:r>
              <a:rPr lang="en-IN" sz="1600" b="1" dirty="0"/>
              <a:t>-pattern&gt;</a:t>
            </a:r>
          </a:p>
          <a:p>
            <a:r>
              <a:rPr lang="en-IN" sz="1600" b="1" dirty="0"/>
              <a:t>    &lt;/servlet-mapping&gt;</a:t>
            </a:r>
          </a:p>
          <a:p>
            <a:endParaRPr lang="en-IN" sz="1600" b="1" dirty="0"/>
          </a:p>
          <a:p>
            <a:r>
              <a:rPr lang="en-IN" sz="1600" b="1" dirty="0"/>
              <a:t>&lt;/web-app&gt;</a:t>
            </a:r>
          </a:p>
          <a:p>
            <a:endParaRPr lang="en-IN" sz="1600" b="1" dirty="0"/>
          </a:p>
          <a:p>
            <a:r>
              <a:rPr lang="en-IN" sz="1600" dirty="0"/>
              <a:t>Here, all requests starting with /example will be handled by the DispatcherServlet instance named example. In a Servlet 3.0+ environment, Servlet container can be configured programmatically. </a:t>
            </a:r>
          </a:p>
        </p:txBody>
      </p:sp>
    </p:spTree>
    <p:extLst>
      <p:ext uri="{BB962C8B-B14F-4D97-AF65-F5344CB8AC3E}">
        <p14:creationId xmlns:p14="http://schemas.microsoft.com/office/powerpoint/2010/main" val="1543255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Demo: Spring Web MVC</a:t>
            </a:r>
            <a:endParaRPr lang="en-US" dirty="0"/>
          </a:p>
        </p:txBody>
      </p:sp>
      <p:sp>
        <p:nvSpPr>
          <p:cNvPr id="5" name="TextBox 4"/>
          <p:cNvSpPr txBox="1"/>
          <p:nvPr/>
        </p:nvSpPr>
        <p:spPr>
          <a:xfrm>
            <a:off x="251520" y="1052736"/>
            <a:ext cx="4464496" cy="1200329"/>
          </a:xfrm>
          <a:prstGeom prst="rect">
            <a:avLst/>
          </a:prstGeom>
          <a:noFill/>
        </p:spPr>
        <p:txBody>
          <a:bodyPr wrap="square" rtlCol="0">
            <a:spAutoFit/>
          </a:bodyPr>
          <a:lstStyle/>
          <a:p>
            <a:r>
              <a:rPr lang="en-US" b="1" dirty="0"/>
              <a:t>Duration: 15 min</a:t>
            </a:r>
          </a:p>
          <a:p>
            <a:r>
              <a:rPr lang="en-US" dirty="0"/>
              <a:t>Spring Web MVC example project structure </a:t>
            </a:r>
          </a:p>
          <a:p>
            <a:endParaRPr lang="en-US" dirty="0"/>
          </a:p>
          <a:p>
            <a:endParaRPr lang="en-US" dirty="0"/>
          </a:p>
        </p:txBody>
      </p:sp>
      <p:pic>
        <p:nvPicPr>
          <p:cNvPr id="6" name="Picture 5">
            <a:extLst>
              <a:ext uri="{FF2B5EF4-FFF2-40B4-BE49-F238E27FC236}">
                <a16:creationId xmlns:a16="http://schemas.microsoft.com/office/drawing/2014/main" id="{2EA5638B-8E8E-49E5-AF57-9B21E5F01E27}"/>
              </a:ext>
            </a:extLst>
          </p:cNvPr>
          <p:cNvPicPr>
            <a:picLocks noChangeAspect="1"/>
          </p:cNvPicPr>
          <p:nvPr/>
        </p:nvPicPr>
        <p:blipFill rotWithShape="1">
          <a:blip r:embed="rId2"/>
          <a:srcRect t="-424" r="64962" b="10781"/>
          <a:stretch/>
        </p:blipFill>
        <p:spPr>
          <a:xfrm>
            <a:off x="4572000" y="1241082"/>
            <a:ext cx="4176464" cy="5540718"/>
          </a:xfrm>
          <a:prstGeom prst="rect">
            <a:avLst/>
          </a:prstGeom>
          <a:ln>
            <a:solidFill>
              <a:schemeClr val="accent2"/>
            </a:solidFill>
          </a:ln>
        </p:spPr>
      </p:pic>
    </p:spTree>
    <p:extLst>
      <p:ext uri="{BB962C8B-B14F-4D97-AF65-F5344CB8AC3E}">
        <p14:creationId xmlns:p14="http://schemas.microsoft.com/office/powerpoint/2010/main" val="3376337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 Spring Web MVC Cont..</a:t>
            </a:r>
            <a:endParaRPr lang="en-US" dirty="0"/>
          </a:p>
        </p:txBody>
      </p:sp>
      <p:sp>
        <p:nvSpPr>
          <p:cNvPr id="3" name="Rectangle 2">
            <a:extLst>
              <a:ext uri="{FF2B5EF4-FFF2-40B4-BE49-F238E27FC236}">
                <a16:creationId xmlns:a16="http://schemas.microsoft.com/office/drawing/2014/main" id="{A8010E05-6D66-4178-A978-A3A9D5A2EDB0}"/>
              </a:ext>
            </a:extLst>
          </p:cNvPr>
          <p:cNvSpPr/>
          <p:nvPr/>
        </p:nvSpPr>
        <p:spPr>
          <a:xfrm>
            <a:off x="179512" y="1028343"/>
            <a:ext cx="7776864" cy="4524315"/>
          </a:xfrm>
          <a:prstGeom prst="rect">
            <a:avLst/>
          </a:prstGeom>
        </p:spPr>
        <p:txBody>
          <a:bodyPr wrap="square">
            <a:spAutoFit/>
          </a:bodyPr>
          <a:lstStyle/>
          <a:p>
            <a:r>
              <a:rPr lang="en-IN" b="1" dirty="0">
                <a:solidFill>
                  <a:srgbClr val="7F0055"/>
                </a:solidFill>
                <a:latin typeface="Consolas" panose="020B0609020204030204" pitchFamily="49" charset="0"/>
              </a:rPr>
              <a:t>package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com.springmvc.controller</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org.springframework.stereotype.Controller</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org.springframework.web.bind.annotation.RequestMapping</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@Controller</a:t>
            </a:r>
            <a:r>
              <a:rPr lang="en-IN" dirty="0">
                <a:solidFill>
                  <a:srgbClr val="000000"/>
                </a:solidFill>
                <a:latin typeface="Consolas" panose="020B0609020204030204" pitchFamily="49" charset="0"/>
              </a:rPr>
              <a:t>  </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HelloController1 {  </a:t>
            </a:r>
          </a:p>
          <a:p>
            <a:r>
              <a:rPr lang="en-IN" dirty="0">
                <a:solidFill>
                  <a:srgbClr val="646464"/>
                </a:solidFill>
                <a:latin typeface="Consolas" panose="020B0609020204030204" pitchFamily="49" charset="0"/>
              </a:rPr>
              <a:t>@RequestMapping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"/hello1"</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display()  </a:t>
            </a:r>
          </a:p>
          <a:p>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"viewpage1"</a:t>
            </a:r>
            <a:r>
              <a:rPr lang="en-IN" b="1"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p>
          <a:p>
            <a:endParaRPr lang="en-IN" dirty="0">
              <a:solidFill>
                <a:srgbClr val="000000"/>
              </a:solidFill>
              <a:latin typeface="Consolas" panose="020B0609020204030204" pitchFamily="49" charset="0"/>
            </a:endParaRPr>
          </a:p>
          <a:p>
            <a:endParaRPr lang="en-IN" dirty="0"/>
          </a:p>
        </p:txBody>
      </p:sp>
    </p:spTree>
    <p:extLst>
      <p:ext uri="{BB962C8B-B14F-4D97-AF65-F5344CB8AC3E}">
        <p14:creationId xmlns:p14="http://schemas.microsoft.com/office/powerpoint/2010/main" val="3170992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B97D-8CC6-4B64-86E7-300C0EE176D4}"/>
              </a:ext>
            </a:extLst>
          </p:cNvPr>
          <p:cNvSpPr>
            <a:spLocks noGrp="1"/>
          </p:cNvSpPr>
          <p:nvPr>
            <p:ph type="title"/>
          </p:nvPr>
        </p:nvSpPr>
        <p:spPr/>
        <p:txBody>
          <a:bodyPr/>
          <a:lstStyle/>
          <a:p>
            <a:r>
              <a:rPr lang="en-IN" dirty="0"/>
              <a:t>Demo: Spring Web MVC Cont..</a:t>
            </a:r>
          </a:p>
        </p:txBody>
      </p:sp>
      <p:sp>
        <p:nvSpPr>
          <p:cNvPr id="4" name="Rectangle 3">
            <a:extLst>
              <a:ext uri="{FF2B5EF4-FFF2-40B4-BE49-F238E27FC236}">
                <a16:creationId xmlns:a16="http://schemas.microsoft.com/office/drawing/2014/main" id="{E512DCC1-235E-4EFC-BFB4-7C6703170BEF}"/>
              </a:ext>
            </a:extLst>
          </p:cNvPr>
          <p:cNvSpPr/>
          <p:nvPr/>
        </p:nvSpPr>
        <p:spPr>
          <a:xfrm>
            <a:off x="395536" y="1700808"/>
            <a:ext cx="7848872" cy="3970318"/>
          </a:xfrm>
          <a:prstGeom prst="rect">
            <a:avLst/>
          </a:prstGeom>
        </p:spPr>
        <p:txBody>
          <a:bodyPr wrap="square">
            <a:spAutoFit/>
          </a:bodyPr>
          <a:lstStyle/>
          <a:p>
            <a:r>
              <a:rPr lang="en-IN" b="1" dirty="0">
                <a:solidFill>
                  <a:srgbClr val="7F0055"/>
                </a:solidFill>
                <a:latin typeface="Consolas" panose="020B0609020204030204" pitchFamily="49" charset="0"/>
              </a:rPr>
              <a:t>package</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com.springmvc.controller</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org.springframework.stereotype.Controller</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org.springframework.web.bind.annotation.RequestMapping</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@Controller</a:t>
            </a:r>
            <a:r>
              <a:rPr lang="en-IN" dirty="0">
                <a:solidFill>
                  <a:srgbClr val="000000"/>
                </a:solidFill>
                <a:latin typeface="Consolas" panose="020B0609020204030204" pitchFamily="49" charset="0"/>
              </a:rPr>
              <a:t>  </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HelloController2 {  </a:t>
            </a:r>
          </a:p>
          <a:p>
            <a:r>
              <a:rPr lang="en-IN" dirty="0">
                <a:solidFill>
                  <a:srgbClr val="646464"/>
                </a:solidFill>
                <a:latin typeface="Consolas" panose="020B0609020204030204" pitchFamily="49" charset="0"/>
              </a:rPr>
              <a:t>@RequestMapping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"/hello2"</a:t>
            </a:r>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display()  </a:t>
            </a:r>
          </a:p>
          <a:p>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"viewpage2"</a:t>
            </a:r>
            <a:r>
              <a:rPr lang="en-IN" b="1"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     </a:t>
            </a:r>
          </a:p>
          <a:p>
            <a:r>
              <a:rPr lang="en-IN"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91693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 Spring Web MVC Cont..</a:t>
            </a:r>
            <a:endParaRPr lang="en-US" dirty="0"/>
          </a:p>
        </p:txBody>
      </p:sp>
      <p:sp>
        <p:nvSpPr>
          <p:cNvPr id="3" name="Rectangle 2">
            <a:extLst>
              <a:ext uri="{FF2B5EF4-FFF2-40B4-BE49-F238E27FC236}">
                <a16:creationId xmlns:a16="http://schemas.microsoft.com/office/drawing/2014/main" id="{9DA97A2D-6C5F-4E8A-8110-5BE714774FCD}"/>
              </a:ext>
            </a:extLst>
          </p:cNvPr>
          <p:cNvSpPr/>
          <p:nvPr/>
        </p:nvSpPr>
        <p:spPr>
          <a:xfrm>
            <a:off x="251520" y="1569511"/>
            <a:ext cx="4320480" cy="4524315"/>
          </a:xfrm>
          <a:prstGeom prst="rect">
            <a:avLst/>
          </a:prstGeom>
        </p:spPr>
        <p:txBody>
          <a:bodyPr wrap="square">
            <a:spAutoFit/>
          </a:bodyPr>
          <a:lstStyle/>
          <a:p>
            <a:r>
              <a:rPr lang="fr-FR" dirty="0">
                <a:solidFill>
                  <a:srgbClr val="BF5F3F"/>
                </a:solidFill>
                <a:latin typeface="Consolas" panose="020B0609020204030204" pitchFamily="49" charset="0"/>
              </a:rPr>
              <a:t>Viewpage1.jsp</a:t>
            </a:r>
          </a:p>
          <a:p>
            <a:endParaRPr lang="fr-FR" dirty="0">
              <a:solidFill>
                <a:srgbClr val="BF5F3F"/>
              </a:solidFill>
              <a:latin typeface="Consolas" panose="020B0609020204030204" pitchFamily="49" charset="0"/>
            </a:endParaRPr>
          </a:p>
          <a:p>
            <a:r>
              <a:rPr lang="fr-FR" dirty="0">
                <a:solidFill>
                  <a:srgbClr val="BF5F3F"/>
                </a:solidFill>
                <a:latin typeface="Consolas" panose="020B0609020204030204" pitchFamily="49" charset="0"/>
              </a:rPr>
              <a:t>&lt;%@ </a:t>
            </a:r>
            <a:r>
              <a:rPr lang="fr-FR" dirty="0">
                <a:solidFill>
                  <a:srgbClr val="3F7F7F"/>
                </a:solidFill>
                <a:latin typeface="Consolas" panose="020B0609020204030204" pitchFamily="49" charset="0"/>
              </a:rPr>
              <a:t>page </a:t>
            </a:r>
            <a:r>
              <a:rPr lang="fr-FR" dirty="0" err="1">
                <a:solidFill>
                  <a:srgbClr val="7F007F"/>
                </a:solidFill>
                <a:latin typeface="Consolas" panose="020B0609020204030204" pitchFamily="49" charset="0"/>
              </a:rPr>
              <a:t>language</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"java" </a:t>
            </a:r>
            <a:r>
              <a:rPr lang="fr-FR" i="1" dirty="0" err="1">
                <a:solidFill>
                  <a:srgbClr val="7F007F"/>
                </a:solidFill>
                <a:latin typeface="Consolas" panose="020B0609020204030204" pitchFamily="49" charset="0"/>
              </a:rPr>
              <a:t>contentType</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text</a:t>
            </a:r>
            <a:r>
              <a:rPr lang="fr-FR" i="1" dirty="0">
                <a:solidFill>
                  <a:srgbClr val="2A00FF"/>
                </a:solidFill>
                <a:latin typeface="Consolas" panose="020B0609020204030204" pitchFamily="49" charset="0"/>
              </a:rPr>
              <a:t>/html; </a:t>
            </a:r>
            <a:r>
              <a:rPr lang="fr-FR" i="1" dirty="0" err="1">
                <a:solidFill>
                  <a:srgbClr val="2A00FF"/>
                </a:solidFill>
                <a:latin typeface="Consolas" panose="020B0609020204030204" pitchFamily="49" charset="0"/>
              </a:rPr>
              <a:t>charset</a:t>
            </a:r>
            <a:r>
              <a:rPr lang="fr-FR" i="1" dirty="0">
                <a:solidFill>
                  <a:srgbClr val="2A00FF"/>
                </a:solidFill>
                <a:latin typeface="Consolas" panose="020B0609020204030204" pitchFamily="49" charset="0"/>
              </a:rPr>
              <a:t>=ISO-8859-1"</a:t>
            </a:r>
          </a:p>
          <a:p>
            <a:r>
              <a:rPr lang="en-IN" dirty="0">
                <a:latin typeface="Consolas" panose="020B0609020204030204" pitchFamily="49" charset="0"/>
              </a:rPr>
              <a:t>    </a:t>
            </a:r>
            <a:r>
              <a:rPr lang="en-IN" dirty="0" err="1">
                <a:solidFill>
                  <a:srgbClr val="7F007F"/>
                </a:solidFill>
                <a:latin typeface="Consolas" panose="020B0609020204030204" pitchFamily="49" charset="0"/>
              </a:rPr>
              <a:t>pageEncoding</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"ISO-8859-1"</a:t>
            </a:r>
            <a:r>
              <a:rPr lang="en-IN" i="1" dirty="0">
                <a:solidFill>
                  <a:srgbClr val="BF5F3F"/>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DOCTYPE </a:t>
            </a:r>
            <a:r>
              <a:rPr lang="en-IN" dirty="0">
                <a:solidFill>
                  <a:srgbClr val="008080"/>
                </a:solidFill>
                <a:latin typeface="Consolas" panose="020B0609020204030204" pitchFamily="49" charset="0"/>
              </a:rPr>
              <a:t>html&gt;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html</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head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meta </a:t>
            </a:r>
            <a:r>
              <a:rPr lang="en-IN" dirty="0">
                <a:solidFill>
                  <a:srgbClr val="7F007F"/>
                </a:solidFill>
                <a:latin typeface="Consolas" panose="020B0609020204030204" pitchFamily="49" charset="0"/>
              </a:rPr>
              <a:t>charset</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"ISO-8859-1"</a:t>
            </a:r>
            <a:r>
              <a:rPr lang="en-IN" i="1"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title</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Insert title here</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title</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head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body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Controller1 Page</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body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html</a:t>
            </a:r>
            <a:r>
              <a:rPr lang="en-IN" dirty="0">
                <a:solidFill>
                  <a:srgbClr val="008080"/>
                </a:solidFill>
                <a:latin typeface="Consolas" panose="020B0609020204030204" pitchFamily="49" charset="0"/>
              </a:rPr>
              <a:t>&gt;</a:t>
            </a:r>
            <a:endParaRPr lang="en-IN" dirty="0"/>
          </a:p>
        </p:txBody>
      </p:sp>
      <p:sp>
        <p:nvSpPr>
          <p:cNvPr id="5" name="Rectangle 4">
            <a:extLst>
              <a:ext uri="{FF2B5EF4-FFF2-40B4-BE49-F238E27FC236}">
                <a16:creationId xmlns:a16="http://schemas.microsoft.com/office/drawing/2014/main" id="{8E235C60-6D64-4B87-88FE-FA0CA3742209}"/>
              </a:ext>
            </a:extLst>
          </p:cNvPr>
          <p:cNvSpPr/>
          <p:nvPr/>
        </p:nvSpPr>
        <p:spPr>
          <a:xfrm>
            <a:off x="4572000" y="1443841"/>
            <a:ext cx="4572000" cy="4524315"/>
          </a:xfrm>
          <a:prstGeom prst="rect">
            <a:avLst/>
          </a:prstGeom>
        </p:spPr>
        <p:txBody>
          <a:bodyPr>
            <a:spAutoFit/>
          </a:bodyPr>
          <a:lstStyle/>
          <a:p>
            <a:r>
              <a:rPr lang="fr-FR" dirty="0">
                <a:solidFill>
                  <a:srgbClr val="BF5F3F"/>
                </a:solidFill>
                <a:latin typeface="Consolas" panose="020B0609020204030204" pitchFamily="49" charset="0"/>
              </a:rPr>
              <a:t>Viewpage2.jsp</a:t>
            </a:r>
          </a:p>
          <a:p>
            <a:endParaRPr lang="fr-FR" dirty="0">
              <a:solidFill>
                <a:srgbClr val="BF5F3F"/>
              </a:solidFill>
              <a:latin typeface="Consolas" panose="020B0609020204030204" pitchFamily="49" charset="0"/>
            </a:endParaRPr>
          </a:p>
          <a:p>
            <a:r>
              <a:rPr lang="fr-FR" dirty="0">
                <a:solidFill>
                  <a:srgbClr val="BF5F3F"/>
                </a:solidFill>
                <a:latin typeface="Consolas" panose="020B0609020204030204" pitchFamily="49" charset="0"/>
              </a:rPr>
              <a:t>&lt;%@ </a:t>
            </a:r>
            <a:r>
              <a:rPr lang="fr-FR" dirty="0">
                <a:solidFill>
                  <a:srgbClr val="3F7F7F"/>
                </a:solidFill>
                <a:latin typeface="Consolas" panose="020B0609020204030204" pitchFamily="49" charset="0"/>
              </a:rPr>
              <a:t>page </a:t>
            </a:r>
            <a:r>
              <a:rPr lang="fr-FR" dirty="0" err="1">
                <a:solidFill>
                  <a:srgbClr val="7F007F"/>
                </a:solidFill>
                <a:latin typeface="Consolas" panose="020B0609020204030204" pitchFamily="49" charset="0"/>
              </a:rPr>
              <a:t>language</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"java" </a:t>
            </a:r>
            <a:r>
              <a:rPr lang="fr-FR" i="1" dirty="0" err="1">
                <a:solidFill>
                  <a:srgbClr val="7F007F"/>
                </a:solidFill>
                <a:latin typeface="Consolas" panose="020B0609020204030204" pitchFamily="49" charset="0"/>
              </a:rPr>
              <a:t>contentType</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text</a:t>
            </a:r>
            <a:r>
              <a:rPr lang="fr-FR" i="1" dirty="0">
                <a:solidFill>
                  <a:srgbClr val="2A00FF"/>
                </a:solidFill>
                <a:latin typeface="Consolas" panose="020B0609020204030204" pitchFamily="49" charset="0"/>
              </a:rPr>
              <a:t>/html; </a:t>
            </a:r>
            <a:r>
              <a:rPr lang="fr-FR" i="1" dirty="0" err="1">
                <a:solidFill>
                  <a:srgbClr val="2A00FF"/>
                </a:solidFill>
                <a:latin typeface="Consolas" panose="020B0609020204030204" pitchFamily="49" charset="0"/>
              </a:rPr>
              <a:t>charset</a:t>
            </a:r>
            <a:r>
              <a:rPr lang="fr-FR" i="1" dirty="0">
                <a:solidFill>
                  <a:srgbClr val="2A00FF"/>
                </a:solidFill>
                <a:latin typeface="Consolas" panose="020B0609020204030204" pitchFamily="49" charset="0"/>
              </a:rPr>
              <a:t>=ISO-8859-1"</a:t>
            </a:r>
          </a:p>
          <a:p>
            <a:r>
              <a:rPr lang="en-IN" dirty="0">
                <a:latin typeface="Consolas" panose="020B0609020204030204" pitchFamily="49" charset="0"/>
              </a:rPr>
              <a:t>    </a:t>
            </a:r>
            <a:r>
              <a:rPr lang="en-IN" dirty="0" err="1">
                <a:solidFill>
                  <a:srgbClr val="7F007F"/>
                </a:solidFill>
                <a:latin typeface="Consolas" panose="020B0609020204030204" pitchFamily="49" charset="0"/>
              </a:rPr>
              <a:t>pageEncoding</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"ISO-8859-1"</a:t>
            </a:r>
            <a:r>
              <a:rPr lang="en-IN" i="1" dirty="0">
                <a:solidFill>
                  <a:srgbClr val="BF5F3F"/>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DOCTYPE </a:t>
            </a:r>
            <a:r>
              <a:rPr lang="en-IN" dirty="0">
                <a:solidFill>
                  <a:srgbClr val="008080"/>
                </a:solidFill>
                <a:latin typeface="Consolas" panose="020B0609020204030204" pitchFamily="49" charset="0"/>
              </a:rPr>
              <a:t>html&gt;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html</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head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meta </a:t>
            </a:r>
            <a:r>
              <a:rPr lang="en-IN" dirty="0">
                <a:solidFill>
                  <a:srgbClr val="7F007F"/>
                </a:solidFill>
                <a:latin typeface="Consolas" panose="020B0609020204030204" pitchFamily="49" charset="0"/>
              </a:rPr>
              <a:t>charset</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"ISO-8859-1"</a:t>
            </a:r>
            <a:r>
              <a:rPr lang="en-IN" i="1"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title</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Insert title here</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title</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head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body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Controller2 Page</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p</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body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html</a:t>
            </a:r>
            <a:r>
              <a:rPr lang="en-IN" dirty="0">
                <a:solidFill>
                  <a:srgbClr val="008080"/>
                </a:solidFill>
                <a:latin typeface="Consolas" panose="020B0609020204030204" pitchFamily="49" charset="0"/>
              </a:rPr>
              <a:t>&gt;</a:t>
            </a:r>
            <a:endParaRPr lang="en-IN" dirty="0"/>
          </a:p>
        </p:txBody>
      </p:sp>
      <p:sp>
        <p:nvSpPr>
          <p:cNvPr id="6" name="TextBox 5">
            <a:extLst>
              <a:ext uri="{FF2B5EF4-FFF2-40B4-BE49-F238E27FC236}">
                <a16:creationId xmlns:a16="http://schemas.microsoft.com/office/drawing/2014/main" id="{71365210-1F68-4B14-AC52-11E9DACD3BC6}"/>
              </a:ext>
            </a:extLst>
          </p:cNvPr>
          <p:cNvSpPr txBox="1"/>
          <p:nvPr/>
        </p:nvSpPr>
        <p:spPr>
          <a:xfrm>
            <a:off x="1691680" y="1028471"/>
            <a:ext cx="6264696" cy="369332"/>
          </a:xfrm>
          <a:prstGeom prst="rect">
            <a:avLst/>
          </a:prstGeom>
          <a:noFill/>
        </p:spPr>
        <p:txBody>
          <a:bodyPr wrap="square" rtlCol="0">
            <a:spAutoFit/>
          </a:bodyPr>
          <a:lstStyle/>
          <a:p>
            <a:r>
              <a:rPr lang="en-IN" dirty="0"/>
              <a:t>Make </a:t>
            </a:r>
            <a:r>
              <a:rPr lang="en-IN" dirty="0" err="1"/>
              <a:t>jsp</a:t>
            </a:r>
            <a:r>
              <a:rPr lang="en-IN" dirty="0"/>
              <a:t> folder under web-app folder and keep two </a:t>
            </a:r>
            <a:r>
              <a:rPr lang="en-IN" dirty="0" err="1"/>
              <a:t>jsp</a:t>
            </a:r>
            <a:r>
              <a:rPr lang="en-IN" dirty="0"/>
              <a:t> file in it</a:t>
            </a:r>
          </a:p>
        </p:txBody>
      </p:sp>
      <p:sp>
        <p:nvSpPr>
          <p:cNvPr id="4" name="Rectangle 3">
            <a:extLst>
              <a:ext uri="{FF2B5EF4-FFF2-40B4-BE49-F238E27FC236}">
                <a16:creationId xmlns:a16="http://schemas.microsoft.com/office/drawing/2014/main" id="{77583B29-B0BF-4988-A53A-79CEE0C85671}"/>
              </a:ext>
            </a:extLst>
          </p:cNvPr>
          <p:cNvSpPr/>
          <p:nvPr/>
        </p:nvSpPr>
        <p:spPr>
          <a:xfrm>
            <a:off x="251520" y="1397803"/>
            <a:ext cx="4176464" cy="49115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0C1B337-6516-4BE5-BBFF-77835782B997}"/>
              </a:ext>
            </a:extLst>
          </p:cNvPr>
          <p:cNvSpPr/>
          <p:nvPr/>
        </p:nvSpPr>
        <p:spPr>
          <a:xfrm>
            <a:off x="4572000" y="1375909"/>
            <a:ext cx="4176464" cy="49115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6214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 Spring Web MVC Cont..</a:t>
            </a:r>
            <a:endParaRPr lang="en-US" dirty="0"/>
          </a:p>
        </p:txBody>
      </p:sp>
      <p:sp>
        <p:nvSpPr>
          <p:cNvPr id="4" name="Rectangle 3">
            <a:extLst>
              <a:ext uri="{FF2B5EF4-FFF2-40B4-BE49-F238E27FC236}">
                <a16:creationId xmlns:a16="http://schemas.microsoft.com/office/drawing/2014/main" id="{63C9C874-406E-40C5-97E5-1539D26060A4}"/>
              </a:ext>
            </a:extLst>
          </p:cNvPr>
          <p:cNvSpPr/>
          <p:nvPr/>
        </p:nvSpPr>
        <p:spPr>
          <a:xfrm>
            <a:off x="107504" y="836712"/>
            <a:ext cx="8807896" cy="5755422"/>
          </a:xfrm>
          <a:prstGeom prst="rect">
            <a:avLst/>
          </a:prstGeom>
        </p:spPr>
        <p:txBody>
          <a:bodyPr wrap="square">
            <a:spAutoFit/>
          </a:bodyPr>
          <a:lstStyle/>
          <a:p>
            <a:pPr algn="ctr"/>
            <a:r>
              <a:rPr lang="en-IN" sz="1600" b="1" dirty="0"/>
              <a:t>Spring-servlet.xml</a:t>
            </a:r>
          </a:p>
          <a:p>
            <a:pPr algn="ctr"/>
            <a:endParaRPr lang="en-IN" sz="1600" b="1" dirty="0"/>
          </a:p>
          <a:p>
            <a:r>
              <a:rPr lang="en-IN" sz="1600" dirty="0">
                <a:solidFill>
                  <a:srgbClr val="008080"/>
                </a:solidFill>
              </a:rPr>
              <a:t>&lt;?</a:t>
            </a:r>
            <a:r>
              <a:rPr lang="en-IN" sz="1600" dirty="0">
                <a:solidFill>
                  <a:srgbClr val="3F7F7F"/>
                </a:solidFill>
              </a:rPr>
              <a:t>xml </a:t>
            </a:r>
            <a:r>
              <a:rPr lang="en-IN" sz="1600" dirty="0">
                <a:solidFill>
                  <a:srgbClr val="7F007F"/>
                </a:solidFill>
              </a:rPr>
              <a:t>version</a:t>
            </a:r>
            <a:r>
              <a:rPr lang="en-IN" sz="1600" dirty="0">
                <a:solidFill>
                  <a:srgbClr val="000000"/>
                </a:solidFill>
              </a:rPr>
              <a:t>=</a:t>
            </a:r>
            <a:r>
              <a:rPr lang="en-IN" sz="1600" i="1" dirty="0">
                <a:solidFill>
                  <a:srgbClr val="2A00FF"/>
                </a:solidFill>
              </a:rPr>
              <a:t>"1.0" </a:t>
            </a:r>
            <a:r>
              <a:rPr lang="en-IN" sz="1600" i="1" dirty="0">
                <a:solidFill>
                  <a:srgbClr val="7F007F"/>
                </a:solidFill>
              </a:rPr>
              <a:t>encoding</a:t>
            </a:r>
            <a:r>
              <a:rPr lang="en-IN" sz="1600" i="1" dirty="0">
                <a:solidFill>
                  <a:srgbClr val="000000"/>
                </a:solidFill>
              </a:rPr>
              <a:t>=</a:t>
            </a:r>
            <a:r>
              <a:rPr lang="en-IN" sz="1600" i="1" dirty="0">
                <a:solidFill>
                  <a:srgbClr val="2A00FF"/>
                </a:solidFill>
              </a:rPr>
              <a:t>"UTF-8"</a:t>
            </a:r>
            <a:r>
              <a:rPr lang="en-IN" sz="1600" i="1" dirty="0">
                <a:solidFill>
                  <a:srgbClr val="008080"/>
                </a:solidFill>
              </a:rPr>
              <a:t>?&gt;</a:t>
            </a:r>
            <a:r>
              <a:rPr lang="en-IN" sz="1600" i="1" dirty="0">
                <a:solidFill>
                  <a:srgbClr val="000000"/>
                </a:solidFill>
              </a:rPr>
              <a:t>  </a:t>
            </a:r>
          </a:p>
          <a:p>
            <a:r>
              <a:rPr lang="en-IN" sz="1600" dirty="0">
                <a:solidFill>
                  <a:srgbClr val="008080"/>
                </a:solidFill>
              </a:rPr>
              <a:t>&lt;</a:t>
            </a:r>
            <a:r>
              <a:rPr lang="en-IN" sz="1600" dirty="0">
                <a:solidFill>
                  <a:srgbClr val="3F7F7F"/>
                </a:solidFill>
              </a:rPr>
              <a:t>beans </a:t>
            </a:r>
            <a:r>
              <a:rPr lang="en-IN" sz="1600" dirty="0" err="1">
                <a:solidFill>
                  <a:srgbClr val="7F007F"/>
                </a:solidFill>
              </a:rPr>
              <a:t>xmlns</a:t>
            </a:r>
            <a:r>
              <a:rPr lang="en-IN" sz="1600" dirty="0">
                <a:solidFill>
                  <a:srgbClr val="000000"/>
                </a:solidFill>
              </a:rPr>
              <a:t>=</a:t>
            </a:r>
            <a:r>
              <a:rPr lang="en-IN" sz="1600" i="1" dirty="0">
                <a:solidFill>
                  <a:srgbClr val="2A00FF"/>
                </a:solidFill>
              </a:rPr>
              <a:t>"http://www.springframework.org/schema/beans"  </a:t>
            </a:r>
          </a:p>
          <a:p>
            <a:r>
              <a:rPr lang="en-IN" sz="1600" dirty="0"/>
              <a:t>    </a:t>
            </a:r>
            <a:r>
              <a:rPr lang="en-IN" sz="1600" dirty="0" err="1">
                <a:solidFill>
                  <a:srgbClr val="7F007F"/>
                </a:solidFill>
              </a:rPr>
              <a:t>xmlns:xsi</a:t>
            </a:r>
            <a:r>
              <a:rPr lang="en-IN" sz="1600" dirty="0">
                <a:solidFill>
                  <a:srgbClr val="000000"/>
                </a:solidFill>
              </a:rPr>
              <a:t>=</a:t>
            </a:r>
            <a:r>
              <a:rPr lang="en-IN" sz="1600" i="1" dirty="0">
                <a:solidFill>
                  <a:srgbClr val="2A00FF"/>
                </a:solidFill>
              </a:rPr>
              <a:t>"http://www.w3.org/2001/XMLSchema-instance"   </a:t>
            </a:r>
          </a:p>
          <a:p>
            <a:r>
              <a:rPr lang="en-IN" sz="1600" dirty="0"/>
              <a:t>    </a:t>
            </a:r>
            <a:r>
              <a:rPr lang="en-IN" sz="1600" dirty="0" err="1">
                <a:solidFill>
                  <a:srgbClr val="7F007F"/>
                </a:solidFill>
              </a:rPr>
              <a:t>xmlns:context</a:t>
            </a:r>
            <a:r>
              <a:rPr lang="en-IN" sz="1600" dirty="0">
                <a:solidFill>
                  <a:srgbClr val="000000"/>
                </a:solidFill>
              </a:rPr>
              <a:t>=</a:t>
            </a:r>
            <a:r>
              <a:rPr lang="en-IN" sz="1600" i="1" dirty="0">
                <a:solidFill>
                  <a:srgbClr val="2A00FF"/>
                </a:solidFill>
              </a:rPr>
              <a:t>"http://www.springframework.org/schema/context"  </a:t>
            </a:r>
          </a:p>
          <a:p>
            <a:r>
              <a:rPr lang="en-IN" sz="1600" dirty="0"/>
              <a:t>    </a:t>
            </a:r>
            <a:r>
              <a:rPr lang="en-IN" sz="1600" dirty="0" err="1">
                <a:solidFill>
                  <a:srgbClr val="7F007F"/>
                </a:solidFill>
              </a:rPr>
              <a:t>xmlns:mvc</a:t>
            </a:r>
            <a:r>
              <a:rPr lang="en-IN" sz="1600" dirty="0">
                <a:solidFill>
                  <a:srgbClr val="000000"/>
                </a:solidFill>
              </a:rPr>
              <a:t>=</a:t>
            </a:r>
            <a:r>
              <a:rPr lang="en-IN" sz="1600" i="1" dirty="0">
                <a:solidFill>
                  <a:srgbClr val="2A00FF"/>
                </a:solidFill>
              </a:rPr>
              <a:t>"http://www.springframework.org/schema/mvc"  </a:t>
            </a:r>
          </a:p>
          <a:p>
            <a:r>
              <a:rPr lang="en-IN" sz="1600" dirty="0"/>
              <a:t>    </a:t>
            </a:r>
            <a:r>
              <a:rPr lang="en-IN" sz="1600" dirty="0" err="1">
                <a:solidFill>
                  <a:srgbClr val="7F007F"/>
                </a:solidFill>
              </a:rPr>
              <a:t>xsi:schemaLocation</a:t>
            </a:r>
            <a:r>
              <a:rPr lang="en-IN" sz="1600" dirty="0">
                <a:solidFill>
                  <a:srgbClr val="000000"/>
                </a:solidFill>
              </a:rPr>
              <a:t>=</a:t>
            </a:r>
            <a:r>
              <a:rPr lang="en-IN" sz="1600" i="1" dirty="0">
                <a:solidFill>
                  <a:srgbClr val="2A00FF"/>
                </a:solidFill>
              </a:rPr>
              <a:t>"  </a:t>
            </a:r>
          </a:p>
          <a:p>
            <a:r>
              <a:rPr lang="en-IN" sz="1600" i="1" dirty="0">
                <a:solidFill>
                  <a:srgbClr val="2A00FF"/>
                </a:solidFill>
              </a:rPr>
              <a:t>        http://www.springframework.org/schema/beans  </a:t>
            </a:r>
          </a:p>
          <a:p>
            <a:r>
              <a:rPr lang="en-IN" sz="1600" i="1" dirty="0">
                <a:solidFill>
                  <a:srgbClr val="2A00FF"/>
                </a:solidFill>
              </a:rPr>
              <a:t>        http://www.springframework.org/schema/beans/spring-beans.xsd  </a:t>
            </a:r>
          </a:p>
          <a:p>
            <a:r>
              <a:rPr lang="en-IN" sz="1600" i="1" dirty="0">
                <a:solidFill>
                  <a:srgbClr val="2A00FF"/>
                </a:solidFill>
              </a:rPr>
              <a:t>        http://www.springframework.org/schema/context  </a:t>
            </a:r>
          </a:p>
          <a:p>
            <a:r>
              <a:rPr lang="en-IN" sz="1600" i="1" dirty="0">
                <a:solidFill>
                  <a:srgbClr val="2A00FF"/>
                </a:solidFill>
              </a:rPr>
              <a:t>        http://www.springframework.org/schema/context/spring-context.xsd  </a:t>
            </a:r>
          </a:p>
          <a:p>
            <a:r>
              <a:rPr lang="en-IN" sz="1600" i="1" dirty="0">
                <a:solidFill>
                  <a:srgbClr val="2A00FF"/>
                </a:solidFill>
              </a:rPr>
              <a:t>        http://www.springframework.org/schema/mvc  </a:t>
            </a:r>
          </a:p>
          <a:p>
            <a:r>
              <a:rPr lang="en-IN" sz="1600" i="1" dirty="0">
                <a:solidFill>
                  <a:srgbClr val="2A00FF"/>
                </a:solidFill>
              </a:rPr>
              <a:t>        http://www.springframework.org/schema/mvc/spring-mvc.xsd"</a:t>
            </a:r>
            <a:r>
              <a:rPr lang="en-IN" sz="1600" i="1" dirty="0">
                <a:solidFill>
                  <a:srgbClr val="008080"/>
                </a:solidFill>
              </a:rPr>
              <a:t>&gt;</a:t>
            </a:r>
            <a:r>
              <a:rPr lang="en-IN" sz="1600" i="1" dirty="0">
                <a:solidFill>
                  <a:srgbClr val="000000"/>
                </a:solidFill>
              </a:rPr>
              <a:t>  </a:t>
            </a:r>
          </a:p>
          <a:p>
            <a:r>
              <a:rPr lang="en-IN" sz="1600" dirty="0">
                <a:solidFill>
                  <a:srgbClr val="000000"/>
                </a:solidFill>
              </a:rPr>
              <a:t>  </a:t>
            </a:r>
          </a:p>
          <a:p>
            <a:r>
              <a:rPr lang="en-IN" sz="1600" dirty="0">
                <a:solidFill>
                  <a:srgbClr val="000000"/>
                </a:solidFill>
              </a:rPr>
              <a:t>    </a:t>
            </a:r>
            <a:r>
              <a:rPr lang="en-IN" sz="1600" dirty="0">
                <a:solidFill>
                  <a:srgbClr val="3F5FBF"/>
                </a:solidFill>
              </a:rPr>
              <a:t>&lt;!-- Provide support for component scanning --&gt;</a:t>
            </a:r>
            <a:r>
              <a:rPr lang="en-IN" sz="1600" dirty="0">
                <a:solidFill>
                  <a:srgbClr val="000000"/>
                </a:solidFill>
              </a:rPr>
              <a:t>  </a:t>
            </a:r>
          </a:p>
          <a:p>
            <a:r>
              <a:rPr lang="fr-FR" sz="1600" dirty="0">
                <a:solidFill>
                  <a:srgbClr val="000000"/>
                </a:solidFill>
              </a:rPr>
              <a:t>    </a:t>
            </a:r>
            <a:r>
              <a:rPr lang="fr-FR" sz="1600" dirty="0">
                <a:solidFill>
                  <a:srgbClr val="008080"/>
                </a:solidFill>
              </a:rPr>
              <a:t>&lt;</a:t>
            </a:r>
            <a:r>
              <a:rPr lang="fr-FR" sz="1600" dirty="0" err="1">
                <a:solidFill>
                  <a:srgbClr val="3F7F7F"/>
                </a:solidFill>
              </a:rPr>
              <a:t>context:component-scan</a:t>
            </a:r>
            <a:r>
              <a:rPr lang="fr-FR" sz="1600" dirty="0">
                <a:solidFill>
                  <a:srgbClr val="3F7F7F"/>
                </a:solidFill>
              </a:rPr>
              <a:t> </a:t>
            </a:r>
            <a:r>
              <a:rPr lang="fr-FR" sz="1600" dirty="0">
                <a:solidFill>
                  <a:srgbClr val="7F007F"/>
                </a:solidFill>
              </a:rPr>
              <a:t>base-package</a:t>
            </a:r>
            <a:r>
              <a:rPr lang="fr-FR" sz="1600" dirty="0">
                <a:solidFill>
                  <a:srgbClr val="000000"/>
                </a:solidFill>
              </a:rPr>
              <a:t>=</a:t>
            </a:r>
            <a:r>
              <a:rPr lang="fr-FR" sz="1600" i="1" dirty="0">
                <a:solidFill>
                  <a:srgbClr val="2A00FF"/>
                </a:solidFill>
              </a:rPr>
              <a:t>"</a:t>
            </a:r>
            <a:r>
              <a:rPr lang="fr-FR" sz="1600" i="1" dirty="0" err="1">
                <a:solidFill>
                  <a:srgbClr val="2A00FF"/>
                </a:solidFill>
              </a:rPr>
              <a:t>com.springmvc</a:t>
            </a:r>
            <a:r>
              <a:rPr lang="fr-FR" sz="1600" i="1" dirty="0">
                <a:solidFill>
                  <a:srgbClr val="2A00FF"/>
                </a:solidFill>
              </a:rPr>
              <a:t>" </a:t>
            </a:r>
            <a:r>
              <a:rPr lang="fr-FR" sz="1600" i="1" dirty="0">
                <a:solidFill>
                  <a:srgbClr val="008080"/>
                </a:solidFill>
              </a:rPr>
              <a:t>/&gt;</a:t>
            </a:r>
            <a:r>
              <a:rPr lang="fr-FR" sz="1600" i="1" dirty="0">
                <a:solidFill>
                  <a:srgbClr val="000000"/>
                </a:solidFill>
              </a:rPr>
              <a:t>  </a:t>
            </a:r>
          </a:p>
          <a:p>
            <a:r>
              <a:rPr lang="en-IN" sz="1600" dirty="0">
                <a:solidFill>
                  <a:srgbClr val="000000"/>
                </a:solidFill>
              </a:rPr>
              <a:t>      </a:t>
            </a:r>
            <a:r>
              <a:rPr lang="en-IN" sz="1600" dirty="0">
                <a:solidFill>
                  <a:srgbClr val="3F5FBF"/>
                </a:solidFill>
              </a:rPr>
              <a:t>&lt;!--Provide support for conversion, formatting and validation --&gt;</a:t>
            </a:r>
            <a:r>
              <a:rPr lang="en-IN" sz="1600" dirty="0">
                <a:solidFill>
                  <a:srgbClr val="000000"/>
                </a:solidFill>
              </a:rPr>
              <a:t>  </a:t>
            </a:r>
          </a:p>
          <a:p>
            <a:r>
              <a:rPr lang="en-IN" sz="1600" dirty="0">
                <a:solidFill>
                  <a:srgbClr val="000000"/>
                </a:solidFill>
              </a:rPr>
              <a:t>    </a:t>
            </a:r>
            <a:r>
              <a:rPr lang="en-IN" sz="1600" dirty="0">
                <a:solidFill>
                  <a:srgbClr val="008080"/>
                </a:solidFill>
              </a:rPr>
              <a:t>&lt;</a:t>
            </a:r>
            <a:r>
              <a:rPr lang="en-IN" sz="1600" dirty="0" err="1">
                <a:solidFill>
                  <a:srgbClr val="3F7F7F"/>
                </a:solidFill>
              </a:rPr>
              <a:t>mvc:annotation-driven</a:t>
            </a:r>
            <a:r>
              <a:rPr lang="en-IN" sz="1600" dirty="0">
                <a:solidFill>
                  <a:srgbClr val="008080"/>
                </a:solidFill>
              </a:rPr>
              <a:t>/&gt;</a:t>
            </a:r>
            <a:r>
              <a:rPr lang="en-IN" sz="1600" dirty="0">
                <a:solidFill>
                  <a:srgbClr val="000000"/>
                </a:solidFill>
              </a:rPr>
              <a:t>  </a:t>
            </a:r>
          </a:p>
          <a:p>
            <a:r>
              <a:rPr lang="en-IN" sz="1600" dirty="0">
                <a:solidFill>
                  <a:srgbClr val="008080"/>
                </a:solidFill>
              </a:rPr>
              <a:t>&lt;</a:t>
            </a:r>
            <a:r>
              <a:rPr lang="en-IN" sz="1600" dirty="0">
                <a:solidFill>
                  <a:srgbClr val="3F7F7F"/>
                </a:solidFill>
              </a:rPr>
              <a:t>bean </a:t>
            </a:r>
            <a:r>
              <a:rPr lang="en-IN" sz="1600" dirty="0">
                <a:solidFill>
                  <a:srgbClr val="7F007F"/>
                </a:solidFill>
              </a:rPr>
              <a:t>id</a:t>
            </a:r>
            <a:r>
              <a:rPr lang="en-IN" sz="1600" dirty="0">
                <a:solidFill>
                  <a:srgbClr val="000000"/>
                </a:solidFill>
              </a:rPr>
              <a:t>=</a:t>
            </a:r>
            <a:r>
              <a:rPr lang="en-IN" sz="1600" i="1" dirty="0">
                <a:solidFill>
                  <a:srgbClr val="2A00FF"/>
                </a:solidFill>
              </a:rPr>
              <a:t>"</a:t>
            </a:r>
            <a:r>
              <a:rPr lang="en-IN" sz="1600" i="1" dirty="0" err="1">
                <a:solidFill>
                  <a:srgbClr val="2A00FF"/>
                </a:solidFill>
              </a:rPr>
              <a:t>viewResolver</a:t>
            </a:r>
            <a:r>
              <a:rPr lang="en-IN" sz="1600" i="1" dirty="0">
                <a:solidFill>
                  <a:srgbClr val="2A00FF"/>
                </a:solidFill>
              </a:rPr>
              <a:t>" </a:t>
            </a:r>
            <a:r>
              <a:rPr lang="en-IN" sz="1600" i="1" dirty="0">
                <a:solidFill>
                  <a:srgbClr val="7F007F"/>
                </a:solidFill>
              </a:rPr>
              <a:t>class</a:t>
            </a:r>
            <a:r>
              <a:rPr lang="en-IN" sz="1600" i="1" dirty="0">
                <a:solidFill>
                  <a:srgbClr val="000000"/>
                </a:solidFill>
              </a:rPr>
              <a:t>=</a:t>
            </a:r>
            <a:r>
              <a:rPr lang="en-IN" sz="1600" i="1" dirty="0">
                <a:solidFill>
                  <a:srgbClr val="2A00FF"/>
                </a:solidFill>
              </a:rPr>
              <a:t>"org.springframework.web.servlet.view.InternalResourceViewResolver"</a:t>
            </a:r>
            <a:r>
              <a:rPr lang="en-IN" sz="1600" i="1" dirty="0">
                <a:solidFill>
                  <a:srgbClr val="008080"/>
                </a:solidFill>
              </a:rPr>
              <a:t>&gt;</a:t>
            </a:r>
            <a:r>
              <a:rPr lang="en-IN" sz="1600" i="1" dirty="0">
                <a:solidFill>
                  <a:srgbClr val="000000"/>
                </a:solidFill>
              </a:rPr>
              <a:t>  </a:t>
            </a:r>
          </a:p>
          <a:p>
            <a:r>
              <a:rPr lang="en-IN" sz="1600" dirty="0">
                <a:solidFill>
                  <a:srgbClr val="000000"/>
                </a:solidFill>
              </a:rPr>
              <a:t>        </a:t>
            </a:r>
            <a:r>
              <a:rPr lang="en-IN" sz="1600" dirty="0">
                <a:solidFill>
                  <a:srgbClr val="008080"/>
                </a:solidFill>
              </a:rPr>
              <a:t>&lt;</a:t>
            </a:r>
            <a:r>
              <a:rPr lang="en-IN" sz="1600" dirty="0">
                <a:solidFill>
                  <a:srgbClr val="3F7F7F"/>
                </a:solidFill>
              </a:rPr>
              <a:t>property </a:t>
            </a:r>
            <a:r>
              <a:rPr lang="en-IN" sz="1600" dirty="0">
                <a:solidFill>
                  <a:srgbClr val="7F007F"/>
                </a:solidFill>
              </a:rPr>
              <a:t>name</a:t>
            </a:r>
            <a:r>
              <a:rPr lang="en-IN" sz="1600" dirty="0">
                <a:solidFill>
                  <a:srgbClr val="000000"/>
                </a:solidFill>
              </a:rPr>
              <a:t>=</a:t>
            </a:r>
            <a:r>
              <a:rPr lang="en-IN" sz="1600" i="1" dirty="0">
                <a:solidFill>
                  <a:srgbClr val="2A00FF"/>
                </a:solidFill>
              </a:rPr>
              <a:t>"prefix" </a:t>
            </a:r>
            <a:r>
              <a:rPr lang="en-IN" sz="1600" i="1" dirty="0">
                <a:solidFill>
                  <a:srgbClr val="7F007F"/>
                </a:solidFill>
              </a:rPr>
              <a:t>value</a:t>
            </a:r>
            <a:r>
              <a:rPr lang="en-IN" sz="1600" i="1" dirty="0">
                <a:solidFill>
                  <a:srgbClr val="000000"/>
                </a:solidFill>
              </a:rPr>
              <a:t>=</a:t>
            </a:r>
            <a:r>
              <a:rPr lang="en-IN" sz="1600" i="1" dirty="0">
                <a:solidFill>
                  <a:srgbClr val="2A00FF"/>
                </a:solidFill>
              </a:rPr>
              <a:t>"/WEB-INF/</a:t>
            </a:r>
            <a:r>
              <a:rPr lang="en-IN" sz="1600" i="1" dirty="0" err="1">
                <a:solidFill>
                  <a:srgbClr val="2A00FF"/>
                </a:solidFill>
              </a:rPr>
              <a:t>jsp</a:t>
            </a:r>
            <a:r>
              <a:rPr lang="en-IN" sz="1600" i="1" dirty="0">
                <a:solidFill>
                  <a:srgbClr val="2A00FF"/>
                </a:solidFill>
              </a:rPr>
              <a:t>/"</a:t>
            </a:r>
            <a:r>
              <a:rPr lang="en-IN" sz="1600" i="1" dirty="0">
                <a:solidFill>
                  <a:srgbClr val="008080"/>
                </a:solidFill>
              </a:rPr>
              <a:t>&gt;&lt;/</a:t>
            </a:r>
            <a:r>
              <a:rPr lang="en-IN" sz="1600" i="1" dirty="0">
                <a:solidFill>
                  <a:srgbClr val="3F7F7F"/>
                </a:solidFill>
              </a:rPr>
              <a:t>property</a:t>
            </a:r>
            <a:r>
              <a:rPr lang="en-IN" sz="1600" i="1" dirty="0">
                <a:solidFill>
                  <a:srgbClr val="008080"/>
                </a:solidFill>
              </a:rPr>
              <a:t>&gt;</a:t>
            </a:r>
            <a:r>
              <a:rPr lang="en-IN" sz="1600" i="1" dirty="0">
                <a:solidFill>
                  <a:srgbClr val="000000"/>
                </a:solidFill>
              </a:rPr>
              <a:t>  </a:t>
            </a:r>
          </a:p>
          <a:p>
            <a:r>
              <a:rPr lang="en-IN" sz="1600" dirty="0">
                <a:solidFill>
                  <a:srgbClr val="000000"/>
                </a:solidFill>
              </a:rPr>
              <a:t>        </a:t>
            </a:r>
            <a:r>
              <a:rPr lang="en-IN" sz="1600" dirty="0">
                <a:solidFill>
                  <a:srgbClr val="008080"/>
                </a:solidFill>
              </a:rPr>
              <a:t>&lt;</a:t>
            </a:r>
            <a:r>
              <a:rPr lang="en-IN" sz="1600" dirty="0">
                <a:solidFill>
                  <a:srgbClr val="3F7F7F"/>
                </a:solidFill>
              </a:rPr>
              <a:t>property </a:t>
            </a:r>
            <a:r>
              <a:rPr lang="en-IN" sz="1600" dirty="0">
                <a:solidFill>
                  <a:srgbClr val="7F007F"/>
                </a:solidFill>
              </a:rPr>
              <a:t>name</a:t>
            </a:r>
            <a:r>
              <a:rPr lang="en-IN" sz="1600" dirty="0">
                <a:solidFill>
                  <a:srgbClr val="000000"/>
                </a:solidFill>
              </a:rPr>
              <a:t>=</a:t>
            </a:r>
            <a:r>
              <a:rPr lang="en-IN" sz="1600" i="1" dirty="0">
                <a:solidFill>
                  <a:srgbClr val="2A00FF"/>
                </a:solidFill>
              </a:rPr>
              <a:t>"suffix" </a:t>
            </a:r>
            <a:r>
              <a:rPr lang="en-IN" sz="1600" i="1" dirty="0">
                <a:solidFill>
                  <a:srgbClr val="7F007F"/>
                </a:solidFill>
              </a:rPr>
              <a:t>value</a:t>
            </a:r>
            <a:r>
              <a:rPr lang="en-IN" sz="1600" i="1" dirty="0">
                <a:solidFill>
                  <a:srgbClr val="000000"/>
                </a:solidFill>
              </a:rPr>
              <a:t>=</a:t>
            </a:r>
            <a:r>
              <a:rPr lang="en-IN" sz="1600" i="1" dirty="0">
                <a:solidFill>
                  <a:srgbClr val="2A00FF"/>
                </a:solidFill>
              </a:rPr>
              <a:t>".</a:t>
            </a:r>
            <a:r>
              <a:rPr lang="en-IN" sz="1600" i="1" dirty="0" err="1">
                <a:solidFill>
                  <a:srgbClr val="2A00FF"/>
                </a:solidFill>
              </a:rPr>
              <a:t>jsp</a:t>
            </a:r>
            <a:r>
              <a:rPr lang="en-IN" sz="1600" i="1" dirty="0">
                <a:solidFill>
                  <a:srgbClr val="2A00FF"/>
                </a:solidFill>
              </a:rPr>
              <a:t>"</a:t>
            </a:r>
            <a:r>
              <a:rPr lang="en-IN" sz="1600" i="1" dirty="0">
                <a:solidFill>
                  <a:srgbClr val="008080"/>
                </a:solidFill>
              </a:rPr>
              <a:t>&gt;&lt;/</a:t>
            </a:r>
            <a:r>
              <a:rPr lang="en-IN" sz="1600" i="1" dirty="0">
                <a:solidFill>
                  <a:srgbClr val="3F7F7F"/>
                </a:solidFill>
              </a:rPr>
              <a:t>property</a:t>
            </a:r>
            <a:r>
              <a:rPr lang="en-IN" sz="1600" i="1" dirty="0">
                <a:solidFill>
                  <a:srgbClr val="008080"/>
                </a:solidFill>
              </a:rPr>
              <a:t>&gt;</a:t>
            </a:r>
            <a:r>
              <a:rPr lang="en-IN" sz="1600" i="1" dirty="0">
                <a:solidFill>
                  <a:srgbClr val="000000"/>
                </a:solidFill>
              </a:rPr>
              <a:t>          </a:t>
            </a:r>
          </a:p>
          <a:p>
            <a:r>
              <a:rPr lang="en-IN" sz="1600" dirty="0">
                <a:solidFill>
                  <a:srgbClr val="000000"/>
                </a:solidFill>
              </a:rPr>
              <a:t>     </a:t>
            </a:r>
            <a:r>
              <a:rPr lang="en-IN" sz="1600" dirty="0">
                <a:solidFill>
                  <a:srgbClr val="008080"/>
                </a:solidFill>
              </a:rPr>
              <a:t>&lt;/</a:t>
            </a:r>
            <a:r>
              <a:rPr lang="en-IN" sz="1600" dirty="0">
                <a:solidFill>
                  <a:srgbClr val="3F7F7F"/>
                </a:solidFill>
              </a:rPr>
              <a:t>bean</a:t>
            </a:r>
            <a:r>
              <a:rPr lang="en-IN" sz="1600" dirty="0">
                <a:solidFill>
                  <a:srgbClr val="008080"/>
                </a:solidFill>
              </a:rPr>
              <a:t>&gt;</a:t>
            </a:r>
            <a:r>
              <a:rPr lang="en-IN" sz="1600" dirty="0">
                <a:solidFill>
                  <a:srgbClr val="000000"/>
                </a:solidFill>
              </a:rPr>
              <a:t>  </a:t>
            </a:r>
            <a:r>
              <a:rPr lang="en-IN" sz="1600" dirty="0">
                <a:solidFill>
                  <a:srgbClr val="008080"/>
                </a:solidFill>
              </a:rPr>
              <a:t>&lt;/</a:t>
            </a:r>
            <a:r>
              <a:rPr lang="en-IN" sz="1600" dirty="0">
                <a:solidFill>
                  <a:srgbClr val="3F7F7F"/>
                </a:solidFill>
              </a:rPr>
              <a:t>beans</a:t>
            </a:r>
            <a:r>
              <a:rPr lang="en-IN" sz="1600" dirty="0">
                <a:solidFill>
                  <a:srgbClr val="008080"/>
                </a:solidFill>
              </a:rPr>
              <a:t>&gt;</a:t>
            </a:r>
            <a:r>
              <a:rPr lang="en-IN" sz="1600" dirty="0">
                <a:solidFill>
                  <a:srgbClr val="000000"/>
                </a:solidFill>
              </a:rPr>
              <a:t> </a:t>
            </a:r>
            <a:endParaRPr lang="en-IN" sz="1600" dirty="0"/>
          </a:p>
        </p:txBody>
      </p:sp>
    </p:spTree>
    <p:extLst>
      <p:ext uri="{BB962C8B-B14F-4D97-AF65-F5344CB8AC3E}">
        <p14:creationId xmlns:p14="http://schemas.microsoft.com/office/powerpoint/2010/main" val="2316363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1B15-E8D7-43B6-A46F-D52049316514}"/>
              </a:ext>
            </a:extLst>
          </p:cNvPr>
          <p:cNvSpPr>
            <a:spLocks noGrp="1"/>
          </p:cNvSpPr>
          <p:nvPr>
            <p:ph type="title"/>
          </p:nvPr>
        </p:nvSpPr>
        <p:spPr/>
        <p:txBody>
          <a:bodyPr>
            <a:normAutofit/>
          </a:bodyPr>
          <a:lstStyle/>
          <a:p>
            <a:r>
              <a:rPr lang="en-IN" dirty="0"/>
              <a:t>Demo: Spring Web MVC Cont..</a:t>
            </a:r>
          </a:p>
        </p:txBody>
      </p:sp>
      <p:sp>
        <p:nvSpPr>
          <p:cNvPr id="4" name="Rectangle 3">
            <a:extLst>
              <a:ext uri="{FF2B5EF4-FFF2-40B4-BE49-F238E27FC236}">
                <a16:creationId xmlns:a16="http://schemas.microsoft.com/office/drawing/2014/main" id="{129C68AB-F750-4E62-8422-6EA2BDEB02C3}"/>
              </a:ext>
            </a:extLst>
          </p:cNvPr>
          <p:cNvSpPr/>
          <p:nvPr/>
        </p:nvSpPr>
        <p:spPr>
          <a:xfrm>
            <a:off x="0" y="908720"/>
            <a:ext cx="8884920" cy="5663089"/>
          </a:xfrm>
          <a:prstGeom prst="rect">
            <a:avLst/>
          </a:prstGeom>
        </p:spPr>
        <p:txBody>
          <a:bodyPr wrap="square">
            <a:spAutoFit/>
          </a:bodyPr>
          <a:lstStyle/>
          <a:p>
            <a:pPr algn="ctr"/>
            <a:r>
              <a:rPr lang="en-IN" sz="2000" b="1" dirty="0">
                <a:cs typeface="Calibri" panose="020F0502020204030204" pitchFamily="34" charset="0"/>
              </a:rPr>
              <a:t>Web.xml</a:t>
            </a:r>
          </a:p>
          <a:p>
            <a:pPr algn="ctr"/>
            <a:endParaRPr lang="en-IN" sz="2000" b="1" dirty="0">
              <a:cs typeface="Calibri" panose="020F0502020204030204" pitchFamily="34" charset="0"/>
            </a:endParaRP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xml </a:t>
            </a:r>
            <a:r>
              <a:rPr lang="en-IN" sz="1400" dirty="0">
                <a:solidFill>
                  <a:srgbClr val="7F007F"/>
                </a:solidFill>
                <a:cs typeface="Calibri" panose="020F0502020204030204" pitchFamily="34" charset="0"/>
              </a:rPr>
              <a:t>version</a:t>
            </a:r>
            <a:r>
              <a:rPr lang="en-IN" sz="1400"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"1.0" </a:t>
            </a:r>
            <a:r>
              <a:rPr lang="en-IN" sz="1400" i="1" dirty="0">
                <a:solidFill>
                  <a:srgbClr val="7F007F"/>
                </a:solidFill>
                <a:cs typeface="Calibri" panose="020F0502020204030204" pitchFamily="34" charset="0"/>
              </a:rPr>
              <a:t>encoding</a:t>
            </a:r>
            <a:r>
              <a:rPr lang="en-IN" sz="1400" i="1"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"UTF-8"</a:t>
            </a:r>
            <a:r>
              <a:rPr lang="en-IN" sz="1400" i="1" dirty="0">
                <a:solidFill>
                  <a:srgbClr val="008080"/>
                </a:solidFill>
                <a:cs typeface="Calibri" panose="020F0502020204030204" pitchFamily="34" charset="0"/>
              </a:rPr>
              <a:t>?&gt;</a:t>
            </a: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web-app </a:t>
            </a:r>
            <a:r>
              <a:rPr lang="en-IN" sz="1400" dirty="0" err="1">
                <a:solidFill>
                  <a:srgbClr val="7F007F"/>
                </a:solidFill>
                <a:cs typeface="Calibri" panose="020F0502020204030204" pitchFamily="34" charset="0"/>
              </a:rPr>
              <a:t>xmlns:xsi</a:t>
            </a:r>
            <a:r>
              <a:rPr lang="en-IN" sz="1400"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"http://www.w3.org/2001/XMLSchema-instance" </a:t>
            </a:r>
            <a:r>
              <a:rPr lang="en-IN" sz="1400" i="1" dirty="0" err="1">
                <a:solidFill>
                  <a:srgbClr val="7F007F"/>
                </a:solidFill>
                <a:cs typeface="Calibri" panose="020F0502020204030204" pitchFamily="34" charset="0"/>
              </a:rPr>
              <a:t>xmlns</a:t>
            </a:r>
            <a:r>
              <a:rPr lang="en-IN" sz="1400" i="1"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"http://xmlns.jcp.org/xml/ns/</a:t>
            </a:r>
            <a:r>
              <a:rPr lang="en-IN" sz="1400" i="1" dirty="0" err="1">
                <a:solidFill>
                  <a:srgbClr val="2A00FF"/>
                </a:solidFill>
                <a:cs typeface="Calibri" panose="020F0502020204030204" pitchFamily="34" charset="0"/>
              </a:rPr>
              <a:t>javaee</a:t>
            </a:r>
            <a:r>
              <a:rPr lang="en-IN" sz="1400" i="1" dirty="0">
                <a:solidFill>
                  <a:srgbClr val="2A00FF"/>
                </a:solidFill>
                <a:cs typeface="Calibri" panose="020F0502020204030204" pitchFamily="34" charset="0"/>
              </a:rPr>
              <a:t>" </a:t>
            </a:r>
            <a:r>
              <a:rPr lang="en-IN" sz="1400" i="1" dirty="0" err="1">
                <a:solidFill>
                  <a:srgbClr val="7F007F"/>
                </a:solidFill>
                <a:cs typeface="Calibri" panose="020F0502020204030204" pitchFamily="34" charset="0"/>
              </a:rPr>
              <a:t>xsi:schemaLocation</a:t>
            </a:r>
            <a:r>
              <a:rPr lang="en-IN" sz="1400" i="1"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"http://xmlns.jcp.org/xml/ns/</a:t>
            </a:r>
            <a:r>
              <a:rPr lang="en-IN" sz="1400" i="1" dirty="0" err="1">
                <a:solidFill>
                  <a:srgbClr val="2A00FF"/>
                </a:solidFill>
                <a:cs typeface="Calibri" panose="020F0502020204030204" pitchFamily="34" charset="0"/>
              </a:rPr>
              <a:t>javaee</a:t>
            </a:r>
            <a:r>
              <a:rPr lang="en-IN" sz="1400" i="1" dirty="0">
                <a:solidFill>
                  <a:srgbClr val="2A00FF"/>
                </a:solidFill>
                <a:cs typeface="Calibri" panose="020F0502020204030204" pitchFamily="34" charset="0"/>
              </a:rPr>
              <a:t> http://xmlns.jcp.org/xml/ns/javaee/web-app_3_1.xsd" </a:t>
            </a:r>
            <a:r>
              <a:rPr lang="en-IN" sz="1400" i="1" dirty="0">
                <a:solidFill>
                  <a:srgbClr val="7F007F"/>
                </a:solidFill>
                <a:cs typeface="Calibri" panose="020F0502020204030204" pitchFamily="34" charset="0"/>
              </a:rPr>
              <a:t>id</a:t>
            </a:r>
            <a:r>
              <a:rPr lang="en-IN" sz="1400" i="1"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a:t>
            </a:r>
            <a:r>
              <a:rPr lang="en-IN" sz="1400" i="1" dirty="0" err="1">
                <a:solidFill>
                  <a:srgbClr val="2A00FF"/>
                </a:solidFill>
                <a:cs typeface="Calibri" panose="020F0502020204030204" pitchFamily="34" charset="0"/>
              </a:rPr>
              <a:t>WebApp_ID</a:t>
            </a:r>
            <a:r>
              <a:rPr lang="en-IN" sz="1400" i="1" dirty="0">
                <a:solidFill>
                  <a:srgbClr val="2A00FF"/>
                </a:solidFill>
                <a:cs typeface="Calibri" panose="020F0502020204030204" pitchFamily="34" charset="0"/>
              </a:rPr>
              <a:t>" </a:t>
            </a:r>
            <a:r>
              <a:rPr lang="en-IN" sz="1400" i="1" dirty="0">
                <a:solidFill>
                  <a:srgbClr val="7F007F"/>
                </a:solidFill>
                <a:cs typeface="Calibri" panose="020F0502020204030204" pitchFamily="34" charset="0"/>
              </a:rPr>
              <a:t>version</a:t>
            </a:r>
            <a:r>
              <a:rPr lang="en-IN" sz="1400" i="1" dirty="0">
                <a:solidFill>
                  <a:srgbClr val="000000"/>
                </a:solidFill>
                <a:cs typeface="Calibri" panose="020F0502020204030204" pitchFamily="34" charset="0"/>
              </a:rPr>
              <a:t>=</a:t>
            </a:r>
            <a:r>
              <a:rPr lang="en-IN" sz="1400" i="1" dirty="0">
                <a:solidFill>
                  <a:srgbClr val="2A00FF"/>
                </a:solidFill>
                <a:cs typeface="Calibri" panose="020F0502020204030204" pitchFamily="34" charset="0"/>
              </a:rPr>
              <a:t>"3.1"</a:t>
            </a:r>
            <a:r>
              <a:rPr lang="en-IN" sz="1400" i="1"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display-name</a:t>
            </a:r>
            <a:r>
              <a:rPr lang="en-IN" sz="1400" dirty="0">
                <a:solidFill>
                  <a:srgbClr val="008080"/>
                </a:solidFill>
                <a:cs typeface="Calibri" panose="020F0502020204030204" pitchFamily="34" charset="0"/>
              </a:rPr>
              <a:t>&gt;</a:t>
            </a:r>
            <a:r>
              <a:rPr lang="en-IN" sz="1400" dirty="0" err="1">
                <a:solidFill>
                  <a:srgbClr val="000000"/>
                </a:solidFill>
                <a:cs typeface="Calibri" panose="020F0502020204030204" pitchFamily="34" charset="0"/>
              </a:rPr>
              <a:t>SpringWebProject</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display-name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welcome-file-list</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index.html</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index.htm</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r>
              <a:rPr lang="en-IN" sz="1400" dirty="0" err="1">
                <a:solidFill>
                  <a:srgbClr val="000000"/>
                </a:solidFill>
                <a:cs typeface="Calibri" panose="020F0502020204030204" pitchFamily="34" charset="0"/>
              </a:rPr>
              <a:t>index.jsp</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default.html</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default.htm</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r>
              <a:rPr lang="en-IN" sz="1400" dirty="0" err="1">
                <a:solidFill>
                  <a:srgbClr val="000000"/>
                </a:solidFill>
                <a:cs typeface="Calibri" panose="020F0502020204030204" pitchFamily="34" charset="0"/>
              </a:rPr>
              <a:t>default.jsp</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a:t>
            </a:r>
            <a:r>
              <a:rPr lang="en-IN" sz="1400" dirty="0">
                <a:solidFill>
                  <a:srgbClr val="008080"/>
                </a:solidFill>
                <a:cs typeface="Calibri" panose="020F0502020204030204" pitchFamily="34" charset="0"/>
              </a:rPr>
              <a:t>&gt;</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welcome-file-list</a:t>
            </a:r>
            <a:r>
              <a:rPr lang="en-IN" sz="1400" dirty="0">
                <a:solidFill>
                  <a:srgbClr val="008080"/>
                </a:solidFill>
                <a:cs typeface="Calibri" panose="020F0502020204030204" pitchFamily="34" charset="0"/>
              </a:rPr>
              <a:t>&gt;</a:t>
            </a: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servlet-name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spring</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servlet-name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servlet-class</a:t>
            </a:r>
            <a:r>
              <a:rPr lang="en-IN" sz="1400" dirty="0">
                <a:solidFill>
                  <a:srgbClr val="008080"/>
                </a:solidFill>
                <a:cs typeface="Calibri" panose="020F0502020204030204" pitchFamily="34" charset="0"/>
              </a:rPr>
              <a:t>&gt;</a:t>
            </a:r>
            <a:r>
              <a:rPr lang="en-IN" sz="1400" dirty="0" err="1">
                <a:solidFill>
                  <a:srgbClr val="000000"/>
                </a:solidFill>
                <a:cs typeface="Calibri" panose="020F0502020204030204" pitchFamily="34" charset="0"/>
              </a:rPr>
              <a:t>org.springframework.web.servlet.DispatcherServlet</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servlet-class</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load-on-</a:t>
            </a:r>
            <a:r>
              <a:rPr lang="en-IN" sz="1400" dirty="0" err="1">
                <a:solidFill>
                  <a:srgbClr val="3F7F7F"/>
                </a:solidFill>
                <a:cs typeface="Calibri" panose="020F0502020204030204" pitchFamily="34" charset="0"/>
              </a:rPr>
              <a:t>startup</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1</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load-on-</a:t>
            </a:r>
            <a:r>
              <a:rPr lang="en-IN" sz="1400" dirty="0" err="1">
                <a:solidFill>
                  <a:srgbClr val="3F7F7F"/>
                </a:solidFill>
                <a:cs typeface="Calibri" panose="020F0502020204030204" pitchFamily="34" charset="0"/>
              </a:rPr>
              <a:t>startup</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servlet-mapping</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servlet-name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spring</a:t>
            </a:r>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servlet-name</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0000"/>
                </a:solidFill>
                <a:cs typeface="Calibri" panose="020F0502020204030204" pitchFamily="34" charset="0"/>
              </a:rPr>
              <a:t>    </a:t>
            </a:r>
            <a:r>
              <a:rPr lang="en-IN" sz="1400" dirty="0">
                <a:solidFill>
                  <a:srgbClr val="008080"/>
                </a:solidFill>
                <a:cs typeface="Calibri" panose="020F0502020204030204" pitchFamily="34" charset="0"/>
              </a:rPr>
              <a:t>&lt;</a:t>
            </a:r>
            <a:r>
              <a:rPr lang="en-IN" sz="1400" dirty="0" err="1">
                <a:solidFill>
                  <a:srgbClr val="3F7F7F"/>
                </a:solidFill>
                <a:cs typeface="Calibri" panose="020F0502020204030204" pitchFamily="34" charset="0"/>
              </a:rPr>
              <a:t>url</a:t>
            </a:r>
            <a:r>
              <a:rPr lang="en-IN" sz="1400" dirty="0">
                <a:solidFill>
                  <a:srgbClr val="3F7F7F"/>
                </a:solidFill>
                <a:cs typeface="Calibri" panose="020F0502020204030204" pitchFamily="34" charset="0"/>
              </a:rPr>
              <a:t>-pattern</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a:t>
            </a:r>
            <a:r>
              <a:rPr lang="en-IN" sz="1400" dirty="0">
                <a:solidFill>
                  <a:srgbClr val="008080"/>
                </a:solidFill>
                <a:cs typeface="Calibri" panose="020F0502020204030204" pitchFamily="34" charset="0"/>
              </a:rPr>
              <a:t>&lt;/</a:t>
            </a:r>
            <a:r>
              <a:rPr lang="en-IN" sz="1400" dirty="0" err="1">
                <a:solidFill>
                  <a:srgbClr val="3F7F7F"/>
                </a:solidFill>
                <a:cs typeface="Calibri" panose="020F0502020204030204" pitchFamily="34" charset="0"/>
              </a:rPr>
              <a:t>url</a:t>
            </a:r>
            <a:r>
              <a:rPr lang="en-IN" sz="1400" dirty="0">
                <a:solidFill>
                  <a:srgbClr val="3F7F7F"/>
                </a:solidFill>
                <a:cs typeface="Calibri" panose="020F0502020204030204" pitchFamily="34" charset="0"/>
              </a:rPr>
              <a:t>-pattern</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servlet-mapping</a:t>
            </a:r>
            <a:r>
              <a:rPr lang="en-IN" sz="1400" dirty="0">
                <a:solidFill>
                  <a:srgbClr val="008080"/>
                </a:solidFill>
                <a:cs typeface="Calibri" panose="020F0502020204030204" pitchFamily="34" charset="0"/>
              </a:rPr>
              <a:t>&gt;</a:t>
            </a:r>
            <a:r>
              <a:rPr lang="en-IN" sz="1400" dirty="0">
                <a:solidFill>
                  <a:srgbClr val="000000"/>
                </a:solidFill>
                <a:cs typeface="Calibri" panose="020F0502020204030204" pitchFamily="34" charset="0"/>
              </a:rPr>
              <a:t>    </a:t>
            </a:r>
          </a:p>
          <a:p>
            <a:r>
              <a:rPr lang="en-IN" sz="1400" dirty="0">
                <a:solidFill>
                  <a:srgbClr val="008080"/>
                </a:solidFill>
                <a:cs typeface="Calibri" panose="020F0502020204030204" pitchFamily="34" charset="0"/>
              </a:rPr>
              <a:t>&lt;/</a:t>
            </a:r>
            <a:r>
              <a:rPr lang="en-IN" sz="1400" dirty="0">
                <a:solidFill>
                  <a:srgbClr val="3F7F7F"/>
                </a:solidFill>
                <a:cs typeface="Calibri" panose="020F0502020204030204" pitchFamily="34" charset="0"/>
              </a:rPr>
              <a:t>web-app</a:t>
            </a:r>
            <a:r>
              <a:rPr lang="en-IN" sz="1400" dirty="0">
                <a:solidFill>
                  <a:srgbClr val="008080"/>
                </a:solidFill>
                <a:cs typeface="Calibri" panose="020F0502020204030204" pitchFamily="34" charset="0"/>
              </a:rPr>
              <a:t>&gt;</a:t>
            </a:r>
            <a:endParaRPr lang="en-IN" sz="1400" dirty="0">
              <a:cs typeface="Calibri" panose="020F0502020204030204" pitchFamily="34" charset="0"/>
            </a:endParaRPr>
          </a:p>
        </p:txBody>
      </p:sp>
    </p:spTree>
    <p:extLst>
      <p:ext uri="{BB962C8B-B14F-4D97-AF65-F5344CB8AC3E}">
        <p14:creationId xmlns:p14="http://schemas.microsoft.com/office/powerpoint/2010/main" val="173186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FCA4-4C72-40F9-AB89-4A3A3623029B}"/>
              </a:ext>
            </a:extLst>
          </p:cNvPr>
          <p:cNvSpPr>
            <a:spLocks noGrp="1"/>
          </p:cNvSpPr>
          <p:nvPr>
            <p:ph type="title"/>
          </p:nvPr>
        </p:nvSpPr>
        <p:spPr>
          <a:xfrm>
            <a:off x="1981200" y="76200"/>
            <a:ext cx="6934200" cy="639762"/>
          </a:xfrm>
        </p:spPr>
        <p:txBody>
          <a:bodyPr>
            <a:normAutofit/>
          </a:bodyPr>
          <a:lstStyle/>
          <a:p>
            <a:r>
              <a:rPr lang="en-US" dirty="0"/>
              <a:t>Event Handling in Spring</a:t>
            </a:r>
            <a:endParaRPr lang="en-IN" dirty="0"/>
          </a:p>
        </p:txBody>
      </p:sp>
      <p:sp>
        <p:nvSpPr>
          <p:cNvPr id="4" name="Rectangle 3">
            <a:extLst>
              <a:ext uri="{FF2B5EF4-FFF2-40B4-BE49-F238E27FC236}">
                <a16:creationId xmlns:a16="http://schemas.microsoft.com/office/drawing/2014/main" id="{7EA37108-3092-4CE1-A4DC-011993F6D519}"/>
              </a:ext>
            </a:extLst>
          </p:cNvPr>
          <p:cNvSpPr/>
          <p:nvPr/>
        </p:nvSpPr>
        <p:spPr>
          <a:xfrm>
            <a:off x="0" y="1166843"/>
            <a:ext cx="9144000" cy="4247317"/>
          </a:xfrm>
          <a:prstGeom prst="rect">
            <a:avLst/>
          </a:prstGeom>
        </p:spPr>
        <p:txBody>
          <a:bodyPr wrap="square">
            <a:spAutoFit/>
          </a:bodyPr>
          <a:lstStyle/>
          <a:p>
            <a:r>
              <a:rPr lang="en-IN" dirty="0">
                <a:solidFill>
                  <a:srgbClr val="222635"/>
                </a:solidFill>
              </a:rPr>
              <a:t>Spring Framework, since it’s inception, included an eventing mechanism which can be used for application-wide eventing. This event mechanism was developed to be used internally by Spring Framework for eventing, such as notification of context being refreshed, etc, but it can be used for application specific custom events as well. </a:t>
            </a:r>
          </a:p>
          <a:p>
            <a:endParaRPr lang="en-IN" dirty="0">
              <a:solidFill>
                <a:srgbClr val="222635"/>
              </a:solidFill>
            </a:endParaRPr>
          </a:p>
          <a:p>
            <a:r>
              <a:rPr lang="en-IN" dirty="0">
                <a:solidFill>
                  <a:srgbClr val="222635"/>
                </a:solidFill>
              </a:rPr>
              <a:t>This API is based on  an interface named org.springframework.context.ApplicationListener, which has definition of a method called onApplicationEvent. </a:t>
            </a:r>
          </a:p>
          <a:p>
            <a:endParaRPr lang="en-IN" dirty="0">
              <a:solidFill>
                <a:srgbClr val="222635"/>
              </a:solidFill>
            </a:endParaRPr>
          </a:p>
          <a:p>
            <a:r>
              <a:rPr lang="en-IN" dirty="0"/>
              <a:t>Event handling in the ApplicationContext is provided through the ApplicationEvent class and ApplicationListener interface. Hence, if a bean implements the ApplicationListener, then every time an ApplicationEvent gets published to the ApplicationContext, that bean is notified.</a:t>
            </a:r>
          </a:p>
          <a:p>
            <a:br>
              <a:rPr lang="en-IN" dirty="0"/>
            </a:br>
            <a:endParaRPr lang="en-IN" dirty="0">
              <a:solidFill>
                <a:srgbClr val="222635"/>
              </a:solidFill>
            </a:endParaRPr>
          </a:p>
          <a:p>
            <a:br>
              <a:rPr lang="en-IN" dirty="0"/>
            </a:b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08E5146-1888-4D1B-8C23-1BEBB693B53C}"/>
                  </a:ext>
                </a:extLst>
              </p14:cNvPr>
              <p14:cNvContentPartPr/>
              <p14:nvPr/>
            </p14:nvContentPartPr>
            <p14:xfrm>
              <a:off x="2121360" y="2608776"/>
              <a:ext cx="360" cy="360"/>
            </p14:xfrm>
          </p:contentPart>
        </mc:Choice>
        <mc:Fallback xmlns="">
          <p:pic>
            <p:nvPicPr>
              <p:cNvPr id="3" name="Ink 2">
                <a:extLst>
                  <a:ext uri="{FF2B5EF4-FFF2-40B4-BE49-F238E27FC236}">
                    <a16:creationId xmlns:a16="http://schemas.microsoft.com/office/drawing/2014/main" id="{208E5146-1888-4D1B-8C23-1BEBB693B53C}"/>
                  </a:ext>
                </a:extLst>
              </p:cNvPr>
              <p:cNvPicPr/>
              <p:nvPr/>
            </p:nvPicPr>
            <p:blipFill>
              <a:blip r:embed="rId4"/>
              <a:stretch>
                <a:fillRect/>
              </a:stretch>
            </p:blipFill>
            <p:spPr>
              <a:xfrm>
                <a:off x="2112360" y="26001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24109B8-E07F-4A97-9AED-206CC78BEC0C}"/>
                  </a:ext>
                </a:extLst>
              </p14:cNvPr>
              <p14:cNvContentPartPr/>
              <p14:nvPr/>
            </p14:nvContentPartPr>
            <p14:xfrm>
              <a:off x="3084360" y="5047056"/>
              <a:ext cx="360" cy="360"/>
            </p14:xfrm>
          </p:contentPart>
        </mc:Choice>
        <mc:Fallback xmlns="">
          <p:pic>
            <p:nvPicPr>
              <p:cNvPr id="5" name="Ink 4">
                <a:extLst>
                  <a:ext uri="{FF2B5EF4-FFF2-40B4-BE49-F238E27FC236}">
                    <a16:creationId xmlns:a16="http://schemas.microsoft.com/office/drawing/2014/main" id="{024109B8-E07F-4A97-9AED-206CC78BEC0C}"/>
                  </a:ext>
                </a:extLst>
              </p:cNvPr>
              <p:cNvPicPr/>
              <p:nvPr/>
            </p:nvPicPr>
            <p:blipFill>
              <a:blip r:embed="rId4"/>
              <a:stretch>
                <a:fillRect/>
              </a:stretch>
            </p:blipFill>
            <p:spPr>
              <a:xfrm>
                <a:off x="3075360" y="50384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BEB66F9-9389-446F-AB66-8C4C52615D6D}"/>
                  </a:ext>
                </a:extLst>
              </p14:cNvPr>
              <p14:cNvContentPartPr/>
              <p14:nvPr/>
            </p14:nvContentPartPr>
            <p14:xfrm>
              <a:off x="1230720" y="2706336"/>
              <a:ext cx="360" cy="360"/>
            </p14:xfrm>
          </p:contentPart>
        </mc:Choice>
        <mc:Fallback xmlns="">
          <p:pic>
            <p:nvPicPr>
              <p:cNvPr id="6" name="Ink 5">
                <a:extLst>
                  <a:ext uri="{FF2B5EF4-FFF2-40B4-BE49-F238E27FC236}">
                    <a16:creationId xmlns:a16="http://schemas.microsoft.com/office/drawing/2014/main" id="{CBEB66F9-9389-446F-AB66-8C4C52615D6D}"/>
                  </a:ext>
                </a:extLst>
              </p:cNvPr>
              <p:cNvPicPr/>
              <p:nvPr/>
            </p:nvPicPr>
            <p:blipFill>
              <a:blip r:embed="rId4"/>
              <a:stretch>
                <a:fillRect/>
              </a:stretch>
            </p:blipFill>
            <p:spPr>
              <a:xfrm>
                <a:off x="1222080" y="2697336"/>
                <a:ext cx="18000" cy="18000"/>
              </a:xfrm>
              <a:prstGeom prst="rect">
                <a:avLst/>
              </a:prstGeom>
            </p:spPr>
          </p:pic>
        </mc:Fallback>
      </mc:AlternateContent>
    </p:spTree>
    <p:extLst>
      <p:ext uri="{BB962C8B-B14F-4D97-AF65-F5344CB8AC3E}">
        <p14:creationId xmlns:p14="http://schemas.microsoft.com/office/powerpoint/2010/main" val="39678091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 Spring Web MVC Cont..</a:t>
            </a:r>
            <a:endParaRPr lang="en-US" dirty="0"/>
          </a:p>
        </p:txBody>
      </p:sp>
      <p:sp>
        <p:nvSpPr>
          <p:cNvPr id="4" name="Rectangle 3">
            <a:extLst>
              <a:ext uri="{FF2B5EF4-FFF2-40B4-BE49-F238E27FC236}">
                <a16:creationId xmlns:a16="http://schemas.microsoft.com/office/drawing/2014/main" id="{290AA365-F410-424D-ADC0-3D4A3874CD59}"/>
              </a:ext>
            </a:extLst>
          </p:cNvPr>
          <p:cNvSpPr/>
          <p:nvPr/>
        </p:nvSpPr>
        <p:spPr>
          <a:xfrm>
            <a:off x="179512" y="1166842"/>
            <a:ext cx="7488832" cy="5078313"/>
          </a:xfrm>
          <a:prstGeom prst="rect">
            <a:avLst/>
          </a:prstGeom>
        </p:spPr>
        <p:txBody>
          <a:bodyPr wrap="square">
            <a:spAutoFit/>
          </a:bodyPr>
          <a:lstStyle/>
          <a:p>
            <a:r>
              <a:rPr lang="fr-FR" dirty="0" err="1">
                <a:solidFill>
                  <a:srgbClr val="BF5F3F"/>
                </a:solidFill>
                <a:latin typeface="Consolas" panose="020B0609020204030204" pitchFamily="49" charset="0"/>
              </a:rPr>
              <a:t>index.jsp</a:t>
            </a:r>
            <a:endParaRPr lang="fr-FR" dirty="0">
              <a:solidFill>
                <a:srgbClr val="BF5F3F"/>
              </a:solidFill>
              <a:latin typeface="Consolas" panose="020B0609020204030204" pitchFamily="49" charset="0"/>
            </a:endParaRPr>
          </a:p>
          <a:p>
            <a:endParaRPr lang="fr-FR" dirty="0">
              <a:solidFill>
                <a:srgbClr val="BF5F3F"/>
              </a:solidFill>
              <a:latin typeface="Consolas" panose="020B0609020204030204" pitchFamily="49" charset="0"/>
            </a:endParaRPr>
          </a:p>
          <a:p>
            <a:r>
              <a:rPr lang="fr-FR" dirty="0">
                <a:solidFill>
                  <a:srgbClr val="BF5F3F"/>
                </a:solidFill>
                <a:latin typeface="Consolas" panose="020B0609020204030204" pitchFamily="49" charset="0"/>
              </a:rPr>
              <a:t>&lt;%@ </a:t>
            </a:r>
            <a:r>
              <a:rPr lang="fr-FR" dirty="0">
                <a:solidFill>
                  <a:srgbClr val="3F7F7F"/>
                </a:solidFill>
                <a:latin typeface="Consolas" panose="020B0609020204030204" pitchFamily="49" charset="0"/>
              </a:rPr>
              <a:t>page </a:t>
            </a:r>
            <a:r>
              <a:rPr lang="fr-FR" dirty="0" err="1">
                <a:solidFill>
                  <a:srgbClr val="7F007F"/>
                </a:solidFill>
                <a:latin typeface="Consolas" panose="020B0609020204030204" pitchFamily="49" charset="0"/>
              </a:rPr>
              <a:t>language</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"java" </a:t>
            </a:r>
            <a:r>
              <a:rPr lang="fr-FR" i="1" dirty="0" err="1">
                <a:solidFill>
                  <a:srgbClr val="7F007F"/>
                </a:solidFill>
                <a:latin typeface="Consolas" panose="020B0609020204030204" pitchFamily="49" charset="0"/>
              </a:rPr>
              <a:t>contentType</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text</a:t>
            </a:r>
            <a:r>
              <a:rPr lang="fr-FR" i="1" dirty="0">
                <a:solidFill>
                  <a:srgbClr val="2A00FF"/>
                </a:solidFill>
                <a:latin typeface="Consolas" panose="020B0609020204030204" pitchFamily="49" charset="0"/>
              </a:rPr>
              <a:t>/html; </a:t>
            </a:r>
            <a:r>
              <a:rPr lang="fr-FR" i="1" dirty="0" err="1">
                <a:solidFill>
                  <a:srgbClr val="2A00FF"/>
                </a:solidFill>
                <a:latin typeface="Consolas" panose="020B0609020204030204" pitchFamily="49" charset="0"/>
              </a:rPr>
              <a:t>charset</a:t>
            </a:r>
            <a:r>
              <a:rPr lang="fr-FR" i="1" dirty="0">
                <a:solidFill>
                  <a:srgbClr val="2A00FF"/>
                </a:solidFill>
                <a:latin typeface="Consolas" panose="020B0609020204030204" pitchFamily="49" charset="0"/>
              </a:rPr>
              <a:t>=ISO-8859-1"</a:t>
            </a:r>
          </a:p>
          <a:p>
            <a:r>
              <a:rPr lang="en-IN" dirty="0">
                <a:latin typeface="Consolas" panose="020B0609020204030204" pitchFamily="49" charset="0"/>
              </a:rPr>
              <a:t>    </a:t>
            </a:r>
            <a:r>
              <a:rPr lang="en-IN" dirty="0" err="1">
                <a:solidFill>
                  <a:srgbClr val="7F007F"/>
                </a:solidFill>
                <a:latin typeface="Consolas" panose="020B0609020204030204" pitchFamily="49" charset="0"/>
              </a:rPr>
              <a:t>pageEncoding</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"ISO-8859-1"</a:t>
            </a:r>
            <a:r>
              <a:rPr lang="en-IN" i="1" dirty="0">
                <a:solidFill>
                  <a:srgbClr val="BF5F3F"/>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DOCTYPE </a:t>
            </a:r>
            <a:r>
              <a:rPr lang="en-IN" dirty="0">
                <a:solidFill>
                  <a:srgbClr val="008080"/>
                </a:solidFill>
                <a:latin typeface="Consolas" panose="020B0609020204030204" pitchFamily="49" charset="0"/>
              </a:rPr>
              <a:t>html&gt;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html</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head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meta </a:t>
            </a:r>
            <a:r>
              <a:rPr lang="en-IN" dirty="0">
                <a:solidFill>
                  <a:srgbClr val="7F007F"/>
                </a:solidFill>
                <a:latin typeface="Consolas" panose="020B0609020204030204" pitchFamily="49" charset="0"/>
              </a:rPr>
              <a:t>charset</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"ISO-8859-1"</a:t>
            </a:r>
            <a:r>
              <a:rPr lang="en-IN" i="1"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title</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Insert title here</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title</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head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body</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hello controller</a:t>
            </a:r>
          </a:p>
          <a:p>
            <a:endParaRPr lang="en-IN" dirty="0">
              <a:latin typeface="Consolas" panose="020B0609020204030204" pitchFamily="49" charset="0"/>
            </a:endParaRP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a </a:t>
            </a:r>
            <a:r>
              <a:rPr lang="en-IN" dirty="0" err="1">
                <a:solidFill>
                  <a:srgbClr val="7F007F"/>
                </a:solidFill>
                <a:latin typeface="Consolas" panose="020B0609020204030204" pitchFamily="49" charset="0"/>
              </a:rPr>
              <a:t>href</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"hello1"</a:t>
            </a:r>
            <a:r>
              <a:rPr lang="en-IN" i="1" dirty="0">
                <a:solidFill>
                  <a:srgbClr val="008080"/>
                </a:solidFill>
                <a:latin typeface="Consolas" panose="020B0609020204030204" pitchFamily="49" charset="0"/>
              </a:rPr>
              <a:t>&gt;</a:t>
            </a:r>
            <a:r>
              <a:rPr lang="en-IN" i="1" dirty="0">
                <a:solidFill>
                  <a:srgbClr val="000000"/>
                </a:solidFill>
                <a:latin typeface="Consolas" panose="020B0609020204030204" pitchFamily="49" charset="0"/>
              </a:rPr>
              <a:t>Spring MVC</a:t>
            </a:r>
            <a:r>
              <a:rPr lang="en-IN" i="1" dirty="0">
                <a:solidFill>
                  <a:srgbClr val="008080"/>
                </a:solidFill>
                <a:latin typeface="Consolas" panose="020B0609020204030204" pitchFamily="49" charset="0"/>
              </a:rPr>
              <a:t>&lt;/</a:t>
            </a:r>
            <a:r>
              <a:rPr lang="en-IN" i="1" dirty="0">
                <a:solidFill>
                  <a:srgbClr val="3F7F7F"/>
                </a:solidFill>
                <a:latin typeface="Consolas" panose="020B0609020204030204" pitchFamily="49" charset="0"/>
              </a:rPr>
              <a:t>a</a:t>
            </a:r>
            <a:r>
              <a:rPr lang="en-IN" i="1" dirty="0">
                <a:solidFill>
                  <a:srgbClr val="008080"/>
                </a:solidFill>
                <a:latin typeface="Consolas" panose="020B0609020204030204" pitchFamily="49" charset="0"/>
              </a:rPr>
              <a:t>&gt;</a:t>
            </a:r>
            <a:r>
              <a:rPr lang="en-IN" i="1" dirty="0">
                <a:solidFill>
                  <a:srgbClr val="000000"/>
                </a:solidFill>
                <a:latin typeface="Consolas" panose="020B0609020204030204" pitchFamily="49" charset="0"/>
              </a:rPr>
              <a:t> || </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a </a:t>
            </a:r>
            <a:r>
              <a:rPr lang="en-IN" dirty="0" err="1">
                <a:solidFill>
                  <a:srgbClr val="7F007F"/>
                </a:solidFill>
                <a:latin typeface="Consolas" panose="020B0609020204030204" pitchFamily="49" charset="0"/>
              </a:rPr>
              <a:t>href</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"hello2"</a:t>
            </a:r>
            <a:r>
              <a:rPr lang="en-IN" i="1" dirty="0">
                <a:solidFill>
                  <a:srgbClr val="008080"/>
                </a:solidFill>
                <a:latin typeface="Consolas" panose="020B0609020204030204" pitchFamily="49" charset="0"/>
              </a:rPr>
              <a:t>&gt;</a:t>
            </a:r>
            <a:r>
              <a:rPr lang="en-IN" i="1" dirty="0">
                <a:solidFill>
                  <a:srgbClr val="000000"/>
                </a:solidFill>
                <a:latin typeface="Consolas" panose="020B0609020204030204" pitchFamily="49" charset="0"/>
              </a:rPr>
              <a:t>Spring Core</a:t>
            </a:r>
            <a:r>
              <a:rPr lang="en-IN" i="1" dirty="0">
                <a:solidFill>
                  <a:srgbClr val="008080"/>
                </a:solidFill>
                <a:latin typeface="Consolas" panose="020B0609020204030204" pitchFamily="49" charset="0"/>
              </a:rPr>
              <a:t>&lt;/</a:t>
            </a:r>
            <a:r>
              <a:rPr lang="en-IN" i="1" dirty="0">
                <a:solidFill>
                  <a:srgbClr val="3F7F7F"/>
                </a:solidFill>
                <a:latin typeface="Consolas" panose="020B0609020204030204" pitchFamily="49" charset="0"/>
              </a:rPr>
              <a:t>a</a:t>
            </a:r>
            <a:r>
              <a:rPr lang="en-IN" i="1" dirty="0">
                <a:solidFill>
                  <a:srgbClr val="008080"/>
                </a:solidFill>
                <a:latin typeface="Consolas" panose="020B0609020204030204" pitchFamily="49" charset="0"/>
              </a:rPr>
              <a:t>&gt;</a:t>
            </a:r>
            <a:r>
              <a:rPr lang="en-IN" i="1" dirty="0">
                <a:solidFill>
                  <a:srgbClr val="000000"/>
                </a:solidFill>
                <a:latin typeface="Consolas" panose="020B0609020204030204" pitchFamily="49" charset="0"/>
              </a:rPr>
              <a:t> </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body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html</a:t>
            </a:r>
            <a:r>
              <a:rPr lang="en-IN"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647852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 Spring Web MVC Cont..</a:t>
            </a:r>
            <a:endParaRPr lang="en-US" dirty="0"/>
          </a:p>
        </p:txBody>
      </p:sp>
      <p:sp>
        <p:nvSpPr>
          <p:cNvPr id="4" name="TextBox 3">
            <a:extLst>
              <a:ext uri="{FF2B5EF4-FFF2-40B4-BE49-F238E27FC236}">
                <a16:creationId xmlns:a16="http://schemas.microsoft.com/office/drawing/2014/main" id="{D7D0C2DF-6EB1-4332-AC8A-2DBE4F309597}"/>
              </a:ext>
            </a:extLst>
          </p:cNvPr>
          <p:cNvSpPr txBox="1"/>
          <p:nvPr/>
        </p:nvSpPr>
        <p:spPr>
          <a:xfrm>
            <a:off x="395536" y="1412776"/>
            <a:ext cx="7488832" cy="369332"/>
          </a:xfrm>
          <a:prstGeom prst="rect">
            <a:avLst/>
          </a:prstGeom>
          <a:noFill/>
        </p:spPr>
        <p:txBody>
          <a:bodyPr wrap="square" rtlCol="0">
            <a:spAutoFit/>
          </a:bodyPr>
          <a:lstStyle/>
          <a:p>
            <a:r>
              <a:rPr lang="en-IN" dirty="0"/>
              <a:t>After running the project on tomcat server we will see </a:t>
            </a:r>
            <a:r>
              <a:rPr lang="en-IN" dirty="0" err="1"/>
              <a:t>index.jsp</a:t>
            </a:r>
            <a:r>
              <a:rPr lang="en-IN" dirty="0"/>
              <a:t>  </a:t>
            </a:r>
          </a:p>
        </p:txBody>
      </p:sp>
      <p:pic>
        <p:nvPicPr>
          <p:cNvPr id="5" name="Picture 4">
            <a:extLst>
              <a:ext uri="{FF2B5EF4-FFF2-40B4-BE49-F238E27FC236}">
                <a16:creationId xmlns:a16="http://schemas.microsoft.com/office/drawing/2014/main" id="{834675DF-BE87-457B-AAB5-D50D3ADCC926}"/>
              </a:ext>
            </a:extLst>
          </p:cNvPr>
          <p:cNvPicPr>
            <a:picLocks noChangeAspect="1"/>
          </p:cNvPicPr>
          <p:nvPr/>
        </p:nvPicPr>
        <p:blipFill rotWithShape="1">
          <a:blip r:embed="rId2"/>
          <a:srcRect r="20863" b="28990"/>
          <a:stretch/>
        </p:blipFill>
        <p:spPr>
          <a:xfrm>
            <a:off x="521804" y="1916832"/>
            <a:ext cx="7236296" cy="3650615"/>
          </a:xfrm>
          <a:prstGeom prst="rect">
            <a:avLst/>
          </a:prstGeom>
          <a:ln>
            <a:solidFill>
              <a:schemeClr val="accent2"/>
            </a:solidFill>
          </a:ln>
        </p:spPr>
      </p:pic>
    </p:spTree>
    <p:extLst>
      <p:ext uri="{BB962C8B-B14F-4D97-AF65-F5344CB8AC3E}">
        <p14:creationId xmlns:p14="http://schemas.microsoft.com/office/powerpoint/2010/main" val="1411082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B4FB-71DE-4AA2-8FB6-90762DB1E5DA}"/>
              </a:ext>
            </a:extLst>
          </p:cNvPr>
          <p:cNvSpPr>
            <a:spLocks noGrp="1"/>
          </p:cNvSpPr>
          <p:nvPr>
            <p:ph type="title"/>
          </p:nvPr>
        </p:nvSpPr>
        <p:spPr/>
        <p:txBody>
          <a:bodyPr/>
          <a:lstStyle/>
          <a:p>
            <a:r>
              <a:rPr lang="en-IN" dirty="0"/>
              <a:t>Demo: Spring Web MVC Cont..</a:t>
            </a:r>
          </a:p>
        </p:txBody>
      </p:sp>
      <p:sp>
        <p:nvSpPr>
          <p:cNvPr id="4" name="TextBox 3">
            <a:extLst>
              <a:ext uri="{FF2B5EF4-FFF2-40B4-BE49-F238E27FC236}">
                <a16:creationId xmlns:a16="http://schemas.microsoft.com/office/drawing/2014/main" id="{D5897D3C-A271-4A95-A9DE-E8B98FB0D917}"/>
              </a:ext>
            </a:extLst>
          </p:cNvPr>
          <p:cNvSpPr txBox="1"/>
          <p:nvPr/>
        </p:nvSpPr>
        <p:spPr>
          <a:xfrm>
            <a:off x="323528" y="1268760"/>
            <a:ext cx="8208912" cy="369332"/>
          </a:xfrm>
          <a:prstGeom prst="rect">
            <a:avLst/>
          </a:prstGeom>
          <a:noFill/>
        </p:spPr>
        <p:txBody>
          <a:bodyPr wrap="square" rtlCol="0">
            <a:spAutoFit/>
          </a:bodyPr>
          <a:lstStyle/>
          <a:p>
            <a:r>
              <a:rPr lang="en-IN" dirty="0"/>
              <a:t>If we click on spring </a:t>
            </a:r>
            <a:r>
              <a:rPr lang="en-IN" dirty="0" err="1"/>
              <a:t>mvc</a:t>
            </a:r>
            <a:r>
              <a:rPr lang="en-IN" dirty="0"/>
              <a:t> and spring core link it will display two pages like.</a:t>
            </a:r>
          </a:p>
        </p:txBody>
      </p:sp>
      <p:pic>
        <p:nvPicPr>
          <p:cNvPr id="5" name="Picture 4">
            <a:extLst>
              <a:ext uri="{FF2B5EF4-FFF2-40B4-BE49-F238E27FC236}">
                <a16:creationId xmlns:a16="http://schemas.microsoft.com/office/drawing/2014/main" id="{A7382154-1F5E-4FF9-A252-A5343F22ADED}"/>
              </a:ext>
            </a:extLst>
          </p:cNvPr>
          <p:cNvPicPr>
            <a:picLocks noChangeAspect="1"/>
          </p:cNvPicPr>
          <p:nvPr/>
        </p:nvPicPr>
        <p:blipFill rotWithShape="1">
          <a:blip r:embed="rId3"/>
          <a:srcRect t="5179" r="50000" b="30391"/>
          <a:stretch/>
        </p:blipFill>
        <p:spPr>
          <a:xfrm>
            <a:off x="323528" y="1880768"/>
            <a:ext cx="4392505" cy="3182327"/>
          </a:xfrm>
          <a:prstGeom prst="rect">
            <a:avLst/>
          </a:prstGeom>
          <a:ln>
            <a:solidFill>
              <a:schemeClr val="accent2"/>
            </a:solidFill>
          </a:ln>
        </p:spPr>
      </p:pic>
      <p:pic>
        <p:nvPicPr>
          <p:cNvPr id="6" name="Picture 5">
            <a:extLst>
              <a:ext uri="{FF2B5EF4-FFF2-40B4-BE49-F238E27FC236}">
                <a16:creationId xmlns:a16="http://schemas.microsoft.com/office/drawing/2014/main" id="{B8996C2B-3896-4803-980F-F724C72CF725}"/>
              </a:ext>
            </a:extLst>
          </p:cNvPr>
          <p:cNvPicPr>
            <a:picLocks noChangeAspect="1"/>
          </p:cNvPicPr>
          <p:nvPr/>
        </p:nvPicPr>
        <p:blipFill rotWithShape="1">
          <a:blip r:embed="rId4"/>
          <a:srcRect t="-424" r="53150" b="28990"/>
          <a:stretch/>
        </p:blipFill>
        <p:spPr>
          <a:xfrm>
            <a:off x="4860032" y="1880768"/>
            <a:ext cx="3851903" cy="3492448"/>
          </a:xfrm>
          <a:prstGeom prst="rect">
            <a:avLst/>
          </a:prstGeom>
          <a:ln>
            <a:solidFill>
              <a:schemeClr val="accent2"/>
            </a:solidFill>
          </a:ln>
        </p:spPr>
      </p:pic>
    </p:spTree>
    <p:extLst>
      <p:ext uri="{BB962C8B-B14F-4D97-AF65-F5344CB8AC3E}">
        <p14:creationId xmlns:p14="http://schemas.microsoft.com/office/powerpoint/2010/main" val="2879905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34D5-C567-4A3E-942A-70C43A2EA582}"/>
              </a:ext>
            </a:extLst>
          </p:cNvPr>
          <p:cNvSpPr>
            <a:spLocks noGrp="1"/>
          </p:cNvSpPr>
          <p:nvPr>
            <p:ph type="title"/>
          </p:nvPr>
        </p:nvSpPr>
        <p:spPr/>
        <p:txBody>
          <a:bodyPr/>
          <a:lstStyle/>
          <a:p>
            <a:r>
              <a:rPr lang="en-US" dirty="0"/>
              <a:t>Logging with Log4j</a:t>
            </a:r>
            <a:endParaRPr lang="en-IN" dirty="0"/>
          </a:p>
        </p:txBody>
      </p:sp>
      <p:sp>
        <p:nvSpPr>
          <p:cNvPr id="4" name="Rectangle 3">
            <a:extLst>
              <a:ext uri="{FF2B5EF4-FFF2-40B4-BE49-F238E27FC236}">
                <a16:creationId xmlns:a16="http://schemas.microsoft.com/office/drawing/2014/main" id="{833DF4C3-EAE8-4151-8692-8FB6AEBB3843}"/>
              </a:ext>
            </a:extLst>
          </p:cNvPr>
          <p:cNvSpPr/>
          <p:nvPr/>
        </p:nvSpPr>
        <p:spPr>
          <a:xfrm>
            <a:off x="251520" y="1340768"/>
            <a:ext cx="8663880" cy="3693319"/>
          </a:xfrm>
          <a:prstGeom prst="rect">
            <a:avLst/>
          </a:prstGeom>
        </p:spPr>
        <p:txBody>
          <a:bodyPr wrap="square">
            <a:spAutoFit/>
          </a:bodyPr>
          <a:lstStyle/>
          <a:p>
            <a:r>
              <a:rPr lang="en-IN" dirty="0">
                <a:solidFill>
                  <a:srgbClr val="212529"/>
                </a:solidFill>
                <a:latin typeface="-apple-system"/>
              </a:rPr>
              <a:t>By default, Spring (spring-core) is using the JCL for logging which uses a runtime discovery algorithm to finds out for other logging frameworks on the project </a:t>
            </a:r>
            <a:r>
              <a:rPr lang="en-IN" dirty="0" err="1">
                <a:solidFill>
                  <a:srgbClr val="212529"/>
                </a:solidFill>
                <a:latin typeface="-apple-system"/>
              </a:rPr>
              <a:t>classpath</a:t>
            </a:r>
            <a:r>
              <a:rPr lang="en-IN" dirty="0">
                <a:solidFill>
                  <a:srgbClr val="212529"/>
                </a:solidFill>
                <a:latin typeface="-apple-system"/>
              </a:rPr>
              <a:t>.</a:t>
            </a:r>
          </a:p>
          <a:p>
            <a:endParaRPr lang="en-IN" dirty="0">
              <a:solidFill>
                <a:srgbClr val="212529"/>
              </a:solidFill>
              <a:latin typeface="-apple-system"/>
            </a:endParaRPr>
          </a:p>
          <a:p>
            <a:r>
              <a:rPr lang="en-IN" dirty="0"/>
              <a:t>Logging is a Vital dependency for Spring for the below reasons: </a:t>
            </a:r>
          </a:p>
          <a:p>
            <a:endParaRPr lang="en-IN" i="1" dirty="0"/>
          </a:p>
          <a:p>
            <a:pPr marL="285750" indent="-285750">
              <a:buFont typeface="Wingdings" panose="05000000000000000000" pitchFamily="2" charset="2"/>
              <a:buChar char="ü"/>
            </a:pPr>
            <a:r>
              <a:rPr lang="en-IN" dirty="0"/>
              <a:t> it is the only compulsory external dependency, </a:t>
            </a:r>
          </a:p>
          <a:p>
            <a:pPr marL="285750" indent="-285750">
              <a:buFont typeface="Wingdings" panose="05000000000000000000" pitchFamily="2" charset="2"/>
              <a:buChar char="ü"/>
            </a:pPr>
            <a:r>
              <a:rPr lang="en-IN" dirty="0"/>
              <a:t> User can see some output from the tools. </a:t>
            </a:r>
          </a:p>
          <a:p>
            <a:pPr marL="285750" indent="-285750">
              <a:buFont typeface="Wingdings" panose="05000000000000000000" pitchFamily="2" charset="2"/>
              <a:buChar char="ü"/>
            </a:pPr>
            <a:r>
              <a:rPr lang="en-IN" dirty="0"/>
              <a:t> Many other tools gets integrated by Spring who also prefers Logging dependency. </a:t>
            </a:r>
          </a:p>
          <a:p>
            <a:pPr marL="285750" indent="-285750">
              <a:buFont typeface="Wingdings" panose="05000000000000000000" pitchFamily="2" charset="2"/>
              <a:buChar char="ü"/>
            </a:pPr>
            <a:r>
              <a:rPr lang="en-IN" dirty="0"/>
              <a:t> The application developer can get an unified logging configured in a central place for the whole application, including all external components. </a:t>
            </a:r>
            <a:br>
              <a:rPr lang="en-IN" dirty="0"/>
            </a:br>
            <a:endParaRPr lang="en-IN" dirty="0">
              <a:solidFill>
                <a:srgbClr val="212529"/>
              </a:solidFill>
              <a:latin typeface="-apple-system"/>
            </a:endParaRPr>
          </a:p>
          <a:p>
            <a:br>
              <a:rPr lang="en-IN" dirty="0"/>
            </a:br>
            <a:endParaRPr lang="en-IN" dirty="0"/>
          </a:p>
        </p:txBody>
      </p:sp>
    </p:spTree>
    <p:extLst>
      <p:ext uri="{BB962C8B-B14F-4D97-AF65-F5344CB8AC3E}">
        <p14:creationId xmlns:p14="http://schemas.microsoft.com/office/powerpoint/2010/main" val="3236534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72B4-6913-4A29-955D-D94FAA26EF95}"/>
              </a:ext>
            </a:extLst>
          </p:cNvPr>
          <p:cNvSpPr>
            <a:spLocks noGrp="1"/>
          </p:cNvSpPr>
          <p:nvPr>
            <p:ph type="title"/>
          </p:nvPr>
        </p:nvSpPr>
        <p:spPr/>
        <p:txBody>
          <a:bodyPr/>
          <a:lstStyle/>
          <a:p>
            <a:r>
              <a:rPr lang="en-IN" dirty="0"/>
              <a:t>Logging with Log4j Cont..</a:t>
            </a:r>
          </a:p>
        </p:txBody>
      </p:sp>
      <p:sp>
        <p:nvSpPr>
          <p:cNvPr id="5" name="Rectangle 4">
            <a:extLst>
              <a:ext uri="{FF2B5EF4-FFF2-40B4-BE49-F238E27FC236}">
                <a16:creationId xmlns:a16="http://schemas.microsoft.com/office/drawing/2014/main" id="{B5B3DC70-4C76-4C5E-B8FB-5EE7191F2531}"/>
              </a:ext>
            </a:extLst>
          </p:cNvPr>
          <p:cNvSpPr/>
          <p:nvPr/>
        </p:nvSpPr>
        <p:spPr>
          <a:xfrm>
            <a:off x="114300" y="1124744"/>
            <a:ext cx="8915400" cy="1785104"/>
          </a:xfrm>
          <a:prstGeom prst="rect">
            <a:avLst/>
          </a:prstGeom>
        </p:spPr>
        <p:txBody>
          <a:bodyPr wrap="square">
            <a:spAutoFit/>
          </a:bodyPr>
          <a:lstStyle/>
          <a:p>
            <a:r>
              <a:rPr lang="en-IN" sz="2000" b="1" dirty="0"/>
              <a:t>There are basically two ways to switch off commons-logging:</a:t>
            </a:r>
          </a:p>
          <a:p>
            <a:endParaRPr lang="en-IN" dirty="0"/>
          </a:p>
          <a:p>
            <a:pPr marL="742950" lvl="1" indent="-285750">
              <a:buFont typeface="Wingdings" panose="05000000000000000000" pitchFamily="2" charset="2"/>
              <a:buChar char="q"/>
            </a:pPr>
            <a:r>
              <a:rPr lang="en-IN" dirty="0"/>
              <a:t>Exclude the dependency from the spring-core module (as it is the only module that explicitly depends on commons-logging)</a:t>
            </a:r>
          </a:p>
          <a:p>
            <a:pPr marL="742950" lvl="1" indent="-285750">
              <a:buFont typeface="Wingdings" panose="05000000000000000000" pitchFamily="2" charset="2"/>
              <a:buChar char="q"/>
            </a:pPr>
            <a:r>
              <a:rPr lang="en-IN" dirty="0"/>
              <a:t>Depend on a special commons-logging dependency that replaces the library with an empty jar </a:t>
            </a:r>
          </a:p>
        </p:txBody>
      </p:sp>
    </p:spTree>
    <p:extLst>
      <p:ext uri="{BB962C8B-B14F-4D97-AF65-F5344CB8AC3E}">
        <p14:creationId xmlns:p14="http://schemas.microsoft.com/office/powerpoint/2010/main" val="12592254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A41-CB6F-4847-8FD0-52DE28957180}"/>
              </a:ext>
            </a:extLst>
          </p:cNvPr>
          <p:cNvSpPr>
            <a:spLocks noGrp="1"/>
          </p:cNvSpPr>
          <p:nvPr>
            <p:ph type="title"/>
          </p:nvPr>
        </p:nvSpPr>
        <p:spPr/>
        <p:txBody>
          <a:bodyPr>
            <a:noAutofit/>
          </a:bodyPr>
          <a:lstStyle/>
          <a:p>
            <a:r>
              <a:rPr lang="en-IN" sz="2800" dirty="0"/>
              <a:t>Demo: Logging with Log4j</a:t>
            </a:r>
          </a:p>
        </p:txBody>
      </p:sp>
      <p:sp>
        <p:nvSpPr>
          <p:cNvPr id="5" name="Rectangle 4">
            <a:extLst>
              <a:ext uri="{FF2B5EF4-FFF2-40B4-BE49-F238E27FC236}">
                <a16:creationId xmlns:a16="http://schemas.microsoft.com/office/drawing/2014/main" id="{CB0BCCBA-F629-4BB6-BF2C-106F2833C27F}"/>
              </a:ext>
            </a:extLst>
          </p:cNvPr>
          <p:cNvSpPr/>
          <p:nvPr/>
        </p:nvSpPr>
        <p:spPr>
          <a:xfrm>
            <a:off x="239688" y="1124744"/>
            <a:ext cx="8915400" cy="3785652"/>
          </a:xfrm>
          <a:prstGeom prst="rect">
            <a:avLst/>
          </a:prstGeom>
        </p:spPr>
        <p:txBody>
          <a:bodyPr wrap="square">
            <a:spAutoFit/>
          </a:bodyPr>
          <a:lstStyle/>
          <a:p>
            <a:r>
              <a:rPr lang="en-IN" sz="2000" b="1" dirty="0"/>
              <a:t>Duration:15 min</a:t>
            </a:r>
          </a:p>
          <a:p>
            <a:pPr marL="342900" indent="-342900">
              <a:buFont typeface="+mj-lt"/>
              <a:buAutoNum type="arabicPeriod"/>
            </a:pPr>
            <a:endParaRPr lang="en-IN" sz="2000" dirty="0"/>
          </a:p>
          <a:p>
            <a:pPr marL="342900" indent="-342900">
              <a:buFont typeface="+mj-lt"/>
              <a:buAutoNum type="arabicPeriod"/>
            </a:pPr>
            <a:r>
              <a:rPr lang="en-IN" sz="2000" dirty="0"/>
              <a:t>Create a project with a name </a:t>
            </a:r>
            <a:r>
              <a:rPr lang="en-IN" sz="2000" dirty="0" err="1"/>
              <a:t>LoggingSpring</a:t>
            </a:r>
            <a:r>
              <a:rPr lang="en-IN" sz="2000" dirty="0"/>
              <a:t> and create a package com.demo.log4j under the src folder in the created project.</a:t>
            </a:r>
          </a:p>
          <a:p>
            <a:pPr marL="342900" indent="-342900">
              <a:buFont typeface="+mj-lt"/>
              <a:buAutoNum type="arabicPeriod"/>
            </a:pPr>
            <a:r>
              <a:rPr lang="en-IN" sz="2000" dirty="0"/>
              <a:t>All Spring libraries should be added using Add External JARs option</a:t>
            </a:r>
          </a:p>
          <a:p>
            <a:pPr marL="342900" indent="-342900">
              <a:buFont typeface="+mj-lt"/>
              <a:buAutoNum type="arabicPeriod"/>
            </a:pPr>
            <a:r>
              <a:rPr lang="en-IN" sz="2000" dirty="0"/>
              <a:t>Additionally add log4j library log4j-x.y.z.jar your project.</a:t>
            </a:r>
          </a:p>
          <a:p>
            <a:pPr marL="342900" indent="-342900">
              <a:buFont typeface="+mj-lt"/>
              <a:buAutoNum type="arabicPeriod"/>
            </a:pPr>
            <a:r>
              <a:rPr lang="en-IN" sz="2000" dirty="0"/>
              <a:t>Create Java classes </a:t>
            </a:r>
            <a:r>
              <a:rPr lang="en-IN" sz="2000" dirty="0" err="1"/>
              <a:t>LogMessage</a:t>
            </a:r>
            <a:r>
              <a:rPr lang="en-IN" sz="2000" dirty="0"/>
              <a:t> and </a:t>
            </a:r>
            <a:r>
              <a:rPr lang="en-IN" sz="2000" dirty="0" err="1"/>
              <a:t>MainApp</a:t>
            </a:r>
            <a:r>
              <a:rPr lang="en-IN" sz="2000" dirty="0"/>
              <a:t> under the com.demo.log4j package.</a:t>
            </a:r>
          </a:p>
          <a:p>
            <a:pPr marL="342900" indent="-342900">
              <a:buFont typeface="+mj-lt"/>
              <a:buAutoNum type="arabicPeriod"/>
            </a:pPr>
            <a:r>
              <a:rPr lang="en-IN" sz="2000" dirty="0"/>
              <a:t>Under src folder create Beans configuration file Beans.xml and log4J configuration file log4j.properties.</a:t>
            </a:r>
          </a:p>
          <a:p>
            <a:pPr marL="342900" indent="-342900">
              <a:buFont typeface="+mj-lt"/>
              <a:buAutoNum type="arabicPeriod"/>
            </a:pPr>
            <a:r>
              <a:rPr lang="en-IN" sz="2000" dirty="0"/>
              <a:t>Finally, create the content of all the Java files and Bean Configuration file.</a:t>
            </a:r>
          </a:p>
          <a:p>
            <a:pPr marL="342900" indent="-342900">
              <a:buFont typeface="+mj-lt"/>
              <a:buAutoNum type="arabicPeriod"/>
            </a:pPr>
            <a:r>
              <a:rPr lang="en-IN" sz="2000" dirty="0"/>
              <a:t>Run the application.</a:t>
            </a:r>
          </a:p>
        </p:txBody>
      </p:sp>
    </p:spTree>
    <p:extLst>
      <p:ext uri="{BB962C8B-B14F-4D97-AF65-F5344CB8AC3E}">
        <p14:creationId xmlns:p14="http://schemas.microsoft.com/office/powerpoint/2010/main" val="3005789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A41-CB6F-4847-8FD0-52DE28957180}"/>
              </a:ext>
            </a:extLst>
          </p:cNvPr>
          <p:cNvSpPr>
            <a:spLocks noGrp="1"/>
          </p:cNvSpPr>
          <p:nvPr>
            <p:ph type="title"/>
          </p:nvPr>
        </p:nvSpPr>
        <p:spPr/>
        <p:txBody>
          <a:bodyPr>
            <a:noAutofit/>
          </a:bodyPr>
          <a:lstStyle/>
          <a:p>
            <a:r>
              <a:rPr lang="en-IN" sz="2800" dirty="0"/>
              <a:t>Demo: Logging with Log4j Cont..</a:t>
            </a:r>
          </a:p>
        </p:txBody>
      </p:sp>
      <p:sp>
        <p:nvSpPr>
          <p:cNvPr id="5" name="Rectangle 4">
            <a:extLst>
              <a:ext uri="{FF2B5EF4-FFF2-40B4-BE49-F238E27FC236}">
                <a16:creationId xmlns:a16="http://schemas.microsoft.com/office/drawing/2014/main" id="{CB0BCCBA-F629-4BB6-BF2C-106F2833C27F}"/>
              </a:ext>
            </a:extLst>
          </p:cNvPr>
          <p:cNvSpPr/>
          <p:nvPr/>
        </p:nvSpPr>
        <p:spPr>
          <a:xfrm>
            <a:off x="239688" y="1124744"/>
            <a:ext cx="8915400" cy="4401205"/>
          </a:xfrm>
          <a:prstGeom prst="rect">
            <a:avLst/>
          </a:prstGeom>
        </p:spPr>
        <p:txBody>
          <a:bodyPr wrap="square">
            <a:spAutoFit/>
          </a:bodyPr>
          <a:lstStyle/>
          <a:p>
            <a:r>
              <a:rPr lang="en-IN" sz="2000" dirty="0"/>
              <a:t>Here is the content of LogMessage.java file</a:t>
            </a:r>
          </a:p>
          <a:p>
            <a:endParaRPr lang="en-IN" sz="2000" dirty="0"/>
          </a:p>
          <a:p>
            <a:r>
              <a:rPr lang="en-IN" sz="2000" dirty="0"/>
              <a:t>package com.demo.log4j;</a:t>
            </a:r>
          </a:p>
          <a:p>
            <a:endParaRPr lang="en-IN" sz="2000" dirty="0"/>
          </a:p>
          <a:p>
            <a:r>
              <a:rPr lang="en-IN" sz="2000" dirty="0"/>
              <a:t>public class </a:t>
            </a:r>
            <a:r>
              <a:rPr lang="en-IN" sz="2000" dirty="0" err="1"/>
              <a:t>LogMessage</a:t>
            </a:r>
            <a:r>
              <a:rPr lang="en-IN" sz="2000" dirty="0"/>
              <a:t> {</a:t>
            </a:r>
          </a:p>
          <a:p>
            <a:r>
              <a:rPr lang="en-IN" sz="2000" dirty="0"/>
              <a:t>   private String comment;</a:t>
            </a:r>
          </a:p>
          <a:p>
            <a:r>
              <a:rPr lang="en-IN" sz="2000" dirty="0"/>
              <a:t>   </a:t>
            </a:r>
          </a:p>
          <a:p>
            <a:r>
              <a:rPr lang="en-IN" sz="2000" dirty="0"/>
              <a:t>   public void </a:t>
            </a:r>
            <a:r>
              <a:rPr lang="en-IN" sz="2000" dirty="0" err="1"/>
              <a:t>setComment</a:t>
            </a:r>
            <a:r>
              <a:rPr lang="en-IN" sz="2000" dirty="0"/>
              <a:t>(String comment){</a:t>
            </a:r>
          </a:p>
          <a:p>
            <a:r>
              <a:rPr lang="en-IN" sz="2000" dirty="0"/>
              <a:t>      </a:t>
            </a:r>
            <a:r>
              <a:rPr lang="en-IN" sz="2000" dirty="0" err="1"/>
              <a:t>this.comment</a:t>
            </a:r>
            <a:r>
              <a:rPr lang="en-IN" sz="2000" dirty="0"/>
              <a:t>  = comment;</a:t>
            </a:r>
          </a:p>
          <a:p>
            <a:r>
              <a:rPr lang="en-IN" sz="2000" dirty="0"/>
              <a:t>   }</a:t>
            </a:r>
          </a:p>
          <a:p>
            <a:r>
              <a:rPr lang="en-IN" sz="2000" dirty="0"/>
              <a:t>   public void </a:t>
            </a:r>
            <a:r>
              <a:rPr lang="en-IN" sz="2000" dirty="0" err="1"/>
              <a:t>getComment</a:t>
            </a:r>
            <a:r>
              <a:rPr lang="en-IN" sz="2000" dirty="0"/>
              <a:t>() {</a:t>
            </a:r>
          </a:p>
          <a:p>
            <a:r>
              <a:rPr lang="en-IN" sz="2000" dirty="0"/>
              <a:t>      </a:t>
            </a:r>
            <a:r>
              <a:rPr lang="en-IN" sz="2000" dirty="0" err="1"/>
              <a:t>System.out.println</a:t>
            </a:r>
            <a:r>
              <a:rPr lang="en-IN" sz="2000" dirty="0"/>
              <a:t>("Your Comment : " + comment);</a:t>
            </a:r>
          </a:p>
          <a:p>
            <a:r>
              <a:rPr lang="en-IN" sz="2000" dirty="0"/>
              <a:t>   }</a:t>
            </a:r>
          </a:p>
          <a:p>
            <a:r>
              <a:rPr lang="en-IN" sz="2000" dirty="0"/>
              <a:t>}</a:t>
            </a:r>
          </a:p>
        </p:txBody>
      </p:sp>
    </p:spTree>
    <p:extLst>
      <p:ext uri="{BB962C8B-B14F-4D97-AF65-F5344CB8AC3E}">
        <p14:creationId xmlns:p14="http://schemas.microsoft.com/office/powerpoint/2010/main" val="3302378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A41-CB6F-4847-8FD0-52DE28957180}"/>
              </a:ext>
            </a:extLst>
          </p:cNvPr>
          <p:cNvSpPr>
            <a:spLocks noGrp="1"/>
          </p:cNvSpPr>
          <p:nvPr>
            <p:ph type="title"/>
          </p:nvPr>
        </p:nvSpPr>
        <p:spPr/>
        <p:txBody>
          <a:bodyPr>
            <a:noAutofit/>
          </a:bodyPr>
          <a:lstStyle/>
          <a:p>
            <a:r>
              <a:rPr lang="en-IN" sz="2800" dirty="0"/>
              <a:t>Demo: Logging with Log4j Cont..</a:t>
            </a:r>
          </a:p>
        </p:txBody>
      </p:sp>
      <p:sp>
        <p:nvSpPr>
          <p:cNvPr id="5" name="Rectangle 4">
            <a:extLst>
              <a:ext uri="{FF2B5EF4-FFF2-40B4-BE49-F238E27FC236}">
                <a16:creationId xmlns:a16="http://schemas.microsoft.com/office/drawing/2014/main" id="{CB0BCCBA-F629-4BB6-BF2C-106F2833C27F}"/>
              </a:ext>
            </a:extLst>
          </p:cNvPr>
          <p:cNvSpPr/>
          <p:nvPr/>
        </p:nvSpPr>
        <p:spPr>
          <a:xfrm>
            <a:off x="228600" y="980728"/>
            <a:ext cx="8915400" cy="5632311"/>
          </a:xfrm>
          <a:prstGeom prst="rect">
            <a:avLst/>
          </a:prstGeom>
        </p:spPr>
        <p:txBody>
          <a:bodyPr wrap="square">
            <a:spAutoFit/>
          </a:bodyPr>
          <a:lstStyle/>
          <a:p>
            <a:r>
              <a:rPr lang="en-IN" dirty="0"/>
              <a:t>MainApp.java</a:t>
            </a:r>
          </a:p>
          <a:p>
            <a:endParaRPr lang="en-IN" dirty="0"/>
          </a:p>
          <a:p>
            <a:r>
              <a:rPr lang="en-IN" dirty="0"/>
              <a:t>package com.test.log4j;</a:t>
            </a:r>
          </a:p>
          <a:p>
            <a:endParaRPr lang="en-IN" dirty="0"/>
          </a:p>
          <a:p>
            <a:r>
              <a:rPr lang="en-IN" dirty="0"/>
              <a:t>import </a:t>
            </a:r>
            <a:r>
              <a:rPr lang="en-IN" dirty="0" err="1"/>
              <a:t>org.springframework.context.ApplicationContext</a:t>
            </a:r>
            <a:r>
              <a:rPr lang="en-IN" dirty="0"/>
              <a:t>;</a:t>
            </a:r>
          </a:p>
          <a:p>
            <a:r>
              <a:rPr lang="en-IN" dirty="0"/>
              <a:t>import org.springframework.context.support.ClassPathXmlApplicationContext;</a:t>
            </a:r>
          </a:p>
          <a:p>
            <a:r>
              <a:rPr lang="en-IN" dirty="0"/>
              <a:t>import org.apache.log4j.Logger;</a:t>
            </a:r>
          </a:p>
          <a:p>
            <a:endParaRPr lang="en-IN" dirty="0"/>
          </a:p>
          <a:p>
            <a:r>
              <a:rPr lang="en-IN" dirty="0"/>
              <a:t>public class </a:t>
            </a:r>
            <a:r>
              <a:rPr lang="en-IN" dirty="0" err="1"/>
              <a:t>MainApp</a:t>
            </a:r>
            <a:r>
              <a:rPr lang="en-IN" dirty="0"/>
              <a:t> {</a:t>
            </a:r>
          </a:p>
          <a:p>
            <a:r>
              <a:rPr lang="en-IN" dirty="0"/>
              <a:t>   static Logger log = </a:t>
            </a:r>
            <a:r>
              <a:rPr lang="en-IN" dirty="0" err="1"/>
              <a:t>Logger.getLogger</a:t>
            </a:r>
            <a:r>
              <a:rPr lang="en-IN" dirty="0"/>
              <a:t>(</a:t>
            </a:r>
            <a:r>
              <a:rPr lang="en-IN" dirty="0" err="1"/>
              <a:t>MainApp.class.getName</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ct</a:t>
            </a:r>
            <a:r>
              <a:rPr lang="en-IN" dirty="0"/>
              <a:t> = new </a:t>
            </a:r>
            <a:r>
              <a:rPr lang="en-IN" dirty="0" err="1"/>
              <a:t>ClassPathXmlApplicationContext</a:t>
            </a:r>
            <a:r>
              <a:rPr lang="en-IN" dirty="0"/>
              <a:t>("Beans.xml");</a:t>
            </a:r>
          </a:p>
          <a:p>
            <a:r>
              <a:rPr lang="en-IN" dirty="0"/>
              <a:t>      log.info(“Creating </a:t>
            </a:r>
            <a:r>
              <a:rPr lang="en-IN" dirty="0" err="1"/>
              <a:t>LogMessage</a:t>
            </a:r>
            <a:r>
              <a:rPr lang="en-IN" dirty="0"/>
              <a:t> </a:t>
            </a:r>
            <a:r>
              <a:rPr lang="en-IN" dirty="0" err="1"/>
              <a:t>Obj</a:t>
            </a:r>
            <a:r>
              <a:rPr lang="en-IN" dirty="0"/>
              <a:t>");</a:t>
            </a:r>
          </a:p>
          <a:p>
            <a:r>
              <a:rPr lang="en-IN" dirty="0"/>
              <a:t>      </a:t>
            </a:r>
            <a:r>
              <a:rPr lang="en-IN" dirty="0" err="1"/>
              <a:t>LogMessage</a:t>
            </a:r>
            <a:r>
              <a:rPr lang="en-IN" dirty="0"/>
              <a:t> </a:t>
            </a:r>
            <a:r>
              <a:rPr lang="en-IN" dirty="0" err="1"/>
              <a:t>obj</a:t>
            </a:r>
            <a:r>
              <a:rPr lang="en-IN" dirty="0"/>
              <a:t> = (</a:t>
            </a:r>
            <a:r>
              <a:rPr lang="en-IN" dirty="0" err="1"/>
              <a:t>LogMessage</a:t>
            </a:r>
            <a:r>
              <a:rPr lang="en-IN" dirty="0"/>
              <a:t>) </a:t>
            </a:r>
            <a:r>
              <a:rPr lang="en-IN" dirty="0" err="1"/>
              <a:t>context.getBean</a:t>
            </a:r>
            <a:r>
              <a:rPr lang="en-IN" dirty="0"/>
              <a:t>(“Logging in progress");</a:t>
            </a:r>
          </a:p>
          <a:p>
            <a:r>
              <a:rPr lang="en-IN" dirty="0"/>
              <a:t>      </a:t>
            </a:r>
            <a:r>
              <a:rPr lang="en-IN" dirty="0" err="1"/>
              <a:t>obj.getComment</a:t>
            </a:r>
            <a:r>
              <a:rPr lang="en-IN" dirty="0"/>
              <a:t>();</a:t>
            </a:r>
          </a:p>
          <a:p>
            <a:r>
              <a:rPr lang="en-IN" dirty="0"/>
              <a:t>      </a:t>
            </a:r>
          </a:p>
          <a:p>
            <a:r>
              <a:rPr lang="en-IN" dirty="0"/>
              <a:t>      log.info(“Exiting the program");</a:t>
            </a:r>
          </a:p>
          <a:p>
            <a:r>
              <a:rPr lang="en-IN" dirty="0"/>
              <a:t>   }</a:t>
            </a:r>
          </a:p>
          <a:p>
            <a:r>
              <a:rPr lang="en-IN" dirty="0"/>
              <a:t>}</a:t>
            </a:r>
          </a:p>
        </p:txBody>
      </p:sp>
    </p:spTree>
    <p:extLst>
      <p:ext uri="{BB962C8B-B14F-4D97-AF65-F5344CB8AC3E}">
        <p14:creationId xmlns:p14="http://schemas.microsoft.com/office/powerpoint/2010/main" val="5795994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A41-CB6F-4847-8FD0-52DE28957180}"/>
              </a:ext>
            </a:extLst>
          </p:cNvPr>
          <p:cNvSpPr>
            <a:spLocks noGrp="1"/>
          </p:cNvSpPr>
          <p:nvPr>
            <p:ph type="title"/>
          </p:nvPr>
        </p:nvSpPr>
        <p:spPr/>
        <p:txBody>
          <a:bodyPr>
            <a:noAutofit/>
          </a:bodyPr>
          <a:lstStyle/>
          <a:p>
            <a:r>
              <a:rPr lang="en-IN" sz="2800" dirty="0"/>
              <a:t>Demo: Logging with Log4j Cont..</a:t>
            </a:r>
          </a:p>
        </p:txBody>
      </p:sp>
      <p:sp>
        <p:nvSpPr>
          <p:cNvPr id="5" name="Rectangle 4">
            <a:extLst>
              <a:ext uri="{FF2B5EF4-FFF2-40B4-BE49-F238E27FC236}">
                <a16:creationId xmlns:a16="http://schemas.microsoft.com/office/drawing/2014/main" id="{CB0BCCBA-F629-4BB6-BF2C-106F2833C27F}"/>
              </a:ext>
            </a:extLst>
          </p:cNvPr>
          <p:cNvSpPr/>
          <p:nvPr/>
        </p:nvSpPr>
        <p:spPr>
          <a:xfrm>
            <a:off x="228600" y="980728"/>
            <a:ext cx="8915400" cy="4801314"/>
          </a:xfrm>
          <a:prstGeom prst="rect">
            <a:avLst/>
          </a:prstGeom>
        </p:spPr>
        <p:txBody>
          <a:bodyPr wrap="square">
            <a:spAutoFit/>
          </a:bodyPr>
          <a:lstStyle/>
          <a:p>
            <a:r>
              <a:rPr lang="en-IN" dirty="0"/>
              <a:t>Generate debug and error message.</a:t>
            </a:r>
          </a:p>
          <a:p>
            <a:endParaRPr lang="en-IN" dirty="0"/>
          </a:p>
          <a:p>
            <a:r>
              <a:rPr lang="en-IN" b="1" dirty="0"/>
              <a:t>Beans.xml </a:t>
            </a:r>
            <a:r>
              <a:rPr lang="en-IN" dirty="0"/>
              <a:t>file</a:t>
            </a:r>
          </a:p>
          <a:p>
            <a:endParaRPr lang="en-IN" dirty="0"/>
          </a:p>
          <a:p>
            <a:r>
              <a:rPr lang="en-IN" dirty="0"/>
              <a:t>&lt;?xml version = "1.0" encoding = "UTF-8"?&gt;</a:t>
            </a:r>
          </a:p>
          <a:p>
            <a:endParaRPr lang="en-IN" dirty="0"/>
          </a:p>
          <a:p>
            <a:r>
              <a:rPr lang="en-IN" dirty="0"/>
              <a:t>&lt;beans </a:t>
            </a:r>
            <a:r>
              <a:rPr lang="en-IN" dirty="0" err="1"/>
              <a:t>xmlns</a:t>
            </a:r>
            <a:r>
              <a:rPr lang="en-IN" dirty="0"/>
              <a:t> = "http://www.springframework.org/schema/beans"</a:t>
            </a:r>
          </a:p>
          <a:p>
            <a:r>
              <a:rPr lang="en-IN" dirty="0"/>
              <a:t>   </a:t>
            </a:r>
            <a:r>
              <a:rPr lang="en-IN" dirty="0" err="1"/>
              <a:t>xmlns:xsi</a:t>
            </a:r>
            <a:r>
              <a:rPr lang="en-IN" dirty="0"/>
              <a:t> = "http://www.w3.org/2001/XMLSchema-instance"</a:t>
            </a:r>
          </a:p>
          <a:p>
            <a:r>
              <a:rPr lang="en-IN" dirty="0"/>
              <a:t>   </a:t>
            </a:r>
            <a:r>
              <a:rPr lang="en-IN" dirty="0" err="1"/>
              <a:t>xsi:schemaLocation</a:t>
            </a:r>
            <a:r>
              <a:rPr lang="en-IN" dirty="0"/>
              <a:t> = "http://www.springframework.org/schema/beans</a:t>
            </a:r>
          </a:p>
          <a:p>
            <a:r>
              <a:rPr lang="en-IN" dirty="0"/>
              <a:t>   http://www.springframework.org/schema/beans/spring-beans-3.0.xsd"&gt;</a:t>
            </a:r>
          </a:p>
          <a:p>
            <a:endParaRPr lang="en-IN" dirty="0"/>
          </a:p>
          <a:p>
            <a:r>
              <a:rPr lang="en-IN" dirty="0"/>
              <a:t>   &lt;bean id = “</a:t>
            </a:r>
            <a:r>
              <a:rPr lang="en-IN" dirty="0" err="1"/>
              <a:t>LogMessage</a:t>
            </a:r>
            <a:r>
              <a:rPr lang="en-IN" dirty="0"/>
              <a:t>" class = " com.test.log4j.LogMessage"&gt;</a:t>
            </a:r>
          </a:p>
          <a:p>
            <a:r>
              <a:rPr lang="en-IN" dirty="0"/>
              <a:t>      &lt;property name = “comment" value = “This is Logging with log4j!"/&gt;</a:t>
            </a:r>
          </a:p>
          <a:p>
            <a:r>
              <a:rPr lang="en-IN" dirty="0"/>
              <a:t>   &lt;/bean&gt;</a:t>
            </a:r>
          </a:p>
          <a:p>
            <a:endParaRPr lang="en-IN" dirty="0"/>
          </a:p>
          <a:p>
            <a:r>
              <a:rPr lang="en-IN" dirty="0"/>
              <a:t>&lt;/beans&gt;</a:t>
            </a:r>
          </a:p>
          <a:p>
            <a:endParaRPr lang="en-IN" dirty="0"/>
          </a:p>
        </p:txBody>
      </p:sp>
    </p:spTree>
    <p:extLst>
      <p:ext uri="{BB962C8B-B14F-4D97-AF65-F5344CB8AC3E}">
        <p14:creationId xmlns:p14="http://schemas.microsoft.com/office/powerpoint/2010/main" val="730927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A41-CB6F-4847-8FD0-52DE28957180}"/>
              </a:ext>
            </a:extLst>
          </p:cNvPr>
          <p:cNvSpPr>
            <a:spLocks noGrp="1"/>
          </p:cNvSpPr>
          <p:nvPr>
            <p:ph type="title"/>
          </p:nvPr>
        </p:nvSpPr>
        <p:spPr/>
        <p:txBody>
          <a:bodyPr>
            <a:noAutofit/>
          </a:bodyPr>
          <a:lstStyle/>
          <a:p>
            <a:r>
              <a:rPr lang="en-IN" sz="2800" dirty="0"/>
              <a:t>Demo: Logging with Log4j Cont..</a:t>
            </a:r>
          </a:p>
        </p:txBody>
      </p:sp>
      <p:sp>
        <p:nvSpPr>
          <p:cNvPr id="5" name="Rectangle 4">
            <a:extLst>
              <a:ext uri="{FF2B5EF4-FFF2-40B4-BE49-F238E27FC236}">
                <a16:creationId xmlns:a16="http://schemas.microsoft.com/office/drawing/2014/main" id="{CB0BCCBA-F629-4BB6-BF2C-106F2833C27F}"/>
              </a:ext>
            </a:extLst>
          </p:cNvPr>
          <p:cNvSpPr/>
          <p:nvPr/>
        </p:nvSpPr>
        <p:spPr>
          <a:xfrm>
            <a:off x="228600" y="980728"/>
            <a:ext cx="8915400" cy="5940088"/>
          </a:xfrm>
          <a:prstGeom prst="rect">
            <a:avLst/>
          </a:prstGeom>
        </p:spPr>
        <p:txBody>
          <a:bodyPr wrap="square">
            <a:spAutoFit/>
          </a:bodyPr>
          <a:lstStyle/>
          <a:p>
            <a:r>
              <a:rPr lang="en-IN" sz="1600" b="1" dirty="0"/>
              <a:t>Following is the content of log4j.properties which defines the standard rules required for Log4J to produce log messages</a:t>
            </a:r>
          </a:p>
          <a:p>
            <a:endParaRPr lang="en-IN" sz="1600" dirty="0"/>
          </a:p>
          <a:p>
            <a:r>
              <a:rPr lang="en-IN" sz="1600" dirty="0"/>
              <a:t># Define the root logger with </a:t>
            </a:r>
            <a:r>
              <a:rPr lang="en-IN" sz="1600" dirty="0" err="1"/>
              <a:t>appender</a:t>
            </a:r>
            <a:r>
              <a:rPr lang="en-IN" sz="1600" dirty="0"/>
              <a:t> file</a:t>
            </a:r>
          </a:p>
          <a:p>
            <a:r>
              <a:rPr lang="en-IN" sz="1600" dirty="0"/>
              <a:t>log4j.rootLogger = DEBUG, FILE</a:t>
            </a:r>
          </a:p>
          <a:p>
            <a:endParaRPr lang="en-IN" sz="1600" dirty="0"/>
          </a:p>
          <a:p>
            <a:r>
              <a:rPr lang="en-IN" sz="1600" dirty="0"/>
              <a:t># Define the file </a:t>
            </a:r>
            <a:r>
              <a:rPr lang="en-IN" sz="1600" dirty="0" err="1"/>
              <a:t>appender</a:t>
            </a:r>
            <a:endParaRPr lang="en-IN" sz="1600" dirty="0"/>
          </a:p>
          <a:p>
            <a:r>
              <a:rPr lang="en-IN" sz="1600" dirty="0"/>
              <a:t>log4j.appender.FILE=org.apache.log4j.FileAppender</a:t>
            </a:r>
          </a:p>
          <a:p>
            <a:r>
              <a:rPr lang="en-IN" sz="1600" dirty="0"/>
              <a:t># Set the name of the file</a:t>
            </a:r>
          </a:p>
          <a:p>
            <a:r>
              <a:rPr lang="en-IN" sz="1600" dirty="0"/>
              <a:t>log4j.appender.FILE.File=C:\\</a:t>
            </a:r>
            <a:r>
              <a:rPr lang="en-IN" sz="1600" dirty="0" err="1"/>
              <a:t>log.out</a:t>
            </a:r>
            <a:endParaRPr lang="en-IN" sz="1600" dirty="0"/>
          </a:p>
          <a:p>
            <a:endParaRPr lang="en-IN" sz="1600" dirty="0"/>
          </a:p>
          <a:p>
            <a:r>
              <a:rPr lang="en-IN" sz="1600" dirty="0"/>
              <a:t># Set the immediate flush to true (default)</a:t>
            </a:r>
          </a:p>
          <a:p>
            <a:r>
              <a:rPr lang="en-IN" sz="1600" dirty="0"/>
              <a:t>log4j.appender.FILE.ImmediateFlush=true</a:t>
            </a:r>
          </a:p>
          <a:p>
            <a:endParaRPr lang="en-IN" sz="1600" dirty="0"/>
          </a:p>
          <a:p>
            <a:r>
              <a:rPr lang="en-IN" sz="1600" dirty="0"/>
              <a:t># Set the threshold to debug mode</a:t>
            </a:r>
          </a:p>
          <a:p>
            <a:r>
              <a:rPr lang="en-IN" sz="1600" dirty="0"/>
              <a:t>log4j.appender.FILE.Threshold=debug</a:t>
            </a:r>
          </a:p>
          <a:p>
            <a:endParaRPr lang="en-IN" sz="1600" dirty="0"/>
          </a:p>
          <a:p>
            <a:r>
              <a:rPr lang="en-IN" sz="1600" dirty="0"/>
              <a:t># Set the append to false, overwrite</a:t>
            </a:r>
          </a:p>
          <a:p>
            <a:r>
              <a:rPr lang="en-IN" sz="1600" dirty="0"/>
              <a:t>log4j.appender.FILE.Append=false</a:t>
            </a:r>
          </a:p>
          <a:p>
            <a:endParaRPr lang="en-IN" sz="1600" dirty="0"/>
          </a:p>
          <a:p>
            <a:r>
              <a:rPr lang="en-IN" sz="1600" dirty="0"/>
              <a:t># Define the layout for file </a:t>
            </a:r>
            <a:r>
              <a:rPr lang="en-IN" sz="1600" dirty="0" err="1"/>
              <a:t>appender</a:t>
            </a:r>
            <a:endParaRPr lang="en-IN" sz="1600" dirty="0"/>
          </a:p>
          <a:p>
            <a:r>
              <a:rPr lang="en-IN" sz="1600" dirty="0"/>
              <a:t>log4j.appender.FILE.layout=org.apache.log4j.PatternLayout</a:t>
            </a:r>
          </a:p>
          <a:p>
            <a:r>
              <a:rPr lang="en-IN" sz="1600" dirty="0"/>
              <a:t>log4j.appender.FILE.layout.conversionPattern=%</a:t>
            </a:r>
            <a:r>
              <a:rPr lang="en-IN" sz="1600" dirty="0" err="1"/>
              <a:t>m%n</a:t>
            </a:r>
            <a:endParaRPr lang="en-IN" sz="1600" dirty="0"/>
          </a:p>
        </p:txBody>
      </p:sp>
    </p:spTree>
    <p:extLst>
      <p:ext uri="{BB962C8B-B14F-4D97-AF65-F5344CB8AC3E}">
        <p14:creationId xmlns:p14="http://schemas.microsoft.com/office/powerpoint/2010/main" val="4618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AEE2-9260-40DC-BDB1-07997BD91606}"/>
              </a:ext>
            </a:extLst>
          </p:cNvPr>
          <p:cNvSpPr>
            <a:spLocks noGrp="1"/>
          </p:cNvSpPr>
          <p:nvPr>
            <p:ph type="title"/>
          </p:nvPr>
        </p:nvSpPr>
        <p:spPr/>
        <p:txBody>
          <a:bodyPr>
            <a:noAutofit/>
          </a:bodyPr>
          <a:lstStyle/>
          <a:p>
            <a:r>
              <a:rPr lang="en-US" dirty="0"/>
              <a:t>Demo: Event Handling in Spring</a:t>
            </a:r>
            <a:endParaRPr lang="en-IN" dirty="0"/>
          </a:p>
        </p:txBody>
      </p:sp>
      <p:sp>
        <p:nvSpPr>
          <p:cNvPr id="3" name="Content Placeholder 2">
            <a:extLst>
              <a:ext uri="{FF2B5EF4-FFF2-40B4-BE49-F238E27FC236}">
                <a16:creationId xmlns:a16="http://schemas.microsoft.com/office/drawing/2014/main" id="{7743FB76-515E-48FE-9C2F-97B659965CC3}"/>
              </a:ext>
            </a:extLst>
          </p:cNvPr>
          <p:cNvSpPr>
            <a:spLocks noGrp="1"/>
          </p:cNvSpPr>
          <p:nvPr>
            <p:ph idx="1"/>
          </p:nvPr>
        </p:nvSpPr>
        <p:spPr>
          <a:xfrm>
            <a:off x="323528" y="1166018"/>
            <a:ext cx="8229600" cy="4525963"/>
          </a:xfrm>
        </p:spPr>
        <p:txBody>
          <a:bodyPr/>
          <a:lstStyle/>
          <a:p>
            <a:pPr marL="0" indent="0">
              <a:buNone/>
            </a:pPr>
            <a:r>
              <a:rPr lang="en-US" dirty="0"/>
              <a:t>Duration:10 min</a:t>
            </a:r>
            <a:endParaRPr lang="en-IN" dirty="0"/>
          </a:p>
          <a:p>
            <a:pPr marL="0" indent="0">
              <a:buNone/>
            </a:pPr>
            <a:endParaRPr lang="en-IN" dirty="0"/>
          </a:p>
          <a:p>
            <a:pPr marL="0" indent="0">
              <a:buNone/>
            </a:pPr>
            <a:r>
              <a:rPr lang="en-IN" dirty="0"/>
              <a:t>Package </a:t>
            </a:r>
            <a:r>
              <a:rPr lang="en-IN" dirty="0" err="1"/>
              <a:t>com.test.event</a:t>
            </a:r>
            <a:r>
              <a:rPr lang="en-IN" dirty="0"/>
              <a:t>;</a:t>
            </a:r>
          </a:p>
          <a:p>
            <a:pPr marL="0" indent="0">
              <a:buNone/>
            </a:pPr>
            <a:r>
              <a:rPr lang="en-IN" dirty="0"/>
              <a:t>public class HelloWorld {</a:t>
            </a:r>
          </a:p>
          <a:p>
            <a:pPr marL="0" indent="0">
              <a:buNone/>
            </a:pPr>
            <a:r>
              <a:rPr lang="en-IN" dirty="0"/>
              <a:t>   private String message;</a:t>
            </a:r>
          </a:p>
          <a:p>
            <a:pPr marL="0" indent="0">
              <a:buNone/>
            </a:pPr>
            <a:endParaRPr lang="en-IN" dirty="0"/>
          </a:p>
          <a:p>
            <a:pPr marL="0" indent="0">
              <a:buNone/>
            </a:pPr>
            <a:r>
              <a:rPr lang="en-IN" dirty="0"/>
              <a:t>   public void </a:t>
            </a:r>
            <a:r>
              <a:rPr lang="en-IN" dirty="0" err="1"/>
              <a:t>setMessage</a:t>
            </a:r>
            <a:r>
              <a:rPr lang="en-IN" dirty="0"/>
              <a:t>(String message){</a:t>
            </a:r>
          </a:p>
          <a:p>
            <a:pPr marL="0" indent="0">
              <a:buNone/>
            </a:pPr>
            <a:r>
              <a:rPr lang="en-IN" dirty="0"/>
              <a:t>      </a:t>
            </a:r>
            <a:r>
              <a:rPr lang="en-IN" dirty="0" err="1"/>
              <a:t>this.message</a:t>
            </a:r>
            <a:r>
              <a:rPr lang="en-IN" dirty="0"/>
              <a:t>  = message;</a:t>
            </a:r>
          </a:p>
          <a:p>
            <a:pPr marL="0" indent="0">
              <a:buNone/>
            </a:pPr>
            <a:r>
              <a:rPr lang="en-IN" dirty="0"/>
              <a:t>   }</a:t>
            </a:r>
          </a:p>
          <a:p>
            <a:pPr marL="0" indent="0">
              <a:buNone/>
            </a:pPr>
            <a:r>
              <a:rPr lang="en-IN" dirty="0"/>
              <a:t>   public void </a:t>
            </a:r>
            <a:r>
              <a:rPr lang="en-IN" dirty="0" err="1"/>
              <a:t>getMessage</a:t>
            </a:r>
            <a:r>
              <a:rPr lang="en-IN" dirty="0"/>
              <a:t>(){</a:t>
            </a:r>
          </a:p>
          <a:p>
            <a:pPr marL="0" indent="0">
              <a:buNone/>
            </a:pPr>
            <a:r>
              <a:rPr lang="en-IN" dirty="0"/>
              <a:t>      </a:t>
            </a:r>
            <a:r>
              <a:rPr lang="en-IN" dirty="0" err="1"/>
              <a:t>System.out.println</a:t>
            </a:r>
            <a:r>
              <a:rPr lang="en-IN" dirty="0"/>
              <a:t>("Your Message : " + message);</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5968598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A41-CB6F-4847-8FD0-52DE28957180}"/>
              </a:ext>
            </a:extLst>
          </p:cNvPr>
          <p:cNvSpPr>
            <a:spLocks noGrp="1"/>
          </p:cNvSpPr>
          <p:nvPr>
            <p:ph type="title"/>
          </p:nvPr>
        </p:nvSpPr>
        <p:spPr/>
        <p:txBody>
          <a:bodyPr>
            <a:noAutofit/>
          </a:bodyPr>
          <a:lstStyle/>
          <a:p>
            <a:r>
              <a:rPr lang="en-IN" sz="2800" dirty="0"/>
              <a:t>Demo: Logging with Log4j Cont..</a:t>
            </a:r>
          </a:p>
        </p:txBody>
      </p:sp>
      <p:sp>
        <p:nvSpPr>
          <p:cNvPr id="5" name="Rectangle 4">
            <a:extLst>
              <a:ext uri="{FF2B5EF4-FFF2-40B4-BE49-F238E27FC236}">
                <a16:creationId xmlns:a16="http://schemas.microsoft.com/office/drawing/2014/main" id="{CB0BCCBA-F629-4BB6-BF2C-106F2833C27F}"/>
              </a:ext>
            </a:extLst>
          </p:cNvPr>
          <p:cNvSpPr/>
          <p:nvPr/>
        </p:nvSpPr>
        <p:spPr>
          <a:xfrm>
            <a:off x="228600" y="980728"/>
            <a:ext cx="8915400" cy="4462760"/>
          </a:xfrm>
          <a:prstGeom prst="rect">
            <a:avLst/>
          </a:prstGeom>
        </p:spPr>
        <p:txBody>
          <a:bodyPr wrap="square">
            <a:spAutoFit/>
          </a:bodyPr>
          <a:lstStyle/>
          <a:p>
            <a:r>
              <a:rPr lang="en-IN" b="1" dirty="0"/>
              <a:t>let us run the application. If everything is fine with your application, this will print the following message in Eclipse console −</a:t>
            </a:r>
          </a:p>
          <a:p>
            <a:endParaRPr lang="en-IN" dirty="0"/>
          </a:p>
          <a:p>
            <a:r>
              <a:rPr lang="en-IN" dirty="0"/>
              <a:t>Your Message : This is Logging with log4j!</a:t>
            </a:r>
          </a:p>
          <a:p>
            <a:endParaRPr lang="en-IN" dirty="0"/>
          </a:p>
          <a:p>
            <a:r>
              <a:rPr lang="en-IN" dirty="0"/>
              <a:t>If you check your C:\\ drive, then you should find your log file </a:t>
            </a:r>
            <a:r>
              <a:rPr lang="en-IN" dirty="0" err="1"/>
              <a:t>log.out</a:t>
            </a:r>
            <a:r>
              <a:rPr lang="en-IN" dirty="0"/>
              <a:t> with various log messages, like something as follows −</a:t>
            </a:r>
          </a:p>
          <a:p>
            <a:endParaRPr lang="en-IN" dirty="0"/>
          </a:p>
          <a:p>
            <a:r>
              <a:rPr lang="en-IN" dirty="0"/>
              <a:t>&lt;!-- initialization log messages --&gt;</a:t>
            </a:r>
          </a:p>
          <a:p>
            <a:endParaRPr lang="en-IN" dirty="0"/>
          </a:p>
          <a:p>
            <a:r>
              <a:rPr lang="en-IN" dirty="0"/>
              <a:t>Going to create </a:t>
            </a:r>
            <a:r>
              <a:rPr lang="en-IN" dirty="0" err="1"/>
              <a:t>LogMessage</a:t>
            </a:r>
            <a:r>
              <a:rPr lang="en-IN" dirty="0"/>
              <a:t> </a:t>
            </a:r>
            <a:r>
              <a:rPr lang="en-IN" dirty="0" err="1"/>
              <a:t>Obj</a:t>
            </a:r>
            <a:endParaRPr lang="en-IN" dirty="0"/>
          </a:p>
          <a:p>
            <a:r>
              <a:rPr lang="en-IN" dirty="0"/>
              <a:t>Returning cached instance of singleton bean ‘</a:t>
            </a:r>
            <a:r>
              <a:rPr lang="en-IN" dirty="0" err="1"/>
              <a:t>LogMessage</a:t>
            </a:r>
            <a:r>
              <a:rPr lang="en-IN" dirty="0"/>
              <a:t>'</a:t>
            </a:r>
          </a:p>
          <a:p>
            <a:r>
              <a:rPr lang="en-IN" dirty="0"/>
              <a:t>Exiting the program</a:t>
            </a:r>
          </a:p>
          <a:p>
            <a:endParaRPr lang="en-IN" dirty="0"/>
          </a:p>
          <a:p>
            <a:br>
              <a:rPr lang="en-IN" sz="1600" dirty="0"/>
            </a:br>
            <a:endParaRPr lang="en-IN" sz="1600" dirty="0"/>
          </a:p>
        </p:txBody>
      </p:sp>
    </p:spTree>
    <p:extLst>
      <p:ext uri="{BB962C8B-B14F-4D97-AF65-F5344CB8AC3E}">
        <p14:creationId xmlns:p14="http://schemas.microsoft.com/office/powerpoint/2010/main" val="3685006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A9BE-C63B-47F8-AF5E-8384484FA321}"/>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3A56905C-7E98-4B56-B3B6-9AD7BE459C0B}"/>
              </a:ext>
            </a:extLst>
          </p:cNvPr>
          <p:cNvSpPr>
            <a:spLocks noGrp="1"/>
          </p:cNvSpPr>
          <p:nvPr>
            <p:ph idx="1"/>
          </p:nvPr>
        </p:nvSpPr>
        <p:spPr/>
        <p:txBody>
          <a:bodyPr/>
          <a:lstStyle/>
          <a:p>
            <a:pPr marL="0" indent="0">
              <a:buNone/>
            </a:pPr>
            <a:r>
              <a:rPr lang="en-US" sz="1800" dirty="0"/>
              <a:t>In this Module, we have learnt the following:</a:t>
            </a:r>
          </a:p>
          <a:p>
            <a:pPr>
              <a:buFont typeface="Wingdings" panose="05000000000000000000" pitchFamily="2" charset="2"/>
              <a:buChar char="ü"/>
            </a:pPr>
            <a:r>
              <a:rPr lang="en-US" sz="1800" b="0" dirty="0"/>
              <a:t>Java Based Configuration</a:t>
            </a:r>
          </a:p>
          <a:p>
            <a:pPr>
              <a:buFont typeface="Wingdings" panose="05000000000000000000" pitchFamily="2" charset="2"/>
              <a:buChar char="ü"/>
            </a:pPr>
            <a:r>
              <a:rPr lang="en-US" sz="1800" b="0" dirty="0"/>
              <a:t>Event Handling in Spring</a:t>
            </a:r>
          </a:p>
          <a:p>
            <a:pPr>
              <a:buFont typeface="Wingdings" panose="05000000000000000000" pitchFamily="2" charset="2"/>
              <a:buChar char="ü"/>
            </a:pPr>
            <a:r>
              <a:rPr lang="en-US" sz="1800" b="0" dirty="0"/>
              <a:t>Custom Events in Spring</a:t>
            </a:r>
          </a:p>
          <a:p>
            <a:pPr>
              <a:buFont typeface="Wingdings" panose="05000000000000000000" pitchFamily="2" charset="2"/>
              <a:buChar char="ü"/>
            </a:pPr>
            <a:r>
              <a:rPr lang="en-US" sz="1800" b="0" dirty="0"/>
              <a:t>AOP with Spring Framework</a:t>
            </a:r>
          </a:p>
          <a:p>
            <a:pPr>
              <a:buFont typeface="Wingdings" panose="05000000000000000000" pitchFamily="2" charset="2"/>
              <a:buChar char="ü"/>
            </a:pPr>
            <a:r>
              <a:rPr lang="en-US" sz="1800" b="0" dirty="0"/>
              <a:t>JDBC Framework</a:t>
            </a:r>
          </a:p>
          <a:p>
            <a:pPr>
              <a:buFont typeface="Wingdings" panose="05000000000000000000" pitchFamily="2" charset="2"/>
              <a:buChar char="ü"/>
            </a:pPr>
            <a:r>
              <a:rPr lang="en-US" sz="1800" b="0" dirty="0"/>
              <a:t>Transaction Management</a:t>
            </a:r>
          </a:p>
          <a:p>
            <a:pPr>
              <a:buFont typeface="Wingdings" panose="05000000000000000000" pitchFamily="2" charset="2"/>
              <a:buChar char="ü"/>
            </a:pPr>
            <a:r>
              <a:rPr lang="en-US" sz="1800" b="0" dirty="0"/>
              <a:t>Web MVC Framework</a:t>
            </a:r>
          </a:p>
          <a:p>
            <a:pPr>
              <a:buFont typeface="Wingdings" panose="05000000000000000000" pitchFamily="2" charset="2"/>
              <a:buChar char="ü"/>
            </a:pPr>
            <a:r>
              <a:rPr lang="en-US" sz="1800" b="0" dirty="0"/>
              <a:t>Logging with Log4j</a:t>
            </a:r>
          </a:p>
          <a:p>
            <a:pPr marL="0" indent="0">
              <a:buNone/>
            </a:pPr>
            <a:endParaRPr lang="en-IN" dirty="0"/>
          </a:p>
        </p:txBody>
      </p:sp>
    </p:spTree>
    <p:extLst>
      <p:ext uri="{BB962C8B-B14F-4D97-AF65-F5344CB8AC3E}">
        <p14:creationId xmlns:p14="http://schemas.microsoft.com/office/powerpoint/2010/main" val="622666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82</a:t>
            </a:fld>
            <a:endParaRPr lang="en-US"/>
          </a:p>
        </p:txBody>
      </p:sp>
    </p:spTree>
    <p:extLst>
      <p:ext uri="{BB962C8B-B14F-4D97-AF65-F5344CB8AC3E}">
        <p14:creationId xmlns:p14="http://schemas.microsoft.com/office/powerpoint/2010/main" val="180974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7FE6-A08F-47A5-86D5-774C3B81F723}"/>
              </a:ext>
            </a:extLst>
          </p:cNvPr>
          <p:cNvSpPr>
            <a:spLocks noGrp="1"/>
          </p:cNvSpPr>
          <p:nvPr>
            <p:ph type="title"/>
          </p:nvPr>
        </p:nvSpPr>
        <p:spPr/>
        <p:txBody>
          <a:bodyPr>
            <a:normAutofit/>
          </a:bodyPr>
          <a:lstStyle/>
          <a:p>
            <a:r>
              <a:rPr lang="en-US" dirty="0"/>
              <a:t>Demo: Event Handling in Spring Cont..</a:t>
            </a:r>
            <a:endParaRPr lang="en-IN" dirty="0"/>
          </a:p>
        </p:txBody>
      </p:sp>
      <p:sp>
        <p:nvSpPr>
          <p:cNvPr id="3" name="Content Placeholder 2">
            <a:extLst>
              <a:ext uri="{FF2B5EF4-FFF2-40B4-BE49-F238E27FC236}">
                <a16:creationId xmlns:a16="http://schemas.microsoft.com/office/drawing/2014/main" id="{1C17DE5B-20EA-404C-802F-3CCEA3471057}"/>
              </a:ext>
            </a:extLst>
          </p:cNvPr>
          <p:cNvSpPr>
            <a:spLocks noGrp="1"/>
          </p:cNvSpPr>
          <p:nvPr>
            <p:ph idx="1"/>
          </p:nvPr>
        </p:nvSpPr>
        <p:spPr>
          <a:xfrm>
            <a:off x="457200" y="1166018"/>
            <a:ext cx="8229600" cy="4525963"/>
          </a:xfrm>
        </p:spPr>
        <p:txBody>
          <a:bodyPr>
            <a:normAutofit lnSpcReduction="10000"/>
          </a:bodyPr>
          <a:lstStyle/>
          <a:p>
            <a:pPr marL="0" indent="0">
              <a:buNone/>
            </a:pPr>
            <a:r>
              <a:rPr lang="en-IN" sz="1800" dirty="0"/>
              <a:t>Following is the content of the CStartEventHandler.java file</a:t>
            </a:r>
          </a:p>
          <a:p>
            <a:pPr marL="0" indent="0">
              <a:buNone/>
            </a:pPr>
            <a:endParaRPr lang="en-IN" sz="1800" dirty="0"/>
          </a:p>
          <a:p>
            <a:pPr marL="0" indent="0">
              <a:buNone/>
            </a:pPr>
            <a:r>
              <a:rPr lang="en-IN" sz="1800" b="0" dirty="0"/>
              <a:t>package </a:t>
            </a:r>
            <a:r>
              <a:rPr lang="en-IN" sz="1800" b="0" dirty="0" err="1"/>
              <a:t>com.test.event</a:t>
            </a:r>
            <a:r>
              <a:rPr lang="en-IN" sz="1800" b="0" dirty="0"/>
              <a:t>;</a:t>
            </a:r>
          </a:p>
          <a:p>
            <a:pPr marL="0" indent="0">
              <a:buNone/>
            </a:pPr>
            <a:endParaRPr lang="en-IN" sz="1800" b="0" dirty="0"/>
          </a:p>
          <a:p>
            <a:pPr marL="0" indent="0">
              <a:buNone/>
            </a:pPr>
            <a:r>
              <a:rPr lang="en-IN" sz="1800" b="0" dirty="0"/>
              <a:t>import org.springframework.context.ApplicationListener;</a:t>
            </a:r>
          </a:p>
          <a:p>
            <a:pPr marL="0" indent="0">
              <a:buNone/>
            </a:pPr>
            <a:r>
              <a:rPr lang="en-IN" sz="1800" b="0" dirty="0"/>
              <a:t>import </a:t>
            </a:r>
            <a:r>
              <a:rPr lang="en-IN" sz="1800" b="0" dirty="0" err="1"/>
              <a:t>org.springframework.context.event.ContextStartedEvent</a:t>
            </a:r>
            <a:r>
              <a:rPr lang="en-IN" sz="1800" b="0" dirty="0"/>
              <a:t>;</a:t>
            </a:r>
          </a:p>
          <a:p>
            <a:pPr marL="0" indent="0">
              <a:buNone/>
            </a:pPr>
            <a:endParaRPr lang="en-IN" sz="1800" b="0" dirty="0"/>
          </a:p>
          <a:p>
            <a:pPr marL="0" indent="0">
              <a:buNone/>
            </a:pPr>
            <a:r>
              <a:rPr lang="en-IN" sz="1800" b="0" dirty="0"/>
              <a:t>public class </a:t>
            </a:r>
            <a:r>
              <a:rPr lang="en-IN" sz="1800" b="0" dirty="0" err="1"/>
              <a:t>CStartEventHandler</a:t>
            </a:r>
            <a:r>
              <a:rPr lang="en-IN" sz="1800" b="0" dirty="0"/>
              <a:t> </a:t>
            </a:r>
          </a:p>
          <a:p>
            <a:pPr marL="0" indent="0">
              <a:buNone/>
            </a:pPr>
            <a:r>
              <a:rPr lang="en-IN" sz="1800" b="0" dirty="0"/>
              <a:t>   implements ApplicationListener&lt;</a:t>
            </a:r>
            <a:r>
              <a:rPr lang="en-IN" sz="1800" b="0" dirty="0" err="1"/>
              <a:t>ContextStartedEvent</a:t>
            </a:r>
            <a:r>
              <a:rPr lang="en-IN" sz="1800" b="0" dirty="0"/>
              <a:t>&gt;{</a:t>
            </a:r>
          </a:p>
          <a:p>
            <a:pPr marL="0" indent="0">
              <a:buNone/>
            </a:pPr>
            <a:endParaRPr lang="en-IN" sz="1800" b="0" dirty="0"/>
          </a:p>
          <a:p>
            <a:pPr marL="0" indent="0">
              <a:buNone/>
            </a:pPr>
            <a:r>
              <a:rPr lang="en-IN" sz="1800" b="0" dirty="0"/>
              <a:t>   public void onApplicationEvent(</a:t>
            </a:r>
            <a:r>
              <a:rPr lang="en-IN" sz="1800" b="0" dirty="0" err="1"/>
              <a:t>ContextStartedEvent</a:t>
            </a:r>
            <a:r>
              <a:rPr lang="en-IN" sz="1800" b="0" dirty="0"/>
              <a:t> event) {</a:t>
            </a:r>
          </a:p>
          <a:p>
            <a:pPr marL="0" indent="0">
              <a:buNone/>
            </a:pPr>
            <a:r>
              <a:rPr lang="en-IN" sz="1800" b="0" dirty="0"/>
              <a:t>      </a:t>
            </a:r>
            <a:r>
              <a:rPr lang="en-IN" sz="1800" b="0" dirty="0" err="1"/>
              <a:t>System.out.println</a:t>
            </a:r>
            <a:r>
              <a:rPr lang="en-IN" sz="1800" b="0" dirty="0"/>
              <a:t>("</a:t>
            </a:r>
            <a:r>
              <a:rPr lang="en-IN" sz="1800" b="0" dirty="0" err="1"/>
              <a:t>ContextStartedEvent</a:t>
            </a:r>
            <a:r>
              <a:rPr lang="en-IN" sz="1800" b="0" dirty="0"/>
              <a:t> Received");</a:t>
            </a:r>
          </a:p>
          <a:p>
            <a:pPr marL="0" indent="0">
              <a:buNone/>
            </a:pPr>
            <a:r>
              <a:rPr lang="en-IN" sz="1800" b="0" dirty="0"/>
              <a:t>   }</a:t>
            </a:r>
          </a:p>
          <a:p>
            <a:pPr marL="0" indent="0">
              <a:buNone/>
            </a:pPr>
            <a:r>
              <a:rPr lang="en-IN" sz="1800" b="0" dirty="0"/>
              <a:t>}</a:t>
            </a:r>
          </a:p>
        </p:txBody>
      </p:sp>
    </p:spTree>
    <p:extLst>
      <p:ext uri="{BB962C8B-B14F-4D97-AF65-F5344CB8AC3E}">
        <p14:creationId xmlns:p14="http://schemas.microsoft.com/office/powerpoint/2010/main" val="1674121046"/>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pring Introduction.pptx" id="{70176893-0325-409E-AD95-80632E39727A}" vid="{8F3E8955-C2CD-44A8-8ADB-BED0A8FEF7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Spring Introduction</Template>
  <TotalTime>3363</TotalTime>
  <Words>10211</Words>
  <Application>Microsoft Office PowerPoint</Application>
  <PresentationFormat>On-screen Show (4:3)</PresentationFormat>
  <Paragraphs>1446</Paragraphs>
  <Slides>82</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-apple-system</vt:lpstr>
      <vt:lpstr>Arial</vt:lpstr>
      <vt:lpstr>Calibri</vt:lpstr>
      <vt:lpstr>Consolas</vt:lpstr>
      <vt:lpstr>Karla</vt:lpstr>
      <vt:lpstr>Nunito</vt:lpstr>
      <vt:lpstr>times new roman</vt:lpstr>
      <vt:lpstr>verdana</vt:lpstr>
      <vt:lpstr>Wingdings</vt:lpstr>
      <vt:lpstr>Theme1 new</vt:lpstr>
      <vt:lpstr>Programming Concept</vt:lpstr>
      <vt:lpstr>Module Overview</vt:lpstr>
      <vt:lpstr>Java Based Configuration</vt:lpstr>
      <vt:lpstr>Demo: Java Based Configuration</vt:lpstr>
      <vt:lpstr>Demo: Java Based Configuration Cont..</vt:lpstr>
      <vt:lpstr>Demo: Java Based Configuration Cont..</vt:lpstr>
      <vt:lpstr>Event Handling in Spring</vt:lpstr>
      <vt:lpstr>Demo: Event Handling in Spring</vt:lpstr>
      <vt:lpstr>Demo: Event Handling in Spring Cont..</vt:lpstr>
      <vt:lpstr>Demo: Event Handling in Spring Cont..</vt:lpstr>
      <vt:lpstr>Demo: Event Handling in Spring Cont..</vt:lpstr>
      <vt:lpstr>Demo: Event Handling in Spring Cont..</vt:lpstr>
      <vt:lpstr>Event Handling in Spring Example</vt:lpstr>
      <vt:lpstr>Demo: Custom Event Example</vt:lpstr>
      <vt:lpstr>Demo: Custom Event Example Cont..</vt:lpstr>
      <vt:lpstr>Demo: Custom Event Example Cont..</vt:lpstr>
      <vt:lpstr>Demo: Custom Event Example Cont..</vt:lpstr>
      <vt:lpstr>Demo: Custom Event Example Cont..</vt:lpstr>
      <vt:lpstr>AOP with Spring Framework</vt:lpstr>
      <vt:lpstr>AOP Concepts</vt:lpstr>
      <vt:lpstr>AOP Concepts</vt:lpstr>
      <vt:lpstr>AOP with Spring Framework</vt:lpstr>
      <vt:lpstr>Demo: Before Advice</vt:lpstr>
      <vt:lpstr>Demo: Before Advice Cont..</vt:lpstr>
      <vt:lpstr>Demo: Before Advice Cont..</vt:lpstr>
      <vt:lpstr>Demo: Before Advice Cont..</vt:lpstr>
      <vt:lpstr>Demo: Before Advice Cont..</vt:lpstr>
      <vt:lpstr>Before Advice Example Contd…</vt:lpstr>
      <vt:lpstr>Demo: Before Advice Cont..</vt:lpstr>
      <vt:lpstr>Demo: After Returning Advice</vt:lpstr>
      <vt:lpstr>Demo: After Returning Advice Cont..</vt:lpstr>
      <vt:lpstr>Demo: After Returning Advice Cont..</vt:lpstr>
      <vt:lpstr>Demo: After Throwing Advice</vt:lpstr>
      <vt:lpstr>Demo: After Throwing Advice Cont..</vt:lpstr>
      <vt:lpstr>Demo: After Throwing Advice Cont..</vt:lpstr>
      <vt:lpstr>Demo: After Throwing Advice Cont..</vt:lpstr>
      <vt:lpstr>Demo: Around Advice</vt:lpstr>
      <vt:lpstr>Demo: Around Advice Cont..</vt:lpstr>
      <vt:lpstr>Demo: Around Advice Cont..</vt:lpstr>
      <vt:lpstr>JDBC Framework </vt:lpstr>
      <vt:lpstr>JDBC Framework Cont..</vt:lpstr>
      <vt:lpstr>JDBC Framework Cont..</vt:lpstr>
      <vt:lpstr>Demo: Spring JDBC Template</vt:lpstr>
      <vt:lpstr>Demo: Spring JDBC Template Cont..</vt:lpstr>
      <vt:lpstr>Demo: Spring JDBC Template Cont..</vt:lpstr>
      <vt:lpstr>Demo: Spring JDBC Template Cont..</vt:lpstr>
      <vt:lpstr>Demo: Spring JDBC Template Cont..</vt:lpstr>
      <vt:lpstr>Demo: Spring JDBC Template Cont..</vt:lpstr>
      <vt:lpstr>Demo: Spring JDBC Template Cont..</vt:lpstr>
      <vt:lpstr>Demo: Spring JDBC Template Cont..</vt:lpstr>
      <vt:lpstr>Demo: Spring JDBC Template Cont..</vt:lpstr>
      <vt:lpstr>Transaction Management</vt:lpstr>
      <vt:lpstr>Transaction Management Cont..</vt:lpstr>
      <vt:lpstr>Transaction Management Cont..</vt:lpstr>
      <vt:lpstr>Transaction Management Cont..</vt:lpstr>
      <vt:lpstr>Transaction Management Cont..</vt:lpstr>
      <vt:lpstr>Transaction Management Cont..</vt:lpstr>
      <vt:lpstr>Transaction Management Cont..</vt:lpstr>
      <vt:lpstr>Transaction Management Cont..</vt:lpstr>
      <vt:lpstr>Spring Web MVC Framework</vt:lpstr>
      <vt:lpstr>Spring Web MVC Framework Cont..</vt:lpstr>
      <vt:lpstr>Spring Web MVC</vt:lpstr>
      <vt:lpstr>Spring Web MVC Cont..</vt:lpstr>
      <vt:lpstr>Demo: Spring Web MVC</vt:lpstr>
      <vt:lpstr>Demo: Spring Web MVC Cont..</vt:lpstr>
      <vt:lpstr>Demo: Spring Web MVC Cont..</vt:lpstr>
      <vt:lpstr>Demo: Spring Web MVC Cont..</vt:lpstr>
      <vt:lpstr>Demo: Spring Web MVC Cont..</vt:lpstr>
      <vt:lpstr>Demo: Spring Web MVC Cont..</vt:lpstr>
      <vt:lpstr>Demo: Spring Web MVC Cont..</vt:lpstr>
      <vt:lpstr>Demo: Spring Web MVC Cont..</vt:lpstr>
      <vt:lpstr>Demo: Spring Web MVC Cont..</vt:lpstr>
      <vt:lpstr>Logging with Log4j</vt:lpstr>
      <vt:lpstr>Logging with Log4j Cont..</vt:lpstr>
      <vt:lpstr>Demo: Logging with Log4j</vt:lpstr>
      <vt:lpstr>Demo: Logging with Log4j Cont..</vt:lpstr>
      <vt:lpstr>Demo: Logging with Log4j Cont..</vt:lpstr>
      <vt:lpstr>Demo: Logging with Log4j Cont..</vt:lpstr>
      <vt:lpstr>Demo: Logging with Log4j Cont..</vt:lpstr>
      <vt:lpstr>Demo: Logging with Log4j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Concept</dc:title>
  <dc:creator>manisha shah</dc:creator>
  <cp:lastModifiedBy>Harsha Sharachandran</cp:lastModifiedBy>
  <cp:revision>957</cp:revision>
  <dcterms:created xsi:type="dcterms:W3CDTF">2019-04-28T07:36:51Z</dcterms:created>
  <dcterms:modified xsi:type="dcterms:W3CDTF">2019-07-06T13:38:21Z</dcterms:modified>
</cp:coreProperties>
</file>