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5" r:id="rId5"/>
    <p:sldId id="259" r:id="rId6"/>
    <p:sldId id="258" r:id="rId7"/>
    <p:sldId id="262" r:id="rId8"/>
    <p:sldId id="264" r:id="rId9"/>
    <p:sldId id="266" r:id="rId10"/>
    <p:sldId id="269" r:id="rId11"/>
    <p:sldId id="271" r:id="rId12"/>
    <p:sldId id="268" r:id="rId13"/>
    <p:sldId id="272" r:id="rId14"/>
    <p:sldId id="257" r:id="rId15"/>
    <p:sldId id="274" r:id="rId16"/>
    <p:sldId id="275"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6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BAAF4A-21FC-9447-AFD0-5BE049FEC42C}" type="datetimeFigureOut">
              <a:rPr lang="en-US" smtClean="0"/>
              <a:t>30/09/19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247136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AAF4A-21FC-9447-AFD0-5BE049FEC42C}" type="datetimeFigureOut">
              <a:rPr lang="en-US" smtClean="0"/>
              <a:t>30/09/19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250728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AAF4A-21FC-9447-AFD0-5BE049FEC42C}" type="datetimeFigureOut">
              <a:rPr lang="en-US" smtClean="0"/>
              <a:t>30/09/19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204900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AAF4A-21FC-9447-AFD0-5BE049FEC42C}" type="datetimeFigureOut">
              <a:rPr lang="en-US" smtClean="0"/>
              <a:t>30/09/19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390154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AAF4A-21FC-9447-AFD0-5BE049FEC42C}" type="datetimeFigureOut">
              <a:rPr lang="en-US" smtClean="0"/>
              <a:t>30/09/19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149947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BAAF4A-21FC-9447-AFD0-5BE049FEC42C}" type="datetimeFigureOut">
              <a:rPr lang="en-US" smtClean="0"/>
              <a:t>30/09/19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274376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BAAF4A-21FC-9447-AFD0-5BE049FEC42C}" type="datetimeFigureOut">
              <a:rPr lang="en-US" smtClean="0"/>
              <a:t>30/09/19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49447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BAAF4A-21FC-9447-AFD0-5BE049FEC42C}" type="datetimeFigureOut">
              <a:rPr lang="en-US" smtClean="0"/>
              <a:t>30/09/19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427352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AAF4A-21FC-9447-AFD0-5BE049FEC42C}" type="datetimeFigureOut">
              <a:rPr lang="en-US" smtClean="0"/>
              <a:t>30/09/19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291203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AAF4A-21FC-9447-AFD0-5BE049FEC42C}" type="datetimeFigureOut">
              <a:rPr lang="en-US" smtClean="0"/>
              <a:t>30/09/19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301174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AAF4A-21FC-9447-AFD0-5BE049FEC42C}" type="datetimeFigureOut">
              <a:rPr lang="en-US" smtClean="0"/>
              <a:t>30/09/19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41507-2546-9A47-9E80-3694787F986F}" type="slidenum">
              <a:rPr lang="en-US" smtClean="0"/>
              <a:t>‹#›</a:t>
            </a:fld>
            <a:endParaRPr lang="en-US"/>
          </a:p>
        </p:txBody>
      </p:sp>
    </p:spTree>
    <p:extLst>
      <p:ext uri="{BB962C8B-B14F-4D97-AF65-F5344CB8AC3E}">
        <p14:creationId xmlns:p14="http://schemas.microsoft.com/office/powerpoint/2010/main" val="42213166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AAF4A-21FC-9447-AFD0-5BE049FEC42C}" type="datetimeFigureOut">
              <a:rPr lang="en-US" smtClean="0"/>
              <a:t>30/09/19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41507-2546-9A47-9E80-3694787F986F}" type="slidenum">
              <a:rPr lang="en-US" smtClean="0"/>
              <a:t>‹#›</a:t>
            </a:fld>
            <a:endParaRPr lang="en-US"/>
          </a:p>
        </p:txBody>
      </p:sp>
    </p:spTree>
    <p:extLst>
      <p:ext uri="{BB962C8B-B14F-4D97-AF65-F5344CB8AC3E}">
        <p14:creationId xmlns:p14="http://schemas.microsoft.com/office/powerpoint/2010/main" val="277801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evolu.atlassian.net/wiki/spaces/JINC/pages/58884098/List+of+supported+Custom+Fields+and+Custom+Field+Types" TargetMode="Externa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evolu.atlassian.net/wiki/spaces/JINC/pages/58884098/List+of+supported+Custom+Fields+and+Custom+Field+Types" TargetMode="Externa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hyperlink" Target="https://aevolu.atlassian.net/wiki/spaces/JINC/pages/58884098/List+of+supported+Custom+Fields+and+Custom+Field+Types" TargetMode="External"/></Relationships>
</file>

<file path=ppt/slides/_rels/slide14.xml.rels><?xml version="1.0" encoding="UTF-8" standalone="yes"?>
<Relationships xmlns="http://schemas.openxmlformats.org/package/2006/relationships"><Relationship Id="rId20" Type="http://schemas.openxmlformats.org/officeDocument/2006/relationships/hyperlink" Target="https://sft.its.cern.ch/jira/plugins/servlet/project-config/ITTP/summary" TargetMode="External"/><Relationship Id="rId21" Type="http://schemas.openxmlformats.org/officeDocument/2006/relationships/hyperlink" Target="https://sft.its.cern.ch/jira/secure/ViewProfile.jspa?name=agonzale" TargetMode="External"/><Relationship Id="rId22" Type="http://schemas.openxmlformats.org/officeDocument/2006/relationships/hyperlink" Target="https://sft.its.cern.ch/jira/plugins/servlet/project-config/LHCBDEP/summary" TargetMode="External"/><Relationship Id="rId23" Type="http://schemas.openxmlformats.org/officeDocument/2006/relationships/hyperlink" Target="https://sft.its.cern.ch/jira/secure/ViewProfile.jspa?name=bcouturi" TargetMode="External"/><Relationship Id="rId24" Type="http://schemas.openxmlformats.org/officeDocument/2006/relationships/hyperlink" Target="https://sft.its.cern.ch/jira/plugins/servlet/project-config/GENSER/summary" TargetMode="External"/><Relationship Id="rId25" Type="http://schemas.openxmlformats.org/officeDocument/2006/relationships/hyperlink" Target="https://sft.its.cern.ch/jira/plugins/servlet/project-config/PF/summary" TargetMode="External"/><Relationship Id="rId26" Type="http://schemas.openxmlformats.org/officeDocument/2006/relationships/hyperlink" Target="https://sft.its.cern.ch/jira/secure/ViewProfile.jspa?name=valassi" TargetMode="External"/><Relationship Id="rId27" Type="http://schemas.openxmlformats.org/officeDocument/2006/relationships/hyperlink" Target="https://sft.its.cern.ch/jira/plugins/servlet/project-config/PODIO/summary" TargetMode="External"/><Relationship Id="rId28" Type="http://schemas.openxmlformats.org/officeDocument/2006/relationships/hyperlink" Target="https://sft.its.cern.ch/jira/plugins/servlet/project-config/PROOF/summary" TargetMode="External"/><Relationship Id="rId29" Type="http://schemas.openxmlformats.org/officeDocument/2006/relationships/hyperlink" Target="https://sft.its.cern.ch/jira/plugins/servlet/project-config/ROOT/summary" TargetMode="External"/><Relationship Id="rId1" Type="http://schemas.openxmlformats.org/officeDocument/2006/relationships/slideLayout" Target="../slideLayouts/slideLayout6.xml"/><Relationship Id="rId2" Type="http://schemas.openxmlformats.org/officeDocument/2006/relationships/hyperlink" Target="https://sft.its.cern.ch/jira/plugins/servlet/project-config/COGEVITO/summary" TargetMode="External"/><Relationship Id="rId3" Type="http://schemas.openxmlformats.org/officeDocument/2006/relationships/hyperlink" Target="https://sft.its.cern.ch/jira/secure/ViewProfile.jspa?name=goulas" TargetMode="External"/><Relationship Id="rId4" Type="http://schemas.openxmlformats.org/officeDocument/2006/relationships/hyperlink" Target="https://sft.its.cern.ch/jira/secure/BrowseProjects.jspa?selectedCategory=10000" TargetMode="External"/><Relationship Id="rId5" Type="http://schemas.openxmlformats.org/officeDocument/2006/relationships/hyperlink" Target="https://sft.its.cern.ch/jira/plugins/servlet/project-config/CVM/summary" TargetMode="External"/><Relationship Id="rId30" Type="http://schemas.openxmlformats.org/officeDocument/2006/relationships/hyperlink" Target="https://sft.its.cern.ch/jira/secure/ViewProfile.jspa?name=axel" TargetMode="External"/><Relationship Id="rId31" Type="http://schemas.openxmlformats.org/officeDocument/2006/relationships/hyperlink" Target="https://sft.its.cern.ch/jira/plugins/servlet/project-config/SIM/summary" TargetMode="External"/><Relationship Id="rId32" Type="http://schemas.openxmlformats.org/officeDocument/2006/relationships/hyperlink" Target="https://sft.its.cern.ch/jira/secure/ViewProfile.jspa?name=gcosmo" TargetMode="External"/><Relationship Id="rId9" Type="http://schemas.openxmlformats.org/officeDocument/2006/relationships/hyperlink" Target="https://sft.its.cern.ch/jira/plugins/servlet/project-config/CORALCOOL/summary" TargetMode="External"/><Relationship Id="rId6" Type="http://schemas.openxmlformats.org/officeDocument/2006/relationships/hyperlink" Target="https://sft.its.cern.ch/jira/secure/ViewProfile.jspa?name=ganis" TargetMode="External"/><Relationship Id="rId7" Type="http://schemas.openxmlformats.org/officeDocument/2006/relationships/hyperlink" Target="https://sft.its.cern.ch/jira/plugins/servlet/project-config/CFHEP/summary" TargetMode="External"/><Relationship Id="rId8" Type="http://schemas.openxmlformats.org/officeDocument/2006/relationships/hyperlink" Target="https://sft.its.cern.ch/jira/secure/ViewProfile.jspa?name=mato" TargetMode="External"/><Relationship Id="rId33" Type="http://schemas.openxmlformats.org/officeDocument/2006/relationships/hyperlink" Target="https://sft.its.cern.ch/jira/plugins/servlet/project-config/SPI/summary" TargetMode="External"/><Relationship Id="rId34" Type="http://schemas.openxmlformats.org/officeDocument/2006/relationships/hyperlink" Target="https://sft.its.cern.ch/jira/plugins/servlet/project-config/TP/summary" TargetMode="External"/><Relationship Id="rId35" Type="http://schemas.openxmlformats.org/officeDocument/2006/relationships/hyperlink" Target="https://sft.its.cern.ch/jira/plugins/servlet/project-config/TES/summary" TargetMode="External"/><Relationship Id="rId36" Type="http://schemas.openxmlformats.org/officeDocument/2006/relationships/hyperlink" Target="https://sft.its.cern.ch/jira/plugins/servlet/project-config/VECGEOM/summary" TargetMode="External"/><Relationship Id="rId10" Type="http://schemas.openxmlformats.org/officeDocument/2006/relationships/hyperlink" Target="https://sft.its.cern.ch/jira/secure/ViewProfile.jspa?name=cdelort" TargetMode="External"/><Relationship Id="rId11" Type="http://schemas.openxmlformats.org/officeDocument/2006/relationships/hyperlink" Target="https://sft.its.cern.ch/jira/plugins/servlet/project-config/DDFORHEP/summary" TargetMode="External"/><Relationship Id="rId12" Type="http://schemas.openxmlformats.org/officeDocument/2006/relationships/hyperlink" Target="https://sft.its.cern.ch/jira/secure/ViewProfile.jspa?name=frankm" TargetMode="External"/><Relationship Id="rId13" Type="http://schemas.openxmlformats.org/officeDocument/2006/relationships/hyperlink" Target="https://sft.its.cern.ch/jira/plugins/servlet/project-config/FCC/summary" TargetMode="External"/><Relationship Id="rId14" Type="http://schemas.openxmlformats.org/officeDocument/2006/relationships/hyperlink" Target="https://sft.its.cern.ch/jira/secure/ViewProfile.jspa?name=cbernet" TargetMode="External"/><Relationship Id="rId15" Type="http://schemas.openxmlformats.org/officeDocument/2006/relationships/hyperlink" Target="https://sft.its.cern.ch/jira/plugins/servlet/project-config/GEANT/summary" TargetMode="External"/><Relationship Id="rId16" Type="http://schemas.openxmlformats.org/officeDocument/2006/relationships/hyperlink" Target="https://sft.its.cern.ch/jira/plugins/servlet/project-config/GEANTVAL/summary" TargetMode="External"/><Relationship Id="rId17" Type="http://schemas.openxmlformats.org/officeDocument/2006/relationships/hyperlink" Target="https://sft.its.cern.ch/jira/secure/ViewProfile.jspa?name=dkonst" TargetMode="External"/><Relationship Id="rId18" Type="http://schemas.openxmlformats.org/officeDocument/2006/relationships/hyperlink" Target="https://sft.its.cern.ch/jira/plugins/servlet/project-config/HEPMC/summary" TargetMode="External"/><Relationship Id="rId19" Type="http://schemas.openxmlformats.org/officeDocument/2006/relationships/hyperlink" Target="https://sft.its.cern.ch/jira/secure/ViewProfile.jspa?name=witoldp" TargetMode="External"/><Relationship Id="rId37" Type="http://schemas.openxmlformats.org/officeDocument/2006/relationships/hyperlink" Target="https://sft.its.cern.ch/jira/plugins/servlet/project-config/VMC/summary" TargetMode="External"/><Relationship Id="rId38" Type="http://schemas.openxmlformats.org/officeDocument/2006/relationships/hyperlink" Target="https://sft.its.cern.ch/jira/secure/ViewProfile.jspa?name=ihrivnac"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3.png"/><Relationship Id="rId5" Type="http://schemas.openxmlformats.org/officeDocument/2006/relationships/hyperlink" Target="https://confluence.atlassian.com/adminjiracloud/connect-jira-cloud-to-github-814188429.html" TargetMode="External"/><Relationship Id="rId6"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5.png"/><Relationship Id="rId5" Type="http://schemas.openxmlformats.org/officeDocument/2006/relationships/hyperlink" Target="https://docs.gitlab.com/ee/user/project/integrations/jira.html" TargetMode="External"/><Relationship Id="rId6"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JIRA- SFT instance</a:t>
            </a:r>
            <a:endParaRPr lang="en-US" dirty="0"/>
          </a:p>
        </p:txBody>
      </p:sp>
      <p:sp>
        <p:nvSpPr>
          <p:cNvPr id="3" name="Subtitle 2"/>
          <p:cNvSpPr>
            <a:spLocks noGrp="1"/>
          </p:cNvSpPr>
          <p:nvPr>
            <p:ph type="subTitle" idx="1"/>
          </p:nvPr>
        </p:nvSpPr>
        <p:spPr>
          <a:xfrm>
            <a:off x="1371600" y="3886200"/>
            <a:ext cx="6400800" cy="690362"/>
          </a:xfrm>
        </p:spPr>
        <p:txBody>
          <a:bodyPr/>
          <a:lstStyle/>
          <a:p>
            <a:r>
              <a:rPr lang="en-US" dirty="0" smtClean="0"/>
              <a:t>Overview for </a:t>
            </a:r>
            <a:r>
              <a:rPr lang="en-US" dirty="0" err="1" smtClean="0"/>
              <a:t>Jira</a:t>
            </a:r>
            <a:r>
              <a:rPr lang="en-US" dirty="0" smtClean="0"/>
              <a:t> project leaders</a:t>
            </a:r>
            <a:endParaRPr lang="en-US" dirty="0"/>
          </a:p>
        </p:txBody>
      </p:sp>
      <p:pic>
        <p:nvPicPr>
          <p:cNvPr id="4" name="Picture 3" descr="jira.jpeg"/>
          <p:cNvPicPr>
            <a:picLocks noChangeAspect="1"/>
          </p:cNvPicPr>
          <p:nvPr/>
        </p:nvPicPr>
        <p:blipFill>
          <a:blip r:embed="rId2">
            <a:extLst>
              <a:ext uri="{BEBA8EAE-BF5A-486C-A8C5-ECC9F3942E4B}">
                <a14:imgProps xmlns:a14="http://schemas.microsoft.com/office/drawing/2010/main">
                  <a14:imgLayer r:embed="rId3">
                    <a14:imgEffect>
                      <a14:backgroundRemoval t="9783" b="89946" l="6364" r="90000">
                        <a14:foregroundMark x1="44727" y1="32337" x2="44727" y2="34511"/>
                        <a14:foregroundMark x1="40909" y1="30707" x2="41636" y2="31793"/>
                        <a14:foregroundMark x1="48545" y1="28261" x2="48545" y2="30435"/>
                        <a14:foregroundMark x1="53091" y1="32337" x2="53455" y2="34783"/>
                        <a14:foregroundMark x1="56182" y1="30435" x2="56545" y2="33152"/>
                        <a14:foregroundMark x1="60727" y1="29891" x2="60727" y2="30978"/>
                        <a14:foregroundMark x1="65273" y1="30978" x2="65273" y2="32065"/>
                        <a14:foregroundMark x1="65273" y1="26087" x2="65273" y2="26359"/>
                        <a14:foregroundMark x1="70545" y1="30707" x2="70545" y2="32609"/>
                        <a14:foregroundMark x1="73455" y1="31250" x2="73455" y2="33967"/>
                        <a14:foregroundMark x1="46364" y1="50272" x2="46364" y2="53533"/>
                        <a14:foregroundMark x1="39091" y1="53261" x2="39091" y2="56793"/>
                        <a14:foregroundMark x1="25818" y1="52174" x2="24182" y2="55163"/>
                        <a14:foregroundMark x1="19636" y1="50815" x2="19636" y2="51902"/>
                        <a14:foregroundMark x1="16727" y1="72554" x2="16364" y2="75000"/>
                        <a14:foregroundMark x1="14182" y1="39130" x2="14182" y2="41576"/>
                        <a14:foregroundMark x1="20000" y1="36413" x2="20364" y2="37772"/>
                        <a14:foregroundMark x1="26727" y1="39674" x2="26727" y2="41033"/>
                        <a14:backgroundMark x1="51636" y1="35054" x2="51636" y2="35054"/>
                      </a14:backgroundRemoval>
                    </a14:imgEffect>
                  </a14:imgLayer>
                </a14:imgProps>
              </a:ext>
              <a:ext uri="{28A0092B-C50C-407E-A947-70E740481C1C}">
                <a14:useLocalDpi xmlns:a14="http://schemas.microsoft.com/office/drawing/2010/main" val="0"/>
              </a:ext>
            </a:extLst>
          </a:blip>
          <a:stretch>
            <a:fillRect/>
          </a:stretch>
        </p:blipFill>
        <p:spPr>
          <a:xfrm>
            <a:off x="170076" y="186129"/>
            <a:ext cx="2577261" cy="1724422"/>
          </a:xfrm>
          <a:prstGeom prst="rect">
            <a:avLst/>
          </a:prstGeom>
          <a:ln>
            <a:noFill/>
          </a:ln>
          <a:effectLst>
            <a:outerShdw blurRad="292100" dist="139700" dir="2700000" algn="tl" rotWithShape="0">
              <a:srgbClr val="333333">
                <a:alpha val="65000"/>
              </a:srgbClr>
            </a:outerShdw>
          </a:effectLst>
        </p:spPr>
      </p:pic>
      <p:grpSp>
        <p:nvGrpSpPr>
          <p:cNvPr id="20" name="Group 19"/>
          <p:cNvGrpSpPr/>
          <p:nvPr/>
        </p:nvGrpSpPr>
        <p:grpSpPr>
          <a:xfrm>
            <a:off x="170076" y="5984513"/>
            <a:ext cx="8789259" cy="313145"/>
            <a:chOff x="170076" y="5984513"/>
            <a:chExt cx="8789259" cy="313145"/>
          </a:xfrm>
        </p:grpSpPr>
        <p:sp>
          <p:nvSpPr>
            <p:cNvPr id="5" name="Rounded Rectangle 4"/>
            <p:cNvSpPr/>
            <p:nvPr/>
          </p:nvSpPr>
          <p:spPr>
            <a:xfrm>
              <a:off x="170076" y="5984513"/>
              <a:ext cx="897772" cy="3131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Scheme &amp; Associations</a:t>
              </a:r>
              <a:endParaRPr lang="en-US" sz="900" dirty="0"/>
            </a:p>
          </p:txBody>
        </p:sp>
        <p:sp>
          <p:nvSpPr>
            <p:cNvPr id="6" name="Rounded Rectangle 5"/>
            <p:cNvSpPr/>
            <p:nvPr/>
          </p:nvSpPr>
          <p:spPr>
            <a:xfrm>
              <a:off x="1297432" y="5984513"/>
              <a:ext cx="897772" cy="3131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Issue Types</a:t>
              </a:r>
              <a:endParaRPr lang="en-US" sz="900" dirty="0"/>
            </a:p>
          </p:txBody>
        </p:sp>
        <p:sp>
          <p:nvSpPr>
            <p:cNvPr id="7" name="Rounded Rectangle 6"/>
            <p:cNvSpPr/>
            <p:nvPr/>
          </p:nvSpPr>
          <p:spPr>
            <a:xfrm>
              <a:off x="2424788" y="5984513"/>
              <a:ext cx="897772" cy="3131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Components</a:t>
              </a:r>
              <a:endParaRPr lang="en-US" sz="900" dirty="0"/>
            </a:p>
          </p:txBody>
        </p:sp>
        <p:sp>
          <p:nvSpPr>
            <p:cNvPr id="8" name="Rounded Rectangle 7"/>
            <p:cNvSpPr/>
            <p:nvPr/>
          </p:nvSpPr>
          <p:spPr>
            <a:xfrm>
              <a:off x="3552144" y="5984513"/>
              <a:ext cx="897772" cy="31314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Screens</a:t>
              </a:r>
              <a:endParaRPr lang="en-US" sz="900" dirty="0"/>
            </a:p>
          </p:txBody>
        </p:sp>
        <p:sp>
          <p:nvSpPr>
            <p:cNvPr id="9" name="Rounded Rectangle 8"/>
            <p:cNvSpPr/>
            <p:nvPr/>
          </p:nvSpPr>
          <p:spPr>
            <a:xfrm>
              <a:off x="4679500" y="5984513"/>
              <a:ext cx="897772" cy="31314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Fields</a:t>
              </a:r>
              <a:endParaRPr lang="en-US" sz="900" dirty="0"/>
            </a:p>
          </p:txBody>
        </p:sp>
        <p:sp>
          <p:nvSpPr>
            <p:cNvPr id="10" name="Rounded Rectangle 9"/>
            <p:cNvSpPr/>
            <p:nvPr/>
          </p:nvSpPr>
          <p:spPr>
            <a:xfrm>
              <a:off x="5806856" y="5984513"/>
              <a:ext cx="897772" cy="31314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Custom Fields</a:t>
              </a:r>
              <a:endParaRPr lang="en-US" sz="900" dirty="0"/>
            </a:p>
          </p:txBody>
        </p:sp>
        <p:sp>
          <p:nvSpPr>
            <p:cNvPr id="11" name="Rounded Rectangle 10"/>
            <p:cNvSpPr/>
            <p:nvPr/>
          </p:nvSpPr>
          <p:spPr>
            <a:xfrm>
              <a:off x="6934212" y="5984513"/>
              <a:ext cx="897772" cy="31314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err="1" smtClean="0"/>
                <a:t>Github</a:t>
              </a:r>
              <a:r>
                <a:rPr lang="en-US" sz="900" dirty="0" smtClean="0"/>
                <a:t> &amp; </a:t>
              </a:r>
              <a:r>
                <a:rPr lang="en-US" sz="900" dirty="0" err="1" smtClean="0"/>
                <a:t>Jira</a:t>
              </a:r>
              <a:endParaRPr lang="en-US" sz="900" dirty="0"/>
            </a:p>
          </p:txBody>
        </p:sp>
        <p:sp>
          <p:nvSpPr>
            <p:cNvPr id="12" name="Rounded Rectangle 11"/>
            <p:cNvSpPr/>
            <p:nvPr/>
          </p:nvSpPr>
          <p:spPr>
            <a:xfrm>
              <a:off x="8061563" y="5984513"/>
              <a:ext cx="897772" cy="31314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err="1" smtClean="0"/>
                <a:t>Gitlab</a:t>
              </a:r>
              <a:r>
                <a:rPr lang="en-US" sz="900" dirty="0" smtClean="0"/>
                <a:t> &amp; </a:t>
              </a:r>
              <a:r>
                <a:rPr lang="en-US" sz="900" dirty="0" err="1" smtClean="0"/>
                <a:t>Jira</a:t>
              </a:r>
              <a:endParaRPr lang="en-US" sz="900" dirty="0"/>
            </a:p>
          </p:txBody>
        </p:sp>
        <p:sp>
          <p:nvSpPr>
            <p:cNvPr id="13" name="Chevron 12"/>
            <p:cNvSpPr/>
            <p:nvPr/>
          </p:nvSpPr>
          <p:spPr>
            <a:xfrm>
              <a:off x="1130635" y="6041764"/>
              <a:ext cx="104010" cy="19864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tx1"/>
                </a:solidFill>
              </a:endParaRPr>
            </a:p>
          </p:txBody>
        </p:sp>
        <p:sp>
          <p:nvSpPr>
            <p:cNvPr id="14" name="Chevron 13"/>
            <p:cNvSpPr/>
            <p:nvPr/>
          </p:nvSpPr>
          <p:spPr>
            <a:xfrm>
              <a:off x="2257991" y="6041764"/>
              <a:ext cx="104010" cy="19864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tx1"/>
                </a:solidFill>
              </a:endParaRPr>
            </a:p>
          </p:txBody>
        </p:sp>
        <p:sp>
          <p:nvSpPr>
            <p:cNvPr id="15" name="Chevron 14"/>
            <p:cNvSpPr/>
            <p:nvPr/>
          </p:nvSpPr>
          <p:spPr>
            <a:xfrm>
              <a:off x="3385347" y="6041764"/>
              <a:ext cx="104010" cy="198642"/>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tx1"/>
                </a:solidFill>
              </a:endParaRPr>
            </a:p>
          </p:txBody>
        </p:sp>
        <p:sp>
          <p:nvSpPr>
            <p:cNvPr id="16" name="Chevron 15"/>
            <p:cNvSpPr/>
            <p:nvPr/>
          </p:nvSpPr>
          <p:spPr>
            <a:xfrm>
              <a:off x="4512703" y="6041764"/>
              <a:ext cx="104010" cy="198642"/>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a:solidFill>
                  <a:schemeClr val="tx1"/>
                </a:solidFill>
              </a:endParaRPr>
            </a:p>
          </p:txBody>
        </p:sp>
        <p:sp>
          <p:nvSpPr>
            <p:cNvPr id="17" name="Chevron 16"/>
            <p:cNvSpPr/>
            <p:nvPr/>
          </p:nvSpPr>
          <p:spPr>
            <a:xfrm>
              <a:off x="5640059" y="6041764"/>
              <a:ext cx="104010" cy="198642"/>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a:solidFill>
                  <a:schemeClr val="tx1"/>
                </a:solidFill>
              </a:endParaRPr>
            </a:p>
          </p:txBody>
        </p:sp>
        <p:sp>
          <p:nvSpPr>
            <p:cNvPr id="18" name="Chevron 17"/>
            <p:cNvSpPr/>
            <p:nvPr/>
          </p:nvSpPr>
          <p:spPr>
            <a:xfrm>
              <a:off x="6767415" y="6041764"/>
              <a:ext cx="104010" cy="198642"/>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900">
                <a:solidFill>
                  <a:schemeClr val="tx1"/>
                </a:solidFill>
              </a:endParaRPr>
            </a:p>
          </p:txBody>
        </p:sp>
        <p:sp>
          <p:nvSpPr>
            <p:cNvPr id="19" name="Chevron 18"/>
            <p:cNvSpPr/>
            <p:nvPr/>
          </p:nvSpPr>
          <p:spPr>
            <a:xfrm>
              <a:off x="7894771" y="6041764"/>
              <a:ext cx="104010" cy="198642"/>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900">
                <a:solidFill>
                  <a:schemeClr val="tx1"/>
                </a:solidFill>
              </a:endParaRPr>
            </a:p>
          </p:txBody>
        </p:sp>
      </p:grpSp>
    </p:spTree>
    <p:extLst>
      <p:ext uri="{BB962C8B-B14F-4D97-AF65-F5344CB8AC3E}">
        <p14:creationId xmlns:p14="http://schemas.microsoft.com/office/powerpoint/2010/main" val="3241367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Jira</a:t>
            </a:r>
            <a:r>
              <a:rPr lang="en-US" dirty="0"/>
              <a:t> Core </a:t>
            </a:r>
            <a:r>
              <a:rPr lang="en-US" dirty="0" smtClean="0"/>
              <a:t>standard </a:t>
            </a:r>
            <a:r>
              <a:rPr lang="en-US" dirty="0"/>
              <a:t>Fields</a:t>
            </a:r>
          </a:p>
        </p:txBody>
      </p:sp>
      <p:sp>
        <p:nvSpPr>
          <p:cNvPr id="3" name="TextBox 2"/>
          <p:cNvSpPr txBox="1"/>
          <p:nvPr/>
        </p:nvSpPr>
        <p:spPr>
          <a:xfrm>
            <a:off x="1008665" y="6642556"/>
            <a:ext cx="7126670" cy="246221"/>
          </a:xfrm>
          <a:prstGeom prst="rect">
            <a:avLst/>
          </a:prstGeom>
          <a:noFill/>
        </p:spPr>
        <p:txBody>
          <a:bodyPr wrap="none" rtlCol="0">
            <a:spAutoFit/>
          </a:bodyPr>
          <a:lstStyle/>
          <a:p>
            <a:r>
              <a:rPr lang="en-US" sz="1000" dirty="0" smtClean="0"/>
              <a:t>Source: </a:t>
            </a:r>
            <a:r>
              <a:rPr lang="en-US" sz="1000" dirty="0" smtClean="0">
                <a:hlinkClick r:id="rId2"/>
              </a:rPr>
              <a:t>https</a:t>
            </a:r>
            <a:r>
              <a:rPr lang="en-US" sz="1000" dirty="0">
                <a:hlinkClick r:id="rId2"/>
              </a:rPr>
              <a:t>://aevolu.atlassian.net/wiki/spaces/JINC/pages/58884098/List+of+supported+Custom+Fields+and+Custom+Field+</a:t>
            </a:r>
            <a:r>
              <a:rPr lang="en-US" sz="1000" dirty="0" smtClean="0">
                <a:hlinkClick r:id="rId2"/>
              </a:rPr>
              <a:t>Types</a:t>
            </a:r>
            <a:r>
              <a:rPr lang="en-US" sz="1000" dirty="0" smtClean="0"/>
              <a:t> </a:t>
            </a:r>
            <a:endParaRPr lang="en-US" sz="1000" dirty="0"/>
          </a:p>
        </p:txBody>
      </p:sp>
      <p:pic>
        <p:nvPicPr>
          <p:cNvPr id="4" name="Picture 3" descr="Screenshot 2019-09-20 at 09.11.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692" y="1292013"/>
            <a:ext cx="5957220" cy="5182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28021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Jira</a:t>
            </a:r>
            <a:r>
              <a:rPr lang="en-US" dirty="0"/>
              <a:t> </a:t>
            </a:r>
            <a:r>
              <a:rPr lang="en-US" dirty="0" smtClean="0"/>
              <a:t>Software </a:t>
            </a:r>
            <a:r>
              <a:rPr lang="en-US" dirty="0" smtClean="0"/>
              <a:t>standard </a:t>
            </a:r>
            <a:r>
              <a:rPr lang="en-US" dirty="0" smtClean="0"/>
              <a:t>Custom Fields</a:t>
            </a:r>
            <a:endParaRPr lang="en-US" dirty="0"/>
          </a:p>
        </p:txBody>
      </p:sp>
      <p:sp>
        <p:nvSpPr>
          <p:cNvPr id="3" name="TextBox 2"/>
          <p:cNvSpPr txBox="1"/>
          <p:nvPr/>
        </p:nvSpPr>
        <p:spPr>
          <a:xfrm>
            <a:off x="1008665" y="6642556"/>
            <a:ext cx="7126670" cy="246221"/>
          </a:xfrm>
          <a:prstGeom prst="rect">
            <a:avLst/>
          </a:prstGeom>
          <a:noFill/>
        </p:spPr>
        <p:txBody>
          <a:bodyPr wrap="none" rtlCol="0">
            <a:spAutoFit/>
          </a:bodyPr>
          <a:lstStyle/>
          <a:p>
            <a:r>
              <a:rPr lang="en-US" sz="1000" dirty="0" smtClean="0"/>
              <a:t>Source: </a:t>
            </a:r>
            <a:r>
              <a:rPr lang="en-US" sz="1000" dirty="0" smtClean="0">
                <a:hlinkClick r:id="rId2"/>
              </a:rPr>
              <a:t>https</a:t>
            </a:r>
            <a:r>
              <a:rPr lang="en-US" sz="1000" dirty="0">
                <a:hlinkClick r:id="rId2"/>
              </a:rPr>
              <a:t>://aevolu.atlassian.net/wiki/spaces/JINC/pages/58884098/List+of+supported+Custom+Fields+and+Custom+Field+</a:t>
            </a:r>
            <a:r>
              <a:rPr lang="en-US" sz="1000" dirty="0" smtClean="0">
                <a:hlinkClick r:id="rId2"/>
              </a:rPr>
              <a:t>Types</a:t>
            </a:r>
            <a:r>
              <a:rPr lang="en-US" sz="1000" dirty="0" smtClean="0"/>
              <a:t> </a:t>
            </a:r>
            <a:endParaRPr lang="en-US" sz="1000" dirty="0"/>
          </a:p>
        </p:txBody>
      </p:sp>
      <p:pic>
        <p:nvPicPr>
          <p:cNvPr id="5" name="Picture 4" descr="Screenshot 2019-09-20 at 09.13.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62" y="1417638"/>
            <a:ext cx="7715946" cy="50421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5146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fields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possible to create new customized fields for each project whenever there is need for that.</a:t>
            </a:r>
          </a:p>
          <a:p>
            <a:r>
              <a:rPr lang="en-US" dirty="0" smtClean="0"/>
              <a:t>It may be useful in some cases to use project specific custom fields because the projects are dynamic and may change their requirements in time. For example, using a “field” with values from a predefined list, it may be a problem if it is needed to modify the list in case it is used by other projects also in the same </a:t>
            </a:r>
            <a:r>
              <a:rPr lang="en-US" dirty="0" err="1" smtClean="0"/>
              <a:t>Jira</a:t>
            </a:r>
            <a:r>
              <a:rPr lang="en-US" dirty="0" smtClean="0"/>
              <a:t> instance. </a:t>
            </a:r>
          </a:p>
          <a:p>
            <a:r>
              <a:rPr lang="en-US" dirty="0" err="1" smtClean="0"/>
              <a:t>Jira</a:t>
            </a:r>
            <a:r>
              <a:rPr lang="en-US" dirty="0" smtClean="0"/>
              <a:t> disposes of a wide type of field types that may be chosen from a predefined list which is shown in the next slide</a:t>
            </a:r>
            <a:endParaRPr lang="en-US" dirty="0"/>
          </a:p>
        </p:txBody>
      </p:sp>
    </p:spTree>
    <p:extLst>
      <p:ext uri="{BB962C8B-B14F-4D97-AF65-F5344CB8AC3E}">
        <p14:creationId xmlns:p14="http://schemas.microsoft.com/office/powerpoint/2010/main" val="30548077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66"/>
            <a:ext cx="8229600" cy="710746"/>
          </a:xfrm>
        </p:spPr>
        <p:txBody>
          <a:bodyPr>
            <a:normAutofit fontScale="90000"/>
          </a:bodyPr>
          <a:lstStyle/>
          <a:p>
            <a:r>
              <a:rPr lang="en-US" dirty="0" smtClean="0"/>
              <a:t>Standard </a:t>
            </a:r>
            <a:r>
              <a:rPr lang="en-US" dirty="0"/>
              <a:t>Custom Field Types</a:t>
            </a:r>
          </a:p>
        </p:txBody>
      </p:sp>
      <p:pic>
        <p:nvPicPr>
          <p:cNvPr id="4" name="Picture 3" descr="Screenshot 2019-09-20 at 09.25.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697" y="919692"/>
            <a:ext cx="5772844" cy="544004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08665" y="6642556"/>
            <a:ext cx="7126670" cy="246221"/>
          </a:xfrm>
          <a:prstGeom prst="rect">
            <a:avLst/>
          </a:prstGeom>
          <a:noFill/>
        </p:spPr>
        <p:txBody>
          <a:bodyPr wrap="none" rtlCol="0">
            <a:spAutoFit/>
          </a:bodyPr>
          <a:lstStyle/>
          <a:p>
            <a:r>
              <a:rPr lang="en-US" sz="1000" dirty="0" smtClean="0"/>
              <a:t>Source: </a:t>
            </a:r>
            <a:r>
              <a:rPr lang="en-US" sz="1000" dirty="0" smtClean="0">
                <a:hlinkClick r:id="rId3"/>
              </a:rPr>
              <a:t>https</a:t>
            </a:r>
            <a:r>
              <a:rPr lang="en-US" sz="1000" dirty="0">
                <a:hlinkClick r:id="rId3"/>
              </a:rPr>
              <a:t>://aevolu.atlassian.net/wiki/spaces/JINC/pages/58884098/List+of+supported+Custom+Fields+and+Custom+Field+</a:t>
            </a:r>
            <a:r>
              <a:rPr lang="en-US" sz="1000" dirty="0" smtClean="0">
                <a:hlinkClick r:id="rId3"/>
              </a:rPr>
              <a:t>Types</a:t>
            </a:r>
            <a:r>
              <a:rPr lang="en-US" sz="1000" dirty="0" smtClean="0"/>
              <a:t> </a:t>
            </a:r>
            <a:endParaRPr lang="en-US" sz="1000" dirty="0"/>
          </a:p>
        </p:txBody>
      </p:sp>
    </p:spTree>
    <p:extLst>
      <p:ext uri="{BB962C8B-B14F-4D97-AF65-F5344CB8AC3E}">
        <p14:creationId xmlns:p14="http://schemas.microsoft.com/office/powerpoint/2010/main" val="25760955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SFT </a:t>
            </a:r>
            <a:r>
              <a:rPr lang="en-US" dirty="0" err="1" smtClean="0"/>
              <a:t>Jira</a:t>
            </a:r>
            <a:r>
              <a:rPr lang="en-US" dirty="0" smtClean="0"/>
              <a:t> projects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01109399"/>
              </p:ext>
            </p:extLst>
          </p:nvPr>
        </p:nvGraphicFramePr>
        <p:xfrm>
          <a:off x="382221" y="1586329"/>
          <a:ext cx="8304581" cy="4787252"/>
        </p:xfrm>
        <a:graphic>
          <a:graphicData uri="http://schemas.openxmlformats.org/drawingml/2006/table">
            <a:tbl>
              <a:tblPr firstRow="1" firstCol="1" bandRow="1">
                <a:tableStyleId>{7DF18680-E054-41AD-8BC1-D1AEF772440D}</a:tableStyleId>
              </a:tblPr>
              <a:tblGrid>
                <a:gridCol w="3351586"/>
                <a:gridCol w="990599"/>
                <a:gridCol w="990599"/>
                <a:gridCol w="990599"/>
                <a:gridCol w="990599"/>
                <a:gridCol w="990599"/>
              </a:tblGrid>
              <a:tr h="202429">
                <a:tc>
                  <a:txBody>
                    <a:bodyPr/>
                    <a:lstStyle/>
                    <a:p>
                      <a:pPr algn="l" fontAlgn="ctr"/>
                      <a:r>
                        <a:rPr lang="en-US" sz="1000" u="none" strike="noStrike" dirty="0">
                          <a:effectLst/>
                        </a:rPr>
                        <a:t>Project</a:t>
                      </a:r>
                      <a:endParaRPr lang="en-US" sz="1000" b="1" i="0" u="none" strike="noStrike" dirty="0">
                        <a:solidFill>
                          <a:srgbClr val="7A869A"/>
                        </a:solidFill>
                        <a:effectLst/>
                        <a:latin typeface="Helvetica Neue"/>
                      </a:endParaRPr>
                    </a:p>
                  </a:txBody>
                  <a:tcPr marL="6306" marR="6306" marT="33108" marB="33108" anchor="ctr"/>
                </a:tc>
                <a:tc>
                  <a:txBody>
                    <a:bodyPr/>
                    <a:lstStyle/>
                    <a:p>
                      <a:pPr algn="l" fontAlgn="ctr"/>
                      <a:r>
                        <a:rPr lang="en-US" sz="1000" u="none" strike="noStrike">
                          <a:effectLst/>
                        </a:rPr>
                        <a:t>Key</a:t>
                      </a:r>
                      <a:endParaRPr lang="en-US" sz="1000" b="1" i="0" u="none" strike="noStrike">
                        <a:solidFill>
                          <a:srgbClr val="7A869A"/>
                        </a:solidFill>
                        <a:effectLst/>
                        <a:latin typeface="Helvetica Neue"/>
                      </a:endParaRPr>
                    </a:p>
                  </a:txBody>
                  <a:tcPr marL="6306" marR="6306" marT="33108" marB="33108" anchor="ctr"/>
                </a:tc>
                <a:tc>
                  <a:txBody>
                    <a:bodyPr/>
                    <a:lstStyle/>
                    <a:p>
                      <a:pPr algn="l" fontAlgn="ctr"/>
                      <a:r>
                        <a:rPr lang="en-US" sz="1000" u="none" strike="noStrike">
                          <a:effectLst/>
                        </a:rPr>
                        <a:t>Project lead</a:t>
                      </a:r>
                      <a:endParaRPr lang="en-US" sz="1000" b="1" i="0" u="none" strike="noStrike">
                        <a:solidFill>
                          <a:srgbClr val="7A869A"/>
                        </a:solidFill>
                        <a:effectLst/>
                        <a:latin typeface="Helvetica Neue"/>
                      </a:endParaRPr>
                    </a:p>
                  </a:txBody>
                  <a:tcPr marL="6306" marR="6306" marT="33108" marB="33108" anchor="ctr"/>
                </a:tc>
                <a:tc>
                  <a:txBody>
                    <a:bodyPr/>
                    <a:lstStyle/>
                    <a:p>
                      <a:pPr algn="l" fontAlgn="ctr"/>
                      <a:r>
                        <a:rPr lang="en-US" sz="1000" u="none" strike="noStrike">
                          <a:effectLst/>
                        </a:rPr>
                        <a:t>Project category</a:t>
                      </a:r>
                      <a:endParaRPr lang="en-US" sz="1000" b="1" i="0" u="none" strike="noStrike">
                        <a:solidFill>
                          <a:srgbClr val="7A869A"/>
                        </a:solidFill>
                        <a:effectLst/>
                        <a:latin typeface="Helvetica Neue"/>
                      </a:endParaRPr>
                    </a:p>
                  </a:txBody>
                  <a:tcPr marL="6306" marR="6306" marT="33108" marB="33108" anchor="ctr"/>
                </a:tc>
                <a:tc>
                  <a:txBody>
                    <a:bodyPr/>
                    <a:lstStyle/>
                    <a:p>
                      <a:pPr algn="l" fontAlgn="ctr"/>
                      <a:r>
                        <a:rPr lang="en-US" sz="1000" u="none" strike="noStrike">
                          <a:effectLst/>
                        </a:rPr>
                        <a:t>Last issue update</a:t>
                      </a:r>
                      <a:endParaRPr lang="en-US" sz="1000" b="1" i="0" u="none" strike="noStrike">
                        <a:solidFill>
                          <a:srgbClr val="7A869A"/>
                        </a:solidFill>
                        <a:effectLst/>
                        <a:latin typeface="Helvetica Neue"/>
                      </a:endParaRPr>
                    </a:p>
                  </a:txBody>
                  <a:tcPr marL="6306" marR="6306" marT="33108" marB="33108" anchor="ctr"/>
                </a:tc>
                <a:tc>
                  <a:txBody>
                    <a:bodyPr/>
                    <a:lstStyle/>
                    <a:p>
                      <a:pPr algn="r" fontAlgn="ctr"/>
                      <a:r>
                        <a:rPr lang="en-US" sz="1000" u="none" strike="noStrike">
                          <a:effectLst/>
                        </a:rPr>
                        <a:t>Issues</a:t>
                      </a:r>
                      <a:endParaRPr lang="en-US" sz="1000" b="1" i="0" u="none" strike="noStrike">
                        <a:solidFill>
                          <a:srgbClr val="7A869A"/>
                        </a:solidFill>
                        <a:effectLst/>
                        <a:latin typeface="Helvetica Neue"/>
                      </a:endParaRPr>
                    </a:p>
                  </a:txBody>
                  <a:tcPr marL="6306" marR="6306" marT="33108" marB="33108" anchor="ctr"/>
                </a:tc>
              </a:tr>
              <a:tr h="187925">
                <a:tc>
                  <a:txBody>
                    <a:bodyPr/>
                    <a:lstStyle/>
                    <a:p>
                      <a:pPr algn="l" fontAlgn="ctr"/>
                      <a:r>
                        <a:rPr lang="en-US" sz="1000" u="sng" strike="sngStrike" dirty="0">
                          <a:solidFill>
                            <a:srgbClr val="FF0000"/>
                          </a:solidFill>
                          <a:effectLst/>
                          <a:hlinkClick r:id="rId2"/>
                        </a:rPr>
                        <a:t> Complex Geometry Visualizzation Tool</a:t>
                      </a:r>
                      <a:endParaRPr lang="en-US" sz="1000" b="0" i="0" u="sng" strike="sngStrike" dirty="0">
                        <a:solidFill>
                          <a:srgbClr val="FF0000"/>
                        </a:solidFill>
                        <a:effectLst/>
                        <a:latin typeface="Calibri"/>
                      </a:endParaRPr>
                    </a:p>
                  </a:txBody>
                  <a:tcPr marL="6306" marR="6306" marT="6306" marB="0" anchor="ctr"/>
                </a:tc>
                <a:tc>
                  <a:txBody>
                    <a:bodyPr/>
                    <a:lstStyle/>
                    <a:p>
                      <a:pPr algn="l" fontAlgn="ctr"/>
                      <a:r>
                        <a:rPr lang="en-US" sz="1000" u="none" strike="sngStrike" dirty="0">
                          <a:solidFill>
                            <a:srgbClr val="FF0000"/>
                          </a:solidFill>
                          <a:effectLst/>
                        </a:rPr>
                        <a:t>COGEVITO</a:t>
                      </a:r>
                      <a:endParaRPr lang="en-US" sz="1000" b="0" i="0" u="none" strike="sngStrike" dirty="0">
                        <a:solidFill>
                          <a:srgbClr val="FF0000"/>
                        </a:solidFill>
                        <a:effectLst/>
                        <a:latin typeface="Helvetica Neue"/>
                      </a:endParaRPr>
                    </a:p>
                  </a:txBody>
                  <a:tcPr marL="6306" marR="6306" marT="6306" marB="0" anchor="ctr"/>
                </a:tc>
                <a:tc>
                  <a:txBody>
                    <a:bodyPr/>
                    <a:lstStyle/>
                    <a:p>
                      <a:pPr algn="l" fontAlgn="ctr"/>
                      <a:r>
                        <a:rPr lang="en-US" sz="1000" u="sng" strike="sngStrike" dirty="0">
                          <a:solidFill>
                            <a:srgbClr val="FF0000"/>
                          </a:solidFill>
                          <a:effectLst/>
                          <a:hlinkClick r:id="rId3"/>
                        </a:rPr>
                        <a:t>Ilias Goulas</a:t>
                      </a:r>
                      <a:endParaRPr lang="en-US" sz="1000" b="0" i="0" u="sng" strike="sngStrike" dirty="0">
                        <a:solidFill>
                          <a:srgbClr val="FF0000"/>
                        </a:solidFill>
                        <a:effectLst/>
                        <a:latin typeface="Calibri"/>
                      </a:endParaRPr>
                    </a:p>
                  </a:txBody>
                  <a:tcPr marL="6306" marR="6306" marT="6306" marB="0" anchor="ctr"/>
                </a:tc>
                <a:tc>
                  <a:txBody>
                    <a:bodyPr/>
                    <a:lstStyle/>
                    <a:p>
                      <a:pPr algn="l" fontAlgn="ctr"/>
                      <a:r>
                        <a:rPr lang="en-US" sz="1000" u="sng" strike="sngStrike" dirty="0">
                          <a:solidFill>
                            <a:srgbClr val="FF0000"/>
                          </a:solidFill>
                          <a:effectLst/>
                          <a:hlinkClick r:id="rId4"/>
                        </a:rPr>
                        <a:t>Applications Area</a:t>
                      </a:r>
                      <a:endParaRPr lang="en-US" sz="1000" b="0" i="0" u="sng" strike="sngStrike" dirty="0">
                        <a:solidFill>
                          <a:srgbClr val="FF0000"/>
                        </a:solidFill>
                        <a:effectLst/>
                        <a:latin typeface="Calibri"/>
                      </a:endParaRPr>
                    </a:p>
                  </a:txBody>
                  <a:tcPr marL="6306" marR="6306" marT="6306" marB="0" anchor="ctr"/>
                </a:tc>
                <a:tc>
                  <a:txBody>
                    <a:bodyPr/>
                    <a:lstStyle/>
                    <a:p>
                      <a:pPr algn="r" fontAlgn="ctr"/>
                      <a:r>
                        <a:rPr lang="en-US" sz="1000" u="none" strike="sngStrike" dirty="0">
                          <a:solidFill>
                            <a:srgbClr val="FF0000"/>
                          </a:solidFill>
                          <a:effectLst/>
                        </a:rPr>
                        <a:t>25.Jun.19</a:t>
                      </a:r>
                      <a:endParaRPr lang="en-US" sz="1000" b="0" i="0" u="none" strike="sngStrike" dirty="0">
                        <a:solidFill>
                          <a:srgbClr val="FF0000"/>
                        </a:solidFill>
                        <a:effectLst/>
                        <a:latin typeface="Helvetica Neue"/>
                      </a:endParaRPr>
                    </a:p>
                  </a:txBody>
                  <a:tcPr marL="6306" marR="6306" marT="6306" marB="0" anchor="ctr"/>
                </a:tc>
                <a:tc>
                  <a:txBody>
                    <a:bodyPr/>
                    <a:lstStyle/>
                    <a:p>
                      <a:pPr algn="r" fontAlgn="ctr"/>
                      <a:r>
                        <a:rPr lang="en-US" sz="1000" u="none" strike="sngStrike" dirty="0">
                          <a:solidFill>
                            <a:srgbClr val="FF0000"/>
                          </a:solidFill>
                          <a:effectLst/>
                        </a:rPr>
                        <a:t>18</a:t>
                      </a:r>
                      <a:endParaRPr lang="en-US" sz="1000" b="0" i="0" u="none" strike="sngStrike" dirty="0">
                        <a:solidFill>
                          <a:srgbClr val="FF0000"/>
                        </a:solidFill>
                        <a:effectLst/>
                        <a:latin typeface="Helvetica Neue"/>
                      </a:endParaRPr>
                    </a:p>
                  </a:txBody>
                  <a:tcPr marL="6306" marR="6306" marT="6306" marB="0" anchor="ctr"/>
                </a:tc>
              </a:tr>
              <a:tr h="187925">
                <a:tc>
                  <a:txBody>
                    <a:bodyPr/>
                    <a:lstStyle/>
                    <a:p>
                      <a:pPr algn="l" fontAlgn="ctr"/>
                      <a:r>
                        <a:rPr lang="en-US" sz="1000" u="sng" strike="noStrike">
                          <a:effectLst/>
                          <a:hlinkClick r:id="rId5"/>
                        </a:rPr>
                        <a:t>CernVM</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CVM</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6"/>
                        </a:rPr>
                        <a:t>Gerardo Ganis</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14.Jul.19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1,782</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7"/>
                        </a:rPr>
                        <a:t>CF4hep</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CFHEP</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8"/>
                        </a:rPr>
                        <a:t>Pere Mato Vila</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21.Dec.17</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183</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9"/>
                        </a:rPr>
                        <a:t>CORAL and COOL</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CORALCOOL</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10"/>
                        </a:rPr>
                        <a:t>Charles Delort</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05.Jul.19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3,038</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11"/>
                        </a:rPr>
                        <a:t>DD4hep</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DDFORHEP</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12"/>
                        </a:rPr>
                        <a:t>Markus Frank</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26.Aug.16</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24</a:t>
                      </a:r>
                      <a:endParaRPr lang="en-US" sz="1000" b="0" i="0" u="none" strike="noStrike">
                        <a:solidFill>
                          <a:srgbClr val="172B4D"/>
                        </a:solidFill>
                        <a:effectLst/>
                        <a:latin typeface="Helvetica Neue"/>
                      </a:endParaRPr>
                    </a:p>
                  </a:txBody>
                  <a:tcPr marL="6306" marR="6306" marT="6306" marB="0" anchor="ctr"/>
                </a:tc>
              </a:tr>
              <a:tr h="100899">
                <a:tc>
                  <a:txBody>
                    <a:bodyPr/>
                    <a:lstStyle/>
                    <a:p>
                      <a:pPr algn="l" fontAlgn="ctr"/>
                      <a:r>
                        <a:rPr lang="en-US" sz="1000" u="sng" strike="noStrike">
                          <a:effectLst/>
                          <a:hlinkClick r:id="rId13"/>
                        </a:rPr>
                        <a:t>FCC Experiments Software</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FCC</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14"/>
                        </a:rPr>
                        <a:t>Colin Bernet</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10.Oct.16</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65</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15"/>
                        </a:rPr>
                        <a:t>Geant detector simulation prototype</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GEANT</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8"/>
                        </a:rPr>
                        <a:t>Pere Mato Vila</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04.Jun.19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398</a:t>
                      </a:r>
                      <a:endParaRPr lang="en-US" sz="1000" b="0" i="0" u="none" strike="noStrike">
                        <a:solidFill>
                          <a:srgbClr val="172B4D"/>
                        </a:solidFill>
                        <a:effectLst/>
                        <a:latin typeface="Helvetica Neue"/>
                      </a:endParaRPr>
                    </a:p>
                  </a:txBody>
                  <a:tcPr marL="6306" marR="6306" marT="6306" marB="0" anchor="ctr"/>
                </a:tc>
              </a:tr>
              <a:tr h="278734">
                <a:tc>
                  <a:txBody>
                    <a:bodyPr/>
                    <a:lstStyle/>
                    <a:p>
                      <a:pPr algn="l" fontAlgn="ctr"/>
                      <a:r>
                        <a:rPr lang="en-US" sz="1000" u="sng" strike="noStrike">
                          <a:effectLst/>
                          <a:hlinkClick r:id="rId16"/>
                        </a:rPr>
                        <a:t>GEANT-VAL</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GEANTVAL</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17"/>
                        </a:rPr>
                        <a:t>Dmitri Konstantinov</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15.Jul.19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65</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18"/>
                        </a:rPr>
                        <a:t>HepMC - a C++ Event Record for Monte Carlo Generators</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HEPMC</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19"/>
                        </a:rPr>
                        <a:t>Witold Pokorski</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26.May.17</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186</a:t>
                      </a:r>
                      <a:endParaRPr lang="en-US" sz="1000" b="0" i="0" u="none" strike="noStrike">
                        <a:solidFill>
                          <a:srgbClr val="172B4D"/>
                        </a:solidFill>
                        <a:effectLst/>
                        <a:latin typeface="Helvetica Neue"/>
                      </a:endParaRPr>
                    </a:p>
                  </a:txBody>
                  <a:tcPr marL="6306" marR="6306" marT="6306" marB="0" anchor="ctr"/>
                </a:tc>
              </a:tr>
              <a:tr h="278734">
                <a:tc>
                  <a:txBody>
                    <a:bodyPr/>
                    <a:lstStyle/>
                    <a:p>
                      <a:pPr algn="l" fontAlgn="ctr"/>
                      <a:r>
                        <a:rPr lang="en-US" sz="1000" u="sng" strike="noStrike" dirty="0">
                          <a:solidFill>
                            <a:srgbClr val="FF0000"/>
                          </a:solidFill>
                          <a:effectLst/>
                          <a:hlinkClick r:id="rId20"/>
                        </a:rPr>
                        <a:t>Issue Tracking test project</a:t>
                      </a:r>
                      <a:endParaRPr lang="en-US" sz="1000" b="0" i="0" u="sng" strike="noStrike" dirty="0">
                        <a:solidFill>
                          <a:srgbClr val="FF0000"/>
                        </a:solidFill>
                        <a:effectLst/>
                        <a:latin typeface="Calibri"/>
                      </a:endParaRPr>
                    </a:p>
                  </a:txBody>
                  <a:tcPr marL="6306" marR="6306" marT="6306" marB="0" anchor="ctr"/>
                </a:tc>
                <a:tc>
                  <a:txBody>
                    <a:bodyPr/>
                    <a:lstStyle/>
                    <a:p>
                      <a:pPr algn="l" fontAlgn="ctr"/>
                      <a:r>
                        <a:rPr lang="en-US" sz="1000" u="none" strike="noStrike" dirty="0">
                          <a:solidFill>
                            <a:srgbClr val="FF0000"/>
                          </a:solidFill>
                          <a:effectLst/>
                        </a:rPr>
                        <a:t>ITTP</a:t>
                      </a:r>
                      <a:endParaRPr lang="en-US" sz="1000" b="0" i="0" u="none" strike="noStrike" dirty="0">
                        <a:solidFill>
                          <a:srgbClr val="FF0000"/>
                        </a:solidFill>
                        <a:effectLst/>
                        <a:latin typeface="Helvetica Neue"/>
                      </a:endParaRPr>
                    </a:p>
                  </a:txBody>
                  <a:tcPr marL="6306" marR="6306" marT="6306" marB="0" anchor="ctr"/>
                </a:tc>
                <a:tc>
                  <a:txBody>
                    <a:bodyPr/>
                    <a:lstStyle/>
                    <a:p>
                      <a:pPr algn="l" fontAlgn="ctr"/>
                      <a:r>
                        <a:rPr lang="en-US" sz="1000" u="sng" strike="noStrike" dirty="0">
                          <a:solidFill>
                            <a:srgbClr val="FF0000"/>
                          </a:solidFill>
                          <a:effectLst/>
                          <a:hlinkClick r:id="rId21"/>
                        </a:rPr>
                        <a:t>Alvaro Gonzalez Alvarez</a:t>
                      </a:r>
                      <a:endParaRPr lang="en-US" sz="1000" b="0" i="0" u="sng" strike="noStrike" dirty="0">
                        <a:solidFill>
                          <a:srgbClr val="FF0000"/>
                        </a:solidFill>
                        <a:effectLst/>
                        <a:latin typeface="Calibri"/>
                      </a:endParaRPr>
                    </a:p>
                  </a:txBody>
                  <a:tcPr marL="6306" marR="6306" marT="6306" marB="0" anchor="ctr"/>
                </a:tc>
                <a:tc>
                  <a:txBody>
                    <a:bodyPr/>
                    <a:lstStyle/>
                    <a:p>
                      <a:pPr algn="l" fontAlgn="ctr"/>
                      <a:r>
                        <a:rPr lang="en-US" sz="1000" u="none" strike="noStrike" dirty="0">
                          <a:solidFill>
                            <a:srgbClr val="FF0000"/>
                          </a:solidFill>
                          <a:effectLst/>
                        </a:rPr>
                        <a:t>No category</a:t>
                      </a:r>
                      <a:endParaRPr lang="en-US" sz="1000" b="0" i="0" u="none" strike="noStrike" dirty="0">
                        <a:solidFill>
                          <a:srgbClr val="FF0000"/>
                        </a:solidFill>
                        <a:effectLst/>
                        <a:latin typeface="Helvetica Neue"/>
                      </a:endParaRPr>
                    </a:p>
                  </a:txBody>
                  <a:tcPr marL="6306" marR="6306" marT="6306" marB="0" anchor="ctr"/>
                </a:tc>
                <a:tc>
                  <a:txBody>
                    <a:bodyPr/>
                    <a:lstStyle/>
                    <a:p>
                      <a:pPr algn="r" fontAlgn="ctr"/>
                      <a:r>
                        <a:rPr lang="en-US" sz="1000" u="none" strike="noStrike" dirty="0">
                          <a:solidFill>
                            <a:srgbClr val="FF0000"/>
                          </a:solidFill>
                          <a:effectLst/>
                        </a:rPr>
                        <a:t>21.Sep.16</a:t>
                      </a:r>
                      <a:endParaRPr lang="en-US" sz="1000" b="0" i="0" u="none" strike="noStrike" dirty="0">
                        <a:solidFill>
                          <a:srgbClr val="FF0000"/>
                        </a:solidFill>
                        <a:effectLst/>
                        <a:latin typeface="Helvetica Neue"/>
                      </a:endParaRPr>
                    </a:p>
                  </a:txBody>
                  <a:tcPr marL="6306" marR="6306" marT="6306" marB="0" anchor="ctr"/>
                </a:tc>
                <a:tc>
                  <a:txBody>
                    <a:bodyPr/>
                    <a:lstStyle/>
                    <a:p>
                      <a:pPr algn="r" fontAlgn="ctr"/>
                      <a:r>
                        <a:rPr lang="en-US" sz="1000" u="none" strike="noStrike" dirty="0">
                          <a:solidFill>
                            <a:srgbClr val="FF0000"/>
                          </a:solidFill>
                          <a:effectLst/>
                        </a:rPr>
                        <a:t>3</a:t>
                      </a:r>
                      <a:endParaRPr lang="en-US" sz="1000" b="0" i="0" u="none" strike="noStrike" dirty="0">
                        <a:solidFill>
                          <a:srgbClr val="FF0000"/>
                        </a:solidFill>
                        <a:effectLst/>
                        <a:latin typeface="Helvetica Neue"/>
                      </a:endParaRPr>
                    </a:p>
                  </a:txBody>
                  <a:tcPr marL="6306" marR="6306" marT="6306" marB="0" anchor="ctr"/>
                </a:tc>
              </a:tr>
              <a:tr h="187925">
                <a:tc>
                  <a:txBody>
                    <a:bodyPr/>
                    <a:lstStyle/>
                    <a:p>
                      <a:pPr algn="l" fontAlgn="ctr"/>
                      <a:r>
                        <a:rPr lang="en-US" sz="1000" u="sng" strike="noStrike">
                          <a:effectLst/>
                          <a:hlinkClick r:id="rId22"/>
                        </a:rPr>
                        <a:t>LHCb Deployment</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LHCBDEP</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23"/>
                        </a:rPr>
                        <a:t>Ben Couturier</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31.May.18</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3,805</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24"/>
                        </a:rPr>
                        <a:t>MC Generator Services</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GENSER</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19"/>
                        </a:rPr>
                        <a:t>Witold Pokorski</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07.Jun.19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428</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dirty="0">
                          <a:solidFill>
                            <a:srgbClr val="FF0000"/>
                          </a:solidFill>
                          <a:effectLst/>
                          <a:hlinkClick r:id="rId25"/>
                        </a:rPr>
                        <a:t>Persistency Framework (OBSOLETE)</a:t>
                      </a:r>
                      <a:endParaRPr lang="en-US" sz="1000" b="0" i="0" u="sng" strike="noStrike" dirty="0">
                        <a:solidFill>
                          <a:srgbClr val="FF0000"/>
                        </a:solidFill>
                        <a:effectLst/>
                        <a:latin typeface="Calibri"/>
                      </a:endParaRPr>
                    </a:p>
                  </a:txBody>
                  <a:tcPr marL="6306" marR="6306" marT="6306" marB="0" anchor="ctr"/>
                </a:tc>
                <a:tc>
                  <a:txBody>
                    <a:bodyPr/>
                    <a:lstStyle/>
                    <a:p>
                      <a:pPr algn="l" fontAlgn="ctr"/>
                      <a:r>
                        <a:rPr lang="en-US" sz="1000" u="none" strike="noStrike" dirty="0">
                          <a:solidFill>
                            <a:srgbClr val="FF0000"/>
                          </a:solidFill>
                          <a:effectLst/>
                        </a:rPr>
                        <a:t>PF</a:t>
                      </a:r>
                      <a:endParaRPr lang="en-US" sz="1000" b="0" i="0" u="none" strike="noStrike" dirty="0">
                        <a:solidFill>
                          <a:srgbClr val="FF0000"/>
                        </a:solidFill>
                        <a:effectLst/>
                        <a:latin typeface="Helvetica Neue"/>
                      </a:endParaRPr>
                    </a:p>
                  </a:txBody>
                  <a:tcPr marL="6306" marR="6306" marT="6306" marB="0" anchor="ctr"/>
                </a:tc>
                <a:tc>
                  <a:txBody>
                    <a:bodyPr/>
                    <a:lstStyle/>
                    <a:p>
                      <a:pPr algn="l" fontAlgn="ctr"/>
                      <a:r>
                        <a:rPr lang="en-US" sz="1000" u="sng" strike="noStrike" dirty="0">
                          <a:solidFill>
                            <a:srgbClr val="FF0000"/>
                          </a:solidFill>
                          <a:effectLst/>
                          <a:hlinkClick r:id="rId26"/>
                        </a:rPr>
                        <a:t>Andrea Valassi</a:t>
                      </a:r>
                      <a:endParaRPr lang="en-US" sz="1000" b="0" i="0" u="sng" strike="noStrike" dirty="0">
                        <a:solidFill>
                          <a:srgbClr val="FF0000"/>
                        </a:solidFill>
                        <a:effectLst/>
                        <a:latin typeface="Calibri"/>
                      </a:endParaRPr>
                    </a:p>
                  </a:txBody>
                  <a:tcPr marL="6306" marR="6306" marT="6306" marB="0" anchor="ctr"/>
                </a:tc>
                <a:tc>
                  <a:txBody>
                    <a:bodyPr/>
                    <a:lstStyle/>
                    <a:p>
                      <a:pPr algn="l" fontAlgn="ctr"/>
                      <a:r>
                        <a:rPr lang="en-US" sz="1000" u="sng" strike="noStrike" dirty="0">
                          <a:solidFill>
                            <a:srgbClr val="FF0000"/>
                          </a:solidFill>
                          <a:effectLst/>
                          <a:hlinkClick r:id="rId4"/>
                        </a:rPr>
                        <a:t>Applications Area</a:t>
                      </a:r>
                      <a:endParaRPr lang="en-US" sz="1000" b="0" i="0" u="sng" strike="noStrike" dirty="0">
                        <a:solidFill>
                          <a:srgbClr val="FF0000"/>
                        </a:solidFill>
                        <a:effectLst/>
                        <a:latin typeface="Calibri"/>
                      </a:endParaRPr>
                    </a:p>
                  </a:txBody>
                  <a:tcPr marL="6306" marR="6306" marT="6306" marB="0" anchor="ctr"/>
                </a:tc>
                <a:tc>
                  <a:txBody>
                    <a:bodyPr/>
                    <a:lstStyle/>
                    <a:p>
                      <a:pPr algn="l" fontAlgn="ctr"/>
                      <a:r>
                        <a:rPr lang="en-US" sz="1000" u="none" strike="noStrike" dirty="0">
                          <a:solidFill>
                            <a:srgbClr val="FF0000"/>
                          </a:solidFill>
                          <a:effectLst/>
                        </a:rPr>
                        <a:t>--</a:t>
                      </a:r>
                      <a:endParaRPr lang="en-US" sz="1000" b="0" i="0" u="none" strike="noStrike" dirty="0">
                        <a:solidFill>
                          <a:srgbClr val="FF0000"/>
                        </a:solidFill>
                        <a:effectLst/>
                        <a:latin typeface="Helvetica Neue"/>
                      </a:endParaRPr>
                    </a:p>
                  </a:txBody>
                  <a:tcPr marL="6306" marR="6306" marT="6306" marB="0" anchor="ctr"/>
                </a:tc>
                <a:tc>
                  <a:txBody>
                    <a:bodyPr/>
                    <a:lstStyle/>
                    <a:p>
                      <a:pPr algn="r" fontAlgn="ctr"/>
                      <a:r>
                        <a:rPr lang="en-US" sz="1000" u="none" strike="noStrike" dirty="0">
                          <a:solidFill>
                            <a:srgbClr val="FF0000"/>
                          </a:solidFill>
                          <a:effectLst/>
                        </a:rPr>
                        <a:t>--</a:t>
                      </a:r>
                      <a:endParaRPr lang="en-US" sz="1000" b="0" i="0" u="none" strike="noStrike" dirty="0">
                        <a:solidFill>
                          <a:srgbClr val="FF0000"/>
                        </a:solidFill>
                        <a:effectLst/>
                        <a:latin typeface="Helvetica Neue"/>
                      </a:endParaRPr>
                    </a:p>
                  </a:txBody>
                  <a:tcPr marL="6306" marR="6306" marT="6306" marB="0" anchor="ctr"/>
                </a:tc>
              </a:tr>
              <a:tr h="278734">
                <a:tc>
                  <a:txBody>
                    <a:bodyPr/>
                    <a:lstStyle/>
                    <a:p>
                      <a:pPr algn="l" fontAlgn="ctr"/>
                      <a:r>
                        <a:rPr lang="en-US" sz="1000" u="sng" strike="noStrike">
                          <a:effectLst/>
                          <a:hlinkClick r:id="rId27"/>
                        </a:rPr>
                        <a:t>podio</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PODIO</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21"/>
                        </a:rPr>
                        <a:t>Alvaro Gonzalez Alvarez</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03.Oct.16</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13</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28"/>
                        </a:rPr>
                        <a:t>PROOF</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PROOF</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6"/>
                        </a:rPr>
                        <a:t>Gerardo Ganis</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19.Dec.14</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34</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29"/>
                        </a:rPr>
                        <a:t>ROOT</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ROOT</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30"/>
                        </a:rPr>
                        <a:t>Axel Naumann</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13.Jul.19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10,209</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31"/>
                        </a:rPr>
                        <a:t>Simulation</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SIM</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32"/>
                        </a:rPr>
                        <a:t>Gabriele Cosmo</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11.Jul.19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744</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33"/>
                        </a:rPr>
                        <a:t>SPI</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SPI</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6"/>
                        </a:rPr>
                        <a:t>Gerardo Ganis</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sng" strike="noStrike">
                          <a:effectLst/>
                          <a:hlinkClick r:id="rId4"/>
                        </a:rPr>
                        <a:t>Applications Area</a:t>
                      </a:r>
                      <a:endParaRPr lang="en-US" sz="1000" b="0" i="0" u="sng" strike="noStrike">
                        <a:solidFill>
                          <a:srgbClr val="0000FF"/>
                        </a:solidFill>
                        <a:effectLst/>
                        <a:latin typeface="Calibri"/>
                      </a:endParaRPr>
                    </a:p>
                  </a:txBody>
                  <a:tcPr marL="6306" marR="6306" marT="6306" marB="0" anchor="ctr"/>
                </a:tc>
                <a:tc>
                  <a:txBody>
                    <a:bodyPr/>
                    <a:lstStyle/>
                    <a:p>
                      <a:pPr algn="r" fontAlgn="ctr"/>
                      <a:r>
                        <a:rPr lang="en-US" sz="1000" u="none" strike="noStrike">
                          <a:effectLst/>
                        </a:rPr>
                        <a:t>14.Jul.19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1,356</a:t>
                      </a:r>
                      <a:endParaRPr lang="en-US" sz="1000" b="0" i="0" u="none" strike="noStrike">
                        <a:solidFill>
                          <a:srgbClr val="172B4D"/>
                        </a:solidFill>
                        <a:effectLst/>
                        <a:latin typeface="Helvetica Neue"/>
                      </a:endParaRPr>
                    </a:p>
                  </a:txBody>
                  <a:tcPr marL="6306" marR="6306" marT="6306" marB="0" anchor="ctr"/>
                </a:tc>
              </a:tr>
              <a:tr h="100899">
                <a:tc>
                  <a:txBody>
                    <a:bodyPr/>
                    <a:lstStyle/>
                    <a:p>
                      <a:pPr algn="l" fontAlgn="ctr"/>
                      <a:r>
                        <a:rPr lang="en-US" sz="1000" u="sng" strike="noStrike" dirty="0">
                          <a:solidFill>
                            <a:srgbClr val="FF0000"/>
                          </a:solidFill>
                          <a:effectLst/>
                          <a:hlinkClick r:id="rId34"/>
                        </a:rPr>
                        <a:t>Test Project</a:t>
                      </a:r>
                      <a:endParaRPr lang="en-US" sz="1000" b="0" i="0" u="sng" strike="noStrike" dirty="0">
                        <a:solidFill>
                          <a:srgbClr val="FF0000"/>
                        </a:solidFill>
                        <a:effectLst/>
                        <a:latin typeface="Calibri"/>
                      </a:endParaRPr>
                    </a:p>
                  </a:txBody>
                  <a:tcPr marL="6306" marR="6306" marT="6306" marB="0" anchor="ctr"/>
                </a:tc>
                <a:tc>
                  <a:txBody>
                    <a:bodyPr/>
                    <a:lstStyle/>
                    <a:p>
                      <a:pPr algn="l" fontAlgn="ctr"/>
                      <a:r>
                        <a:rPr lang="en-US" sz="1000" u="none" strike="noStrike" dirty="0">
                          <a:solidFill>
                            <a:srgbClr val="FF0000"/>
                          </a:solidFill>
                          <a:effectLst/>
                        </a:rPr>
                        <a:t>TP</a:t>
                      </a:r>
                      <a:endParaRPr lang="en-US" sz="1000" b="0" i="0" u="none" strike="noStrike" dirty="0">
                        <a:solidFill>
                          <a:srgbClr val="FF0000"/>
                        </a:solidFill>
                        <a:effectLst/>
                        <a:latin typeface="Helvetica Neue"/>
                      </a:endParaRPr>
                    </a:p>
                  </a:txBody>
                  <a:tcPr marL="6306" marR="6306" marT="6306" marB="0" anchor="ctr"/>
                </a:tc>
                <a:tc>
                  <a:txBody>
                    <a:bodyPr/>
                    <a:lstStyle/>
                    <a:p>
                      <a:pPr algn="l" fontAlgn="ctr"/>
                      <a:r>
                        <a:rPr lang="en-US" sz="1000" u="sng" strike="noStrike" dirty="0">
                          <a:solidFill>
                            <a:srgbClr val="FF0000"/>
                          </a:solidFill>
                          <a:effectLst/>
                          <a:hlinkClick r:id="rId3"/>
                        </a:rPr>
                        <a:t>Ilias Goulas</a:t>
                      </a:r>
                      <a:endParaRPr lang="en-US" sz="1000" b="0" i="0" u="sng" strike="noStrike" dirty="0">
                        <a:solidFill>
                          <a:srgbClr val="FF0000"/>
                        </a:solidFill>
                        <a:effectLst/>
                        <a:latin typeface="Calibri"/>
                      </a:endParaRPr>
                    </a:p>
                  </a:txBody>
                  <a:tcPr marL="6306" marR="6306" marT="6306" marB="0" anchor="ctr"/>
                </a:tc>
                <a:tc>
                  <a:txBody>
                    <a:bodyPr/>
                    <a:lstStyle/>
                    <a:p>
                      <a:pPr algn="l" fontAlgn="ctr"/>
                      <a:r>
                        <a:rPr lang="en-US" sz="1000" u="none" strike="noStrike" dirty="0">
                          <a:solidFill>
                            <a:srgbClr val="FF0000"/>
                          </a:solidFill>
                          <a:effectLst/>
                        </a:rPr>
                        <a:t>No category</a:t>
                      </a:r>
                      <a:endParaRPr lang="en-US" sz="1000" b="0" i="0" u="none" strike="noStrike" dirty="0">
                        <a:solidFill>
                          <a:srgbClr val="FF0000"/>
                        </a:solidFill>
                        <a:effectLst/>
                        <a:latin typeface="Helvetica Neue"/>
                      </a:endParaRPr>
                    </a:p>
                  </a:txBody>
                  <a:tcPr marL="6306" marR="6306" marT="6306" marB="0" anchor="ctr"/>
                </a:tc>
                <a:tc>
                  <a:txBody>
                    <a:bodyPr/>
                    <a:lstStyle/>
                    <a:p>
                      <a:pPr algn="r" fontAlgn="ctr"/>
                      <a:r>
                        <a:rPr lang="en-US" sz="1000" u="none" strike="noStrike" dirty="0">
                          <a:solidFill>
                            <a:srgbClr val="FF0000"/>
                          </a:solidFill>
                          <a:effectLst/>
                        </a:rPr>
                        <a:t>23.Apr.19</a:t>
                      </a:r>
                      <a:endParaRPr lang="en-US" sz="1000" b="0" i="0" u="none" strike="noStrike" dirty="0">
                        <a:solidFill>
                          <a:srgbClr val="FF0000"/>
                        </a:solidFill>
                        <a:effectLst/>
                        <a:latin typeface="Helvetica Neue"/>
                      </a:endParaRPr>
                    </a:p>
                  </a:txBody>
                  <a:tcPr marL="6306" marR="6306" marT="6306" marB="0" anchor="ctr"/>
                </a:tc>
                <a:tc>
                  <a:txBody>
                    <a:bodyPr/>
                    <a:lstStyle/>
                    <a:p>
                      <a:pPr algn="r" fontAlgn="ctr"/>
                      <a:r>
                        <a:rPr lang="en-US" sz="1000" u="none" strike="noStrike" dirty="0">
                          <a:solidFill>
                            <a:srgbClr val="FF0000"/>
                          </a:solidFill>
                          <a:effectLst/>
                        </a:rPr>
                        <a:t>6</a:t>
                      </a:r>
                      <a:endParaRPr lang="en-US" sz="1000" b="0" i="0" u="none" strike="noStrike" dirty="0">
                        <a:solidFill>
                          <a:srgbClr val="FF0000"/>
                        </a:solidFill>
                        <a:effectLst/>
                        <a:latin typeface="Helvetica Neue"/>
                      </a:endParaRPr>
                    </a:p>
                  </a:txBody>
                  <a:tcPr marL="6306" marR="6306" marT="6306" marB="0" anchor="ctr"/>
                </a:tc>
              </a:tr>
              <a:tr h="278734">
                <a:tc>
                  <a:txBody>
                    <a:bodyPr/>
                    <a:lstStyle/>
                    <a:p>
                      <a:pPr algn="l" fontAlgn="ctr"/>
                      <a:r>
                        <a:rPr lang="en-US" sz="1000" u="sng" strike="noStrike">
                          <a:solidFill>
                            <a:srgbClr val="FF0000"/>
                          </a:solidFill>
                          <a:effectLst/>
                          <a:hlinkClick r:id="rId35"/>
                        </a:rPr>
                        <a:t>TestProject</a:t>
                      </a:r>
                      <a:endParaRPr lang="en-US" sz="1000" b="0" i="0" u="sng" strike="noStrike">
                        <a:solidFill>
                          <a:srgbClr val="FF0000"/>
                        </a:solidFill>
                        <a:effectLst/>
                        <a:latin typeface="Calibri"/>
                      </a:endParaRPr>
                    </a:p>
                  </a:txBody>
                  <a:tcPr marL="6306" marR="6306" marT="6306" marB="0" anchor="ctr"/>
                </a:tc>
                <a:tc>
                  <a:txBody>
                    <a:bodyPr/>
                    <a:lstStyle/>
                    <a:p>
                      <a:pPr algn="l" fontAlgn="ctr"/>
                      <a:r>
                        <a:rPr lang="en-US" sz="1000" u="none" strike="noStrike">
                          <a:solidFill>
                            <a:srgbClr val="FF0000"/>
                          </a:solidFill>
                          <a:effectLst/>
                        </a:rPr>
                        <a:t>TES</a:t>
                      </a:r>
                      <a:endParaRPr lang="en-US" sz="1000" b="0" i="0" u="none" strike="noStrike">
                        <a:solidFill>
                          <a:srgbClr val="FF0000"/>
                        </a:solidFill>
                        <a:effectLst/>
                        <a:latin typeface="Helvetica Neue"/>
                      </a:endParaRPr>
                    </a:p>
                  </a:txBody>
                  <a:tcPr marL="6306" marR="6306" marT="6306" marB="0" anchor="ctr"/>
                </a:tc>
                <a:tc>
                  <a:txBody>
                    <a:bodyPr/>
                    <a:lstStyle/>
                    <a:p>
                      <a:pPr algn="l" fontAlgn="ctr"/>
                      <a:r>
                        <a:rPr lang="en-US" sz="1000" u="sng" strike="noStrike">
                          <a:solidFill>
                            <a:srgbClr val="FF0000"/>
                          </a:solidFill>
                          <a:effectLst/>
                          <a:hlinkClick r:id="rId21"/>
                        </a:rPr>
                        <a:t>Alvaro Gonzalez Alvarez</a:t>
                      </a:r>
                      <a:endParaRPr lang="en-US" sz="1000" b="0" i="0" u="sng" strike="noStrike">
                        <a:solidFill>
                          <a:srgbClr val="FF0000"/>
                        </a:solidFill>
                        <a:effectLst/>
                        <a:latin typeface="Calibri"/>
                      </a:endParaRPr>
                    </a:p>
                  </a:txBody>
                  <a:tcPr marL="6306" marR="6306" marT="6306" marB="0" anchor="ctr"/>
                </a:tc>
                <a:tc>
                  <a:txBody>
                    <a:bodyPr/>
                    <a:lstStyle/>
                    <a:p>
                      <a:pPr algn="l" fontAlgn="ctr"/>
                      <a:r>
                        <a:rPr lang="en-US" sz="1000" u="none" strike="noStrike">
                          <a:solidFill>
                            <a:srgbClr val="FF0000"/>
                          </a:solidFill>
                          <a:effectLst/>
                        </a:rPr>
                        <a:t>No category</a:t>
                      </a:r>
                      <a:endParaRPr lang="en-US" sz="1000" b="0" i="0" u="none" strike="noStrike">
                        <a:solidFill>
                          <a:srgbClr val="FF0000"/>
                        </a:solidFill>
                        <a:effectLst/>
                        <a:latin typeface="Helvetica Neue"/>
                      </a:endParaRPr>
                    </a:p>
                  </a:txBody>
                  <a:tcPr marL="6306" marR="6306" marT="6306" marB="0" anchor="ctr"/>
                </a:tc>
                <a:tc>
                  <a:txBody>
                    <a:bodyPr/>
                    <a:lstStyle/>
                    <a:p>
                      <a:pPr algn="r" fontAlgn="ctr"/>
                      <a:r>
                        <a:rPr lang="en-US" sz="1000" u="none" strike="noStrike">
                          <a:solidFill>
                            <a:srgbClr val="FF0000"/>
                          </a:solidFill>
                          <a:effectLst/>
                        </a:rPr>
                        <a:t>22.May.19</a:t>
                      </a:r>
                      <a:endParaRPr lang="en-US" sz="1000" b="0" i="0" u="none" strike="noStrike">
                        <a:solidFill>
                          <a:srgbClr val="FF0000"/>
                        </a:solidFill>
                        <a:effectLst/>
                        <a:latin typeface="Helvetica Neue"/>
                      </a:endParaRPr>
                    </a:p>
                  </a:txBody>
                  <a:tcPr marL="6306" marR="6306" marT="6306" marB="0" anchor="ctr"/>
                </a:tc>
                <a:tc>
                  <a:txBody>
                    <a:bodyPr/>
                    <a:lstStyle/>
                    <a:p>
                      <a:pPr algn="r" fontAlgn="ctr"/>
                      <a:r>
                        <a:rPr lang="en-US" sz="1000" u="none" strike="noStrike" dirty="0">
                          <a:solidFill>
                            <a:srgbClr val="FF0000"/>
                          </a:solidFill>
                          <a:effectLst/>
                        </a:rPr>
                        <a:t>5</a:t>
                      </a:r>
                      <a:endParaRPr lang="en-US" sz="1000" b="0" i="0" u="none" strike="noStrike" dirty="0">
                        <a:solidFill>
                          <a:srgbClr val="FF0000"/>
                        </a:solidFill>
                        <a:effectLst/>
                        <a:latin typeface="Helvetica Neue"/>
                      </a:endParaRPr>
                    </a:p>
                  </a:txBody>
                  <a:tcPr marL="6306" marR="6306" marT="6306" marB="0" anchor="ctr"/>
                </a:tc>
              </a:tr>
              <a:tr h="187925">
                <a:tc>
                  <a:txBody>
                    <a:bodyPr/>
                    <a:lstStyle/>
                    <a:p>
                      <a:pPr algn="l" fontAlgn="ctr"/>
                      <a:r>
                        <a:rPr lang="en-US" sz="1000" u="sng" strike="noStrike">
                          <a:effectLst/>
                          <a:hlinkClick r:id="rId36"/>
                        </a:rPr>
                        <a:t>VecGeom</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VECGEOM</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32"/>
                        </a:rPr>
                        <a:t>Gabriele Cosmo</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14.Jul.19</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531</a:t>
                      </a:r>
                      <a:endParaRPr lang="en-US" sz="1000" b="0" i="0" u="none" strike="noStrike">
                        <a:solidFill>
                          <a:srgbClr val="172B4D"/>
                        </a:solidFill>
                        <a:effectLst/>
                        <a:latin typeface="Helvetica Neue"/>
                      </a:endParaRPr>
                    </a:p>
                  </a:txBody>
                  <a:tcPr marL="6306" marR="6306" marT="6306" marB="0" anchor="ctr"/>
                </a:tc>
              </a:tr>
              <a:tr h="187925">
                <a:tc>
                  <a:txBody>
                    <a:bodyPr/>
                    <a:lstStyle/>
                    <a:p>
                      <a:pPr algn="l" fontAlgn="ctr"/>
                      <a:r>
                        <a:rPr lang="en-US" sz="1000" u="sng" strike="noStrike">
                          <a:effectLst/>
                          <a:hlinkClick r:id="rId37"/>
                        </a:rPr>
                        <a:t>Virtual Monte Carlo</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VMC</a:t>
                      </a:r>
                      <a:endParaRPr lang="en-US" sz="1000" b="0" i="0" u="none" strike="noStrike">
                        <a:solidFill>
                          <a:srgbClr val="172B4D"/>
                        </a:solidFill>
                        <a:effectLst/>
                        <a:latin typeface="Helvetica Neue"/>
                      </a:endParaRPr>
                    </a:p>
                  </a:txBody>
                  <a:tcPr marL="6306" marR="6306" marT="6306" marB="0" anchor="ctr"/>
                </a:tc>
                <a:tc>
                  <a:txBody>
                    <a:bodyPr/>
                    <a:lstStyle/>
                    <a:p>
                      <a:pPr algn="l" fontAlgn="ctr"/>
                      <a:r>
                        <a:rPr lang="en-US" sz="1000" u="sng" strike="noStrike">
                          <a:effectLst/>
                          <a:hlinkClick r:id="rId38"/>
                        </a:rPr>
                        <a:t>Ivana Hrivnacova</a:t>
                      </a:r>
                      <a:endParaRPr lang="en-US" sz="1000" b="0" i="0" u="sng" strike="noStrike">
                        <a:solidFill>
                          <a:srgbClr val="0000FF"/>
                        </a:solidFill>
                        <a:effectLst/>
                        <a:latin typeface="Calibri"/>
                      </a:endParaRPr>
                    </a:p>
                  </a:txBody>
                  <a:tcPr marL="6306" marR="6306" marT="6306" marB="0" anchor="ctr"/>
                </a:tc>
                <a:tc>
                  <a:txBody>
                    <a:bodyPr/>
                    <a:lstStyle/>
                    <a:p>
                      <a:pPr algn="l" fontAlgn="ctr"/>
                      <a:r>
                        <a:rPr lang="en-US" sz="1000" u="none" strike="noStrike">
                          <a:effectLst/>
                        </a:rPr>
                        <a:t>No category</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a:effectLst/>
                        </a:rPr>
                        <a:t>20.Aug.18</a:t>
                      </a:r>
                      <a:endParaRPr lang="en-US" sz="1000" b="0" i="0" u="none" strike="noStrike">
                        <a:solidFill>
                          <a:srgbClr val="172B4D"/>
                        </a:solidFill>
                        <a:effectLst/>
                        <a:latin typeface="Helvetica Neue"/>
                      </a:endParaRPr>
                    </a:p>
                  </a:txBody>
                  <a:tcPr marL="6306" marR="6306" marT="6306" marB="0" anchor="ctr"/>
                </a:tc>
                <a:tc>
                  <a:txBody>
                    <a:bodyPr/>
                    <a:lstStyle/>
                    <a:p>
                      <a:pPr algn="r" fontAlgn="ctr"/>
                      <a:r>
                        <a:rPr lang="en-US" sz="1000" u="none" strike="noStrike" dirty="0">
                          <a:effectLst/>
                        </a:rPr>
                        <a:t>11</a:t>
                      </a:r>
                      <a:endParaRPr lang="en-US" sz="1000" b="0" i="0" u="none" strike="noStrike" dirty="0">
                        <a:solidFill>
                          <a:srgbClr val="172B4D"/>
                        </a:solidFill>
                        <a:effectLst/>
                        <a:latin typeface="Helvetica Neue"/>
                      </a:endParaRPr>
                    </a:p>
                  </a:txBody>
                  <a:tcPr marL="6306" marR="6306" marT="6306" marB="0" anchor="ctr"/>
                </a:tc>
              </a:tr>
            </a:tbl>
          </a:graphicData>
        </a:graphic>
      </p:graphicFrame>
    </p:spTree>
    <p:extLst>
      <p:ext uri="{BB962C8B-B14F-4D97-AF65-F5344CB8AC3E}">
        <p14:creationId xmlns:p14="http://schemas.microsoft.com/office/powerpoint/2010/main" val="31224471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Jira</a:t>
            </a:r>
            <a:r>
              <a:rPr lang="en-US" dirty="0" smtClean="0"/>
              <a:t> and </a:t>
            </a:r>
            <a:r>
              <a:rPr lang="en-US" dirty="0" err="1" smtClean="0"/>
              <a:t>GitHub</a:t>
            </a:r>
            <a:endParaRPr lang="en-US" dirty="0"/>
          </a:p>
        </p:txBody>
      </p:sp>
      <p:pic>
        <p:nvPicPr>
          <p:cNvPr id="3" name="Picture 2" descr="jira.jpeg"/>
          <p:cNvPicPr>
            <a:picLocks noChangeAspect="1"/>
          </p:cNvPicPr>
          <p:nvPr/>
        </p:nvPicPr>
        <p:blipFill>
          <a:blip r:embed="rId2">
            <a:extLst>
              <a:ext uri="{BEBA8EAE-BF5A-486C-A8C5-ECC9F3942E4B}">
                <a14:imgProps xmlns:a14="http://schemas.microsoft.com/office/drawing/2010/main">
                  <a14:imgLayer r:embed="rId3">
                    <a14:imgEffect>
                      <a14:backgroundRemoval t="9783" b="89946" l="6364" r="90000">
                        <a14:foregroundMark x1="44727" y1="32337" x2="44727" y2="34511"/>
                        <a14:foregroundMark x1="40909" y1="30707" x2="41636" y2="31793"/>
                        <a14:foregroundMark x1="48545" y1="28261" x2="48545" y2="30435"/>
                        <a14:foregroundMark x1="53091" y1="32337" x2="53455" y2="34783"/>
                        <a14:foregroundMark x1="56182" y1="30435" x2="56545" y2="33152"/>
                        <a14:foregroundMark x1="60727" y1="29891" x2="60727" y2="30978"/>
                        <a14:foregroundMark x1="65273" y1="30978" x2="65273" y2="32065"/>
                        <a14:foregroundMark x1="65273" y1="26087" x2="65273" y2="26359"/>
                        <a14:foregroundMark x1="70545" y1="30707" x2="70545" y2="32609"/>
                        <a14:foregroundMark x1="73455" y1="31250" x2="73455" y2="33967"/>
                        <a14:foregroundMark x1="46364" y1="50272" x2="46364" y2="53533"/>
                        <a14:foregroundMark x1="39091" y1="53261" x2="39091" y2="56793"/>
                        <a14:foregroundMark x1="25818" y1="52174" x2="24182" y2="55163"/>
                        <a14:foregroundMark x1="19636" y1="50815" x2="19636" y2="51902"/>
                        <a14:foregroundMark x1="16727" y1="72554" x2="16364" y2="75000"/>
                        <a14:foregroundMark x1="14182" y1="39130" x2="14182" y2="41576"/>
                        <a14:foregroundMark x1="20000" y1="36413" x2="20364" y2="37772"/>
                        <a14:foregroundMark x1="26727" y1="39674" x2="26727" y2="41033"/>
                        <a14:backgroundMark x1="51636" y1="35054" x2="51636" y2="35054"/>
                      </a14:backgroundRemoval>
                    </a14:imgEffect>
                  </a14:imgLayer>
                </a14:imgProps>
              </a:ext>
              <a:ext uri="{28A0092B-C50C-407E-A947-70E740481C1C}">
                <a14:useLocalDpi xmlns:a14="http://schemas.microsoft.com/office/drawing/2010/main" val="0"/>
              </a:ext>
            </a:extLst>
          </a:blip>
          <a:stretch>
            <a:fillRect/>
          </a:stretch>
        </p:blipFill>
        <p:spPr>
          <a:xfrm>
            <a:off x="393289" y="447826"/>
            <a:ext cx="1292348" cy="864698"/>
          </a:xfrm>
          <a:prstGeom prst="rect">
            <a:avLst/>
          </a:prstGeom>
          <a:ln>
            <a:noFill/>
          </a:ln>
          <a:effectLst>
            <a:outerShdw blurRad="292100" dist="139700" dir="2700000" algn="tl" rotWithShape="0">
              <a:srgbClr val="333333">
                <a:alpha val="65000"/>
              </a:srgbClr>
            </a:outerShdw>
          </a:effectLst>
        </p:spPr>
      </p:pic>
      <p:pic>
        <p:nvPicPr>
          <p:cNvPr id="4" name="Picture 3" descr="github-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8302" y="626534"/>
            <a:ext cx="1470121" cy="544925"/>
          </a:xfrm>
          <a:prstGeom prst="rect">
            <a:avLst/>
          </a:prstGeom>
          <a:ln>
            <a:noFill/>
          </a:ln>
          <a:effectLst>
            <a:outerShdw blurRad="292100" dist="139700" dir="2700000" algn="tl" rotWithShape="0">
              <a:srgbClr val="333333">
                <a:alpha val="65000"/>
              </a:srgbClr>
            </a:outerShdw>
          </a:effectLst>
        </p:spPr>
      </p:pic>
      <p:cxnSp>
        <p:nvCxnSpPr>
          <p:cNvPr id="6" name="Straight Connector 5"/>
          <p:cNvCxnSpPr/>
          <p:nvPr/>
        </p:nvCxnSpPr>
        <p:spPr>
          <a:xfrm>
            <a:off x="1685637" y="377152"/>
            <a:ext cx="715818" cy="794307"/>
          </a:xfrm>
          <a:prstGeom prst="line">
            <a:avLst/>
          </a:prstGeom>
          <a:ln>
            <a:solidFill>
              <a:srgbClr val="D9D9D9"/>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640947" y="377152"/>
            <a:ext cx="715818" cy="794307"/>
          </a:xfrm>
          <a:prstGeom prst="line">
            <a:avLst/>
          </a:prstGeom>
          <a:ln>
            <a:solidFill>
              <a:srgbClr val="D9D9D9"/>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57199" y="2035956"/>
            <a:ext cx="7886315" cy="369332"/>
          </a:xfrm>
          <a:prstGeom prst="rect">
            <a:avLst/>
          </a:prstGeom>
        </p:spPr>
        <p:txBody>
          <a:bodyPr wrap="square">
            <a:spAutoFit/>
          </a:bodyPr>
          <a:lstStyle/>
          <a:p>
            <a:r>
              <a:rPr lang="en-US" dirty="0"/>
              <a:t>Connect </a:t>
            </a:r>
            <a:r>
              <a:rPr lang="en-US" dirty="0" err="1"/>
              <a:t>Jira</a:t>
            </a:r>
            <a:r>
              <a:rPr lang="en-US" dirty="0"/>
              <a:t> Cloud to </a:t>
            </a:r>
            <a:r>
              <a:rPr lang="en-US" smtClean="0"/>
              <a:t>GitHub</a:t>
            </a:r>
            <a:endParaRPr lang="en-US" dirty="0" smtClean="0"/>
          </a:p>
        </p:txBody>
      </p:sp>
      <p:sp>
        <p:nvSpPr>
          <p:cNvPr id="9" name="Rectangle 8"/>
          <p:cNvSpPr/>
          <p:nvPr/>
        </p:nvSpPr>
        <p:spPr>
          <a:xfrm>
            <a:off x="523394" y="3413898"/>
            <a:ext cx="4572000" cy="2031325"/>
          </a:xfrm>
          <a:prstGeom prst="rect">
            <a:avLst/>
          </a:prstGeom>
        </p:spPr>
        <p:txBody>
          <a:bodyPr>
            <a:spAutoFit/>
          </a:bodyPr>
          <a:lstStyle/>
          <a:p>
            <a:r>
              <a:rPr lang="en-US" dirty="0" smtClean="0"/>
              <a:t>When </a:t>
            </a:r>
            <a:r>
              <a:rPr lang="en-US" dirty="0" err="1" smtClean="0"/>
              <a:t>GitHub</a:t>
            </a:r>
            <a:r>
              <a:rPr lang="en-US" dirty="0" smtClean="0"/>
              <a:t> is linked to JIRA Software, branches, commit messages and pull requests are all seamlessly referenced in JIRA Software issues. </a:t>
            </a:r>
          </a:p>
          <a:p>
            <a:r>
              <a:rPr lang="en-US" dirty="0" smtClean="0"/>
              <a:t>This allows JIRA Software to display information about your development activity in the corresponding issue</a:t>
            </a:r>
            <a:endParaRPr lang="en-US" dirty="0"/>
          </a:p>
        </p:txBody>
      </p:sp>
      <p:sp>
        <p:nvSpPr>
          <p:cNvPr id="10" name="Rectangle 9"/>
          <p:cNvSpPr/>
          <p:nvPr/>
        </p:nvSpPr>
        <p:spPr>
          <a:xfrm>
            <a:off x="130849" y="6457859"/>
            <a:ext cx="8943878"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400" dirty="0">
                <a:hlinkClick r:id="rId5"/>
              </a:rPr>
              <a:t>https://confluence.atlassian.com/adminjiracloud/connect-jira-cloud-to-github-814188429.</a:t>
            </a:r>
            <a:r>
              <a:rPr lang="en-US" sz="1400" dirty="0" smtClean="0">
                <a:hlinkClick r:id="rId5"/>
              </a:rPr>
              <a:t>html</a:t>
            </a:r>
            <a:r>
              <a:rPr lang="en-US" sz="1400" dirty="0" smtClean="0"/>
              <a:t> </a:t>
            </a:r>
            <a:endParaRPr lang="en-US" sz="1400" dirty="0"/>
          </a:p>
        </p:txBody>
      </p:sp>
      <p:pic>
        <p:nvPicPr>
          <p:cNvPr id="5" name="Picture 4" descr="Screenshot 2019-09-27 at 17.02.26.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9659" y="2170546"/>
            <a:ext cx="3618764" cy="3590456"/>
          </a:xfrm>
          <a:prstGeom prst="rect">
            <a:avLst/>
          </a:prstGeom>
          <a:ln>
            <a:noFill/>
          </a:ln>
          <a:effectLst>
            <a:outerShdw blurRad="292100" dist="139700" dir="2700000" algn="tl" rotWithShape="0">
              <a:srgbClr val="333333">
                <a:alpha val="65000"/>
              </a:srgbClr>
            </a:outerShdw>
          </a:effectLst>
        </p:spPr>
      </p:pic>
      <p:sp>
        <p:nvSpPr>
          <p:cNvPr id="11" name="Rounded Rectangle 10"/>
          <p:cNvSpPr/>
          <p:nvPr/>
        </p:nvSpPr>
        <p:spPr>
          <a:xfrm>
            <a:off x="7650788" y="4864485"/>
            <a:ext cx="1036012" cy="792788"/>
          </a:xfrm>
          <a:prstGeom prst="roundRect">
            <a:avLst/>
          </a:prstGeom>
          <a:solidFill>
            <a:schemeClr val="accent6">
              <a:lumMod val="75000"/>
              <a:alpha val="20000"/>
            </a:schemeClr>
          </a:solidFill>
          <a:ln w="3810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268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Jira</a:t>
            </a:r>
            <a:r>
              <a:rPr lang="en-US" dirty="0" smtClean="0"/>
              <a:t> and </a:t>
            </a:r>
            <a:r>
              <a:rPr lang="en-US" dirty="0" err="1" smtClean="0"/>
              <a:t>GitLab</a:t>
            </a:r>
            <a:endParaRPr lang="en-US" dirty="0"/>
          </a:p>
        </p:txBody>
      </p:sp>
      <p:pic>
        <p:nvPicPr>
          <p:cNvPr id="3" name="Picture 2" descr="jira.jpeg"/>
          <p:cNvPicPr>
            <a:picLocks noChangeAspect="1"/>
          </p:cNvPicPr>
          <p:nvPr/>
        </p:nvPicPr>
        <p:blipFill>
          <a:blip r:embed="rId2">
            <a:extLst>
              <a:ext uri="{BEBA8EAE-BF5A-486C-A8C5-ECC9F3942E4B}">
                <a14:imgProps xmlns:a14="http://schemas.microsoft.com/office/drawing/2010/main">
                  <a14:imgLayer r:embed="rId3">
                    <a14:imgEffect>
                      <a14:backgroundRemoval t="9783" b="89946" l="6364" r="90000">
                        <a14:foregroundMark x1="44727" y1="32337" x2="44727" y2="34511"/>
                        <a14:foregroundMark x1="40909" y1="30707" x2="41636" y2="31793"/>
                        <a14:foregroundMark x1="48545" y1="28261" x2="48545" y2="30435"/>
                        <a14:foregroundMark x1="53091" y1="32337" x2="53455" y2="34783"/>
                        <a14:foregroundMark x1="56182" y1="30435" x2="56545" y2="33152"/>
                        <a14:foregroundMark x1="60727" y1="29891" x2="60727" y2="30978"/>
                        <a14:foregroundMark x1="65273" y1="30978" x2="65273" y2="32065"/>
                        <a14:foregroundMark x1="65273" y1="26087" x2="65273" y2="26359"/>
                        <a14:foregroundMark x1="70545" y1="30707" x2="70545" y2="32609"/>
                        <a14:foregroundMark x1="73455" y1="31250" x2="73455" y2="33967"/>
                        <a14:foregroundMark x1="46364" y1="50272" x2="46364" y2="53533"/>
                        <a14:foregroundMark x1="39091" y1="53261" x2="39091" y2="56793"/>
                        <a14:foregroundMark x1="25818" y1="52174" x2="24182" y2="55163"/>
                        <a14:foregroundMark x1="19636" y1="50815" x2="19636" y2="51902"/>
                        <a14:foregroundMark x1="16727" y1="72554" x2="16364" y2="75000"/>
                        <a14:foregroundMark x1="14182" y1="39130" x2="14182" y2="41576"/>
                        <a14:foregroundMark x1="20000" y1="36413" x2="20364" y2="37772"/>
                        <a14:foregroundMark x1="26727" y1="39674" x2="26727" y2="41033"/>
                        <a14:backgroundMark x1="51636" y1="35054" x2="51636" y2="35054"/>
                      </a14:backgroundRemoval>
                    </a14:imgEffect>
                  </a14:imgLayer>
                </a14:imgProps>
              </a:ext>
              <a:ext uri="{28A0092B-C50C-407E-A947-70E740481C1C}">
                <a14:useLocalDpi xmlns:a14="http://schemas.microsoft.com/office/drawing/2010/main" val="0"/>
              </a:ext>
            </a:extLst>
          </a:blip>
          <a:stretch>
            <a:fillRect/>
          </a:stretch>
        </p:blipFill>
        <p:spPr>
          <a:xfrm>
            <a:off x="393289" y="447826"/>
            <a:ext cx="1292348" cy="86469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301" y="626534"/>
            <a:ext cx="1234123" cy="544925"/>
          </a:xfrm>
          <a:prstGeom prst="rect">
            <a:avLst/>
          </a:prstGeom>
          <a:ln>
            <a:noFill/>
          </a:ln>
          <a:effectLst>
            <a:outerShdw blurRad="292100" dist="139700" dir="2700000" algn="tl" rotWithShape="0">
              <a:srgbClr val="333333">
                <a:alpha val="65000"/>
              </a:srgbClr>
            </a:outerShdw>
          </a:effectLst>
        </p:spPr>
      </p:pic>
      <p:cxnSp>
        <p:nvCxnSpPr>
          <p:cNvPr id="6" name="Straight Connector 5"/>
          <p:cNvCxnSpPr/>
          <p:nvPr/>
        </p:nvCxnSpPr>
        <p:spPr>
          <a:xfrm>
            <a:off x="1685637" y="377152"/>
            <a:ext cx="715818" cy="794307"/>
          </a:xfrm>
          <a:prstGeom prst="line">
            <a:avLst/>
          </a:prstGeom>
          <a:ln>
            <a:solidFill>
              <a:srgbClr val="D9D9D9"/>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640947" y="377152"/>
            <a:ext cx="715818" cy="794307"/>
          </a:xfrm>
          <a:prstGeom prst="line">
            <a:avLst/>
          </a:prstGeom>
          <a:ln>
            <a:solidFill>
              <a:srgbClr val="D9D9D9"/>
            </a:solidFill>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560193" y="2212940"/>
            <a:ext cx="2250887" cy="369332"/>
          </a:xfrm>
          <a:prstGeom prst="rect">
            <a:avLst/>
          </a:prstGeom>
        </p:spPr>
        <p:txBody>
          <a:bodyPr wrap="none">
            <a:spAutoFit/>
          </a:bodyPr>
          <a:lstStyle/>
          <a:p>
            <a:r>
              <a:rPr lang="en-US" dirty="0" err="1">
                <a:solidFill>
                  <a:schemeClr val="tx2">
                    <a:lumMod val="75000"/>
                  </a:schemeClr>
                </a:solidFill>
              </a:rPr>
              <a:t>GitLab</a:t>
            </a:r>
            <a:r>
              <a:rPr lang="en-US" dirty="0">
                <a:solidFill>
                  <a:schemeClr val="tx2">
                    <a:lumMod val="75000"/>
                  </a:schemeClr>
                </a:solidFill>
              </a:rPr>
              <a:t> </a:t>
            </a:r>
            <a:r>
              <a:rPr lang="en-US" dirty="0" err="1">
                <a:solidFill>
                  <a:schemeClr val="tx2">
                    <a:lumMod val="75000"/>
                  </a:schemeClr>
                </a:solidFill>
              </a:rPr>
              <a:t>Jira</a:t>
            </a:r>
            <a:r>
              <a:rPr lang="en-US" dirty="0">
                <a:solidFill>
                  <a:schemeClr val="tx2">
                    <a:lumMod val="75000"/>
                  </a:schemeClr>
                </a:solidFill>
              </a:rPr>
              <a:t> integration</a:t>
            </a:r>
          </a:p>
        </p:txBody>
      </p:sp>
      <p:sp>
        <p:nvSpPr>
          <p:cNvPr id="11" name="Rectangle 10"/>
          <p:cNvSpPr/>
          <p:nvPr/>
        </p:nvSpPr>
        <p:spPr>
          <a:xfrm>
            <a:off x="560193" y="3133342"/>
            <a:ext cx="3819383" cy="2585323"/>
          </a:xfrm>
          <a:prstGeom prst="rect">
            <a:avLst/>
          </a:prstGeom>
        </p:spPr>
        <p:txBody>
          <a:bodyPr wrap="square">
            <a:spAutoFit/>
          </a:bodyPr>
          <a:lstStyle/>
          <a:p>
            <a:r>
              <a:rPr lang="en-US" dirty="0"/>
              <a:t>Once </a:t>
            </a:r>
            <a:r>
              <a:rPr lang="en-US" dirty="0" smtClean="0"/>
              <a:t>the </a:t>
            </a:r>
            <a:r>
              <a:rPr lang="en-US" dirty="0" err="1" smtClean="0"/>
              <a:t>GitLab</a:t>
            </a:r>
            <a:r>
              <a:rPr lang="en-US" dirty="0" smtClean="0"/>
              <a:t> </a:t>
            </a:r>
            <a:r>
              <a:rPr lang="en-US" dirty="0"/>
              <a:t>project </a:t>
            </a:r>
            <a:r>
              <a:rPr lang="en-US" dirty="0" smtClean="0"/>
              <a:t>is integrated with the </a:t>
            </a:r>
            <a:r>
              <a:rPr lang="en-US" dirty="0" err="1" smtClean="0"/>
              <a:t>Jira</a:t>
            </a:r>
            <a:r>
              <a:rPr lang="en-US" dirty="0" smtClean="0"/>
              <a:t> </a:t>
            </a:r>
            <a:r>
              <a:rPr lang="en-US" dirty="0"/>
              <a:t>instance, </a:t>
            </a:r>
            <a:r>
              <a:rPr lang="en-US" dirty="0" smtClean="0"/>
              <a:t>its possible to automatically </a:t>
            </a:r>
            <a:r>
              <a:rPr lang="en-US" dirty="0"/>
              <a:t>detect and cross-reference activity between the </a:t>
            </a:r>
            <a:r>
              <a:rPr lang="en-US" dirty="0" err="1"/>
              <a:t>GitLab</a:t>
            </a:r>
            <a:r>
              <a:rPr lang="en-US" dirty="0"/>
              <a:t> project and any of </a:t>
            </a:r>
            <a:r>
              <a:rPr lang="en-US" dirty="0" smtClean="0"/>
              <a:t>project </a:t>
            </a:r>
            <a:r>
              <a:rPr lang="en-US" dirty="0"/>
              <a:t>in </a:t>
            </a:r>
            <a:r>
              <a:rPr lang="en-US" dirty="0" err="1"/>
              <a:t>Jira</a:t>
            </a:r>
            <a:r>
              <a:rPr lang="en-US" dirty="0"/>
              <a:t>. </a:t>
            </a:r>
            <a:endParaRPr lang="en-US" dirty="0" smtClean="0"/>
          </a:p>
          <a:p>
            <a:endParaRPr lang="en-US" dirty="0"/>
          </a:p>
          <a:p>
            <a:r>
              <a:rPr lang="en-US" dirty="0" smtClean="0"/>
              <a:t>This </a:t>
            </a:r>
            <a:r>
              <a:rPr lang="en-US" dirty="0"/>
              <a:t>includes the ability to close or transition </a:t>
            </a:r>
            <a:r>
              <a:rPr lang="en-US" dirty="0" err="1"/>
              <a:t>Jira</a:t>
            </a:r>
            <a:r>
              <a:rPr lang="en-US" dirty="0"/>
              <a:t> issues when the work is completed in </a:t>
            </a:r>
            <a:r>
              <a:rPr lang="en-US" dirty="0" err="1"/>
              <a:t>GitLab</a:t>
            </a:r>
            <a:r>
              <a:rPr lang="en-US" dirty="0"/>
              <a:t>.</a:t>
            </a:r>
          </a:p>
        </p:txBody>
      </p:sp>
      <p:sp>
        <p:nvSpPr>
          <p:cNvPr id="12" name="Rectangle 11"/>
          <p:cNvSpPr/>
          <p:nvPr/>
        </p:nvSpPr>
        <p:spPr>
          <a:xfrm>
            <a:off x="754303" y="6069169"/>
            <a:ext cx="6950364" cy="369332"/>
          </a:xfrm>
          <a:prstGeom prst="rect">
            <a:avLst/>
          </a:prstGeom>
        </p:spPr>
        <p:txBody>
          <a:bodyPr wrap="square">
            <a:spAutoFit/>
          </a:bodyPr>
          <a:lstStyle/>
          <a:p>
            <a:r>
              <a:rPr lang="en-US" dirty="0">
                <a:hlinkClick r:id="rId5"/>
              </a:rPr>
              <a:t>https://docs.gitlab.com/ee/user/project/integrations/</a:t>
            </a:r>
            <a:r>
              <a:rPr lang="en-US" dirty="0" smtClean="0">
                <a:hlinkClick r:id="rId5"/>
              </a:rPr>
              <a:t>jira.html</a:t>
            </a:r>
            <a:r>
              <a:rPr lang="en-US" dirty="0" smtClean="0"/>
              <a:t> </a:t>
            </a:r>
            <a:endParaRPr lang="en-US" dirty="0"/>
          </a:p>
        </p:txBody>
      </p:sp>
      <p:pic>
        <p:nvPicPr>
          <p:cNvPr id="13" name="Picture 12" descr="Screenshot 2019-09-27 at 17.21.4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2893" y="1417638"/>
            <a:ext cx="4261424" cy="4332007"/>
          </a:xfrm>
          <a:prstGeom prst="rect">
            <a:avLst/>
          </a:prstGeom>
        </p:spPr>
      </p:pic>
      <p:sp>
        <p:nvSpPr>
          <p:cNvPr id="14" name="Rounded Rectangle 13"/>
          <p:cNvSpPr/>
          <p:nvPr/>
        </p:nvSpPr>
        <p:spPr>
          <a:xfrm>
            <a:off x="5604935" y="4764424"/>
            <a:ext cx="1871366" cy="446424"/>
          </a:xfrm>
          <a:prstGeom prst="roundRect">
            <a:avLst/>
          </a:prstGeom>
          <a:solidFill>
            <a:schemeClr val="accent6">
              <a:lumMod val="75000"/>
              <a:alpha val="20000"/>
            </a:schemeClr>
          </a:solidFill>
          <a:ln w="3810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985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SFT </a:t>
            </a:r>
            <a:r>
              <a:rPr lang="en-US" dirty="0" err="1"/>
              <a:t>Jira</a:t>
            </a:r>
            <a:r>
              <a:rPr lang="en-US" dirty="0"/>
              <a:t> </a:t>
            </a:r>
            <a:r>
              <a:rPr lang="en-US" dirty="0" smtClean="0"/>
              <a:t>instance is a private instance which is maintained by our group for all functional aspects and we ask for the support of IT for specific issues like “upgrade” or for complex problems that we cannot solve.</a:t>
            </a:r>
          </a:p>
          <a:p>
            <a:r>
              <a:rPr lang="en-US" dirty="0" smtClean="0"/>
              <a:t>It has the advantage of being able to define as many new specific “Screens” and “Custom fields” as needed for the best functionality of our projects. This is not possible in the central instance of </a:t>
            </a:r>
            <a:r>
              <a:rPr lang="en-US" dirty="0" err="1" smtClean="0"/>
              <a:t>Jira</a:t>
            </a:r>
            <a:r>
              <a:rPr lang="en-US" dirty="0" smtClean="0"/>
              <a:t> because of the high number of projects.</a:t>
            </a:r>
          </a:p>
          <a:p>
            <a:endParaRPr lang="en-US" dirty="0"/>
          </a:p>
        </p:txBody>
      </p:sp>
    </p:spTree>
    <p:extLst>
      <p:ext uri="{BB962C8B-B14F-4D97-AF65-F5344CB8AC3E}">
        <p14:creationId xmlns:p14="http://schemas.microsoft.com/office/powerpoint/2010/main" val="12758470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32000"/>
          </a:blip>
          <a:stretch>
            <a:fillRect/>
          </a:stretch>
        </p:blipFill>
        <p:spPr>
          <a:xfrm>
            <a:off x="0" y="1546330"/>
            <a:ext cx="9144000" cy="4196425"/>
          </a:xfrm>
          <a:prstGeom prst="rect">
            <a:avLst/>
          </a:prstGeom>
        </p:spPr>
      </p:pic>
      <p:sp>
        <p:nvSpPr>
          <p:cNvPr id="3" name="Title 2"/>
          <p:cNvSpPr>
            <a:spLocks noGrp="1"/>
          </p:cNvSpPr>
          <p:nvPr>
            <p:ph type="title"/>
          </p:nvPr>
        </p:nvSpPr>
        <p:spPr/>
        <p:txBody>
          <a:bodyPr/>
          <a:lstStyle/>
          <a:p>
            <a:r>
              <a:rPr lang="en-US" dirty="0" err="1" smtClean="0"/>
              <a:t>Jira</a:t>
            </a:r>
            <a:r>
              <a:rPr lang="en-US" dirty="0" smtClean="0"/>
              <a:t>, </a:t>
            </a:r>
            <a:r>
              <a:rPr lang="en-US" sz="3200" i="1" dirty="0" smtClean="0">
                <a:solidFill>
                  <a:schemeClr val="accent5">
                    <a:lumMod val="75000"/>
                  </a:schemeClr>
                </a:solidFill>
              </a:rPr>
              <a:t>by </a:t>
            </a:r>
            <a:r>
              <a:rPr lang="en-US" sz="3200" i="1" dirty="0" err="1" smtClean="0">
                <a:solidFill>
                  <a:schemeClr val="accent5">
                    <a:lumMod val="75000"/>
                  </a:schemeClr>
                </a:solidFill>
              </a:rPr>
              <a:t>Atlassian</a:t>
            </a:r>
            <a:endParaRPr lang="en-US" sz="3200" i="1" dirty="0">
              <a:solidFill>
                <a:schemeClr val="accent5">
                  <a:lumMod val="75000"/>
                </a:schemeClr>
              </a:solidFill>
            </a:endParaRPr>
          </a:p>
        </p:txBody>
      </p:sp>
      <p:sp>
        <p:nvSpPr>
          <p:cNvPr id="4" name="Content Placeholder 3"/>
          <p:cNvSpPr>
            <a:spLocks noGrp="1"/>
          </p:cNvSpPr>
          <p:nvPr>
            <p:ph idx="1"/>
          </p:nvPr>
        </p:nvSpPr>
        <p:spPr/>
        <p:txBody>
          <a:bodyPr>
            <a:normAutofit fontScale="77500" lnSpcReduction="20000"/>
          </a:bodyPr>
          <a:lstStyle/>
          <a:p>
            <a:r>
              <a:rPr lang="en-US" dirty="0" smtClean="0"/>
              <a:t>JIRA is a tool developed by Australian Company </a:t>
            </a:r>
            <a:r>
              <a:rPr lang="en-US" dirty="0" err="1" smtClean="0"/>
              <a:t>Atlassian</a:t>
            </a:r>
            <a:r>
              <a:rPr lang="en-US" dirty="0" smtClean="0"/>
              <a:t>. It is used for bug tracking, issue tracking, and project management. The name "JIRA" is actually inherited from the Japanese word "</a:t>
            </a:r>
            <a:r>
              <a:rPr lang="en-US" dirty="0" err="1" smtClean="0"/>
              <a:t>Gojira</a:t>
            </a:r>
            <a:r>
              <a:rPr lang="en-US" dirty="0" smtClean="0"/>
              <a:t>" which means "Godzilla".</a:t>
            </a:r>
          </a:p>
          <a:p>
            <a:endParaRPr lang="en-US" dirty="0" smtClean="0"/>
          </a:p>
          <a:p>
            <a:r>
              <a:rPr lang="en-US" dirty="0" smtClean="0"/>
              <a:t>The basic use of this tool is to </a:t>
            </a:r>
          </a:p>
          <a:p>
            <a:pPr lvl="1"/>
            <a:r>
              <a:rPr lang="en-US" dirty="0" smtClean="0"/>
              <a:t>track issue and bugs related to your software and Mobile apps. </a:t>
            </a:r>
          </a:p>
          <a:p>
            <a:pPr lvl="1"/>
            <a:r>
              <a:rPr lang="en-US" dirty="0" smtClean="0"/>
              <a:t>It is also used for project management. </a:t>
            </a:r>
          </a:p>
          <a:p>
            <a:pPr lvl="1"/>
            <a:endParaRPr lang="en-US" dirty="0"/>
          </a:p>
          <a:p>
            <a:r>
              <a:rPr lang="en-US" dirty="0" smtClean="0"/>
              <a:t>The JIRA dashboard consists of many useful functions and features which make handling of issues easy. </a:t>
            </a:r>
            <a:endParaRPr lang="en-US" dirty="0"/>
          </a:p>
        </p:txBody>
      </p:sp>
    </p:spTree>
    <p:extLst>
      <p:ext uri="{BB962C8B-B14F-4D97-AF65-F5344CB8AC3E}">
        <p14:creationId xmlns:p14="http://schemas.microsoft.com/office/powerpoint/2010/main" val="3052221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30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JIRA Scheme</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Inside JIRA scheme, everything can be configured, and it consists of</a:t>
            </a:r>
          </a:p>
          <a:p>
            <a:endParaRPr lang="en-US" dirty="0" smtClean="0"/>
          </a:p>
          <a:p>
            <a:pPr lvl="1"/>
            <a:r>
              <a:rPr lang="en-US" dirty="0" smtClean="0"/>
              <a:t>Workflows</a:t>
            </a:r>
          </a:p>
          <a:p>
            <a:pPr lvl="1"/>
            <a:r>
              <a:rPr lang="en-US" dirty="0" smtClean="0"/>
              <a:t>Issue Types</a:t>
            </a:r>
          </a:p>
          <a:p>
            <a:pPr lvl="1"/>
            <a:r>
              <a:rPr lang="en-US" dirty="0" smtClean="0"/>
              <a:t>Custom Fields</a:t>
            </a:r>
          </a:p>
          <a:p>
            <a:pPr lvl="1"/>
            <a:r>
              <a:rPr lang="en-US" dirty="0" smtClean="0"/>
              <a:t>Screens</a:t>
            </a:r>
          </a:p>
          <a:p>
            <a:pPr lvl="1"/>
            <a:r>
              <a:rPr lang="en-US" dirty="0" smtClean="0"/>
              <a:t>Field Configuration</a:t>
            </a:r>
          </a:p>
          <a:p>
            <a:pPr lvl="1"/>
            <a:r>
              <a:rPr lang="en-US" dirty="0" smtClean="0"/>
              <a:t>Notifications</a:t>
            </a:r>
          </a:p>
          <a:p>
            <a:pPr lvl="1"/>
            <a:r>
              <a:rPr lang="en-US" dirty="0" smtClean="0"/>
              <a:t>Permissions</a:t>
            </a:r>
            <a:endParaRPr lang="en-US" dirty="0"/>
          </a:p>
        </p:txBody>
      </p:sp>
      <p:sp>
        <p:nvSpPr>
          <p:cNvPr id="2" name="TextBox 1"/>
          <p:cNvSpPr txBox="1"/>
          <p:nvPr/>
        </p:nvSpPr>
        <p:spPr>
          <a:xfrm>
            <a:off x="4389996" y="3394101"/>
            <a:ext cx="4192938" cy="2308324"/>
          </a:xfrm>
          <a:prstGeom prst="rect">
            <a:avLst/>
          </a:prstGeom>
          <a:noFill/>
          <a:ln>
            <a:solidFill>
              <a:schemeClr val="accent6">
                <a:lumMod val="75000"/>
              </a:schemeClr>
            </a:solidFill>
          </a:ln>
        </p:spPr>
        <p:txBody>
          <a:bodyPr wrap="square" rtlCol="0">
            <a:spAutoFit/>
          </a:bodyPr>
          <a:lstStyle/>
          <a:p>
            <a:pPr algn="ctr"/>
            <a:r>
              <a:rPr lang="en-US" sz="2400" dirty="0" smtClean="0">
                <a:solidFill>
                  <a:schemeClr val="accent6">
                    <a:lumMod val="75000"/>
                  </a:schemeClr>
                </a:solidFill>
              </a:rPr>
              <a:t>All those definitions are instantiated and associated together in order to define the information that will be contained, edited and visualized in each </a:t>
            </a:r>
            <a:r>
              <a:rPr lang="en-US" sz="2400" dirty="0" err="1" smtClean="0">
                <a:solidFill>
                  <a:schemeClr val="accent6">
                    <a:lumMod val="75000"/>
                  </a:schemeClr>
                </a:solidFill>
              </a:rPr>
              <a:t>Jira</a:t>
            </a:r>
            <a:r>
              <a:rPr lang="en-US" sz="2400" dirty="0" smtClean="0">
                <a:solidFill>
                  <a:schemeClr val="accent6">
                    <a:lumMod val="75000"/>
                  </a:schemeClr>
                </a:solidFill>
              </a:rPr>
              <a:t> project</a:t>
            </a:r>
            <a:endParaRPr lang="en-US" sz="2400" dirty="0">
              <a:solidFill>
                <a:schemeClr val="accent6">
                  <a:lumMod val="75000"/>
                </a:schemeClr>
              </a:solidFill>
            </a:endParaRPr>
          </a:p>
        </p:txBody>
      </p:sp>
    </p:spTree>
    <p:extLst>
      <p:ext uri="{BB962C8B-B14F-4D97-AF65-F5344CB8AC3E}">
        <p14:creationId xmlns:p14="http://schemas.microsoft.com/office/powerpoint/2010/main" val="32218229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159582"/>
            <a:ext cx="8229600" cy="1143000"/>
          </a:xfrm>
        </p:spPr>
        <p:txBody>
          <a:bodyPr/>
          <a:lstStyle/>
          <a:p>
            <a:r>
              <a:rPr lang="en-US" dirty="0" err="1" smtClean="0"/>
              <a:t>Jira</a:t>
            </a:r>
            <a:r>
              <a:rPr lang="en-US" dirty="0" smtClean="0"/>
              <a:t> scheme associations</a:t>
            </a:r>
            <a:endParaRPr lang="en-US" dirty="0"/>
          </a:p>
        </p:txBody>
      </p:sp>
      <p:sp>
        <p:nvSpPr>
          <p:cNvPr id="6" name="Rounded Rectangle 5"/>
          <p:cNvSpPr/>
          <p:nvPr/>
        </p:nvSpPr>
        <p:spPr>
          <a:xfrm>
            <a:off x="152400" y="2671768"/>
            <a:ext cx="1270000" cy="659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Field</a:t>
            </a:r>
            <a:endParaRPr lang="en-US" sz="1400" dirty="0">
              <a:solidFill>
                <a:schemeClr val="tx1"/>
              </a:solidFill>
            </a:endParaRPr>
          </a:p>
        </p:txBody>
      </p:sp>
      <p:grpSp>
        <p:nvGrpSpPr>
          <p:cNvPr id="26" name="Group 25"/>
          <p:cNvGrpSpPr/>
          <p:nvPr/>
        </p:nvGrpSpPr>
        <p:grpSpPr>
          <a:xfrm>
            <a:off x="5246014" y="1533836"/>
            <a:ext cx="1273060" cy="4489046"/>
            <a:chOff x="5246014" y="1533836"/>
            <a:chExt cx="1273060" cy="4489046"/>
          </a:xfrm>
        </p:grpSpPr>
        <p:sp>
          <p:nvSpPr>
            <p:cNvPr id="8" name="Rounded Rectangle 7"/>
            <p:cNvSpPr/>
            <p:nvPr/>
          </p:nvSpPr>
          <p:spPr>
            <a:xfrm>
              <a:off x="5246014" y="1533836"/>
              <a:ext cx="1270000" cy="659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Field Configuration Scheme</a:t>
              </a:r>
              <a:endParaRPr lang="en-US" sz="1400" dirty="0">
                <a:solidFill>
                  <a:schemeClr val="tx1"/>
                </a:solidFill>
              </a:endParaRPr>
            </a:p>
          </p:txBody>
        </p:sp>
        <p:sp>
          <p:nvSpPr>
            <p:cNvPr id="11" name="Rounded Rectangle 10"/>
            <p:cNvSpPr/>
            <p:nvPr/>
          </p:nvSpPr>
          <p:spPr>
            <a:xfrm>
              <a:off x="5249074" y="3559601"/>
              <a:ext cx="1270000" cy="659058"/>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Issue Type Screen Scheme</a:t>
              </a:r>
              <a:endParaRPr lang="en-US" sz="1400" dirty="0">
                <a:solidFill>
                  <a:schemeClr val="tx1"/>
                </a:solidFill>
              </a:endParaRPr>
            </a:p>
          </p:txBody>
        </p:sp>
        <p:sp>
          <p:nvSpPr>
            <p:cNvPr id="13" name="Rounded Rectangle 12"/>
            <p:cNvSpPr/>
            <p:nvPr/>
          </p:nvSpPr>
          <p:spPr>
            <a:xfrm>
              <a:off x="5249074" y="5363824"/>
              <a:ext cx="1270000" cy="65905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Workflow Scheme</a:t>
              </a:r>
              <a:endParaRPr lang="en-US" sz="1400" dirty="0">
                <a:solidFill>
                  <a:schemeClr val="tx1"/>
                </a:solidFill>
              </a:endParaRPr>
            </a:p>
          </p:txBody>
        </p:sp>
      </p:grpSp>
      <p:grpSp>
        <p:nvGrpSpPr>
          <p:cNvPr id="2" name="Group 1"/>
          <p:cNvGrpSpPr/>
          <p:nvPr/>
        </p:nvGrpSpPr>
        <p:grpSpPr>
          <a:xfrm>
            <a:off x="1422400" y="1309367"/>
            <a:ext cx="2465200" cy="1691930"/>
            <a:chOff x="1422400" y="1309367"/>
            <a:chExt cx="2465200" cy="1691930"/>
          </a:xfrm>
        </p:grpSpPr>
        <p:sp>
          <p:nvSpPr>
            <p:cNvPr id="7" name="Rounded Rectangle 6"/>
            <p:cNvSpPr/>
            <p:nvPr/>
          </p:nvSpPr>
          <p:spPr>
            <a:xfrm>
              <a:off x="2617600" y="1533836"/>
              <a:ext cx="1270000" cy="659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Field Configuration</a:t>
              </a:r>
              <a:endParaRPr lang="en-US" sz="1400" dirty="0">
                <a:solidFill>
                  <a:schemeClr val="tx1"/>
                </a:solidFill>
              </a:endParaRPr>
            </a:p>
          </p:txBody>
        </p:sp>
        <p:sp>
          <p:nvSpPr>
            <p:cNvPr id="18" name="TextBox 17"/>
            <p:cNvSpPr txBox="1"/>
            <p:nvPr/>
          </p:nvSpPr>
          <p:spPr>
            <a:xfrm>
              <a:off x="1591795" y="1309367"/>
              <a:ext cx="1043640" cy="553998"/>
            </a:xfrm>
            <a:prstGeom prst="rect">
              <a:avLst/>
            </a:prstGeom>
            <a:noFill/>
          </p:spPr>
          <p:txBody>
            <a:bodyPr wrap="square" rtlCol="0">
              <a:spAutoFit/>
            </a:bodyPr>
            <a:lstStyle/>
            <a:p>
              <a:r>
                <a:rPr lang="en-US" sz="1000" dirty="0" smtClean="0">
                  <a:solidFill>
                    <a:schemeClr val="accent2">
                      <a:lumMod val="75000"/>
                    </a:schemeClr>
                  </a:solidFill>
                  <a:latin typeface="Arial Narrow"/>
                  <a:cs typeface="Arial Narrow"/>
                </a:rPr>
                <a:t>Visibility and other properties are specified in:</a:t>
              </a:r>
              <a:endParaRPr lang="en-US" sz="1000" dirty="0">
                <a:solidFill>
                  <a:schemeClr val="accent2">
                    <a:lumMod val="75000"/>
                  </a:schemeClr>
                </a:solidFill>
                <a:latin typeface="Arial Narrow"/>
                <a:cs typeface="Arial Narrow"/>
              </a:endParaRPr>
            </a:p>
          </p:txBody>
        </p:sp>
        <p:cxnSp>
          <p:nvCxnSpPr>
            <p:cNvPr id="24" name="Elbow Connector 23"/>
            <p:cNvCxnSpPr>
              <a:stCxn id="6" idx="3"/>
              <a:endCxn id="7" idx="1"/>
            </p:cNvCxnSpPr>
            <p:nvPr/>
          </p:nvCxnSpPr>
          <p:spPr>
            <a:xfrm flipV="1">
              <a:off x="1422400" y="1863365"/>
              <a:ext cx="1195200" cy="1137932"/>
            </a:xfrm>
            <a:prstGeom prst="bentConnector3">
              <a:avLst>
                <a:gd name="adj1" fmla="val 12956"/>
              </a:avLst>
            </a:prstGeom>
            <a:ln>
              <a:headEnd type="diamond"/>
              <a:tailEnd type="triangle"/>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430860" y="3427465"/>
            <a:ext cx="2459800" cy="1498303"/>
            <a:chOff x="1430860" y="3427465"/>
            <a:chExt cx="2459800" cy="1498303"/>
          </a:xfrm>
        </p:grpSpPr>
        <p:sp>
          <p:nvSpPr>
            <p:cNvPr id="10" name="Rounded Rectangle 9"/>
            <p:cNvSpPr/>
            <p:nvPr/>
          </p:nvSpPr>
          <p:spPr>
            <a:xfrm>
              <a:off x="2620660" y="3578275"/>
              <a:ext cx="1270000" cy="659058"/>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Screen Scheme</a:t>
              </a:r>
              <a:endParaRPr lang="en-US" sz="1400" dirty="0">
                <a:solidFill>
                  <a:schemeClr val="tx1"/>
                </a:solidFill>
              </a:endParaRPr>
            </a:p>
          </p:txBody>
        </p:sp>
        <p:sp>
          <p:nvSpPr>
            <p:cNvPr id="20" name="TextBox 19"/>
            <p:cNvSpPr txBox="1"/>
            <p:nvPr/>
          </p:nvSpPr>
          <p:spPr>
            <a:xfrm>
              <a:off x="1568584" y="3427465"/>
              <a:ext cx="1066851" cy="400110"/>
            </a:xfrm>
            <a:prstGeom prst="rect">
              <a:avLst/>
            </a:prstGeom>
            <a:noFill/>
          </p:spPr>
          <p:txBody>
            <a:bodyPr wrap="square" rtlCol="0">
              <a:spAutoFit/>
            </a:bodyPr>
            <a:lstStyle/>
            <a:p>
              <a:r>
                <a:rPr lang="en-US" sz="1000" dirty="0" smtClean="0">
                  <a:solidFill>
                    <a:schemeClr val="accent2">
                      <a:lumMod val="75000"/>
                    </a:schemeClr>
                  </a:solidFill>
                  <a:latin typeface="Arial Narrow"/>
                  <a:cs typeface="Arial Narrow"/>
                </a:rPr>
                <a:t>Is mapped to Issue Operation by:</a:t>
              </a:r>
              <a:endParaRPr lang="en-US" sz="1000" dirty="0">
                <a:solidFill>
                  <a:schemeClr val="accent2">
                    <a:lumMod val="75000"/>
                  </a:schemeClr>
                </a:solidFill>
                <a:latin typeface="Arial Narrow"/>
                <a:cs typeface="Arial Narrow"/>
              </a:endParaRPr>
            </a:p>
          </p:txBody>
        </p:sp>
        <p:cxnSp>
          <p:nvCxnSpPr>
            <p:cNvPr id="27" name="Elbow Connector 26"/>
            <p:cNvCxnSpPr>
              <a:endCxn id="10" idx="1"/>
            </p:cNvCxnSpPr>
            <p:nvPr/>
          </p:nvCxnSpPr>
          <p:spPr>
            <a:xfrm flipV="1">
              <a:off x="1430860" y="3907804"/>
              <a:ext cx="1189800" cy="1017964"/>
            </a:xfrm>
            <a:prstGeom prst="bentConnector3">
              <a:avLst>
                <a:gd name="adj1" fmla="val 16705"/>
              </a:avLst>
            </a:prstGeom>
            <a:ln>
              <a:solidFill>
                <a:schemeClr val="accent5">
                  <a:lumMod val="75000"/>
                </a:schemeClr>
              </a:solidFill>
              <a:headEnd type="diamond"/>
              <a:tailEnd type="triangle"/>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1422400" y="4925768"/>
            <a:ext cx="2465200" cy="1097114"/>
            <a:chOff x="1422400" y="4925768"/>
            <a:chExt cx="2465200" cy="1097114"/>
          </a:xfrm>
        </p:grpSpPr>
        <p:sp>
          <p:nvSpPr>
            <p:cNvPr id="12" name="Rounded Rectangle 11"/>
            <p:cNvSpPr/>
            <p:nvPr/>
          </p:nvSpPr>
          <p:spPr>
            <a:xfrm>
              <a:off x="2617600" y="5363824"/>
              <a:ext cx="1270000" cy="65905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Workflow</a:t>
              </a:r>
              <a:endParaRPr lang="en-US" sz="1400" dirty="0">
                <a:solidFill>
                  <a:schemeClr val="tx1"/>
                </a:solidFill>
              </a:endParaRPr>
            </a:p>
          </p:txBody>
        </p:sp>
        <p:sp>
          <p:nvSpPr>
            <p:cNvPr id="21" name="TextBox 20"/>
            <p:cNvSpPr txBox="1"/>
            <p:nvPr/>
          </p:nvSpPr>
          <p:spPr>
            <a:xfrm>
              <a:off x="1591795" y="5152055"/>
              <a:ext cx="1113101" cy="553998"/>
            </a:xfrm>
            <a:prstGeom prst="rect">
              <a:avLst/>
            </a:prstGeom>
            <a:noFill/>
          </p:spPr>
          <p:txBody>
            <a:bodyPr wrap="square" rtlCol="0">
              <a:spAutoFit/>
            </a:bodyPr>
            <a:lstStyle/>
            <a:p>
              <a:r>
                <a:rPr lang="en-US" sz="1000" dirty="0" smtClean="0">
                  <a:solidFill>
                    <a:schemeClr val="accent2">
                      <a:lumMod val="75000"/>
                    </a:schemeClr>
                  </a:solidFill>
                  <a:latin typeface="Arial Narrow"/>
                  <a:cs typeface="Arial Narrow"/>
                </a:rPr>
                <a:t>Is mapped to Issue transition (Open Close </a:t>
              </a:r>
              <a:r>
                <a:rPr lang="mr-IN" sz="1000" dirty="0" smtClean="0">
                  <a:solidFill>
                    <a:schemeClr val="accent2">
                      <a:lumMod val="75000"/>
                    </a:schemeClr>
                  </a:solidFill>
                  <a:latin typeface="Arial Narrow"/>
                  <a:cs typeface="Arial Narrow"/>
                </a:rPr>
                <a:t>…</a:t>
              </a:r>
              <a:r>
                <a:rPr lang="en-US" sz="1000" dirty="0" smtClean="0">
                  <a:solidFill>
                    <a:schemeClr val="accent2">
                      <a:lumMod val="75000"/>
                    </a:schemeClr>
                  </a:solidFill>
                  <a:latin typeface="Arial Narrow"/>
                  <a:cs typeface="Arial Narrow"/>
                </a:rPr>
                <a:t>) by:</a:t>
              </a:r>
              <a:endParaRPr lang="en-US" sz="1000" dirty="0">
                <a:solidFill>
                  <a:schemeClr val="accent2">
                    <a:lumMod val="75000"/>
                  </a:schemeClr>
                </a:solidFill>
                <a:latin typeface="Arial Narrow"/>
                <a:cs typeface="Arial Narrow"/>
              </a:endParaRPr>
            </a:p>
          </p:txBody>
        </p:sp>
        <p:cxnSp>
          <p:nvCxnSpPr>
            <p:cNvPr id="30" name="Elbow Connector 29"/>
            <p:cNvCxnSpPr>
              <a:stCxn id="9" idx="3"/>
              <a:endCxn id="12" idx="1"/>
            </p:cNvCxnSpPr>
            <p:nvPr/>
          </p:nvCxnSpPr>
          <p:spPr>
            <a:xfrm>
              <a:off x="1422400" y="4925768"/>
              <a:ext cx="1195200" cy="767585"/>
            </a:xfrm>
            <a:prstGeom prst="bentConnector3">
              <a:avLst>
                <a:gd name="adj1" fmla="val 17830"/>
              </a:avLst>
            </a:prstGeom>
            <a:ln>
              <a:solidFill>
                <a:schemeClr val="accent6">
                  <a:lumMod val="75000"/>
                </a:schemeClr>
              </a:solidFill>
              <a:headEnd type="diamond"/>
              <a:tailEnd type="triangle"/>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3887600" y="1857015"/>
            <a:ext cx="4799200" cy="3849038"/>
            <a:chOff x="3887600" y="1857015"/>
            <a:chExt cx="4799200" cy="3849038"/>
          </a:xfrm>
        </p:grpSpPr>
        <p:sp>
          <p:nvSpPr>
            <p:cNvPr id="14" name="Rounded Rectangle 13"/>
            <p:cNvSpPr/>
            <p:nvPr/>
          </p:nvSpPr>
          <p:spPr>
            <a:xfrm>
              <a:off x="7416800" y="3553776"/>
              <a:ext cx="1270000" cy="659058"/>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PROJECT</a:t>
              </a:r>
              <a:endParaRPr lang="en-US" sz="1400" dirty="0">
                <a:solidFill>
                  <a:schemeClr val="tx1"/>
                </a:solidFill>
              </a:endParaRPr>
            </a:p>
          </p:txBody>
        </p:sp>
        <p:sp>
          <p:nvSpPr>
            <p:cNvPr id="22" name="TextBox 21"/>
            <p:cNvSpPr txBox="1"/>
            <p:nvPr/>
          </p:nvSpPr>
          <p:spPr>
            <a:xfrm>
              <a:off x="6680773" y="3462971"/>
              <a:ext cx="886676" cy="400110"/>
            </a:xfrm>
            <a:prstGeom prst="rect">
              <a:avLst/>
            </a:prstGeom>
            <a:noFill/>
          </p:spPr>
          <p:txBody>
            <a:bodyPr wrap="square" rtlCol="0">
              <a:spAutoFit/>
            </a:bodyPr>
            <a:lstStyle/>
            <a:p>
              <a:r>
                <a:rPr lang="en-US" sz="1000" dirty="0" smtClean="0">
                  <a:solidFill>
                    <a:schemeClr val="accent2">
                      <a:lumMod val="75000"/>
                    </a:schemeClr>
                  </a:solidFill>
                  <a:latin typeface="Arial Narrow"/>
                  <a:cs typeface="Arial Narrow"/>
                </a:rPr>
                <a:t>Is associated to a:</a:t>
              </a:r>
              <a:endParaRPr lang="en-US" sz="1000" dirty="0">
                <a:solidFill>
                  <a:schemeClr val="accent2">
                    <a:lumMod val="75000"/>
                  </a:schemeClr>
                </a:solidFill>
                <a:latin typeface="Arial Narrow"/>
                <a:cs typeface="Arial Narrow"/>
              </a:endParaRPr>
            </a:p>
          </p:txBody>
        </p:sp>
        <p:cxnSp>
          <p:nvCxnSpPr>
            <p:cNvPr id="32" name="Elbow Connector 31"/>
            <p:cNvCxnSpPr>
              <a:stCxn id="10" idx="3"/>
            </p:cNvCxnSpPr>
            <p:nvPr/>
          </p:nvCxnSpPr>
          <p:spPr>
            <a:xfrm>
              <a:off x="3890660" y="3907804"/>
              <a:ext cx="1358414" cy="12700"/>
            </a:xfrm>
            <a:prstGeom prst="bentConnector3">
              <a:avLst/>
            </a:prstGeom>
            <a:ln>
              <a:solidFill>
                <a:srgbClr val="31859C"/>
              </a:solidFill>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12" idx="3"/>
              <a:endCxn id="13" idx="1"/>
            </p:cNvCxnSpPr>
            <p:nvPr/>
          </p:nvCxnSpPr>
          <p:spPr>
            <a:xfrm>
              <a:off x="3887600" y="5693353"/>
              <a:ext cx="1361474" cy="12700"/>
            </a:xfrm>
            <a:prstGeom prst="bentConnector3">
              <a:avLst/>
            </a:prstGeom>
            <a:ln>
              <a:solidFill>
                <a:srgbClr val="E46C0A"/>
              </a:solidFill>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p:nvPr/>
          </p:nvCxnSpPr>
          <p:spPr>
            <a:xfrm>
              <a:off x="3887600" y="1857015"/>
              <a:ext cx="1358414" cy="12700"/>
            </a:xfrm>
            <a:prstGeom prst="bentConnector3">
              <a:avLst/>
            </a:prstGeom>
            <a:ln>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3" idx="3"/>
              <a:endCxn id="14" idx="1"/>
            </p:cNvCxnSpPr>
            <p:nvPr/>
          </p:nvCxnSpPr>
          <p:spPr>
            <a:xfrm flipV="1">
              <a:off x="6519074" y="3883305"/>
              <a:ext cx="897726" cy="1810048"/>
            </a:xfrm>
            <a:prstGeom prst="bentConnector3">
              <a:avLst>
                <a:gd name="adj1" fmla="val 19500"/>
              </a:avLst>
            </a:prstGeom>
            <a:ln>
              <a:solidFill>
                <a:srgbClr val="E46C0A"/>
              </a:solidFill>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8" idx="3"/>
              <a:endCxn id="14" idx="1"/>
            </p:cNvCxnSpPr>
            <p:nvPr/>
          </p:nvCxnSpPr>
          <p:spPr>
            <a:xfrm>
              <a:off x="6516014" y="1863365"/>
              <a:ext cx="900786" cy="2019940"/>
            </a:xfrm>
            <a:prstGeom prst="bentConnector3">
              <a:avLst>
                <a:gd name="adj1" fmla="val 18957"/>
              </a:avLst>
            </a:prstGeom>
            <a:ln>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11" idx="3"/>
              <a:endCxn id="14" idx="1"/>
            </p:cNvCxnSpPr>
            <p:nvPr/>
          </p:nvCxnSpPr>
          <p:spPr>
            <a:xfrm flipV="1">
              <a:off x="6519074" y="3883305"/>
              <a:ext cx="897726" cy="5825"/>
            </a:xfrm>
            <a:prstGeom prst="bentConnector3">
              <a:avLst/>
            </a:prstGeom>
            <a:ln>
              <a:solidFill>
                <a:srgbClr val="31859C"/>
              </a:solidFill>
              <a:headEnd type="diamond"/>
              <a:tailEnd type="triangle"/>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rot="16200000">
            <a:off x="2442963" y="3688634"/>
            <a:ext cx="4195955" cy="276999"/>
          </a:xfrm>
          <a:prstGeom prst="rect">
            <a:avLst/>
          </a:prstGeom>
          <a:solidFill>
            <a:schemeClr val="bg1">
              <a:lumMod val="85000"/>
              <a:alpha val="78000"/>
            </a:schemeClr>
          </a:solidFill>
        </p:spPr>
        <p:txBody>
          <a:bodyPr wrap="square" rtlCol="0">
            <a:spAutoFit/>
          </a:bodyPr>
          <a:lstStyle/>
          <a:p>
            <a:pPr algn="ctr"/>
            <a:r>
              <a:rPr lang="en-US" sz="1200" dirty="0" smtClean="0">
                <a:solidFill>
                  <a:schemeClr val="accent2">
                    <a:lumMod val="75000"/>
                  </a:schemeClr>
                </a:solidFill>
                <a:latin typeface="Arial Narrow"/>
                <a:cs typeface="Arial Narrow"/>
              </a:rPr>
              <a:t>Is mapped to Issue Types by:</a:t>
            </a:r>
            <a:endParaRPr lang="en-US" sz="1200" dirty="0">
              <a:solidFill>
                <a:schemeClr val="accent2">
                  <a:lumMod val="75000"/>
                </a:schemeClr>
              </a:solidFill>
              <a:latin typeface="Arial Narrow"/>
              <a:cs typeface="Arial Narrow"/>
            </a:endParaRPr>
          </a:p>
        </p:txBody>
      </p:sp>
      <p:grpSp>
        <p:nvGrpSpPr>
          <p:cNvPr id="3" name="Group 2"/>
          <p:cNvGrpSpPr/>
          <p:nvPr/>
        </p:nvGrpSpPr>
        <p:grpSpPr>
          <a:xfrm>
            <a:off x="152400" y="3330826"/>
            <a:ext cx="1270000" cy="1924471"/>
            <a:chOff x="152400" y="3330826"/>
            <a:chExt cx="1270000" cy="1924471"/>
          </a:xfrm>
        </p:grpSpPr>
        <p:sp>
          <p:nvSpPr>
            <p:cNvPr id="9" name="Rounded Rectangle 8"/>
            <p:cNvSpPr/>
            <p:nvPr/>
          </p:nvSpPr>
          <p:spPr>
            <a:xfrm>
              <a:off x="152400" y="4596239"/>
              <a:ext cx="1270000" cy="659058"/>
            </a:xfrm>
            <a:prstGeom prst="roundRect">
              <a:avLst>
                <a:gd name="adj" fmla="val 0"/>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Screen</a:t>
              </a:r>
              <a:endParaRPr lang="en-US" sz="1400" dirty="0">
                <a:solidFill>
                  <a:schemeClr val="tx1"/>
                </a:solidFill>
              </a:endParaRPr>
            </a:p>
          </p:txBody>
        </p:sp>
        <p:sp>
          <p:nvSpPr>
            <p:cNvPr id="17" name="TextBox 16"/>
            <p:cNvSpPr txBox="1"/>
            <p:nvPr/>
          </p:nvSpPr>
          <p:spPr>
            <a:xfrm>
              <a:off x="152400" y="3663026"/>
              <a:ext cx="680660" cy="553998"/>
            </a:xfrm>
            <a:prstGeom prst="rect">
              <a:avLst/>
            </a:prstGeom>
            <a:noFill/>
          </p:spPr>
          <p:txBody>
            <a:bodyPr wrap="square" rtlCol="0">
              <a:spAutoFit/>
            </a:bodyPr>
            <a:lstStyle/>
            <a:p>
              <a:r>
                <a:rPr lang="en-US" sz="1000" dirty="0" smtClean="0">
                  <a:solidFill>
                    <a:schemeClr val="accent2">
                      <a:lumMod val="75000"/>
                    </a:schemeClr>
                  </a:solidFill>
                  <a:latin typeface="Arial Narrow"/>
                  <a:cs typeface="Arial Narrow"/>
                </a:rPr>
                <a:t>Visualized by placing it on:</a:t>
              </a:r>
              <a:endParaRPr lang="en-US" sz="1000" dirty="0">
                <a:solidFill>
                  <a:schemeClr val="accent2">
                    <a:lumMod val="75000"/>
                  </a:schemeClr>
                </a:solidFill>
                <a:latin typeface="Arial Narrow"/>
                <a:cs typeface="Arial Narrow"/>
              </a:endParaRPr>
            </a:p>
          </p:txBody>
        </p:sp>
        <p:cxnSp>
          <p:nvCxnSpPr>
            <p:cNvPr id="25" name="Straight Arrow Connector 24"/>
            <p:cNvCxnSpPr>
              <a:stCxn id="6" idx="2"/>
              <a:endCxn id="9" idx="0"/>
            </p:cNvCxnSpPr>
            <p:nvPr/>
          </p:nvCxnSpPr>
          <p:spPr>
            <a:xfrm>
              <a:off x="787400" y="3330826"/>
              <a:ext cx="0" cy="126541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52033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types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8694113"/>
              </p:ext>
            </p:extLst>
          </p:nvPr>
        </p:nvGraphicFramePr>
        <p:xfrm>
          <a:off x="1690254" y="2067369"/>
          <a:ext cx="5763492" cy="4588720"/>
        </p:xfrm>
        <a:graphic>
          <a:graphicData uri="http://schemas.openxmlformats.org/drawingml/2006/table">
            <a:tbl>
              <a:tblPr/>
              <a:tblGrid>
                <a:gridCol w="1197609"/>
                <a:gridCol w="1010482"/>
                <a:gridCol w="3555401"/>
              </a:tblGrid>
              <a:tr h="192116">
                <a:tc>
                  <a:txBody>
                    <a:bodyPr/>
                    <a:lstStyle/>
                    <a:p>
                      <a:pPr algn="l" fontAlgn="b"/>
                      <a:r>
                        <a:rPr lang="en-US" sz="1200" b="1" i="0" u="none" strike="noStrike" dirty="0">
                          <a:solidFill>
                            <a:schemeClr val="bg1"/>
                          </a:solidFill>
                          <a:effectLst/>
                          <a:latin typeface="Calibri"/>
                        </a:rPr>
                        <a:t>Name</a:t>
                      </a:r>
                    </a:p>
                  </a:txBody>
                  <a:tcPr marL="12475" marR="12475" marT="12475" marB="0" anchor="b">
                    <a:lnL>
                      <a:noFill/>
                    </a:lnL>
                    <a:lnR>
                      <a:noFill/>
                    </a:lnR>
                    <a:lnT>
                      <a:noFill/>
                    </a:lnT>
                    <a:lnB>
                      <a:noFill/>
                    </a:lnB>
                    <a:solidFill>
                      <a:schemeClr val="accent5">
                        <a:lumMod val="75000"/>
                      </a:schemeClr>
                    </a:solidFill>
                  </a:tcPr>
                </a:tc>
                <a:tc>
                  <a:txBody>
                    <a:bodyPr/>
                    <a:lstStyle/>
                    <a:p>
                      <a:pPr algn="l" fontAlgn="b"/>
                      <a:r>
                        <a:rPr lang="en-US" sz="1200" b="1" i="0" u="none" strike="noStrike" dirty="0">
                          <a:solidFill>
                            <a:schemeClr val="bg1"/>
                          </a:solidFill>
                          <a:effectLst/>
                          <a:latin typeface="Calibri"/>
                        </a:rPr>
                        <a:t>type</a:t>
                      </a:r>
                    </a:p>
                  </a:txBody>
                  <a:tcPr marL="12475" marR="12475" marT="12475" marB="0" anchor="b">
                    <a:lnL>
                      <a:noFill/>
                    </a:lnL>
                    <a:lnR>
                      <a:noFill/>
                    </a:lnR>
                    <a:lnT>
                      <a:noFill/>
                    </a:lnT>
                    <a:lnB>
                      <a:noFill/>
                    </a:lnB>
                    <a:solidFill>
                      <a:schemeClr val="accent5">
                        <a:lumMod val="75000"/>
                      </a:schemeClr>
                    </a:solidFill>
                  </a:tcPr>
                </a:tc>
                <a:tc>
                  <a:txBody>
                    <a:bodyPr/>
                    <a:lstStyle/>
                    <a:p>
                      <a:pPr algn="l" fontAlgn="b"/>
                      <a:r>
                        <a:rPr lang="en-US" sz="1200" b="1" i="0" u="none" strike="noStrike" dirty="0">
                          <a:solidFill>
                            <a:schemeClr val="bg1"/>
                          </a:solidFill>
                          <a:effectLst/>
                          <a:latin typeface="Calibri"/>
                        </a:rPr>
                        <a:t>Description</a:t>
                      </a:r>
                    </a:p>
                  </a:txBody>
                  <a:tcPr marL="12475" marR="12475" marT="12475" marB="0" anchor="b">
                    <a:lnL>
                      <a:noFill/>
                    </a:lnL>
                    <a:lnR>
                      <a:noFill/>
                    </a:lnR>
                    <a:lnT>
                      <a:noFill/>
                    </a:lnT>
                    <a:lnB>
                      <a:noFill/>
                    </a:lnB>
                    <a:solidFill>
                      <a:schemeClr val="accent5">
                        <a:lumMod val="75000"/>
                      </a:schemeClr>
                    </a:solidFill>
                  </a:tcPr>
                </a:tc>
              </a:tr>
              <a:tr h="374253">
                <a:tc>
                  <a:txBody>
                    <a:bodyPr/>
                    <a:lstStyle/>
                    <a:p>
                      <a:pPr algn="l" fontAlgn="b"/>
                      <a:r>
                        <a:rPr lang="en-US" sz="1200" b="1" i="0" u="none" strike="noStrike" dirty="0">
                          <a:solidFill>
                            <a:srgbClr val="000000"/>
                          </a:solidFill>
                          <a:effectLst/>
                          <a:latin typeface="Calibri"/>
                        </a:rPr>
                        <a:t>Bug</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A problem which impairs or prevents the functions of the product. </a:t>
                      </a:r>
                    </a:p>
                  </a:txBody>
                  <a:tcPr marL="12475" marR="12475" marT="12475" marB="0" anchor="b">
                    <a:lnL>
                      <a:noFill/>
                    </a:lnL>
                    <a:lnR>
                      <a:noFill/>
                    </a:lnR>
                    <a:lnT>
                      <a:noFill/>
                    </a:lnT>
                    <a:lnB>
                      <a:noFill/>
                    </a:lnB>
                  </a:tcPr>
                </a:tc>
              </a:tr>
              <a:tr h="374253">
                <a:tc>
                  <a:txBody>
                    <a:bodyPr/>
                    <a:lstStyle/>
                    <a:p>
                      <a:pPr algn="l" fontAlgn="b"/>
                      <a:r>
                        <a:rPr lang="en-US" sz="1200" b="1" i="0" u="none" strike="noStrike" dirty="0">
                          <a:solidFill>
                            <a:srgbClr val="000000"/>
                          </a:solidFill>
                          <a:effectLst/>
                          <a:latin typeface="Calibri"/>
                        </a:rPr>
                        <a:t>Epic</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Created by Jira Software - do not edit or delete. Issue type for a big user story that needs to be broken down. </a:t>
                      </a:r>
                    </a:p>
                  </a:txBody>
                  <a:tcPr marL="12475" marR="12475" marT="12475" marB="0" anchor="b">
                    <a:lnL>
                      <a:noFill/>
                    </a:lnL>
                    <a:lnR>
                      <a:noFill/>
                    </a:lnR>
                    <a:lnT>
                      <a:noFill/>
                    </a:lnT>
                    <a:lnB>
                      <a:noFill/>
                    </a:lnB>
                  </a:tcPr>
                </a:tc>
              </a:tr>
              <a:tr h="374253">
                <a:tc>
                  <a:txBody>
                    <a:bodyPr/>
                    <a:lstStyle/>
                    <a:p>
                      <a:pPr algn="l" fontAlgn="b"/>
                      <a:r>
                        <a:rPr lang="en-US" sz="1200" b="1" i="0" u="none" strike="noStrike" dirty="0">
                          <a:solidFill>
                            <a:srgbClr val="000000"/>
                          </a:solidFill>
                          <a:effectLst/>
                          <a:latin typeface="Calibri"/>
                        </a:rPr>
                        <a:t>Improvement</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An improvement or enhancement to an existing feature or task. </a:t>
                      </a:r>
                    </a:p>
                  </a:txBody>
                  <a:tcPr marL="12475" marR="12475" marT="12475" marB="0" anchor="b">
                    <a:lnL>
                      <a:noFill/>
                    </a:lnL>
                    <a:lnR>
                      <a:noFill/>
                    </a:lnR>
                    <a:lnT>
                      <a:noFill/>
                    </a:lnT>
                    <a:lnB>
                      <a:noFill/>
                    </a:lnB>
                  </a:tcPr>
                </a:tc>
              </a:tr>
              <a:tr h="192116">
                <a:tc>
                  <a:txBody>
                    <a:bodyPr/>
                    <a:lstStyle/>
                    <a:p>
                      <a:pPr algn="l" fontAlgn="b"/>
                      <a:r>
                        <a:rPr lang="en-US" sz="1200" b="1" i="0" u="none" strike="noStrike">
                          <a:solidFill>
                            <a:srgbClr val="000000"/>
                          </a:solidFill>
                          <a:effectLst/>
                          <a:latin typeface="Calibri"/>
                        </a:rPr>
                        <a:t>Incident</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a:endParaRPr>
                    </a:p>
                  </a:txBody>
                  <a:tcPr marL="12475" marR="12475" marT="12475" marB="0" anchor="b">
                    <a:lnL>
                      <a:noFill/>
                    </a:lnL>
                    <a:lnR>
                      <a:noFill/>
                    </a:lnR>
                    <a:lnT>
                      <a:noFill/>
                    </a:lnT>
                    <a:lnB>
                      <a:noFill/>
                    </a:lnB>
                  </a:tcPr>
                </a:tc>
              </a:tr>
              <a:tr h="371758">
                <a:tc>
                  <a:txBody>
                    <a:bodyPr/>
                    <a:lstStyle/>
                    <a:p>
                      <a:pPr algn="l" fontAlgn="b"/>
                      <a:r>
                        <a:rPr lang="en-US" sz="1200" b="1" i="0" u="none" strike="noStrike" dirty="0">
                          <a:solidFill>
                            <a:srgbClr val="000000"/>
                          </a:solidFill>
                          <a:effectLst/>
                          <a:latin typeface="Calibri"/>
                        </a:rPr>
                        <a:t>Issue template (</a:t>
                      </a:r>
                      <a:r>
                        <a:rPr lang="en-US" sz="1200" b="1" i="0" u="none" strike="noStrike" dirty="0" err="1">
                          <a:solidFill>
                            <a:srgbClr val="000000"/>
                          </a:solidFill>
                          <a:effectLst/>
                          <a:latin typeface="Calibri"/>
                        </a:rPr>
                        <a:t>WBSGantt</a:t>
                      </a:r>
                      <a:r>
                        <a:rPr lang="en-US" sz="1200" b="1" i="0" u="none" strike="noStrike" dirty="0">
                          <a:solidFill>
                            <a:srgbClr val="000000"/>
                          </a:solidFill>
                          <a:effectLst/>
                          <a:latin typeface="Calibri"/>
                        </a:rPr>
                        <a:t>)</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dirty="0">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Issue template </a:t>
                      </a:r>
                    </a:p>
                  </a:txBody>
                  <a:tcPr marL="12475" marR="12475" marT="12475" marB="0" anchor="b">
                    <a:lnL>
                      <a:noFill/>
                    </a:lnL>
                    <a:lnR>
                      <a:noFill/>
                    </a:lnR>
                    <a:lnT>
                      <a:noFill/>
                    </a:lnT>
                    <a:lnB>
                      <a:noFill/>
                    </a:lnB>
                  </a:tcPr>
                </a:tc>
              </a:tr>
              <a:tr h="374253">
                <a:tc>
                  <a:txBody>
                    <a:bodyPr/>
                    <a:lstStyle/>
                    <a:p>
                      <a:pPr algn="l" fontAlgn="b"/>
                      <a:r>
                        <a:rPr lang="en-US" sz="1200" b="1" i="0" u="none" strike="noStrike" dirty="0">
                          <a:solidFill>
                            <a:srgbClr val="000000"/>
                          </a:solidFill>
                          <a:effectLst/>
                          <a:latin typeface="Calibri"/>
                        </a:rPr>
                        <a:t>New Feature</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dirty="0">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A new feature of the product, which has yet to be developed. </a:t>
                      </a:r>
                    </a:p>
                  </a:txBody>
                  <a:tcPr marL="12475" marR="12475" marT="12475" marB="0" anchor="b">
                    <a:lnL>
                      <a:noFill/>
                    </a:lnL>
                    <a:lnR>
                      <a:noFill/>
                    </a:lnR>
                    <a:lnT>
                      <a:noFill/>
                    </a:lnT>
                    <a:lnB>
                      <a:noFill/>
                    </a:lnB>
                  </a:tcPr>
                </a:tc>
              </a:tr>
              <a:tr h="192116">
                <a:tc>
                  <a:txBody>
                    <a:bodyPr/>
                    <a:lstStyle/>
                    <a:p>
                      <a:pPr algn="l" fontAlgn="b"/>
                      <a:r>
                        <a:rPr lang="en-US" sz="1200" b="1" i="0" u="none" strike="noStrike" dirty="0">
                          <a:solidFill>
                            <a:srgbClr val="000000"/>
                          </a:solidFill>
                          <a:effectLst/>
                          <a:latin typeface="Calibri"/>
                        </a:rPr>
                        <a:t>Question</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a:endParaRPr>
                    </a:p>
                  </a:txBody>
                  <a:tcPr marL="12475" marR="12475" marT="12475" marB="0" anchor="b">
                    <a:lnL>
                      <a:noFill/>
                    </a:lnL>
                    <a:lnR>
                      <a:noFill/>
                    </a:lnR>
                    <a:lnT>
                      <a:noFill/>
                    </a:lnT>
                    <a:lnB>
                      <a:noFill/>
                    </a:lnB>
                  </a:tcPr>
                </a:tc>
              </a:tr>
              <a:tr h="374253">
                <a:tc>
                  <a:txBody>
                    <a:bodyPr/>
                    <a:lstStyle/>
                    <a:p>
                      <a:pPr algn="l" fontAlgn="b"/>
                      <a:r>
                        <a:rPr lang="en-US" sz="1200" b="1" i="0" u="none" strike="noStrike" dirty="0">
                          <a:solidFill>
                            <a:srgbClr val="000000"/>
                          </a:solidFill>
                          <a:effectLst/>
                          <a:latin typeface="Calibri"/>
                        </a:rPr>
                        <a:t>Story</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Created by Jira Software - do not edit or delete. Issue type for a user story. </a:t>
                      </a:r>
                    </a:p>
                  </a:txBody>
                  <a:tcPr marL="12475" marR="12475" marT="12475" marB="0" anchor="b">
                    <a:lnL>
                      <a:noFill/>
                    </a:lnL>
                    <a:lnR>
                      <a:noFill/>
                    </a:lnR>
                    <a:lnT>
                      <a:noFill/>
                    </a:lnT>
                    <a:lnB>
                      <a:noFill/>
                    </a:lnB>
                  </a:tcPr>
                </a:tc>
              </a:tr>
              <a:tr h="192116">
                <a:tc>
                  <a:txBody>
                    <a:bodyPr/>
                    <a:lstStyle/>
                    <a:p>
                      <a:pPr algn="l" fontAlgn="b"/>
                      <a:r>
                        <a:rPr lang="en-US" sz="1200" b="1" i="0" u="none" strike="noStrike" dirty="0">
                          <a:solidFill>
                            <a:srgbClr val="000000"/>
                          </a:solidFill>
                          <a:effectLst/>
                          <a:latin typeface="Calibri"/>
                        </a:rPr>
                        <a:t>Suggestion</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a:endParaRPr>
                    </a:p>
                  </a:txBody>
                  <a:tcPr marL="12475" marR="12475" marT="12475" marB="0" anchor="b">
                    <a:lnL>
                      <a:noFill/>
                    </a:lnL>
                    <a:lnR>
                      <a:noFill/>
                    </a:lnR>
                    <a:lnT>
                      <a:noFill/>
                    </a:lnT>
                    <a:lnB>
                      <a:noFill/>
                    </a:lnB>
                  </a:tcPr>
                </a:tc>
              </a:tr>
              <a:tr h="374253">
                <a:tc>
                  <a:txBody>
                    <a:bodyPr/>
                    <a:lstStyle/>
                    <a:p>
                      <a:pPr algn="l" fontAlgn="b"/>
                      <a:r>
                        <a:rPr lang="en-US" sz="1200" b="1" i="0" u="none" strike="noStrike" dirty="0">
                          <a:solidFill>
                            <a:srgbClr val="000000"/>
                          </a:solidFill>
                          <a:effectLst/>
                          <a:latin typeface="Calibri"/>
                        </a:rPr>
                        <a:t>support</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New issue type for support tickets required from Savannah import. </a:t>
                      </a:r>
                    </a:p>
                  </a:txBody>
                  <a:tcPr marL="12475" marR="12475" marT="12475" marB="0" anchor="b">
                    <a:lnL>
                      <a:noFill/>
                    </a:lnL>
                    <a:lnR>
                      <a:noFill/>
                    </a:lnR>
                    <a:lnT>
                      <a:noFill/>
                    </a:lnT>
                    <a:lnB>
                      <a:noFill/>
                    </a:lnB>
                  </a:tcPr>
                </a:tc>
              </a:tr>
              <a:tr h="192116">
                <a:tc>
                  <a:txBody>
                    <a:bodyPr/>
                    <a:lstStyle/>
                    <a:p>
                      <a:pPr algn="l" fontAlgn="b"/>
                      <a:r>
                        <a:rPr lang="en-US" sz="1200" b="1" i="0" u="none" strike="noStrike" dirty="0">
                          <a:solidFill>
                            <a:srgbClr val="000000"/>
                          </a:solidFill>
                          <a:effectLst/>
                          <a:latin typeface="Calibri"/>
                        </a:rPr>
                        <a:t>Task</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Standard</a:t>
                      </a:r>
                    </a:p>
                  </a:txBody>
                  <a:tcPr marL="12475" marR="12475" marT="1247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A task that needs to be done. </a:t>
                      </a:r>
                    </a:p>
                  </a:txBody>
                  <a:tcPr marL="12475" marR="12475" marT="12475" marB="0" anchor="b">
                    <a:lnL>
                      <a:noFill/>
                    </a:lnL>
                    <a:lnR>
                      <a:noFill/>
                    </a:lnR>
                    <a:lnT>
                      <a:noFill/>
                    </a:lnT>
                    <a:lnB>
                      <a:noFill/>
                    </a:lnB>
                  </a:tcPr>
                </a:tc>
              </a:tr>
              <a:tr h="192116">
                <a:tc>
                  <a:txBody>
                    <a:bodyPr/>
                    <a:lstStyle/>
                    <a:p>
                      <a:pPr algn="l" fontAlgn="b"/>
                      <a:r>
                        <a:rPr lang="en-US" sz="1200" b="1" i="0" u="none" strike="noStrike" dirty="0">
                          <a:solidFill>
                            <a:srgbClr val="000000"/>
                          </a:solidFill>
                          <a:effectLst/>
                          <a:latin typeface="Calibri"/>
                        </a:rPr>
                        <a:t>Bug sub-task</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Sub-Task</a:t>
                      </a:r>
                    </a:p>
                  </a:txBody>
                  <a:tcPr marL="12475" marR="12475" marT="1247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a:endParaRPr>
                    </a:p>
                  </a:txBody>
                  <a:tcPr marL="12475" marR="12475" marT="12475" marB="0" anchor="b">
                    <a:lnL>
                      <a:noFill/>
                    </a:lnL>
                    <a:lnR>
                      <a:noFill/>
                    </a:lnR>
                    <a:lnT>
                      <a:noFill/>
                    </a:lnT>
                    <a:lnB>
                      <a:noFill/>
                    </a:lnB>
                  </a:tcPr>
                </a:tc>
              </a:tr>
              <a:tr h="371758">
                <a:tc>
                  <a:txBody>
                    <a:bodyPr/>
                    <a:lstStyle/>
                    <a:p>
                      <a:pPr algn="l" fontAlgn="b"/>
                      <a:r>
                        <a:rPr lang="en-US" sz="1200" b="1" i="0" u="none" strike="noStrike" dirty="0">
                          <a:solidFill>
                            <a:srgbClr val="000000"/>
                          </a:solidFill>
                          <a:effectLst/>
                          <a:latin typeface="Calibri"/>
                        </a:rPr>
                        <a:t>Improvement sub-task</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Sub-Task</a:t>
                      </a:r>
                    </a:p>
                  </a:txBody>
                  <a:tcPr marL="12475" marR="12475" marT="1247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a:endParaRPr>
                    </a:p>
                  </a:txBody>
                  <a:tcPr marL="12475" marR="12475" marT="12475" marB="0" anchor="b">
                    <a:lnL>
                      <a:noFill/>
                    </a:lnL>
                    <a:lnR>
                      <a:noFill/>
                    </a:lnR>
                    <a:lnT>
                      <a:noFill/>
                    </a:lnT>
                    <a:lnB>
                      <a:noFill/>
                    </a:lnB>
                  </a:tcPr>
                </a:tc>
              </a:tr>
              <a:tr h="192116">
                <a:tc>
                  <a:txBody>
                    <a:bodyPr/>
                    <a:lstStyle/>
                    <a:p>
                      <a:pPr algn="l" fontAlgn="b"/>
                      <a:r>
                        <a:rPr lang="en-US" sz="1200" b="1" i="0" u="none" strike="noStrike" dirty="0">
                          <a:solidFill>
                            <a:srgbClr val="000000"/>
                          </a:solidFill>
                          <a:effectLst/>
                          <a:latin typeface="Calibri"/>
                        </a:rPr>
                        <a:t>Sub-task</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sub-task</a:t>
                      </a:r>
                    </a:p>
                  </a:txBody>
                  <a:tcPr marL="12475" marR="12475" marT="1247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The sub-task of the issue </a:t>
                      </a:r>
                    </a:p>
                  </a:txBody>
                  <a:tcPr marL="12475" marR="12475" marT="12475" marB="0" anchor="b">
                    <a:lnL>
                      <a:noFill/>
                    </a:lnL>
                    <a:lnR>
                      <a:noFill/>
                    </a:lnR>
                    <a:lnT>
                      <a:noFill/>
                    </a:lnT>
                    <a:lnB>
                      <a:noFill/>
                    </a:lnB>
                  </a:tcPr>
                </a:tc>
              </a:tr>
              <a:tr h="192116">
                <a:tc>
                  <a:txBody>
                    <a:bodyPr/>
                    <a:lstStyle/>
                    <a:p>
                      <a:pPr algn="l" fontAlgn="b"/>
                      <a:r>
                        <a:rPr lang="en-US" sz="1200" b="1" i="0" u="none" strike="noStrike" dirty="0">
                          <a:solidFill>
                            <a:srgbClr val="000000"/>
                          </a:solidFill>
                          <a:effectLst/>
                          <a:latin typeface="Calibri"/>
                        </a:rPr>
                        <a:t>Technical task</a:t>
                      </a:r>
                    </a:p>
                  </a:txBody>
                  <a:tcPr marL="12475" marR="12475" marT="12475" marB="0" anchor="b">
                    <a:lnL>
                      <a:noFill/>
                    </a:lnL>
                    <a:lnR>
                      <a:noFill/>
                    </a:lnR>
                    <a:lnT>
                      <a:noFill/>
                    </a:lnT>
                    <a:lnB>
                      <a:noFill/>
                    </a:lnB>
                    <a:solidFill>
                      <a:schemeClr val="accent6">
                        <a:lumMod val="40000"/>
                        <a:lumOff val="60000"/>
                      </a:schemeClr>
                    </a:solidFill>
                  </a:tcPr>
                </a:tc>
                <a:tc>
                  <a:txBody>
                    <a:bodyPr/>
                    <a:lstStyle/>
                    <a:p>
                      <a:pPr algn="l" fontAlgn="b"/>
                      <a:r>
                        <a:rPr lang="en-US" sz="1200" b="0" i="0" u="none" strike="noStrike">
                          <a:solidFill>
                            <a:srgbClr val="000000"/>
                          </a:solidFill>
                          <a:effectLst/>
                          <a:latin typeface="Calibri"/>
                        </a:rPr>
                        <a:t>Sub-Task</a:t>
                      </a:r>
                    </a:p>
                  </a:txBody>
                  <a:tcPr marL="12475" marR="12475" marT="1247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A technical task.</a:t>
                      </a:r>
                    </a:p>
                  </a:txBody>
                  <a:tcPr marL="12475" marR="12475" marT="12475" marB="0" anchor="b">
                    <a:lnL>
                      <a:noFill/>
                    </a:lnL>
                    <a:lnR>
                      <a:noFill/>
                    </a:lnR>
                    <a:lnT>
                      <a:noFill/>
                    </a:lnT>
                    <a:lnB>
                      <a:noFill/>
                    </a:lnB>
                  </a:tcPr>
                </a:tc>
              </a:tr>
            </a:tbl>
          </a:graphicData>
        </a:graphic>
      </p:graphicFrame>
      <p:sp>
        <p:nvSpPr>
          <p:cNvPr id="4" name="Rectangle 3"/>
          <p:cNvSpPr/>
          <p:nvPr/>
        </p:nvSpPr>
        <p:spPr>
          <a:xfrm>
            <a:off x="1689926" y="1530540"/>
            <a:ext cx="5763820" cy="369332"/>
          </a:xfrm>
          <a:prstGeom prst="rect">
            <a:avLst/>
          </a:prstGeom>
        </p:spPr>
        <p:txBody>
          <a:bodyPr wrap="square">
            <a:spAutoFit/>
          </a:bodyPr>
          <a:lstStyle/>
          <a:p>
            <a:r>
              <a:rPr lang="en-US" b="1" dirty="0" smtClean="0">
                <a:solidFill>
                  <a:schemeClr val="accent5">
                    <a:lumMod val="50000"/>
                  </a:schemeClr>
                </a:solidFill>
              </a:rPr>
              <a:t>All types of items that can be created and tracked via JIRA.</a:t>
            </a:r>
            <a:endParaRPr lang="en-US" b="1" dirty="0">
              <a:solidFill>
                <a:schemeClr val="accent5">
                  <a:lumMod val="50000"/>
                </a:schemeClr>
              </a:solidFill>
            </a:endParaRPr>
          </a:p>
        </p:txBody>
      </p:sp>
    </p:spTree>
    <p:extLst>
      <p:ext uri="{BB962C8B-B14F-4D97-AF65-F5344CB8AC3E}">
        <p14:creationId xmlns:p14="http://schemas.microsoft.com/office/powerpoint/2010/main" val="30854399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schemes</a:t>
            </a:r>
            <a:endParaRPr lang="en-US" dirty="0"/>
          </a:p>
        </p:txBody>
      </p:sp>
      <p:pic>
        <p:nvPicPr>
          <p:cNvPr id="3" name="Picture 2" descr="Screenshot 2019-07-15 at 16.04.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766" y="1307374"/>
            <a:ext cx="3701034" cy="2747547"/>
          </a:xfrm>
          <a:prstGeom prst="rect">
            <a:avLst/>
          </a:prstGeom>
          <a:ln>
            <a:noFill/>
          </a:ln>
          <a:effectLst>
            <a:outerShdw blurRad="292100" dist="139700" dir="2700000" algn="tl" rotWithShape="0">
              <a:srgbClr val="333333">
                <a:alpha val="65000"/>
              </a:srgbClr>
            </a:outerShdw>
          </a:effectLst>
        </p:spPr>
      </p:pic>
      <p:pic>
        <p:nvPicPr>
          <p:cNvPr id="4" name="Picture 3" descr="Screenshot 2019-07-15 at 16.05.4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107" y="3185045"/>
            <a:ext cx="4086196" cy="1257291"/>
          </a:xfrm>
          <a:prstGeom prst="rect">
            <a:avLst/>
          </a:prstGeom>
          <a:ln>
            <a:noFill/>
          </a:ln>
          <a:effectLst>
            <a:outerShdw blurRad="292100" dist="139700" dir="2700000" algn="tl" rotWithShape="0">
              <a:srgbClr val="333333">
                <a:alpha val="65000"/>
              </a:srgbClr>
            </a:outerShdw>
          </a:effectLst>
        </p:spPr>
      </p:pic>
      <p:pic>
        <p:nvPicPr>
          <p:cNvPr id="5" name="Picture 4" descr="Screenshot 2019-07-15 at 16.06.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604" y="4442336"/>
            <a:ext cx="4086196" cy="1492419"/>
          </a:xfrm>
          <a:prstGeom prst="rect">
            <a:avLst/>
          </a:prstGeom>
          <a:ln>
            <a:noFill/>
          </a:ln>
          <a:effectLst>
            <a:outerShdw blurRad="292100" dist="139700" dir="2700000" algn="tl" rotWithShape="0">
              <a:srgbClr val="333333">
                <a:alpha val="65000"/>
              </a:srgbClr>
            </a:outerShdw>
          </a:effectLst>
        </p:spPr>
      </p:pic>
      <p:pic>
        <p:nvPicPr>
          <p:cNvPr id="6" name="Picture 5" descr="Screenshot 2019-07-15 at 16.06.4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061" y="1510116"/>
            <a:ext cx="2597264" cy="4867354"/>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076256" y="1423803"/>
            <a:ext cx="1843287" cy="1477328"/>
          </a:xfrm>
          <a:prstGeom prst="rect">
            <a:avLst/>
          </a:prstGeom>
          <a:noFill/>
        </p:spPr>
        <p:txBody>
          <a:bodyPr wrap="square" rtlCol="0">
            <a:spAutoFit/>
          </a:bodyPr>
          <a:lstStyle/>
          <a:p>
            <a:r>
              <a:rPr lang="en-US" dirty="0" smtClean="0">
                <a:solidFill>
                  <a:schemeClr val="tx1">
                    <a:lumMod val="50000"/>
                    <a:lumOff val="50000"/>
                  </a:schemeClr>
                </a:solidFill>
              </a:rPr>
              <a:t>An </a:t>
            </a:r>
            <a:r>
              <a:rPr lang="en-US" b="1" dirty="0" smtClean="0">
                <a:solidFill>
                  <a:schemeClr val="tx1">
                    <a:lumMod val="50000"/>
                    <a:lumOff val="50000"/>
                  </a:schemeClr>
                </a:solidFill>
              </a:rPr>
              <a:t>Issue scheme </a:t>
            </a:r>
            <a:r>
              <a:rPr lang="en-US" dirty="0" smtClean="0">
                <a:solidFill>
                  <a:schemeClr val="tx1">
                    <a:lumMod val="50000"/>
                    <a:lumOff val="50000"/>
                  </a:schemeClr>
                </a:solidFill>
              </a:rPr>
              <a:t>in </a:t>
            </a:r>
            <a:r>
              <a:rPr lang="en-US" dirty="0" err="1" smtClean="0">
                <a:solidFill>
                  <a:schemeClr val="tx1">
                    <a:lumMod val="50000"/>
                    <a:lumOff val="50000"/>
                  </a:schemeClr>
                </a:solidFill>
              </a:rPr>
              <a:t>Jira</a:t>
            </a:r>
            <a:r>
              <a:rPr lang="en-US" dirty="0" smtClean="0">
                <a:solidFill>
                  <a:schemeClr val="tx1">
                    <a:lumMod val="50000"/>
                    <a:lumOff val="50000"/>
                  </a:schemeClr>
                </a:solidFill>
              </a:rPr>
              <a:t> is a collection of different types of </a:t>
            </a:r>
            <a:r>
              <a:rPr lang="en-US" dirty="0" err="1" smtClean="0">
                <a:solidFill>
                  <a:schemeClr val="tx1">
                    <a:lumMod val="50000"/>
                    <a:lumOff val="50000"/>
                  </a:schemeClr>
                </a:solidFill>
              </a:rPr>
              <a:t>Jira</a:t>
            </a:r>
            <a:r>
              <a:rPr lang="en-US" dirty="0" smtClean="0">
                <a:solidFill>
                  <a:schemeClr val="tx1">
                    <a:lumMod val="50000"/>
                    <a:lumOff val="50000"/>
                  </a:schemeClr>
                </a:solidFill>
              </a:rPr>
              <a:t> Issues</a:t>
            </a:r>
            <a:endParaRPr lang="en-US" dirty="0">
              <a:solidFill>
                <a:schemeClr val="tx1">
                  <a:lumMod val="50000"/>
                  <a:lumOff val="50000"/>
                </a:schemeClr>
              </a:solidFill>
            </a:endParaRPr>
          </a:p>
        </p:txBody>
      </p:sp>
    </p:spTree>
    <p:extLst>
      <p:ext uri="{BB962C8B-B14F-4D97-AF65-F5344CB8AC3E}">
        <p14:creationId xmlns:p14="http://schemas.microsoft.com/office/powerpoint/2010/main" val="14385409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sz="half" idx="1"/>
          </p:nvPr>
        </p:nvSpPr>
        <p:spPr>
          <a:xfrm>
            <a:off x="457200" y="1600200"/>
            <a:ext cx="4038600" cy="5013262"/>
          </a:xfrm>
        </p:spPr>
        <p:txBody>
          <a:bodyPr>
            <a:normAutofit fontScale="70000" lnSpcReduction="20000"/>
          </a:bodyPr>
          <a:lstStyle/>
          <a:p>
            <a:r>
              <a:rPr lang="en-US" dirty="0"/>
              <a:t>Components are sub-sections of a project; they are used to group issues within a project into smaller </a:t>
            </a:r>
            <a:r>
              <a:rPr lang="en-US" dirty="0" smtClean="0"/>
              <a:t>parts.</a:t>
            </a:r>
          </a:p>
          <a:p>
            <a:r>
              <a:rPr lang="en-US" dirty="0" smtClean="0"/>
              <a:t>Components </a:t>
            </a:r>
            <a:r>
              <a:rPr lang="en-US" dirty="0"/>
              <a:t>add some structures to the projects, breaking it up into features, teams, modules, subprojects and </a:t>
            </a:r>
            <a:r>
              <a:rPr lang="en-US" dirty="0" smtClean="0"/>
              <a:t>more.</a:t>
            </a:r>
          </a:p>
          <a:p>
            <a:r>
              <a:rPr lang="en-US" dirty="0" smtClean="0"/>
              <a:t>Using </a:t>
            </a:r>
            <a:r>
              <a:rPr lang="en-US" dirty="0"/>
              <a:t>components you can generate reports, collect statistics, and display it on dashboards and so on.</a:t>
            </a:r>
          </a:p>
          <a:p>
            <a:endParaRPr lang="en-US" dirty="0"/>
          </a:p>
          <a:p>
            <a:r>
              <a:rPr lang="en-US" dirty="0"/>
              <a:t>To add new components, as shown in the </a:t>
            </a:r>
            <a:r>
              <a:rPr lang="en-US" dirty="0" smtClean="0"/>
              <a:t>screen below, you </a:t>
            </a:r>
            <a:r>
              <a:rPr lang="en-US" dirty="0"/>
              <a:t>can add name, description, component lead and default assignee.</a:t>
            </a:r>
          </a:p>
        </p:txBody>
      </p:sp>
      <p:pic>
        <p:nvPicPr>
          <p:cNvPr id="5" name="Content Placeholder 4" descr="Screenshot 2019-07-17 at 14.43.28.png"/>
          <p:cNvPicPr>
            <a:picLocks noGrp="1" noChangeAspect="1"/>
          </p:cNvPicPr>
          <p:nvPr>
            <p:ph sz="half" idx="2"/>
          </p:nvPr>
        </p:nvPicPr>
        <p:blipFill>
          <a:blip r:embed="rId2">
            <a:extLst>
              <a:ext uri="{28A0092B-C50C-407E-A947-70E740481C1C}">
                <a14:useLocalDpi xmlns:a14="http://schemas.microsoft.com/office/drawing/2010/main" val="0"/>
              </a:ext>
            </a:extLst>
          </a:blip>
          <a:srcRect t="-22085" b="-22085"/>
          <a:stretch>
            <a:fillRect/>
          </a:stretch>
        </p:blipFill>
        <p:spPr>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4495800" y="3360027"/>
            <a:ext cx="4190999" cy="1072742"/>
            <a:chOff x="4495800" y="3360027"/>
            <a:chExt cx="4190999" cy="1072742"/>
          </a:xfrm>
        </p:grpSpPr>
        <p:sp>
          <p:nvSpPr>
            <p:cNvPr id="6" name="Oval 5"/>
            <p:cNvSpPr/>
            <p:nvPr/>
          </p:nvSpPr>
          <p:spPr>
            <a:xfrm>
              <a:off x="4495800" y="4075188"/>
              <a:ext cx="653474" cy="357581"/>
            </a:xfrm>
            <a:prstGeom prst="ellipse">
              <a:avLst/>
            </a:prstGeom>
            <a:solidFill>
              <a:srgbClr val="C0504D">
                <a:alpha val="3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149274" y="3360027"/>
              <a:ext cx="1292984" cy="172626"/>
            </a:xfrm>
            <a:prstGeom prst="roundRect">
              <a:avLst/>
            </a:prstGeom>
            <a:solidFill>
              <a:srgbClr val="C0504D">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533434" y="3360027"/>
              <a:ext cx="1153365" cy="172626"/>
            </a:xfrm>
            <a:prstGeom prst="roundRect">
              <a:avLst/>
            </a:prstGeom>
            <a:solidFill>
              <a:srgbClr val="C0504D">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503908" y="3360027"/>
              <a:ext cx="819923" cy="172626"/>
            </a:xfrm>
            <a:prstGeom prst="roundRect">
              <a:avLst/>
            </a:prstGeom>
            <a:solidFill>
              <a:srgbClr val="C0504D">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9998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Jira</a:t>
            </a:r>
            <a:r>
              <a:rPr lang="en-US" dirty="0" smtClean="0"/>
              <a:t> Screen</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smtClean="0"/>
              <a:t>“Screen”, is used by </a:t>
            </a:r>
            <a:r>
              <a:rPr lang="en-US" dirty="0" err="1" smtClean="0"/>
              <a:t>Jira</a:t>
            </a:r>
            <a:r>
              <a:rPr lang="en-US" dirty="0" smtClean="0"/>
              <a:t> to build the </a:t>
            </a:r>
            <a:r>
              <a:rPr lang="en-US" dirty="0"/>
              <a:t>interface </a:t>
            </a:r>
            <a:r>
              <a:rPr lang="en-US" dirty="0" smtClean="0"/>
              <a:t>in order to create, modify and display an issue.</a:t>
            </a:r>
          </a:p>
          <a:p>
            <a:r>
              <a:rPr lang="en-US" dirty="0" smtClean="0"/>
              <a:t>A Screen is defined with </a:t>
            </a:r>
          </a:p>
          <a:p>
            <a:pPr lvl="1"/>
            <a:r>
              <a:rPr lang="en-US" dirty="0" smtClean="0"/>
              <a:t>a name and description</a:t>
            </a:r>
          </a:p>
          <a:p>
            <a:pPr lvl="1"/>
            <a:r>
              <a:rPr lang="mr-IN" dirty="0" smtClean="0"/>
              <a:t>…</a:t>
            </a:r>
            <a:r>
              <a:rPr lang="en-US" dirty="0" smtClean="0"/>
              <a:t>. it needs to be configured by adding a list of fields</a:t>
            </a:r>
          </a:p>
          <a:p>
            <a:r>
              <a:rPr lang="en-US" dirty="0" smtClean="0"/>
              <a:t>In order to associate a Screen to an issue operation it is needed to create a “Screen Scheme” by assigning a name a description and a “Screen”</a:t>
            </a:r>
          </a:p>
          <a:p>
            <a:r>
              <a:rPr lang="en-US" dirty="0"/>
              <a:t>To add or associate an issue operation with a screen you have to:</a:t>
            </a:r>
          </a:p>
          <a:p>
            <a:pPr lvl="1"/>
            <a:r>
              <a:rPr lang="en-US" dirty="0"/>
              <a:t>go in main menu and click on Issues </a:t>
            </a:r>
          </a:p>
          <a:p>
            <a:pPr lvl="1"/>
            <a:r>
              <a:rPr lang="en-US" dirty="0"/>
              <a:t>then click on Screen Schemes and </a:t>
            </a:r>
          </a:p>
          <a:p>
            <a:pPr lvl="1"/>
            <a:r>
              <a:rPr lang="en-US" dirty="0"/>
              <a:t>then click on "Associate an issue operation with a screen" and </a:t>
            </a:r>
          </a:p>
          <a:p>
            <a:pPr lvl="1"/>
            <a:r>
              <a:rPr lang="en-US" dirty="0"/>
              <a:t>add the screen according to the requirement.</a:t>
            </a:r>
          </a:p>
          <a:p>
            <a:endParaRPr lang="en-US" dirty="0" smtClean="0"/>
          </a:p>
        </p:txBody>
      </p:sp>
      <p:pic>
        <p:nvPicPr>
          <p:cNvPr id="6" name="Content Placeholder 5" descr="Screenshot 2019-09-20 at 08.27.30.png"/>
          <p:cNvPicPr>
            <a:picLocks noGrp="1" noChangeAspect="1"/>
          </p:cNvPicPr>
          <p:nvPr>
            <p:ph sz="half" idx="2"/>
          </p:nvPr>
        </p:nvPicPr>
        <p:blipFill>
          <a:blip r:embed="rId2">
            <a:extLst>
              <a:ext uri="{28A0092B-C50C-407E-A947-70E740481C1C}">
                <a14:useLocalDpi xmlns:a14="http://schemas.microsoft.com/office/drawing/2010/main" val="0"/>
              </a:ext>
            </a:extLst>
          </a:blip>
          <a:srcRect l="2532" r="2532"/>
          <a:stretch>
            <a:fillRect/>
          </a:stretch>
        </p:blipFill>
        <p:spPr>
          <a:xfrm>
            <a:off x="4648200" y="1417638"/>
            <a:ext cx="4038600" cy="2417763"/>
          </a:xfrm>
          <a:prstGeom prst="rect">
            <a:avLst/>
          </a:prstGeom>
          <a:ln>
            <a:noFill/>
          </a:ln>
          <a:effectLst>
            <a:outerShdw blurRad="292100" dist="139700" dir="2700000" algn="tl" rotWithShape="0">
              <a:srgbClr val="333333">
                <a:alpha val="65000"/>
              </a:srgbClr>
            </a:outerShdw>
          </a:effectLst>
        </p:spPr>
      </p:pic>
      <p:pic>
        <p:nvPicPr>
          <p:cNvPr id="8" name="Picture 7" descr="Screenshot 2019-09-20 at 08.35.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4422473"/>
            <a:ext cx="4099877" cy="1977408"/>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648200" y="3921100"/>
            <a:ext cx="4099877" cy="523220"/>
          </a:xfrm>
          <a:prstGeom prst="rect">
            <a:avLst/>
          </a:prstGeom>
          <a:noFill/>
        </p:spPr>
        <p:txBody>
          <a:bodyPr wrap="square" rtlCol="0">
            <a:spAutoFit/>
          </a:bodyPr>
          <a:lstStyle/>
          <a:p>
            <a:r>
              <a:rPr lang="en-US" sz="1400" dirty="0" smtClean="0">
                <a:solidFill>
                  <a:srgbClr val="3366FF"/>
                </a:solidFill>
              </a:rPr>
              <a:t>In this example the specified fields of a “bug” issue type are displayed by using the following screen:</a:t>
            </a:r>
            <a:endParaRPr lang="en-US" sz="1400" dirty="0">
              <a:solidFill>
                <a:srgbClr val="3366FF"/>
              </a:solidFill>
            </a:endParaRPr>
          </a:p>
        </p:txBody>
      </p:sp>
      <p:sp>
        <p:nvSpPr>
          <p:cNvPr id="10" name="Rounded Rectangle 9"/>
          <p:cNvSpPr/>
          <p:nvPr/>
        </p:nvSpPr>
        <p:spPr>
          <a:xfrm>
            <a:off x="5911714" y="6126163"/>
            <a:ext cx="1937729" cy="180296"/>
          </a:xfrm>
          <a:prstGeom prst="roundRect">
            <a:avLst/>
          </a:prstGeom>
          <a:noFill/>
          <a:ln w="3175" cmpd="sng">
            <a:solidFill>
              <a:schemeClr val="accent6">
                <a:lumMod val="7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9927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Jira</a:t>
            </a:r>
            <a:r>
              <a:rPr lang="en-US" dirty="0" smtClean="0"/>
              <a:t> Fields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94419497"/>
              </p:ext>
            </p:extLst>
          </p:nvPr>
        </p:nvGraphicFramePr>
        <p:xfrm>
          <a:off x="523327" y="1582410"/>
          <a:ext cx="2132925" cy="4671030"/>
        </p:xfrm>
        <a:graphic>
          <a:graphicData uri="http://schemas.openxmlformats.org/drawingml/2006/table">
            <a:tbl>
              <a:tblPr/>
              <a:tblGrid>
                <a:gridCol w="2132925"/>
              </a:tblGrid>
              <a:tr h="156068">
                <a:tc>
                  <a:txBody>
                    <a:bodyPr/>
                    <a:lstStyle/>
                    <a:p>
                      <a:pPr algn="l" fontAlgn="b"/>
                      <a:r>
                        <a:rPr lang="en-US" sz="1000" b="1" i="0" u="none" strike="noStrike">
                          <a:solidFill>
                            <a:srgbClr val="172B4D"/>
                          </a:solidFill>
                          <a:effectLst/>
                          <a:latin typeface="Helvetica Neue"/>
                        </a:rPr>
                        <a:t>Actual End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Actual Start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Affects Version/s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Approver</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Ariadne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Assignee</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Attachment</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Baseline Effort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Baseline End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Baseline finish date (WBSGantt)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Baseline Start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Baseline start date (WBSGantt)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Bug / Feature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Business Value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Cause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Change scope</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Comment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Component/s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Customer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Date of Baselining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Description</a:t>
                      </a:r>
                      <a:r>
                        <a:rPr lang="en-US" sz="1000" b="0" i="0" u="none" strike="noStrike">
                          <a:solidFill>
                            <a:srgbClr val="172B4D"/>
                          </a:solidFill>
                          <a:effectLst/>
                          <a:latin typeface="Helvetica Neue"/>
                        </a:rPr>
                        <a:t> </a:t>
                      </a:r>
                      <a:r>
                        <a:rPr lang="en-US" sz="800" b="1" i="0" u="none" strike="noStrike">
                          <a:solidFill>
                            <a:srgbClr val="326CA6"/>
                          </a:solidFill>
                          <a:effectLst/>
                          <a:latin typeface="Helvetica Neue"/>
                        </a:rPr>
                        <a:t>REQUIRED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Destination sites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Development</a:t>
                      </a:r>
                      <a:r>
                        <a:rPr lang="en-US" sz="1000" b="0" i="0" u="none" strike="noStrike">
                          <a:solidFill>
                            <a:srgbClr val="172B4D"/>
                          </a:solidFill>
                          <a:effectLst/>
                          <a:latin typeface="Helvetica Neue"/>
                        </a:rPr>
                        <a:t> </a:t>
                      </a:r>
                      <a:r>
                        <a:rPr lang="en-US" sz="800" b="1" i="0" u="none" strike="noStrike">
                          <a:solidFill>
                            <a:srgbClr val="333333"/>
                          </a:solidFill>
                          <a:effectLst/>
                          <a:latin typeface="Helvetica Neue"/>
                        </a:rPr>
                        <a:t>LOCKED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Due Date</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Effort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Environment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Epic Colour</a:t>
                      </a:r>
                      <a:r>
                        <a:rPr lang="en-US" sz="1000" b="0" i="0" u="none" strike="noStrike">
                          <a:solidFill>
                            <a:srgbClr val="172B4D"/>
                          </a:solidFill>
                          <a:effectLst/>
                          <a:latin typeface="Helvetica Neue"/>
                        </a:rPr>
                        <a:t> </a:t>
                      </a:r>
                      <a:r>
                        <a:rPr lang="en-US" sz="800" b="1" i="0" u="none" strike="noStrike">
                          <a:solidFill>
                            <a:srgbClr val="333333"/>
                          </a:solidFill>
                          <a:effectLst/>
                          <a:latin typeface="Helvetica Neue"/>
                        </a:rPr>
                        <a:t>LOCKED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Epic Link</a:t>
                      </a:r>
                      <a:r>
                        <a:rPr lang="en-US" sz="1000" b="0" i="0" u="none" strike="noStrike">
                          <a:solidFill>
                            <a:srgbClr val="172B4D"/>
                          </a:solidFill>
                          <a:effectLst/>
                          <a:latin typeface="Helvetica Neue"/>
                        </a:rPr>
                        <a:t> </a:t>
                      </a:r>
                      <a:r>
                        <a:rPr lang="en-US" sz="800" b="1" i="0" u="none" strike="noStrike">
                          <a:solidFill>
                            <a:srgbClr val="333333"/>
                          </a:solidFill>
                          <a:effectLst/>
                          <a:latin typeface="Helvetica Neue"/>
                        </a:rPr>
                        <a:t>LOCKED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dirty="0">
                          <a:solidFill>
                            <a:srgbClr val="172B4D"/>
                          </a:solidFill>
                          <a:effectLst/>
                          <a:latin typeface="Helvetica Neue"/>
                        </a:rPr>
                        <a:t>Epic Name</a:t>
                      </a:r>
                      <a:r>
                        <a:rPr lang="en-US" sz="1000" b="0" i="0" u="none" strike="noStrike" dirty="0">
                          <a:solidFill>
                            <a:srgbClr val="172B4D"/>
                          </a:solidFill>
                          <a:effectLst/>
                          <a:latin typeface="Helvetica Neue"/>
                        </a:rPr>
                        <a:t> </a:t>
                      </a:r>
                      <a:r>
                        <a:rPr lang="en-US" sz="800" b="1" i="0" u="none" strike="noStrike" dirty="0">
                          <a:solidFill>
                            <a:srgbClr val="326CA6"/>
                          </a:solidFill>
                          <a:effectLst/>
                          <a:latin typeface="Helvetica Neue"/>
                        </a:rPr>
                        <a:t>REQUIRED</a:t>
                      </a:r>
                      <a:r>
                        <a:rPr lang="en-US" sz="1000" b="0" i="0" u="none" strike="noStrike" dirty="0">
                          <a:solidFill>
                            <a:srgbClr val="172B4D"/>
                          </a:solidFill>
                          <a:effectLst/>
                          <a:latin typeface="Helvetica Neue"/>
                        </a:rPr>
                        <a:t> </a:t>
                      </a:r>
                      <a:r>
                        <a:rPr lang="en-US" sz="800" b="1" i="0" u="none" strike="noStrike" dirty="0">
                          <a:solidFill>
                            <a:srgbClr val="333333"/>
                          </a:solidFill>
                          <a:effectLst/>
                          <a:latin typeface="Helvetica Neue"/>
                        </a:rPr>
                        <a:t>LOCKED</a:t>
                      </a:r>
                      <a:r>
                        <a:rPr lang="en-US" sz="1000" b="1" i="0" u="none" strike="noStrike" dirty="0">
                          <a:solidFill>
                            <a:srgbClr val="172B4D"/>
                          </a:solidFill>
                          <a:effectLst/>
                          <a:latin typeface="Helvetica Neue"/>
                        </a:rPr>
                        <a:t> </a:t>
                      </a:r>
                    </a:p>
                  </a:txBody>
                  <a:tcPr marL="8670" marR="8670" marT="8670" marB="0" anchor="b">
                    <a:lnL>
                      <a:noFill/>
                    </a:lnL>
                    <a:lnR>
                      <a:noFill/>
                    </a:lnR>
                    <a:lnT>
                      <a:noFill/>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03170531"/>
              </p:ext>
            </p:extLst>
          </p:nvPr>
        </p:nvGraphicFramePr>
        <p:xfrm>
          <a:off x="3459519" y="1582410"/>
          <a:ext cx="2132925" cy="4671030"/>
        </p:xfrm>
        <a:graphic>
          <a:graphicData uri="http://schemas.openxmlformats.org/drawingml/2006/table">
            <a:tbl>
              <a:tblPr/>
              <a:tblGrid>
                <a:gridCol w="2132925"/>
              </a:tblGrid>
              <a:tr h="156068">
                <a:tc>
                  <a:txBody>
                    <a:bodyPr/>
                    <a:lstStyle/>
                    <a:p>
                      <a:pPr algn="l" fontAlgn="b"/>
                      <a:r>
                        <a:rPr lang="en-US" sz="1000" b="1" i="0" u="none" strike="noStrike">
                          <a:solidFill>
                            <a:srgbClr val="172B4D"/>
                          </a:solidFill>
                          <a:effectLst/>
                          <a:latin typeface="Helvetica Neue"/>
                        </a:rPr>
                        <a:t>Epic Status</a:t>
                      </a:r>
                      <a:r>
                        <a:rPr lang="en-US" sz="1000" b="0" i="0" u="none" strike="noStrike">
                          <a:solidFill>
                            <a:srgbClr val="172B4D"/>
                          </a:solidFill>
                          <a:effectLst/>
                          <a:latin typeface="Helvetica Neue"/>
                        </a:rPr>
                        <a:t> </a:t>
                      </a:r>
                      <a:r>
                        <a:rPr lang="en-US" sz="800" b="1" i="0" u="none" strike="noStrike">
                          <a:solidFill>
                            <a:srgbClr val="333333"/>
                          </a:solidFill>
                          <a:effectLst/>
                          <a:latin typeface="Helvetica Neue"/>
                        </a:rPr>
                        <a:t>LOCKED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Epic/Theme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External issue ID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External issue URL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External reporter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Finish date (WBSGantt)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Fix Version/s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Flagged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Gantt Chart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Gantt Options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Group watchers</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Issue Type</a:t>
                      </a:r>
                      <a:r>
                        <a:rPr lang="en-US" sz="1000" b="0" i="0" u="none" strike="noStrike">
                          <a:solidFill>
                            <a:srgbClr val="172B4D"/>
                          </a:solidFill>
                          <a:effectLst/>
                          <a:latin typeface="Helvetica Neue"/>
                        </a:rPr>
                        <a:t> </a:t>
                      </a:r>
                      <a:r>
                        <a:rPr lang="en-US" sz="800" b="1" i="0" u="none" strike="noStrike">
                          <a:solidFill>
                            <a:srgbClr val="326CA6"/>
                          </a:solidFill>
                          <a:effectLst/>
                          <a:latin typeface="Helvetica Neue"/>
                        </a:rPr>
                        <a:t>REQUIRED</a:t>
                      </a:r>
                      <a:endParaRPr lang="en-US" sz="1000" b="1" i="0" u="none" strike="noStrike">
                        <a:solidFill>
                          <a:srgbClr val="172B4D"/>
                        </a:solidFill>
                        <a:effectLst/>
                        <a:latin typeface="Helvetica Neue"/>
                      </a:endParaRP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Item Group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Labels</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Latest End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Latest Start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Linked Issues</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Locking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Log Work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Manually scheduled (WBSGantt)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Milestone (WBSGantt)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MS-Project ID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Operating System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Original Reporter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Originator Email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Other Custom Fields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Output types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Percent Complete </a:t>
                      </a:r>
                    </a:p>
                  </a:txBody>
                  <a:tcPr marL="8670" marR="8670" marT="8670" marB="0" anchor="b">
                    <a:lnL>
                      <a:noFill/>
                    </a:lnL>
                    <a:lnR>
                      <a:noFill/>
                    </a:lnR>
                    <a:lnT>
                      <a:noFill/>
                    </a:lnT>
                    <a:lnB>
                      <a:noFill/>
                    </a:lnB>
                  </a:tcPr>
                </a:tc>
              </a:tr>
              <a:tr h="156068">
                <a:tc>
                  <a:txBody>
                    <a:bodyPr/>
                    <a:lstStyle/>
                    <a:p>
                      <a:pPr algn="l" fontAlgn="b"/>
                      <a:r>
                        <a:rPr lang="en-US" sz="1000" b="1" i="0" u="none" strike="noStrike" dirty="0" err="1">
                          <a:solidFill>
                            <a:srgbClr val="172B4D"/>
                          </a:solidFill>
                          <a:effectLst/>
                          <a:latin typeface="Helvetica Neue"/>
                        </a:rPr>
                        <a:t>PercentDone</a:t>
                      </a:r>
                      <a:endParaRPr lang="en-US" sz="1000" b="1" i="0" u="none" strike="noStrike" dirty="0">
                        <a:solidFill>
                          <a:srgbClr val="172B4D"/>
                        </a:solidFill>
                        <a:effectLst/>
                        <a:latin typeface="Helvetica Neue"/>
                      </a:endParaRPr>
                    </a:p>
                  </a:txBody>
                  <a:tcPr marL="8670" marR="8670" marT="8670" marB="0" anchor="b">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36595684"/>
              </p:ext>
            </p:extLst>
          </p:nvPr>
        </p:nvGraphicFramePr>
        <p:xfrm>
          <a:off x="6395712" y="1582410"/>
          <a:ext cx="2132925" cy="4671030"/>
        </p:xfrm>
        <a:graphic>
          <a:graphicData uri="http://schemas.openxmlformats.org/drawingml/2006/table">
            <a:tbl>
              <a:tblPr/>
              <a:tblGrid>
                <a:gridCol w="2132925"/>
              </a:tblGrid>
              <a:tr h="156068">
                <a:tc>
                  <a:txBody>
                    <a:bodyPr/>
                    <a:lstStyle/>
                    <a:p>
                      <a:pPr algn="l" fontAlgn="b"/>
                      <a:r>
                        <a:rPr lang="en-US" sz="1000" b="1" i="0" u="none" strike="noStrike">
                          <a:solidFill>
                            <a:srgbClr val="172B4D"/>
                          </a:solidFill>
                          <a:effectLst/>
                          <a:latin typeface="Helvetica Neue"/>
                        </a:rPr>
                        <a:t>Planned End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Planned Release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Planned Start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PlannedEnd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PlannedStart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Platforms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Priority</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Progress (WBSGantt)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Project/Package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Rank (Obsolete)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Rank (Obsolete)</a:t>
                      </a:r>
                      <a:r>
                        <a:rPr lang="en-US" sz="1000" b="0" i="0" u="none" strike="noStrike">
                          <a:solidFill>
                            <a:srgbClr val="172B4D"/>
                          </a:solidFill>
                          <a:effectLst/>
                          <a:latin typeface="Helvetica Neue"/>
                        </a:rPr>
                        <a:t> </a:t>
                      </a:r>
                      <a:r>
                        <a:rPr lang="en-US" sz="800" b="1" i="0" u="none" strike="noStrike">
                          <a:solidFill>
                            <a:srgbClr val="333333"/>
                          </a:solidFill>
                          <a:effectLst/>
                          <a:latin typeface="Helvetica Neue"/>
                        </a:rPr>
                        <a:t>LOCKED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Rank</a:t>
                      </a:r>
                      <a:r>
                        <a:rPr lang="en-US" sz="1000" b="0" i="0" u="none" strike="noStrike">
                          <a:solidFill>
                            <a:srgbClr val="172B4D"/>
                          </a:solidFill>
                          <a:effectLst/>
                          <a:latin typeface="Helvetica Neue"/>
                        </a:rPr>
                        <a:t> </a:t>
                      </a:r>
                      <a:r>
                        <a:rPr lang="en-US" sz="800" b="1" i="0" u="none" strike="noStrike">
                          <a:solidFill>
                            <a:srgbClr val="333333"/>
                          </a:solidFill>
                          <a:effectLst/>
                          <a:latin typeface="Helvetica Neue"/>
                        </a:rPr>
                        <a:t>LOCKED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Release Version History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Reporter</a:t>
                      </a:r>
                      <a:r>
                        <a:rPr lang="en-US" sz="1000" b="0" i="0" u="none" strike="noStrike">
                          <a:solidFill>
                            <a:srgbClr val="172B4D"/>
                          </a:solidFill>
                          <a:effectLst/>
                          <a:latin typeface="Helvetica Neue"/>
                        </a:rPr>
                        <a:t> </a:t>
                      </a:r>
                      <a:r>
                        <a:rPr lang="en-US" sz="800" b="1" i="0" u="none" strike="noStrike">
                          <a:solidFill>
                            <a:srgbClr val="326CA6"/>
                          </a:solidFill>
                          <a:effectLst/>
                          <a:latin typeface="Helvetica Neue"/>
                        </a:rPr>
                        <a:t>REQUIRED</a:t>
                      </a:r>
                      <a:endParaRPr lang="en-US" sz="1000" b="1" i="0" u="none" strike="noStrike">
                        <a:solidFill>
                          <a:srgbClr val="172B4D"/>
                        </a:solidFill>
                        <a:effectLst/>
                        <a:latin typeface="Helvetica Neue"/>
                      </a:endParaRP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Request/Incident domain</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Resolution</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Savana Fields Container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Savannah Fields Container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Security Level</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Severity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Should Start On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Sprint</a:t>
                      </a:r>
                      <a:r>
                        <a:rPr lang="en-US" sz="1000" b="0" i="0" u="none" strike="noStrike">
                          <a:solidFill>
                            <a:srgbClr val="172B4D"/>
                          </a:solidFill>
                          <a:effectLst/>
                          <a:latin typeface="Helvetica Neue"/>
                        </a:rPr>
                        <a:t> </a:t>
                      </a:r>
                      <a:r>
                        <a:rPr lang="en-US" sz="800" b="1" i="0" u="none" strike="noStrike">
                          <a:solidFill>
                            <a:srgbClr val="333333"/>
                          </a:solidFill>
                          <a:effectLst/>
                          <a:latin typeface="Helvetica Neue"/>
                        </a:rPr>
                        <a:t>LOCKED</a:t>
                      </a:r>
                      <a:r>
                        <a:rPr lang="en-US" sz="1000" b="1" i="0" u="none" strike="noStrike">
                          <a:solidFill>
                            <a:srgbClr val="172B4D"/>
                          </a:solidFill>
                          <a:effectLst/>
                          <a:latin typeface="Helvetica Neue"/>
                        </a:rPr>
                        <a: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Start date (WBSGantt)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Story Points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Summary</a:t>
                      </a:r>
                      <a:r>
                        <a:rPr lang="en-US" sz="1000" b="0" i="0" u="none" strike="noStrike">
                          <a:solidFill>
                            <a:srgbClr val="172B4D"/>
                          </a:solidFill>
                          <a:effectLst/>
                          <a:latin typeface="Helvetica Neue"/>
                        </a:rPr>
                        <a:t> </a:t>
                      </a:r>
                      <a:r>
                        <a:rPr lang="en-US" sz="800" b="1" i="0" u="none" strike="noStrike">
                          <a:solidFill>
                            <a:srgbClr val="326CA6"/>
                          </a:solidFill>
                          <a:effectLst/>
                          <a:latin typeface="Helvetica Neue"/>
                        </a:rPr>
                        <a:t>REQUIRED</a:t>
                      </a:r>
                      <a:endParaRPr lang="en-US" sz="1000" b="1" i="0" u="none" strike="noStrike">
                        <a:solidFill>
                          <a:srgbClr val="172B4D"/>
                        </a:solidFill>
                        <a:effectLst/>
                        <a:latin typeface="Helvetica Neue"/>
                      </a:endParaRPr>
                    </a:p>
                  </a:txBody>
                  <a:tcPr marL="8670" marR="8670" marT="8670" marB="0" anchor="b">
                    <a:lnL>
                      <a:noFill/>
                    </a:lnL>
                    <a:lnR>
                      <a:noFill/>
                    </a:lnR>
                    <a:lnT>
                      <a:noFill/>
                    </a:lnT>
                    <a:lnB>
                      <a:noFill/>
                    </a:lnB>
                  </a:tcPr>
                </a:tc>
              </a:tr>
              <a:tr h="156068">
                <a:tc>
                  <a:txBody>
                    <a:bodyPr/>
                    <a:lstStyle/>
                    <a:p>
                      <a:pPr algn="l" fontAlgn="b"/>
                      <a:r>
                        <a:rPr lang="de-DE" sz="1000" b="1" i="0" u="none" strike="noStrike">
                          <a:solidFill>
                            <a:srgbClr val="172B4D"/>
                          </a:solidFill>
                          <a:effectLst/>
                          <a:latin typeface="Helvetica Neue"/>
                        </a:rPr>
                        <a:t>Tag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Time Tracking </a:t>
                      </a:r>
                    </a:p>
                  </a:txBody>
                  <a:tcPr marL="8670" marR="8670" marT="8670" marB="0" anchor="b">
                    <a:lnL>
                      <a:noFill/>
                    </a:lnL>
                    <a:lnR>
                      <a:noFill/>
                    </a:lnR>
                    <a:lnT>
                      <a:noFill/>
                    </a:lnT>
                    <a:lnB>
                      <a:noFill/>
                    </a:lnB>
                  </a:tcPr>
                </a:tc>
              </a:tr>
              <a:tr h="156068">
                <a:tc>
                  <a:txBody>
                    <a:bodyPr/>
                    <a:lstStyle/>
                    <a:p>
                      <a:pPr algn="l" fontAlgn="b"/>
                      <a:r>
                        <a:rPr lang="en-US" sz="1000" b="1" i="0" u="none" strike="noStrike">
                          <a:solidFill>
                            <a:srgbClr val="172B4D"/>
                          </a:solidFill>
                          <a:effectLst/>
                          <a:latin typeface="Helvetica Neue"/>
                        </a:rPr>
                        <a:t>Units (WBSGantt) </a:t>
                      </a:r>
                    </a:p>
                  </a:txBody>
                  <a:tcPr marL="8670" marR="8670" marT="8670" marB="0" anchor="b">
                    <a:lnL>
                      <a:noFill/>
                    </a:lnL>
                    <a:lnR>
                      <a:noFill/>
                    </a:lnR>
                    <a:lnT>
                      <a:noFill/>
                    </a:lnT>
                    <a:lnB>
                      <a:noFill/>
                    </a:lnB>
                  </a:tcPr>
                </a:tc>
              </a:tr>
              <a:tr h="156068">
                <a:tc>
                  <a:txBody>
                    <a:bodyPr/>
                    <a:lstStyle/>
                    <a:p>
                      <a:pPr algn="l" fontAlgn="b"/>
                      <a:r>
                        <a:rPr lang="en-US" sz="1000" b="1" i="0" u="none" strike="noStrike" dirty="0">
                          <a:solidFill>
                            <a:srgbClr val="172B4D"/>
                          </a:solidFill>
                          <a:effectLst/>
                          <a:latin typeface="Helvetica Neue"/>
                        </a:rPr>
                        <a:t>Velocity % </a:t>
                      </a:r>
                    </a:p>
                  </a:txBody>
                  <a:tcPr marL="8670" marR="8670" marT="8670" marB="0" anchor="b">
                    <a:lnL>
                      <a:noFill/>
                    </a:lnL>
                    <a:lnR>
                      <a:noFill/>
                    </a:lnR>
                    <a:lnT>
                      <a:noFill/>
                    </a:lnT>
                    <a:lnB>
                      <a:noFill/>
                    </a:lnB>
                  </a:tcPr>
                </a:tc>
              </a:tr>
            </a:tbl>
          </a:graphicData>
        </a:graphic>
      </p:graphicFrame>
    </p:spTree>
    <p:extLst>
      <p:ext uri="{BB962C8B-B14F-4D97-AF65-F5344CB8AC3E}">
        <p14:creationId xmlns:p14="http://schemas.microsoft.com/office/powerpoint/2010/main" val="37304017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1239</TotalTime>
  <Words>1641</Words>
  <Application>Microsoft Macintosh PowerPoint</Application>
  <PresentationFormat>On-screen Show (4:3)</PresentationFormat>
  <Paragraphs>361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JIRA- SFT instance</vt:lpstr>
      <vt:lpstr>Jira, by Atlassian</vt:lpstr>
      <vt:lpstr>JIRA Scheme</vt:lpstr>
      <vt:lpstr>Jira scheme associations</vt:lpstr>
      <vt:lpstr>Issue types</vt:lpstr>
      <vt:lpstr>Issue schemes</vt:lpstr>
      <vt:lpstr>Components</vt:lpstr>
      <vt:lpstr>Jira Screen</vt:lpstr>
      <vt:lpstr>Jira Fields</vt:lpstr>
      <vt:lpstr>Jira Core standard Fields</vt:lpstr>
      <vt:lpstr>Jira Software standard Custom Fields</vt:lpstr>
      <vt:lpstr>Custom fields</vt:lpstr>
      <vt:lpstr>Standard Custom Field Types</vt:lpstr>
      <vt:lpstr>SFT Jira projects</vt:lpstr>
      <vt:lpstr>Jira and GitHub</vt:lpstr>
      <vt:lpstr>Jira and GitLab</vt:lpstr>
      <vt:lpstr>Conclusion</vt:lpstr>
    </vt:vector>
  </TitlesOfParts>
  <Company>CERN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Goulas</dc:creator>
  <cp:lastModifiedBy>Gerardo Ganis</cp:lastModifiedBy>
  <cp:revision>48</cp:revision>
  <dcterms:created xsi:type="dcterms:W3CDTF">2019-07-15T09:29:07Z</dcterms:created>
  <dcterms:modified xsi:type="dcterms:W3CDTF">2019-09-30T06:08:44Z</dcterms:modified>
</cp:coreProperties>
</file>