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91" r:id="rId2"/>
    <p:sldId id="308" r:id="rId3"/>
    <p:sldId id="311" r:id="rId4"/>
    <p:sldId id="312" r:id="rId5"/>
    <p:sldId id="290" r:id="rId6"/>
    <p:sldId id="313" r:id="rId7"/>
    <p:sldId id="314" r:id="rId8"/>
    <p:sldId id="316" r:id="rId9"/>
    <p:sldId id="317" r:id="rId10"/>
    <p:sldId id="315" r:id="rId11"/>
    <p:sldId id="318" r:id="rId12"/>
    <p:sldId id="28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p2" initials="E" lastIdx="1" clrIdx="0">
    <p:extLst>
      <p:ext uri="{19B8F6BF-5375-455C-9EA6-DF929625EA0E}">
        <p15:presenceInfo xmlns:p15="http://schemas.microsoft.com/office/powerpoint/2012/main" userId="Emp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5" autoAdjust="0"/>
    <p:restoredTop sz="95226" autoAdjust="0"/>
  </p:normalViewPr>
  <p:slideViewPr>
    <p:cSldViewPr>
      <p:cViewPr>
        <p:scale>
          <a:sx n="75" d="100"/>
          <a:sy n="75" d="100"/>
        </p:scale>
        <p:origin x="758" y="202"/>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9162B-BF80-40C3-AD9E-19564A7178BC}" type="datetimeFigureOut">
              <a:rPr lang="en-US" smtClean="0"/>
              <a:t>6/13/2019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37AC76-B5B6-4D22-964E-8311652E7560}" type="slidenum">
              <a:rPr lang="en-US" smtClean="0"/>
              <a:t>‹#›</a:t>
            </a:fld>
            <a:endParaRPr lang="en-US" dirty="0"/>
          </a:p>
        </p:txBody>
      </p:sp>
    </p:spTree>
    <p:extLst>
      <p:ext uri="{BB962C8B-B14F-4D97-AF65-F5344CB8AC3E}">
        <p14:creationId xmlns:p14="http://schemas.microsoft.com/office/powerpoint/2010/main" val="30847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3</a:t>
            </a:fld>
            <a:endParaRPr lang="en-US" dirty="0"/>
          </a:p>
        </p:txBody>
      </p:sp>
    </p:spTree>
    <p:extLst>
      <p:ext uri="{BB962C8B-B14F-4D97-AF65-F5344CB8AC3E}">
        <p14:creationId xmlns:p14="http://schemas.microsoft.com/office/powerpoint/2010/main" val="2604921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4</a:t>
            </a:fld>
            <a:endParaRPr lang="en-US" dirty="0"/>
          </a:p>
        </p:txBody>
      </p:sp>
    </p:spTree>
    <p:extLst>
      <p:ext uri="{BB962C8B-B14F-4D97-AF65-F5344CB8AC3E}">
        <p14:creationId xmlns:p14="http://schemas.microsoft.com/office/powerpoint/2010/main" val="2030020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5</a:t>
            </a:fld>
            <a:endParaRPr lang="en-US" dirty="0"/>
          </a:p>
        </p:txBody>
      </p:sp>
    </p:spTree>
    <p:extLst>
      <p:ext uri="{BB962C8B-B14F-4D97-AF65-F5344CB8AC3E}">
        <p14:creationId xmlns:p14="http://schemas.microsoft.com/office/powerpoint/2010/main" val="1809883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6</a:t>
            </a:fld>
            <a:endParaRPr lang="en-US" dirty="0"/>
          </a:p>
        </p:txBody>
      </p:sp>
    </p:spTree>
    <p:extLst>
      <p:ext uri="{BB962C8B-B14F-4D97-AF65-F5344CB8AC3E}">
        <p14:creationId xmlns:p14="http://schemas.microsoft.com/office/powerpoint/2010/main" val="2192431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7</a:t>
            </a:fld>
            <a:endParaRPr lang="en-US" dirty="0"/>
          </a:p>
        </p:txBody>
      </p:sp>
    </p:spTree>
    <p:extLst>
      <p:ext uri="{BB962C8B-B14F-4D97-AF65-F5344CB8AC3E}">
        <p14:creationId xmlns:p14="http://schemas.microsoft.com/office/powerpoint/2010/main" val="2213312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8</a:t>
            </a:fld>
            <a:endParaRPr lang="en-US" dirty="0"/>
          </a:p>
        </p:txBody>
      </p:sp>
    </p:spTree>
    <p:extLst>
      <p:ext uri="{BB962C8B-B14F-4D97-AF65-F5344CB8AC3E}">
        <p14:creationId xmlns:p14="http://schemas.microsoft.com/office/powerpoint/2010/main" val="1177444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9</a:t>
            </a:fld>
            <a:endParaRPr lang="en-US" dirty="0"/>
          </a:p>
        </p:txBody>
      </p:sp>
    </p:spTree>
    <p:extLst>
      <p:ext uri="{BB962C8B-B14F-4D97-AF65-F5344CB8AC3E}">
        <p14:creationId xmlns:p14="http://schemas.microsoft.com/office/powerpoint/2010/main" val="4035084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C852F8-A54B-449A-BBD1-1C8558730716}" type="slidenum">
              <a:rPr lang="en-US" smtClean="0"/>
              <a:pPr/>
              <a:t>12</a:t>
            </a:fld>
            <a:endParaRPr lang="en-US" dirty="0"/>
          </a:p>
        </p:txBody>
      </p:sp>
    </p:spTree>
    <p:extLst>
      <p:ext uri="{BB962C8B-B14F-4D97-AF65-F5344CB8AC3E}">
        <p14:creationId xmlns:p14="http://schemas.microsoft.com/office/powerpoint/2010/main" val="4266582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9D534C-5B7A-4D62-9124-9DF4AABF2CFC}" type="datetimeFigureOut">
              <a:rPr lang="en-US" smtClean="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pic>
        <p:nvPicPr>
          <p:cNvPr id="10" name="Picture 9" descr="0000001.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6/13/2019</a:t>
            </a:fld>
            <a:endParaRPr lang="en-US" dirty="0"/>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6/13/2019</a:t>
            </a:fld>
            <a:endParaRPr lang="en-US" dirty="0"/>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6/13/2019</a:t>
            </a:fld>
            <a:endParaRPr lang="en-US" dirty="0"/>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descr="0000002.jpg"/>
          <p:cNvPicPr>
            <a:picLocks noChangeAspect="1"/>
          </p:cNvPicPr>
          <p:nvPr/>
        </p:nvPicPr>
        <p:blipFill>
          <a:blip r:embed="rId2" cstate="print"/>
          <a:stretch>
            <a:fillRect/>
          </a:stretch>
        </p:blipFill>
        <p:spPr>
          <a:xfrm>
            <a:off x="0" y="0"/>
            <a:ext cx="9144000" cy="6896746"/>
          </a:xfrm>
          <a:prstGeom prst="rect">
            <a:avLst/>
          </a:prstGeom>
        </p:spPr>
      </p:pic>
      <p:sp>
        <p:nvSpPr>
          <p:cNvPr id="2" name="Title 1"/>
          <p:cNvSpPr>
            <a:spLocks noGrp="1"/>
          </p:cNvSpPr>
          <p:nvPr>
            <p:ph type="title"/>
          </p:nvPr>
        </p:nvSpPr>
        <p:spPr>
          <a:xfrm>
            <a:off x="1981200" y="76200"/>
            <a:ext cx="6934200" cy="639762"/>
          </a:xfrm>
        </p:spPr>
        <p:txBody>
          <a:bodyPr>
            <a:normAutofit/>
          </a:bodyPr>
          <a:lstStyle>
            <a:lvl1pPr>
              <a:defRPr sz="3200" b="1">
                <a:solidFill>
                  <a:schemeClr val="bg1"/>
                </a:solidFill>
                <a:latin typeface="+mn-lt"/>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600" b="1">
                <a:latin typeface="+mn-lt"/>
              </a:defRPr>
            </a:lvl1pPr>
            <a:lvl2pPr>
              <a:defRPr sz="1400">
                <a:latin typeface="+mn-lt"/>
              </a:defRPr>
            </a:lvl2pPr>
            <a:lvl3pPr>
              <a:defRPr sz="1200">
                <a:latin typeface="+mn-lt"/>
              </a:defRPr>
            </a:lvl3pPr>
            <a:lvl4pPr>
              <a:defRPr sz="1100">
                <a:latin typeface="+mn-lt"/>
              </a:defRPr>
            </a:lvl4pPr>
            <a:lvl5pPr>
              <a:defRPr sz="1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D534C-5B7A-4D62-9124-9DF4AABF2CFC}" type="datetimeFigureOut">
              <a:rPr lang="en-US" smtClean="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9D534C-5B7A-4D62-9124-9DF4AABF2CFC}" type="datetimeFigureOut">
              <a:rPr lang="en-US" smtClean="0"/>
              <a:t>6/13/2019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pic>
        <p:nvPicPr>
          <p:cNvPr id="13" name="Picture 12" descr="0000005.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9D534C-5B7A-4D62-9124-9DF4AABF2CFC}" type="datetimeFigureOut">
              <a:rPr lang="en-US" smtClean="0"/>
              <a:t>6/13/2019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9D534C-5B7A-4D62-9124-9DF4AABF2CFC}" type="datetimeFigureOut">
              <a:rPr lang="en-US" smtClean="0"/>
              <a:t>6/13/2019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708244-4F68-4DD1-9E63-25A8E191BAA8}" type="slidenum">
              <a:rPr lang="en-US" smtClean="0"/>
              <a:t>‹#›</a:t>
            </a:fld>
            <a:endParaRPr lang="en-US" dirty="0"/>
          </a:p>
        </p:txBody>
      </p:sp>
      <p:pic>
        <p:nvPicPr>
          <p:cNvPr id="8" name="Picture 7" descr="0000006.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D534C-5B7A-4D62-9124-9DF4AABF2CFC}" type="datetimeFigureOut">
              <a:rPr lang="en-US" smtClean="0"/>
              <a:t>6/13/2019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E708244-4F68-4DD1-9E63-25A8E191BAA8}" type="slidenum">
              <a:rPr lang="en-US" smtClean="0"/>
              <a:t>‹#›</a:t>
            </a:fld>
            <a:endParaRPr lang="en-US" dirty="0"/>
          </a:p>
        </p:txBody>
      </p:sp>
      <p:pic>
        <p:nvPicPr>
          <p:cNvPr id="10" name="Picture 9" descr="0000004.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6/13/2019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6/13/2019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D534C-5B7A-4D62-9124-9DF4AABF2CFC}" type="datetimeFigureOut">
              <a:rPr lang="en-US" smtClean="0"/>
              <a:t>6/13/2019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08244-4F68-4DD1-9E63-25A8E191BAA8}" type="slidenum">
              <a:rPr lang="en-US" smtClean="0"/>
              <a:t>‹#›</a:t>
            </a:fld>
            <a:endParaRPr lang="en-US" dirty="0"/>
          </a:p>
        </p:txBody>
      </p:sp>
      <p:pic>
        <p:nvPicPr>
          <p:cNvPr id="7" name="Picture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077200" y="57150"/>
            <a:ext cx="926680" cy="74295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 id="2147483698" r:id="rId13"/>
    <p:sldLayoutId id="2147483699"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971800"/>
            <a:ext cx="7772400" cy="1470025"/>
          </a:xfrm>
        </p:spPr>
        <p:txBody>
          <a:bodyPr/>
          <a:lstStyle/>
          <a:p>
            <a:r>
              <a:rPr lang="en-US" dirty="0"/>
              <a:t>Soap Web Services Introduction </a:t>
            </a:r>
          </a:p>
        </p:txBody>
      </p:sp>
    </p:spTree>
    <p:extLst>
      <p:ext uri="{BB962C8B-B14F-4D97-AF65-F5344CB8AC3E}">
        <p14:creationId xmlns:p14="http://schemas.microsoft.com/office/powerpoint/2010/main" val="316122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 Design</a:t>
            </a:r>
          </a:p>
        </p:txBody>
      </p:sp>
      <p:sp>
        <p:nvSpPr>
          <p:cNvPr id="4" name="Rectangle 3"/>
          <p:cNvSpPr/>
          <p:nvPr/>
        </p:nvSpPr>
        <p:spPr>
          <a:xfrm>
            <a:off x="152400" y="1143000"/>
            <a:ext cx="9144000" cy="5509200"/>
          </a:xfrm>
          <a:prstGeom prst="rect">
            <a:avLst/>
          </a:prstGeom>
        </p:spPr>
        <p:txBody>
          <a:bodyPr wrap="square">
            <a:spAutoFit/>
          </a:bodyPr>
          <a:lstStyle/>
          <a:p>
            <a:r>
              <a:rPr lang="en-US" sz="1600" b="1" dirty="0">
                <a:solidFill>
                  <a:srgbClr val="2F2F2F"/>
                </a:solidFill>
                <a:latin typeface="+mj-lt"/>
              </a:rPr>
              <a:t>Web Service Design</a:t>
            </a:r>
          </a:p>
          <a:p>
            <a:endParaRPr lang="en-US" sz="1600" b="1" dirty="0">
              <a:solidFill>
                <a:srgbClr val="2F2F2F"/>
              </a:solidFill>
              <a:latin typeface="+mj-lt"/>
            </a:endParaRPr>
          </a:p>
          <a:p>
            <a:r>
              <a:rPr lang="en-US" sz="1600" dirty="0">
                <a:solidFill>
                  <a:srgbClr val="2F2F2F"/>
                </a:solidFill>
                <a:latin typeface="+mj-lt"/>
              </a:rPr>
              <a:t>Web service has logic and an interface. Logic is the actual service provided and interface is used to communicate with the web service. Interface definition is given in WSDL. There are two approaches in implementing a web service and they are bottom-up and top-down.</a:t>
            </a:r>
          </a:p>
          <a:p>
            <a:endParaRPr lang="en-US" sz="1600" b="1" dirty="0">
              <a:solidFill>
                <a:srgbClr val="2F2F2F"/>
              </a:solidFill>
              <a:latin typeface="+mj-lt"/>
            </a:endParaRPr>
          </a:p>
          <a:p>
            <a:r>
              <a:rPr lang="en-US" sz="1600" b="1" dirty="0">
                <a:solidFill>
                  <a:srgbClr val="2F2F2F"/>
                </a:solidFill>
                <a:latin typeface="+mj-lt"/>
              </a:rPr>
              <a:t>Bottom Up Approach</a:t>
            </a:r>
          </a:p>
          <a:p>
            <a:endParaRPr lang="en-US" sz="1600" dirty="0">
              <a:solidFill>
                <a:srgbClr val="2F2F2F"/>
              </a:solidFill>
              <a:latin typeface="+mj-lt"/>
            </a:endParaRPr>
          </a:p>
          <a:p>
            <a:pPr marL="285750" indent="-285750">
              <a:buFont typeface="Arial" panose="020B0604020202020204" pitchFamily="34" charset="0"/>
              <a:buChar char="•"/>
            </a:pPr>
            <a:r>
              <a:rPr lang="en-US" sz="1600" dirty="0">
                <a:solidFill>
                  <a:srgbClr val="2F2F2F"/>
                </a:solidFill>
                <a:latin typeface="+mj-lt"/>
              </a:rPr>
              <a:t>Bottom up approach is where we first define the logic of a web service and then using that we will build the interface. </a:t>
            </a:r>
          </a:p>
          <a:p>
            <a:pPr marL="285750" indent="-285750">
              <a:buFont typeface="Arial" panose="020B0604020202020204" pitchFamily="34" charset="0"/>
              <a:buChar char="•"/>
            </a:pPr>
            <a:r>
              <a:rPr lang="en-US" sz="1600" dirty="0">
                <a:solidFill>
                  <a:srgbClr val="2F2F2F"/>
                </a:solidFill>
                <a:latin typeface="+mj-lt"/>
              </a:rPr>
              <a:t>Service code is written first and then the WSDL is created using the service code. </a:t>
            </a:r>
          </a:p>
          <a:p>
            <a:pPr marL="285750" indent="-285750">
              <a:buFont typeface="Arial" panose="020B0604020202020204" pitchFamily="34" charset="0"/>
              <a:buChar char="•"/>
            </a:pPr>
            <a:r>
              <a:rPr lang="en-US" sz="1600" dirty="0">
                <a:solidFill>
                  <a:srgbClr val="2F2F2F"/>
                </a:solidFill>
                <a:latin typeface="+mj-lt"/>
              </a:rPr>
              <a:t>There are tools available to generate the wsdl file automatically based on it.</a:t>
            </a:r>
          </a:p>
          <a:p>
            <a:endParaRPr lang="en-US" sz="1600" b="1" dirty="0">
              <a:solidFill>
                <a:srgbClr val="2F2F2F"/>
              </a:solidFill>
              <a:latin typeface="+mj-lt"/>
            </a:endParaRPr>
          </a:p>
          <a:p>
            <a:r>
              <a:rPr lang="en-US" sz="1600" b="1" dirty="0">
                <a:solidFill>
                  <a:srgbClr val="2F2F2F"/>
                </a:solidFill>
                <a:latin typeface="+mj-lt"/>
              </a:rPr>
              <a:t>Top Down Approach</a:t>
            </a:r>
          </a:p>
          <a:p>
            <a:endParaRPr lang="en-US" sz="1600" dirty="0">
              <a:solidFill>
                <a:srgbClr val="2F2F2F"/>
              </a:solidFill>
              <a:latin typeface="+mj-lt"/>
            </a:endParaRPr>
          </a:p>
          <a:p>
            <a:pPr marL="285750" indent="-285750">
              <a:buFont typeface="Arial" panose="020B0604020202020204" pitchFamily="34" charset="0"/>
              <a:buChar char="•"/>
            </a:pPr>
            <a:r>
              <a:rPr lang="en-US" sz="1600" dirty="0">
                <a:solidFill>
                  <a:srgbClr val="2F2F2F"/>
                </a:solidFill>
                <a:latin typeface="+mj-lt"/>
              </a:rPr>
              <a:t>Top down is the reverse of bottom up approach. </a:t>
            </a:r>
          </a:p>
          <a:p>
            <a:pPr marL="285750" indent="-285750">
              <a:buFont typeface="Arial" panose="020B0604020202020204" pitchFamily="34" charset="0"/>
              <a:buChar char="•"/>
            </a:pPr>
            <a:r>
              <a:rPr lang="en-US" sz="1600" dirty="0">
                <a:solidFill>
                  <a:srgbClr val="2F2F2F"/>
                </a:solidFill>
                <a:latin typeface="+mj-lt"/>
              </a:rPr>
              <a:t>First the service definition is written up. </a:t>
            </a:r>
          </a:p>
          <a:p>
            <a:pPr marL="285750" indent="-285750">
              <a:buFont typeface="Arial" panose="020B0604020202020204" pitchFamily="34" charset="0"/>
              <a:buChar char="•"/>
            </a:pPr>
            <a:r>
              <a:rPr lang="en-US" sz="1600" dirty="0">
                <a:solidFill>
                  <a:srgbClr val="2F2F2F"/>
                </a:solidFill>
                <a:latin typeface="+mj-lt"/>
              </a:rPr>
              <a:t>WSDL is created first. </a:t>
            </a:r>
          </a:p>
          <a:p>
            <a:pPr marL="285750" indent="-285750">
              <a:buFont typeface="Arial" panose="020B0604020202020204" pitchFamily="34" charset="0"/>
              <a:buChar char="•"/>
            </a:pPr>
            <a:r>
              <a:rPr lang="en-US" sz="1600" dirty="0">
                <a:solidFill>
                  <a:srgbClr val="2F2F2F"/>
                </a:solidFill>
                <a:latin typeface="+mj-lt"/>
              </a:rPr>
              <a:t>The complete service definition, message format, transport protocol, security and everything is described in WSDL. </a:t>
            </a:r>
          </a:p>
          <a:p>
            <a:pPr marL="285750" indent="-285750">
              <a:buFont typeface="Arial" panose="020B0604020202020204" pitchFamily="34" charset="0"/>
              <a:buChar char="•"/>
            </a:pPr>
            <a:r>
              <a:rPr lang="en-US" sz="1600" dirty="0">
                <a:solidFill>
                  <a:srgbClr val="2F2F2F"/>
                </a:solidFill>
                <a:latin typeface="+mj-lt"/>
              </a:rPr>
              <a:t>Then service is written after the WSDL.</a:t>
            </a:r>
          </a:p>
          <a:p>
            <a:pPr marL="285750" indent="-285750">
              <a:buFont typeface="Arial" panose="020B0604020202020204" pitchFamily="34" charset="0"/>
              <a:buChar char="•"/>
            </a:pPr>
            <a:r>
              <a:rPr lang="en-US" sz="1600" dirty="0">
                <a:solidFill>
                  <a:srgbClr val="2F2F2F"/>
                </a:solidFill>
                <a:latin typeface="+mj-lt"/>
              </a:rPr>
              <a:t>Using that wsdl the skeleton code is generated automatically and after that the service code is filled up</a:t>
            </a:r>
            <a:endParaRPr lang="en-US" sz="1600" b="0" i="0" dirty="0">
              <a:solidFill>
                <a:srgbClr val="2F2F2F"/>
              </a:solidFill>
              <a:effectLst/>
              <a:latin typeface="+mj-lt"/>
            </a:endParaRPr>
          </a:p>
        </p:txBody>
      </p:sp>
    </p:spTree>
    <p:extLst>
      <p:ext uri="{BB962C8B-B14F-4D97-AF65-F5344CB8AC3E}">
        <p14:creationId xmlns:p14="http://schemas.microsoft.com/office/powerpoint/2010/main" val="822799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B81A3-815D-43AC-8341-53D085FA9C6B}"/>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00F7BA57-2E05-4A0D-9B25-9EEF345D3572}"/>
              </a:ext>
            </a:extLst>
          </p:cNvPr>
          <p:cNvSpPr>
            <a:spLocks noGrp="1"/>
          </p:cNvSpPr>
          <p:nvPr>
            <p:ph idx="1"/>
          </p:nvPr>
        </p:nvSpPr>
        <p:spPr/>
        <p:txBody>
          <a:bodyPr>
            <a:normAutofit/>
          </a:bodyPr>
          <a:lstStyle/>
          <a:p>
            <a:pPr marL="0" indent="0">
              <a:buNone/>
            </a:pPr>
            <a:r>
              <a:rPr lang="en-US" sz="1800" dirty="0"/>
              <a:t>In this Module, we have learnt the following:</a:t>
            </a:r>
          </a:p>
          <a:p>
            <a:pPr>
              <a:buFont typeface="Wingdings" panose="05000000000000000000" pitchFamily="2" charset="2"/>
              <a:buChar char="ü"/>
            </a:pPr>
            <a:r>
              <a:rPr lang="en-US" sz="1800" b="0" dirty="0"/>
              <a:t>What is Web Services</a:t>
            </a:r>
          </a:p>
          <a:p>
            <a:pPr>
              <a:buFont typeface="Wingdings" panose="05000000000000000000" pitchFamily="2" charset="2"/>
              <a:buChar char="ü"/>
            </a:pPr>
            <a:r>
              <a:rPr lang="en-US" sz="1800" b="0" dirty="0"/>
              <a:t>Components of Web Service</a:t>
            </a:r>
          </a:p>
          <a:p>
            <a:pPr>
              <a:buFont typeface="Wingdings" panose="05000000000000000000" pitchFamily="2" charset="2"/>
              <a:buChar char="ü"/>
            </a:pPr>
            <a:r>
              <a:rPr lang="en-US" sz="1800" b="0" dirty="0"/>
              <a:t>Web Service Architecture</a:t>
            </a:r>
          </a:p>
          <a:p>
            <a:pPr>
              <a:buFont typeface="Wingdings" panose="05000000000000000000" pitchFamily="2" charset="2"/>
              <a:buChar char="ü"/>
            </a:pPr>
            <a:r>
              <a:rPr lang="en-US" sz="1800" b="0" dirty="0"/>
              <a:t>Web Service Jargon</a:t>
            </a:r>
          </a:p>
          <a:p>
            <a:pPr>
              <a:buFont typeface="Wingdings" panose="05000000000000000000" pitchFamily="2" charset="2"/>
              <a:buChar char="ü"/>
            </a:pPr>
            <a:r>
              <a:rPr lang="en-US" sz="1800" b="0" dirty="0"/>
              <a:t>Web Service Design</a:t>
            </a:r>
            <a:endParaRPr lang="en-US" sz="1800" dirty="0"/>
          </a:p>
          <a:p>
            <a:pPr marL="0" indent="0">
              <a:buNone/>
            </a:pPr>
            <a:endParaRPr lang="en-IN" sz="1800" dirty="0"/>
          </a:p>
        </p:txBody>
      </p:sp>
    </p:spTree>
    <p:extLst>
      <p:ext uri="{BB962C8B-B14F-4D97-AF65-F5344CB8AC3E}">
        <p14:creationId xmlns:p14="http://schemas.microsoft.com/office/powerpoint/2010/main" val="273581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Arrow -1.png"/>
          <p:cNvPicPr>
            <a:picLocks noChangeAspect="1"/>
          </p:cNvPicPr>
          <p:nvPr/>
        </p:nvPicPr>
        <p:blipFill>
          <a:blip r:embed="rId3" cstate="screen"/>
          <a:srcRect/>
          <a:stretch>
            <a:fillRect/>
          </a:stretch>
        </p:blipFill>
        <p:spPr bwMode="auto">
          <a:xfrm>
            <a:off x="0" y="1295400"/>
            <a:ext cx="556974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a:spLocks/>
          </p:cNvSpPr>
          <p:nvPr/>
        </p:nvSpPr>
        <p:spPr>
          <a:xfrm>
            <a:off x="914400" y="2590800"/>
            <a:ext cx="38862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j-lt"/>
                <a:ea typeface="+mj-ea"/>
                <a:cs typeface="+mj-cs"/>
              </a:rPr>
              <a:t>Thank You </a:t>
            </a:r>
          </a:p>
        </p:txBody>
      </p:sp>
      <p:sp>
        <p:nvSpPr>
          <p:cNvPr id="5" name="Slide Number Placeholder 4"/>
          <p:cNvSpPr>
            <a:spLocks noGrp="1"/>
          </p:cNvSpPr>
          <p:nvPr>
            <p:ph type="sldNum" sz="quarter" idx="12"/>
          </p:nvPr>
        </p:nvSpPr>
        <p:spPr/>
        <p:txBody>
          <a:bodyPr/>
          <a:lstStyle/>
          <a:p>
            <a:fld id="{C01689F3-678C-4040-AABE-2F30FB318DF6}" type="slidenum">
              <a:rPr lang="en-US" smtClean="0"/>
              <a:pPr/>
              <a:t>12</a:t>
            </a:fld>
            <a:endParaRPr lang="en-US" dirty="0"/>
          </a:p>
        </p:txBody>
      </p:sp>
    </p:spTree>
    <p:extLst>
      <p:ext uri="{BB962C8B-B14F-4D97-AF65-F5344CB8AC3E}">
        <p14:creationId xmlns:p14="http://schemas.microsoft.com/office/powerpoint/2010/main" val="180974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8222-5649-4FD3-AA32-5445C7580C1B}"/>
              </a:ext>
            </a:extLst>
          </p:cNvPr>
          <p:cNvSpPr>
            <a:spLocks noGrp="1"/>
          </p:cNvSpPr>
          <p:nvPr>
            <p:ph type="title"/>
          </p:nvPr>
        </p:nvSpPr>
        <p:spPr/>
        <p:txBody>
          <a:bodyPr/>
          <a:lstStyle/>
          <a:p>
            <a:r>
              <a:rPr lang="en-IN" dirty="0"/>
              <a:t>Module Overview</a:t>
            </a:r>
          </a:p>
        </p:txBody>
      </p:sp>
      <p:sp>
        <p:nvSpPr>
          <p:cNvPr id="3" name="Content Placeholder 2">
            <a:extLst>
              <a:ext uri="{FF2B5EF4-FFF2-40B4-BE49-F238E27FC236}">
                <a16:creationId xmlns:a16="http://schemas.microsoft.com/office/drawing/2014/main" id="{3FEDC83B-FF59-4728-80F7-721734DC262F}"/>
              </a:ext>
            </a:extLst>
          </p:cNvPr>
          <p:cNvSpPr>
            <a:spLocks noGrp="1"/>
          </p:cNvSpPr>
          <p:nvPr>
            <p:ph idx="1"/>
          </p:nvPr>
        </p:nvSpPr>
        <p:spPr/>
        <p:txBody>
          <a:bodyPr>
            <a:normAutofit/>
          </a:bodyPr>
          <a:lstStyle/>
          <a:p>
            <a:pPr marL="0" indent="0">
              <a:buNone/>
            </a:pPr>
            <a:r>
              <a:rPr lang="en-US" sz="1800" dirty="0"/>
              <a:t>In this Module, we will learn the following:</a:t>
            </a:r>
          </a:p>
          <a:p>
            <a:pPr marL="0" indent="0">
              <a:buNone/>
            </a:pPr>
            <a:endParaRPr lang="en-US" sz="1800" dirty="0"/>
          </a:p>
          <a:p>
            <a:pPr>
              <a:buFont typeface="Wingdings" panose="05000000000000000000" pitchFamily="2" charset="2"/>
              <a:buChar char="q"/>
            </a:pPr>
            <a:r>
              <a:rPr lang="en-US" sz="1800" b="0" dirty="0"/>
              <a:t>What is Web Services</a:t>
            </a:r>
          </a:p>
          <a:p>
            <a:pPr>
              <a:buFont typeface="Wingdings" panose="05000000000000000000" pitchFamily="2" charset="2"/>
              <a:buChar char="q"/>
            </a:pPr>
            <a:r>
              <a:rPr lang="en-US" sz="1800" b="0" dirty="0"/>
              <a:t>Components of Web Service</a:t>
            </a:r>
          </a:p>
          <a:p>
            <a:pPr>
              <a:buFont typeface="Wingdings" panose="05000000000000000000" pitchFamily="2" charset="2"/>
              <a:buChar char="q"/>
            </a:pPr>
            <a:r>
              <a:rPr lang="en-US" sz="1800" b="0" dirty="0"/>
              <a:t>Web Service Architecture</a:t>
            </a:r>
          </a:p>
          <a:p>
            <a:pPr>
              <a:buFont typeface="Wingdings" panose="05000000000000000000" pitchFamily="2" charset="2"/>
              <a:buChar char="q"/>
            </a:pPr>
            <a:r>
              <a:rPr lang="en-US" sz="1800" b="0" dirty="0"/>
              <a:t>Web Service Jargon</a:t>
            </a:r>
          </a:p>
          <a:p>
            <a:pPr>
              <a:buFont typeface="Wingdings" panose="05000000000000000000" pitchFamily="2" charset="2"/>
              <a:buChar char="q"/>
            </a:pPr>
            <a:r>
              <a:rPr lang="en-US" sz="1800" b="0" dirty="0"/>
              <a:t>Web Service Design</a:t>
            </a:r>
          </a:p>
        </p:txBody>
      </p:sp>
    </p:spTree>
    <p:extLst>
      <p:ext uri="{BB962C8B-B14F-4D97-AF65-F5344CB8AC3E}">
        <p14:creationId xmlns:p14="http://schemas.microsoft.com/office/powerpoint/2010/main" val="3510528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mj-lt"/>
              </a:rPr>
              <a:t>Introduction To Web Services</a:t>
            </a:r>
          </a:p>
        </p:txBody>
      </p:sp>
      <p:sp>
        <p:nvSpPr>
          <p:cNvPr id="4" name="Rectangle 3"/>
          <p:cNvSpPr/>
          <p:nvPr/>
        </p:nvSpPr>
        <p:spPr>
          <a:xfrm>
            <a:off x="228600" y="1219200"/>
            <a:ext cx="8686800" cy="3693319"/>
          </a:xfrm>
          <a:prstGeom prst="rect">
            <a:avLst/>
          </a:prstGeom>
        </p:spPr>
        <p:txBody>
          <a:bodyPr wrap="square">
            <a:spAutoFit/>
          </a:bodyPr>
          <a:lstStyle/>
          <a:p>
            <a:pPr marL="342900" indent="-342900">
              <a:buFont typeface="Wingdings" panose="05000000000000000000" pitchFamily="2" charset="2"/>
              <a:buChar char="q"/>
            </a:pPr>
            <a:r>
              <a:rPr lang="en-US" dirty="0">
                <a:solidFill>
                  <a:srgbClr val="000000"/>
                </a:solidFill>
              </a:rPr>
              <a:t>A webservice is software logic available across networks and platforms. </a:t>
            </a:r>
          </a:p>
          <a:p>
            <a:pPr marL="342900" indent="-342900">
              <a:buFont typeface="Wingdings" panose="05000000000000000000" pitchFamily="2" charset="2"/>
              <a:buChar char="q"/>
            </a:pPr>
            <a:r>
              <a:rPr lang="en-US" dirty="0">
                <a:solidFill>
                  <a:srgbClr val="000000"/>
                </a:solidFill>
              </a:rPr>
              <a:t>They are language independent like a </a:t>
            </a:r>
            <a:r>
              <a:rPr lang="en-US" dirty="0" err="1">
                <a:solidFill>
                  <a:srgbClr val="000000"/>
                </a:solidFill>
              </a:rPr>
              <a:t>.net</a:t>
            </a:r>
            <a:r>
              <a:rPr lang="en-US" dirty="0">
                <a:solidFill>
                  <a:srgbClr val="000000"/>
                </a:solidFill>
              </a:rPr>
              <a:t> webservice can be accessed by Java application.</a:t>
            </a:r>
          </a:p>
          <a:p>
            <a:pPr marL="342900" indent="-342900">
              <a:buFont typeface="Wingdings" panose="05000000000000000000" pitchFamily="2" charset="2"/>
              <a:buChar char="q"/>
            </a:pPr>
            <a:r>
              <a:rPr lang="en-US" dirty="0">
                <a:solidFill>
                  <a:srgbClr val="000000"/>
                </a:solidFill>
              </a:rPr>
              <a:t>They are best for building distributed applications.</a:t>
            </a:r>
          </a:p>
          <a:p>
            <a:pPr marL="342900" indent="-342900">
              <a:buFont typeface="Wingdings" panose="05000000000000000000" pitchFamily="2" charset="2"/>
              <a:buChar char="q"/>
            </a:pPr>
            <a:endParaRPr lang="en-US" dirty="0">
              <a:solidFill>
                <a:srgbClr val="000000"/>
              </a:solidFill>
            </a:endParaRPr>
          </a:p>
          <a:p>
            <a:r>
              <a:rPr lang="en-US" dirty="0"/>
              <a:t>Web services expose their resources adhering to recognized standards:</a:t>
            </a:r>
          </a:p>
          <a:p>
            <a:endParaRPr lang="en-US" dirty="0"/>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Uses HTTP protocol</a:t>
            </a:r>
          </a:p>
          <a:p>
            <a:pPr marL="742950" lvl="1" indent="-285750">
              <a:buFont typeface="Wingdings" panose="05000000000000000000" pitchFamily="2" charset="2"/>
              <a:buChar char="Ø"/>
            </a:pPr>
            <a:r>
              <a:rPr lang="en-US" dirty="0"/>
              <a:t>A WSDL file describes all the functionality</a:t>
            </a:r>
          </a:p>
          <a:p>
            <a:pPr marL="742950" lvl="1" indent="-285750">
              <a:buFont typeface="Wingdings" panose="05000000000000000000" pitchFamily="2" charset="2"/>
              <a:buChar char="Ø"/>
            </a:pPr>
            <a:r>
              <a:rPr lang="en-US" dirty="0"/>
              <a:t>Uses XML messages formatted with SOAP to communicate with other applications. </a:t>
            </a:r>
          </a:p>
          <a:p>
            <a:pPr marL="742950" lvl="1" indent="-285750">
              <a:buFont typeface="Wingdings" panose="05000000000000000000" pitchFamily="2" charset="2"/>
              <a:buChar char="Ø"/>
            </a:pPr>
            <a:endParaRPr lang="en-US" dirty="0"/>
          </a:p>
          <a:p>
            <a:pPr marL="800100" lvl="1"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2115590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37842E4-7BCB-4A82-A2BA-8DED53CE75E6}"/>
              </a:ext>
            </a:extLst>
          </p:cNvPr>
          <p:cNvSpPr>
            <a:spLocks noGrp="1"/>
          </p:cNvSpPr>
          <p:nvPr>
            <p:ph type="title"/>
          </p:nvPr>
        </p:nvSpPr>
        <p:spPr/>
        <p:txBody>
          <a:bodyPr/>
          <a:lstStyle/>
          <a:p>
            <a:r>
              <a:rPr lang="en-IN" dirty="0"/>
              <a:t>Web Service</a:t>
            </a:r>
          </a:p>
        </p:txBody>
      </p:sp>
      <p:pic>
        <p:nvPicPr>
          <p:cNvPr id="17" name="Picture 16">
            <a:extLst>
              <a:ext uri="{FF2B5EF4-FFF2-40B4-BE49-F238E27FC236}">
                <a16:creationId xmlns:a16="http://schemas.microsoft.com/office/drawing/2014/main" id="{18B06EE5-FB75-42BE-B392-FCC166AF3992}"/>
              </a:ext>
            </a:extLst>
          </p:cNvPr>
          <p:cNvPicPr>
            <a:picLocks noChangeAspect="1"/>
          </p:cNvPicPr>
          <p:nvPr/>
        </p:nvPicPr>
        <p:blipFill>
          <a:blip r:embed="rId3"/>
          <a:stretch>
            <a:fillRect/>
          </a:stretch>
        </p:blipFill>
        <p:spPr>
          <a:xfrm>
            <a:off x="533400" y="1019175"/>
            <a:ext cx="5324475" cy="4819650"/>
          </a:xfrm>
          <a:prstGeom prst="rect">
            <a:avLst/>
          </a:prstGeom>
        </p:spPr>
      </p:pic>
      <p:sp>
        <p:nvSpPr>
          <p:cNvPr id="18" name="Rectangle 17">
            <a:extLst>
              <a:ext uri="{FF2B5EF4-FFF2-40B4-BE49-F238E27FC236}">
                <a16:creationId xmlns:a16="http://schemas.microsoft.com/office/drawing/2014/main" id="{1B699503-BD6F-47B2-B5BB-AD9E03812D58}"/>
              </a:ext>
            </a:extLst>
          </p:cNvPr>
          <p:cNvSpPr/>
          <p:nvPr/>
        </p:nvSpPr>
        <p:spPr>
          <a:xfrm>
            <a:off x="5730874" y="2057400"/>
            <a:ext cx="3209926" cy="1815882"/>
          </a:xfrm>
          <a:prstGeom prst="rect">
            <a:avLst/>
          </a:prstGeom>
        </p:spPr>
        <p:txBody>
          <a:bodyPr wrap="square">
            <a:spAutoFit/>
          </a:bodyPr>
          <a:lstStyle/>
          <a:p>
            <a:pPr marL="285750" indent="-285750">
              <a:buFont typeface="Wingdings" panose="05000000000000000000" pitchFamily="2" charset="2"/>
              <a:buChar char="q"/>
            </a:pPr>
            <a:r>
              <a:rPr lang="en-IN" sz="1400" dirty="0"/>
              <a:t>We can see the interaction between the Webservice and the client.</a:t>
            </a:r>
          </a:p>
          <a:p>
            <a:pPr marL="285750" indent="-285750">
              <a:buFont typeface="Wingdings" panose="05000000000000000000" pitchFamily="2" charset="2"/>
              <a:buChar char="q"/>
            </a:pPr>
            <a:r>
              <a:rPr lang="en-IN" sz="1400" dirty="0"/>
              <a:t>The communication is done with the client using HTTP Protocol through XML Messages</a:t>
            </a:r>
          </a:p>
          <a:p>
            <a:pPr marL="285750" indent="-285750">
              <a:buFont typeface="Wingdings" panose="05000000000000000000" pitchFamily="2" charset="2"/>
              <a:buChar char="q"/>
            </a:pPr>
            <a:r>
              <a:rPr lang="en-IN" sz="1400" dirty="0"/>
              <a:t>The routing of incoming XML messages to the web service is done by the WebLogic Server</a:t>
            </a:r>
          </a:p>
        </p:txBody>
      </p:sp>
    </p:spTree>
    <p:extLst>
      <p:ext uri="{BB962C8B-B14F-4D97-AF65-F5344CB8AC3E}">
        <p14:creationId xmlns:p14="http://schemas.microsoft.com/office/powerpoint/2010/main" val="2338209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US" dirty="0"/>
              <a:t>Web Service Jargon</a:t>
            </a:r>
            <a:endParaRPr lang="en-US" dirty="0"/>
          </a:p>
        </p:txBody>
      </p:sp>
      <p:sp>
        <p:nvSpPr>
          <p:cNvPr id="2" name="Rectangle 1"/>
          <p:cNvSpPr/>
          <p:nvPr/>
        </p:nvSpPr>
        <p:spPr>
          <a:xfrm>
            <a:off x="156072" y="990600"/>
            <a:ext cx="8911728" cy="6555641"/>
          </a:xfrm>
          <a:prstGeom prst="rect">
            <a:avLst/>
          </a:prstGeom>
        </p:spPr>
        <p:txBody>
          <a:bodyPr wrap="square">
            <a:spAutoFit/>
          </a:bodyPr>
          <a:lstStyle/>
          <a:p>
            <a:pPr algn="ctr"/>
            <a:r>
              <a:rPr lang="en-US" sz="1400" b="1" dirty="0">
                <a:solidFill>
                  <a:srgbClr val="2F2F2F"/>
                </a:solidFill>
                <a:latin typeface="Segoe UI" panose="020B0502040204020203" pitchFamily="34" charset="0"/>
              </a:rPr>
              <a:t>Components of a Web Service</a:t>
            </a:r>
          </a:p>
          <a:p>
            <a:pPr algn="ctr"/>
            <a:endParaRPr lang="en-US" sz="1400" b="1" dirty="0">
              <a:solidFill>
                <a:srgbClr val="2F2F2F"/>
              </a:solidFill>
              <a:latin typeface="Segoe UI" panose="020B0502040204020203" pitchFamily="34" charset="0"/>
            </a:endParaRPr>
          </a:p>
          <a:p>
            <a:r>
              <a:rPr lang="en-US" sz="1400" dirty="0"/>
              <a:t>Web service helps to expose business logic through an API interface where different systems communicate over network. At higher level there are two parties involved, party providing the service is </a:t>
            </a:r>
            <a:r>
              <a:rPr lang="en-US" sz="1400" b="1" dirty="0"/>
              <a:t>web service provider </a:t>
            </a:r>
            <a:r>
              <a:rPr lang="en-US" sz="1400" dirty="0"/>
              <a:t>and the one utilizing it is </a:t>
            </a:r>
            <a:r>
              <a:rPr lang="en-US" sz="1400" b="1" dirty="0"/>
              <a:t>web service consumer</a:t>
            </a:r>
            <a:r>
              <a:rPr lang="en-US" sz="1400" dirty="0"/>
              <a:t>.</a:t>
            </a:r>
          </a:p>
          <a:p>
            <a:endParaRPr lang="en-US" sz="1400" b="1" dirty="0"/>
          </a:p>
          <a:p>
            <a:endParaRPr lang="en-US" sz="1400" b="1" dirty="0"/>
          </a:p>
          <a:p>
            <a:endParaRPr lang="en-US" sz="1400" b="1" dirty="0"/>
          </a:p>
          <a:p>
            <a:pPr marL="285750" indent="-285750">
              <a:buFont typeface="Wingdings" panose="05000000000000000000" pitchFamily="2" charset="2"/>
              <a:buChar char="§"/>
            </a:pPr>
            <a:r>
              <a:rPr lang="en-US" sz="1400" dirty="0"/>
              <a:t>Application to application communication.</a:t>
            </a:r>
          </a:p>
          <a:p>
            <a:pPr marL="285750" indent="-285750">
              <a:buFont typeface="Wingdings" panose="05000000000000000000" pitchFamily="2" charset="2"/>
              <a:buChar char="§"/>
            </a:pPr>
            <a:r>
              <a:rPr lang="en-US" sz="1400" dirty="0"/>
              <a:t>Interoperability between disparate systems.</a:t>
            </a:r>
          </a:p>
          <a:p>
            <a:pPr marL="285750" indent="-285750">
              <a:buFont typeface="Wingdings" panose="05000000000000000000" pitchFamily="2" charset="2"/>
              <a:buChar char="§"/>
            </a:pPr>
            <a:r>
              <a:rPr lang="en-US" sz="1400" dirty="0"/>
              <a:t>Communication over network.</a:t>
            </a:r>
          </a:p>
          <a:p>
            <a:pPr marL="285750" indent="-285750">
              <a:buFont typeface="Wingdings" panose="05000000000000000000" pitchFamily="2" charset="2"/>
              <a:buChar char="§"/>
            </a:pPr>
            <a:r>
              <a:rPr lang="en-US" sz="1400" dirty="0"/>
              <a:t>Exposed interface is platform independent and internal </a:t>
            </a:r>
          </a:p>
          <a:p>
            <a:pPr marL="285750" indent="-285750">
              <a:buFont typeface="Wingdings" panose="05000000000000000000" pitchFamily="2" charset="2"/>
              <a:buChar char="§"/>
            </a:pPr>
            <a:r>
              <a:rPr lang="en-US" sz="1400" dirty="0"/>
              <a:t>implementation is abstracted.</a:t>
            </a:r>
          </a:p>
          <a:p>
            <a:pPr marL="285750" indent="-285750">
              <a:buFont typeface="Wingdings" panose="05000000000000000000" pitchFamily="2" charset="2"/>
              <a:buChar char="§"/>
            </a:pPr>
            <a:r>
              <a:rPr lang="en-US" sz="1400" dirty="0"/>
              <a:t>Enables loosely coupled design.</a:t>
            </a:r>
          </a:p>
          <a:p>
            <a:pPr marL="285750" indent="-285750">
              <a:buFont typeface="Wingdings" panose="05000000000000000000" pitchFamily="2" charset="2"/>
              <a:buChar char="§"/>
            </a:pPr>
            <a:r>
              <a:rPr lang="en-US" sz="1400" dirty="0"/>
              <a:t>Open protocol is used for establishing communication.</a:t>
            </a:r>
          </a:p>
          <a:p>
            <a:pPr marL="285750" indent="-285750">
              <a:buFont typeface="Wingdings" panose="05000000000000000000" pitchFamily="2" charset="2"/>
              <a:buChar char="§"/>
            </a:pPr>
            <a:r>
              <a:rPr lang="en-US" sz="1400" dirty="0"/>
              <a:t>Web services are self contained.</a:t>
            </a:r>
          </a:p>
          <a:p>
            <a:pPr marL="285750" indent="-285750">
              <a:buFont typeface="Wingdings" panose="05000000000000000000" pitchFamily="2" charset="2"/>
              <a:buChar char="§"/>
            </a:pPr>
            <a:endParaRPr lang="en-US" sz="1400" b="1" dirty="0"/>
          </a:p>
          <a:p>
            <a:pPr marL="285750" indent="-285750">
              <a:buFont typeface="Wingdings" panose="05000000000000000000" pitchFamily="2" charset="2"/>
              <a:buChar char="§"/>
            </a:pPr>
            <a:endParaRPr lang="en-US" sz="1400" b="1" dirty="0"/>
          </a:p>
          <a:p>
            <a:endParaRPr lang="en-US" sz="1400" b="1" dirty="0"/>
          </a:p>
          <a:p>
            <a:br>
              <a:rPr lang="en-US" sz="1400" dirty="0"/>
            </a:br>
            <a:endParaRPr lang="en-US" sz="1400" b="1"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b="1" i="0" dirty="0">
              <a:solidFill>
                <a:srgbClr val="2F2F2F"/>
              </a:solidFill>
              <a:effectLst/>
              <a:latin typeface="Segoe UI" panose="020B0502040204020203" pitchFamily="34" charset="0"/>
            </a:endParaRPr>
          </a:p>
        </p:txBody>
      </p:sp>
      <p:grpSp>
        <p:nvGrpSpPr>
          <p:cNvPr id="15" name="Group 14">
            <a:extLst>
              <a:ext uri="{FF2B5EF4-FFF2-40B4-BE49-F238E27FC236}">
                <a16:creationId xmlns:a16="http://schemas.microsoft.com/office/drawing/2014/main" id="{2C7C71C1-4C48-4CB9-9C69-D7BCABFD2CFA}"/>
              </a:ext>
            </a:extLst>
          </p:cNvPr>
          <p:cNvGrpSpPr/>
          <p:nvPr/>
        </p:nvGrpSpPr>
        <p:grpSpPr>
          <a:xfrm>
            <a:off x="3781884" y="2228500"/>
            <a:ext cx="5133516" cy="3638900"/>
            <a:chOff x="3781884" y="2209800"/>
            <a:chExt cx="5133516" cy="3638900"/>
          </a:xfrm>
        </p:grpSpPr>
        <p:sp>
          <p:nvSpPr>
            <p:cNvPr id="3" name="Rectangle 2">
              <a:extLst>
                <a:ext uri="{FF2B5EF4-FFF2-40B4-BE49-F238E27FC236}">
                  <a16:creationId xmlns:a16="http://schemas.microsoft.com/office/drawing/2014/main" id="{2B7BC62F-7470-4A04-9F90-0C1E3C865474}"/>
                </a:ext>
              </a:extLst>
            </p:cNvPr>
            <p:cNvSpPr/>
            <p:nvPr/>
          </p:nvSpPr>
          <p:spPr>
            <a:xfrm>
              <a:off x="4590132" y="2209800"/>
              <a:ext cx="762000" cy="31242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37825D91-99E6-4682-AD9E-4776D67D48FF}"/>
                </a:ext>
              </a:extLst>
            </p:cNvPr>
            <p:cNvSpPr/>
            <p:nvPr/>
          </p:nvSpPr>
          <p:spPr>
            <a:xfrm>
              <a:off x="6496968" y="2209800"/>
              <a:ext cx="2418432" cy="31242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2CBBFFC8-809F-467C-8C6C-4A1367F33814}"/>
                </a:ext>
              </a:extLst>
            </p:cNvPr>
            <p:cNvSpPr/>
            <p:nvPr/>
          </p:nvSpPr>
          <p:spPr>
            <a:xfrm>
              <a:off x="4938572" y="2392345"/>
              <a:ext cx="304800" cy="27432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en-IN" dirty="0"/>
                <a:t>STUB</a:t>
              </a:r>
            </a:p>
          </p:txBody>
        </p:sp>
        <p:sp>
          <p:nvSpPr>
            <p:cNvPr id="8" name="Rectangle 7">
              <a:extLst>
                <a:ext uri="{FF2B5EF4-FFF2-40B4-BE49-F238E27FC236}">
                  <a16:creationId xmlns:a16="http://schemas.microsoft.com/office/drawing/2014/main" id="{DDE85C1C-35C7-4A0C-9B65-BFA22FE900F3}"/>
                </a:ext>
              </a:extLst>
            </p:cNvPr>
            <p:cNvSpPr/>
            <p:nvPr/>
          </p:nvSpPr>
          <p:spPr>
            <a:xfrm>
              <a:off x="6603860" y="2400300"/>
              <a:ext cx="685800" cy="274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1"/>
              <a:r>
                <a:rPr lang="en-IN" dirty="0"/>
                <a:t>INTERFACE</a:t>
              </a:r>
            </a:p>
          </p:txBody>
        </p:sp>
        <p:sp>
          <p:nvSpPr>
            <p:cNvPr id="10" name="Rectangle 9">
              <a:extLst>
                <a:ext uri="{FF2B5EF4-FFF2-40B4-BE49-F238E27FC236}">
                  <a16:creationId xmlns:a16="http://schemas.microsoft.com/office/drawing/2014/main" id="{369AD327-2097-4363-ADE4-1669F147CE80}"/>
                </a:ext>
              </a:extLst>
            </p:cNvPr>
            <p:cNvSpPr/>
            <p:nvPr/>
          </p:nvSpPr>
          <p:spPr>
            <a:xfrm>
              <a:off x="7395072" y="2400300"/>
              <a:ext cx="685800" cy="2743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1"/>
              <a:r>
                <a:rPr lang="en-IN" dirty="0"/>
                <a:t>SKELETON</a:t>
              </a:r>
            </a:p>
          </p:txBody>
        </p:sp>
        <p:sp>
          <p:nvSpPr>
            <p:cNvPr id="11" name="Rectangle 10">
              <a:extLst>
                <a:ext uri="{FF2B5EF4-FFF2-40B4-BE49-F238E27FC236}">
                  <a16:creationId xmlns:a16="http://schemas.microsoft.com/office/drawing/2014/main" id="{71B905FD-4155-4997-8BDA-1D0BAB54EB43}"/>
                </a:ext>
              </a:extLst>
            </p:cNvPr>
            <p:cNvSpPr/>
            <p:nvPr/>
          </p:nvSpPr>
          <p:spPr>
            <a:xfrm>
              <a:off x="8155977" y="2400300"/>
              <a:ext cx="685800" cy="2743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1"/>
              <a:r>
                <a:rPr lang="en-IN" sz="1400" dirty="0"/>
                <a:t>SERVICE LOGIC</a:t>
              </a:r>
            </a:p>
          </p:txBody>
        </p:sp>
        <p:sp>
          <p:nvSpPr>
            <p:cNvPr id="7" name="Arrow: Left-Right 6">
              <a:extLst>
                <a:ext uri="{FF2B5EF4-FFF2-40B4-BE49-F238E27FC236}">
                  <a16:creationId xmlns:a16="http://schemas.microsoft.com/office/drawing/2014/main" id="{6440D2E2-5ACE-46BF-A7C7-0D2633646F16}"/>
                </a:ext>
              </a:extLst>
            </p:cNvPr>
            <p:cNvSpPr/>
            <p:nvPr/>
          </p:nvSpPr>
          <p:spPr>
            <a:xfrm>
              <a:off x="5427237" y="3886200"/>
              <a:ext cx="1069731"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TRANSPORT</a:t>
              </a:r>
            </a:p>
          </p:txBody>
        </p:sp>
        <p:sp>
          <p:nvSpPr>
            <p:cNvPr id="13" name="TextBox 12">
              <a:extLst>
                <a:ext uri="{FF2B5EF4-FFF2-40B4-BE49-F238E27FC236}">
                  <a16:creationId xmlns:a16="http://schemas.microsoft.com/office/drawing/2014/main" id="{14C90B85-07CF-44C3-B333-17DBE6BECD74}"/>
                </a:ext>
              </a:extLst>
            </p:cNvPr>
            <p:cNvSpPr txBox="1"/>
            <p:nvPr/>
          </p:nvSpPr>
          <p:spPr>
            <a:xfrm>
              <a:off x="3781884" y="5405735"/>
              <a:ext cx="2314116" cy="369332"/>
            </a:xfrm>
            <a:prstGeom prst="rect">
              <a:avLst/>
            </a:prstGeom>
            <a:noFill/>
          </p:spPr>
          <p:txBody>
            <a:bodyPr wrap="square" rtlCol="0">
              <a:spAutoFit/>
            </a:bodyPr>
            <a:lstStyle/>
            <a:p>
              <a:r>
                <a:rPr lang="en-IN" dirty="0"/>
                <a:t>Web Service Client</a:t>
              </a:r>
            </a:p>
          </p:txBody>
        </p:sp>
        <p:sp>
          <p:nvSpPr>
            <p:cNvPr id="14" name="TextBox 13">
              <a:extLst>
                <a:ext uri="{FF2B5EF4-FFF2-40B4-BE49-F238E27FC236}">
                  <a16:creationId xmlns:a16="http://schemas.microsoft.com/office/drawing/2014/main" id="{AE0388BE-33C4-461C-9BFF-30145AB33AF7}"/>
                </a:ext>
              </a:extLst>
            </p:cNvPr>
            <p:cNvSpPr txBox="1"/>
            <p:nvPr/>
          </p:nvSpPr>
          <p:spPr>
            <a:xfrm>
              <a:off x="6566115" y="5479368"/>
              <a:ext cx="2314116" cy="369332"/>
            </a:xfrm>
            <a:prstGeom prst="rect">
              <a:avLst/>
            </a:prstGeom>
            <a:noFill/>
          </p:spPr>
          <p:txBody>
            <a:bodyPr wrap="square" rtlCol="0">
              <a:spAutoFit/>
            </a:bodyPr>
            <a:lstStyle/>
            <a:p>
              <a:r>
                <a:rPr lang="en-IN" dirty="0"/>
                <a:t>Web Service Provider</a:t>
              </a:r>
            </a:p>
          </p:txBody>
        </p:sp>
      </p:grpSp>
    </p:spTree>
    <p:extLst>
      <p:ext uri="{BB962C8B-B14F-4D97-AF65-F5344CB8AC3E}">
        <p14:creationId xmlns:p14="http://schemas.microsoft.com/office/powerpoint/2010/main" val="222420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US" dirty="0"/>
              <a:t>Web Service Jargon Cont..</a:t>
            </a:r>
            <a:endParaRPr lang="en-US" dirty="0"/>
          </a:p>
        </p:txBody>
      </p:sp>
      <p:sp>
        <p:nvSpPr>
          <p:cNvPr id="2" name="Rectangle 1"/>
          <p:cNvSpPr/>
          <p:nvPr/>
        </p:nvSpPr>
        <p:spPr>
          <a:xfrm>
            <a:off x="156072" y="990600"/>
            <a:ext cx="8763000" cy="3416320"/>
          </a:xfrm>
          <a:prstGeom prst="rect">
            <a:avLst/>
          </a:prstGeom>
        </p:spPr>
        <p:txBody>
          <a:bodyPr wrap="square">
            <a:spAutoFit/>
          </a:bodyPr>
          <a:lstStyle/>
          <a:p>
            <a:r>
              <a:rPr lang="en-US" b="1" dirty="0"/>
              <a:t>Below are some of the important jargons associated with web service</a:t>
            </a:r>
          </a:p>
          <a:p>
            <a:pPr marL="285750" indent="-285750">
              <a:buFont typeface="Wingdings" panose="05000000000000000000" pitchFamily="2" charset="2"/>
              <a:buChar char="q"/>
            </a:pPr>
            <a:endParaRPr lang="en-US" b="1" dirty="0"/>
          </a:p>
          <a:p>
            <a:pPr marL="742950" lvl="1" indent="-285750">
              <a:buFont typeface="Wingdings" panose="05000000000000000000" pitchFamily="2" charset="2"/>
              <a:buChar char="q"/>
            </a:pPr>
            <a:r>
              <a:rPr lang="en-US" b="1" dirty="0"/>
              <a:t>Wsdl</a:t>
            </a:r>
          </a:p>
          <a:p>
            <a:pPr marL="742950" lvl="1" indent="-285750">
              <a:buFont typeface="Wingdings" panose="05000000000000000000" pitchFamily="2" charset="2"/>
              <a:buChar char="q"/>
            </a:pPr>
            <a:r>
              <a:rPr lang="en-US" b="1" dirty="0"/>
              <a:t>Types</a:t>
            </a:r>
          </a:p>
          <a:p>
            <a:pPr marL="742950" lvl="1" indent="-285750">
              <a:buFont typeface="Wingdings" panose="05000000000000000000" pitchFamily="2" charset="2"/>
              <a:buChar char="q"/>
            </a:pPr>
            <a:r>
              <a:rPr lang="en-US" b="1" dirty="0"/>
              <a:t>UDDI</a:t>
            </a:r>
          </a:p>
          <a:p>
            <a:pPr marL="742950" lvl="1" indent="-285750">
              <a:buFont typeface="Wingdings" panose="05000000000000000000" pitchFamily="2" charset="2"/>
              <a:buChar char="q"/>
            </a:pPr>
            <a:r>
              <a:rPr lang="en-US" b="1" dirty="0"/>
              <a:t>Stub and Skeleton</a:t>
            </a:r>
          </a:p>
          <a:p>
            <a:pPr marL="742950" lvl="1" indent="-285750">
              <a:buFont typeface="Wingdings" panose="05000000000000000000" pitchFamily="2" charset="2"/>
              <a:buChar char="q"/>
            </a:pPr>
            <a:r>
              <a:rPr lang="en-US" b="1" dirty="0"/>
              <a:t>Endpoint</a:t>
            </a:r>
          </a:p>
          <a:p>
            <a:pPr marL="742950" lvl="1" indent="-285750">
              <a:buFont typeface="Wingdings" panose="05000000000000000000" pitchFamily="2" charset="2"/>
              <a:buChar char="q"/>
            </a:pPr>
            <a:r>
              <a:rPr lang="en-US" b="1" dirty="0"/>
              <a:t>Binding</a:t>
            </a:r>
          </a:p>
          <a:p>
            <a:pPr marL="742950" lvl="1" indent="-285750">
              <a:buFont typeface="Wingdings" panose="05000000000000000000" pitchFamily="2" charset="2"/>
              <a:buChar char="q"/>
            </a:pPr>
            <a:r>
              <a:rPr lang="en-US" b="1" dirty="0"/>
              <a:t>Operation</a:t>
            </a:r>
          </a:p>
          <a:p>
            <a:pPr marL="742950" lvl="1" indent="-285750">
              <a:buFont typeface="Wingdings" panose="05000000000000000000" pitchFamily="2" charset="2"/>
              <a:buChar char="q"/>
            </a:pPr>
            <a:r>
              <a:rPr lang="en-US" b="1" dirty="0"/>
              <a:t>SOAP</a:t>
            </a:r>
          </a:p>
          <a:p>
            <a:pPr marL="742950" lvl="1" indent="-285750">
              <a:buFont typeface="Wingdings" panose="05000000000000000000" pitchFamily="2" charset="2"/>
              <a:buChar char="q"/>
            </a:pPr>
            <a:r>
              <a:rPr lang="en-US" b="1" dirty="0"/>
              <a:t>Message</a:t>
            </a:r>
          </a:p>
          <a:p>
            <a:endParaRPr lang="en-US" b="1" i="0" dirty="0">
              <a:solidFill>
                <a:srgbClr val="2F2F2F"/>
              </a:solidFill>
              <a:effectLst/>
              <a:latin typeface="Segoe UI" panose="020B0502040204020203" pitchFamily="34" charset="0"/>
            </a:endParaRPr>
          </a:p>
        </p:txBody>
      </p:sp>
    </p:spTree>
    <p:extLst>
      <p:ext uri="{BB962C8B-B14F-4D97-AF65-F5344CB8AC3E}">
        <p14:creationId xmlns:p14="http://schemas.microsoft.com/office/powerpoint/2010/main" val="3148338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US" dirty="0"/>
              <a:t>Web Service Jargon Cont..</a:t>
            </a:r>
            <a:endParaRPr lang="en-US" dirty="0"/>
          </a:p>
        </p:txBody>
      </p:sp>
      <p:sp>
        <p:nvSpPr>
          <p:cNvPr id="2" name="Rectangle 1"/>
          <p:cNvSpPr/>
          <p:nvPr/>
        </p:nvSpPr>
        <p:spPr>
          <a:xfrm>
            <a:off x="228600" y="990600"/>
            <a:ext cx="8690472" cy="3970318"/>
          </a:xfrm>
          <a:prstGeom prst="rect">
            <a:avLst/>
          </a:prstGeom>
        </p:spPr>
        <p:txBody>
          <a:bodyPr wrap="square">
            <a:spAutoFit/>
          </a:bodyPr>
          <a:lstStyle/>
          <a:p>
            <a:r>
              <a:rPr lang="en-US" sz="1400" b="1" dirty="0"/>
              <a:t>wsdl</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a:t>It stands for Web Services Description Language (WSDL) and is a standard of W3C consortium used to describe a web service in an XML file. </a:t>
            </a:r>
          </a:p>
          <a:p>
            <a:pPr marL="285750" indent="-285750">
              <a:buFont typeface="Wingdings" panose="05000000000000000000" pitchFamily="2" charset="2"/>
              <a:buChar char="§"/>
            </a:pPr>
            <a:r>
              <a:rPr lang="en-US" sz="1400" dirty="0"/>
              <a:t>It describes info like what is the message format, communication protocol, endpoint, security etc. </a:t>
            </a:r>
          </a:p>
          <a:p>
            <a:pPr marL="285750" indent="-285750">
              <a:buFont typeface="Wingdings" panose="05000000000000000000" pitchFamily="2" charset="2"/>
              <a:buChar char="§"/>
            </a:pPr>
            <a:r>
              <a:rPr lang="en-US" sz="1400" dirty="0"/>
              <a:t>A published </a:t>
            </a:r>
            <a:r>
              <a:rPr lang="en-US" sz="1400" dirty="0" err="1"/>
              <a:t>wsdl</a:t>
            </a:r>
            <a:r>
              <a:rPr lang="en-US" sz="1400" dirty="0"/>
              <a:t> xml file is used by applications to use its services</a:t>
            </a:r>
          </a:p>
          <a:p>
            <a:pPr marL="285750" indent="-285750">
              <a:buFont typeface="Wingdings" panose="05000000000000000000" pitchFamily="2" charset="2"/>
              <a:buChar char="§"/>
            </a:pPr>
            <a:endParaRPr lang="en-US" sz="1400" dirty="0"/>
          </a:p>
          <a:p>
            <a:r>
              <a:rPr lang="en-US" sz="1400" b="1" dirty="0"/>
              <a:t>Types</a:t>
            </a:r>
          </a:p>
          <a:p>
            <a:endParaRPr lang="en-US" sz="1400" dirty="0"/>
          </a:p>
          <a:p>
            <a:r>
              <a:rPr lang="en-US" sz="1400" dirty="0"/>
              <a:t>It is a vital part of WDSL used to describe the message attributes and types. XSD is the preferred format to describe the types. Type definition can be given in a separate XSD file &amp; then imported in WSDL.</a:t>
            </a:r>
          </a:p>
          <a:p>
            <a:endParaRPr lang="en-US" sz="1400" dirty="0"/>
          </a:p>
          <a:p>
            <a:pPr lvl="1"/>
            <a:r>
              <a:rPr lang="en-US" sz="1400" dirty="0">
                <a:solidFill>
                  <a:srgbClr val="FF0000"/>
                </a:solidFill>
              </a:rPr>
              <a:t>&lt;definitions .... &gt;</a:t>
            </a:r>
          </a:p>
          <a:p>
            <a:pPr lvl="1"/>
            <a:r>
              <a:rPr lang="en-US" sz="1400" dirty="0">
                <a:solidFill>
                  <a:srgbClr val="FF0000"/>
                </a:solidFill>
              </a:rPr>
              <a:t>    &lt;types&gt;</a:t>
            </a:r>
          </a:p>
          <a:p>
            <a:pPr lvl="1"/>
            <a:r>
              <a:rPr lang="en-US" sz="1400" dirty="0">
                <a:solidFill>
                  <a:srgbClr val="FF0000"/>
                </a:solidFill>
              </a:rPr>
              <a:t>        &lt;xsd:schema .... /&gt;*</a:t>
            </a:r>
          </a:p>
          <a:p>
            <a:pPr lvl="1"/>
            <a:r>
              <a:rPr lang="en-US" sz="1400" dirty="0">
                <a:solidFill>
                  <a:srgbClr val="FF0000"/>
                </a:solidFill>
              </a:rPr>
              <a:t>    &lt;/types&gt;</a:t>
            </a:r>
          </a:p>
          <a:p>
            <a:pPr lvl="1"/>
            <a:r>
              <a:rPr lang="en-US" sz="1400" dirty="0">
                <a:solidFill>
                  <a:srgbClr val="FF0000"/>
                </a:solidFill>
              </a:rPr>
              <a:t>&lt;/definitions&gt;</a:t>
            </a:r>
          </a:p>
          <a:p>
            <a:endParaRPr lang="en-US" sz="1400" b="1" i="0" dirty="0">
              <a:solidFill>
                <a:srgbClr val="2F2F2F"/>
              </a:solidFill>
              <a:effectLst/>
              <a:latin typeface="Segoe UI" panose="020B0502040204020203" pitchFamily="34" charset="0"/>
            </a:endParaRPr>
          </a:p>
        </p:txBody>
      </p:sp>
    </p:spTree>
    <p:extLst>
      <p:ext uri="{BB962C8B-B14F-4D97-AF65-F5344CB8AC3E}">
        <p14:creationId xmlns:p14="http://schemas.microsoft.com/office/powerpoint/2010/main" val="2154515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US" dirty="0"/>
              <a:t>Web Service Jargon Cont..</a:t>
            </a:r>
            <a:endParaRPr lang="en-US" dirty="0"/>
          </a:p>
        </p:txBody>
      </p:sp>
      <p:sp>
        <p:nvSpPr>
          <p:cNvPr id="2" name="Rectangle 1"/>
          <p:cNvSpPr/>
          <p:nvPr/>
        </p:nvSpPr>
        <p:spPr>
          <a:xfrm>
            <a:off x="228600" y="990600"/>
            <a:ext cx="8690472" cy="307777"/>
          </a:xfrm>
          <a:prstGeom prst="rect">
            <a:avLst/>
          </a:prstGeom>
        </p:spPr>
        <p:txBody>
          <a:bodyPr wrap="square">
            <a:spAutoFit/>
          </a:bodyPr>
          <a:lstStyle/>
          <a:p>
            <a:endParaRPr lang="en-US" sz="1400" b="1" i="0" dirty="0">
              <a:solidFill>
                <a:srgbClr val="2F2F2F"/>
              </a:solidFill>
              <a:effectLst/>
              <a:latin typeface="Segoe UI" panose="020B0502040204020203" pitchFamily="34" charset="0"/>
            </a:endParaRPr>
          </a:p>
        </p:txBody>
      </p:sp>
      <p:sp>
        <p:nvSpPr>
          <p:cNvPr id="3" name="TextBox 2"/>
          <p:cNvSpPr txBox="1"/>
          <p:nvPr/>
        </p:nvSpPr>
        <p:spPr>
          <a:xfrm>
            <a:off x="228600" y="990600"/>
            <a:ext cx="8763000" cy="4770537"/>
          </a:xfrm>
          <a:prstGeom prst="rect">
            <a:avLst/>
          </a:prstGeom>
          <a:noFill/>
        </p:spPr>
        <p:txBody>
          <a:bodyPr wrap="square" rtlCol="0">
            <a:spAutoFit/>
          </a:bodyPr>
          <a:lstStyle/>
          <a:p>
            <a:r>
              <a:rPr lang="en-US" sz="1600" b="1" dirty="0"/>
              <a:t>UDDI</a:t>
            </a:r>
          </a:p>
          <a:p>
            <a:pPr marL="285750" indent="-285750">
              <a:buFont typeface="Wingdings" panose="05000000000000000000" pitchFamily="2" charset="2"/>
              <a:buChar char="§"/>
            </a:pPr>
            <a:r>
              <a:rPr lang="en-US" sz="1600" dirty="0"/>
              <a:t>It stands for Universal Description, Discovery and Integration and  is a directory service. </a:t>
            </a:r>
          </a:p>
          <a:p>
            <a:pPr marL="285750" indent="-285750">
              <a:buFont typeface="Wingdings" panose="05000000000000000000" pitchFamily="2" charset="2"/>
              <a:buChar char="§"/>
            </a:pPr>
            <a:r>
              <a:rPr lang="en-US" sz="1600" dirty="0"/>
              <a:t>Web services can register with a UDDI and make themselves available through it for discovery. </a:t>
            </a:r>
          </a:p>
          <a:p>
            <a:endParaRPr lang="en-US" sz="1600" dirty="0"/>
          </a:p>
          <a:p>
            <a:r>
              <a:rPr lang="en-US" sz="1600" b="1" dirty="0"/>
              <a:t>It is like an Event broker : </a:t>
            </a:r>
            <a:r>
              <a:rPr lang="en-US" sz="1600" dirty="0"/>
              <a:t>People ready to get registered for concerned event, they will describe themselves in a standard format (WSDL) and register with event directory. People seeking event organizer will approach this directory and discover based on the information provided and approach.</a:t>
            </a:r>
          </a:p>
          <a:p>
            <a:endParaRPr lang="en-US" sz="1600" dirty="0"/>
          </a:p>
          <a:p>
            <a:r>
              <a:rPr lang="en-US" sz="1600" b="1" dirty="0"/>
              <a:t>Stub and Skeleton</a:t>
            </a:r>
          </a:p>
          <a:p>
            <a:endParaRPr lang="en-US" sz="1600" b="1" dirty="0"/>
          </a:p>
          <a:p>
            <a:pPr marL="285750" indent="-285750">
              <a:buFont typeface="Wingdings" panose="05000000000000000000" pitchFamily="2" charset="2"/>
              <a:buChar char="§"/>
            </a:pPr>
            <a:r>
              <a:rPr lang="en-US" sz="1600" dirty="0"/>
              <a:t>Stub and skeleton are counterparts in a web service setup. </a:t>
            </a:r>
          </a:p>
          <a:p>
            <a:pPr marL="285750" indent="-285750">
              <a:buFont typeface="Wingdings" panose="05000000000000000000" pitchFamily="2" charset="2"/>
              <a:buChar char="§"/>
            </a:pPr>
            <a:r>
              <a:rPr lang="en-US" sz="1600" dirty="0"/>
              <a:t>Skeleton belongs to service provider side and stub belongs to receiver side. </a:t>
            </a:r>
          </a:p>
          <a:p>
            <a:pPr marL="285750" indent="-285750">
              <a:buFont typeface="Wingdings" panose="05000000000000000000" pitchFamily="2" charset="2"/>
              <a:buChar char="§"/>
            </a:pPr>
            <a:r>
              <a:rPr lang="en-US" sz="1600" dirty="0"/>
              <a:t>At lower level stub and skeleton communicate with each other. </a:t>
            </a:r>
          </a:p>
          <a:p>
            <a:pPr marL="285750" indent="-285750">
              <a:buFont typeface="Wingdings" panose="05000000000000000000" pitchFamily="2" charset="2"/>
              <a:buChar char="§"/>
            </a:pPr>
            <a:r>
              <a:rPr lang="en-US" sz="1600" dirty="0"/>
              <a:t>From client side the business objects communicates with stub objects and stub takes the responsibility form the message and invoke the web service. </a:t>
            </a:r>
          </a:p>
          <a:p>
            <a:pPr marL="285750" indent="-285750">
              <a:buFont typeface="Wingdings" panose="05000000000000000000" pitchFamily="2" charset="2"/>
              <a:buChar char="§"/>
            </a:pPr>
            <a:r>
              <a:rPr lang="en-US" sz="1600" dirty="0"/>
              <a:t>Once the invoking is done, at service provider side, skeleton is the parallel object for stub and it receives the request message and understands it and passes on the information to service side business objects.</a:t>
            </a:r>
          </a:p>
          <a:p>
            <a:endParaRPr lang="en-US" sz="1600" dirty="0"/>
          </a:p>
        </p:txBody>
      </p:sp>
    </p:spTree>
    <p:extLst>
      <p:ext uri="{BB962C8B-B14F-4D97-AF65-F5344CB8AC3E}">
        <p14:creationId xmlns:p14="http://schemas.microsoft.com/office/powerpoint/2010/main" val="2973712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US" dirty="0"/>
              <a:t>Web Service Jargon Cont..</a:t>
            </a:r>
            <a:endParaRPr lang="en-US" dirty="0"/>
          </a:p>
        </p:txBody>
      </p:sp>
      <p:sp>
        <p:nvSpPr>
          <p:cNvPr id="2" name="Rectangle 1"/>
          <p:cNvSpPr/>
          <p:nvPr/>
        </p:nvSpPr>
        <p:spPr>
          <a:xfrm>
            <a:off x="228600" y="990600"/>
            <a:ext cx="8690472" cy="307777"/>
          </a:xfrm>
          <a:prstGeom prst="rect">
            <a:avLst/>
          </a:prstGeom>
        </p:spPr>
        <p:txBody>
          <a:bodyPr wrap="square">
            <a:spAutoFit/>
          </a:bodyPr>
          <a:lstStyle/>
          <a:p>
            <a:endParaRPr lang="en-US" sz="1400" b="1" i="0" dirty="0">
              <a:solidFill>
                <a:srgbClr val="2F2F2F"/>
              </a:solidFill>
              <a:effectLst/>
              <a:latin typeface="Segoe UI" panose="020B0502040204020203" pitchFamily="34" charset="0"/>
            </a:endParaRPr>
          </a:p>
        </p:txBody>
      </p:sp>
      <p:sp>
        <p:nvSpPr>
          <p:cNvPr id="3" name="TextBox 2"/>
          <p:cNvSpPr txBox="1"/>
          <p:nvPr/>
        </p:nvSpPr>
        <p:spPr>
          <a:xfrm>
            <a:off x="192336" y="715962"/>
            <a:ext cx="8763000" cy="6124754"/>
          </a:xfrm>
          <a:prstGeom prst="rect">
            <a:avLst/>
          </a:prstGeom>
          <a:noFill/>
        </p:spPr>
        <p:txBody>
          <a:bodyPr wrap="square" rtlCol="0">
            <a:spAutoFit/>
          </a:bodyPr>
          <a:lstStyle/>
          <a:p>
            <a:endParaRPr lang="en-US" sz="1400" b="1" dirty="0"/>
          </a:p>
          <a:p>
            <a:r>
              <a:rPr lang="en-US" sz="1400" b="1" dirty="0"/>
              <a:t>Endpoint</a:t>
            </a:r>
          </a:p>
          <a:p>
            <a:endParaRPr lang="en-US" sz="1400" b="1" dirty="0"/>
          </a:p>
          <a:p>
            <a:pPr marL="285750" indent="-285750">
              <a:buFont typeface="Arial" panose="020B0604020202020204" pitchFamily="34" charset="0"/>
              <a:buChar char="•"/>
            </a:pPr>
            <a:r>
              <a:rPr lang="en-US" sz="1400" dirty="0"/>
              <a:t>An endpoint is a particular network location with associated protocol which includes message format mapping using which we can access that instance of web service. </a:t>
            </a:r>
          </a:p>
          <a:p>
            <a:pPr marL="285750" indent="-285750">
              <a:buFont typeface="Arial" panose="020B0604020202020204" pitchFamily="34" charset="0"/>
              <a:buChar char="•"/>
            </a:pPr>
            <a:r>
              <a:rPr lang="en-US" sz="1400" dirty="0"/>
              <a:t>This is described in WSDL file. </a:t>
            </a:r>
          </a:p>
          <a:p>
            <a:pPr marL="285750" indent="-285750">
              <a:buFont typeface="Arial" panose="020B0604020202020204" pitchFamily="34" charset="0"/>
              <a:buChar char="•"/>
            </a:pPr>
            <a:r>
              <a:rPr lang="en-US" sz="1400" dirty="0"/>
              <a:t>We can consider this as a handle using which we will access the web service.</a:t>
            </a:r>
          </a:p>
          <a:p>
            <a:endParaRPr lang="en-US" sz="1400" dirty="0"/>
          </a:p>
          <a:p>
            <a:r>
              <a:rPr lang="en-US" sz="1400" b="1" dirty="0"/>
              <a:t>Binding</a:t>
            </a:r>
          </a:p>
          <a:p>
            <a:endParaRPr lang="en-US" sz="1400" b="1" dirty="0"/>
          </a:p>
          <a:p>
            <a:pPr marL="285750" indent="-285750">
              <a:buFont typeface="Arial" panose="020B0604020202020204" pitchFamily="34" charset="0"/>
              <a:buChar char="•"/>
            </a:pPr>
            <a:r>
              <a:rPr lang="en-US" sz="1400" dirty="0"/>
              <a:t>Associating an interface with a protocol and message format is binding. </a:t>
            </a:r>
          </a:p>
          <a:p>
            <a:pPr marL="285750" indent="-285750">
              <a:buFont typeface="Arial" panose="020B0604020202020204" pitchFamily="34" charset="0"/>
              <a:buChar char="•"/>
            </a:pPr>
            <a:r>
              <a:rPr lang="en-US" sz="1400" dirty="0"/>
              <a:t>It is used in endpoint definition. Binding is described in WSDL.</a:t>
            </a:r>
          </a:p>
          <a:p>
            <a:endParaRPr lang="en-US" sz="1400" dirty="0"/>
          </a:p>
          <a:p>
            <a:r>
              <a:rPr lang="en-US" sz="1400" b="1" dirty="0"/>
              <a:t>Operation</a:t>
            </a:r>
          </a:p>
          <a:p>
            <a:endParaRPr lang="en-US" sz="1400" b="1" dirty="0"/>
          </a:p>
          <a:p>
            <a:pPr marL="285750" indent="-285750">
              <a:buFont typeface="Arial" panose="020B0604020202020204" pitchFamily="34" charset="0"/>
              <a:buChar char="•"/>
            </a:pPr>
            <a:r>
              <a:rPr lang="en-US" sz="1400" dirty="0"/>
              <a:t>A single logical grouping of a meaningful action which comprises a request and response is an operation. </a:t>
            </a:r>
          </a:p>
          <a:p>
            <a:pPr marL="285750" indent="-285750">
              <a:buFont typeface="Arial" panose="020B0604020202020204" pitchFamily="34" charset="0"/>
              <a:buChar char="•"/>
            </a:pPr>
            <a:r>
              <a:rPr lang="en-US" sz="1400" dirty="0"/>
              <a:t>Group of operations forms a web service.</a:t>
            </a:r>
          </a:p>
          <a:p>
            <a:endParaRPr lang="en-US" sz="1400" b="1" dirty="0"/>
          </a:p>
          <a:p>
            <a:r>
              <a:rPr lang="en-US" sz="1400" b="1" dirty="0"/>
              <a:t>SOAP</a:t>
            </a:r>
          </a:p>
          <a:p>
            <a:endParaRPr lang="en-US" sz="1400" b="1" dirty="0"/>
          </a:p>
          <a:p>
            <a:pPr marL="285750" indent="-285750">
              <a:buFont typeface="Arial" panose="020B0604020202020204" pitchFamily="34" charset="0"/>
              <a:buChar char="•"/>
            </a:pPr>
            <a:r>
              <a:rPr lang="en-US" sz="1400" dirty="0"/>
              <a:t>Simple Object Access Protocol is a XML based specification for web services message format and communication over network. </a:t>
            </a:r>
          </a:p>
          <a:p>
            <a:pPr marL="285750" indent="-285750">
              <a:buFont typeface="Arial" panose="020B0604020202020204" pitchFamily="34" charset="0"/>
              <a:buChar char="•"/>
            </a:pPr>
            <a:r>
              <a:rPr lang="en-US" sz="1400" dirty="0"/>
              <a:t>It helps to describe the transport method and message format in a web service.</a:t>
            </a:r>
          </a:p>
          <a:p>
            <a:endParaRPr lang="en-US" sz="1400" b="1" dirty="0"/>
          </a:p>
          <a:p>
            <a:r>
              <a:rPr lang="en-US" sz="1400" b="1" dirty="0"/>
              <a:t>Message</a:t>
            </a:r>
          </a:p>
          <a:p>
            <a:endParaRPr lang="en-US" sz="1400" dirty="0"/>
          </a:p>
          <a:p>
            <a:pPr marL="285750" indent="-285750">
              <a:buFont typeface="Arial" panose="020B0604020202020204" pitchFamily="34" charset="0"/>
              <a:buChar char="•"/>
            </a:pPr>
            <a:r>
              <a:rPr lang="en-US" sz="1400" dirty="0"/>
              <a:t>Data that is used to communicate to and fro with a web service is a message. </a:t>
            </a:r>
          </a:p>
          <a:p>
            <a:pPr marL="285750" indent="-285750">
              <a:buFont typeface="Arial" panose="020B0604020202020204" pitchFamily="34" charset="0"/>
              <a:buChar char="•"/>
            </a:pPr>
            <a:r>
              <a:rPr lang="en-US" sz="1400" dirty="0"/>
              <a:t>It is a standalone entity which comprises of complete information for a request or a response.</a:t>
            </a:r>
          </a:p>
        </p:txBody>
      </p:sp>
    </p:spTree>
    <p:extLst>
      <p:ext uri="{BB962C8B-B14F-4D97-AF65-F5344CB8AC3E}">
        <p14:creationId xmlns:p14="http://schemas.microsoft.com/office/powerpoint/2010/main" val="968622651"/>
      </p:ext>
    </p:extLst>
  </p:cSld>
  <p:clrMapOvr>
    <a:masterClrMapping/>
  </p:clrMapOvr>
</p:sld>
</file>

<file path=ppt/theme/theme1.xml><?xml version="1.0" encoding="utf-8"?>
<a:theme xmlns:a="http://schemas.openxmlformats.org/drawingml/2006/main" name="Theme1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 SA Cloud &amp;  Virtualization</Template>
  <TotalTime>3350</TotalTime>
  <Words>1000</Words>
  <Application>Microsoft Office PowerPoint</Application>
  <PresentationFormat>On-screen Show (4:3)</PresentationFormat>
  <Paragraphs>162</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Segoe UI</vt:lpstr>
      <vt:lpstr>Wingdings</vt:lpstr>
      <vt:lpstr>Theme1 new</vt:lpstr>
      <vt:lpstr>Soap Web Services Introduction </vt:lpstr>
      <vt:lpstr>Module Overview</vt:lpstr>
      <vt:lpstr>Introduction To Web Services</vt:lpstr>
      <vt:lpstr>Web Service</vt:lpstr>
      <vt:lpstr>Web Service Jargon</vt:lpstr>
      <vt:lpstr>Web Service Jargon Cont..</vt:lpstr>
      <vt:lpstr>Web Service Jargon Cont..</vt:lpstr>
      <vt:lpstr>Web Service Jargon Cont..</vt:lpstr>
      <vt:lpstr>Web Service Jargon Cont..</vt:lpstr>
      <vt:lpstr>Web Service Design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sme2</dc:creator>
  <cp:lastModifiedBy>Harsha Sharachandran</cp:lastModifiedBy>
  <cp:revision>548</cp:revision>
  <dcterms:created xsi:type="dcterms:W3CDTF">2017-09-12T06:44:37Z</dcterms:created>
  <dcterms:modified xsi:type="dcterms:W3CDTF">2019-06-14T06:06:41Z</dcterms:modified>
</cp:coreProperties>
</file>