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91" r:id="rId2"/>
    <p:sldId id="308" r:id="rId3"/>
    <p:sldId id="311" r:id="rId4"/>
    <p:sldId id="320" r:id="rId5"/>
    <p:sldId id="321" r:id="rId6"/>
    <p:sldId id="322" r:id="rId7"/>
    <p:sldId id="323" r:id="rId8"/>
    <p:sldId id="318" r:id="rId9"/>
    <p:sldId id="324" r:id="rId10"/>
    <p:sldId id="326" r:id="rId11"/>
    <p:sldId id="325" r:id="rId12"/>
    <p:sldId id="327" r:id="rId13"/>
    <p:sldId id="328" r:id="rId14"/>
    <p:sldId id="329" r:id="rId15"/>
    <p:sldId id="330" r:id="rId16"/>
    <p:sldId id="331" r:id="rId17"/>
    <p:sldId id="332" r:id="rId18"/>
    <p:sldId id="333" r:id="rId19"/>
    <p:sldId id="334" r:id="rId20"/>
    <p:sldId id="335" r:id="rId21"/>
    <p:sldId id="28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p2" initials="E" lastIdx="1" clrIdx="0">
    <p:extLst>
      <p:ext uri="{19B8F6BF-5375-455C-9EA6-DF929625EA0E}">
        <p15:presenceInfo xmlns:p15="http://schemas.microsoft.com/office/powerpoint/2012/main" userId="Emp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5" autoAdjust="0"/>
    <p:restoredTop sz="94291" autoAdjust="0"/>
  </p:normalViewPr>
  <p:slideViewPr>
    <p:cSldViewPr>
      <p:cViewPr varScale="1">
        <p:scale>
          <a:sx n="81" d="100"/>
          <a:sy n="81" d="100"/>
        </p:scale>
        <p:origin x="1200" y="4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9162B-BF80-40C3-AD9E-19564A7178BC}" type="datetimeFigureOut">
              <a:rPr lang="en-US" smtClean="0"/>
              <a:t>6/8/2019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7AC76-B5B6-4D22-964E-8311652E7560}" type="slidenum">
              <a:rPr lang="en-US" smtClean="0"/>
              <a:t>‹#›</a:t>
            </a:fld>
            <a:endParaRPr lang="en-US" dirty="0"/>
          </a:p>
        </p:txBody>
      </p:sp>
    </p:spTree>
    <p:extLst>
      <p:ext uri="{BB962C8B-B14F-4D97-AF65-F5344CB8AC3E}">
        <p14:creationId xmlns:p14="http://schemas.microsoft.com/office/powerpoint/2010/main" val="30847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3</a:t>
            </a:fld>
            <a:endParaRPr lang="en-US" dirty="0"/>
          </a:p>
        </p:txBody>
      </p:sp>
    </p:spTree>
    <p:extLst>
      <p:ext uri="{BB962C8B-B14F-4D97-AF65-F5344CB8AC3E}">
        <p14:creationId xmlns:p14="http://schemas.microsoft.com/office/powerpoint/2010/main" val="260492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12</a:t>
            </a:fld>
            <a:endParaRPr lang="en-US" dirty="0"/>
          </a:p>
        </p:txBody>
      </p:sp>
    </p:spTree>
    <p:extLst>
      <p:ext uri="{BB962C8B-B14F-4D97-AF65-F5344CB8AC3E}">
        <p14:creationId xmlns:p14="http://schemas.microsoft.com/office/powerpoint/2010/main" val="2340568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13</a:t>
            </a:fld>
            <a:endParaRPr lang="en-US" dirty="0"/>
          </a:p>
        </p:txBody>
      </p:sp>
    </p:spTree>
    <p:extLst>
      <p:ext uri="{BB962C8B-B14F-4D97-AF65-F5344CB8AC3E}">
        <p14:creationId xmlns:p14="http://schemas.microsoft.com/office/powerpoint/2010/main" val="126689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14</a:t>
            </a:fld>
            <a:endParaRPr lang="en-US" dirty="0"/>
          </a:p>
        </p:txBody>
      </p:sp>
    </p:spTree>
    <p:extLst>
      <p:ext uri="{BB962C8B-B14F-4D97-AF65-F5344CB8AC3E}">
        <p14:creationId xmlns:p14="http://schemas.microsoft.com/office/powerpoint/2010/main" val="269821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15</a:t>
            </a:fld>
            <a:endParaRPr lang="en-US" dirty="0"/>
          </a:p>
        </p:txBody>
      </p:sp>
    </p:spTree>
    <p:extLst>
      <p:ext uri="{BB962C8B-B14F-4D97-AF65-F5344CB8AC3E}">
        <p14:creationId xmlns:p14="http://schemas.microsoft.com/office/powerpoint/2010/main" val="186329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16</a:t>
            </a:fld>
            <a:endParaRPr lang="en-US" dirty="0"/>
          </a:p>
        </p:txBody>
      </p:sp>
    </p:spTree>
    <p:extLst>
      <p:ext uri="{BB962C8B-B14F-4D97-AF65-F5344CB8AC3E}">
        <p14:creationId xmlns:p14="http://schemas.microsoft.com/office/powerpoint/2010/main" val="873957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17</a:t>
            </a:fld>
            <a:endParaRPr lang="en-US" dirty="0"/>
          </a:p>
        </p:txBody>
      </p:sp>
    </p:spTree>
    <p:extLst>
      <p:ext uri="{BB962C8B-B14F-4D97-AF65-F5344CB8AC3E}">
        <p14:creationId xmlns:p14="http://schemas.microsoft.com/office/powerpoint/2010/main" val="970894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18</a:t>
            </a:fld>
            <a:endParaRPr lang="en-US" dirty="0"/>
          </a:p>
        </p:txBody>
      </p:sp>
    </p:spTree>
    <p:extLst>
      <p:ext uri="{BB962C8B-B14F-4D97-AF65-F5344CB8AC3E}">
        <p14:creationId xmlns:p14="http://schemas.microsoft.com/office/powerpoint/2010/main" val="695740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19</a:t>
            </a:fld>
            <a:endParaRPr lang="en-US" dirty="0"/>
          </a:p>
        </p:txBody>
      </p:sp>
    </p:spTree>
    <p:extLst>
      <p:ext uri="{BB962C8B-B14F-4D97-AF65-F5344CB8AC3E}">
        <p14:creationId xmlns:p14="http://schemas.microsoft.com/office/powerpoint/2010/main" val="4197591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852F8-A54B-449A-BBD1-1C8558730716}" type="slidenum">
              <a:rPr lang="en-US" smtClean="0"/>
              <a:pPr/>
              <a:t>21</a:t>
            </a:fld>
            <a:endParaRPr lang="en-US" dirty="0"/>
          </a:p>
        </p:txBody>
      </p:sp>
    </p:spTree>
    <p:extLst>
      <p:ext uri="{BB962C8B-B14F-4D97-AF65-F5344CB8AC3E}">
        <p14:creationId xmlns:p14="http://schemas.microsoft.com/office/powerpoint/2010/main" val="42665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4</a:t>
            </a:fld>
            <a:endParaRPr lang="en-US" dirty="0"/>
          </a:p>
        </p:txBody>
      </p:sp>
    </p:spTree>
    <p:extLst>
      <p:ext uri="{BB962C8B-B14F-4D97-AF65-F5344CB8AC3E}">
        <p14:creationId xmlns:p14="http://schemas.microsoft.com/office/powerpoint/2010/main" val="118167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5</a:t>
            </a:fld>
            <a:endParaRPr lang="en-US" dirty="0"/>
          </a:p>
        </p:txBody>
      </p:sp>
    </p:spTree>
    <p:extLst>
      <p:ext uri="{BB962C8B-B14F-4D97-AF65-F5344CB8AC3E}">
        <p14:creationId xmlns:p14="http://schemas.microsoft.com/office/powerpoint/2010/main" val="2399901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6</a:t>
            </a:fld>
            <a:endParaRPr lang="en-US" dirty="0"/>
          </a:p>
        </p:txBody>
      </p:sp>
    </p:spTree>
    <p:extLst>
      <p:ext uri="{BB962C8B-B14F-4D97-AF65-F5344CB8AC3E}">
        <p14:creationId xmlns:p14="http://schemas.microsoft.com/office/powerpoint/2010/main" val="116740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7</a:t>
            </a:fld>
            <a:endParaRPr lang="en-US" dirty="0"/>
          </a:p>
        </p:txBody>
      </p:sp>
    </p:spTree>
    <p:extLst>
      <p:ext uri="{BB962C8B-B14F-4D97-AF65-F5344CB8AC3E}">
        <p14:creationId xmlns:p14="http://schemas.microsoft.com/office/powerpoint/2010/main" val="370217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8</a:t>
            </a:fld>
            <a:endParaRPr lang="en-US" dirty="0"/>
          </a:p>
        </p:txBody>
      </p:sp>
    </p:spTree>
    <p:extLst>
      <p:ext uri="{BB962C8B-B14F-4D97-AF65-F5344CB8AC3E}">
        <p14:creationId xmlns:p14="http://schemas.microsoft.com/office/powerpoint/2010/main" val="120115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9</a:t>
            </a:fld>
            <a:endParaRPr lang="en-US" dirty="0"/>
          </a:p>
        </p:txBody>
      </p:sp>
    </p:spTree>
    <p:extLst>
      <p:ext uri="{BB962C8B-B14F-4D97-AF65-F5344CB8AC3E}">
        <p14:creationId xmlns:p14="http://schemas.microsoft.com/office/powerpoint/2010/main" val="3664569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10</a:t>
            </a:fld>
            <a:endParaRPr lang="en-US" dirty="0"/>
          </a:p>
        </p:txBody>
      </p:sp>
    </p:spTree>
    <p:extLst>
      <p:ext uri="{BB962C8B-B14F-4D97-AF65-F5344CB8AC3E}">
        <p14:creationId xmlns:p14="http://schemas.microsoft.com/office/powerpoint/2010/main" val="3034731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37AC76-B5B6-4D22-964E-8311652E7560}" type="slidenum">
              <a:rPr lang="en-US" smtClean="0"/>
              <a:t>11</a:t>
            </a:fld>
            <a:endParaRPr lang="en-US" dirty="0"/>
          </a:p>
        </p:txBody>
      </p:sp>
    </p:spTree>
    <p:extLst>
      <p:ext uri="{BB962C8B-B14F-4D97-AF65-F5344CB8AC3E}">
        <p14:creationId xmlns:p14="http://schemas.microsoft.com/office/powerpoint/2010/main" val="843655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1.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6/8/2019</a:t>
            </a:fld>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6/8/2019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29D534C-5B7A-4D62-9124-9DF4AABF2CFC}" type="datetimeFigureOut">
              <a:rPr lang="en-US" smtClean="0"/>
              <a:t>6/8/2019</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E708244-4F68-4DD1-9E63-25A8E191BAA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descr="0000002.jpg"/>
          <p:cNvPicPr>
            <a:picLocks noChangeAspect="1"/>
          </p:cNvPicPr>
          <p:nvPr/>
        </p:nvPicPr>
        <p:blipFill>
          <a:blip r:embed="rId2" cstate="print"/>
          <a:stretch>
            <a:fillRect/>
          </a:stretch>
        </p:blipFill>
        <p:spPr>
          <a:xfrm>
            <a:off x="0" y="0"/>
            <a:ext cx="9144000" cy="6896746"/>
          </a:xfrm>
          <a:prstGeom prst="rect">
            <a:avLst/>
          </a:prstGeom>
        </p:spPr>
      </p:pic>
      <p:sp>
        <p:nvSpPr>
          <p:cNvPr id="2" name="Title 1"/>
          <p:cNvSpPr>
            <a:spLocks noGrp="1"/>
          </p:cNvSpPr>
          <p:nvPr>
            <p:ph type="title"/>
          </p:nvPr>
        </p:nvSpPr>
        <p:spPr>
          <a:xfrm>
            <a:off x="1981200" y="76200"/>
            <a:ext cx="6934200" cy="639762"/>
          </a:xfrm>
        </p:spPr>
        <p:txBody>
          <a:bodyPr>
            <a:normAutofit/>
          </a:bodyPr>
          <a:lstStyle>
            <a:lvl1pPr>
              <a:defRPr sz="3200" b="1">
                <a:solidFill>
                  <a:schemeClr val="bg1"/>
                </a:solidFill>
                <a:latin typeface="+mn-lt"/>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b="1">
                <a:latin typeface="+mn-lt"/>
              </a:defRPr>
            </a:lvl1pPr>
            <a:lvl2pPr>
              <a:defRPr sz="1400">
                <a:latin typeface="+mn-lt"/>
              </a:defRPr>
            </a:lvl2pPr>
            <a:lvl3pPr>
              <a:defRPr sz="1200">
                <a:latin typeface="+mn-lt"/>
              </a:defRPr>
            </a:lvl3pPr>
            <a:lvl4pPr>
              <a:defRPr sz="1100">
                <a:latin typeface="+mn-lt"/>
              </a:defRPr>
            </a:lvl4pPr>
            <a:lvl5pPr>
              <a:defRPr sz="1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pic>
        <p:nvPicPr>
          <p:cNvPr id="13" name="Picture 12" descr="0000005.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708244-4F68-4DD1-9E63-25A8E191BAA8}" type="slidenum">
              <a:rPr lang="en-US" smtClean="0"/>
              <a:t>‹#›</a:t>
            </a:fld>
            <a:endParaRPr lang="en-US" dirty="0"/>
          </a:p>
        </p:txBody>
      </p:sp>
      <p:pic>
        <p:nvPicPr>
          <p:cNvPr id="8" name="Picture 7" descr="0000006.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708244-4F68-4DD1-9E63-25A8E191BAA8}" type="slidenum">
              <a:rPr lang="en-US" smtClean="0"/>
              <a:t>‹#›</a:t>
            </a:fld>
            <a:endParaRPr lang="en-US" dirty="0"/>
          </a:p>
        </p:txBody>
      </p:sp>
      <p:pic>
        <p:nvPicPr>
          <p:cNvPr id="10" name="Picture 9" descr="0000004.jpg"/>
          <p:cNvPicPr>
            <a:picLocks noChangeAspect="1"/>
          </p:cNvPicPr>
          <p:nvPr/>
        </p:nvPicPr>
        <p:blipFill>
          <a:blip r:embed="rId2" cstate="print"/>
          <a:stretch>
            <a:fillRect/>
          </a:stretch>
        </p:blipFill>
        <p:spPr>
          <a:xfrm>
            <a:off x="0" y="0"/>
            <a:ext cx="9144000" cy="689674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9D534C-5B7A-4D62-9124-9DF4AABF2CFC}" type="datetimeFigureOut">
              <a:rPr lang="en-US" smtClean="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708244-4F68-4DD1-9E63-25A8E191BAA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D534C-5B7A-4D62-9124-9DF4AABF2CFC}" type="datetimeFigureOut">
              <a:rPr lang="en-US" smtClean="0"/>
              <a:t>6/8/2019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08244-4F68-4DD1-9E63-25A8E191BAA8}" type="slidenum">
              <a:rPr lang="en-US" smtClean="0"/>
              <a:t>‹#›</a:t>
            </a:fld>
            <a:endParaRPr lang="en-US" dirty="0"/>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77200" y="57150"/>
            <a:ext cx="926680" cy="74295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1212/hello?wsd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71800"/>
            <a:ext cx="7772400" cy="1470025"/>
          </a:xfrm>
        </p:spPr>
        <p:txBody>
          <a:bodyPr/>
          <a:lstStyle/>
          <a:p>
            <a:r>
              <a:rPr lang="en-US" dirty="0"/>
              <a:t>Handling Schema</a:t>
            </a:r>
          </a:p>
        </p:txBody>
      </p:sp>
    </p:spTree>
    <p:extLst>
      <p:ext uri="{BB962C8B-B14F-4D97-AF65-F5344CB8AC3E}">
        <p14:creationId xmlns:p14="http://schemas.microsoft.com/office/powerpoint/2010/main" val="316122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dirty="0"/>
              <a:t>Demo: Service Interface and Custom Types Cont..</a:t>
            </a:r>
          </a:p>
        </p:txBody>
      </p:sp>
      <p:sp>
        <p:nvSpPr>
          <p:cNvPr id="3" name="Rectangle 2">
            <a:extLst>
              <a:ext uri="{FF2B5EF4-FFF2-40B4-BE49-F238E27FC236}">
                <a16:creationId xmlns:a16="http://schemas.microsoft.com/office/drawing/2014/main" id="{7F943F6E-CA6C-48E2-B233-50A2410844ED}"/>
              </a:ext>
            </a:extLst>
          </p:cNvPr>
          <p:cNvSpPr/>
          <p:nvPr/>
        </p:nvSpPr>
        <p:spPr>
          <a:xfrm>
            <a:off x="0" y="990600"/>
            <a:ext cx="9067800" cy="3970318"/>
          </a:xfrm>
          <a:prstGeom prst="rect">
            <a:avLst/>
          </a:prstGeom>
        </p:spPr>
        <p:txBody>
          <a:bodyPr wrap="square">
            <a:spAutoFit/>
          </a:bodyPr>
          <a:lstStyle/>
          <a:p>
            <a:r>
              <a:rPr lang="en-IN" b="1" dirty="0">
                <a:solidFill>
                  <a:srgbClr val="222635"/>
                </a:solidFill>
              </a:rPr>
              <a:t>3. Publish Hello Service</a:t>
            </a:r>
          </a:p>
          <a:p>
            <a:endParaRPr lang="en-IN" b="1" dirty="0">
              <a:solidFill>
                <a:srgbClr val="222635"/>
              </a:solidFill>
            </a:endParaRPr>
          </a:p>
          <a:p>
            <a:r>
              <a:rPr lang="en-IN" dirty="0">
                <a:solidFill>
                  <a:srgbClr val="222635"/>
                </a:solidFill>
              </a:rPr>
              <a:t>To publish this service, we can use the Endpoint class. We will provide the publish method with any URL and an instance of our service class</a:t>
            </a:r>
          </a:p>
          <a:p>
            <a:endParaRPr lang="en-IN" dirty="0">
              <a:solidFill>
                <a:srgbClr val="222635"/>
              </a:solidFill>
            </a:endParaRPr>
          </a:p>
          <a:p>
            <a:r>
              <a:rPr lang="en-IN" dirty="0">
                <a:solidFill>
                  <a:srgbClr val="222635"/>
                </a:solidFill>
              </a:rPr>
              <a:t>package testwebservice;</a:t>
            </a:r>
          </a:p>
          <a:p>
            <a:r>
              <a:rPr lang="en-IN" dirty="0">
                <a:solidFill>
                  <a:srgbClr val="222635"/>
                </a:solidFill>
              </a:rPr>
              <a:t>import javax.xml.ws.Endpoint;</a:t>
            </a:r>
          </a:p>
          <a:p>
            <a:r>
              <a:rPr lang="en-IN" dirty="0">
                <a:solidFill>
                  <a:srgbClr val="222635"/>
                </a:solidFill>
              </a:rPr>
              <a:t>public class ServiceStarter {</a:t>
            </a:r>
          </a:p>
          <a:p>
            <a:r>
              <a:rPr lang="en-IN" dirty="0">
                <a:solidFill>
                  <a:srgbClr val="222635"/>
                </a:solidFill>
              </a:rPr>
              <a:t>	public static void main(String[] args) {</a:t>
            </a:r>
          </a:p>
          <a:p>
            <a:r>
              <a:rPr lang="en-IN" dirty="0">
                <a:solidFill>
                  <a:srgbClr val="222635"/>
                </a:solidFill>
              </a:rPr>
              <a:t>		String url = "http://localhost:1212/hello";</a:t>
            </a:r>
          </a:p>
          <a:p>
            <a:r>
              <a:rPr lang="en-IN" dirty="0">
                <a:solidFill>
                  <a:srgbClr val="222635"/>
                </a:solidFill>
              </a:rPr>
              <a:t>		Endpoint.publish(url, new Hello());</a:t>
            </a:r>
          </a:p>
          <a:p>
            <a:r>
              <a:rPr lang="en-IN" dirty="0">
                <a:solidFill>
                  <a:srgbClr val="222635"/>
                </a:solidFill>
              </a:rPr>
              <a:t>		System.out.println("Service started @ " + url);</a:t>
            </a:r>
          </a:p>
          <a:p>
            <a:r>
              <a:rPr lang="en-IN" dirty="0">
                <a:solidFill>
                  <a:srgbClr val="222635"/>
                </a:solidFill>
              </a:rPr>
              <a:t>	}</a:t>
            </a:r>
          </a:p>
          <a:p>
            <a:r>
              <a:rPr lang="en-IN" dirty="0">
                <a:solidFill>
                  <a:srgbClr val="222635"/>
                </a:solidFill>
              </a:rPr>
              <a:t>}</a:t>
            </a:r>
          </a:p>
        </p:txBody>
      </p:sp>
    </p:spTree>
    <p:extLst>
      <p:ext uri="{BB962C8B-B14F-4D97-AF65-F5344CB8AC3E}">
        <p14:creationId xmlns:p14="http://schemas.microsoft.com/office/powerpoint/2010/main" val="410620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dirty="0"/>
              <a:t>Demo: Service Interface and Custom Types Cont..</a:t>
            </a:r>
          </a:p>
        </p:txBody>
      </p:sp>
      <p:sp>
        <p:nvSpPr>
          <p:cNvPr id="3" name="Rectangle 2">
            <a:extLst>
              <a:ext uri="{FF2B5EF4-FFF2-40B4-BE49-F238E27FC236}">
                <a16:creationId xmlns:a16="http://schemas.microsoft.com/office/drawing/2014/main" id="{7F943F6E-CA6C-48E2-B233-50A2410844ED}"/>
              </a:ext>
            </a:extLst>
          </p:cNvPr>
          <p:cNvSpPr/>
          <p:nvPr/>
        </p:nvSpPr>
        <p:spPr>
          <a:xfrm>
            <a:off x="0" y="990600"/>
            <a:ext cx="9067800" cy="4801314"/>
          </a:xfrm>
          <a:prstGeom prst="rect">
            <a:avLst/>
          </a:prstGeom>
        </p:spPr>
        <p:txBody>
          <a:bodyPr wrap="square">
            <a:spAutoFit/>
          </a:bodyPr>
          <a:lstStyle/>
          <a:p>
            <a:r>
              <a:rPr lang="en-IN" b="1" dirty="0">
                <a:solidFill>
                  <a:srgbClr val="222635"/>
                </a:solidFill>
              </a:rPr>
              <a:t>4. Compile Code</a:t>
            </a:r>
          </a:p>
          <a:p>
            <a:r>
              <a:rPr lang="en-IN" dirty="0">
                <a:solidFill>
                  <a:srgbClr val="222635"/>
                </a:solidFill>
              </a:rPr>
              <a:t>We can compile our two classes using the simple Javac command:</a:t>
            </a:r>
          </a:p>
          <a:p>
            <a:endParaRPr lang="en-IN" dirty="0">
              <a:solidFill>
                <a:srgbClr val="222635"/>
              </a:solidFill>
            </a:endParaRPr>
          </a:p>
          <a:p>
            <a:r>
              <a:rPr lang="en-IN" b="1" dirty="0">
                <a:solidFill>
                  <a:srgbClr val="222635"/>
                </a:solidFill>
              </a:rPr>
              <a:t>javac -d . *.java</a:t>
            </a:r>
          </a:p>
          <a:p>
            <a:endParaRPr lang="en-IN" b="1" dirty="0">
              <a:solidFill>
                <a:srgbClr val="222635"/>
              </a:solidFill>
            </a:endParaRPr>
          </a:p>
          <a:p>
            <a:r>
              <a:rPr lang="en-IN" b="1" dirty="0">
                <a:solidFill>
                  <a:srgbClr val="222635"/>
                </a:solidFill>
              </a:rPr>
              <a:t>5. Start Service</a:t>
            </a:r>
          </a:p>
          <a:p>
            <a:r>
              <a:rPr lang="en-IN" dirty="0">
                <a:solidFill>
                  <a:srgbClr val="222635"/>
                </a:solidFill>
              </a:rPr>
              <a:t>We can start our service by running ServiceStarter class using the following Java command:</a:t>
            </a:r>
          </a:p>
          <a:p>
            <a:endParaRPr lang="en-IN" dirty="0">
              <a:solidFill>
                <a:srgbClr val="222635"/>
              </a:solidFill>
            </a:endParaRPr>
          </a:p>
          <a:p>
            <a:r>
              <a:rPr lang="en-IN" b="1" dirty="0">
                <a:solidFill>
                  <a:srgbClr val="222635"/>
                </a:solidFill>
              </a:rPr>
              <a:t>java wsserver/ServiceStarter</a:t>
            </a:r>
          </a:p>
          <a:p>
            <a:endParaRPr lang="en-IN" b="1" dirty="0">
              <a:solidFill>
                <a:srgbClr val="222635"/>
              </a:solidFill>
            </a:endParaRPr>
          </a:p>
          <a:p>
            <a:r>
              <a:rPr lang="en-IN" b="1" dirty="0">
                <a:solidFill>
                  <a:srgbClr val="222635"/>
                </a:solidFill>
              </a:rPr>
              <a:t>6. Check Running Service</a:t>
            </a:r>
          </a:p>
          <a:p>
            <a:r>
              <a:rPr lang="en-IN" dirty="0">
                <a:solidFill>
                  <a:srgbClr val="222635"/>
                </a:solidFill>
              </a:rPr>
              <a:t>Now the service has been started, you can check your service by seeing its WSDL file by getting the url in step 3. We can get the Service WSDL file by appending “?wsdl” to the URL: </a:t>
            </a:r>
            <a:r>
              <a:rPr lang="en-IN" b="1" dirty="0">
                <a:solidFill>
                  <a:srgbClr val="222635"/>
                </a:solidFill>
              </a:rPr>
              <a:t>http://localhost:1212/hello?wsdl</a:t>
            </a:r>
          </a:p>
          <a:p>
            <a:endParaRPr lang="en-IN" dirty="0">
              <a:solidFill>
                <a:srgbClr val="222635"/>
              </a:solidFill>
            </a:endParaRPr>
          </a:p>
          <a:p>
            <a:endParaRPr lang="en-IN" dirty="0">
              <a:solidFill>
                <a:srgbClr val="222635"/>
              </a:solidFill>
            </a:endParaRPr>
          </a:p>
          <a:p>
            <a:endParaRPr lang="en-IN" dirty="0">
              <a:solidFill>
                <a:srgbClr val="222635"/>
              </a:solidFill>
            </a:endParaRPr>
          </a:p>
        </p:txBody>
      </p:sp>
    </p:spTree>
    <p:extLst>
      <p:ext uri="{BB962C8B-B14F-4D97-AF65-F5344CB8AC3E}">
        <p14:creationId xmlns:p14="http://schemas.microsoft.com/office/powerpoint/2010/main" val="175332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943F6E-CA6C-48E2-B233-50A2410844ED}"/>
              </a:ext>
            </a:extLst>
          </p:cNvPr>
          <p:cNvSpPr/>
          <p:nvPr/>
        </p:nvSpPr>
        <p:spPr>
          <a:xfrm>
            <a:off x="0" y="1371600"/>
            <a:ext cx="9067800" cy="5601533"/>
          </a:xfrm>
          <a:prstGeom prst="rect">
            <a:avLst/>
          </a:prstGeom>
        </p:spPr>
        <p:txBody>
          <a:bodyPr wrap="square">
            <a:spAutoFit/>
          </a:bodyPr>
          <a:lstStyle/>
          <a:p>
            <a:r>
              <a:rPr lang="en-IN" b="1" dirty="0">
                <a:solidFill>
                  <a:srgbClr val="222635"/>
                </a:solidFill>
              </a:rPr>
              <a:t>The result of the WSDL file will look like the following XML file:</a:t>
            </a:r>
          </a:p>
          <a:p>
            <a:endParaRPr lang="en-IN" dirty="0">
              <a:solidFill>
                <a:srgbClr val="222635"/>
              </a:solidFill>
            </a:endParaRPr>
          </a:p>
          <a:p>
            <a:r>
              <a:rPr lang="en-IN" sz="1400" dirty="0">
                <a:solidFill>
                  <a:srgbClr val="222635"/>
                </a:solidFill>
              </a:rPr>
              <a:t>&lt;?xml version="1.0" encoding="UTF-8"?&gt;&lt;!-- Published by JAX-WS RI at http://jax-ws.dev.java.net. RI's version is JAX-WS RI 2.1.6 in JDK 6. --&gt;&lt;!-- Generated by JAX-WS RI at http://jax-ws.dev.java.net. RI's version is JAX-WS RI 2.1.6 in JDK 6. --&gt;</a:t>
            </a:r>
          </a:p>
          <a:p>
            <a:r>
              <a:rPr lang="en-IN" sz="1400" dirty="0">
                <a:solidFill>
                  <a:srgbClr val="222635"/>
                </a:solidFill>
              </a:rPr>
              <a:t>&lt;definitions xmlns:soap="http://schemas.xmlsoap.org/wsdl/soap/" xmlns:tns="http:// testwebservice /" xmlns:xsd="http://www.w3.org/2001/XMLSchema" xmlns="http://schemas.xmlsoap.org/wsdl/" targetNamespace="http:// testwebservice /" name="HelloService"&gt;</a:t>
            </a:r>
          </a:p>
          <a:p>
            <a:r>
              <a:rPr lang="en-IN" sz="1400" dirty="0">
                <a:solidFill>
                  <a:srgbClr val="222635"/>
                </a:solidFill>
              </a:rPr>
              <a:t>    &lt;types&gt;&lt;/types&gt;</a:t>
            </a:r>
          </a:p>
          <a:p>
            <a:r>
              <a:rPr lang="en-IN" sz="1400" dirty="0">
                <a:solidFill>
                  <a:srgbClr val="222635"/>
                </a:solidFill>
              </a:rPr>
              <a:t>    &lt;message name="sayHello"&gt;</a:t>
            </a:r>
          </a:p>
          <a:p>
            <a:r>
              <a:rPr lang="en-IN" sz="1400" dirty="0">
                <a:solidFill>
                  <a:srgbClr val="222635"/>
                </a:solidFill>
              </a:rPr>
              <a:t>        &lt;part name="arg0" type="xsd:string"&gt;&lt;/part&gt;</a:t>
            </a:r>
          </a:p>
          <a:p>
            <a:r>
              <a:rPr lang="en-IN" sz="1400" dirty="0">
                <a:solidFill>
                  <a:srgbClr val="222635"/>
                </a:solidFill>
              </a:rPr>
              <a:t>    &lt;/message&gt;</a:t>
            </a:r>
          </a:p>
          <a:p>
            <a:r>
              <a:rPr lang="en-IN" sz="1400" dirty="0">
                <a:solidFill>
                  <a:srgbClr val="222635"/>
                </a:solidFill>
              </a:rPr>
              <a:t>    &lt;message name="sayHelloResponse"&gt;</a:t>
            </a:r>
          </a:p>
          <a:p>
            <a:r>
              <a:rPr lang="en-IN" sz="1400" dirty="0">
                <a:solidFill>
                  <a:srgbClr val="222635"/>
                </a:solidFill>
              </a:rPr>
              <a:t>        &lt;part name="return" type="xsd:string"&gt;&lt;/part&gt;</a:t>
            </a:r>
          </a:p>
          <a:p>
            <a:r>
              <a:rPr lang="en-IN" sz="1400" dirty="0">
                <a:solidFill>
                  <a:srgbClr val="222635"/>
                </a:solidFill>
              </a:rPr>
              <a:t>    &lt;/message&gt;</a:t>
            </a:r>
          </a:p>
          <a:p>
            <a:r>
              <a:rPr lang="en-IN" sz="1400" dirty="0">
                <a:solidFill>
                  <a:srgbClr val="222635"/>
                </a:solidFill>
              </a:rPr>
              <a:t>    &lt;portType name="Hello"&gt;</a:t>
            </a:r>
          </a:p>
          <a:p>
            <a:r>
              <a:rPr lang="en-IN" sz="1400" dirty="0">
                <a:solidFill>
                  <a:srgbClr val="222635"/>
                </a:solidFill>
              </a:rPr>
              <a:t>        &lt;operation name="sayHello"&gt;</a:t>
            </a:r>
          </a:p>
          <a:p>
            <a:r>
              <a:rPr lang="en-IN" sz="1400" dirty="0">
                <a:solidFill>
                  <a:srgbClr val="222635"/>
                </a:solidFill>
              </a:rPr>
              <a:t>            &lt;input message="tns:sayHello"&gt;&lt;/input&gt;</a:t>
            </a:r>
          </a:p>
          <a:p>
            <a:r>
              <a:rPr lang="en-IN" sz="1400" dirty="0">
                <a:solidFill>
                  <a:srgbClr val="222635"/>
                </a:solidFill>
              </a:rPr>
              <a:t>            &lt;output message="tns:sayHelloResponse"&gt;&lt;/output&gt;</a:t>
            </a:r>
          </a:p>
          <a:p>
            <a:r>
              <a:rPr lang="en-IN" sz="1400" dirty="0">
                <a:solidFill>
                  <a:srgbClr val="222635"/>
                </a:solidFill>
              </a:rPr>
              <a:t>        &lt;/operation&gt;</a:t>
            </a:r>
          </a:p>
          <a:p>
            <a:r>
              <a:rPr lang="en-IN" sz="1400" dirty="0">
                <a:solidFill>
                  <a:srgbClr val="222635"/>
                </a:solidFill>
              </a:rPr>
              <a:t>    &lt;/portType&gt;</a:t>
            </a:r>
          </a:p>
          <a:p>
            <a:endParaRPr lang="en-IN" sz="1400" dirty="0">
              <a:solidFill>
                <a:srgbClr val="222635"/>
              </a:solidFill>
            </a:endParaRPr>
          </a:p>
          <a:p>
            <a:endParaRPr lang="en-IN" sz="1400" dirty="0">
              <a:solidFill>
                <a:srgbClr val="222635"/>
              </a:solidFill>
            </a:endParaRPr>
          </a:p>
          <a:p>
            <a:endParaRPr lang="en-IN" sz="1400" dirty="0">
              <a:solidFill>
                <a:srgbClr val="222635"/>
              </a:solidFill>
            </a:endParaRPr>
          </a:p>
          <a:p>
            <a:r>
              <a:rPr lang="en-IN" sz="1400" dirty="0">
                <a:solidFill>
                  <a:srgbClr val="222635"/>
                </a:solidFill>
              </a:rPr>
              <a:t>Cont..</a:t>
            </a:r>
          </a:p>
          <a:p>
            <a:r>
              <a:rPr lang="en-IN" sz="1400" dirty="0">
                <a:solidFill>
                  <a:srgbClr val="222635"/>
                </a:solidFill>
              </a:rPr>
              <a:t>   </a:t>
            </a:r>
          </a:p>
        </p:txBody>
      </p:sp>
      <p:sp>
        <p:nvSpPr>
          <p:cNvPr id="38" name="Rectangle 37">
            <a:extLst>
              <a:ext uri="{FF2B5EF4-FFF2-40B4-BE49-F238E27FC236}">
                <a16:creationId xmlns:a16="http://schemas.microsoft.com/office/drawing/2014/main" id="{2A3A6E90-8D58-46D6-91BA-98DA3223EDD7}"/>
              </a:ext>
            </a:extLst>
          </p:cNvPr>
          <p:cNvSpPr/>
          <p:nvPr/>
        </p:nvSpPr>
        <p:spPr>
          <a:xfrm>
            <a:off x="2133600" y="-75694"/>
            <a:ext cx="7239000" cy="1015663"/>
          </a:xfrm>
          <a:prstGeom prst="rect">
            <a:avLst/>
          </a:prstGeom>
        </p:spPr>
        <p:txBody>
          <a:bodyPr wrap="square">
            <a:spAutoFit/>
          </a:bodyPr>
          <a:lstStyle/>
          <a:p>
            <a:r>
              <a:rPr lang="en-IN" sz="3000" b="1" dirty="0">
                <a:solidFill>
                  <a:schemeClr val="bg1"/>
                </a:solidFill>
                <a:ea typeface="+mj-ea"/>
                <a:cs typeface="+mj-cs"/>
              </a:rPr>
              <a:t>Demo: Service Interface and Custom Types 			Cont..</a:t>
            </a:r>
          </a:p>
        </p:txBody>
      </p:sp>
      <p:sp>
        <p:nvSpPr>
          <p:cNvPr id="5" name="Title 4">
            <a:extLst>
              <a:ext uri="{FF2B5EF4-FFF2-40B4-BE49-F238E27FC236}">
                <a16:creationId xmlns:a16="http://schemas.microsoft.com/office/drawing/2014/main" id="{C6BAD0E5-57B0-4EEF-9453-39BD66DD029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7238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943F6E-CA6C-48E2-B233-50A2410844ED}"/>
              </a:ext>
            </a:extLst>
          </p:cNvPr>
          <p:cNvSpPr/>
          <p:nvPr/>
        </p:nvSpPr>
        <p:spPr>
          <a:xfrm>
            <a:off x="75028" y="1143000"/>
            <a:ext cx="9067800" cy="4616648"/>
          </a:xfrm>
          <a:prstGeom prst="rect">
            <a:avLst/>
          </a:prstGeom>
        </p:spPr>
        <p:txBody>
          <a:bodyPr wrap="square">
            <a:spAutoFit/>
          </a:bodyPr>
          <a:lstStyle/>
          <a:p>
            <a:r>
              <a:rPr lang="en-IN" sz="1600" dirty="0">
                <a:solidFill>
                  <a:srgbClr val="222635"/>
                </a:solidFill>
              </a:rPr>
              <a:t> &lt;binding name="HelloPortBinding" type="tns:Hello"&gt;</a:t>
            </a:r>
          </a:p>
          <a:p>
            <a:r>
              <a:rPr lang="en-IN" sz="1600" dirty="0">
                <a:solidFill>
                  <a:srgbClr val="222635"/>
                </a:solidFill>
              </a:rPr>
              <a:t>        &lt;soap:binding transport="http://schemas.xmlsoap.org/soap/http" style="rpc"&gt;&lt;/soap:binding&gt;</a:t>
            </a:r>
          </a:p>
          <a:p>
            <a:r>
              <a:rPr lang="en-IN" sz="1600" dirty="0">
                <a:solidFill>
                  <a:srgbClr val="222635"/>
                </a:solidFill>
              </a:rPr>
              <a:t>        &lt;operation name="sayHello"&gt;</a:t>
            </a:r>
          </a:p>
          <a:p>
            <a:r>
              <a:rPr lang="en-IN" sz="1600" dirty="0">
                <a:solidFill>
                  <a:srgbClr val="222635"/>
                </a:solidFill>
              </a:rPr>
              <a:t>            &lt;soap:operation soapAction=""&gt;&lt;/soap:operation&gt;</a:t>
            </a:r>
          </a:p>
          <a:p>
            <a:r>
              <a:rPr lang="en-IN" sz="1600" dirty="0">
                <a:solidFill>
                  <a:srgbClr val="222635"/>
                </a:solidFill>
              </a:rPr>
              <a:t>            &lt;input&gt;</a:t>
            </a:r>
          </a:p>
          <a:p>
            <a:r>
              <a:rPr lang="en-IN" sz="1600" dirty="0">
                <a:solidFill>
                  <a:srgbClr val="222635"/>
                </a:solidFill>
              </a:rPr>
              <a:t>                &lt;soap:body use="literal" namespace="http:// testwebservice /"&gt;&lt;/soap:body&gt;</a:t>
            </a:r>
          </a:p>
          <a:p>
            <a:r>
              <a:rPr lang="en-IN" sz="1600" dirty="0">
                <a:solidFill>
                  <a:srgbClr val="222635"/>
                </a:solidFill>
              </a:rPr>
              <a:t>            &lt;/input&gt;</a:t>
            </a:r>
          </a:p>
          <a:p>
            <a:r>
              <a:rPr lang="en-IN" sz="1600" dirty="0">
                <a:solidFill>
                  <a:srgbClr val="222635"/>
                </a:solidFill>
              </a:rPr>
              <a:t>            &lt;output&gt;</a:t>
            </a:r>
          </a:p>
          <a:p>
            <a:r>
              <a:rPr lang="en-IN" sz="1600" dirty="0">
                <a:solidFill>
                  <a:srgbClr val="222635"/>
                </a:solidFill>
              </a:rPr>
              <a:t>                &lt;soap:body use="literal" namespace="http:// testwebservice /"&gt;&lt;/soap:body&gt;</a:t>
            </a:r>
          </a:p>
          <a:p>
            <a:r>
              <a:rPr lang="en-IN" sz="1600" dirty="0">
                <a:solidFill>
                  <a:srgbClr val="222635"/>
                </a:solidFill>
              </a:rPr>
              <a:t>            &lt;/output&gt;</a:t>
            </a:r>
          </a:p>
          <a:p>
            <a:r>
              <a:rPr lang="en-IN" sz="1600" dirty="0">
                <a:solidFill>
                  <a:srgbClr val="222635"/>
                </a:solidFill>
              </a:rPr>
              <a:t>        &lt;/operation&gt;</a:t>
            </a:r>
          </a:p>
          <a:p>
            <a:r>
              <a:rPr lang="en-IN" sz="1600" dirty="0">
                <a:solidFill>
                  <a:srgbClr val="222635"/>
                </a:solidFill>
              </a:rPr>
              <a:t>    &lt;/binding&gt;</a:t>
            </a:r>
          </a:p>
          <a:p>
            <a:r>
              <a:rPr lang="en-IN" sz="1600" dirty="0">
                <a:solidFill>
                  <a:srgbClr val="222635"/>
                </a:solidFill>
              </a:rPr>
              <a:t>    &lt;service name="HelloService"&gt;</a:t>
            </a:r>
          </a:p>
          <a:p>
            <a:r>
              <a:rPr lang="en-IN" sz="1600" dirty="0">
                <a:solidFill>
                  <a:srgbClr val="222635"/>
                </a:solidFill>
              </a:rPr>
              <a:t>        &lt;port name="HelloPort" binding="tns:HelloPortBinding"&gt;</a:t>
            </a:r>
          </a:p>
          <a:p>
            <a:r>
              <a:rPr lang="en-IN" sz="1600" dirty="0">
                <a:solidFill>
                  <a:srgbClr val="222635"/>
                </a:solidFill>
              </a:rPr>
              <a:t>            &lt;soap:address location="http://localhost:1212/hello"&gt;&lt;/soap:address&gt;</a:t>
            </a:r>
          </a:p>
          <a:p>
            <a:r>
              <a:rPr lang="en-IN" sz="1600" dirty="0">
                <a:solidFill>
                  <a:srgbClr val="222635"/>
                </a:solidFill>
              </a:rPr>
              <a:t>        &lt;/port&gt;</a:t>
            </a:r>
          </a:p>
          <a:p>
            <a:r>
              <a:rPr lang="en-IN" sz="1600" dirty="0">
                <a:solidFill>
                  <a:srgbClr val="222635"/>
                </a:solidFill>
              </a:rPr>
              <a:t>    &lt;/service&gt;</a:t>
            </a:r>
          </a:p>
          <a:p>
            <a:r>
              <a:rPr lang="en-IN" sz="1600" dirty="0">
                <a:solidFill>
                  <a:srgbClr val="222635"/>
                </a:solidFill>
              </a:rPr>
              <a:t>&lt;/definitions&gt;</a:t>
            </a:r>
          </a:p>
        </p:txBody>
      </p:sp>
      <p:sp>
        <p:nvSpPr>
          <p:cNvPr id="4" name="Rectangle 3">
            <a:extLst>
              <a:ext uri="{FF2B5EF4-FFF2-40B4-BE49-F238E27FC236}">
                <a16:creationId xmlns:a16="http://schemas.microsoft.com/office/drawing/2014/main" id="{CE3F7C36-C008-4681-87F4-13E13E765253}"/>
              </a:ext>
            </a:extLst>
          </p:cNvPr>
          <p:cNvSpPr/>
          <p:nvPr/>
        </p:nvSpPr>
        <p:spPr>
          <a:xfrm>
            <a:off x="2286000" y="-63163"/>
            <a:ext cx="7239000" cy="1015663"/>
          </a:xfrm>
          <a:prstGeom prst="rect">
            <a:avLst/>
          </a:prstGeom>
        </p:spPr>
        <p:txBody>
          <a:bodyPr wrap="square">
            <a:spAutoFit/>
          </a:bodyPr>
          <a:lstStyle/>
          <a:p>
            <a:r>
              <a:rPr lang="en-IN" sz="3000" b="1" dirty="0">
                <a:solidFill>
                  <a:schemeClr val="bg1"/>
                </a:solidFill>
              </a:rPr>
              <a:t>Demo: Service Interface and Custom Types 			Cont..</a:t>
            </a:r>
          </a:p>
        </p:txBody>
      </p:sp>
      <p:sp>
        <p:nvSpPr>
          <p:cNvPr id="6" name="Title 5">
            <a:extLst>
              <a:ext uri="{FF2B5EF4-FFF2-40B4-BE49-F238E27FC236}">
                <a16:creationId xmlns:a16="http://schemas.microsoft.com/office/drawing/2014/main" id="{09F7CA88-93A8-4C58-AFA1-006CAF8E8BE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27701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943F6E-CA6C-48E2-B233-50A2410844ED}"/>
              </a:ext>
            </a:extLst>
          </p:cNvPr>
          <p:cNvSpPr/>
          <p:nvPr/>
        </p:nvSpPr>
        <p:spPr>
          <a:xfrm>
            <a:off x="75028" y="1143000"/>
            <a:ext cx="9067800" cy="4278094"/>
          </a:xfrm>
          <a:prstGeom prst="rect">
            <a:avLst/>
          </a:prstGeom>
        </p:spPr>
        <p:txBody>
          <a:bodyPr wrap="square">
            <a:spAutoFit/>
          </a:bodyPr>
          <a:lstStyle/>
          <a:p>
            <a:r>
              <a:rPr lang="en-IN" sz="1600" b="1" dirty="0">
                <a:solidFill>
                  <a:srgbClr val="222635"/>
                </a:solidFill>
              </a:rPr>
              <a:t>B. Creating the client</a:t>
            </a:r>
          </a:p>
          <a:p>
            <a:endParaRPr lang="en-IN" sz="1600" b="1" dirty="0">
              <a:solidFill>
                <a:srgbClr val="222635"/>
              </a:solidFill>
            </a:endParaRPr>
          </a:p>
          <a:p>
            <a:r>
              <a:rPr lang="en-IN" sz="1600" dirty="0">
                <a:solidFill>
                  <a:srgbClr val="222635"/>
                </a:solidFill>
              </a:rPr>
              <a:t>The first thing we should have is an interface of that service class to be able to call its methods using java code. After that we will write some code to connect to that service. Fortunately there is a tool in JDK called wsimport that can do all of that if you just provided it with a valid WSDL URL.</a:t>
            </a:r>
          </a:p>
          <a:p>
            <a:endParaRPr lang="en-IN" sz="1600" dirty="0">
              <a:solidFill>
                <a:srgbClr val="222635"/>
              </a:solidFill>
            </a:endParaRPr>
          </a:p>
          <a:p>
            <a:r>
              <a:rPr lang="en-IN" sz="1600" b="1" dirty="0">
                <a:solidFill>
                  <a:srgbClr val="222635"/>
                </a:solidFill>
              </a:rPr>
              <a:t>Import Service Interface and Service Client Creator Class</a:t>
            </a:r>
          </a:p>
          <a:p>
            <a:endParaRPr lang="en-IN" sz="1600" dirty="0">
              <a:solidFill>
                <a:srgbClr val="222635"/>
              </a:solidFill>
            </a:endParaRPr>
          </a:p>
          <a:p>
            <a:r>
              <a:rPr lang="en-IN" sz="1600" dirty="0">
                <a:solidFill>
                  <a:srgbClr val="222635"/>
                </a:solidFill>
              </a:rPr>
              <a:t>Using wsimport tool we will write the following command:</a:t>
            </a:r>
          </a:p>
          <a:p>
            <a:endParaRPr lang="en-IN" sz="1600" dirty="0">
              <a:solidFill>
                <a:srgbClr val="222635"/>
              </a:solidFill>
            </a:endParaRPr>
          </a:p>
          <a:p>
            <a:r>
              <a:rPr lang="en-IN" sz="1600" b="1" dirty="0">
                <a:solidFill>
                  <a:srgbClr val="222635"/>
                </a:solidFill>
              </a:rPr>
              <a:t>wsimport -d . -p wsclient -keep </a:t>
            </a:r>
            <a:r>
              <a:rPr lang="en-IN" sz="1600" b="1" dirty="0">
                <a:solidFill>
                  <a:srgbClr val="222635"/>
                </a:solidFill>
                <a:hlinkClick r:id="rId3"/>
              </a:rPr>
              <a:t>http://localhost:1212/hello?wsdl</a:t>
            </a:r>
            <a:endParaRPr lang="en-IN" sz="1600" b="1" dirty="0">
              <a:solidFill>
                <a:srgbClr val="222635"/>
              </a:solidFill>
            </a:endParaRPr>
          </a:p>
          <a:p>
            <a:endParaRPr lang="en-IN" sz="1600" b="1" dirty="0">
              <a:solidFill>
                <a:srgbClr val="222635"/>
              </a:solidFill>
            </a:endParaRPr>
          </a:p>
          <a:p>
            <a:r>
              <a:rPr lang="en-IN" sz="1600" dirty="0">
                <a:solidFill>
                  <a:srgbClr val="222635"/>
                </a:solidFill>
              </a:rPr>
              <a:t>The -p arg tells the tool to put the generated classes into a specific package. Executing this command will result in generating two classes. The first class, called Hello.java and its interface that contains our method sayHello.</a:t>
            </a:r>
          </a:p>
          <a:p>
            <a:endParaRPr lang="en-IN" sz="1600" dirty="0">
              <a:solidFill>
                <a:srgbClr val="222635"/>
              </a:solidFill>
            </a:endParaRPr>
          </a:p>
          <a:p>
            <a:endParaRPr lang="en-IN" sz="1600" dirty="0">
              <a:solidFill>
                <a:srgbClr val="222635"/>
              </a:solidFill>
            </a:endParaRPr>
          </a:p>
        </p:txBody>
      </p:sp>
      <p:sp>
        <p:nvSpPr>
          <p:cNvPr id="4" name="Rectangle 3">
            <a:extLst>
              <a:ext uri="{FF2B5EF4-FFF2-40B4-BE49-F238E27FC236}">
                <a16:creationId xmlns:a16="http://schemas.microsoft.com/office/drawing/2014/main" id="{28BE2E78-1860-455E-8065-1834D588B81E}"/>
              </a:ext>
            </a:extLst>
          </p:cNvPr>
          <p:cNvSpPr/>
          <p:nvPr/>
        </p:nvSpPr>
        <p:spPr>
          <a:xfrm>
            <a:off x="1981200" y="152400"/>
            <a:ext cx="6486391" cy="461665"/>
          </a:xfrm>
          <a:prstGeom prst="rect">
            <a:avLst/>
          </a:prstGeom>
        </p:spPr>
        <p:txBody>
          <a:bodyPr wrap="none">
            <a:spAutoFit/>
          </a:bodyPr>
          <a:lstStyle/>
          <a:p>
            <a:r>
              <a:rPr lang="en-IN" sz="2400" b="1" dirty="0">
                <a:solidFill>
                  <a:schemeClr val="bg1"/>
                </a:solidFill>
              </a:rPr>
              <a:t>Demo: Service Interface and Custom Types 	Cont..</a:t>
            </a:r>
          </a:p>
        </p:txBody>
      </p:sp>
      <p:sp>
        <p:nvSpPr>
          <p:cNvPr id="6" name="Title 5">
            <a:extLst>
              <a:ext uri="{FF2B5EF4-FFF2-40B4-BE49-F238E27FC236}">
                <a16:creationId xmlns:a16="http://schemas.microsoft.com/office/drawing/2014/main" id="{AE0D45F3-DDF8-4153-8636-73F3B608C4E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887224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943F6E-CA6C-48E2-B233-50A2410844ED}"/>
              </a:ext>
            </a:extLst>
          </p:cNvPr>
          <p:cNvSpPr/>
          <p:nvPr/>
        </p:nvSpPr>
        <p:spPr>
          <a:xfrm>
            <a:off x="76200" y="1020189"/>
            <a:ext cx="9067800" cy="5755422"/>
          </a:xfrm>
          <a:prstGeom prst="rect">
            <a:avLst/>
          </a:prstGeom>
        </p:spPr>
        <p:txBody>
          <a:bodyPr wrap="square">
            <a:spAutoFit/>
          </a:bodyPr>
          <a:lstStyle/>
          <a:p>
            <a:r>
              <a:rPr lang="en-IN" sz="1400" b="1" dirty="0">
                <a:solidFill>
                  <a:srgbClr val="222635"/>
                </a:solidFill>
              </a:rPr>
              <a:t>The code should be something like this:</a:t>
            </a:r>
          </a:p>
          <a:p>
            <a:endParaRPr lang="en-IN" sz="1400" b="1" dirty="0">
              <a:solidFill>
                <a:srgbClr val="222635"/>
              </a:solidFill>
            </a:endParaRPr>
          </a:p>
          <a:p>
            <a:r>
              <a:rPr lang="en-IN" sz="1400" dirty="0">
                <a:solidFill>
                  <a:srgbClr val="222635"/>
                </a:solidFill>
              </a:rPr>
              <a:t>package webserviceclient;</a:t>
            </a:r>
          </a:p>
          <a:p>
            <a:endParaRPr lang="en-IN" sz="1400" dirty="0">
              <a:solidFill>
                <a:srgbClr val="222635"/>
              </a:solidFill>
            </a:endParaRPr>
          </a:p>
          <a:p>
            <a:r>
              <a:rPr lang="en-IN" sz="1400" dirty="0">
                <a:solidFill>
                  <a:srgbClr val="222635"/>
                </a:solidFill>
              </a:rPr>
              <a:t>import javax.jws.WebMethod;</a:t>
            </a:r>
          </a:p>
          <a:p>
            <a:r>
              <a:rPr lang="en-IN" sz="1400" dirty="0">
                <a:solidFill>
                  <a:srgbClr val="222635"/>
                </a:solidFill>
              </a:rPr>
              <a:t>import javax.jws.WebParam;</a:t>
            </a:r>
          </a:p>
          <a:p>
            <a:r>
              <a:rPr lang="en-IN" sz="1400" dirty="0">
                <a:solidFill>
                  <a:srgbClr val="222635"/>
                </a:solidFill>
              </a:rPr>
              <a:t>import javax.jws.WebResult;</a:t>
            </a:r>
          </a:p>
          <a:p>
            <a:r>
              <a:rPr lang="en-IN" sz="1400" dirty="0">
                <a:solidFill>
                  <a:srgbClr val="222635"/>
                </a:solidFill>
              </a:rPr>
              <a:t>import javax.jws.WebService;</a:t>
            </a:r>
          </a:p>
          <a:p>
            <a:r>
              <a:rPr lang="en-IN" sz="1400" dirty="0">
                <a:solidFill>
                  <a:srgbClr val="222635"/>
                </a:solidFill>
              </a:rPr>
              <a:t>import javax.jws.soap.SOAPBinding;</a:t>
            </a:r>
          </a:p>
          <a:p>
            <a:endParaRPr lang="en-IN" sz="1400" dirty="0">
              <a:solidFill>
                <a:srgbClr val="222635"/>
              </a:solidFill>
            </a:endParaRPr>
          </a:p>
          <a:p>
            <a:r>
              <a:rPr lang="en-IN" sz="1400" dirty="0">
                <a:solidFill>
                  <a:srgbClr val="222635"/>
                </a:solidFill>
              </a:rPr>
              <a:t>@WebService(name = "Hello", targetNamespace = "http:// testwebservice /")</a:t>
            </a:r>
          </a:p>
          <a:p>
            <a:r>
              <a:rPr lang="en-IN" sz="1400" dirty="0">
                <a:solidFill>
                  <a:srgbClr val="222635"/>
                </a:solidFill>
              </a:rPr>
              <a:t>@SOAPBinding(style = SOAPBinding.Style.RPC)</a:t>
            </a:r>
          </a:p>
          <a:p>
            <a:endParaRPr lang="en-IN" sz="1400" dirty="0">
              <a:solidFill>
                <a:srgbClr val="222635"/>
              </a:solidFill>
            </a:endParaRPr>
          </a:p>
          <a:p>
            <a:r>
              <a:rPr lang="en-IN" sz="1400" dirty="0">
                <a:solidFill>
                  <a:srgbClr val="222635"/>
                </a:solidFill>
              </a:rPr>
              <a:t>public interface Hello {</a:t>
            </a:r>
          </a:p>
          <a:p>
            <a:r>
              <a:rPr lang="en-IN" sz="1400" dirty="0">
                <a:solidFill>
                  <a:srgbClr val="222635"/>
                </a:solidFill>
              </a:rPr>
              <a:t>    /**</a:t>
            </a:r>
          </a:p>
          <a:p>
            <a:r>
              <a:rPr lang="en-IN" sz="1400" dirty="0">
                <a:solidFill>
                  <a:srgbClr val="222635"/>
                </a:solidFill>
              </a:rPr>
              <a:t>     *</a:t>
            </a:r>
          </a:p>
          <a:p>
            <a:r>
              <a:rPr lang="en-IN" sz="1400" dirty="0">
                <a:solidFill>
                  <a:srgbClr val="222635"/>
                </a:solidFill>
              </a:rPr>
              <a:t>     * @param arg0</a:t>
            </a:r>
          </a:p>
          <a:p>
            <a:r>
              <a:rPr lang="en-IN" sz="1400" dirty="0">
                <a:solidFill>
                  <a:srgbClr val="222635"/>
                </a:solidFill>
              </a:rPr>
              <a:t>     * @return</a:t>
            </a:r>
          </a:p>
          <a:p>
            <a:r>
              <a:rPr lang="en-IN" sz="1400" dirty="0">
                <a:solidFill>
                  <a:srgbClr val="222635"/>
                </a:solidFill>
              </a:rPr>
              <a:t>     *     returns java.lang.String</a:t>
            </a:r>
          </a:p>
          <a:p>
            <a:r>
              <a:rPr lang="en-IN" sz="1400" dirty="0">
                <a:solidFill>
                  <a:srgbClr val="222635"/>
                </a:solidFill>
              </a:rPr>
              <a:t>     */</a:t>
            </a:r>
          </a:p>
          <a:p>
            <a:r>
              <a:rPr lang="en-IN" sz="1400" dirty="0">
                <a:solidFill>
                  <a:srgbClr val="222635"/>
                </a:solidFill>
              </a:rPr>
              <a:t>    @WebMethod</a:t>
            </a:r>
          </a:p>
          <a:p>
            <a:r>
              <a:rPr lang="en-IN" sz="1400" dirty="0">
                <a:solidFill>
                  <a:srgbClr val="222635"/>
                </a:solidFill>
              </a:rPr>
              <a:t>    @WebResult(partName = "return")</a:t>
            </a:r>
          </a:p>
          <a:p>
            <a:r>
              <a:rPr lang="en-IN" sz="1400" dirty="0">
                <a:solidFill>
                  <a:srgbClr val="222635"/>
                </a:solidFill>
              </a:rPr>
              <a:t>    public String sayHello(</a:t>
            </a:r>
          </a:p>
          <a:p>
            <a:r>
              <a:rPr lang="en-IN" sz="1400" dirty="0">
                <a:solidFill>
                  <a:srgbClr val="222635"/>
                </a:solidFill>
              </a:rPr>
              <a:t>        @WebParam(name = "arg0", partName = "arg0")</a:t>
            </a:r>
          </a:p>
          <a:p>
            <a:r>
              <a:rPr lang="en-IN" sz="1400" dirty="0">
                <a:solidFill>
                  <a:srgbClr val="222635"/>
                </a:solidFill>
              </a:rPr>
              <a:t>        String arg0);</a:t>
            </a:r>
          </a:p>
          <a:p>
            <a:r>
              <a:rPr lang="en-IN" sz="1400" dirty="0">
                <a:solidFill>
                  <a:srgbClr val="222635"/>
                </a:solidFill>
              </a:rPr>
              <a:t>}</a:t>
            </a:r>
          </a:p>
        </p:txBody>
      </p:sp>
      <p:sp>
        <p:nvSpPr>
          <p:cNvPr id="5" name="Rectangle 4">
            <a:extLst>
              <a:ext uri="{FF2B5EF4-FFF2-40B4-BE49-F238E27FC236}">
                <a16:creationId xmlns:a16="http://schemas.microsoft.com/office/drawing/2014/main" id="{9C3D7F8A-0B9D-44CB-93A8-110B54519C2C}"/>
              </a:ext>
            </a:extLst>
          </p:cNvPr>
          <p:cNvSpPr/>
          <p:nvPr/>
        </p:nvSpPr>
        <p:spPr>
          <a:xfrm>
            <a:off x="2286000" y="228600"/>
            <a:ext cx="6486391" cy="461665"/>
          </a:xfrm>
          <a:prstGeom prst="rect">
            <a:avLst/>
          </a:prstGeom>
        </p:spPr>
        <p:txBody>
          <a:bodyPr wrap="none">
            <a:spAutoFit/>
          </a:bodyPr>
          <a:lstStyle/>
          <a:p>
            <a:r>
              <a:rPr lang="en-IN" sz="2400" b="1" dirty="0">
                <a:solidFill>
                  <a:schemeClr val="bg1"/>
                </a:solidFill>
              </a:rPr>
              <a:t>Demo: Service Interface and Custom Types 	Cont..</a:t>
            </a:r>
          </a:p>
        </p:txBody>
      </p:sp>
      <p:sp>
        <p:nvSpPr>
          <p:cNvPr id="6" name="Title 5">
            <a:extLst>
              <a:ext uri="{FF2B5EF4-FFF2-40B4-BE49-F238E27FC236}">
                <a16:creationId xmlns:a16="http://schemas.microsoft.com/office/drawing/2014/main" id="{248BBDE4-18E5-4642-875E-11962A9B2C5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1369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943F6E-CA6C-48E2-B233-50A2410844ED}"/>
              </a:ext>
            </a:extLst>
          </p:cNvPr>
          <p:cNvSpPr/>
          <p:nvPr/>
        </p:nvSpPr>
        <p:spPr>
          <a:xfrm>
            <a:off x="76200" y="856357"/>
            <a:ext cx="9067800" cy="6001643"/>
          </a:xfrm>
          <a:prstGeom prst="rect">
            <a:avLst/>
          </a:prstGeom>
        </p:spPr>
        <p:txBody>
          <a:bodyPr wrap="square">
            <a:spAutoFit/>
          </a:bodyPr>
          <a:lstStyle/>
          <a:p>
            <a:r>
              <a:rPr lang="en-IN" sz="1200" dirty="0">
                <a:solidFill>
                  <a:srgbClr val="222635"/>
                </a:solidFill>
              </a:rPr>
              <a:t>The second file would be called HelloService.java, and it will contain the methods that would help us to connect to our service we are only concerned with the no-arg constructor and the </a:t>
            </a:r>
            <a:r>
              <a:rPr lang="en-IN" sz="1200" b="1" dirty="0">
                <a:solidFill>
                  <a:srgbClr val="222635"/>
                </a:solidFill>
              </a:rPr>
              <a:t>getHelloPort</a:t>
            </a:r>
            <a:r>
              <a:rPr lang="en-IN" sz="1200" dirty="0">
                <a:solidFill>
                  <a:srgbClr val="222635"/>
                </a:solidFill>
              </a:rPr>
              <a:t>() method:</a:t>
            </a:r>
          </a:p>
          <a:p>
            <a:endParaRPr lang="en-IN" sz="1200" dirty="0">
              <a:solidFill>
                <a:srgbClr val="222635"/>
              </a:solidFill>
            </a:endParaRPr>
          </a:p>
          <a:p>
            <a:r>
              <a:rPr lang="en-IN" sz="1200" dirty="0">
                <a:solidFill>
                  <a:srgbClr val="222635"/>
                </a:solidFill>
              </a:rPr>
              <a:t>package webserviceclient;</a:t>
            </a:r>
          </a:p>
          <a:p>
            <a:endParaRPr lang="en-IN" sz="1200" dirty="0">
              <a:solidFill>
                <a:srgbClr val="222635"/>
              </a:solidFill>
            </a:endParaRPr>
          </a:p>
          <a:p>
            <a:r>
              <a:rPr lang="en-IN" sz="1200" dirty="0">
                <a:solidFill>
                  <a:srgbClr val="222635"/>
                </a:solidFill>
              </a:rPr>
              <a:t>import java.net.MalformedURLException;</a:t>
            </a:r>
          </a:p>
          <a:p>
            <a:r>
              <a:rPr lang="en-IN" sz="1200" dirty="0">
                <a:solidFill>
                  <a:srgbClr val="222635"/>
                </a:solidFill>
              </a:rPr>
              <a:t>import java.net.URL;</a:t>
            </a:r>
          </a:p>
          <a:p>
            <a:r>
              <a:rPr lang="en-IN" sz="1200" dirty="0">
                <a:solidFill>
                  <a:srgbClr val="222635"/>
                </a:solidFill>
              </a:rPr>
              <a:t>import java.util.logging.Logger;</a:t>
            </a:r>
          </a:p>
          <a:p>
            <a:r>
              <a:rPr lang="en-IN" sz="1200" dirty="0">
                <a:solidFill>
                  <a:srgbClr val="222635"/>
                </a:solidFill>
              </a:rPr>
              <a:t>import javax.xml.namespace.QName;</a:t>
            </a:r>
          </a:p>
          <a:p>
            <a:r>
              <a:rPr lang="en-IN" sz="1200" dirty="0">
                <a:solidFill>
                  <a:srgbClr val="222635"/>
                </a:solidFill>
              </a:rPr>
              <a:t>import javax.xml.ws.Service;</a:t>
            </a:r>
          </a:p>
          <a:p>
            <a:r>
              <a:rPr lang="en-IN" sz="1200" dirty="0">
                <a:solidFill>
                  <a:srgbClr val="222635"/>
                </a:solidFill>
              </a:rPr>
              <a:t>import javax.xml.ws.WebEndpoint;</a:t>
            </a:r>
          </a:p>
          <a:p>
            <a:r>
              <a:rPr lang="en-IN" sz="1200" dirty="0">
                <a:solidFill>
                  <a:srgbClr val="222635"/>
                </a:solidFill>
              </a:rPr>
              <a:t>import javax.xml.ws.WebServiceClient;</a:t>
            </a:r>
          </a:p>
          <a:p>
            <a:r>
              <a:rPr lang="en-IN" sz="1200" dirty="0">
                <a:solidFill>
                  <a:srgbClr val="222635"/>
                </a:solidFill>
              </a:rPr>
              <a:t>import javax.xml.ws.WebServiceFeature;</a:t>
            </a:r>
          </a:p>
          <a:p>
            <a:endParaRPr lang="en-IN" sz="1200" dirty="0">
              <a:solidFill>
                <a:srgbClr val="222635"/>
              </a:solidFill>
            </a:endParaRPr>
          </a:p>
          <a:p>
            <a:r>
              <a:rPr lang="en-IN" sz="1200" dirty="0">
                <a:solidFill>
                  <a:srgbClr val="222635"/>
                </a:solidFill>
              </a:rPr>
              <a:t>@WebServiceClient(name = "HelloService", targetNamespace = "http:// testwebservice /", wsdlLocation = "http://localhost:1212/hello?wsdl")</a:t>
            </a:r>
          </a:p>
          <a:p>
            <a:r>
              <a:rPr lang="en-IN" sz="1200" dirty="0">
                <a:solidFill>
                  <a:srgbClr val="222635"/>
                </a:solidFill>
              </a:rPr>
              <a:t>public class HelloService</a:t>
            </a:r>
          </a:p>
          <a:p>
            <a:r>
              <a:rPr lang="en-IN" sz="1200" dirty="0">
                <a:solidFill>
                  <a:srgbClr val="222635"/>
                </a:solidFill>
              </a:rPr>
              <a:t>    extends Service</a:t>
            </a:r>
          </a:p>
          <a:p>
            <a:r>
              <a:rPr lang="en-IN" sz="1200" dirty="0">
                <a:solidFill>
                  <a:srgbClr val="222635"/>
                </a:solidFill>
              </a:rPr>
              <a:t>{</a:t>
            </a:r>
          </a:p>
          <a:p>
            <a:r>
              <a:rPr lang="en-IN" sz="1200" dirty="0">
                <a:solidFill>
                  <a:srgbClr val="222635"/>
                </a:solidFill>
              </a:rPr>
              <a:t>    private final static URL HELLOSERVICE_WSDL_LOCATION;</a:t>
            </a:r>
          </a:p>
          <a:p>
            <a:r>
              <a:rPr lang="en-IN" sz="1200" dirty="0">
                <a:solidFill>
                  <a:srgbClr val="222635"/>
                </a:solidFill>
              </a:rPr>
              <a:t>    private final static Logger logger = Logger.getLogger(wsclient.HelloService.class.getName());</a:t>
            </a:r>
          </a:p>
          <a:p>
            <a:r>
              <a:rPr lang="en-IN" sz="1200" dirty="0">
                <a:solidFill>
                  <a:srgbClr val="222635"/>
                </a:solidFill>
              </a:rPr>
              <a:t>    static {</a:t>
            </a:r>
          </a:p>
          <a:p>
            <a:r>
              <a:rPr lang="en-IN" sz="1200" dirty="0">
                <a:solidFill>
                  <a:srgbClr val="222635"/>
                </a:solidFill>
              </a:rPr>
              <a:t>        URL url = null;</a:t>
            </a:r>
          </a:p>
          <a:p>
            <a:r>
              <a:rPr lang="en-IN" sz="1200" dirty="0">
                <a:solidFill>
                  <a:srgbClr val="222635"/>
                </a:solidFill>
              </a:rPr>
              <a:t>        try {</a:t>
            </a:r>
          </a:p>
          <a:p>
            <a:r>
              <a:rPr lang="en-IN" sz="1200" dirty="0">
                <a:solidFill>
                  <a:srgbClr val="222635"/>
                </a:solidFill>
              </a:rPr>
              <a:t>            URL baseUrl;</a:t>
            </a:r>
          </a:p>
          <a:p>
            <a:r>
              <a:rPr lang="en-IN" sz="1200" dirty="0">
                <a:solidFill>
                  <a:srgbClr val="222635"/>
                </a:solidFill>
              </a:rPr>
              <a:t>            baseUrl = wsclient.HelloService.class.getResource(".");</a:t>
            </a:r>
          </a:p>
          <a:p>
            <a:r>
              <a:rPr lang="en-IN" sz="1200" dirty="0">
                <a:solidFill>
                  <a:srgbClr val="222635"/>
                </a:solidFill>
              </a:rPr>
              <a:t>            url = new URL(baseUrl, "http://localhost:1212/hello?wsdl");</a:t>
            </a:r>
          </a:p>
          <a:p>
            <a:r>
              <a:rPr lang="en-IN" sz="1200" dirty="0">
                <a:solidFill>
                  <a:srgbClr val="222635"/>
                </a:solidFill>
              </a:rPr>
              <a:t>        } catch (MalformedURLException e) {</a:t>
            </a:r>
          </a:p>
          <a:p>
            <a:r>
              <a:rPr lang="en-IN" sz="1200" dirty="0">
                <a:solidFill>
                  <a:srgbClr val="222635"/>
                </a:solidFill>
              </a:rPr>
              <a:t>            logger.warning("Failed to create URL for the wsdl Location: 'http://localhost:1212/hello?wsdl', retrying as a local file");</a:t>
            </a:r>
          </a:p>
          <a:p>
            <a:r>
              <a:rPr lang="en-IN" sz="1200" dirty="0">
                <a:solidFill>
                  <a:srgbClr val="222635"/>
                </a:solidFill>
              </a:rPr>
              <a:t>            logger.warning(e.getMessage());</a:t>
            </a:r>
          </a:p>
          <a:p>
            <a:r>
              <a:rPr lang="en-IN" sz="1200" dirty="0">
                <a:solidFill>
                  <a:srgbClr val="222635"/>
                </a:solidFill>
              </a:rPr>
              <a:t>        }</a:t>
            </a:r>
          </a:p>
          <a:p>
            <a:r>
              <a:rPr lang="en-IN" sz="1200" dirty="0">
                <a:solidFill>
                  <a:srgbClr val="222635"/>
                </a:solidFill>
              </a:rPr>
              <a:t>        HELLOSERVICE_WSDL_LOCATION = url;</a:t>
            </a:r>
          </a:p>
          <a:p>
            <a:r>
              <a:rPr lang="en-IN" sz="1200" dirty="0">
                <a:solidFill>
                  <a:srgbClr val="222635"/>
                </a:solidFill>
              </a:rPr>
              <a:t>    } </a:t>
            </a:r>
          </a:p>
        </p:txBody>
      </p:sp>
      <p:sp>
        <p:nvSpPr>
          <p:cNvPr id="5" name="Rectangle 4">
            <a:extLst>
              <a:ext uri="{FF2B5EF4-FFF2-40B4-BE49-F238E27FC236}">
                <a16:creationId xmlns:a16="http://schemas.microsoft.com/office/drawing/2014/main" id="{F6F635D7-8314-40F5-AF5B-52A08D096398}"/>
              </a:ext>
            </a:extLst>
          </p:cNvPr>
          <p:cNvSpPr/>
          <p:nvPr/>
        </p:nvSpPr>
        <p:spPr>
          <a:xfrm>
            <a:off x="2362200" y="152400"/>
            <a:ext cx="6486391" cy="461665"/>
          </a:xfrm>
          <a:prstGeom prst="rect">
            <a:avLst/>
          </a:prstGeom>
        </p:spPr>
        <p:txBody>
          <a:bodyPr wrap="none">
            <a:spAutoFit/>
          </a:bodyPr>
          <a:lstStyle/>
          <a:p>
            <a:r>
              <a:rPr lang="en-IN" sz="2400" b="1" dirty="0">
                <a:solidFill>
                  <a:schemeClr val="bg1"/>
                </a:solidFill>
              </a:rPr>
              <a:t>Demo: Service Interface and Custom Types 	Cont..</a:t>
            </a:r>
          </a:p>
        </p:txBody>
      </p:sp>
      <p:sp>
        <p:nvSpPr>
          <p:cNvPr id="6" name="Title 5">
            <a:extLst>
              <a:ext uri="{FF2B5EF4-FFF2-40B4-BE49-F238E27FC236}">
                <a16:creationId xmlns:a16="http://schemas.microsoft.com/office/drawing/2014/main" id="{F771816B-8095-4EBA-A620-B0FB3FCCE0E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02681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943F6E-CA6C-48E2-B233-50A2410844ED}"/>
              </a:ext>
            </a:extLst>
          </p:cNvPr>
          <p:cNvSpPr/>
          <p:nvPr/>
        </p:nvSpPr>
        <p:spPr>
          <a:xfrm>
            <a:off x="76200" y="856357"/>
            <a:ext cx="9067800" cy="6186309"/>
          </a:xfrm>
          <a:prstGeom prst="rect">
            <a:avLst/>
          </a:prstGeom>
        </p:spPr>
        <p:txBody>
          <a:bodyPr wrap="square">
            <a:spAutoFit/>
          </a:bodyPr>
          <a:lstStyle/>
          <a:p>
            <a:r>
              <a:rPr lang="en-IN" sz="1400" dirty="0">
                <a:solidFill>
                  <a:srgbClr val="222635"/>
                </a:solidFill>
              </a:rPr>
              <a:t> public HelloService(URL wsdlLocation, QName serviceName) {</a:t>
            </a:r>
          </a:p>
          <a:p>
            <a:r>
              <a:rPr lang="en-IN" sz="1400" dirty="0">
                <a:solidFill>
                  <a:srgbClr val="222635"/>
                </a:solidFill>
              </a:rPr>
              <a:t>        super(wsdlLocation, serviceName);</a:t>
            </a:r>
          </a:p>
          <a:p>
            <a:r>
              <a:rPr lang="en-IN" sz="1400" dirty="0">
                <a:solidFill>
                  <a:srgbClr val="222635"/>
                </a:solidFill>
              </a:rPr>
              <a:t>    }</a:t>
            </a:r>
          </a:p>
          <a:p>
            <a:r>
              <a:rPr lang="en-IN" sz="1400" dirty="0">
                <a:solidFill>
                  <a:srgbClr val="222635"/>
                </a:solidFill>
              </a:rPr>
              <a:t>    public HelloService() {</a:t>
            </a:r>
          </a:p>
          <a:p>
            <a:r>
              <a:rPr lang="en-IN" sz="1400" dirty="0">
                <a:solidFill>
                  <a:srgbClr val="222635"/>
                </a:solidFill>
              </a:rPr>
              <a:t>        super(HELLOSERVICE_WSDL_LOCATION, new QName("http:// testwebservice /", "HelloService"));</a:t>
            </a:r>
          </a:p>
          <a:p>
            <a:r>
              <a:rPr lang="en-IN" sz="1400" dirty="0">
                <a:solidFill>
                  <a:srgbClr val="222635"/>
                </a:solidFill>
              </a:rPr>
              <a:t>    }</a:t>
            </a:r>
          </a:p>
          <a:p>
            <a:r>
              <a:rPr lang="en-IN" sz="1400" dirty="0">
                <a:solidFill>
                  <a:srgbClr val="222635"/>
                </a:solidFill>
              </a:rPr>
              <a:t>    /**</a:t>
            </a:r>
          </a:p>
          <a:p>
            <a:r>
              <a:rPr lang="en-IN" sz="1400" dirty="0">
                <a:solidFill>
                  <a:srgbClr val="222635"/>
                </a:solidFill>
              </a:rPr>
              <a:t>     *</a:t>
            </a:r>
          </a:p>
          <a:p>
            <a:r>
              <a:rPr lang="en-IN" sz="1400" dirty="0">
                <a:solidFill>
                  <a:srgbClr val="222635"/>
                </a:solidFill>
              </a:rPr>
              <a:t>     * @return</a:t>
            </a:r>
          </a:p>
          <a:p>
            <a:r>
              <a:rPr lang="en-IN" sz="1400" dirty="0">
                <a:solidFill>
                  <a:srgbClr val="222635"/>
                </a:solidFill>
              </a:rPr>
              <a:t>     *     returns Hello</a:t>
            </a:r>
          </a:p>
          <a:p>
            <a:r>
              <a:rPr lang="en-IN" sz="1400" dirty="0">
                <a:solidFill>
                  <a:srgbClr val="222635"/>
                </a:solidFill>
              </a:rPr>
              <a:t>     */</a:t>
            </a:r>
          </a:p>
          <a:p>
            <a:r>
              <a:rPr lang="en-IN" sz="1400" dirty="0">
                <a:solidFill>
                  <a:srgbClr val="222635"/>
                </a:solidFill>
              </a:rPr>
              <a:t>    @WebEndpoint(name = "HelloPort")</a:t>
            </a:r>
          </a:p>
          <a:p>
            <a:r>
              <a:rPr lang="en-IN" sz="1400" dirty="0">
                <a:solidFill>
                  <a:srgbClr val="222635"/>
                </a:solidFill>
              </a:rPr>
              <a:t>    public Hello getHelloPort() {</a:t>
            </a:r>
          </a:p>
          <a:p>
            <a:r>
              <a:rPr lang="en-IN" sz="1400" dirty="0">
                <a:solidFill>
                  <a:srgbClr val="222635"/>
                </a:solidFill>
              </a:rPr>
              <a:t>        return super.getPort(new QName("http://wsserver/", "HelloPort"), Hello.class);</a:t>
            </a:r>
          </a:p>
          <a:p>
            <a:r>
              <a:rPr lang="en-IN" sz="1400" dirty="0">
                <a:solidFill>
                  <a:srgbClr val="222635"/>
                </a:solidFill>
              </a:rPr>
              <a:t>    }</a:t>
            </a:r>
          </a:p>
          <a:p>
            <a:r>
              <a:rPr lang="en-IN" sz="1400" dirty="0">
                <a:solidFill>
                  <a:srgbClr val="222635"/>
                </a:solidFill>
              </a:rPr>
              <a:t>    /**</a:t>
            </a:r>
          </a:p>
          <a:p>
            <a:r>
              <a:rPr lang="en-IN" sz="1400" dirty="0">
                <a:solidFill>
                  <a:srgbClr val="222635"/>
                </a:solidFill>
              </a:rPr>
              <a:t>     *</a:t>
            </a:r>
          </a:p>
          <a:p>
            <a:r>
              <a:rPr lang="en-IN" sz="1400" dirty="0">
                <a:solidFill>
                  <a:srgbClr val="222635"/>
                </a:solidFill>
              </a:rPr>
              <a:t>     * @param features</a:t>
            </a:r>
          </a:p>
          <a:p>
            <a:r>
              <a:rPr lang="en-IN" sz="1400" dirty="0">
                <a:solidFill>
                  <a:srgbClr val="222635"/>
                </a:solidFill>
              </a:rPr>
              <a:t>     *     A list of {@link javax.xml.ws.WebServiceFeature} to configure on the proxy.  Supported features not in the &lt;code&gt;features&lt;/code&gt; parameter will have their default values.</a:t>
            </a:r>
          </a:p>
          <a:p>
            <a:r>
              <a:rPr lang="en-IN" sz="1400" dirty="0">
                <a:solidFill>
                  <a:srgbClr val="222635"/>
                </a:solidFill>
              </a:rPr>
              <a:t>     * @return</a:t>
            </a:r>
          </a:p>
          <a:p>
            <a:r>
              <a:rPr lang="en-IN" sz="1400" dirty="0">
                <a:solidFill>
                  <a:srgbClr val="222635"/>
                </a:solidFill>
              </a:rPr>
              <a:t>     *     returns Hello</a:t>
            </a:r>
          </a:p>
          <a:p>
            <a:r>
              <a:rPr lang="en-IN" sz="1400" dirty="0">
                <a:solidFill>
                  <a:srgbClr val="222635"/>
                </a:solidFill>
              </a:rPr>
              <a:t>     */</a:t>
            </a:r>
          </a:p>
          <a:p>
            <a:r>
              <a:rPr lang="en-IN" sz="1400" dirty="0">
                <a:solidFill>
                  <a:srgbClr val="222635"/>
                </a:solidFill>
              </a:rPr>
              <a:t>    @WebEndpoint(name = "HelloPort")</a:t>
            </a:r>
          </a:p>
          <a:p>
            <a:r>
              <a:rPr lang="en-IN" sz="1400" dirty="0">
                <a:solidFill>
                  <a:srgbClr val="222635"/>
                </a:solidFill>
              </a:rPr>
              <a:t>    public Hello getHelloPort(WebServiceFeature... features) {</a:t>
            </a:r>
          </a:p>
          <a:p>
            <a:r>
              <a:rPr lang="en-IN" sz="1400" dirty="0">
                <a:solidFill>
                  <a:srgbClr val="222635"/>
                </a:solidFill>
              </a:rPr>
              <a:t>        return super.getPort(new QName("http:// testwebservice /", "HelloPort"), Hello.class, features);</a:t>
            </a:r>
          </a:p>
          <a:p>
            <a:r>
              <a:rPr lang="en-IN" sz="1400" dirty="0">
                <a:solidFill>
                  <a:srgbClr val="222635"/>
                </a:solidFill>
              </a:rPr>
              <a:t>    }</a:t>
            </a:r>
          </a:p>
          <a:p>
            <a:r>
              <a:rPr lang="en-IN" sz="1400" dirty="0">
                <a:solidFill>
                  <a:srgbClr val="222635"/>
                </a:solidFill>
              </a:rPr>
              <a:t>}</a:t>
            </a:r>
          </a:p>
        </p:txBody>
      </p:sp>
      <p:sp>
        <p:nvSpPr>
          <p:cNvPr id="5" name="Rectangle 4">
            <a:extLst>
              <a:ext uri="{FF2B5EF4-FFF2-40B4-BE49-F238E27FC236}">
                <a16:creationId xmlns:a16="http://schemas.microsoft.com/office/drawing/2014/main" id="{99B23C87-8005-4328-88AA-89DDC24D5799}"/>
              </a:ext>
            </a:extLst>
          </p:cNvPr>
          <p:cNvSpPr/>
          <p:nvPr/>
        </p:nvSpPr>
        <p:spPr>
          <a:xfrm>
            <a:off x="2362200" y="274421"/>
            <a:ext cx="6486391" cy="461665"/>
          </a:xfrm>
          <a:prstGeom prst="rect">
            <a:avLst/>
          </a:prstGeom>
        </p:spPr>
        <p:txBody>
          <a:bodyPr wrap="none">
            <a:spAutoFit/>
          </a:bodyPr>
          <a:lstStyle/>
          <a:p>
            <a:r>
              <a:rPr lang="en-IN" sz="2400" b="1" dirty="0">
                <a:solidFill>
                  <a:schemeClr val="bg1"/>
                </a:solidFill>
              </a:rPr>
              <a:t>Demo: Service Interface and Custom Types 	Cont..</a:t>
            </a:r>
          </a:p>
        </p:txBody>
      </p:sp>
      <p:sp>
        <p:nvSpPr>
          <p:cNvPr id="6" name="Title 5">
            <a:extLst>
              <a:ext uri="{FF2B5EF4-FFF2-40B4-BE49-F238E27FC236}">
                <a16:creationId xmlns:a16="http://schemas.microsoft.com/office/drawing/2014/main" id="{FF1F1805-37E1-4422-85EC-77BE94A55B9C}"/>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51407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943F6E-CA6C-48E2-B233-50A2410844ED}"/>
              </a:ext>
            </a:extLst>
          </p:cNvPr>
          <p:cNvSpPr/>
          <p:nvPr/>
        </p:nvSpPr>
        <p:spPr>
          <a:xfrm>
            <a:off x="76200" y="856357"/>
            <a:ext cx="9067800" cy="6186309"/>
          </a:xfrm>
          <a:prstGeom prst="rect">
            <a:avLst/>
          </a:prstGeom>
        </p:spPr>
        <p:txBody>
          <a:bodyPr wrap="square">
            <a:spAutoFit/>
          </a:bodyPr>
          <a:lstStyle/>
          <a:p>
            <a:r>
              <a:rPr lang="en-IN" sz="1400" dirty="0">
                <a:solidFill>
                  <a:srgbClr val="222635"/>
                </a:solidFill>
              </a:rPr>
              <a:t> public HelloService(URL wsdlLocation, QName serviceName) {</a:t>
            </a:r>
          </a:p>
          <a:p>
            <a:r>
              <a:rPr lang="en-IN" sz="1400" dirty="0">
                <a:solidFill>
                  <a:srgbClr val="222635"/>
                </a:solidFill>
              </a:rPr>
              <a:t>        super(wsdlLocation, serviceName);</a:t>
            </a:r>
          </a:p>
          <a:p>
            <a:r>
              <a:rPr lang="en-IN" sz="1400" dirty="0">
                <a:solidFill>
                  <a:srgbClr val="222635"/>
                </a:solidFill>
              </a:rPr>
              <a:t>    }</a:t>
            </a:r>
          </a:p>
          <a:p>
            <a:r>
              <a:rPr lang="en-IN" sz="1400" dirty="0">
                <a:solidFill>
                  <a:srgbClr val="222635"/>
                </a:solidFill>
              </a:rPr>
              <a:t>    public HelloService() {</a:t>
            </a:r>
          </a:p>
          <a:p>
            <a:r>
              <a:rPr lang="en-IN" sz="1400" dirty="0">
                <a:solidFill>
                  <a:srgbClr val="222635"/>
                </a:solidFill>
              </a:rPr>
              <a:t>        super(HELLOSERVICE_WSDL_LOCATION, new QName("http:// testwebservice /", "HelloService"));</a:t>
            </a:r>
          </a:p>
          <a:p>
            <a:r>
              <a:rPr lang="en-IN" sz="1400" dirty="0">
                <a:solidFill>
                  <a:srgbClr val="222635"/>
                </a:solidFill>
              </a:rPr>
              <a:t>    }</a:t>
            </a:r>
          </a:p>
          <a:p>
            <a:r>
              <a:rPr lang="en-IN" sz="1400" dirty="0">
                <a:solidFill>
                  <a:srgbClr val="222635"/>
                </a:solidFill>
              </a:rPr>
              <a:t>    /**</a:t>
            </a:r>
          </a:p>
          <a:p>
            <a:r>
              <a:rPr lang="en-IN" sz="1400" dirty="0">
                <a:solidFill>
                  <a:srgbClr val="222635"/>
                </a:solidFill>
              </a:rPr>
              <a:t>     *</a:t>
            </a:r>
          </a:p>
          <a:p>
            <a:r>
              <a:rPr lang="en-IN" sz="1400" dirty="0">
                <a:solidFill>
                  <a:srgbClr val="222635"/>
                </a:solidFill>
              </a:rPr>
              <a:t>     * @return</a:t>
            </a:r>
          </a:p>
          <a:p>
            <a:r>
              <a:rPr lang="en-IN" sz="1400" dirty="0">
                <a:solidFill>
                  <a:srgbClr val="222635"/>
                </a:solidFill>
              </a:rPr>
              <a:t>     *     returns Hello</a:t>
            </a:r>
          </a:p>
          <a:p>
            <a:r>
              <a:rPr lang="en-IN" sz="1400" dirty="0">
                <a:solidFill>
                  <a:srgbClr val="222635"/>
                </a:solidFill>
              </a:rPr>
              <a:t>     */</a:t>
            </a:r>
          </a:p>
          <a:p>
            <a:r>
              <a:rPr lang="en-IN" sz="1400" dirty="0">
                <a:solidFill>
                  <a:srgbClr val="222635"/>
                </a:solidFill>
              </a:rPr>
              <a:t>    @WebEndpoint(name = "HelloPort")</a:t>
            </a:r>
          </a:p>
          <a:p>
            <a:r>
              <a:rPr lang="en-IN" sz="1400" dirty="0">
                <a:solidFill>
                  <a:srgbClr val="222635"/>
                </a:solidFill>
              </a:rPr>
              <a:t>    public Hello getHelloPort() {</a:t>
            </a:r>
          </a:p>
          <a:p>
            <a:r>
              <a:rPr lang="en-IN" sz="1400" dirty="0">
                <a:solidFill>
                  <a:srgbClr val="222635"/>
                </a:solidFill>
              </a:rPr>
              <a:t>        return super.getPort(new QName("http:// testwebservice /", "HelloPort"), Hello.class);</a:t>
            </a:r>
          </a:p>
          <a:p>
            <a:r>
              <a:rPr lang="en-IN" sz="1400" dirty="0">
                <a:solidFill>
                  <a:srgbClr val="222635"/>
                </a:solidFill>
              </a:rPr>
              <a:t>    }</a:t>
            </a:r>
          </a:p>
          <a:p>
            <a:r>
              <a:rPr lang="en-IN" sz="1400" dirty="0">
                <a:solidFill>
                  <a:srgbClr val="222635"/>
                </a:solidFill>
              </a:rPr>
              <a:t>    /**</a:t>
            </a:r>
          </a:p>
          <a:p>
            <a:r>
              <a:rPr lang="en-IN" sz="1400" dirty="0">
                <a:solidFill>
                  <a:srgbClr val="222635"/>
                </a:solidFill>
              </a:rPr>
              <a:t>     *</a:t>
            </a:r>
          </a:p>
          <a:p>
            <a:r>
              <a:rPr lang="en-IN" sz="1400" dirty="0">
                <a:solidFill>
                  <a:srgbClr val="222635"/>
                </a:solidFill>
              </a:rPr>
              <a:t>     * @param features</a:t>
            </a:r>
          </a:p>
          <a:p>
            <a:r>
              <a:rPr lang="en-IN" sz="1400" dirty="0">
                <a:solidFill>
                  <a:srgbClr val="222635"/>
                </a:solidFill>
              </a:rPr>
              <a:t>     *     A list of {@link javax.xml.ws.WebServiceFeature} to configure on the proxy.  Supported features not in the &lt;code&gt;features&lt;/code&gt; parameter will have their default values.</a:t>
            </a:r>
          </a:p>
          <a:p>
            <a:r>
              <a:rPr lang="en-IN" sz="1400" dirty="0">
                <a:solidFill>
                  <a:srgbClr val="222635"/>
                </a:solidFill>
              </a:rPr>
              <a:t>     * @return</a:t>
            </a:r>
          </a:p>
          <a:p>
            <a:r>
              <a:rPr lang="en-IN" sz="1400" dirty="0">
                <a:solidFill>
                  <a:srgbClr val="222635"/>
                </a:solidFill>
              </a:rPr>
              <a:t>     *     returns Hello</a:t>
            </a:r>
          </a:p>
          <a:p>
            <a:r>
              <a:rPr lang="en-IN" sz="1400" dirty="0">
                <a:solidFill>
                  <a:srgbClr val="222635"/>
                </a:solidFill>
              </a:rPr>
              <a:t>     */</a:t>
            </a:r>
          </a:p>
          <a:p>
            <a:r>
              <a:rPr lang="en-IN" sz="1400" dirty="0">
                <a:solidFill>
                  <a:srgbClr val="222635"/>
                </a:solidFill>
              </a:rPr>
              <a:t>    @WebEndpoint(name = "HelloPort")</a:t>
            </a:r>
          </a:p>
          <a:p>
            <a:r>
              <a:rPr lang="en-IN" sz="1400" dirty="0">
                <a:solidFill>
                  <a:srgbClr val="222635"/>
                </a:solidFill>
              </a:rPr>
              <a:t>    public Hello getHelloPort(WebServiceFeature... features) {</a:t>
            </a:r>
          </a:p>
          <a:p>
            <a:r>
              <a:rPr lang="en-IN" sz="1400" dirty="0">
                <a:solidFill>
                  <a:srgbClr val="222635"/>
                </a:solidFill>
              </a:rPr>
              <a:t>        return super.getPort(new QName("http:// testwebservice /", "HelloPort"), Hello.class, features);</a:t>
            </a:r>
          </a:p>
          <a:p>
            <a:r>
              <a:rPr lang="en-IN" sz="1400" dirty="0">
                <a:solidFill>
                  <a:srgbClr val="222635"/>
                </a:solidFill>
              </a:rPr>
              <a:t>    }</a:t>
            </a:r>
          </a:p>
          <a:p>
            <a:r>
              <a:rPr lang="en-IN" sz="1400" dirty="0">
                <a:solidFill>
                  <a:srgbClr val="222635"/>
                </a:solidFill>
              </a:rPr>
              <a:t>}</a:t>
            </a:r>
          </a:p>
        </p:txBody>
      </p:sp>
      <p:sp>
        <p:nvSpPr>
          <p:cNvPr id="5" name="Rectangle 4">
            <a:extLst>
              <a:ext uri="{FF2B5EF4-FFF2-40B4-BE49-F238E27FC236}">
                <a16:creationId xmlns:a16="http://schemas.microsoft.com/office/drawing/2014/main" id="{C16343BD-1C38-4E46-B229-754BDAF9CD61}"/>
              </a:ext>
            </a:extLst>
          </p:cNvPr>
          <p:cNvSpPr/>
          <p:nvPr/>
        </p:nvSpPr>
        <p:spPr>
          <a:xfrm>
            <a:off x="2362200" y="264994"/>
            <a:ext cx="6486391" cy="461665"/>
          </a:xfrm>
          <a:prstGeom prst="rect">
            <a:avLst/>
          </a:prstGeom>
        </p:spPr>
        <p:txBody>
          <a:bodyPr wrap="none">
            <a:spAutoFit/>
          </a:bodyPr>
          <a:lstStyle/>
          <a:p>
            <a:r>
              <a:rPr lang="en-IN" sz="2400" b="1" dirty="0">
                <a:solidFill>
                  <a:schemeClr val="bg1"/>
                </a:solidFill>
              </a:rPr>
              <a:t>Demo: Service Interface and Custom Types 	Cont..</a:t>
            </a:r>
          </a:p>
        </p:txBody>
      </p:sp>
      <p:sp>
        <p:nvSpPr>
          <p:cNvPr id="6" name="Title 5">
            <a:extLst>
              <a:ext uri="{FF2B5EF4-FFF2-40B4-BE49-F238E27FC236}">
                <a16:creationId xmlns:a16="http://schemas.microsoft.com/office/drawing/2014/main" id="{4A27BC8F-6347-43F5-A64C-E6FB8E8EF8A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79309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943F6E-CA6C-48E2-B233-50A2410844ED}"/>
              </a:ext>
            </a:extLst>
          </p:cNvPr>
          <p:cNvSpPr/>
          <p:nvPr/>
        </p:nvSpPr>
        <p:spPr>
          <a:xfrm>
            <a:off x="76200" y="856357"/>
            <a:ext cx="9067800" cy="4616648"/>
          </a:xfrm>
          <a:prstGeom prst="rect">
            <a:avLst/>
          </a:prstGeom>
        </p:spPr>
        <p:txBody>
          <a:bodyPr wrap="square">
            <a:spAutoFit/>
          </a:bodyPr>
          <a:lstStyle/>
          <a:p>
            <a:r>
              <a:rPr lang="en-IN" sz="1400" b="1" dirty="0">
                <a:solidFill>
                  <a:srgbClr val="222635"/>
                </a:solidFill>
              </a:rPr>
              <a:t>2. Invoke the Web Service</a:t>
            </a:r>
          </a:p>
          <a:p>
            <a:endParaRPr lang="en-IN" sz="1400" b="1" dirty="0">
              <a:solidFill>
                <a:srgbClr val="222635"/>
              </a:solidFill>
            </a:endParaRPr>
          </a:p>
          <a:p>
            <a:r>
              <a:rPr lang="en-IN" sz="1400" dirty="0">
                <a:solidFill>
                  <a:srgbClr val="222635"/>
                </a:solidFill>
              </a:rPr>
              <a:t>We are now ready to write the code responsible for invoking the web service by making a new instance of the HelloService class, we are ready to get Hello interface by calling the method getHelloPort() from the HelloService instance. After that we can call the method and get the response as a simple Java method:</a:t>
            </a:r>
          </a:p>
          <a:p>
            <a:endParaRPr lang="en-IN" sz="1400" dirty="0">
              <a:solidFill>
                <a:srgbClr val="222635"/>
              </a:solidFill>
            </a:endParaRPr>
          </a:p>
          <a:p>
            <a:r>
              <a:rPr lang="en-IN" sz="1400" dirty="0">
                <a:solidFill>
                  <a:srgbClr val="222635"/>
                </a:solidFill>
              </a:rPr>
              <a:t>package webserviceclient;</a:t>
            </a:r>
          </a:p>
          <a:p>
            <a:endParaRPr lang="en-IN" sz="1400" dirty="0">
              <a:solidFill>
                <a:srgbClr val="222635"/>
              </a:solidFill>
            </a:endParaRPr>
          </a:p>
          <a:p>
            <a:r>
              <a:rPr lang="en-IN" sz="1400" dirty="0">
                <a:solidFill>
                  <a:srgbClr val="222635"/>
                </a:solidFill>
              </a:rPr>
              <a:t>public class HelloClient {</a:t>
            </a:r>
          </a:p>
          <a:p>
            <a:r>
              <a:rPr lang="en-IN" sz="1400" dirty="0">
                <a:solidFill>
                  <a:srgbClr val="222635"/>
                </a:solidFill>
              </a:rPr>
              <a:t>	public static void main(String[] args) {</a:t>
            </a:r>
          </a:p>
          <a:p>
            <a:r>
              <a:rPr lang="en-IN" sz="1400" dirty="0">
                <a:solidFill>
                  <a:srgbClr val="222635"/>
                </a:solidFill>
              </a:rPr>
              <a:t>		HelloService service = new HelloService();</a:t>
            </a:r>
          </a:p>
          <a:p>
            <a:r>
              <a:rPr lang="en-IN" sz="1400" dirty="0">
                <a:solidFill>
                  <a:srgbClr val="222635"/>
                </a:solidFill>
              </a:rPr>
              <a:t>		Hello hello = service.getHelloPort();</a:t>
            </a:r>
          </a:p>
          <a:p>
            <a:r>
              <a:rPr lang="en-IN" sz="1400" dirty="0">
                <a:solidFill>
                  <a:srgbClr val="222635"/>
                </a:solidFill>
              </a:rPr>
              <a:t>		String text = hello.sayHello(“Hari");</a:t>
            </a:r>
          </a:p>
          <a:p>
            <a:r>
              <a:rPr lang="en-IN" sz="1400" dirty="0">
                <a:solidFill>
                  <a:srgbClr val="222635"/>
                </a:solidFill>
              </a:rPr>
              <a:t>		System.out.println(text);</a:t>
            </a:r>
          </a:p>
          <a:p>
            <a:r>
              <a:rPr lang="en-IN" sz="1400" dirty="0">
                <a:solidFill>
                  <a:srgbClr val="222635"/>
                </a:solidFill>
              </a:rPr>
              <a:t>	}</a:t>
            </a:r>
          </a:p>
          <a:p>
            <a:r>
              <a:rPr lang="en-IN" sz="1400" dirty="0">
                <a:solidFill>
                  <a:srgbClr val="222635"/>
                </a:solidFill>
              </a:rPr>
              <a:t>}</a:t>
            </a:r>
          </a:p>
          <a:p>
            <a:r>
              <a:rPr lang="en-IN" sz="1400" b="1" dirty="0">
                <a:solidFill>
                  <a:srgbClr val="222635"/>
                </a:solidFill>
              </a:rPr>
              <a:t>3. Compile Classes and Run</a:t>
            </a:r>
            <a:endParaRPr lang="en-IN" sz="1400" dirty="0">
              <a:solidFill>
                <a:srgbClr val="222635"/>
              </a:solidFill>
            </a:endParaRPr>
          </a:p>
          <a:p>
            <a:endParaRPr lang="en-IN" sz="1400" b="1" dirty="0">
              <a:solidFill>
                <a:srgbClr val="222635"/>
              </a:solidFill>
            </a:endParaRPr>
          </a:p>
          <a:p>
            <a:r>
              <a:rPr lang="en-IN" sz="1400" b="1" dirty="0">
                <a:solidFill>
                  <a:srgbClr val="222635"/>
                </a:solidFill>
              </a:rPr>
              <a:t>javac -d . *.java</a:t>
            </a:r>
          </a:p>
          <a:p>
            <a:endParaRPr lang="en-IN" sz="1400" b="1" dirty="0">
              <a:solidFill>
                <a:srgbClr val="222635"/>
              </a:solidFill>
            </a:endParaRPr>
          </a:p>
          <a:p>
            <a:r>
              <a:rPr lang="en-IN" sz="1400" b="1" dirty="0">
                <a:solidFill>
                  <a:srgbClr val="222635"/>
                </a:solidFill>
              </a:rPr>
              <a:t>java wsclient/HelloClient</a:t>
            </a:r>
          </a:p>
        </p:txBody>
      </p:sp>
      <p:sp>
        <p:nvSpPr>
          <p:cNvPr id="5" name="Rectangle 4">
            <a:extLst>
              <a:ext uri="{FF2B5EF4-FFF2-40B4-BE49-F238E27FC236}">
                <a16:creationId xmlns:a16="http://schemas.microsoft.com/office/drawing/2014/main" id="{4BF00C9B-EB19-405F-BC40-536E6C7D4B96}"/>
              </a:ext>
            </a:extLst>
          </p:cNvPr>
          <p:cNvSpPr/>
          <p:nvPr/>
        </p:nvSpPr>
        <p:spPr>
          <a:xfrm>
            <a:off x="2514600" y="152400"/>
            <a:ext cx="6486391" cy="461665"/>
          </a:xfrm>
          <a:prstGeom prst="rect">
            <a:avLst/>
          </a:prstGeom>
        </p:spPr>
        <p:txBody>
          <a:bodyPr wrap="none">
            <a:spAutoFit/>
          </a:bodyPr>
          <a:lstStyle/>
          <a:p>
            <a:r>
              <a:rPr lang="en-IN" sz="2400" b="1" dirty="0">
                <a:solidFill>
                  <a:schemeClr val="bg1"/>
                </a:solidFill>
              </a:rPr>
              <a:t>Demo: Service Interface and Custom Types 	Cont..</a:t>
            </a:r>
          </a:p>
        </p:txBody>
      </p:sp>
      <p:sp>
        <p:nvSpPr>
          <p:cNvPr id="6" name="Title 5">
            <a:extLst>
              <a:ext uri="{FF2B5EF4-FFF2-40B4-BE49-F238E27FC236}">
                <a16:creationId xmlns:a16="http://schemas.microsoft.com/office/drawing/2014/main" id="{D8F37743-BB74-4D5F-8103-70392015587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4183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8222-5649-4FD3-AA32-5445C7580C1B}"/>
              </a:ext>
            </a:extLst>
          </p:cNvPr>
          <p:cNvSpPr>
            <a:spLocks noGrp="1"/>
          </p:cNvSpPr>
          <p:nvPr>
            <p:ph type="title"/>
          </p:nvPr>
        </p:nvSpPr>
        <p:spPr/>
        <p:txBody>
          <a:bodyPr/>
          <a:lstStyle/>
          <a:p>
            <a:r>
              <a:rPr lang="en-IN" dirty="0"/>
              <a:t>Module Overview</a:t>
            </a:r>
          </a:p>
        </p:txBody>
      </p:sp>
      <p:sp>
        <p:nvSpPr>
          <p:cNvPr id="3" name="Content Placeholder 2">
            <a:extLst>
              <a:ext uri="{FF2B5EF4-FFF2-40B4-BE49-F238E27FC236}">
                <a16:creationId xmlns:a16="http://schemas.microsoft.com/office/drawing/2014/main" id="{3FEDC83B-FF59-4728-80F7-721734DC262F}"/>
              </a:ext>
            </a:extLst>
          </p:cNvPr>
          <p:cNvSpPr>
            <a:spLocks noGrp="1"/>
          </p:cNvSpPr>
          <p:nvPr>
            <p:ph idx="1"/>
          </p:nvPr>
        </p:nvSpPr>
        <p:spPr/>
        <p:txBody>
          <a:bodyPr>
            <a:normAutofit/>
          </a:bodyPr>
          <a:lstStyle/>
          <a:p>
            <a:pPr marL="0" indent="0">
              <a:buNone/>
            </a:pPr>
            <a:r>
              <a:rPr lang="en-US" sz="1800" dirty="0"/>
              <a:t>In this Module, we will learn the following:</a:t>
            </a:r>
          </a:p>
          <a:p>
            <a:pPr marL="0" indent="0">
              <a:buNone/>
            </a:pPr>
            <a:endParaRPr lang="en-US" sz="1800" dirty="0"/>
          </a:p>
        </p:txBody>
      </p:sp>
      <p:sp>
        <p:nvSpPr>
          <p:cNvPr id="6" name="Rectangle 5">
            <a:extLst>
              <a:ext uri="{FF2B5EF4-FFF2-40B4-BE49-F238E27FC236}">
                <a16:creationId xmlns:a16="http://schemas.microsoft.com/office/drawing/2014/main" id="{6C3D7132-B233-4707-9921-86DD46B02771}"/>
              </a:ext>
            </a:extLst>
          </p:cNvPr>
          <p:cNvSpPr/>
          <p:nvPr/>
        </p:nvSpPr>
        <p:spPr>
          <a:xfrm>
            <a:off x="762000" y="2133600"/>
            <a:ext cx="4572000" cy="923330"/>
          </a:xfrm>
          <a:prstGeom prst="rect">
            <a:avLst/>
          </a:prstGeom>
        </p:spPr>
        <p:txBody>
          <a:bodyPr>
            <a:spAutoFit/>
          </a:bodyPr>
          <a:lstStyle/>
          <a:p>
            <a:pPr marL="285750" indent="-285750">
              <a:buFont typeface="Wingdings" panose="05000000000000000000" pitchFamily="2" charset="2"/>
              <a:buChar char="q"/>
            </a:pPr>
            <a:r>
              <a:rPr lang="en-IN" dirty="0"/>
              <a:t>Schema Types and Binding Styles</a:t>
            </a:r>
          </a:p>
          <a:p>
            <a:pPr marL="285750" indent="-285750">
              <a:buFont typeface="Wingdings" panose="05000000000000000000" pitchFamily="2" charset="2"/>
              <a:buChar char="q"/>
            </a:pPr>
            <a:r>
              <a:rPr lang="en-IN" dirty="0"/>
              <a:t>Service Interface and Custom Types</a:t>
            </a:r>
          </a:p>
          <a:p>
            <a:endParaRPr lang="en-IN" b="1" dirty="0"/>
          </a:p>
        </p:txBody>
      </p:sp>
    </p:spTree>
    <p:extLst>
      <p:ext uri="{BB962C8B-B14F-4D97-AF65-F5344CB8AC3E}">
        <p14:creationId xmlns:p14="http://schemas.microsoft.com/office/powerpoint/2010/main" val="351052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E562-BFC0-4834-9E68-00F6971B318E}"/>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F9EB8246-268A-419D-AFD1-4621CE782FE8}"/>
              </a:ext>
            </a:extLst>
          </p:cNvPr>
          <p:cNvSpPr>
            <a:spLocks noGrp="1"/>
          </p:cNvSpPr>
          <p:nvPr>
            <p:ph idx="1"/>
          </p:nvPr>
        </p:nvSpPr>
        <p:spPr/>
        <p:txBody>
          <a:bodyPr>
            <a:normAutofit/>
          </a:bodyPr>
          <a:lstStyle/>
          <a:p>
            <a:pPr marL="0" indent="0">
              <a:buNone/>
            </a:pPr>
            <a:r>
              <a:rPr lang="en-US" sz="1800" dirty="0"/>
              <a:t>In this Module, we have learnt the following:</a:t>
            </a:r>
          </a:p>
          <a:p>
            <a:pPr>
              <a:buFont typeface="Wingdings" panose="05000000000000000000" pitchFamily="2" charset="2"/>
              <a:buChar char="ü"/>
            </a:pPr>
            <a:r>
              <a:rPr lang="en-IN" sz="1800" b="0" dirty="0"/>
              <a:t>Schema Types and Binding Styles</a:t>
            </a:r>
          </a:p>
          <a:p>
            <a:pPr>
              <a:buFont typeface="Wingdings" panose="05000000000000000000" pitchFamily="2" charset="2"/>
              <a:buChar char="ü"/>
            </a:pPr>
            <a:r>
              <a:rPr lang="en-IN" sz="1800" b="0" dirty="0"/>
              <a:t>Service Interface and Custom Types</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982571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Arrow -1.png"/>
          <p:cNvPicPr>
            <a:picLocks noChangeAspect="1"/>
          </p:cNvPicPr>
          <p:nvPr/>
        </p:nvPicPr>
        <p:blipFill>
          <a:blip r:embed="rId3" cstate="screen"/>
          <a:srcRect/>
          <a:stretch>
            <a:fillRect/>
          </a:stretch>
        </p:blipFill>
        <p:spPr bwMode="auto">
          <a:xfrm>
            <a:off x="0" y="1295400"/>
            <a:ext cx="556974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a:xfrm>
            <a:off x="914400" y="2590800"/>
            <a:ext cx="38862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mj-lt"/>
                <a:ea typeface="+mj-ea"/>
                <a:cs typeface="+mj-cs"/>
              </a:rPr>
              <a:t>Thank You </a:t>
            </a:r>
          </a:p>
        </p:txBody>
      </p:sp>
      <p:sp>
        <p:nvSpPr>
          <p:cNvPr id="5" name="Slide Number Placeholder 4"/>
          <p:cNvSpPr>
            <a:spLocks noGrp="1"/>
          </p:cNvSpPr>
          <p:nvPr>
            <p:ph type="sldNum" sz="quarter" idx="12"/>
          </p:nvPr>
        </p:nvSpPr>
        <p:spPr/>
        <p:txBody>
          <a:bodyPr/>
          <a:lstStyle/>
          <a:p>
            <a:fld id="{C01689F3-678C-4040-AABE-2F30FB318DF6}" type="slidenum">
              <a:rPr lang="en-US" smtClean="0"/>
              <a:pPr/>
              <a:t>21</a:t>
            </a:fld>
            <a:endParaRPr lang="en-US" dirty="0"/>
          </a:p>
        </p:txBody>
      </p:sp>
    </p:spTree>
    <p:extLst>
      <p:ext uri="{BB962C8B-B14F-4D97-AF65-F5344CB8AC3E}">
        <p14:creationId xmlns:p14="http://schemas.microsoft.com/office/powerpoint/2010/main" val="180974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Schema Types and Binding Styles</a:t>
            </a:r>
          </a:p>
        </p:txBody>
      </p:sp>
      <p:sp>
        <p:nvSpPr>
          <p:cNvPr id="4" name="Rectangle 3"/>
          <p:cNvSpPr/>
          <p:nvPr/>
        </p:nvSpPr>
        <p:spPr>
          <a:xfrm>
            <a:off x="228600" y="928798"/>
            <a:ext cx="8686800" cy="5355312"/>
          </a:xfrm>
          <a:prstGeom prst="rect">
            <a:avLst/>
          </a:prstGeom>
        </p:spPr>
        <p:txBody>
          <a:bodyPr wrap="square">
            <a:spAutoFit/>
          </a:bodyPr>
          <a:lstStyle/>
          <a:p>
            <a:r>
              <a:rPr lang="en-IN" dirty="0"/>
              <a:t>The XML specification includes the </a:t>
            </a:r>
            <a:r>
              <a:rPr lang="en-IN" b="1" dirty="0"/>
              <a:t>Document Type Definition (DTD), </a:t>
            </a:r>
            <a:r>
              <a:rPr lang="en-IN" dirty="0"/>
              <a:t>which can be used to describe how XML elements and attributes are organized. </a:t>
            </a:r>
            <a:r>
              <a:rPr lang="en-IN" b="1" dirty="0"/>
              <a:t>XML Schemas</a:t>
            </a:r>
            <a:r>
              <a:rPr lang="en-IN" dirty="0"/>
              <a:t>, known as </a:t>
            </a:r>
            <a:r>
              <a:rPr lang="en-IN" b="1" dirty="0"/>
              <a:t>XML Schema Definition, (XSD)</a:t>
            </a:r>
            <a:r>
              <a:rPr lang="en-IN" dirty="0"/>
              <a:t>  are an extension to DTD which also provides validation of data types.</a:t>
            </a:r>
          </a:p>
          <a:p>
            <a:r>
              <a:rPr lang="en-IN" dirty="0"/>
              <a:t>The XML Schema root element must start and end with schema tag. There are two element types, </a:t>
            </a:r>
            <a:r>
              <a:rPr lang="en-IN" b="1" dirty="0"/>
              <a:t>simple types and complex types.</a:t>
            </a:r>
          </a:p>
          <a:p>
            <a:endParaRPr lang="en-IN" b="1" dirty="0"/>
          </a:p>
          <a:p>
            <a:r>
              <a:rPr lang="en-IN" b="1" dirty="0"/>
              <a:t>Simple and Complex Types</a:t>
            </a:r>
          </a:p>
          <a:p>
            <a:endParaRPr lang="en-IN" b="1" dirty="0"/>
          </a:p>
          <a:p>
            <a:r>
              <a:rPr lang="en-IN" b="1" dirty="0"/>
              <a:t>A simple type-</a:t>
            </a:r>
          </a:p>
          <a:p>
            <a:r>
              <a:rPr lang="en-IN" b="1" dirty="0"/>
              <a:t>It defines the primitive data type of an element. </a:t>
            </a:r>
          </a:p>
          <a:p>
            <a:r>
              <a:rPr lang="en-IN" b="1" dirty="0"/>
              <a:t>Syntax:</a:t>
            </a:r>
          </a:p>
          <a:p>
            <a:r>
              <a:rPr lang="en-IN" b="1" dirty="0"/>
              <a:t>&lt;element name="elementname" type="datatype"/&gt;. </a:t>
            </a:r>
          </a:p>
          <a:p>
            <a:endParaRPr lang="en-IN" b="1" dirty="0"/>
          </a:p>
          <a:p>
            <a:r>
              <a:rPr lang="en-IN" b="1" dirty="0"/>
              <a:t> A Complex type-</a:t>
            </a:r>
          </a:p>
          <a:p>
            <a:endParaRPr lang="en-IN" b="1" dirty="0"/>
          </a:p>
          <a:p>
            <a:r>
              <a:rPr lang="en-IN" b="1" dirty="0"/>
              <a:t>It defines the elements that contain other elements which are not simple types</a:t>
            </a:r>
            <a:r>
              <a:rPr lang="en-IN" b="1"/>
              <a:t>. </a:t>
            </a:r>
            <a:endParaRPr lang="en-IN" b="1" dirty="0"/>
          </a:p>
          <a:p>
            <a:r>
              <a:rPr lang="en-IN" b="1" dirty="0"/>
              <a:t>Syntax:</a:t>
            </a:r>
          </a:p>
          <a:p>
            <a:r>
              <a:rPr lang="en-IN" b="1" dirty="0"/>
              <a:t> &lt;complexType name="elementname"/&gt;</a:t>
            </a:r>
            <a:endParaRPr lang="en-US" sz="2000" dirty="0"/>
          </a:p>
        </p:txBody>
      </p:sp>
    </p:spTree>
    <p:extLst>
      <p:ext uri="{BB962C8B-B14F-4D97-AF65-F5344CB8AC3E}">
        <p14:creationId xmlns:p14="http://schemas.microsoft.com/office/powerpoint/2010/main" val="211559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Schema Types and Binding Styles Cont..</a:t>
            </a:r>
          </a:p>
        </p:txBody>
      </p:sp>
      <p:sp>
        <p:nvSpPr>
          <p:cNvPr id="4" name="Rectangle 3"/>
          <p:cNvSpPr/>
          <p:nvPr/>
        </p:nvSpPr>
        <p:spPr>
          <a:xfrm>
            <a:off x="76200" y="914400"/>
            <a:ext cx="9067800" cy="6046819"/>
          </a:xfrm>
          <a:prstGeom prst="rect">
            <a:avLst/>
          </a:prstGeom>
        </p:spPr>
        <p:txBody>
          <a:bodyPr wrap="square">
            <a:spAutoFit/>
          </a:bodyPr>
          <a:lstStyle/>
          <a:p>
            <a:r>
              <a:rPr lang="en-IN" sz="1600" dirty="0"/>
              <a:t>An example of simple and complex type declaration within an XML Schema is shown below:</a:t>
            </a:r>
          </a:p>
          <a:p>
            <a:endParaRPr lang="en-IN" sz="1600" dirty="0"/>
          </a:p>
          <a:p>
            <a:r>
              <a:rPr lang="en-IN" sz="1400" b="1" dirty="0"/>
              <a:t>&lt;?xml version="1.0" encoding="UTF-8" ?&gt;</a:t>
            </a:r>
          </a:p>
          <a:p>
            <a:r>
              <a:rPr lang="en-IN" sz="1400" b="1" dirty="0"/>
              <a:t>&lt;schema xmlns:"http://www.w3.org/2001/XMLSchema"&gt;</a:t>
            </a:r>
          </a:p>
          <a:p>
            <a:r>
              <a:rPr lang="en-IN" sz="1400" b="1" dirty="0"/>
              <a:t>    &lt;element name="purchaseOrder" type="PurchaseOrder"/&gt;</a:t>
            </a:r>
          </a:p>
          <a:p>
            <a:r>
              <a:rPr lang="en-IN" sz="1400" b="1" dirty="0"/>
              <a:t>    &lt;complexType name="PurchaseOrder"&gt;</a:t>
            </a:r>
          </a:p>
          <a:p>
            <a:r>
              <a:rPr lang="en-IN" sz="1400" b="1" dirty="0"/>
              <a:t>        &lt;sequence&gt;</a:t>
            </a:r>
          </a:p>
          <a:p>
            <a:r>
              <a:rPr lang="en-IN" sz="1400" b="1" dirty="0"/>
              <a:t>            &lt;element name="firstname" type="string"/&gt; </a:t>
            </a:r>
          </a:p>
          <a:p>
            <a:r>
              <a:rPr lang="en-IN" sz="1400" b="1" dirty="0"/>
              <a:t>            &lt;element name="surname" type="string"/&gt;</a:t>
            </a:r>
          </a:p>
          <a:p>
            <a:r>
              <a:rPr lang="en-IN" sz="1400" b="1" dirty="0"/>
              <a:t>            &lt;element name="shipAddress" type="address"/&gt;</a:t>
            </a:r>
          </a:p>
          <a:p>
            <a:r>
              <a:rPr lang="en-IN" sz="1400" b="1" dirty="0"/>
              <a:t>            &lt;element name="billAddress" type="address"/&gt;</a:t>
            </a:r>
          </a:p>
          <a:p>
            <a:r>
              <a:rPr lang="en-IN" sz="1400" b="1" dirty="0"/>
              <a:t>            &lt;element name="telephone" type="string"/&gt;</a:t>
            </a:r>
          </a:p>
          <a:p>
            <a:r>
              <a:rPr lang="en-IN" sz="1400" b="1" dirty="0"/>
              <a:t>        &lt;/sequence&gt;</a:t>
            </a:r>
          </a:p>
          <a:p>
            <a:r>
              <a:rPr lang="en-IN" sz="1400" b="1" dirty="0"/>
              <a:t>    &lt;/complexType&gt;</a:t>
            </a:r>
          </a:p>
          <a:p>
            <a:r>
              <a:rPr lang="en-IN" sz="1400" b="1" dirty="0"/>
              <a:t>    &lt;complexType name="address"&gt;</a:t>
            </a:r>
          </a:p>
          <a:p>
            <a:r>
              <a:rPr lang="en-IN" sz="1400" b="1" dirty="0"/>
              <a:t>        &lt;sequence&gt;</a:t>
            </a:r>
          </a:p>
          <a:p>
            <a:r>
              <a:rPr lang="en-IN" sz="1400" b="1" dirty="0"/>
              <a:t>            &lt;element name="addressLine1" type="string"/&gt; </a:t>
            </a:r>
          </a:p>
          <a:p>
            <a:r>
              <a:rPr lang="en-IN" sz="1400" b="1" dirty="0"/>
              <a:t>            &lt;element name="addressLine2" type="string"/&gt;</a:t>
            </a:r>
          </a:p>
          <a:p>
            <a:r>
              <a:rPr lang="en-IN" sz="1400" b="1" dirty="0"/>
              <a:t>            &lt;element name="town" type="string"/&gt;</a:t>
            </a:r>
          </a:p>
          <a:p>
            <a:r>
              <a:rPr lang="en-IN" sz="1400" b="1" dirty="0"/>
              <a:t>            &lt;element name="county" type="string"/&gt;</a:t>
            </a:r>
          </a:p>
          <a:p>
            <a:r>
              <a:rPr lang="en-IN" sz="1400" b="1" dirty="0"/>
              <a:t>            &lt;element name="postcode" type="string"/&gt;</a:t>
            </a:r>
          </a:p>
          <a:p>
            <a:r>
              <a:rPr lang="en-IN" sz="1400" b="1" dirty="0"/>
              <a:t>        &lt;/sequence&gt;</a:t>
            </a:r>
          </a:p>
          <a:p>
            <a:r>
              <a:rPr lang="en-IN" sz="1400" b="1" dirty="0"/>
              <a:t>    &lt;/complexType&gt;</a:t>
            </a:r>
          </a:p>
          <a:p>
            <a:r>
              <a:rPr lang="en-IN" sz="1400" b="1" dirty="0"/>
              <a:t>&lt;/schema&gt; </a:t>
            </a:r>
          </a:p>
          <a:p>
            <a:endParaRPr lang="en-IN" sz="1400" dirty="0"/>
          </a:p>
          <a:p>
            <a:r>
              <a:rPr lang="en-IN" sz="1600" dirty="0"/>
              <a:t> XML Schemas also declare sequences, attribute types and occurrences.</a:t>
            </a:r>
          </a:p>
          <a:p>
            <a:endParaRPr lang="en-IN" sz="1600" dirty="0"/>
          </a:p>
        </p:txBody>
      </p:sp>
    </p:spTree>
    <p:extLst>
      <p:ext uri="{BB962C8B-B14F-4D97-AF65-F5344CB8AC3E}">
        <p14:creationId xmlns:p14="http://schemas.microsoft.com/office/powerpoint/2010/main" val="198961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Schema Types and Binding Styles Cont..</a:t>
            </a:r>
          </a:p>
        </p:txBody>
      </p:sp>
      <p:sp>
        <p:nvSpPr>
          <p:cNvPr id="4" name="Rectangle 3"/>
          <p:cNvSpPr/>
          <p:nvPr/>
        </p:nvSpPr>
        <p:spPr>
          <a:xfrm>
            <a:off x="76200" y="914400"/>
            <a:ext cx="9067800" cy="5016758"/>
          </a:xfrm>
          <a:prstGeom prst="rect">
            <a:avLst/>
          </a:prstGeom>
        </p:spPr>
        <p:txBody>
          <a:bodyPr wrap="square">
            <a:spAutoFit/>
          </a:bodyPr>
          <a:lstStyle/>
          <a:p>
            <a:r>
              <a:rPr lang="en-IN" sz="1600" dirty="0"/>
              <a:t>A WSDL document (WSDL = Web Service Description Language) describes a web service. A WSDL binding means how the service is bound to a messaging protocol, particularly the SOAP messaging protocol. A WSDL SOAP binding can be either a </a:t>
            </a:r>
            <a:r>
              <a:rPr lang="en-IN" sz="1600" b="1" dirty="0"/>
              <a:t>Remote Procedure Call (RPC) style binding</a:t>
            </a:r>
            <a:r>
              <a:rPr lang="en-IN" sz="1600" dirty="0"/>
              <a:t> or a </a:t>
            </a:r>
            <a:r>
              <a:rPr lang="en-IN" sz="1600" b="1" dirty="0"/>
              <a:t>document style binding</a:t>
            </a:r>
            <a:r>
              <a:rPr lang="en-IN" sz="1600" dirty="0"/>
              <a:t>. A SOAP binding can also have an encoded use or a literal use. This gives four style/use models:</a:t>
            </a:r>
          </a:p>
          <a:p>
            <a:endParaRPr lang="en-IN" sz="1600" dirty="0"/>
          </a:p>
          <a:p>
            <a:pPr marL="285750" indent="-285750">
              <a:buFont typeface="Wingdings" panose="05000000000000000000" pitchFamily="2" charset="2"/>
              <a:buChar char="q"/>
            </a:pPr>
            <a:r>
              <a:rPr lang="en-IN" sz="1600" dirty="0"/>
              <a:t>RPC/encoded.</a:t>
            </a:r>
          </a:p>
          <a:p>
            <a:pPr marL="285750" indent="-285750">
              <a:buFont typeface="Wingdings" panose="05000000000000000000" pitchFamily="2" charset="2"/>
              <a:buChar char="q"/>
            </a:pPr>
            <a:r>
              <a:rPr lang="en-IN" sz="1600" dirty="0"/>
              <a:t>RPC/literal.</a:t>
            </a:r>
          </a:p>
          <a:p>
            <a:pPr marL="285750" indent="-285750">
              <a:buFont typeface="Wingdings" panose="05000000000000000000" pitchFamily="2" charset="2"/>
              <a:buChar char="q"/>
            </a:pPr>
            <a:r>
              <a:rPr lang="en-IN" sz="1600" dirty="0"/>
              <a:t>Document/encoded (not used in practice).</a:t>
            </a:r>
          </a:p>
          <a:p>
            <a:pPr marL="285750" indent="-285750">
              <a:buFont typeface="Wingdings" panose="05000000000000000000" pitchFamily="2" charset="2"/>
              <a:buChar char="q"/>
            </a:pPr>
            <a:r>
              <a:rPr lang="en-IN" sz="1600" dirty="0"/>
              <a:t>Document/literal.</a:t>
            </a:r>
          </a:p>
          <a:p>
            <a:pPr marL="285750" indent="-285750">
              <a:buFont typeface="Wingdings" panose="05000000000000000000" pitchFamily="2" charset="2"/>
              <a:buChar char="q"/>
            </a:pPr>
            <a:endParaRPr lang="en-IN" sz="1600" dirty="0"/>
          </a:p>
          <a:p>
            <a:pPr fontAlgn="base"/>
            <a:r>
              <a:rPr lang="en-IN" dirty="0"/>
              <a:t>WSDL distinguishes between two message styles: </a:t>
            </a:r>
            <a:r>
              <a:rPr lang="en-IN" b="1" dirty="0"/>
              <a:t>document and RPC</a:t>
            </a:r>
            <a:r>
              <a:rPr lang="en-IN" dirty="0"/>
              <a:t>. The message style affects the contents of the SOAP Body:</a:t>
            </a:r>
            <a:r>
              <a:rPr lang="en-IN" b="1" dirty="0"/>
              <a:t>Document style:</a:t>
            </a:r>
            <a:r>
              <a:rPr lang="en-IN" dirty="0"/>
              <a:t> The SOAP Body contains one or more child elements called parts. There are no SOAP formatting rules for what the body contains; it contains whatever the sender and the receiver agrees upon.</a:t>
            </a:r>
          </a:p>
          <a:p>
            <a:pPr fontAlgn="base"/>
            <a:r>
              <a:rPr lang="en-IN" b="1" dirty="0"/>
              <a:t>RPC style:</a:t>
            </a:r>
            <a:r>
              <a:rPr lang="en-IN" dirty="0"/>
              <a:t> RPC describes that SOAP body contains an element with the name of the method or operation being invoked. This element in turn contains an element for each parameter of that method/operation.</a:t>
            </a:r>
          </a:p>
          <a:p>
            <a:br>
              <a:rPr lang="en-IN" sz="1600" dirty="0"/>
            </a:br>
            <a:endParaRPr lang="en-IN" sz="1600" dirty="0"/>
          </a:p>
        </p:txBody>
      </p:sp>
    </p:spTree>
    <p:extLst>
      <p:ext uri="{BB962C8B-B14F-4D97-AF65-F5344CB8AC3E}">
        <p14:creationId xmlns:p14="http://schemas.microsoft.com/office/powerpoint/2010/main" val="266337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Schema Types and Binding Styles Cont..</a:t>
            </a:r>
          </a:p>
        </p:txBody>
      </p:sp>
      <p:sp>
        <p:nvSpPr>
          <p:cNvPr id="4" name="Rectangle 3"/>
          <p:cNvSpPr/>
          <p:nvPr/>
        </p:nvSpPr>
        <p:spPr>
          <a:xfrm>
            <a:off x="76200" y="914400"/>
            <a:ext cx="9067800" cy="5047536"/>
          </a:xfrm>
          <a:prstGeom prst="rect">
            <a:avLst/>
          </a:prstGeom>
        </p:spPr>
        <p:txBody>
          <a:bodyPr wrap="square">
            <a:spAutoFit/>
          </a:bodyPr>
          <a:lstStyle/>
          <a:p>
            <a:pPr fontAlgn="base"/>
            <a:r>
              <a:rPr lang="en-IN" dirty="0"/>
              <a:t>For applications that use serialization/deserialization to abstract away the data wire format, there is one more choice to be made: the serialization format. </a:t>
            </a:r>
          </a:p>
          <a:p>
            <a:pPr fontAlgn="base"/>
            <a:r>
              <a:rPr lang="en-IN" dirty="0"/>
              <a:t>There are two main serialization formats:</a:t>
            </a:r>
            <a:r>
              <a:rPr lang="en-IN" b="1" dirty="0"/>
              <a:t>SOAP Encoding and Literal</a:t>
            </a:r>
          </a:p>
          <a:p>
            <a:pPr fontAlgn="base"/>
            <a:endParaRPr lang="en-IN" b="1" dirty="0"/>
          </a:p>
          <a:p>
            <a:pPr fontAlgn="base"/>
            <a:r>
              <a:rPr lang="en-IN" b="1" dirty="0"/>
              <a:t>SOAP Encoding :</a:t>
            </a:r>
            <a:r>
              <a:rPr lang="en-IN" dirty="0"/>
              <a:t> SOAP encoding is a set of serialization. The rules specify how objects, structures, arrays, and object graphs should be serialized. Generally speaking, an application using SOAP encoding is focused on remote procedure calls and will likely use RPC message style. When SOAP encoding is used, the SOAP message contains data type information within the SOAP message. This makes serialization (data translation) easier since the data type of each parameter is denoted with the parameter.</a:t>
            </a:r>
          </a:p>
          <a:p>
            <a:pPr fontAlgn="base"/>
            <a:endParaRPr lang="en-IN" dirty="0"/>
          </a:p>
          <a:p>
            <a:pPr fontAlgn="base"/>
            <a:r>
              <a:rPr lang="en-IN" b="1" dirty="0"/>
              <a:t>Literal:</a:t>
            </a:r>
            <a:r>
              <a:rPr lang="en-IN" dirty="0"/>
              <a:t> Data is serialized according to a schema. This schema is usually expressed using W3C XML Schema. The SOAP message does not directly contain any data type information, just a reference (namespace) to the schema that is used. To perform proper serialization (data translation) both, the sender and the receiver, must know the schema and must use the same rules for translating data.</a:t>
            </a:r>
          </a:p>
          <a:p>
            <a:br>
              <a:rPr lang="en-IN" dirty="0"/>
            </a:br>
            <a:endParaRPr lang="en-IN" sz="1600" dirty="0"/>
          </a:p>
        </p:txBody>
      </p:sp>
    </p:spTree>
    <p:extLst>
      <p:ext uri="{BB962C8B-B14F-4D97-AF65-F5344CB8AC3E}">
        <p14:creationId xmlns:p14="http://schemas.microsoft.com/office/powerpoint/2010/main" val="327668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Service Interface and Custom Types</a:t>
            </a:r>
            <a:endParaRPr lang="en-IN" sz="4000" dirty="0">
              <a:latin typeface="+mj-lt"/>
            </a:endParaRPr>
          </a:p>
        </p:txBody>
      </p:sp>
      <p:sp>
        <p:nvSpPr>
          <p:cNvPr id="4" name="Rectangle 3"/>
          <p:cNvSpPr/>
          <p:nvPr/>
        </p:nvSpPr>
        <p:spPr>
          <a:xfrm>
            <a:off x="76200" y="914400"/>
            <a:ext cx="9067800" cy="5047536"/>
          </a:xfrm>
          <a:prstGeom prst="rect">
            <a:avLst/>
          </a:prstGeom>
        </p:spPr>
        <p:txBody>
          <a:bodyPr wrap="square">
            <a:spAutoFit/>
          </a:bodyPr>
          <a:lstStyle/>
          <a:p>
            <a:pPr fontAlgn="base"/>
            <a:r>
              <a:rPr lang="en-IN" dirty="0"/>
              <a:t>For applications that use serialization/deserialization to abstract away the data wire format, there is one more choice to be made: the serialization format. </a:t>
            </a:r>
          </a:p>
          <a:p>
            <a:pPr fontAlgn="base"/>
            <a:r>
              <a:rPr lang="en-IN" dirty="0"/>
              <a:t>There are two main serialization formats: SOAP</a:t>
            </a:r>
            <a:r>
              <a:rPr lang="en-IN" b="1" dirty="0"/>
              <a:t> Encoding and Literal</a:t>
            </a:r>
          </a:p>
          <a:p>
            <a:pPr fontAlgn="base"/>
            <a:endParaRPr lang="en-IN" b="1" dirty="0"/>
          </a:p>
          <a:p>
            <a:pPr fontAlgn="base"/>
            <a:r>
              <a:rPr lang="en-IN" b="1" dirty="0"/>
              <a:t>SOAP Encoding :</a:t>
            </a:r>
            <a:r>
              <a:rPr lang="en-IN" dirty="0"/>
              <a:t> SOAP encoding is a set of serialization. The rules specify how objects, structures, arrays, and object graphs should be serialized. Generally speaking, an application using SOAP encoding is focused on remote procedure calls and will likely use RPC message style. When SOAP encoding is used, the SOAP message contains data type information within the SOAP message. This makes serialization (data translation) easier since the data type of each parameter is denoted with the parameter.</a:t>
            </a:r>
          </a:p>
          <a:p>
            <a:pPr fontAlgn="base"/>
            <a:endParaRPr lang="en-IN" dirty="0"/>
          </a:p>
          <a:p>
            <a:pPr fontAlgn="base"/>
            <a:r>
              <a:rPr lang="en-IN" b="1" dirty="0"/>
              <a:t>Literal:</a:t>
            </a:r>
            <a:r>
              <a:rPr lang="en-IN" dirty="0"/>
              <a:t> Data is serialized according to a schema. This schema is usually expressed using W3C XML Schema. The SOAP message does not directly contain any data type information, just a reference (namespace) to the schema that is used. To perform proper serialization (data translation) both, the sender and the receiver, must know the schema and must use the same rules for translating data.</a:t>
            </a:r>
          </a:p>
          <a:p>
            <a:br>
              <a:rPr lang="en-IN" dirty="0"/>
            </a:br>
            <a:endParaRPr lang="en-IN" sz="1600" dirty="0"/>
          </a:p>
        </p:txBody>
      </p:sp>
    </p:spTree>
    <p:extLst>
      <p:ext uri="{BB962C8B-B14F-4D97-AF65-F5344CB8AC3E}">
        <p14:creationId xmlns:p14="http://schemas.microsoft.com/office/powerpoint/2010/main" val="129828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dirty="0"/>
              <a:t>Demo: Service Interface and Custom Types </a:t>
            </a:r>
          </a:p>
        </p:txBody>
      </p:sp>
      <p:sp>
        <p:nvSpPr>
          <p:cNvPr id="3" name="Rectangle 2">
            <a:extLst>
              <a:ext uri="{FF2B5EF4-FFF2-40B4-BE49-F238E27FC236}">
                <a16:creationId xmlns:a16="http://schemas.microsoft.com/office/drawing/2014/main" id="{7F943F6E-CA6C-48E2-B233-50A2410844ED}"/>
              </a:ext>
            </a:extLst>
          </p:cNvPr>
          <p:cNvSpPr/>
          <p:nvPr/>
        </p:nvSpPr>
        <p:spPr>
          <a:xfrm>
            <a:off x="304800" y="1219200"/>
            <a:ext cx="8610600" cy="5909310"/>
          </a:xfrm>
          <a:prstGeom prst="rect">
            <a:avLst/>
          </a:prstGeom>
        </p:spPr>
        <p:txBody>
          <a:bodyPr wrap="square">
            <a:spAutoFit/>
          </a:bodyPr>
          <a:lstStyle/>
          <a:p>
            <a:r>
              <a:rPr lang="en-IN" b="1" dirty="0">
                <a:solidFill>
                  <a:srgbClr val="222635"/>
                </a:solidFill>
              </a:rPr>
              <a:t>Duration: 30 min</a:t>
            </a:r>
          </a:p>
          <a:p>
            <a:r>
              <a:rPr lang="en-IN" dirty="0">
                <a:solidFill>
                  <a:srgbClr val="222635"/>
                </a:solidFill>
              </a:rPr>
              <a:t>The sample service “Hello world” will be responsible for saying hello to the name that we send  to that service. This demo also includes creating a client for this service.</a:t>
            </a:r>
          </a:p>
          <a:p>
            <a:r>
              <a:rPr lang="en-IN" dirty="0">
                <a:solidFill>
                  <a:srgbClr val="222635"/>
                </a:solidFill>
              </a:rPr>
              <a:t>Below are the steps for creating Service Interface.</a:t>
            </a:r>
          </a:p>
          <a:p>
            <a:endParaRPr lang="en-IN" dirty="0">
              <a:solidFill>
                <a:srgbClr val="222635"/>
              </a:solidFill>
            </a:endParaRPr>
          </a:p>
          <a:p>
            <a:r>
              <a:rPr lang="en-IN" b="1" dirty="0">
                <a:solidFill>
                  <a:srgbClr val="222635"/>
                </a:solidFill>
              </a:rPr>
              <a:t>A. Creating the Service</a:t>
            </a:r>
          </a:p>
          <a:p>
            <a:endParaRPr lang="en-IN" b="1" dirty="0">
              <a:solidFill>
                <a:srgbClr val="222635"/>
              </a:solidFill>
            </a:endParaRPr>
          </a:p>
          <a:p>
            <a:r>
              <a:rPr lang="en-IN" b="1" dirty="0">
                <a:solidFill>
                  <a:srgbClr val="222635"/>
                </a:solidFill>
              </a:rPr>
              <a:t>1. Construct Simple Hello Class</a:t>
            </a:r>
          </a:p>
          <a:p>
            <a:r>
              <a:rPr lang="en-IN" dirty="0">
                <a:solidFill>
                  <a:srgbClr val="222635"/>
                </a:solidFill>
              </a:rPr>
              <a:t>Suppose you have a simple class that receives a string and return another string</a:t>
            </a:r>
          </a:p>
          <a:p>
            <a:endParaRPr lang="en-IN" dirty="0">
              <a:solidFill>
                <a:srgbClr val="222635"/>
              </a:solidFill>
            </a:endParaRPr>
          </a:p>
          <a:p>
            <a:r>
              <a:rPr lang="en-IN" dirty="0">
                <a:solidFill>
                  <a:srgbClr val="222635"/>
                </a:solidFill>
              </a:rPr>
              <a:t>package testwebservice;</a:t>
            </a:r>
          </a:p>
          <a:p>
            <a:r>
              <a:rPr lang="en-IN" dirty="0">
                <a:solidFill>
                  <a:srgbClr val="222635"/>
                </a:solidFill>
              </a:rPr>
              <a:t>public class Hello {</a:t>
            </a:r>
          </a:p>
          <a:p>
            <a:r>
              <a:rPr lang="en-IN" dirty="0">
                <a:solidFill>
                  <a:srgbClr val="222635"/>
                </a:solidFill>
              </a:rPr>
              <a:t>	public String sayHello(String name) {</a:t>
            </a:r>
          </a:p>
          <a:p>
            <a:r>
              <a:rPr lang="en-IN" dirty="0">
                <a:solidFill>
                  <a:srgbClr val="222635"/>
                </a:solidFill>
              </a:rPr>
              <a:t>		return "Hello " + name;</a:t>
            </a:r>
          </a:p>
          <a:p>
            <a:r>
              <a:rPr lang="en-IN" dirty="0">
                <a:solidFill>
                  <a:srgbClr val="222635"/>
                </a:solidFill>
              </a:rPr>
              <a:t>	}</a:t>
            </a:r>
          </a:p>
          <a:p>
            <a:r>
              <a:rPr lang="en-IN" dirty="0">
                <a:solidFill>
                  <a:srgbClr val="222635"/>
                </a:solidFill>
              </a:rPr>
              <a:t>}</a:t>
            </a:r>
          </a:p>
          <a:p>
            <a:endParaRPr lang="en-IN" dirty="0">
              <a:solidFill>
                <a:srgbClr val="222635"/>
              </a:solidFill>
            </a:endParaRPr>
          </a:p>
          <a:p>
            <a:endParaRPr lang="en-IN" dirty="0">
              <a:solidFill>
                <a:srgbClr val="222635"/>
              </a:solidFill>
            </a:endParaRPr>
          </a:p>
          <a:p>
            <a:endParaRPr lang="en-IN" dirty="0">
              <a:solidFill>
                <a:srgbClr val="222635"/>
              </a:solidFill>
            </a:endParaRPr>
          </a:p>
          <a:p>
            <a:br>
              <a:rPr lang="en-IN" dirty="0"/>
            </a:br>
            <a:endParaRPr lang="en-IN" dirty="0"/>
          </a:p>
        </p:txBody>
      </p:sp>
    </p:spTree>
    <p:extLst>
      <p:ext uri="{BB962C8B-B14F-4D97-AF65-F5344CB8AC3E}">
        <p14:creationId xmlns:p14="http://schemas.microsoft.com/office/powerpoint/2010/main" val="181537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dirty="0"/>
              <a:t>Demo: Service Interface and Custom Types Cont..</a:t>
            </a:r>
          </a:p>
        </p:txBody>
      </p:sp>
      <p:sp>
        <p:nvSpPr>
          <p:cNvPr id="3" name="Rectangle 2">
            <a:extLst>
              <a:ext uri="{FF2B5EF4-FFF2-40B4-BE49-F238E27FC236}">
                <a16:creationId xmlns:a16="http://schemas.microsoft.com/office/drawing/2014/main" id="{7F943F6E-CA6C-48E2-B233-50A2410844ED}"/>
              </a:ext>
            </a:extLst>
          </p:cNvPr>
          <p:cNvSpPr/>
          <p:nvPr/>
        </p:nvSpPr>
        <p:spPr>
          <a:xfrm>
            <a:off x="0" y="990600"/>
            <a:ext cx="9067800" cy="5632311"/>
          </a:xfrm>
          <a:prstGeom prst="rect">
            <a:avLst/>
          </a:prstGeom>
        </p:spPr>
        <p:txBody>
          <a:bodyPr wrap="square">
            <a:spAutoFit/>
          </a:bodyPr>
          <a:lstStyle/>
          <a:p>
            <a:r>
              <a:rPr lang="en-IN" b="1" dirty="0">
                <a:solidFill>
                  <a:srgbClr val="222635"/>
                </a:solidFill>
              </a:rPr>
              <a:t>2. Convert Hello Class to a Web Service</a:t>
            </a:r>
          </a:p>
          <a:p>
            <a:r>
              <a:rPr lang="en-IN" dirty="0">
                <a:solidFill>
                  <a:srgbClr val="222635"/>
                </a:solidFill>
              </a:rPr>
              <a:t>Simply we can convert this class to be a web service using some annotations</a:t>
            </a:r>
          </a:p>
          <a:p>
            <a:endParaRPr lang="en-IN" dirty="0">
              <a:solidFill>
                <a:srgbClr val="222635"/>
              </a:solidFill>
            </a:endParaRPr>
          </a:p>
          <a:p>
            <a:r>
              <a:rPr lang="en-IN" dirty="0">
                <a:solidFill>
                  <a:srgbClr val="222635"/>
                </a:solidFill>
              </a:rPr>
              <a:t>@WebService — This identifies the class as being a web service.</a:t>
            </a:r>
          </a:p>
          <a:p>
            <a:endParaRPr lang="en-IN" dirty="0">
              <a:solidFill>
                <a:srgbClr val="222635"/>
              </a:solidFill>
            </a:endParaRPr>
          </a:p>
          <a:p>
            <a:r>
              <a:rPr lang="en-IN" dirty="0">
                <a:solidFill>
                  <a:srgbClr val="222635"/>
                </a:solidFill>
              </a:rPr>
              <a:t>@SOAPBinding(style=SOAPBinding.Style.RPC) — This specifies the type of the communication, in this case RPC.</a:t>
            </a:r>
          </a:p>
          <a:p>
            <a:endParaRPr lang="en-IN" dirty="0">
              <a:solidFill>
                <a:srgbClr val="222635"/>
              </a:solidFill>
            </a:endParaRPr>
          </a:p>
          <a:p>
            <a:r>
              <a:rPr lang="en-IN" dirty="0">
                <a:solidFill>
                  <a:srgbClr val="222635"/>
                </a:solidFill>
              </a:rPr>
              <a:t>package testwebservice;</a:t>
            </a:r>
          </a:p>
          <a:p>
            <a:r>
              <a:rPr lang="en-IN" dirty="0">
                <a:solidFill>
                  <a:srgbClr val="222635"/>
                </a:solidFill>
              </a:rPr>
              <a:t>import javax.jws.WebMethod;</a:t>
            </a:r>
          </a:p>
          <a:p>
            <a:r>
              <a:rPr lang="en-IN" dirty="0">
                <a:solidFill>
                  <a:srgbClr val="222635"/>
                </a:solidFill>
              </a:rPr>
              <a:t>import javax.jws.WebParam;</a:t>
            </a:r>
          </a:p>
          <a:p>
            <a:r>
              <a:rPr lang="en-IN" dirty="0">
                <a:solidFill>
                  <a:srgbClr val="222635"/>
                </a:solidFill>
              </a:rPr>
              <a:t>import javax.jws.WebService;</a:t>
            </a:r>
          </a:p>
          <a:p>
            <a:r>
              <a:rPr lang="en-IN" dirty="0">
                <a:solidFill>
                  <a:srgbClr val="222635"/>
                </a:solidFill>
              </a:rPr>
              <a:t>import javax.jws.soap.SOAPBinding;</a:t>
            </a:r>
          </a:p>
          <a:p>
            <a:r>
              <a:rPr lang="en-IN" dirty="0">
                <a:solidFill>
                  <a:srgbClr val="222635"/>
                </a:solidFill>
              </a:rPr>
              <a:t>@WebService</a:t>
            </a:r>
          </a:p>
          <a:p>
            <a:r>
              <a:rPr lang="en-IN" dirty="0">
                <a:solidFill>
                  <a:srgbClr val="222635"/>
                </a:solidFill>
              </a:rPr>
              <a:t>@SOAPBinding(style=SOAPBinding.Style.RPC)</a:t>
            </a:r>
          </a:p>
          <a:p>
            <a:r>
              <a:rPr lang="en-IN" dirty="0">
                <a:solidFill>
                  <a:srgbClr val="222635"/>
                </a:solidFill>
              </a:rPr>
              <a:t>public class Hello {</a:t>
            </a:r>
          </a:p>
          <a:p>
            <a:r>
              <a:rPr lang="en-IN" dirty="0">
                <a:solidFill>
                  <a:srgbClr val="222635"/>
                </a:solidFill>
              </a:rPr>
              <a:t>	public String sayHello(String name) {</a:t>
            </a:r>
          </a:p>
          <a:p>
            <a:r>
              <a:rPr lang="en-IN" dirty="0">
                <a:solidFill>
                  <a:srgbClr val="222635"/>
                </a:solidFill>
              </a:rPr>
              <a:t>		return "Hello " + name;</a:t>
            </a:r>
          </a:p>
          <a:p>
            <a:r>
              <a:rPr lang="en-IN" dirty="0">
                <a:solidFill>
                  <a:srgbClr val="222635"/>
                </a:solidFill>
              </a:rPr>
              <a:t>	}</a:t>
            </a:r>
          </a:p>
          <a:p>
            <a:r>
              <a:rPr lang="en-IN" dirty="0">
                <a:solidFill>
                  <a:srgbClr val="222635"/>
                </a:solidFill>
              </a:rPr>
              <a:t>}</a:t>
            </a:r>
            <a:endParaRPr lang="en-IN" dirty="0"/>
          </a:p>
        </p:txBody>
      </p:sp>
    </p:spTree>
    <p:extLst>
      <p:ext uri="{BB962C8B-B14F-4D97-AF65-F5344CB8AC3E}">
        <p14:creationId xmlns:p14="http://schemas.microsoft.com/office/powerpoint/2010/main" val="104492671"/>
      </p:ext>
    </p:extLst>
  </p:cSld>
  <p:clrMapOvr>
    <a:masterClrMapping/>
  </p:clrMapOvr>
</p:sld>
</file>

<file path=ppt/theme/theme1.xml><?xml version="1.0" encoding="utf-8"?>
<a:theme xmlns:a="http://schemas.openxmlformats.org/drawingml/2006/main" name="Theme1 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 SA Cloud &amp;  Virtualization</Template>
  <TotalTime>7365</TotalTime>
  <Words>2360</Words>
  <Application>Microsoft Office PowerPoint</Application>
  <PresentationFormat>On-screen Show (4:3)</PresentationFormat>
  <Paragraphs>356</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Theme1 new</vt:lpstr>
      <vt:lpstr>Handling Schema</vt:lpstr>
      <vt:lpstr>Module Overview</vt:lpstr>
      <vt:lpstr>Schema Types and Binding Styles</vt:lpstr>
      <vt:lpstr>Schema Types and Binding Styles Cont..</vt:lpstr>
      <vt:lpstr>Schema Types and Binding Styles Cont..</vt:lpstr>
      <vt:lpstr>Schema Types and Binding Styles Cont..</vt:lpstr>
      <vt:lpstr>Service Interface and Custom Types</vt:lpstr>
      <vt:lpstr>Demo: Service Interface and Custom Types </vt:lpstr>
      <vt:lpstr>Demo: Service Interface and Custom Types Cont..</vt:lpstr>
      <vt:lpstr>Demo: Service Interface and Custom Types Cont..</vt:lpstr>
      <vt:lpstr>Demo: Service Interface and Custom Types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sme2</dc:creator>
  <cp:lastModifiedBy>Harsha Sharachandran</cp:lastModifiedBy>
  <cp:revision>657</cp:revision>
  <dcterms:created xsi:type="dcterms:W3CDTF">2017-09-12T06:44:37Z</dcterms:created>
  <dcterms:modified xsi:type="dcterms:W3CDTF">2019-06-08T16:29:03Z</dcterms:modified>
</cp:coreProperties>
</file>