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91" r:id="rId2"/>
    <p:sldId id="308" r:id="rId3"/>
    <p:sldId id="311" r:id="rId4"/>
    <p:sldId id="336" r:id="rId5"/>
    <p:sldId id="337" r:id="rId6"/>
    <p:sldId id="338" r:id="rId7"/>
    <p:sldId id="339" r:id="rId8"/>
    <p:sldId id="340" r:id="rId9"/>
    <p:sldId id="341" r:id="rId10"/>
    <p:sldId id="335" r:id="rId11"/>
    <p:sldId id="342" r:id="rId12"/>
    <p:sldId id="343" r:id="rId13"/>
    <p:sldId id="344" r:id="rId14"/>
    <p:sldId id="345" r:id="rId15"/>
    <p:sldId id="346" r:id="rId16"/>
    <p:sldId id="320" r:id="rId17"/>
    <p:sldId id="347" r:id="rId18"/>
    <p:sldId id="348" r:id="rId19"/>
    <p:sldId id="349" r:id="rId20"/>
    <p:sldId id="350" r:id="rId21"/>
    <p:sldId id="351" r:id="rId22"/>
    <p:sldId id="352" r:id="rId23"/>
    <p:sldId id="321" r:id="rId24"/>
    <p:sldId id="353" r:id="rId25"/>
    <p:sldId id="354" r:id="rId26"/>
    <p:sldId id="355" r:id="rId27"/>
    <p:sldId id="356"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p2" initials="E" lastIdx="1" clrIdx="0">
    <p:extLst>
      <p:ext uri="{19B8F6BF-5375-455C-9EA6-DF929625EA0E}">
        <p15:presenceInfo xmlns:p15="http://schemas.microsoft.com/office/powerpoint/2012/main" userId="Emp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91" autoAdjust="0"/>
    <p:restoredTop sz="73744" autoAdjust="0"/>
  </p:normalViewPr>
  <p:slideViewPr>
    <p:cSldViewPr>
      <p:cViewPr varScale="1">
        <p:scale>
          <a:sx n="63" d="100"/>
          <a:sy n="63" d="100"/>
        </p:scale>
        <p:origin x="1738" y="58"/>
      </p:cViewPr>
      <p:guideLst>
        <p:guide orient="horz" pos="216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9162B-BF80-40C3-AD9E-19564A7178BC}" type="datetimeFigureOut">
              <a:rPr lang="en-US" smtClean="0"/>
              <a:t>6/8/2019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7AC76-B5B6-4D22-964E-8311652E7560}" type="slidenum">
              <a:rPr lang="en-US" smtClean="0"/>
              <a:t>‹#›</a:t>
            </a:fld>
            <a:endParaRPr lang="en-US" dirty="0"/>
          </a:p>
        </p:txBody>
      </p:sp>
    </p:spTree>
    <p:extLst>
      <p:ext uri="{BB962C8B-B14F-4D97-AF65-F5344CB8AC3E}">
        <p14:creationId xmlns:p14="http://schemas.microsoft.com/office/powerpoint/2010/main" val="30847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soapui.org/soapui-projects/soapui-projects.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a:t>
            </a:fld>
            <a:endParaRPr lang="en-US" dirty="0"/>
          </a:p>
        </p:txBody>
      </p:sp>
    </p:spTree>
    <p:extLst>
      <p:ext uri="{BB962C8B-B14F-4D97-AF65-F5344CB8AC3E}">
        <p14:creationId xmlns:p14="http://schemas.microsoft.com/office/powerpoint/2010/main" val="2604921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12</a:t>
            </a:fld>
            <a:endParaRPr lang="en-US" dirty="0"/>
          </a:p>
        </p:txBody>
      </p:sp>
    </p:spTree>
    <p:extLst>
      <p:ext uri="{BB962C8B-B14F-4D97-AF65-F5344CB8AC3E}">
        <p14:creationId xmlns:p14="http://schemas.microsoft.com/office/powerpoint/2010/main" val="2958247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13</a:t>
            </a:fld>
            <a:endParaRPr lang="en-US" dirty="0"/>
          </a:p>
        </p:txBody>
      </p:sp>
    </p:spTree>
    <p:extLst>
      <p:ext uri="{BB962C8B-B14F-4D97-AF65-F5344CB8AC3E}">
        <p14:creationId xmlns:p14="http://schemas.microsoft.com/office/powerpoint/2010/main" val="2029320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latin typeface="+mn-lt"/>
                <a:ea typeface="+mn-ea"/>
                <a:cs typeface="+mn-cs"/>
              </a:rPr>
              <a:t>The code generated after product.xml when we run the application as junit test</a:t>
            </a:r>
          </a:p>
          <a:p>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Product{</a:t>
            </a:r>
          </a:p>
          <a:p>
            <a:r>
              <a:rPr lang="en-IN" sz="1200" kern="1200" dirty="0">
                <a:solidFill>
                  <a:schemeClr val="tx1"/>
                </a:solidFill>
                <a:latin typeface="+mn-lt"/>
                <a:ea typeface="+mn-ea"/>
                <a:cs typeface="+mn-cs"/>
              </a:rPr>
              <a:t> productId='PO1',</a:t>
            </a:r>
          </a:p>
          <a:p>
            <a:r>
              <a:rPr lang="en-IN" sz="1200" kern="1200" dirty="0">
                <a:solidFill>
                  <a:schemeClr val="tx1"/>
                </a:solidFill>
                <a:latin typeface="+mn-lt"/>
                <a:ea typeface="+mn-ea"/>
                <a:cs typeface="+mn-cs"/>
              </a:rPr>
              <a:t> description='Sky Blue Shirt',</a:t>
            </a:r>
          </a:p>
          <a:p>
            <a:r>
              <a:rPr lang="fr-FR" sz="1200" kern="1200" dirty="0">
                <a:solidFill>
                  <a:schemeClr val="tx1"/>
                </a:solidFill>
                <a:latin typeface="+mn-lt"/>
                <a:ea typeface="+mn-ea"/>
                <a:cs typeface="+mn-cs"/>
              </a:rPr>
              <a:t> imageUrl=' http://babich.biz/content/images/2016/08/1-OIZULK_-jZFmQ3oQ1WsmHg.jpeg ',</a:t>
            </a:r>
          </a:p>
          <a:p>
            <a:r>
              <a:rPr lang="en-IN" sz="1200" kern="1200" dirty="0">
                <a:solidFill>
                  <a:schemeClr val="tx1"/>
                </a:solidFill>
                <a:latin typeface="+mn-lt"/>
                <a:ea typeface="+mn-ea"/>
                <a:cs typeface="+mn-cs"/>
              </a:rPr>
              <a:t> price=18.949999999999999289457264239899814128875732421875,</a:t>
            </a:r>
          </a:p>
          <a:p>
            <a:r>
              <a:rPr lang="en-IN" sz="1200" kern="1200" dirty="0">
                <a:solidFill>
                  <a:schemeClr val="tx1"/>
                </a:solidFill>
                <a:latin typeface="+mn-lt"/>
                <a:ea typeface="+mn-ea"/>
                <a:cs typeface="+mn-cs"/>
              </a:rPr>
              <a:t> createdBy=Customer{id=10, name='anshu', email='anshu@testmail.in'}</a:t>
            </a:r>
          </a:p>
          <a:p>
            <a:r>
              <a:rPr lang="en-IN" sz="1200" kern="1200" dirty="0">
                <a:solidFill>
                  <a:schemeClr val="tx1"/>
                </a:solidFill>
                <a:latin typeface="+mn-lt"/>
                <a:ea typeface="+mn-ea"/>
                <a:cs typeface="+mn-cs"/>
              </a:rPr>
              <a:t>}</a:t>
            </a:r>
          </a:p>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14</a:t>
            </a:fld>
            <a:endParaRPr lang="en-US" dirty="0"/>
          </a:p>
        </p:txBody>
      </p:sp>
    </p:spTree>
    <p:extLst>
      <p:ext uri="{BB962C8B-B14F-4D97-AF65-F5344CB8AC3E}">
        <p14:creationId xmlns:p14="http://schemas.microsoft.com/office/powerpoint/2010/main" val="80464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15</a:t>
            </a:fld>
            <a:endParaRPr lang="en-US" dirty="0"/>
          </a:p>
        </p:txBody>
      </p:sp>
    </p:spTree>
    <p:extLst>
      <p:ext uri="{BB962C8B-B14F-4D97-AF65-F5344CB8AC3E}">
        <p14:creationId xmlns:p14="http://schemas.microsoft.com/office/powerpoint/2010/main" val="158417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16</a:t>
            </a:fld>
            <a:endParaRPr lang="en-US" dirty="0"/>
          </a:p>
        </p:txBody>
      </p:sp>
    </p:spTree>
    <p:extLst>
      <p:ext uri="{BB962C8B-B14F-4D97-AF65-F5344CB8AC3E}">
        <p14:creationId xmlns:p14="http://schemas.microsoft.com/office/powerpoint/2010/main" val="1181679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17</a:t>
            </a:fld>
            <a:endParaRPr lang="en-US" dirty="0"/>
          </a:p>
        </p:txBody>
      </p:sp>
    </p:spTree>
    <p:extLst>
      <p:ext uri="{BB962C8B-B14F-4D97-AF65-F5344CB8AC3E}">
        <p14:creationId xmlns:p14="http://schemas.microsoft.com/office/powerpoint/2010/main" val="2535318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18</a:t>
            </a:fld>
            <a:endParaRPr lang="en-US" dirty="0"/>
          </a:p>
        </p:txBody>
      </p:sp>
    </p:spTree>
    <p:extLst>
      <p:ext uri="{BB962C8B-B14F-4D97-AF65-F5344CB8AC3E}">
        <p14:creationId xmlns:p14="http://schemas.microsoft.com/office/powerpoint/2010/main" val="3181939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19</a:t>
            </a:fld>
            <a:endParaRPr lang="en-US" dirty="0"/>
          </a:p>
        </p:txBody>
      </p:sp>
    </p:spTree>
    <p:extLst>
      <p:ext uri="{BB962C8B-B14F-4D97-AF65-F5344CB8AC3E}">
        <p14:creationId xmlns:p14="http://schemas.microsoft.com/office/powerpoint/2010/main" val="614125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20</a:t>
            </a:fld>
            <a:endParaRPr lang="en-US" dirty="0"/>
          </a:p>
        </p:txBody>
      </p:sp>
    </p:spTree>
    <p:extLst>
      <p:ext uri="{BB962C8B-B14F-4D97-AF65-F5344CB8AC3E}">
        <p14:creationId xmlns:p14="http://schemas.microsoft.com/office/powerpoint/2010/main" val="1152900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21</a:t>
            </a:fld>
            <a:endParaRPr lang="en-US" dirty="0"/>
          </a:p>
        </p:txBody>
      </p:sp>
    </p:spTree>
    <p:extLst>
      <p:ext uri="{BB962C8B-B14F-4D97-AF65-F5344CB8AC3E}">
        <p14:creationId xmlns:p14="http://schemas.microsoft.com/office/powerpoint/2010/main" val="1881810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4</a:t>
            </a:fld>
            <a:endParaRPr lang="en-US" dirty="0"/>
          </a:p>
        </p:txBody>
      </p:sp>
    </p:spTree>
    <p:extLst>
      <p:ext uri="{BB962C8B-B14F-4D97-AF65-F5344CB8AC3E}">
        <p14:creationId xmlns:p14="http://schemas.microsoft.com/office/powerpoint/2010/main" val="2041455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22</a:t>
            </a:fld>
            <a:endParaRPr lang="en-US" dirty="0"/>
          </a:p>
        </p:txBody>
      </p:sp>
    </p:spTree>
    <p:extLst>
      <p:ext uri="{BB962C8B-B14F-4D97-AF65-F5344CB8AC3E}">
        <p14:creationId xmlns:p14="http://schemas.microsoft.com/office/powerpoint/2010/main" val="482653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23</a:t>
            </a:fld>
            <a:endParaRPr lang="en-US" dirty="0"/>
          </a:p>
        </p:txBody>
      </p:sp>
    </p:spTree>
    <p:extLst>
      <p:ext uri="{BB962C8B-B14F-4D97-AF65-F5344CB8AC3E}">
        <p14:creationId xmlns:p14="http://schemas.microsoft.com/office/powerpoint/2010/main" val="23999012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Reference: </a:t>
            </a:r>
            <a:r>
              <a:rPr lang="en-IN" dirty="0">
                <a:hlinkClick r:id="rId3"/>
              </a:rPr>
              <a:t>https://www.soapui.org/soapui-projects/soapui-projects.html</a:t>
            </a:r>
            <a:endParaRPr lang="en-IN" dirty="0"/>
          </a:p>
          <a:p>
            <a:endParaRPr lang="en-IN" dirty="0"/>
          </a:p>
          <a:p>
            <a:r>
              <a:rPr lang="en-IN" dirty="0"/>
              <a:t>Is this demo complete?</a:t>
            </a:r>
          </a:p>
        </p:txBody>
      </p:sp>
      <p:sp>
        <p:nvSpPr>
          <p:cNvPr id="4" name="Slide Number Placeholder 3"/>
          <p:cNvSpPr>
            <a:spLocks noGrp="1"/>
          </p:cNvSpPr>
          <p:nvPr>
            <p:ph type="sldNum" sz="quarter" idx="5"/>
          </p:nvPr>
        </p:nvSpPr>
        <p:spPr/>
        <p:txBody>
          <a:bodyPr/>
          <a:lstStyle/>
          <a:p>
            <a:fld id="{4537AC76-B5B6-4D22-964E-8311652E7560}" type="slidenum">
              <a:rPr lang="en-US" smtClean="0"/>
              <a:t>24</a:t>
            </a:fld>
            <a:endParaRPr lang="en-US" dirty="0"/>
          </a:p>
        </p:txBody>
      </p:sp>
    </p:spTree>
    <p:extLst>
      <p:ext uri="{BB962C8B-B14F-4D97-AF65-F5344CB8AC3E}">
        <p14:creationId xmlns:p14="http://schemas.microsoft.com/office/powerpoint/2010/main" val="2797141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25</a:t>
            </a:fld>
            <a:endParaRPr lang="en-US" dirty="0"/>
          </a:p>
        </p:txBody>
      </p:sp>
    </p:spTree>
    <p:extLst>
      <p:ext uri="{BB962C8B-B14F-4D97-AF65-F5344CB8AC3E}">
        <p14:creationId xmlns:p14="http://schemas.microsoft.com/office/powerpoint/2010/main" val="3051184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26</a:t>
            </a:fld>
            <a:endParaRPr lang="en-US" dirty="0"/>
          </a:p>
        </p:txBody>
      </p:sp>
    </p:spTree>
    <p:extLst>
      <p:ext uri="{BB962C8B-B14F-4D97-AF65-F5344CB8AC3E}">
        <p14:creationId xmlns:p14="http://schemas.microsoft.com/office/powerpoint/2010/main" val="27601698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C852F8-A54B-449A-BBD1-1C8558730716}" type="slidenum">
              <a:rPr lang="en-US" smtClean="0"/>
              <a:pPr/>
              <a:t>28</a:t>
            </a:fld>
            <a:endParaRPr lang="en-US" dirty="0"/>
          </a:p>
        </p:txBody>
      </p:sp>
    </p:spTree>
    <p:extLst>
      <p:ext uri="{BB962C8B-B14F-4D97-AF65-F5344CB8AC3E}">
        <p14:creationId xmlns:p14="http://schemas.microsoft.com/office/powerpoint/2010/main" val="4266582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5</a:t>
            </a:fld>
            <a:endParaRPr lang="en-US" dirty="0"/>
          </a:p>
        </p:txBody>
      </p:sp>
    </p:spTree>
    <p:extLst>
      <p:ext uri="{BB962C8B-B14F-4D97-AF65-F5344CB8AC3E}">
        <p14:creationId xmlns:p14="http://schemas.microsoft.com/office/powerpoint/2010/main" val="1647389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Note:</a:t>
            </a:r>
            <a:r>
              <a:rPr lang="en-IN" sz="1200" b="0" i="0" kern="1200" dirty="0">
                <a:solidFill>
                  <a:schemeClr val="tx1"/>
                </a:solidFill>
                <a:effectLst/>
                <a:latin typeface="+mn-lt"/>
                <a:ea typeface="+mn-ea"/>
                <a:cs typeface="+mn-cs"/>
              </a:rPr>
              <a:t> No dependency additions required as JAXB is bundled with the JDK as of JDK 1.6</a:t>
            </a: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a:t>
            </a:fld>
            <a:endParaRPr lang="en-US" dirty="0"/>
          </a:p>
        </p:txBody>
      </p:sp>
    </p:spTree>
    <p:extLst>
      <p:ext uri="{BB962C8B-B14F-4D97-AF65-F5344CB8AC3E}">
        <p14:creationId xmlns:p14="http://schemas.microsoft.com/office/powerpoint/2010/main" val="1142169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Note: JAXB does XML TO Java object conversion too.</a:t>
            </a:r>
          </a:p>
          <a:p>
            <a:r>
              <a:rPr lang="en-IN" dirty="0"/>
              <a:t>Which is why it needs a no-args constructor- it’ll need to instantiate the object first.</a:t>
            </a:r>
          </a:p>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7</a:t>
            </a:fld>
            <a:endParaRPr lang="en-US" dirty="0"/>
          </a:p>
        </p:txBody>
      </p:sp>
    </p:spTree>
    <p:extLst>
      <p:ext uri="{BB962C8B-B14F-4D97-AF65-F5344CB8AC3E}">
        <p14:creationId xmlns:p14="http://schemas.microsoft.com/office/powerpoint/2010/main" val="2681053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8</a:t>
            </a:fld>
            <a:endParaRPr lang="en-US" dirty="0"/>
          </a:p>
        </p:txBody>
      </p:sp>
    </p:spTree>
    <p:extLst>
      <p:ext uri="{BB962C8B-B14F-4D97-AF65-F5344CB8AC3E}">
        <p14:creationId xmlns:p14="http://schemas.microsoft.com/office/powerpoint/2010/main" val="1255155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In setup() method Instantiation and initialization of a Customer and a Product object  marked as @Before.</a:t>
            </a:r>
          </a:p>
          <a:p>
            <a:r>
              <a:rPr lang="en-IN" sz="1200" b="0" i="0" kern="1200" dirty="0">
                <a:solidFill>
                  <a:schemeClr val="tx1"/>
                </a:solidFill>
                <a:effectLst/>
                <a:latin typeface="+mn-lt"/>
                <a:ea typeface="+mn-ea"/>
                <a:cs typeface="+mn-cs"/>
              </a:rPr>
              <a:t>The JAXBContext.newInstance() method obtains a JAXBContext for the Product class that you want to marshal. JAXBContext provides the entry point for the JAXB API.</a:t>
            </a:r>
          </a:p>
          <a:p>
            <a:r>
              <a:rPr lang="en-IN" sz="1200" b="0" i="0" kern="1200" dirty="0">
                <a:solidFill>
                  <a:schemeClr val="tx1"/>
                </a:solidFill>
                <a:effectLst/>
                <a:latin typeface="+mn-lt"/>
                <a:ea typeface="+mn-ea"/>
                <a:cs typeface="+mn-cs"/>
              </a:rPr>
              <a:t>Marsherller object creates a Marshaller through a call to the createMarshaller() method of JAXBContext. In JAXB, the Marshaller class governs the process of marshalling Java objects into XML data through its various marshalling methods.</a:t>
            </a:r>
          </a:p>
          <a:p>
            <a:r>
              <a:rPr lang="en-IN" sz="1200" b="0" i="0" kern="1200" dirty="0">
                <a:solidFill>
                  <a:schemeClr val="tx1"/>
                </a:solidFill>
                <a:effectLst/>
                <a:latin typeface="+mn-lt"/>
                <a:ea typeface="+mn-ea"/>
                <a:cs typeface="+mn-cs"/>
              </a:rPr>
              <a:t>After that we configured the Marshaller. The true value of the JAXB_FORMATTED_OUTPUT property instructs the Marshaller to generate the XML with proper indentation.</a:t>
            </a:r>
          </a:p>
          <a:p>
            <a:r>
              <a:rPr lang="en-IN" sz="1200" b="0" i="0" kern="1200" dirty="0">
                <a:solidFill>
                  <a:schemeClr val="tx1"/>
                </a:solidFill>
                <a:effectLst/>
                <a:latin typeface="+mn-lt"/>
                <a:ea typeface="+mn-ea"/>
                <a:cs typeface="+mn-cs"/>
              </a:rPr>
              <a:t>Then we Call the marshal() method on the Marshaller with the initialized Product object and the file to write the XML.</a:t>
            </a:r>
          </a:p>
          <a:p>
            <a:r>
              <a:rPr lang="en-IN" sz="1200" b="0" i="0" kern="1200" dirty="0">
                <a:solidFill>
                  <a:schemeClr val="tx1"/>
                </a:solidFill>
                <a:effectLst/>
                <a:latin typeface="+mn-lt"/>
                <a:ea typeface="+mn-ea"/>
                <a:cs typeface="+mn-cs"/>
              </a:rPr>
              <a:t>And at last Marshals the object to the “standard” output stream.</a:t>
            </a:r>
          </a:p>
          <a:p>
            <a:br>
              <a:rPr lang="en-IN" dirty="0"/>
            </a:br>
            <a:endParaRPr lang="en-IN" sz="1200" b="0" i="0" kern="1200" dirty="0">
              <a:solidFill>
                <a:schemeClr val="tx1"/>
              </a:solidFill>
              <a:effectLst/>
              <a:latin typeface="+mn-lt"/>
              <a:ea typeface="+mn-ea"/>
              <a:cs typeface="+mn-cs"/>
            </a:endParaRPr>
          </a:p>
          <a:p>
            <a:br>
              <a:rPr lang="en-IN" dirty="0"/>
            </a:br>
            <a:br>
              <a:rPr lang="en-IN" dirty="0"/>
            </a:br>
            <a:endParaRPr lang="en-IN" sz="1200" b="0" i="0" kern="1200" dirty="0">
              <a:solidFill>
                <a:schemeClr val="tx1"/>
              </a:solidFill>
              <a:effectLst/>
              <a:latin typeface="+mn-lt"/>
              <a:ea typeface="+mn-ea"/>
              <a:cs typeface="+mn-cs"/>
            </a:endParaRP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9</a:t>
            </a:fld>
            <a:endParaRPr lang="en-US" dirty="0"/>
          </a:p>
        </p:txBody>
      </p:sp>
    </p:spTree>
    <p:extLst>
      <p:ext uri="{BB962C8B-B14F-4D97-AF65-F5344CB8AC3E}">
        <p14:creationId xmlns:p14="http://schemas.microsoft.com/office/powerpoint/2010/main" val="539433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product/.xml file after running the program as junit test.</a:t>
            </a:r>
          </a:p>
          <a:p>
            <a:r>
              <a:rPr lang="en-IN" sz="1200" kern="1200" dirty="0">
                <a:solidFill>
                  <a:schemeClr val="tx1"/>
                </a:solidFill>
                <a:latin typeface="+mn-lt"/>
                <a:ea typeface="+mn-ea"/>
                <a:cs typeface="+mn-cs"/>
              </a:rPr>
              <a:t>&lt;?xml version="1.0" encoding="UTF-8" standalone="yes"?&gt;</a:t>
            </a:r>
          </a:p>
          <a:p>
            <a:r>
              <a:rPr lang="en-IN" sz="1200" kern="1200" dirty="0">
                <a:solidFill>
                  <a:schemeClr val="tx1"/>
                </a:solidFill>
                <a:latin typeface="+mn-lt"/>
                <a:ea typeface="+mn-ea"/>
                <a:cs typeface="+mn-cs"/>
              </a:rPr>
              <a:t>&lt;product id="PO1"&gt;</a:t>
            </a:r>
          </a:p>
          <a:p>
            <a:r>
              <a:rPr lang="en-IN" sz="1200" kern="1200" dirty="0">
                <a:solidFill>
                  <a:schemeClr val="tx1"/>
                </a:solidFill>
                <a:latin typeface="+mn-lt"/>
                <a:ea typeface="+mn-ea"/>
                <a:cs typeface="+mn-cs"/>
              </a:rPr>
              <a:t>    &lt;description&gt;Sky Blue Shirt&lt;/description&gt;</a:t>
            </a:r>
          </a:p>
          <a:p>
            <a:r>
              <a:rPr lang="fr-FR" sz="1200" kern="1200" dirty="0">
                <a:solidFill>
                  <a:schemeClr val="tx1"/>
                </a:solidFill>
                <a:latin typeface="+mn-lt"/>
                <a:ea typeface="+mn-ea"/>
                <a:cs typeface="+mn-cs"/>
              </a:rPr>
              <a:t>    &lt;imageUrl&gt; http://babich.biz/content/images/2016/08/1-OIZULK_-jZFmQ3oQ1WsmHg.jpeg &lt;/imageUrl&gt;</a:t>
            </a:r>
          </a:p>
          <a:p>
            <a:r>
              <a:rPr lang="en-IN" sz="1200" kern="1200" dirty="0">
                <a:solidFill>
                  <a:schemeClr val="tx1"/>
                </a:solidFill>
                <a:latin typeface="+mn-lt"/>
                <a:ea typeface="+mn-ea"/>
                <a:cs typeface="+mn-cs"/>
              </a:rPr>
              <a:t>    &lt;price&gt;18.949999999999999289457264239899814128875732421875&lt;/price&gt;</a:t>
            </a:r>
          </a:p>
          <a:p>
            <a:r>
              <a:rPr lang="en-IN" sz="1200" kern="1200" dirty="0">
                <a:solidFill>
                  <a:schemeClr val="tx1"/>
                </a:solidFill>
                <a:latin typeface="+mn-lt"/>
                <a:ea typeface="+mn-ea"/>
                <a:cs typeface="+mn-cs"/>
              </a:rPr>
              <a:t>    &lt;createdBy&gt;</a:t>
            </a:r>
          </a:p>
          <a:p>
            <a:r>
              <a:rPr lang="en-IN" sz="1200" kern="1200" dirty="0">
                <a:solidFill>
                  <a:schemeClr val="tx1"/>
                </a:solidFill>
                <a:latin typeface="+mn-lt"/>
                <a:ea typeface="+mn-ea"/>
                <a:cs typeface="+mn-cs"/>
              </a:rPr>
              <a:t>        &lt;email&gt;anshu@testmail.in&lt;/email&gt;</a:t>
            </a:r>
          </a:p>
          <a:p>
            <a:r>
              <a:rPr lang="en-IN" sz="1200" kern="1200" dirty="0">
                <a:solidFill>
                  <a:schemeClr val="tx1"/>
                </a:solidFill>
                <a:latin typeface="+mn-lt"/>
                <a:ea typeface="+mn-ea"/>
                <a:cs typeface="+mn-cs"/>
              </a:rPr>
              <a:t>        &lt;id&gt;10&lt;/id&gt;</a:t>
            </a:r>
          </a:p>
          <a:p>
            <a:r>
              <a:rPr lang="en-IN" sz="1200" kern="1200" dirty="0">
                <a:solidFill>
                  <a:schemeClr val="tx1"/>
                </a:solidFill>
                <a:latin typeface="+mn-lt"/>
                <a:ea typeface="+mn-ea"/>
                <a:cs typeface="+mn-cs"/>
              </a:rPr>
              <a:t>        &lt;name&gt;anshu&lt;/name&gt;</a:t>
            </a:r>
          </a:p>
          <a:p>
            <a:r>
              <a:rPr lang="en-IN" sz="1200" kern="1200" dirty="0">
                <a:solidFill>
                  <a:schemeClr val="tx1"/>
                </a:solidFill>
                <a:latin typeface="+mn-lt"/>
                <a:ea typeface="+mn-ea"/>
                <a:cs typeface="+mn-cs"/>
              </a:rPr>
              <a:t>    &lt;/createdBy&gt;</a:t>
            </a:r>
          </a:p>
          <a:p>
            <a:r>
              <a:rPr lang="en-IN" sz="1200" kern="1200" dirty="0">
                <a:solidFill>
                  <a:schemeClr val="tx1"/>
                </a:solidFill>
                <a:latin typeface="+mn-lt"/>
                <a:ea typeface="+mn-ea"/>
                <a:cs typeface="+mn-cs"/>
              </a:rPr>
              <a:t>&lt;/product&gt;</a:t>
            </a:r>
          </a:p>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10</a:t>
            </a:fld>
            <a:endParaRPr lang="en-US" dirty="0"/>
          </a:p>
        </p:txBody>
      </p:sp>
    </p:spTree>
    <p:extLst>
      <p:ext uri="{BB962C8B-B14F-4D97-AF65-F5344CB8AC3E}">
        <p14:creationId xmlns:p14="http://schemas.microsoft.com/office/powerpoint/2010/main" val="4088720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11</a:t>
            </a:fld>
            <a:endParaRPr lang="en-US" dirty="0"/>
          </a:p>
        </p:txBody>
      </p:sp>
    </p:spTree>
    <p:extLst>
      <p:ext uri="{BB962C8B-B14F-4D97-AF65-F5344CB8AC3E}">
        <p14:creationId xmlns:p14="http://schemas.microsoft.com/office/powerpoint/2010/main" val="2746218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D534C-5B7A-4D62-9124-9DF4AABF2CFC}" type="datetimeFigureOut">
              <a:rPr lang="en-US" smtClean="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pic>
        <p:nvPicPr>
          <p:cNvPr id="10" name="Picture 9" descr="0000001.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6/8/2019</a:t>
            </a:fld>
            <a:endParaRPr lang="en-US" dirty="0"/>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6/8/2019</a:t>
            </a:fld>
            <a:endParaRPr 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6/8/2019</a:t>
            </a:fld>
            <a:endParaRPr 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descr="0000002.jpg"/>
          <p:cNvPicPr>
            <a:picLocks noChangeAspect="1"/>
          </p:cNvPicPr>
          <p:nvPr/>
        </p:nvPicPr>
        <p:blipFill>
          <a:blip r:embed="rId2" cstate="print"/>
          <a:stretch>
            <a:fillRect/>
          </a:stretch>
        </p:blipFill>
        <p:spPr>
          <a:xfrm>
            <a:off x="0" y="0"/>
            <a:ext cx="9144000" cy="6896746"/>
          </a:xfrm>
          <a:prstGeom prst="rect">
            <a:avLst/>
          </a:prstGeom>
        </p:spPr>
      </p:pic>
      <p:sp>
        <p:nvSpPr>
          <p:cNvPr id="2" name="Title 1"/>
          <p:cNvSpPr>
            <a:spLocks noGrp="1"/>
          </p:cNvSpPr>
          <p:nvPr>
            <p:ph type="title"/>
          </p:nvPr>
        </p:nvSpPr>
        <p:spPr>
          <a:xfrm>
            <a:off x="1981200" y="76200"/>
            <a:ext cx="6934200" cy="639762"/>
          </a:xfrm>
        </p:spPr>
        <p:txBody>
          <a:bodyPr>
            <a:normAutofit/>
          </a:bodyPr>
          <a:lstStyle>
            <a:lvl1pPr>
              <a:defRPr sz="3200" b="1">
                <a:solidFill>
                  <a:schemeClr val="bg1"/>
                </a:solidFill>
                <a:latin typeface="+mn-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600" b="1">
                <a:latin typeface="+mn-lt"/>
              </a:defRPr>
            </a:lvl1pPr>
            <a:lvl2pPr>
              <a:defRPr sz="1400">
                <a:latin typeface="+mn-lt"/>
              </a:defRPr>
            </a:lvl2pPr>
            <a:lvl3pPr>
              <a:defRPr sz="1200">
                <a:latin typeface="+mn-lt"/>
              </a:defRPr>
            </a:lvl3pPr>
            <a:lvl4pPr>
              <a:defRPr sz="1100">
                <a:latin typeface="+mn-lt"/>
              </a:defRPr>
            </a:lvl4pPr>
            <a:lvl5pPr>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534C-5B7A-4D62-9124-9DF4AABF2CFC}" type="datetimeFigureOut">
              <a:rPr lang="en-US" smtClean="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D534C-5B7A-4D62-9124-9DF4AABF2CFC}" type="datetimeFigureOut">
              <a:rPr lang="en-US" smtClean="0"/>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pic>
        <p:nvPicPr>
          <p:cNvPr id="13" name="Picture 12" descr="0000005.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9D534C-5B7A-4D62-9124-9DF4AABF2CFC}" type="datetimeFigureOut">
              <a:rPr lang="en-US" smtClean="0"/>
              <a:t>6/8/2019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9D534C-5B7A-4D62-9124-9DF4AABF2CFC}" type="datetimeFigureOut">
              <a:rPr lang="en-US" smtClean="0"/>
              <a:t>6/8/2019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708244-4F68-4DD1-9E63-25A8E191BAA8}" type="slidenum">
              <a:rPr lang="en-US" smtClean="0"/>
              <a:t>‹#›</a:t>
            </a:fld>
            <a:endParaRPr lang="en-US" dirty="0"/>
          </a:p>
        </p:txBody>
      </p:sp>
      <p:pic>
        <p:nvPicPr>
          <p:cNvPr id="8" name="Picture 7" descr="0000006.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534C-5B7A-4D62-9124-9DF4AABF2CFC}" type="datetimeFigureOut">
              <a:rPr lang="en-US" smtClean="0"/>
              <a:t>6/8/2019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E708244-4F68-4DD1-9E63-25A8E191BAA8}" type="slidenum">
              <a:rPr lang="en-US" smtClean="0"/>
              <a:t>‹#›</a:t>
            </a:fld>
            <a:endParaRPr lang="en-US" dirty="0"/>
          </a:p>
        </p:txBody>
      </p:sp>
      <p:pic>
        <p:nvPicPr>
          <p:cNvPr id="10" name="Picture 9" descr="0000004.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D534C-5B7A-4D62-9124-9DF4AABF2CFC}" type="datetimeFigureOut">
              <a:rPr lang="en-US" smtClean="0"/>
              <a:t>6/8/2019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8244-4F68-4DD1-9E63-25A8E191BAA8}" type="slidenum">
              <a:rPr lang="en-US" smtClean="0"/>
              <a:t>‹#›</a:t>
            </a:fld>
            <a:endParaRPr lang="en-US" dirty="0"/>
          </a:p>
        </p:txBody>
      </p:sp>
      <p:pic>
        <p:nvPicPr>
          <p:cNvPr id="7" name="Picture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077200" y="57150"/>
            <a:ext cx="926680" cy="74295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 id="2147483698" r:id="rId13"/>
    <p:sldLayoutId id="2147483699"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oapui.org/getting-started/installing-soapui.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oapui.org/getting-started/installing-soapui.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www.soapui.org/downloads/latest-release.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howtodoinjava.com/jaxb/jaxb-annotations/#XmlAttribute" TargetMode="External"/><Relationship Id="rId3" Type="http://schemas.openxmlformats.org/officeDocument/2006/relationships/hyperlink" Target="https://howtodoinjava.com/jaxb/jaxb-annotations/#XmlRootElement" TargetMode="External"/><Relationship Id="rId7" Type="http://schemas.openxmlformats.org/officeDocument/2006/relationships/hyperlink" Target="https://howtodoinjava.com/jaxb/jaxb-annotations/#XmlElement" TargetMode="External"/><Relationship Id="rId12" Type="http://schemas.openxmlformats.org/officeDocument/2006/relationships/hyperlink" Target="https://howtodoinjava.com/jaxb/jaxb-annotations/#XmlElementWrapp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howtodoinjava.com/jaxb/jaxb-annotations/#XmlType" TargetMode="External"/><Relationship Id="rId11" Type="http://schemas.openxmlformats.org/officeDocument/2006/relationships/hyperlink" Target="https://howtodoinjava.com/jaxb/jaxb-annotations/#XmlList" TargetMode="External"/><Relationship Id="rId5" Type="http://schemas.openxmlformats.org/officeDocument/2006/relationships/hyperlink" Target="https://howtodoinjava.com/jaxb/jaxb-annotations/#XmlAccessorOrder" TargetMode="External"/><Relationship Id="rId10" Type="http://schemas.openxmlformats.org/officeDocument/2006/relationships/hyperlink" Target="https://howtodoinjava.com/jaxb/jaxb-annotations/#XmlValue" TargetMode="External"/><Relationship Id="rId4" Type="http://schemas.openxmlformats.org/officeDocument/2006/relationships/hyperlink" Target="https://howtodoinjava.com/jaxb/jaxb-annotations/#XmlAccessorType" TargetMode="External"/><Relationship Id="rId9" Type="http://schemas.openxmlformats.org/officeDocument/2006/relationships/hyperlink" Target="https://howtodoinjava.com/jaxb/jaxb-annotations/#XmlTransien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ordpress.org/themes/storefron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babich.biz/content/images/2016/08/1-OIZULK_-jZFmQ3oQ1WsmHg.jpe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4C8B346-1400-4291-8F4B-E7877E7981D6}"/>
              </a:ext>
            </a:extLst>
          </p:cNvPr>
          <p:cNvSpPr/>
          <p:nvPr/>
        </p:nvSpPr>
        <p:spPr>
          <a:xfrm>
            <a:off x="2404932" y="3124200"/>
            <a:ext cx="4334135" cy="769441"/>
          </a:xfrm>
          <a:prstGeom prst="rect">
            <a:avLst/>
          </a:prstGeom>
        </p:spPr>
        <p:txBody>
          <a:bodyPr wrap="none">
            <a:spAutoFit/>
          </a:bodyPr>
          <a:lstStyle/>
          <a:p>
            <a:r>
              <a:rPr lang="en-IN" sz="4400" b="1" dirty="0">
                <a:latin typeface="+mj-lt"/>
              </a:rPr>
              <a:t>JAXB Annotations</a:t>
            </a:r>
          </a:p>
        </p:txBody>
      </p:sp>
    </p:spTree>
    <p:extLst>
      <p:ext uri="{BB962C8B-B14F-4D97-AF65-F5344CB8AC3E}">
        <p14:creationId xmlns:p14="http://schemas.microsoft.com/office/powerpoint/2010/main" val="316122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B610C-71AE-4D82-A69E-EDD171291642}"/>
              </a:ext>
            </a:extLst>
          </p:cNvPr>
          <p:cNvSpPr>
            <a:spLocks noGrp="1"/>
          </p:cNvSpPr>
          <p:nvPr>
            <p:ph type="title"/>
          </p:nvPr>
        </p:nvSpPr>
        <p:spPr/>
        <p:txBody>
          <a:bodyPr>
            <a:normAutofit fontScale="90000"/>
          </a:bodyPr>
          <a:lstStyle/>
          <a:p>
            <a:r>
              <a:rPr lang="en-IN" dirty="0"/>
              <a:t>Demo: Using JAXB Annotations Part 1 Cont..</a:t>
            </a:r>
          </a:p>
        </p:txBody>
      </p:sp>
      <p:pic>
        <p:nvPicPr>
          <p:cNvPr id="4" name="Content Placeholder 3">
            <a:extLst>
              <a:ext uri="{FF2B5EF4-FFF2-40B4-BE49-F238E27FC236}">
                <a16:creationId xmlns:a16="http://schemas.microsoft.com/office/drawing/2014/main" id="{FF6C596A-FFA4-4630-B536-71D5776F261F}"/>
              </a:ext>
            </a:extLst>
          </p:cNvPr>
          <p:cNvPicPr>
            <a:picLocks noGrp="1" noChangeAspect="1"/>
          </p:cNvPicPr>
          <p:nvPr>
            <p:ph idx="1"/>
          </p:nvPr>
        </p:nvPicPr>
        <p:blipFill rotWithShape="1">
          <a:blip r:embed="rId3"/>
          <a:srcRect l="-169" r="-169" b="10811"/>
          <a:stretch/>
        </p:blipFill>
        <p:spPr>
          <a:xfrm>
            <a:off x="533399" y="1219200"/>
            <a:ext cx="8077201" cy="5410200"/>
          </a:xfrm>
          <a:prstGeom prst="rect">
            <a:avLst/>
          </a:prstGeom>
          <a:ln>
            <a:solidFill>
              <a:schemeClr val="accent2"/>
            </a:solidFill>
          </a:ln>
        </p:spPr>
      </p:pic>
    </p:spTree>
    <p:extLst>
      <p:ext uri="{BB962C8B-B14F-4D97-AF65-F5344CB8AC3E}">
        <p14:creationId xmlns:p14="http://schemas.microsoft.com/office/powerpoint/2010/main" val="3308119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B610C-71AE-4D82-A69E-EDD171291642}"/>
              </a:ext>
            </a:extLst>
          </p:cNvPr>
          <p:cNvSpPr>
            <a:spLocks noGrp="1"/>
          </p:cNvSpPr>
          <p:nvPr>
            <p:ph type="title"/>
          </p:nvPr>
        </p:nvSpPr>
        <p:spPr/>
        <p:txBody>
          <a:bodyPr>
            <a:normAutofit fontScale="90000"/>
          </a:bodyPr>
          <a:lstStyle/>
          <a:p>
            <a:r>
              <a:rPr lang="en-IN" dirty="0"/>
              <a:t>Demo: Using JAXB Annotations Part 1 Cont..</a:t>
            </a:r>
          </a:p>
        </p:txBody>
      </p:sp>
      <p:sp>
        <p:nvSpPr>
          <p:cNvPr id="5" name="Content Placeholder 4">
            <a:extLst>
              <a:ext uri="{FF2B5EF4-FFF2-40B4-BE49-F238E27FC236}">
                <a16:creationId xmlns:a16="http://schemas.microsoft.com/office/drawing/2014/main" id="{FE6FE1A0-A509-4FAC-A30D-51F79D623ED3}"/>
              </a:ext>
            </a:extLst>
          </p:cNvPr>
          <p:cNvSpPr>
            <a:spLocks noGrp="1"/>
          </p:cNvSpPr>
          <p:nvPr>
            <p:ph idx="1"/>
          </p:nvPr>
        </p:nvSpPr>
        <p:spPr>
          <a:xfrm>
            <a:off x="381000" y="1447800"/>
            <a:ext cx="8305800" cy="4678363"/>
          </a:xfrm>
        </p:spPr>
        <p:txBody>
          <a:bodyPr/>
          <a:lstStyle/>
          <a:p>
            <a:pPr marL="0" indent="0">
              <a:buNone/>
            </a:pPr>
            <a:r>
              <a:rPr lang="en-IN" dirty="0"/>
              <a:t>Below is the xml code generated when we run the application as Junit Test</a:t>
            </a:r>
          </a:p>
          <a:p>
            <a:pPr marL="0" indent="0">
              <a:buNone/>
            </a:pPr>
            <a:endParaRPr lang="en-IN" dirty="0"/>
          </a:p>
          <a:p>
            <a:pPr marL="0" indent="0">
              <a:buNone/>
            </a:pPr>
            <a:r>
              <a:rPr lang="en-IN" dirty="0"/>
              <a:t>&lt;?xml version="1.0" encoding="UTF-8" standalone="yes"?&gt;</a:t>
            </a:r>
          </a:p>
          <a:p>
            <a:pPr marL="0" indent="0">
              <a:buNone/>
            </a:pPr>
            <a:r>
              <a:rPr lang="en-IN" dirty="0"/>
              <a:t>&lt;product id="PO1"&gt;</a:t>
            </a:r>
          </a:p>
          <a:p>
            <a:pPr marL="0" indent="0">
              <a:buNone/>
            </a:pPr>
            <a:r>
              <a:rPr lang="en-IN" dirty="0"/>
              <a:t>    &lt;description&gt;Sky Blue Shirt&lt;/description&gt;</a:t>
            </a:r>
          </a:p>
          <a:p>
            <a:pPr marL="0" indent="0">
              <a:buNone/>
            </a:pPr>
            <a:r>
              <a:rPr lang="fr-FR" dirty="0"/>
              <a:t>    &lt;imageUrl&gt; http://babich.biz/content/images/2016/08/1-OIZULK_-jZFmQ3oQ1WsmHg.jpeg &lt;/imageUrl&gt;</a:t>
            </a:r>
          </a:p>
          <a:p>
            <a:pPr marL="0" indent="0">
              <a:buNone/>
            </a:pPr>
            <a:r>
              <a:rPr lang="en-IN" dirty="0"/>
              <a:t>    &lt;price&gt;18.949999999999999289457264239899814128875732421875&lt;/price&gt;</a:t>
            </a:r>
          </a:p>
          <a:p>
            <a:pPr marL="0" indent="0">
              <a:buNone/>
            </a:pPr>
            <a:r>
              <a:rPr lang="en-IN" dirty="0"/>
              <a:t>    &lt;createdBy&gt;</a:t>
            </a:r>
          </a:p>
          <a:p>
            <a:pPr marL="0" indent="0">
              <a:buNone/>
            </a:pPr>
            <a:r>
              <a:rPr lang="en-IN" dirty="0"/>
              <a:t>        &lt;email&gt;anshu@testmail.in&lt;/email&gt;</a:t>
            </a:r>
          </a:p>
          <a:p>
            <a:pPr marL="0" indent="0">
              <a:buNone/>
            </a:pPr>
            <a:r>
              <a:rPr lang="en-IN" dirty="0"/>
              <a:t>        &lt;id&gt;10&lt;/id&gt;</a:t>
            </a:r>
          </a:p>
          <a:p>
            <a:pPr marL="0" indent="0">
              <a:buNone/>
            </a:pPr>
            <a:r>
              <a:rPr lang="en-IN" dirty="0"/>
              <a:t>        &lt;name&gt;anshu&lt;/name&gt;</a:t>
            </a:r>
          </a:p>
          <a:p>
            <a:pPr marL="0" indent="0">
              <a:buNone/>
            </a:pPr>
            <a:r>
              <a:rPr lang="en-IN" dirty="0"/>
              <a:t>    &lt;/createdBy&gt;</a:t>
            </a:r>
          </a:p>
          <a:p>
            <a:pPr marL="0" indent="0">
              <a:buNone/>
            </a:pPr>
            <a:r>
              <a:rPr lang="en-IN" dirty="0"/>
              <a:t>&lt;/product&gt;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325219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B610C-71AE-4D82-A69E-EDD171291642}"/>
              </a:ext>
            </a:extLst>
          </p:cNvPr>
          <p:cNvSpPr>
            <a:spLocks noGrp="1"/>
          </p:cNvSpPr>
          <p:nvPr>
            <p:ph type="title"/>
          </p:nvPr>
        </p:nvSpPr>
        <p:spPr/>
        <p:txBody>
          <a:bodyPr/>
          <a:lstStyle/>
          <a:p>
            <a:r>
              <a:rPr lang="en-IN" dirty="0"/>
              <a:t>Demo: Using JAXB Annotations Part 2</a:t>
            </a:r>
          </a:p>
        </p:txBody>
      </p:sp>
      <p:sp>
        <p:nvSpPr>
          <p:cNvPr id="5" name="Content Placeholder 4">
            <a:extLst>
              <a:ext uri="{FF2B5EF4-FFF2-40B4-BE49-F238E27FC236}">
                <a16:creationId xmlns:a16="http://schemas.microsoft.com/office/drawing/2014/main" id="{FE6FE1A0-A509-4FAC-A30D-51F79D623ED3}"/>
              </a:ext>
            </a:extLst>
          </p:cNvPr>
          <p:cNvSpPr>
            <a:spLocks noGrp="1"/>
          </p:cNvSpPr>
          <p:nvPr>
            <p:ph idx="1"/>
          </p:nvPr>
        </p:nvSpPr>
        <p:spPr>
          <a:xfrm>
            <a:off x="0" y="914400"/>
            <a:ext cx="8686800" cy="5638800"/>
          </a:xfrm>
        </p:spPr>
        <p:txBody>
          <a:bodyPr>
            <a:normAutofit fontScale="85000" lnSpcReduction="20000"/>
          </a:bodyPr>
          <a:lstStyle/>
          <a:p>
            <a:pPr marL="0" indent="0">
              <a:buNone/>
            </a:pPr>
            <a:r>
              <a:rPr lang="en-IN" dirty="0"/>
              <a:t>Using JAXB to Unmarshall XML into Java Objects</a:t>
            </a:r>
          </a:p>
          <a:p>
            <a:pPr marL="0" indent="0">
              <a:buNone/>
            </a:pPr>
            <a:r>
              <a:rPr lang="en-IN" b="0" dirty="0"/>
              <a:t>Unmarshalling XML with JAXB to a Java object involves creating an Unmarshaller on the JAXBContext and calling the unmarshal() method. This method accepts the XML file to unmarshal.</a:t>
            </a:r>
          </a:p>
          <a:p>
            <a:pPr marL="0" indent="0">
              <a:buNone/>
            </a:pPr>
            <a:endParaRPr lang="en-IN" b="0" dirty="0"/>
          </a:p>
          <a:p>
            <a:pPr marL="0" indent="0">
              <a:buNone/>
            </a:pPr>
            <a:r>
              <a:rPr lang="en-IN" dirty="0"/>
              <a:t>Duration: 10 min</a:t>
            </a:r>
          </a:p>
          <a:p>
            <a:pPr marL="0" indent="0">
              <a:buNone/>
            </a:pPr>
            <a:r>
              <a:rPr lang="en-IN" b="0" dirty="0"/>
              <a:t>The JUnit test class to unmarshal the generated product.xml back to the Product and User objects is this:</a:t>
            </a:r>
          </a:p>
          <a:p>
            <a:pPr marL="0" indent="0">
              <a:buNone/>
            </a:pPr>
            <a:r>
              <a:rPr lang="en-IN" b="0" dirty="0"/>
              <a:t>XmlToProductTest.java:</a:t>
            </a:r>
          </a:p>
          <a:p>
            <a:pPr marL="0" indent="0">
              <a:buNone/>
            </a:pPr>
            <a:r>
              <a:rPr lang="en-IN" dirty="0"/>
              <a:t>package com.test.jaxb.testunmarshal;</a:t>
            </a:r>
          </a:p>
          <a:p>
            <a:pPr marL="0" indent="0">
              <a:buNone/>
            </a:pPr>
            <a:endParaRPr lang="en-IN" dirty="0"/>
          </a:p>
          <a:p>
            <a:pPr marL="0" indent="0">
              <a:buNone/>
            </a:pPr>
            <a:r>
              <a:rPr lang="en-IN" dirty="0"/>
              <a:t>import </a:t>
            </a:r>
            <a:r>
              <a:rPr lang="en-IN" u="sng" dirty="0"/>
              <a:t>org.junit.After;</a:t>
            </a:r>
          </a:p>
          <a:p>
            <a:pPr marL="0" indent="0">
              <a:buNone/>
            </a:pPr>
            <a:r>
              <a:rPr lang="en-IN" dirty="0"/>
              <a:t>import </a:t>
            </a:r>
            <a:r>
              <a:rPr lang="en-IN" u="sng" dirty="0"/>
              <a:t>org.junit.Before;</a:t>
            </a:r>
          </a:p>
          <a:p>
            <a:pPr marL="0" indent="0">
              <a:buNone/>
            </a:pPr>
            <a:r>
              <a:rPr lang="en-IN" dirty="0"/>
              <a:t>import org.junit.Test;</a:t>
            </a:r>
          </a:p>
          <a:p>
            <a:pPr marL="0" indent="0">
              <a:buNone/>
            </a:pPr>
            <a:endParaRPr lang="en-IN" dirty="0"/>
          </a:p>
          <a:p>
            <a:pPr marL="0" indent="0">
              <a:buNone/>
            </a:pPr>
            <a:r>
              <a:rPr lang="en-IN" dirty="0"/>
              <a:t>import com.test.jaxb.domain.Product;</a:t>
            </a:r>
          </a:p>
          <a:p>
            <a:pPr marL="0" indent="0">
              <a:buNone/>
            </a:pPr>
            <a:endParaRPr lang="en-IN" dirty="0"/>
          </a:p>
          <a:p>
            <a:pPr marL="0" indent="0">
              <a:buNone/>
            </a:pPr>
            <a:r>
              <a:rPr lang="en-IN" dirty="0"/>
              <a:t>import javax.xml.bind.JAXBContext;</a:t>
            </a:r>
          </a:p>
          <a:p>
            <a:pPr marL="0" indent="0">
              <a:buNone/>
            </a:pPr>
            <a:r>
              <a:rPr lang="en-IN" dirty="0"/>
              <a:t>import javax.xml.bind.JAXBException;</a:t>
            </a:r>
          </a:p>
          <a:p>
            <a:pPr marL="0" indent="0">
              <a:buNone/>
            </a:pPr>
            <a:r>
              <a:rPr lang="en-IN" dirty="0"/>
              <a:t>import </a:t>
            </a:r>
            <a:r>
              <a:rPr lang="en-IN" u="sng" dirty="0"/>
              <a:t>javax.xml.bind.Marshaller;</a:t>
            </a:r>
          </a:p>
          <a:p>
            <a:pPr marL="0" indent="0">
              <a:buNone/>
            </a:pPr>
            <a:r>
              <a:rPr lang="en-IN" dirty="0"/>
              <a:t>import javax.xml.bind.Unmarshaller;</a:t>
            </a:r>
          </a:p>
          <a:p>
            <a:pPr marL="0" indent="0">
              <a:buNone/>
            </a:pPr>
            <a:r>
              <a:rPr lang="en-IN" dirty="0"/>
              <a:t>import java.io.File;</a:t>
            </a:r>
          </a:p>
          <a:p>
            <a:pPr marL="0" indent="0">
              <a:buNone/>
            </a:pPr>
            <a:r>
              <a:rPr lang="en-IN" dirty="0"/>
              <a:t>import java.io.FileNotFoundException;</a:t>
            </a:r>
          </a:p>
          <a:p>
            <a:pPr marL="0" indent="0">
              <a:buNone/>
            </a:pPr>
            <a:r>
              <a:rPr lang="en-IN" dirty="0"/>
              <a:t>import </a:t>
            </a:r>
            <a:r>
              <a:rPr lang="en-IN" u="sng" dirty="0"/>
              <a:t>java.math.BigDecimal;</a:t>
            </a:r>
          </a:p>
          <a:p>
            <a:pPr marL="0" indent="0">
              <a:buNone/>
            </a:pPr>
            <a:r>
              <a:rPr lang="en-IN" dirty="0"/>
              <a:t>public class XmlToProductTest {</a:t>
            </a:r>
          </a:p>
          <a:p>
            <a:pPr marL="0" indent="0">
              <a:buNone/>
            </a:pPr>
            <a:r>
              <a:rPr lang="en-IN" dirty="0"/>
              <a:t>    private Product product;</a:t>
            </a:r>
          </a:p>
          <a:p>
            <a:pPr marL="0" indent="0">
              <a:buNone/>
            </a:pPr>
            <a:r>
              <a:rPr lang="en-IN" dirty="0"/>
              <a:t>  </a:t>
            </a:r>
          </a:p>
        </p:txBody>
      </p:sp>
    </p:spTree>
    <p:extLst>
      <p:ext uri="{BB962C8B-B14F-4D97-AF65-F5344CB8AC3E}">
        <p14:creationId xmlns:p14="http://schemas.microsoft.com/office/powerpoint/2010/main" val="1960057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B610C-71AE-4D82-A69E-EDD171291642}"/>
              </a:ext>
            </a:extLst>
          </p:cNvPr>
          <p:cNvSpPr>
            <a:spLocks noGrp="1"/>
          </p:cNvSpPr>
          <p:nvPr>
            <p:ph type="title"/>
          </p:nvPr>
        </p:nvSpPr>
        <p:spPr/>
        <p:txBody>
          <a:bodyPr>
            <a:normAutofit fontScale="90000"/>
          </a:bodyPr>
          <a:lstStyle/>
          <a:p>
            <a:r>
              <a:rPr lang="en-IN" dirty="0"/>
              <a:t>Demo: Using JAXB Annotations Part 2 Cont..</a:t>
            </a:r>
          </a:p>
        </p:txBody>
      </p:sp>
      <p:sp>
        <p:nvSpPr>
          <p:cNvPr id="5" name="Content Placeholder 4">
            <a:extLst>
              <a:ext uri="{FF2B5EF4-FFF2-40B4-BE49-F238E27FC236}">
                <a16:creationId xmlns:a16="http://schemas.microsoft.com/office/drawing/2014/main" id="{FE6FE1A0-A509-4FAC-A30D-51F79D623ED3}"/>
              </a:ext>
            </a:extLst>
          </p:cNvPr>
          <p:cNvSpPr>
            <a:spLocks noGrp="1"/>
          </p:cNvSpPr>
          <p:nvPr>
            <p:ph idx="1"/>
          </p:nvPr>
        </p:nvSpPr>
        <p:spPr>
          <a:xfrm>
            <a:off x="0" y="914400"/>
            <a:ext cx="8686800" cy="5638800"/>
          </a:xfrm>
        </p:spPr>
        <p:txBody>
          <a:bodyPr>
            <a:normAutofit/>
          </a:bodyPr>
          <a:lstStyle/>
          <a:p>
            <a:pPr marL="0" indent="0">
              <a:buNone/>
            </a:pPr>
            <a:r>
              <a:rPr lang="en-IN" dirty="0"/>
              <a:t> @Test</a:t>
            </a:r>
          </a:p>
          <a:p>
            <a:pPr marL="0" indent="0">
              <a:buNone/>
            </a:pPr>
            <a:r>
              <a:rPr lang="en-IN" dirty="0"/>
              <a:t>    public void testXmlToObject() throws JAXBException, FileNotFoundException {</a:t>
            </a:r>
          </a:p>
          <a:p>
            <a:pPr marL="0" indent="0">
              <a:buNone/>
            </a:pPr>
            <a:r>
              <a:rPr lang="en-IN" dirty="0"/>
              <a:t>        File file = new File("product.xml");</a:t>
            </a:r>
          </a:p>
          <a:p>
            <a:pPr marL="0" indent="0">
              <a:buNone/>
            </a:pPr>
            <a:r>
              <a:rPr lang="en-IN" dirty="0"/>
              <a:t>        JAXBContext jaxbContext = JAXBContext.</a:t>
            </a:r>
            <a:r>
              <a:rPr lang="en-IN" i="1" dirty="0"/>
              <a:t>newInstance(Product.class);</a:t>
            </a:r>
          </a:p>
          <a:p>
            <a:pPr marL="0" indent="0">
              <a:buNone/>
            </a:pPr>
            <a:r>
              <a:rPr lang="en-IN" dirty="0"/>
              <a:t>        Unmarshaller unmarshaller = jaxbContext.createUnmarshaller();</a:t>
            </a:r>
          </a:p>
          <a:p>
            <a:pPr marL="0" indent="0">
              <a:buNone/>
            </a:pPr>
            <a:r>
              <a:rPr lang="en-IN" dirty="0"/>
              <a:t>        product = (Product) unmarshaller.unmarshal(file);</a:t>
            </a:r>
          </a:p>
          <a:p>
            <a:pPr marL="0" indent="0">
              <a:buNone/>
            </a:pPr>
            <a:r>
              <a:rPr lang="en-IN" dirty="0"/>
              <a:t>        System.</a:t>
            </a:r>
            <a:r>
              <a:rPr lang="en-IN" i="1" dirty="0"/>
              <a:t>out.println(product);</a:t>
            </a:r>
          </a:p>
          <a:p>
            <a:pPr marL="0" indent="0">
              <a:buNone/>
            </a:pPr>
            <a:r>
              <a:rPr lang="en-IN" dirty="0"/>
              <a:t>    }</a:t>
            </a:r>
          </a:p>
          <a:p>
            <a:pPr marL="0" indent="0">
              <a:buNone/>
            </a:pPr>
            <a:r>
              <a:rPr lang="en-IN" dirty="0"/>
              <a:t>}</a:t>
            </a:r>
          </a:p>
          <a:p>
            <a:pPr marL="0" indent="0">
              <a:buNone/>
            </a:pPr>
            <a:r>
              <a:rPr lang="en-IN" b="0" dirty="0"/>
              <a:t>In above XmlToProductTest class, a JAXBContext initialized with Product is used. The createUnmarsheller()method returns an Unmarshaller. </a:t>
            </a:r>
          </a:p>
          <a:p>
            <a:pPr marL="0" indent="0">
              <a:buNone/>
            </a:pPr>
            <a:r>
              <a:rPr lang="en-IN" b="0" dirty="0"/>
              <a:t>A JAXB Unmarshaller governs the process of unmarhshalling XML data into a Java object tree. </a:t>
            </a:r>
          </a:p>
          <a:p>
            <a:pPr marL="0" indent="0">
              <a:buNone/>
            </a:pPr>
            <a:r>
              <a:rPr lang="en-IN" b="0" dirty="0"/>
              <a:t>Finally, the unmarshal() method unmarshals the File object for product.xml into the Product POJO.</a:t>
            </a:r>
          </a:p>
          <a:p>
            <a:pPr marL="0" indent="0">
              <a:buNone/>
            </a:pPr>
            <a:br>
              <a:rPr lang="en-IN" dirty="0"/>
            </a:br>
            <a:br>
              <a:rPr lang="en-IN" b="0" dirty="0"/>
            </a:br>
            <a:endParaRPr lang="en-IN" dirty="0"/>
          </a:p>
        </p:txBody>
      </p:sp>
    </p:spTree>
    <p:extLst>
      <p:ext uri="{BB962C8B-B14F-4D97-AF65-F5344CB8AC3E}">
        <p14:creationId xmlns:p14="http://schemas.microsoft.com/office/powerpoint/2010/main" val="2165601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B610C-71AE-4D82-A69E-EDD171291642}"/>
              </a:ext>
            </a:extLst>
          </p:cNvPr>
          <p:cNvSpPr>
            <a:spLocks noGrp="1"/>
          </p:cNvSpPr>
          <p:nvPr>
            <p:ph type="title"/>
          </p:nvPr>
        </p:nvSpPr>
        <p:spPr/>
        <p:txBody>
          <a:bodyPr>
            <a:normAutofit fontScale="90000"/>
          </a:bodyPr>
          <a:lstStyle/>
          <a:p>
            <a:r>
              <a:rPr lang="en-IN" dirty="0"/>
              <a:t>Demo: Using JAXB Annotations Part 2 Cont..</a:t>
            </a:r>
          </a:p>
        </p:txBody>
      </p:sp>
      <p:pic>
        <p:nvPicPr>
          <p:cNvPr id="3" name="Picture 2">
            <a:extLst>
              <a:ext uri="{FF2B5EF4-FFF2-40B4-BE49-F238E27FC236}">
                <a16:creationId xmlns:a16="http://schemas.microsoft.com/office/drawing/2014/main" id="{BC775AAF-6674-4B76-AE2A-9B19D31A1BC6}"/>
              </a:ext>
            </a:extLst>
          </p:cNvPr>
          <p:cNvPicPr>
            <a:picLocks noChangeAspect="1"/>
          </p:cNvPicPr>
          <p:nvPr/>
        </p:nvPicPr>
        <p:blipFill rotWithShape="1">
          <a:blip r:embed="rId3"/>
          <a:srcRect b="20356"/>
          <a:stretch/>
        </p:blipFill>
        <p:spPr>
          <a:xfrm>
            <a:off x="76200" y="1066800"/>
            <a:ext cx="8915400" cy="4094495"/>
          </a:xfrm>
          <a:prstGeom prst="rect">
            <a:avLst/>
          </a:prstGeom>
          <a:ln>
            <a:solidFill>
              <a:schemeClr val="accent2"/>
            </a:solidFill>
          </a:ln>
        </p:spPr>
      </p:pic>
    </p:spTree>
    <p:extLst>
      <p:ext uri="{BB962C8B-B14F-4D97-AF65-F5344CB8AC3E}">
        <p14:creationId xmlns:p14="http://schemas.microsoft.com/office/powerpoint/2010/main" val="1020447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B610C-71AE-4D82-A69E-EDD171291642}"/>
              </a:ext>
            </a:extLst>
          </p:cNvPr>
          <p:cNvSpPr>
            <a:spLocks noGrp="1"/>
          </p:cNvSpPr>
          <p:nvPr>
            <p:ph type="title"/>
          </p:nvPr>
        </p:nvSpPr>
        <p:spPr/>
        <p:txBody>
          <a:bodyPr>
            <a:normAutofit fontScale="90000"/>
          </a:bodyPr>
          <a:lstStyle/>
          <a:p>
            <a:r>
              <a:rPr lang="en-IN" dirty="0"/>
              <a:t>Demo: Using JAXB Annotations Part 2 Cont..</a:t>
            </a:r>
          </a:p>
        </p:txBody>
      </p:sp>
      <p:sp>
        <p:nvSpPr>
          <p:cNvPr id="5" name="Content Placeholder 4">
            <a:extLst>
              <a:ext uri="{FF2B5EF4-FFF2-40B4-BE49-F238E27FC236}">
                <a16:creationId xmlns:a16="http://schemas.microsoft.com/office/drawing/2014/main" id="{FE6FE1A0-A509-4FAC-A30D-51F79D623ED3}"/>
              </a:ext>
            </a:extLst>
          </p:cNvPr>
          <p:cNvSpPr>
            <a:spLocks noGrp="1"/>
          </p:cNvSpPr>
          <p:nvPr>
            <p:ph idx="1"/>
          </p:nvPr>
        </p:nvSpPr>
        <p:spPr>
          <a:xfrm>
            <a:off x="0" y="914400"/>
            <a:ext cx="8686800" cy="5638800"/>
          </a:xfrm>
        </p:spPr>
        <p:txBody>
          <a:bodyPr>
            <a:normAutofit/>
          </a:bodyPr>
          <a:lstStyle/>
          <a:p>
            <a:pPr marL="0" indent="0">
              <a:buNone/>
            </a:pPr>
            <a:endParaRPr lang="en-IN" dirty="0"/>
          </a:p>
          <a:p>
            <a:pPr marL="0" indent="0">
              <a:buNone/>
            </a:pPr>
            <a:r>
              <a:rPr lang="en-IN" dirty="0"/>
              <a:t>Product{</a:t>
            </a:r>
          </a:p>
          <a:p>
            <a:pPr marL="0" indent="0">
              <a:buNone/>
            </a:pPr>
            <a:r>
              <a:rPr lang="en-IN" dirty="0"/>
              <a:t> productId='PO1',</a:t>
            </a:r>
          </a:p>
          <a:p>
            <a:pPr marL="0" indent="0">
              <a:buNone/>
            </a:pPr>
            <a:r>
              <a:rPr lang="en-IN" dirty="0"/>
              <a:t> description='Sky Blue Shirt',</a:t>
            </a:r>
          </a:p>
          <a:p>
            <a:pPr marL="0" indent="0">
              <a:buNone/>
            </a:pPr>
            <a:r>
              <a:rPr lang="fr-FR" dirty="0"/>
              <a:t> imageUrl=' http://babich.biz/content/images/2016/08/1-OIZULK_-jZFmQ3oQ1WsmHg.jpeg ',</a:t>
            </a:r>
          </a:p>
          <a:p>
            <a:pPr marL="0" indent="0">
              <a:buNone/>
            </a:pPr>
            <a:r>
              <a:rPr lang="en-IN" dirty="0"/>
              <a:t> price=18.949999999999999289457264239899814128875732421875,</a:t>
            </a:r>
          </a:p>
          <a:p>
            <a:pPr marL="0" indent="0">
              <a:buNone/>
            </a:pPr>
            <a:r>
              <a:rPr lang="en-IN" dirty="0"/>
              <a:t> createdBy=Customer{id=10, name='anshu', email='anshu@testmail.in'}</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230608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Handling Faults</a:t>
            </a:r>
            <a:r>
              <a:rPr lang="en-IN" sz="4000" dirty="0"/>
              <a:t> </a:t>
            </a:r>
          </a:p>
        </p:txBody>
      </p:sp>
      <p:sp>
        <p:nvSpPr>
          <p:cNvPr id="5" name="Rectangle 4">
            <a:extLst>
              <a:ext uri="{FF2B5EF4-FFF2-40B4-BE49-F238E27FC236}">
                <a16:creationId xmlns:a16="http://schemas.microsoft.com/office/drawing/2014/main" id="{93518E00-45F3-46F1-8A71-2385C3D19E23}"/>
              </a:ext>
            </a:extLst>
          </p:cNvPr>
          <p:cNvSpPr/>
          <p:nvPr/>
        </p:nvSpPr>
        <p:spPr>
          <a:xfrm>
            <a:off x="381000" y="1219200"/>
            <a:ext cx="8382000" cy="3416320"/>
          </a:xfrm>
          <a:prstGeom prst="rect">
            <a:avLst/>
          </a:prstGeom>
        </p:spPr>
        <p:txBody>
          <a:bodyPr wrap="square">
            <a:spAutoFit/>
          </a:bodyPr>
          <a:lstStyle/>
          <a:p>
            <a:r>
              <a:rPr lang="en-IN" dirty="0"/>
              <a:t>In case any an error is encountered while processing a web service , the behaviour of the error needs to be communicated to the client, or sender of the request of various disparate platforms.</a:t>
            </a:r>
          </a:p>
          <a:p>
            <a:endParaRPr lang="en-IN" dirty="0"/>
          </a:p>
          <a:p>
            <a:r>
              <a:rPr lang="en-IN" dirty="0"/>
              <a:t>You can understand how to describe the error in SOAP message using a SOAP fault by referring the specification at http://www.w3.org/TR/soap. In general, a SOAP fault is analogous to an application exception. SOAP faults are generated by receivers to report business logic errors or unexpected conditions.</a:t>
            </a:r>
          </a:p>
          <a:p>
            <a:endParaRPr lang="en-IN" dirty="0"/>
          </a:p>
          <a:p>
            <a:r>
              <a:rPr lang="en-IN" dirty="0"/>
              <a:t>In JAX-WS, Java exceptions (java.lang.Exception) that are thrown by your Java Web service are mapped to a SOAP fault. These are returned to the client to communicate the reason for failure. </a:t>
            </a:r>
          </a:p>
        </p:txBody>
      </p:sp>
    </p:spTree>
    <p:extLst>
      <p:ext uri="{BB962C8B-B14F-4D97-AF65-F5344CB8AC3E}">
        <p14:creationId xmlns:p14="http://schemas.microsoft.com/office/powerpoint/2010/main" val="1989617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Handling Faults</a:t>
            </a:r>
            <a:r>
              <a:rPr lang="en-IN" sz="4000" dirty="0"/>
              <a:t> Cont..</a:t>
            </a:r>
          </a:p>
        </p:txBody>
      </p:sp>
      <p:sp>
        <p:nvSpPr>
          <p:cNvPr id="5" name="Rectangle 4">
            <a:extLst>
              <a:ext uri="{FF2B5EF4-FFF2-40B4-BE49-F238E27FC236}">
                <a16:creationId xmlns:a16="http://schemas.microsoft.com/office/drawing/2014/main" id="{93518E00-45F3-46F1-8A71-2385C3D19E23}"/>
              </a:ext>
            </a:extLst>
          </p:cNvPr>
          <p:cNvSpPr/>
          <p:nvPr/>
        </p:nvSpPr>
        <p:spPr>
          <a:xfrm>
            <a:off x="749300" y="4215407"/>
            <a:ext cx="8382000" cy="923330"/>
          </a:xfrm>
          <a:prstGeom prst="rect">
            <a:avLst/>
          </a:prstGeom>
        </p:spPr>
        <p:txBody>
          <a:bodyPr wrap="square">
            <a:spAutoFit/>
          </a:bodyPr>
          <a:lstStyle/>
          <a:p>
            <a:endParaRPr lang="en-IN" dirty="0"/>
          </a:p>
          <a:p>
            <a:endParaRPr lang="en-IN" b="1" dirty="0"/>
          </a:p>
          <a:p>
            <a:r>
              <a:rPr lang="en-IN" b="1" dirty="0"/>
              <a:t>How SOAP Faults Are Processed</a:t>
            </a:r>
            <a:endParaRPr lang="en-IN" dirty="0"/>
          </a:p>
        </p:txBody>
      </p:sp>
      <p:pic>
        <p:nvPicPr>
          <p:cNvPr id="2054" name="Picture 6">
            <a:extLst>
              <a:ext uri="{FF2B5EF4-FFF2-40B4-BE49-F238E27FC236}">
                <a16:creationId xmlns:a16="http://schemas.microsoft.com/office/drawing/2014/main" id="{19FBA13F-A477-49E9-B876-9BD34BF9D043}"/>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667000" y="5138737"/>
            <a:ext cx="4619625" cy="16097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47518B75-BE38-4305-8668-92A1FB99DFC0}"/>
              </a:ext>
            </a:extLst>
          </p:cNvPr>
          <p:cNvGraphicFramePr>
            <a:graphicFrameLocks noGrp="1"/>
          </p:cNvGraphicFramePr>
          <p:nvPr>
            <p:extLst>
              <p:ext uri="{D42A27DB-BD31-4B8C-83A1-F6EECF244321}">
                <p14:modId xmlns:p14="http://schemas.microsoft.com/office/powerpoint/2010/main" val="3287436355"/>
              </p:ext>
            </p:extLst>
          </p:nvPr>
        </p:nvGraphicFramePr>
        <p:xfrm>
          <a:off x="1524000" y="1295400"/>
          <a:ext cx="6096000" cy="3459480"/>
        </p:xfrm>
        <a:graphic>
          <a:graphicData uri="http://schemas.openxmlformats.org/drawingml/2006/table">
            <a:tbl>
              <a:tblPr firstRow="1" bandRow="1">
                <a:tableStyleId>{21E4AEA4-8DFA-4A89-87EB-49C32662AFE0}</a:tableStyleId>
              </a:tblPr>
              <a:tblGrid>
                <a:gridCol w="1905000">
                  <a:extLst>
                    <a:ext uri="{9D8B030D-6E8A-4147-A177-3AD203B41FA5}">
                      <a16:colId xmlns:a16="http://schemas.microsoft.com/office/drawing/2014/main" val="1449862187"/>
                    </a:ext>
                  </a:extLst>
                </a:gridCol>
                <a:gridCol w="4191000">
                  <a:extLst>
                    <a:ext uri="{9D8B030D-6E8A-4147-A177-3AD203B41FA5}">
                      <a16:colId xmlns:a16="http://schemas.microsoft.com/office/drawing/2014/main" val="458637749"/>
                    </a:ext>
                  </a:extLst>
                </a:gridCol>
              </a:tblGrid>
              <a:tr h="533400">
                <a:tc>
                  <a:txBody>
                    <a:bodyPr/>
                    <a:lstStyle/>
                    <a:p>
                      <a:r>
                        <a:rPr lang="en-IN" dirty="0"/>
                        <a:t>SOAP Fault Name</a:t>
                      </a:r>
                    </a:p>
                  </a:txBody>
                  <a:tcPr/>
                </a:tc>
                <a:tc>
                  <a:txBody>
                    <a:bodyPr/>
                    <a:lstStyle/>
                    <a:p>
                      <a:r>
                        <a:rPr lang="en-IN" dirty="0"/>
                        <a:t>Description</a:t>
                      </a:r>
                    </a:p>
                  </a:txBody>
                  <a:tcPr/>
                </a:tc>
                <a:extLst>
                  <a:ext uri="{0D108BD9-81ED-4DB2-BD59-A6C34878D82A}">
                    <a16:rowId xmlns:a16="http://schemas.microsoft.com/office/drawing/2014/main" val="2969587190"/>
                  </a:ext>
                </a:extLst>
              </a:tr>
              <a:tr h="931333">
                <a:tc>
                  <a:txBody>
                    <a:bodyPr/>
                    <a:lstStyle/>
                    <a:p>
                      <a:r>
                        <a:rPr lang="en-IN" sz="1800" kern="1200" dirty="0" err="1">
                          <a:effectLst/>
                        </a:rPr>
                        <a:t>Modeled</a:t>
                      </a:r>
                      <a:endParaRPr lang="en-IN" dirty="0"/>
                    </a:p>
                  </a:txBody>
                  <a:tcPr/>
                </a:tc>
                <a:tc>
                  <a:txBody>
                    <a:bodyPr/>
                    <a:lstStyle/>
                    <a:p>
                      <a:r>
                        <a:rPr lang="en-US" sz="1800" kern="1200" dirty="0">
                          <a:effectLst/>
                        </a:rPr>
                        <a:t>These are predefined SOAP faults.</a:t>
                      </a:r>
                      <a:endParaRPr lang="en-IN" dirty="0"/>
                    </a:p>
                    <a:p>
                      <a:r>
                        <a:rPr lang="en-IN" dirty="0"/>
                        <a:t>This type of faults are thrown from the business logic and </a:t>
                      </a:r>
                      <a:r>
                        <a:rPr lang="en-US" sz="1800" kern="1200" dirty="0">
                          <a:effectLst/>
                        </a:rPr>
                        <a:t>maps to </a:t>
                      </a:r>
                      <a:r>
                        <a:rPr lang="en-US" dirty="0" err="1"/>
                        <a:t>wsdl:fault</a:t>
                      </a:r>
                      <a:r>
                        <a:rPr lang="en-US" sz="1800" kern="1200" dirty="0">
                          <a:effectLst/>
                        </a:rPr>
                        <a:t> definitions in the WSDL file. </a:t>
                      </a:r>
                      <a:endParaRPr lang="en-IN" dirty="0"/>
                    </a:p>
                  </a:txBody>
                  <a:tcPr/>
                </a:tc>
                <a:extLst>
                  <a:ext uri="{0D108BD9-81ED-4DB2-BD59-A6C34878D82A}">
                    <a16:rowId xmlns:a16="http://schemas.microsoft.com/office/drawing/2014/main" val="1380572789"/>
                  </a:ext>
                </a:extLst>
              </a:tr>
              <a:tr h="931333">
                <a:tc>
                  <a:txBody>
                    <a:bodyPr/>
                    <a:lstStyle/>
                    <a:p>
                      <a:r>
                        <a:rPr lang="en-IN" sz="1800" kern="1200" dirty="0">
                          <a:effectLst/>
                        </a:rPr>
                        <a:t>Unmodeled</a:t>
                      </a:r>
                      <a:endParaRPr lang="en-IN" dirty="0"/>
                    </a:p>
                  </a:txBody>
                  <a:tcPr/>
                </a:tc>
                <a:tc>
                  <a:txBody>
                    <a:bodyPr/>
                    <a:lstStyle/>
                    <a:p>
                      <a:r>
                        <a:rPr lang="en-IN" dirty="0"/>
                        <a:t>This type of fault is from runtime exception and there is no business logic fault in WSDL. These Java exceptions are represented as generic SOAP fault exceptions </a:t>
                      </a:r>
                      <a:r>
                        <a:rPr lang="en-IN" dirty="0" err="1"/>
                        <a:t>javax.xml.ws.soap.SOAPFaultException</a:t>
                      </a:r>
                      <a:endParaRPr lang="en-IN" dirty="0"/>
                    </a:p>
                  </a:txBody>
                  <a:tcPr/>
                </a:tc>
                <a:extLst>
                  <a:ext uri="{0D108BD9-81ED-4DB2-BD59-A6C34878D82A}">
                    <a16:rowId xmlns:a16="http://schemas.microsoft.com/office/drawing/2014/main" val="2434794644"/>
                  </a:ext>
                </a:extLst>
              </a:tr>
            </a:tbl>
          </a:graphicData>
        </a:graphic>
      </p:graphicFrame>
      <p:sp>
        <p:nvSpPr>
          <p:cNvPr id="6" name="Rectangle 5">
            <a:extLst>
              <a:ext uri="{FF2B5EF4-FFF2-40B4-BE49-F238E27FC236}">
                <a16:creationId xmlns:a16="http://schemas.microsoft.com/office/drawing/2014/main" id="{98FA3A3E-A609-4633-9B90-B86FB45776AC}"/>
              </a:ext>
            </a:extLst>
          </p:cNvPr>
          <p:cNvSpPr/>
          <p:nvPr/>
        </p:nvSpPr>
        <p:spPr>
          <a:xfrm>
            <a:off x="1955800" y="821015"/>
            <a:ext cx="1933093" cy="369332"/>
          </a:xfrm>
          <a:prstGeom prst="rect">
            <a:avLst/>
          </a:prstGeom>
        </p:spPr>
        <p:txBody>
          <a:bodyPr wrap="none">
            <a:spAutoFit/>
          </a:bodyPr>
          <a:lstStyle/>
          <a:p>
            <a:r>
              <a:rPr lang="en-IN" b="1" dirty="0"/>
              <a:t>SOAP faults types:</a:t>
            </a:r>
          </a:p>
        </p:txBody>
      </p:sp>
    </p:spTree>
    <p:extLst>
      <p:ext uri="{BB962C8B-B14F-4D97-AF65-F5344CB8AC3E}">
        <p14:creationId xmlns:p14="http://schemas.microsoft.com/office/powerpoint/2010/main" val="3547750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Handling Faults</a:t>
            </a:r>
            <a:r>
              <a:rPr lang="en-IN" sz="4000" dirty="0"/>
              <a:t> Cont..</a:t>
            </a:r>
          </a:p>
        </p:txBody>
      </p:sp>
      <p:sp>
        <p:nvSpPr>
          <p:cNvPr id="5" name="Rectangle 4">
            <a:extLst>
              <a:ext uri="{FF2B5EF4-FFF2-40B4-BE49-F238E27FC236}">
                <a16:creationId xmlns:a16="http://schemas.microsoft.com/office/drawing/2014/main" id="{93518E00-45F3-46F1-8A71-2385C3D19E23}"/>
              </a:ext>
            </a:extLst>
          </p:cNvPr>
          <p:cNvSpPr/>
          <p:nvPr/>
        </p:nvSpPr>
        <p:spPr>
          <a:xfrm>
            <a:off x="533400" y="914400"/>
            <a:ext cx="8382000" cy="5078313"/>
          </a:xfrm>
          <a:prstGeom prst="rect">
            <a:avLst/>
          </a:prstGeom>
        </p:spPr>
        <p:txBody>
          <a:bodyPr wrap="square">
            <a:spAutoFit/>
          </a:bodyPr>
          <a:lstStyle/>
          <a:p>
            <a:r>
              <a:rPr lang="en-IN" dirty="0"/>
              <a:t>Example of SOAP Fault Message</a:t>
            </a:r>
          </a:p>
          <a:p>
            <a:endParaRPr lang="en-IN" dirty="0"/>
          </a:p>
          <a:p>
            <a:r>
              <a:rPr lang="en-IN" dirty="0"/>
              <a:t>&lt;?xml version="1.0"?&gt;</a:t>
            </a:r>
          </a:p>
          <a:p>
            <a:r>
              <a:rPr lang="en-IN" dirty="0"/>
              <a:t>&lt;soap:Envelope </a:t>
            </a:r>
          </a:p>
          <a:p>
            <a:r>
              <a:rPr lang="en-IN" dirty="0"/>
              <a:t>    xmlns:soap='http://schemas.xmlsoap.org/soap/envelope'&gt;</a:t>
            </a:r>
          </a:p>
          <a:p>
            <a:r>
              <a:rPr lang="en-IN" dirty="0"/>
              <a:t>   &lt;soap:Body&gt;</a:t>
            </a:r>
          </a:p>
          <a:p>
            <a:r>
              <a:rPr lang="en-IN" dirty="0"/>
              <a:t>      &lt;soap:Fault&gt;</a:t>
            </a:r>
          </a:p>
          <a:p>
            <a:r>
              <a:rPr lang="en-IN" dirty="0"/>
              <a:t>         &lt;faultcode&gt;soap:VersionMismatch&lt;/faultcode&gt;</a:t>
            </a:r>
          </a:p>
          <a:p>
            <a:r>
              <a:rPr lang="en-IN" dirty="0"/>
              <a:t>         &lt;faultstring, xml:lang=‘”en"&gt;</a:t>
            </a:r>
          </a:p>
          <a:p>
            <a:r>
              <a:rPr lang="en-IN" dirty="0"/>
              <a:t>            Message was not SOAP 1.1 compliant</a:t>
            </a:r>
          </a:p>
          <a:p>
            <a:r>
              <a:rPr lang="en-IN" dirty="0"/>
              <a:t>         &lt;/faultstring&gt;</a:t>
            </a:r>
          </a:p>
          <a:p>
            <a:r>
              <a:rPr lang="en-IN" dirty="0"/>
              <a:t>         &lt;faultactor&gt;</a:t>
            </a:r>
          </a:p>
          <a:p>
            <a:r>
              <a:rPr lang="en-IN" dirty="0"/>
              <a:t>            http://sample.org.ocm/jws/authnticator</a:t>
            </a:r>
          </a:p>
          <a:p>
            <a:r>
              <a:rPr lang="en-IN" dirty="0"/>
              <a:t>         &lt;/faultactor&gt;</a:t>
            </a:r>
          </a:p>
          <a:p>
            <a:r>
              <a:rPr lang="en-IN" dirty="0"/>
              <a:t>      &lt;/soap:Fault&gt;</a:t>
            </a:r>
          </a:p>
          <a:p>
            <a:r>
              <a:rPr lang="en-IN" dirty="0"/>
              <a:t>   &lt;/soap:Body&gt;</a:t>
            </a:r>
          </a:p>
          <a:p>
            <a:r>
              <a:rPr lang="en-IN" dirty="0"/>
              <a:t>&lt;/soap:Envelope&gt;</a:t>
            </a:r>
          </a:p>
          <a:p>
            <a:endParaRPr lang="en-IN" dirty="0"/>
          </a:p>
        </p:txBody>
      </p:sp>
    </p:spTree>
    <p:extLst>
      <p:ext uri="{BB962C8B-B14F-4D97-AF65-F5344CB8AC3E}">
        <p14:creationId xmlns:p14="http://schemas.microsoft.com/office/powerpoint/2010/main" val="2280942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Demo: Handling Faults</a:t>
            </a:r>
            <a:r>
              <a:rPr lang="en-IN" sz="4000" dirty="0"/>
              <a:t> Cont..</a:t>
            </a:r>
          </a:p>
        </p:txBody>
      </p:sp>
      <p:sp>
        <p:nvSpPr>
          <p:cNvPr id="5" name="Rectangle 4">
            <a:extLst>
              <a:ext uri="{FF2B5EF4-FFF2-40B4-BE49-F238E27FC236}">
                <a16:creationId xmlns:a16="http://schemas.microsoft.com/office/drawing/2014/main" id="{93518E00-45F3-46F1-8A71-2385C3D19E23}"/>
              </a:ext>
            </a:extLst>
          </p:cNvPr>
          <p:cNvSpPr/>
          <p:nvPr/>
        </p:nvSpPr>
        <p:spPr>
          <a:xfrm>
            <a:off x="304800" y="914400"/>
            <a:ext cx="8610600" cy="5909310"/>
          </a:xfrm>
          <a:prstGeom prst="rect">
            <a:avLst/>
          </a:prstGeom>
        </p:spPr>
        <p:txBody>
          <a:bodyPr wrap="square">
            <a:spAutoFit/>
          </a:bodyPr>
          <a:lstStyle/>
          <a:p>
            <a:r>
              <a:rPr lang="en-IN" sz="1400" b="1" dirty="0"/>
              <a:t>Duration: 15 min</a:t>
            </a:r>
          </a:p>
          <a:p>
            <a:endParaRPr lang="en-IN" sz="1400" dirty="0"/>
          </a:p>
          <a:p>
            <a:r>
              <a:rPr lang="en-IN" sz="1400" dirty="0"/>
              <a:t>Creating and Implementing  a Custom Exception</a:t>
            </a:r>
          </a:p>
          <a:p>
            <a:r>
              <a:rPr lang="en-IN" sz="1400" dirty="0"/>
              <a:t>Here we will use modelled faults. First we will create a custom Java exception and throw it from within the Web service.</a:t>
            </a:r>
          </a:p>
          <a:p>
            <a:endParaRPr lang="en-IN" sz="1400" dirty="0"/>
          </a:p>
          <a:p>
            <a:r>
              <a:rPr lang="en-IN" sz="1400" dirty="0"/>
              <a:t>In below Example, Web service throws Custom Exception called </a:t>
            </a:r>
            <a:r>
              <a:rPr lang="en-IN" sz="1400" dirty="0" err="1"/>
              <a:t>RequiredName</a:t>
            </a:r>
            <a:r>
              <a:rPr lang="en-IN" sz="1400" dirty="0"/>
              <a:t> and is thrown when the input argument is empty.</a:t>
            </a:r>
          </a:p>
          <a:p>
            <a:endParaRPr lang="en-IN" sz="1400" dirty="0"/>
          </a:p>
          <a:p>
            <a:r>
              <a:rPr lang="en-IN" sz="1400" b="1" dirty="0"/>
              <a:t>Web Service With Custom Exception</a:t>
            </a:r>
          </a:p>
          <a:p>
            <a:endParaRPr lang="en-IN" sz="1400" dirty="0"/>
          </a:p>
          <a:p>
            <a:endParaRPr lang="en-IN" sz="1400" dirty="0"/>
          </a:p>
          <a:p>
            <a:r>
              <a:rPr lang="en-IN" sz="1400" dirty="0"/>
              <a:t>package demo;</a:t>
            </a:r>
          </a:p>
          <a:p>
            <a:r>
              <a:rPr lang="en-IN" sz="1400" dirty="0"/>
              <a:t>import javax.jws.WebService;</a:t>
            </a:r>
          </a:p>
          <a:p>
            <a:endParaRPr lang="en-IN" sz="1400" dirty="0"/>
          </a:p>
          <a:p>
            <a:r>
              <a:rPr lang="en-IN" sz="1400" dirty="0"/>
              <a:t>@WebService(name=“</a:t>
            </a:r>
            <a:r>
              <a:rPr lang="en-IN" sz="1400" dirty="0" err="1"/>
              <a:t>HandlingFaultsDemo</a:t>
            </a:r>
            <a:r>
              <a:rPr lang="en-IN" sz="1400" dirty="0"/>
              <a:t>", </a:t>
            </a:r>
            <a:r>
              <a:rPr lang="en-IN" sz="1400" dirty="0" err="1"/>
              <a:t>serviceName</a:t>
            </a:r>
            <a:r>
              <a:rPr lang="en-IN" sz="1400" dirty="0"/>
              <a:t>=" </a:t>
            </a:r>
            <a:r>
              <a:rPr lang="en-IN" sz="1400" dirty="0" err="1"/>
              <a:t>HandlingFaultsDemoService</a:t>
            </a:r>
            <a:r>
              <a:rPr lang="en-IN" sz="1400" dirty="0"/>
              <a:t>")</a:t>
            </a:r>
          </a:p>
          <a:p>
            <a:r>
              <a:rPr lang="en-IN" sz="1400" dirty="0"/>
              <a:t>public class </a:t>
            </a:r>
            <a:r>
              <a:rPr lang="en-IN" sz="1400" dirty="0" err="1"/>
              <a:t>HandlingFaultsDemo</a:t>
            </a:r>
            <a:r>
              <a:rPr lang="en-IN" sz="1400" dirty="0"/>
              <a:t> {</a:t>
            </a:r>
          </a:p>
          <a:p>
            <a:r>
              <a:rPr lang="en-IN" sz="1400" dirty="0"/>
              <a:t>   public String </a:t>
            </a:r>
            <a:r>
              <a:rPr lang="en-IN" sz="1400" dirty="0" err="1"/>
              <a:t>sayMessage</a:t>
            </a:r>
            <a:r>
              <a:rPr lang="en-IN" sz="1400" dirty="0"/>
              <a:t>(String message) throws </a:t>
            </a:r>
            <a:r>
              <a:rPr lang="en-IN" sz="1400" dirty="0" err="1"/>
              <a:t>RequiredName</a:t>
            </a:r>
            <a:r>
              <a:rPr lang="en-IN" sz="1400" dirty="0"/>
              <a:t> {</a:t>
            </a:r>
          </a:p>
          <a:p>
            <a:r>
              <a:rPr lang="en-IN" sz="1400" dirty="0"/>
              <a:t>        </a:t>
            </a:r>
            <a:r>
              <a:rPr lang="en-IN" sz="1400" dirty="0" err="1"/>
              <a:t>System.out.println</a:t>
            </a:r>
            <a:r>
              <a:rPr lang="en-IN" sz="1400" dirty="0"/>
              <a:t>(“Welcome to </a:t>
            </a:r>
            <a:r>
              <a:rPr lang="en-IN" sz="1400" dirty="0" err="1"/>
              <a:t>HandlingFaults</a:t>
            </a:r>
            <a:r>
              <a:rPr lang="en-IN" sz="1400" dirty="0"/>
              <a:t> Demo: " + message);</a:t>
            </a:r>
          </a:p>
          <a:p>
            <a:r>
              <a:rPr lang="en-IN" sz="1400" dirty="0"/>
              <a:t>        if (message == null || message.isEmpty()) {</a:t>
            </a:r>
          </a:p>
          <a:p>
            <a:r>
              <a:rPr lang="en-IN" sz="1400" dirty="0"/>
              <a:t>           throw new </a:t>
            </a:r>
            <a:r>
              <a:rPr lang="en-IN" sz="1400" dirty="0" err="1"/>
              <a:t>RequiredName</a:t>
            </a:r>
            <a:r>
              <a:rPr lang="en-IN" sz="1400" dirty="0"/>
              <a:t>();</a:t>
            </a:r>
          </a:p>
          <a:p>
            <a:r>
              <a:rPr lang="en-IN" sz="1400" dirty="0"/>
              <a:t>        }</a:t>
            </a:r>
          </a:p>
          <a:p>
            <a:r>
              <a:rPr lang="en-IN" sz="1400" dirty="0"/>
              <a:t>      return “Welcome: '" + message + "'";</a:t>
            </a:r>
          </a:p>
          <a:p>
            <a:r>
              <a:rPr lang="en-IN" sz="1400" dirty="0"/>
              <a:t>      }</a:t>
            </a:r>
          </a:p>
          <a:p>
            <a:r>
              <a:rPr lang="en-IN" sz="1400" dirty="0"/>
              <a:t>}</a:t>
            </a:r>
          </a:p>
          <a:p>
            <a:endParaRPr lang="en-IN" sz="1400" dirty="0"/>
          </a:p>
          <a:p>
            <a:endParaRPr lang="en-IN" sz="1400" dirty="0"/>
          </a:p>
        </p:txBody>
      </p:sp>
    </p:spTree>
    <p:extLst>
      <p:ext uri="{BB962C8B-B14F-4D97-AF65-F5344CB8AC3E}">
        <p14:creationId xmlns:p14="http://schemas.microsoft.com/office/powerpoint/2010/main" val="2802168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8222-5649-4FD3-AA32-5445C7580C1B}"/>
              </a:ext>
            </a:extLst>
          </p:cNvPr>
          <p:cNvSpPr>
            <a:spLocks noGrp="1"/>
          </p:cNvSpPr>
          <p:nvPr>
            <p:ph type="title"/>
          </p:nvPr>
        </p:nvSpPr>
        <p:spPr/>
        <p:txBody>
          <a:bodyPr/>
          <a:lstStyle/>
          <a:p>
            <a:r>
              <a:rPr lang="en-IN" dirty="0"/>
              <a:t>Module Overview</a:t>
            </a:r>
          </a:p>
        </p:txBody>
      </p:sp>
      <p:sp>
        <p:nvSpPr>
          <p:cNvPr id="3" name="Content Placeholder 2">
            <a:extLst>
              <a:ext uri="{FF2B5EF4-FFF2-40B4-BE49-F238E27FC236}">
                <a16:creationId xmlns:a16="http://schemas.microsoft.com/office/drawing/2014/main" id="{3FEDC83B-FF59-4728-80F7-721734DC262F}"/>
              </a:ext>
            </a:extLst>
          </p:cNvPr>
          <p:cNvSpPr>
            <a:spLocks noGrp="1"/>
          </p:cNvSpPr>
          <p:nvPr>
            <p:ph idx="1"/>
          </p:nvPr>
        </p:nvSpPr>
        <p:spPr/>
        <p:txBody>
          <a:bodyPr>
            <a:normAutofit/>
          </a:bodyPr>
          <a:lstStyle/>
          <a:p>
            <a:pPr marL="0" indent="0">
              <a:buNone/>
            </a:pPr>
            <a:r>
              <a:rPr lang="en-US" sz="1800" dirty="0"/>
              <a:t>In this Module, we will learn the following:</a:t>
            </a:r>
          </a:p>
          <a:p>
            <a:pPr marL="0" indent="0">
              <a:buNone/>
            </a:pPr>
            <a:endParaRPr lang="en-US" sz="1800" dirty="0"/>
          </a:p>
        </p:txBody>
      </p:sp>
      <p:sp>
        <p:nvSpPr>
          <p:cNvPr id="6" name="Rectangle 5">
            <a:extLst>
              <a:ext uri="{FF2B5EF4-FFF2-40B4-BE49-F238E27FC236}">
                <a16:creationId xmlns:a16="http://schemas.microsoft.com/office/drawing/2014/main" id="{6C3D7132-B233-4707-9921-86DD46B02771}"/>
              </a:ext>
            </a:extLst>
          </p:cNvPr>
          <p:cNvSpPr/>
          <p:nvPr/>
        </p:nvSpPr>
        <p:spPr>
          <a:xfrm>
            <a:off x="762000" y="2133600"/>
            <a:ext cx="4572000" cy="2308324"/>
          </a:xfrm>
          <a:prstGeom prst="rect">
            <a:avLst/>
          </a:prstGeom>
        </p:spPr>
        <p:txBody>
          <a:bodyPr>
            <a:spAutoFit/>
          </a:bodyPr>
          <a:lstStyle/>
          <a:p>
            <a:pPr marL="285750" indent="-285750">
              <a:buFont typeface="Wingdings" panose="05000000000000000000" pitchFamily="2" charset="2"/>
              <a:buChar char="q"/>
            </a:pPr>
            <a:r>
              <a:rPr lang="en-IN" dirty="0"/>
              <a:t>What is JAXB</a:t>
            </a:r>
          </a:p>
          <a:p>
            <a:pPr marL="285750" indent="-285750">
              <a:buFont typeface="Wingdings" panose="05000000000000000000" pitchFamily="2" charset="2"/>
              <a:buChar char="q"/>
            </a:pPr>
            <a:r>
              <a:rPr lang="en-IN" dirty="0"/>
              <a:t>Using JAXB Annotations to Marshal Java Objects to XML</a:t>
            </a:r>
          </a:p>
          <a:p>
            <a:pPr marL="285750" indent="-285750">
              <a:buFont typeface="Wingdings" panose="05000000000000000000" pitchFamily="2" charset="2"/>
              <a:buChar char="q"/>
            </a:pPr>
            <a:r>
              <a:rPr lang="en-IN" dirty="0"/>
              <a:t>Using JAXB Annotations to Unmarshall XML into Java Objects</a:t>
            </a:r>
          </a:p>
          <a:p>
            <a:pPr marL="285750" indent="-285750">
              <a:buFont typeface="Wingdings" panose="05000000000000000000" pitchFamily="2" charset="2"/>
              <a:buChar char="q"/>
            </a:pPr>
            <a:r>
              <a:rPr lang="en-IN" dirty="0"/>
              <a:t>Handling Faults</a:t>
            </a:r>
          </a:p>
          <a:p>
            <a:pPr marL="285750" indent="-285750">
              <a:buFont typeface="Wingdings" panose="05000000000000000000" pitchFamily="2" charset="2"/>
              <a:buChar char="q"/>
            </a:pPr>
            <a:r>
              <a:rPr lang="en-IN" dirty="0"/>
              <a:t>Using SoapUl</a:t>
            </a:r>
          </a:p>
          <a:p>
            <a:endParaRPr lang="en-IN" dirty="0"/>
          </a:p>
        </p:txBody>
      </p:sp>
    </p:spTree>
    <p:extLst>
      <p:ext uri="{BB962C8B-B14F-4D97-AF65-F5344CB8AC3E}">
        <p14:creationId xmlns:p14="http://schemas.microsoft.com/office/powerpoint/2010/main" val="3510528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Demo: Handling Faults</a:t>
            </a:r>
            <a:r>
              <a:rPr lang="en-IN" sz="4000" dirty="0"/>
              <a:t> Cont..</a:t>
            </a:r>
          </a:p>
        </p:txBody>
      </p:sp>
      <p:sp>
        <p:nvSpPr>
          <p:cNvPr id="5" name="Rectangle 4">
            <a:extLst>
              <a:ext uri="{FF2B5EF4-FFF2-40B4-BE49-F238E27FC236}">
                <a16:creationId xmlns:a16="http://schemas.microsoft.com/office/drawing/2014/main" id="{93518E00-45F3-46F1-8A71-2385C3D19E23}"/>
              </a:ext>
            </a:extLst>
          </p:cNvPr>
          <p:cNvSpPr/>
          <p:nvPr/>
        </p:nvSpPr>
        <p:spPr>
          <a:xfrm>
            <a:off x="304800" y="914400"/>
            <a:ext cx="8610600" cy="2893100"/>
          </a:xfrm>
          <a:prstGeom prst="rect">
            <a:avLst/>
          </a:prstGeom>
        </p:spPr>
        <p:txBody>
          <a:bodyPr wrap="square">
            <a:spAutoFit/>
          </a:bodyPr>
          <a:lstStyle/>
          <a:p>
            <a:r>
              <a:rPr lang="en-IN" sz="1400" dirty="0"/>
              <a:t>Below is the code which shows the  class for the exception, RequiredName.java.</a:t>
            </a:r>
          </a:p>
          <a:p>
            <a:endParaRPr lang="en-IN" sz="1400" dirty="0"/>
          </a:p>
          <a:p>
            <a:r>
              <a:rPr lang="en-IN" sz="1400" b="1" dirty="0"/>
              <a:t> Custom Exception Class (</a:t>
            </a:r>
            <a:r>
              <a:rPr lang="en-IN" sz="1400" dirty="0" err="1"/>
              <a:t>RequiredName</a:t>
            </a:r>
            <a:r>
              <a:rPr lang="en-IN" sz="1400" b="1" dirty="0"/>
              <a:t>)</a:t>
            </a:r>
          </a:p>
          <a:p>
            <a:endParaRPr lang="en-IN" sz="1400" dirty="0"/>
          </a:p>
          <a:p>
            <a:r>
              <a:rPr lang="en-IN" sz="1400" dirty="0"/>
              <a:t>package examples;</a:t>
            </a:r>
          </a:p>
          <a:p>
            <a:r>
              <a:rPr lang="en-IN" sz="1400" dirty="0"/>
              <a:t>import java.lang.Exception;</a:t>
            </a:r>
          </a:p>
          <a:p>
            <a:endParaRPr lang="en-IN" sz="1400" dirty="0"/>
          </a:p>
          <a:p>
            <a:r>
              <a:rPr lang="en-IN" sz="1400" dirty="0"/>
              <a:t>public class </a:t>
            </a:r>
            <a:r>
              <a:rPr lang="en-IN" sz="1400" dirty="0" err="1"/>
              <a:t>RequiredName</a:t>
            </a:r>
            <a:r>
              <a:rPr lang="en-IN" sz="1400" dirty="0"/>
              <a:t> extends Exception {</a:t>
            </a:r>
          </a:p>
          <a:p>
            <a:r>
              <a:rPr lang="en-IN" sz="1400" dirty="0"/>
              <a:t>    public </a:t>
            </a:r>
            <a:r>
              <a:rPr lang="en-IN" sz="1400" dirty="0" err="1"/>
              <a:t>RequiredName</a:t>
            </a:r>
            <a:r>
              <a:rPr lang="en-IN" sz="1400" dirty="0"/>
              <a:t>() {</a:t>
            </a:r>
          </a:p>
          <a:p>
            <a:r>
              <a:rPr lang="en-IN" sz="1400" dirty="0"/>
              <a:t>        super(“Please enter your name.");</a:t>
            </a:r>
          </a:p>
          <a:p>
            <a:r>
              <a:rPr lang="en-IN" sz="1400" dirty="0"/>
              <a:t>    }</a:t>
            </a:r>
          </a:p>
          <a:p>
            <a:r>
              <a:rPr lang="en-IN" sz="1400" dirty="0"/>
              <a:t>}</a:t>
            </a:r>
          </a:p>
          <a:p>
            <a:endParaRPr lang="en-IN" sz="1400" dirty="0"/>
          </a:p>
        </p:txBody>
      </p:sp>
    </p:spTree>
    <p:extLst>
      <p:ext uri="{BB962C8B-B14F-4D97-AF65-F5344CB8AC3E}">
        <p14:creationId xmlns:p14="http://schemas.microsoft.com/office/powerpoint/2010/main" val="3762397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Demo: Handling Faults</a:t>
            </a:r>
            <a:r>
              <a:rPr lang="en-IN" sz="4000" dirty="0"/>
              <a:t> Cont..</a:t>
            </a:r>
          </a:p>
        </p:txBody>
      </p:sp>
      <p:sp>
        <p:nvSpPr>
          <p:cNvPr id="5" name="Rectangle 4">
            <a:extLst>
              <a:ext uri="{FF2B5EF4-FFF2-40B4-BE49-F238E27FC236}">
                <a16:creationId xmlns:a16="http://schemas.microsoft.com/office/drawing/2014/main" id="{93518E00-45F3-46F1-8A71-2385C3D19E23}"/>
              </a:ext>
            </a:extLst>
          </p:cNvPr>
          <p:cNvSpPr/>
          <p:nvPr/>
        </p:nvSpPr>
        <p:spPr>
          <a:xfrm>
            <a:off x="228600" y="914400"/>
            <a:ext cx="3810000" cy="6232475"/>
          </a:xfrm>
          <a:prstGeom prst="rect">
            <a:avLst/>
          </a:prstGeom>
        </p:spPr>
        <p:txBody>
          <a:bodyPr wrap="square">
            <a:spAutoFit/>
          </a:bodyPr>
          <a:lstStyle/>
          <a:p>
            <a:r>
              <a:rPr lang="en-IN" sz="1050" b="1" dirty="0"/>
              <a:t>Example of WSDL with Modeled Exceptions</a:t>
            </a:r>
          </a:p>
          <a:p>
            <a:endParaRPr lang="en-IN" sz="1050" dirty="0"/>
          </a:p>
          <a:p>
            <a:r>
              <a:rPr lang="en-IN" sz="1050" dirty="0"/>
              <a:t>&lt;?xml version="1.0" encoding="UTF-8" ?&gt; </a:t>
            </a:r>
          </a:p>
          <a:p>
            <a:r>
              <a:rPr lang="en-IN" sz="1050" dirty="0"/>
              <a:t>&lt;definitions </a:t>
            </a:r>
          </a:p>
          <a:p>
            <a:r>
              <a:rPr lang="en-IN" sz="1050" dirty="0"/>
              <a:t>   xmlns:soap="http://schemas.xmlsoap.org/wsdl/soap/"</a:t>
            </a:r>
          </a:p>
          <a:p>
            <a:r>
              <a:rPr lang="en-IN" sz="1050" dirty="0"/>
              <a:t>   xmlns:tns="http://examples/" </a:t>
            </a:r>
          </a:p>
          <a:p>
            <a:r>
              <a:rPr lang="en-IN" sz="1050" dirty="0"/>
              <a:t>   xmlns:xsd="http://www.w3.org/2001/XMLSchema" </a:t>
            </a:r>
          </a:p>
          <a:p>
            <a:r>
              <a:rPr lang="en-IN" sz="1050" dirty="0"/>
              <a:t>   xmlns="http://schemas.xmlsoap.org/wsdl/" </a:t>
            </a:r>
          </a:p>
          <a:p>
            <a:r>
              <a:rPr lang="en-IN" sz="1050" dirty="0"/>
              <a:t>   targetNamespace="http://examples/" </a:t>
            </a:r>
          </a:p>
          <a:p>
            <a:r>
              <a:rPr lang="en-IN" sz="1050" dirty="0"/>
              <a:t>   name="</a:t>
            </a:r>
            <a:r>
              <a:rPr lang="en-IN" sz="1050" dirty="0" err="1"/>
              <a:t>HandlingFaultsDemoService</a:t>
            </a:r>
            <a:r>
              <a:rPr lang="en-IN" sz="1050" dirty="0"/>
              <a:t>"&gt;</a:t>
            </a:r>
          </a:p>
          <a:p>
            <a:r>
              <a:rPr lang="en-IN" sz="1050" dirty="0"/>
              <a:t>  &lt;types&gt;</a:t>
            </a:r>
          </a:p>
          <a:p>
            <a:r>
              <a:rPr lang="en-IN" sz="1050" dirty="0"/>
              <a:t>    &lt;xsd:schema&gt;</a:t>
            </a:r>
          </a:p>
          <a:p>
            <a:r>
              <a:rPr lang="en-IN" sz="1050" dirty="0"/>
              <a:t>      &lt;xsd:import namespace="http://examples/" </a:t>
            </a:r>
          </a:p>
          <a:p>
            <a:r>
              <a:rPr lang="en-IN" sz="1050" dirty="0"/>
              <a:t>     schemaLocation="http://localhost:7001/</a:t>
            </a:r>
            <a:r>
              <a:rPr lang="en-IN" sz="1050" dirty="0" err="1"/>
              <a:t>HandlingFaultsDemo</a:t>
            </a:r>
            <a:r>
              <a:rPr lang="en-IN" sz="1050" dirty="0"/>
              <a:t>/</a:t>
            </a:r>
            <a:r>
              <a:rPr lang="en-IN" sz="1050" dirty="0" err="1"/>
              <a:t>HandlingFaultsDemoService?xsd</a:t>
            </a:r>
            <a:r>
              <a:rPr lang="en-IN" sz="1050" dirty="0"/>
              <a:t>=1"/&gt;</a:t>
            </a:r>
          </a:p>
          <a:p>
            <a:r>
              <a:rPr lang="en-IN" sz="1050" dirty="0"/>
              <a:t>    &lt;/xsd:schema&gt;</a:t>
            </a:r>
          </a:p>
          <a:p>
            <a:r>
              <a:rPr lang="en-IN" sz="1050" dirty="0"/>
              <a:t>  &lt;/types&gt;</a:t>
            </a:r>
          </a:p>
          <a:p>
            <a:r>
              <a:rPr lang="en-IN" sz="1050" dirty="0"/>
              <a:t>  &lt;message name="</a:t>
            </a:r>
            <a:r>
              <a:rPr lang="en-IN" sz="1050" dirty="0" err="1"/>
              <a:t>sayHandlingFaultsDemo</a:t>
            </a:r>
            <a:r>
              <a:rPr lang="en-IN" sz="1050" dirty="0"/>
              <a:t>"&gt;</a:t>
            </a:r>
          </a:p>
          <a:p>
            <a:r>
              <a:rPr lang="en-IN" sz="1050" dirty="0"/>
              <a:t>    &lt;part name="parameters" element="</a:t>
            </a:r>
            <a:r>
              <a:rPr lang="en-IN" sz="1050" dirty="0" err="1"/>
              <a:t>tns:sayHandlingFaultsDemo</a:t>
            </a:r>
            <a:r>
              <a:rPr lang="en-IN" sz="1050" dirty="0"/>
              <a:t>" /&gt; </a:t>
            </a:r>
          </a:p>
          <a:p>
            <a:r>
              <a:rPr lang="en-IN" sz="1050" dirty="0"/>
              <a:t>  &lt;/message&gt;</a:t>
            </a:r>
          </a:p>
          <a:p>
            <a:r>
              <a:rPr lang="en-IN" sz="1050" dirty="0"/>
              <a:t>  &lt;message name="</a:t>
            </a:r>
            <a:r>
              <a:rPr lang="en-IN" sz="1050" dirty="0" err="1"/>
              <a:t>sayHandlingFaultsDemoResponse</a:t>
            </a:r>
            <a:r>
              <a:rPr lang="en-IN" sz="1050" dirty="0"/>
              <a:t>"&gt;</a:t>
            </a:r>
          </a:p>
          <a:p>
            <a:r>
              <a:rPr lang="en-IN" sz="1050" dirty="0"/>
              <a:t>    &lt;part name="parameters" element="</a:t>
            </a:r>
            <a:r>
              <a:rPr lang="en-IN" sz="1050" dirty="0" err="1"/>
              <a:t>tns:sayHandlingFaultsDemoResponse</a:t>
            </a:r>
            <a:r>
              <a:rPr lang="en-IN" sz="1050" dirty="0"/>
              <a:t>" /&gt; </a:t>
            </a:r>
          </a:p>
          <a:p>
            <a:r>
              <a:rPr lang="en-IN" sz="1050" dirty="0"/>
              <a:t>  &lt;/message&gt;</a:t>
            </a:r>
          </a:p>
          <a:p>
            <a:r>
              <a:rPr lang="en-IN" sz="1050" dirty="0"/>
              <a:t>  &lt;message name="</a:t>
            </a:r>
            <a:r>
              <a:rPr lang="en-IN" sz="1050" dirty="0" err="1"/>
              <a:t>RequiredName</a:t>
            </a:r>
            <a:r>
              <a:rPr lang="en-IN" sz="1050" dirty="0"/>
              <a:t>"&gt;</a:t>
            </a:r>
          </a:p>
          <a:p>
            <a:r>
              <a:rPr lang="en-IN" sz="1050" dirty="0"/>
              <a:t>    &lt;part name="fault" element="</a:t>
            </a:r>
            <a:r>
              <a:rPr lang="en-IN" sz="1050" dirty="0" err="1"/>
              <a:t>tns:RequiredName</a:t>
            </a:r>
            <a:r>
              <a:rPr lang="en-IN" sz="1050" dirty="0"/>
              <a:t>" /&gt; </a:t>
            </a:r>
          </a:p>
          <a:p>
            <a:r>
              <a:rPr lang="en-IN" sz="1050" dirty="0"/>
              <a:t>  &lt;/message&gt;</a:t>
            </a:r>
          </a:p>
          <a:p>
            <a:r>
              <a:rPr lang="en-IN" sz="1050" dirty="0"/>
              <a:t>  &lt;portType name="</a:t>
            </a:r>
            <a:r>
              <a:rPr lang="en-IN" sz="1050" dirty="0" err="1"/>
              <a:t>HandlingFaultsDemo</a:t>
            </a:r>
            <a:r>
              <a:rPr lang="en-IN" sz="1050" dirty="0"/>
              <a:t>"&gt;</a:t>
            </a:r>
          </a:p>
          <a:p>
            <a:r>
              <a:rPr lang="en-IN" sz="1050" dirty="0"/>
              <a:t>    &lt;operation name="</a:t>
            </a:r>
            <a:r>
              <a:rPr lang="en-IN" sz="1050" dirty="0" err="1"/>
              <a:t>RequiredName</a:t>
            </a:r>
            <a:r>
              <a:rPr lang="en-IN" sz="1050" dirty="0"/>
              <a:t>"&gt;</a:t>
            </a:r>
          </a:p>
          <a:p>
            <a:r>
              <a:rPr lang="en-IN" sz="1050" dirty="0"/>
              <a:t>      &lt;input message="</a:t>
            </a:r>
            <a:r>
              <a:rPr lang="en-IN" sz="1050" dirty="0" err="1"/>
              <a:t>tns:RequiredName</a:t>
            </a:r>
            <a:r>
              <a:rPr lang="en-IN" sz="1050" dirty="0"/>
              <a:t>" /&gt; </a:t>
            </a:r>
          </a:p>
          <a:p>
            <a:r>
              <a:rPr lang="en-IN" sz="1050" dirty="0"/>
              <a:t>      &lt;output message="</a:t>
            </a:r>
            <a:r>
              <a:rPr lang="en-IN" sz="1050" dirty="0" err="1"/>
              <a:t>tns:RequiredNameResponse</a:t>
            </a:r>
            <a:r>
              <a:rPr lang="en-IN" sz="1050" dirty="0"/>
              <a:t>" /&gt; </a:t>
            </a:r>
          </a:p>
          <a:p>
            <a:r>
              <a:rPr lang="en-IN" sz="1050" dirty="0"/>
              <a:t>      &lt;fault message="</a:t>
            </a:r>
            <a:r>
              <a:rPr lang="en-IN" sz="1050" dirty="0" err="1"/>
              <a:t>tns:RequiredName</a:t>
            </a:r>
            <a:r>
              <a:rPr lang="en-IN" sz="1050" dirty="0"/>
              <a:t>" name="</a:t>
            </a:r>
            <a:r>
              <a:rPr lang="en-IN" sz="1050" dirty="0" err="1"/>
              <a:t>RequiredName</a:t>
            </a:r>
            <a:r>
              <a:rPr lang="en-IN" sz="1050" dirty="0"/>
              <a:t>" /&gt; </a:t>
            </a:r>
          </a:p>
          <a:p>
            <a:r>
              <a:rPr lang="en-IN" sz="1050" dirty="0"/>
              <a:t>    &lt;/operation&gt;</a:t>
            </a:r>
          </a:p>
          <a:p>
            <a:r>
              <a:rPr lang="en-IN" sz="1050" dirty="0"/>
              <a:t>  &lt;/portType&gt;</a:t>
            </a:r>
          </a:p>
          <a:p>
            <a:r>
              <a:rPr lang="en-IN" sz="1050" dirty="0"/>
              <a:t>  </a:t>
            </a:r>
          </a:p>
        </p:txBody>
      </p:sp>
      <p:sp>
        <p:nvSpPr>
          <p:cNvPr id="4" name="Rectangle 3">
            <a:extLst>
              <a:ext uri="{FF2B5EF4-FFF2-40B4-BE49-F238E27FC236}">
                <a16:creationId xmlns:a16="http://schemas.microsoft.com/office/drawing/2014/main" id="{CA5C7F50-4CEE-4CF1-8A44-CDF4A4C9FBC7}"/>
              </a:ext>
            </a:extLst>
          </p:cNvPr>
          <p:cNvSpPr/>
          <p:nvPr/>
        </p:nvSpPr>
        <p:spPr>
          <a:xfrm>
            <a:off x="4495800" y="1166842"/>
            <a:ext cx="4572000" cy="4493538"/>
          </a:xfrm>
          <a:prstGeom prst="rect">
            <a:avLst/>
          </a:prstGeom>
        </p:spPr>
        <p:txBody>
          <a:bodyPr>
            <a:spAutoFit/>
          </a:bodyPr>
          <a:lstStyle/>
          <a:p>
            <a:r>
              <a:rPr lang="en-IN" sz="1100" dirty="0"/>
              <a:t>&lt;binding name="</a:t>
            </a:r>
            <a:r>
              <a:rPr lang="en-IN" sz="1100" dirty="0" err="1"/>
              <a:t>HandlingFaultsDemoPortBinding</a:t>
            </a:r>
            <a:r>
              <a:rPr lang="en-IN" sz="1100" dirty="0"/>
              <a:t>" type="</a:t>
            </a:r>
            <a:r>
              <a:rPr lang="en-IN" sz="1100" dirty="0" err="1"/>
              <a:t>tns:HandlingFaultsDemo</a:t>
            </a:r>
            <a:r>
              <a:rPr lang="en-IN" sz="1100" dirty="0"/>
              <a:t>"&gt;</a:t>
            </a:r>
          </a:p>
          <a:p>
            <a:r>
              <a:rPr lang="en-IN" sz="1100" dirty="0"/>
              <a:t>    &lt;soap:binding transport="http://schemas.xmlsoap.org/soap/http"</a:t>
            </a:r>
          </a:p>
          <a:p>
            <a:r>
              <a:rPr lang="en-IN" sz="1100" dirty="0"/>
              <a:t>      style="document" /&gt; </a:t>
            </a:r>
          </a:p>
          <a:p>
            <a:r>
              <a:rPr lang="en-IN" sz="1100" dirty="0"/>
              <a:t>    &lt;operation name="</a:t>
            </a:r>
            <a:r>
              <a:rPr lang="en-IN" sz="1100" dirty="0" err="1"/>
              <a:t>RequiredName</a:t>
            </a:r>
            <a:r>
              <a:rPr lang="en-IN" sz="1100" dirty="0"/>
              <a:t>"&gt;</a:t>
            </a:r>
          </a:p>
          <a:p>
            <a:r>
              <a:rPr lang="en-IN" sz="1100" dirty="0"/>
              <a:t>      &lt;soap:operation soapAction="" /&gt; </a:t>
            </a:r>
          </a:p>
          <a:p>
            <a:r>
              <a:rPr lang="en-IN" sz="1100" dirty="0"/>
              <a:t>      &lt;input&gt;</a:t>
            </a:r>
          </a:p>
          <a:p>
            <a:r>
              <a:rPr lang="en-IN" sz="1100" dirty="0"/>
              <a:t>        &lt;soap:body use="literal" /&gt; </a:t>
            </a:r>
          </a:p>
          <a:p>
            <a:r>
              <a:rPr lang="en-IN" sz="1100" dirty="0"/>
              <a:t>      &lt;/input&gt;</a:t>
            </a:r>
          </a:p>
          <a:p>
            <a:r>
              <a:rPr lang="en-IN" sz="1100" dirty="0"/>
              <a:t>      &lt;output&gt;</a:t>
            </a:r>
          </a:p>
          <a:p>
            <a:r>
              <a:rPr lang="en-IN" sz="1100" dirty="0"/>
              <a:t>        &lt;soap:body use="literal" /&gt; </a:t>
            </a:r>
          </a:p>
          <a:p>
            <a:r>
              <a:rPr lang="en-IN" sz="1100" dirty="0"/>
              <a:t>       &lt;/output&gt;</a:t>
            </a:r>
          </a:p>
          <a:p>
            <a:r>
              <a:rPr lang="en-IN" sz="1100" dirty="0"/>
              <a:t>      &lt;fault name="</a:t>
            </a:r>
            <a:r>
              <a:rPr lang="en-IN" sz="1100" dirty="0" err="1"/>
              <a:t>RequiredName</a:t>
            </a:r>
            <a:r>
              <a:rPr lang="en-IN" sz="1100" dirty="0"/>
              <a:t>"&gt;</a:t>
            </a:r>
          </a:p>
          <a:p>
            <a:r>
              <a:rPr lang="en-IN" sz="1100" dirty="0"/>
              <a:t>        &lt;soap:fault name="</a:t>
            </a:r>
            <a:r>
              <a:rPr lang="en-IN" sz="1100" dirty="0" err="1"/>
              <a:t>RequiredName</a:t>
            </a:r>
            <a:r>
              <a:rPr lang="en-IN" sz="1100" dirty="0"/>
              <a:t>" use="literal" /&gt; </a:t>
            </a:r>
          </a:p>
          <a:p>
            <a:r>
              <a:rPr lang="en-IN" sz="1100" dirty="0"/>
              <a:t>      &lt;/fault&gt;</a:t>
            </a:r>
          </a:p>
          <a:p>
            <a:r>
              <a:rPr lang="en-IN" sz="1100" dirty="0"/>
              <a:t>    &lt;/operation&gt;</a:t>
            </a:r>
          </a:p>
          <a:p>
            <a:r>
              <a:rPr lang="en-IN" sz="1100" dirty="0"/>
              <a:t>  &lt;/binding&gt;</a:t>
            </a:r>
          </a:p>
          <a:p>
            <a:r>
              <a:rPr lang="en-IN" sz="1100" dirty="0"/>
              <a:t>  &lt;service name="</a:t>
            </a:r>
            <a:r>
              <a:rPr lang="en-IN" sz="1100" dirty="0" err="1"/>
              <a:t>HandlingFaultsDemoService</a:t>
            </a:r>
            <a:r>
              <a:rPr lang="en-IN" sz="1100" dirty="0"/>
              <a:t>"&gt;</a:t>
            </a:r>
          </a:p>
          <a:p>
            <a:r>
              <a:rPr lang="en-IN" sz="1100" dirty="0"/>
              <a:t>    &lt;port name="</a:t>
            </a:r>
            <a:r>
              <a:rPr lang="en-IN" sz="1100" dirty="0" err="1"/>
              <a:t>HandlingFaultsDemoPort</a:t>
            </a:r>
            <a:r>
              <a:rPr lang="en-IN" sz="1100" dirty="0"/>
              <a:t>" binding="</a:t>
            </a:r>
            <a:r>
              <a:rPr lang="en-IN" sz="1100" dirty="0" err="1"/>
              <a:t>tns:HandlingFaultsDemoPortBinding</a:t>
            </a:r>
            <a:r>
              <a:rPr lang="en-IN" sz="1100" dirty="0"/>
              <a:t>"&gt;</a:t>
            </a:r>
          </a:p>
          <a:p>
            <a:r>
              <a:rPr lang="en-IN" sz="1100" dirty="0"/>
              <a:t>      &lt;soap:address </a:t>
            </a:r>
          </a:p>
          <a:p>
            <a:r>
              <a:rPr lang="en-IN" sz="1100" dirty="0"/>
              <a:t>        location="http://localhost:7001/</a:t>
            </a:r>
            <a:r>
              <a:rPr lang="en-IN" sz="1100" dirty="0" err="1"/>
              <a:t>HandlingFaultsDemo</a:t>
            </a:r>
            <a:r>
              <a:rPr lang="en-IN" sz="1100" dirty="0"/>
              <a:t>/</a:t>
            </a:r>
            <a:r>
              <a:rPr lang="en-IN" sz="1100" dirty="0" err="1"/>
              <a:t>HandlingFaultsDemoService</a:t>
            </a:r>
            <a:r>
              <a:rPr lang="en-IN" sz="1100" dirty="0"/>
              <a:t>" /&gt; </a:t>
            </a:r>
          </a:p>
          <a:p>
            <a:r>
              <a:rPr lang="en-IN" sz="1100" dirty="0"/>
              <a:t>    &lt;/port&gt;</a:t>
            </a:r>
          </a:p>
          <a:p>
            <a:r>
              <a:rPr lang="en-IN" sz="1100" dirty="0"/>
              <a:t>  &lt;/service&gt;</a:t>
            </a:r>
          </a:p>
        </p:txBody>
      </p:sp>
    </p:spTree>
    <p:extLst>
      <p:ext uri="{BB962C8B-B14F-4D97-AF65-F5344CB8AC3E}">
        <p14:creationId xmlns:p14="http://schemas.microsoft.com/office/powerpoint/2010/main" val="2257323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Demo: Handling Faults</a:t>
            </a:r>
            <a:r>
              <a:rPr lang="en-IN" sz="4000" dirty="0"/>
              <a:t> Cont..</a:t>
            </a:r>
          </a:p>
        </p:txBody>
      </p:sp>
      <p:sp>
        <p:nvSpPr>
          <p:cNvPr id="5" name="Rectangle 4">
            <a:extLst>
              <a:ext uri="{FF2B5EF4-FFF2-40B4-BE49-F238E27FC236}">
                <a16:creationId xmlns:a16="http://schemas.microsoft.com/office/drawing/2014/main" id="{93518E00-45F3-46F1-8A71-2385C3D19E23}"/>
              </a:ext>
            </a:extLst>
          </p:cNvPr>
          <p:cNvSpPr/>
          <p:nvPr/>
        </p:nvSpPr>
        <p:spPr>
          <a:xfrm>
            <a:off x="228600" y="914400"/>
            <a:ext cx="7391400" cy="4778231"/>
          </a:xfrm>
          <a:prstGeom prst="rect">
            <a:avLst/>
          </a:prstGeom>
        </p:spPr>
        <p:txBody>
          <a:bodyPr wrap="square">
            <a:spAutoFit/>
          </a:bodyPr>
          <a:lstStyle/>
          <a:p>
            <a:r>
              <a:rPr lang="en-IN" sz="1050" b="1" dirty="0"/>
              <a:t>How the Fault is Communicated in the SOAP Message</a:t>
            </a:r>
          </a:p>
          <a:p>
            <a:r>
              <a:rPr lang="en-IN" sz="1050" b="1" dirty="0"/>
              <a:t>Example shows how the SOAP fault is communicated in the resulting SOAP message when the </a:t>
            </a:r>
            <a:r>
              <a:rPr lang="en-IN" sz="1050" b="1" dirty="0" err="1"/>
              <a:t>RequiredName</a:t>
            </a:r>
            <a:r>
              <a:rPr lang="en-IN" sz="1050" b="1" dirty="0"/>
              <a:t> Java exception is thrown.</a:t>
            </a:r>
          </a:p>
          <a:p>
            <a:r>
              <a:rPr lang="en-IN" sz="1050" b="1" dirty="0"/>
              <a:t>Example SOAP Fault Message for </a:t>
            </a:r>
            <a:r>
              <a:rPr lang="en-IN" sz="1050" b="1" dirty="0" err="1"/>
              <a:t>RequiredName</a:t>
            </a:r>
            <a:r>
              <a:rPr lang="en-IN" sz="1050" b="1" dirty="0"/>
              <a:t> Exception</a:t>
            </a:r>
          </a:p>
          <a:p>
            <a:endParaRPr lang="en-IN" sz="1050" dirty="0"/>
          </a:p>
          <a:p>
            <a:r>
              <a:rPr lang="en-IN" sz="1050" dirty="0"/>
              <a:t>&lt;?xml version = '1.0' encoding = 'UTF-8'?&gt;</a:t>
            </a:r>
          </a:p>
          <a:p>
            <a:r>
              <a:rPr lang="en-IN" sz="1050" dirty="0"/>
              <a:t>&lt;S:Envelope xmlns:S="http://schemas.xmlsoap.org/soap/envelope/"&gt;</a:t>
            </a:r>
          </a:p>
          <a:p>
            <a:r>
              <a:rPr lang="en-IN" sz="1050" dirty="0"/>
              <a:t>   &lt;S:Body&gt;</a:t>
            </a:r>
          </a:p>
          <a:p>
            <a:r>
              <a:rPr lang="en-IN" sz="1050" dirty="0"/>
              <a:t>      &lt;S:Fault xmlns:ns4="http://www.w3.org/2003/05/soap-envelope"&gt;</a:t>
            </a:r>
          </a:p>
          <a:p>
            <a:r>
              <a:rPr lang="en-IN" sz="1050" dirty="0"/>
              <a:t>         &lt;faultcode&gt;S:Server&lt;/faultcode&gt;</a:t>
            </a:r>
          </a:p>
          <a:p>
            <a:r>
              <a:rPr lang="en-IN" sz="1050" dirty="0"/>
              <a:t>         &lt;faultstring&gt;Your name is required.&lt;/faultstring&gt;</a:t>
            </a:r>
          </a:p>
          <a:p>
            <a:r>
              <a:rPr lang="en-IN" sz="1050" dirty="0"/>
              <a:t>         &lt;detail&gt;</a:t>
            </a:r>
          </a:p>
          <a:p>
            <a:r>
              <a:rPr lang="en-IN" sz="1050" dirty="0"/>
              <a:t>            &lt;ns2:RequiredName xmlns:ns2="http://examples/"&gt;</a:t>
            </a:r>
          </a:p>
          <a:p>
            <a:r>
              <a:rPr lang="en-IN" sz="1050" dirty="0"/>
              <a:t>               &lt;message&gt;Your name is required.&lt;/message&gt;</a:t>
            </a:r>
          </a:p>
          <a:p>
            <a:r>
              <a:rPr lang="en-IN" sz="1050" dirty="0"/>
              <a:t>            &lt;/ns2:RequiredName&gt;</a:t>
            </a:r>
          </a:p>
          <a:p>
            <a:r>
              <a:rPr lang="en-IN" sz="1050" dirty="0"/>
              <a:t>            &lt;ns2:exception xmlns:ns2="http://jax-ws.dev.java.net/"</a:t>
            </a:r>
          </a:p>
          <a:p>
            <a:r>
              <a:rPr lang="en-IN" sz="1050" dirty="0"/>
              <a:t> class="</a:t>
            </a:r>
            <a:r>
              <a:rPr lang="en-IN" sz="1050" dirty="0" err="1"/>
              <a:t>examples.RequiredName</a:t>
            </a:r>
            <a:r>
              <a:rPr lang="en-IN" sz="1050" dirty="0"/>
              <a:t>" note="To disable this feature, set</a:t>
            </a:r>
          </a:p>
          <a:p>
            <a:r>
              <a:rPr lang="en-IN" sz="1050" dirty="0"/>
              <a:t> com.sun.xml.ws.fault.SOAPFaultBuilder.disableCaptureStackTrace system </a:t>
            </a:r>
          </a:p>
          <a:p>
            <a:r>
              <a:rPr lang="en-IN" sz="1050" dirty="0"/>
              <a:t> property to false"&gt;</a:t>
            </a:r>
          </a:p>
          <a:p>
            <a:r>
              <a:rPr lang="en-IN" sz="1050" dirty="0"/>
              <a:t>               &lt;message&gt;Your name is required.&lt;/message&gt;</a:t>
            </a:r>
          </a:p>
          <a:p>
            <a:r>
              <a:rPr lang="en-IN" sz="1050" dirty="0"/>
              <a:t>               &lt;ns2:stackTrace&gt;</a:t>
            </a:r>
          </a:p>
          <a:p>
            <a:r>
              <a:rPr lang="en-IN" sz="1050" dirty="0"/>
              <a:t>                  &lt;ns2:frame class="</a:t>
            </a:r>
            <a:r>
              <a:rPr lang="en-IN" sz="1050" dirty="0" err="1"/>
              <a:t>examples.HandlingFaultsDemo</a:t>
            </a:r>
            <a:r>
              <a:rPr lang="en-IN" sz="1050" dirty="0"/>
              <a:t>" file="HandlingFaultsDemo.java" </a:t>
            </a:r>
          </a:p>
          <a:p>
            <a:r>
              <a:rPr lang="en-IN" sz="1050" dirty="0"/>
              <a:t>  line="14" method="</a:t>
            </a:r>
            <a:r>
              <a:rPr lang="en-IN" sz="1050" dirty="0" err="1"/>
              <a:t>RequiredName</a:t>
            </a:r>
            <a:r>
              <a:rPr lang="en-IN" sz="1050" dirty="0"/>
              <a:t>"/&gt;</a:t>
            </a:r>
          </a:p>
          <a:p>
            <a:r>
              <a:rPr lang="en-IN" sz="1050" dirty="0"/>
              <a:t>  .               &lt;/ns2:stackTrace&gt;</a:t>
            </a:r>
          </a:p>
          <a:p>
            <a:r>
              <a:rPr lang="en-IN" sz="1050" dirty="0"/>
              <a:t>            &lt;/ns2:exception&gt;</a:t>
            </a:r>
          </a:p>
          <a:p>
            <a:r>
              <a:rPr lang="en-IN" sz="1050" dirty="0"/>
              <a:t>         &lt;/detail&gt;</a:t>
            </a:r>
          </a:p>
          <a:p>
            <a:r>
              <a:rPr lang="en-IN" sz="1050" dirty="0"/>
              <a:t>      &lt;/S:Fault&gt;</a:t>
            </a:r>
          </a:p>
          <a:p>
            <a:r>
              <a:rPr lang="en-IN" sz="1050" dirty="0"/>
              <a:t>   &lt;/S:Body&gt;</a:t>
            </a:r>
          </a:p>
          <a:p>
            <a:r>
              <a:rPr lang="en-IN" sz="1050" dirty="0"/>
              <a:t>&lt;/S:Envelope&gt;</a:t>
            </a:r>
          </a:p>
        </p:txBody>
      </p:sp>
    </p:spTree>
    <p:extLst>
      <p:ext uri="{BB962C8B-B14F-4D97-AF65-F5344CB8AC3E}">
        <p14:creationId xmlns:p14="http://schemas.microsoft.com/office/powerpoint/2010/main" val="3213777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Using SOAPUI</a:t>
            </a:r>
          </a:p>
        </p:txBody>
      </p:sp>
      <p:sp>
        <p:nvSpPr>
          <p:cNvPr id="4" name="Rectangle 3"/>
          <p:cNvSpPr/>
          <p:nvPr/>
        </p:nvSpPr>
        <p:spPr>
          <a:xfrm>
            <a:off x="72189" y="902368"/>
            <a:ext cx="9071811" cy="5678478"/>
          </a:xfrm>
          <a:prstGeom prst="rect">
            <a:avLst/>
          </a:prstGeom>
        </p:spPr>
        <p:txBody>
          <a:bodyPr wrap="square">
            <a:spAutoFit/>
          </a:bodyPr>
          <a:lstStyle/>
          <a:p>
            <a:r>
              <a:rPr lang="en-IN" sz="1400" dirty="0"/>
              <a:t>SoapUI Pro enables reuse and eliminates the rework you have to do in SoapUI Open Source. It lets you test APIs many times faster and envision even more advanced test scenarios, so you can get more done in less time.</a:t>
            </a:r>
          </a:p>
          <a:p>
            <a:endParaRPr lang="en-IN" sz="1400" dirty="0"/>
          </a:p>
          <a:p>
            <a:r>
              <a:rPr lang="en-IN" sz="1600" b="1" dirty="0"/>
              <a:t>Features of SOAPUI</a:t>
            </a:r>
          </a:p>
          <a:p>
            <a:r>
              <a:rPr lang="en-IN" sz="1400" b="1" dirty="0"/>
              <a:t>Easy Automation For Your API Tests</a:t>
            </a:r>
          </a:p>
          <a:p>
            <a:br>
              <a:rPr lang="en-IN" sz="1100" b="1" dirty="0"/>
            </a:br>
            <a:r>
              <a:rPr lang="en-IN" sz="1400" b="1" dirty="0"/>
              <a:t>Simple, Point &amp; Click Testing</a:t>
            </a:r>
          </a:p>
          <a:p>
            <a:pPr marL="742950" lvl="1" indent="-285750">
              <a:buFont typeface="Arial" panose="020B0604020202020204" pitchFamily="34" charset="0"/>
              <a:buChar char="•"/>
            </a:pPr>
            <a:r>
              <a:rPr lang="en-IN" sz="1400" b="1" dirty="0"/>
              <a:t>Property Transfer</a:t>
            </a:r>
          </a:p>
          <a:p>
            <a:pPr marL="742950" lvl="1" indent="-285750">
              <a:buFont typeface="Arial" panose="020B0604020202020204" pitchFamily="34" charset="0"/>
              <a:buChar char="•"/>
            </a:pPr>
            <a:r>
              <a:rPr lang="en-IN" sz="1400" b="1" dirty="0"/>
              <a:t>Assertions</a:t>
            </a:r>
          </a:p>
          <a:p>
            <a:r>
              <a:rPr lang="en-IN" sz="1400" b="1" dirty="0"/>
              <a:t>Data-driven Testing Made Easy with SoapUI Pro</a:t>
            </a:r>
          </a:p>
          <a:p>
            <a:pPr marL="742950" lvl="1" indent="-285750">
              <a:buFont typeface="Arial" panose="020B0604020202020204" pitchFamily="34" charset="0"/>
              <a:buChar char="•"/>
            </a:pPr>
            <a:r>
              <a:rPr lang="en-IN" sz="1400" b="1" dirty="0"/>
              <a:t>Data source</a:t>
            </a:r>
          </a:p>
          <a:p>
            <a:pPr marL="742950" lvl="1" indent="-285750">
              <a:buFont typeface="Arial" panose="020B0604020202020204" pitchFamily="34" charset="0"/>
              <a:buChar char="•"/>
            </a:pPr>
            <a:r>
              <a:rPr lang="en-IN" sz="1400" b="1" dirty="0"/>
              <a:t>TestSteps</a:t>
            </a:r>
          </a:p>
          <a:p>
            <a:pPr marL="742950" lvl="1" indent="-285750">
              <a:buFont typeface="Arial" panose="020B0604020202020204" pitchFamily="34" charset="0"/>
              <a:buChar char="•"/>
            </a:pPr>
            <a:r>
              <a:rPr lang="en-IN" sz="1400" b="1" dirty="0"/>
              <a:t>DataSource Loop</a:t>
            </a:r>
            <a:endParaRPr lang="en-IN" b="1" dirty="0"/>
          </a:p>
          <a:p>
            <a:r>
              <a:rPr lang="en-IN" sz="1400" b="1" dirty="0"/>
              <a:t>Security Scan Wizard</a:t>
            </a:r>
          </a:p>
          <a:p>
            <a:r>
              <a:rPr lang="en-IN" sz="1400" b="1" dirty="0"/>
              <a:t>Types of Security Tests in SoapUI Pro:</a:t>
            </a:r>
          </a:p>
          <a:p>
            <a:pPr marL="742950" lvl="1" indent="-285750">
              <a:buFont typeface="Arial" panose="020B0604020202020204" pitchFamily="34" charset="0"/>
              <a:buChar char="•"/>
            </a:pPr>
            <a:r>
              <a:rPr lang="en-IN" sz="1400" b="1" dirty="0"/>
              <a:t>Boundary Scan</a:t>
            </a:r>
          </a:p>
          <a:p>
            <a:pPr marL="742950" lvl="1" indent="-285750">
              <a:buFont typeface="Arial" panose="020B0604020202020204" pitchFamily="34" charset="0"/>
              <a:buChar char="•"/>
            </a:pPr>
            <a:r>
              <a:rPr lang="en-IN" sz="1400" b="1" dirty="0"/>
              <a:t>Cross-Site Scripting</a:t>
            </a:r>
          </a:p>
          <a:p>
            <a:pPr marL="742950" lvl="1" indent="-285750">
              <a:buFont typeface="Arial" panose="020B0604020202020204" pitchFamily="34" charset="0"/>
              <a:buChar char="•"/>
            </a:pPr>
            <a:r>
              <a:rPr lang="en-IN" sz="1400" b="1" dirty="0"/>
              <a:t>Fuzzing Scan</a:t>
            </a:r>
          </a:p>
          <a:p>
            <a:pPr marL="742950" lvl="1" indent="-285750">
              <a:buFont typeface="Arial" panose="020B0604020202020204" pitchFamily="34" charset="0"/>
              <a:buChar char="•"/>
            </a:pPr>
            <a:r>
              <a:rPr lang="en-IN" sz="1400" b="1" dirty="0"/>
              <a:t>Invalid Types</a:t>
            </a:r>
          </a:p>
          <a:p>
            <a:pPr marL="742950" lvl="1" indent="-285750">
              <a:buFont typeface="Arial" panose="020B0604020202020204" pitchFamily="34" charset="0"/>
              <a:buChar char="•"/>
            </a:pPr>
            <a:r>
              <a:rPr lang="en-IN" sz="1400" b="1" dirty="0"/>
              <a:t>Malformed XML</a:t>
            </a:r>
          </a:p>
          <a:p>
            <a:pPr marL="742950" lvl="1" indent="-285750">
              <a:buFont typeface="Arial" panose="020B0604020202020204" pitchFamily="34" charset="0"/>
              <a:buChar char="•"/>
            </a:pPr>
            <a:r>
              <a:rPr lang="en-IN" sz="1400" b="1" dirty="0"/>
              <a:t>Malicious Attachment</a:t>
            </a:r>
          </a:p>
          <a:p>
            <a:pPr marL="742950" lvl="1" indent="-285750">
              <a:buFont typeface="Arial" panose="020B0604020202020204" pitchFamily="34" charset="0"/>
              <a:buChar char="•"/>
            </a:pPr>
            <a:r>
              <a:rPr lang="en-IN" sz="1400" b="1" dirty="0"/>
              <a:t>SQL Injection</a:t>
            </a:r>
          </a:p>
          <a:p>
            <a:pPr marL="742950" lvl="1" indent="-285750">
              <a:buFont typeface="Arial" panose="020B0604020202020204" pitchFamily="34" charset="0"/>
              <a:buChar char="•"/>
            </a:pPr>
            <a:r>
              <a:rPr lang="en-IN" sz="1400" b="1" dirty="0"/>
              <a:t>XML Bomb</a:t>
            </a:r>
          </a:p>
          <a:p>
            <a:pPr marL="742950" lvl="1" indent="-285750">
              <a:buFont typeface="Arial" panose="020B0604020202020204" pitchFamily="34" charset="0"/>
              <a:buChar char="•"/>
            </a:pPr>
            <a:r>
              <a:rPr lang="en-IN" sz="1400" b="1" dirty="0"/>
              <a:t>XML Injection</a:t>
            </a:r>
          </a:p>
          <a:p>
            <a:pPr marL="285750" indent="-285750">
              <a:buFont typeface="Arial" panose="020B0604020202020204" pitchFamily="34" charset="0"/>
              <a:buChar char="•"/>
            </a:pPr>
            <a:r>
              <a:rPr lang="en-IN" sz="1400" b="1" dirty="0"/>
              <a:t>Custom Scans</a:t>
            </a:r>
          </a:p>
          <a:p>
            <a:pPr marL="285750" indent="-285750">
              <a:buFont typeface="Arial" panose="020B0604020202020204" pitchFamily="34" charset="0"/>
              <a:buChar char="•"/>
            </a:pPr>
            <a:r>
              <a:rPr lang="en-IN" sz="1400" b="1" dirty="0"/>
              <a:t>Security Test Generator</a:t>
            </a:r>
            <a:endParaRPr lang="en-IN" sz="1200" dirty="0">
              <a:hlinkClick r:id="rId3"/>
            </a:endParaRPr>
          </a:p>
        </p:txBody>
      </p:sp>
    </p:spTree>
    <p:extLst>
      <p:ext uri="{BB962C8B-B14F-4D97-AF65-F5344CB8AC3E}">
        <p14:creationId xmlns:p14="http://schemas.microsoft.com/office/powerpoint/2010/main" val="2663377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Demo: Using SOAPUI </a:t>
            </a:r>
          </a:p>
        </p:txBody>
      </p:sp>
      <p:sp>
        <p:nvSpPr>
          <p:cNvPr id="4" name="Rectangle 3"/>
          <p:cNvSpPr/>
          <p:nvPr/>
        </p:nvSpPr>
        <p:spPr>
          <a:xfrm>
            <a:off x="72189" y="902368"/>
            <a:ext cx="9071811" cy="276999"/>
          </a:xfrm>
          <a:prstGeom prst="rect">
            <a:avLst/>
          </a:prstGeom>
        </p:spPr>
        <p:txBody>
          <a:bodyPr wrap="square">
            <a:spAutoFit/>
          </a:bodyPr>
          <a:lstStyle/>
          <a:p>
            <a:endParaRPr lang="en-IN" sz="1200" dirty="0">
              <a:hlinkClick r:id="rId3"/>
            </a:endParaRPr>
          </a:p>
        </p:txBody>
      </p:sp>
      <p:sp>
        <p:nvSpPr>
          <p:cNvPr id="3" name="TextBox 2">
            <a:extLst>
              <a:ext uri="{FF2B5EF4-FFF2-40B4-BE49-F238E27FC236}">
                <a16:creationId xmlns:a16="http://schemas.microsoft.com/office/drawing/2014/main" id="{8BFC45BE-9738-4BD7-9050-F0DCF7237B6D}"/>
              </a:ext>
            </a:extLst>
          </p:cNvPr>
          <p:cNvSpPr txBox="1"/>
          <p:nvPr/>
        </p:nvSpPr>
        <p:spPr>
          <a:xfrm>
            <a:off x="304800" y="1179367"/>
            <a:ext cx="8610600" cy="2308324"/>
          </a:xfrm>
          <a:prstGeom prst="rect">
            <a:avLst/>
          </a:prstGeom>
          <a:noFill/>
        </p:spPr>
        <p:txBody>
          <a:bodyPr wrap="square" rtlCol="0">
            <a:spAutoFit/>
          </a:bodyPr>
          <a:lstStyle/>
          <a:p>
            <a:r>
              <a:rPr lang="en-IN" b="1" dirty="0"/>
              <a:t>Duration: 30 min</a:t>
            </a:r>
          </a:p>
          <a:p>
            <a:r>
              <a:rPr lang="en-IN" dirty="0"/>
              <a:t>You can download SOAPUI from </a:t>
            </a:r>
            <a:r>
              <a:rPr lang="en-IN" dirty="0">
                <a:hlinkClick r:id="rId4"/>
              </a:rPr>
              <a:t>https://www.soapui.org/downloads/latest-release.html</a:t>
            </a:r>
            <a:endParaRPr lang="en-IN" dirty="0"/>
          </a:p>
          <a:p>
            <a:r>
              <a:rPr lang="en-IN" dirty="0"/>
              <a:t>After downloading do proper installation.</a:t>
            </a:r>
          </a:p>
          <a:p>
            <a:r>
              <a:rPr lang="en-IN" dirty="0"/>
              <a:t>Steps to create SOAP project in SOAPUI</a:t>
            </a:r>
          </a:p>
          <a:p>
            <a:r>
              <a:rPr lang="en-IN" b="1" dirty="0"/>
              <a:t>Create New Project</a:t>
            </a:r>
          </a:p>
          <a:p>
            <a:r>
              <a:rPr lang="en-IN" dirty="0"/>
              <a:t>To create a new </a:t>
            </a:r>
            <a:r>
              <a:rPr lang="en-IN" i="1" dirty="0"/>
              <a:t>SOAP project</a:t>
            </a:r>
            <a:r>
              <a:rPr lang="en-IN" dirty="0"/>
              <a:t>, select </a:t>
            </a:r>
            <a:r>
              <a:rPr lang="en-IN" b="1" dirty="0"/>
              <a:t>File &gt; New SOAP Project</a:t>
            </a:r>
            <a:r>
              <a:rPr lang="en-IN" dirty="0"/>
              <a:t>.</a:t>
            </a:r>
          </a:p>
          <a:p>
            <a:r>
              <a:rPr lang="en-IN" dirty="0"/>
              <a:t>Specify the name for your new project and the WSDL file that SoapUI will use for the initial configuration, then select the necessary options.</a:t>
            </a:r>
          </a:p>
        </p:txBody>
      </p:sp>
      <p:pic>
        <p:nvPicPr>
          <p:cNvPr id="1026" name="Picture 2" descr="The New SOAP Project dialog">
            <a:extLst>
              <a:ext uri="{FF2B5EF4-FFF2-40B4-BE49-F238E27FC236}">
                <a16:creationId xmlns:a16="http://schemas.microsoft.com/office/drawing/2014/main" id="{1CF3FD00-33E1-409A-AC6C-6318073795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682738"/>
            <a:ext cx="5334000" cy="2533650"/>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705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Demo: Using SOAPUI Cont..</a:t>
            </a:r>
          </a:p>
        </p:txBody>
      </p:sp>
      <p:sp>
        <p:nvSpPr>
          <p:cNvPr id="6" name="Rectangle 5">
            <a:extLst>
              <a:ext uri="{FF2B5EF4-FFF2-40B4-BE49-F238E27FC236}">
                <a16:creationId xmlns:a16="http://schemas.microsoft.com/office/drawing/2014/main" id="{A8FB0802-D443-4BBF-B6E7-3AD36AE22635}"/>
              </a:ext>
            </a:extLst>
          </p:cNvPr>
          <p:cNvSpPr/>
          <p:nvPr/>
        </p:nvSpPr>
        <p:spPr>
          <a:xfrm>
            <a:off x="304800" y="990600"/>
            <a:ext cx="8686800" cy="861774"/>
          </a:xfrm>
          <a:prstGeom prst="rect">
            <a:avLst/>
          </a:prstGeom>
        </p:spPr>
        <p:txBody>
          <a:bodyPr wrap="square">
            <a:spAutoFit/>
          </a:bodyPr>
          <a:lstStyle/>
          <a:p>
            <a:pPr>
              <a:buFont typeface="Arial" panose="020B0604020202020204" pitchFamily="34" charset="0"/>
              <a:buChar char="•"/>
            </a:pPr>
            <a:endParaRPr lang="en-IN" sz="1600" dirty="0">
              <a:solidFill>
                <a:srgbClr val="333333"/>
              </a:solidFill>
              <a:latin typeface="Open Sans"/>
            </a:endParaRPr>
          </a:p>
          <a:p>
            <a:pPr>
              <a:buFont typeface="Arial" panose="020B0604020202020204" pitchFamily="34" charset="0"/>
              <a:buChar char="•"/>
            </a:pPr>
            <a:r>
              <a:rPr lang="en-IN" sz="1600" dirty="0">
                <a:solidFill>
                  <a:srgbClr val="333333"/>
                </a:solidFill>
                <a:latin typeface="Open Sans"/>
              </a:rPr>
              <a:t>Click </a:t>
            </a:r>
            <a:r>
              <a:rPr lang="en-IN" sz="1600" b="1" dirty="0">
                <a:solidFill>
                  <a:srgbClr val="333333"/>
                </a:solidFill>
                <a:latin typeface="Open Sans"/>
              </a:rPr>
              <a:t>OK</a:t>
            </a:r>
            <a:r>
              <a:rPr lang="en-IN" sz="1600" dirty="0">
                <a:solidFill>
                  <a:srgbClr val="333333"/>
                </a:solidFill>
                <a:latin typeface="Open Sans"/>
              </a:rPr>
              <a:t>. SoapUI will generate the service and, optionally, test suite and mock service.</a:t>
            </a:r>
          </a:p>
          <a:p>
            <a:pPr>
              <a:buFont typeface="Arial" panose="020B0604020202020204" pitchFamily="34" charset="0"/>
              <a:buChar char="•"/>
            </a:pPr>
            <a:r>
              <a:rPr lang="en-IN" sz="1600" dirty="0">
                <a:solidFill>
                  <a:srgbClr val="333333"/>
                </a:solidFill>
                <a:latin typeface="Open Sans"/>
              </a:rPr>
              <a:t>To create a new </a:t>
            </a:r>
            <a:r>
              <a:rPr lang="en-IN" sz="1600" i="1" dirty="0">
                <a:solidFill>
                  <a:srgbClr val="333333"/>
                </a:solidFill>
                <a:latin typeface="Open Sans"/>
              </a:rPr>
              <a:t>REST project</a:t>
            </a:r>
            <a:r>
              <a:rPr lang="en-IN" sz="1600" dirty="0">
                <a:solidFill>
                  <a:srgbClr val="333333"/>
                </a:solidFill>
                <a:latin typeface="Open Sans"/>
              </a:rPr>
              <a:t>, select </a:t>
            </a:r>
            <a:r>
              <a:rPr lang="en-IN" sz="1600" b="1" dirty="0">
                <a:solidFill>
                  <a:srgbClr val="333333"/>
                </a:solidFill>
                <a:latin typeface="Open Sans"/>
              </a:rPr>
              <a:t>File &gt; New REST project</a:t>
            </a:r>
            <a:r>
              <a:rPr lang="en-IN" sz="1600" dirty="0">
                <a:solidFill>
                  <a:srgbClr val="333333"/>
                </a:solidFill>
                <a:latin typeface="Open Sans"/>
              </a:rPr>
              <a:t>.</a:t>
            </a:r>
          </a:p>
        </p:txBody>
      </p:sp>
      <p:pic>
        <p:nvPicPr>
          <p:cNvPr id="2052" name="Picture 4" descr="The New REST Project dialog">
            <a:extLst>
              <a:ext uri="{FF2B5EF4-FFF2-40B4-BE49-F238E27FC236}">
                <a16:creationId xmlns:a16="http://schemas.microsoft.com/office/drawing/2014/main" id="{0E351F3D-2A2A-4A38-B9E9-1CFBFBACA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825" y="2127012"/>
            <a:ext cx="4324350" cy="1933575"/>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8247896-AB81-401C-B37A-DD6D30F3516B}"/>
              </a:ext>
            </a:extLst>
          </p:cNvPr>
          <p:cNvSpPr/>
          <p:nvPr/>
        </p:nvSpPr>
        <p:spPr>
          <a:xfrm>
            <a:off x="335280" y="4060587"/>
            <a:ext cx="8610600" cy="584775"/>
          </a:xfrm>
          <a:prstGeom prst="rect">
            <a:avLst/>
          </a:prstGeom>
        </p:spPr>
        <p:txBody>
          <a:bodyPr wrap="square">
            <a:spAutoFit/>
          </a:bodyPr>
          <a:lstStyle/>
          <a:p>
            <a:r>
              <a:rPr lang="en-IN" sz="1600" dirty="0">
                <a:solidFill>
                  <a:srgbClr val="333333"/>
                </a:solidFill>
                <a:latin typeface="Open Sans"/>
              </a:rPr>
              <a:t>Specify an URI to use for the project generation in the subsequent dialog and click </a:t>
            </a:r>
            <a:r>
              <a:rPr lang="en-IN" sz="1600" b="1" dirty="0">
                <a:solidFill>
                  <a:srgbClr val="333333"/>
                </a:solidFill>
                <a:latin typeface="Open Sans"/>
              </a:rPr>
              <a:t>OK</a:t>
            </a:r>
            <a:r>
              <a:rPr lang="en-IN" sz="1600" dirty="0">
                <a:solidFill>
                  <a:srgbClr val="333333"/>
                </a:solidFill>
                <a:latin typeface="Open Sans"/>
              </a:rPr>
              <a:t>.</a:t>
            </a:r>
          </a:p>
          <a:p>
            <a:r>
              <a:rPr lang="en-IN" sz="1600" dirty="0">
                <a:solidFill>
                  <a:srgbClr val="333333"/>
                </a:solidFill>
                <a:latin typeface="Open Sans"/>
              </a:rPr>
              <a:t>You can also click </a:t>
            </a:r>
            <a:r>
              <a:rPr lang="en-IN" sz="1600" b="1" dirty="0">
                <a:solidFill>
                  <a:srgbClr val="333333"/>
                </a:solidFill>
                <a:latin typeface="Open Sans"/>
              </a:rPr>
              <a:t>Import WADL</a:t>
            </a:r>
            <a:r>
              <a:rPr lang="en-IN" sz="1600" dirty="0">
                <a:solidFill>
                  <a:srgbClr val="333333"/>
                </a:solidFill>
                <a:latin typeface="Open Sans"/>
              </a:rPr>
              <a:t> to switch to the </a:t>
            </a:r>
            <a:r>
              <a:rPr lang="en-IN" sz="1600" b="1" dirty="0">
                <a:solidFill>
                  <a:srgbClr val="333333"/>
                </a:solidFill>
                <a:latin typeface="Open Sans"/>
              </a:rPr>
              <a:t>New WADL project</a:t>
            </a:r>
            <a:r>
              <a:rPr lang="en-IN" sz="1600" dirty="0">
                <a:solidFill>
                  <a:srgbClr val="333333"/>
                </a:solidFill>
                <a:latin typeface="Open Sans"/>
              </a:rPr>
              <a:t> dialog.</a:t>
            </a:r>
            <a:endParaRPr lang="en-IN" sz="1600" dirty="0"/>
          </a:p>
        </p:txBody>
      </p:sp>
      <p:pic>
        <p:nvPicPr>
          <p:cNvPr id="2054" name="Picture 6" descr="The New WADL Project dialog">
            <a:extLst>
              <a:ext uri="{FF2B5EF4-FFF2-40B4-BE49-F238E27FC236}">
                <a16:creationId xmlns:a16="http://schemas.microsoft.com/office/drawing/2014/main" id="{BE259EFA-A1D5-4527-99A6-3780576F86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4832985"/>
            <a:ext cx="4733925" cy="1933575"/>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385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Demo: Using SOAPUI Cont..</a:t>
            </a:r>
          </a:p>
        </p:txBody>
      </p:sp>
      <p:sp>
        <p:nvSpPr>
          <p:cNvPr id="3" name="Rectangle 2">
            <a:extLst>
              <a:ext uri="{FF2B5EF4-FFF2-40B4-BE49-F238E27FC236}">
                <a16:creationId xmlns:a16="http://schemas.microsoft.com/office/drawing/2014/main" id="{19D6C6EC-8D14-4338-8CA3-B4389DBB5EC5}"/>
              </a:ext>
            </a:extLst>
          </p:cNvPr>
          <p:cNvSpPr/>
          <p:nvPr/>
        </p:nvSpPr>
        <p:spPr>
          <a:xfrm>
            <a:off x="228600" y="990600"/>
            <a:ext cx="8686800" cy="1200329"/>
          </a:xfrm>
          <a:prstGeom prst="rect">
            <a:avLst/>
          </a:prstGeom>
        </p:spPr>
        <p:txBody>
          <a:bodyPr wrap="square">
            <a:spAutoFit/>
          </a:bodyPr>
          <a:lstStyle/>
          <a:p>
            <a:pPr>
              <a:buFont typeface="Arial" panose="020B0604020202020204" pitchFamily="34" charset="0"/>
              <a:buChar char="•"/>
            </a:pPr>
            <a:r>
              <a:rPr lang="en-IN" dirty="0">
                <a:solidFill>
                  <a:srgbClr val="333333"/>
                </a:solidFill>
                <a:latin typeface="Open Sans"/>
              </a:rPr>
              <a:t>To create a new </a:t>
            </a:r>
            <a:r>
              <a:rPr lang="en-IN" i="1" dirty="0">
                <a:solidFill>
                  <a:srgbClr val="333333"/>
                </a:solidFill>
                <a:latin typeface="Open Sans"/>
              </a:rPr>
              <a:t>empty project</a:t>
            </a:r>
            <a:r>
              <a:rPr lang="en-IN" dirty="0">
                <a:solidFill>
                  <a:srgbClr val="333333"/>
                </a:solidFill>
                <a:latin typeface="Open Sans"/>
              </a:rPr>
              <a:t>, select </a:t>
            </a:r>
            <a:r>
              <a:rPr lang="en-IN" b="1" dirty="0">
                <a:solidFill>
                  <a:srgbClr val="333333"/>
                </a:solidFill>
                <a:latin typeface="Open Sans"/>
              </a:rPr>
              <a:t>File &gt; Create Empty Project</a:t>
            </a:r>
            <a:r>
              <a:rPr lang="en-IN" dirty="0">
                <a:solidFill>
                  <a:srgbClr val="333333"/>
                </a:solidFill>
                <a:latin typeface="Open Sans"/>
              </a:rPr>
              <a:t>. It will immediately appear in the </a:t>
            </a:r>
            <a:r>
              <a:rPr lang="en-IN" b="1" dirty="0">
                <a:solidFill>
                  <a:srgbClr val="333333"/>
                </a:solidFill>
                <a:latin typeface="Open Sans"/>
              </a:rPr>
              <a:t>Navigator</a:t>
            </a:r>
            <a:r>
              <a:rPr lang="en-IN" dirty="0">
                <a:solidFill>
                  <a:srgbClr val="333333"/>
                </a:solidFill>
                <a:latin typeface="Open Sans"/>
              </a:rPr>
              <a:t>, and the editor for the project will become available in the </a:t>
            </a:r>
            <a:r>
              <a:rPr lang="en-IN" b="1" dirty="0">
                <a:solidFill>
                  <a:srgbClr val="333333"/>
                </a:solidFill>
                <a:latin typeface="Open Sans"/>
              </a:rPr>
              <a:t>Workspace.</a:t>
            </a:r>
            <a:br>
              <a:rPr lang="en-IN" dirty="0"/>
            </a:br>
            <a:endParaRPr lang="en-IN" dirty="0"/>
          </a:p>
        </p:txBody>
      </p:sp>
    </p:spTree>
    <p:extLst>
      <p:ext uri="{BB962C8B-B14F-4D97-AF65-F5344CB8AC3E}">
        <p14:creationId xmlns:p14="http://schemas.microsoft.com/office/powerpoint/2010/main" val="3791563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08A7F-45EB-419E-9CFD-1935F79045EF}"/>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1EDC3E01-AF2C-4D60-836E-F37233F2F005}"/>
              </a:ext>
            </a:extLst>
          </p:cNvPr>
          <p:cNvSpPr>
            <a:spLocks noGrp="1"/>
          </p:cNvSpPr>
          <p:nvPr>
            <p:ph idx="1"/>
          </p:nvPr>
        </p:nvSpPr>
        <p:spPr/>
        <p:txBody>
          <a:bodyPr>
            <a:normAutofit/>
          </a:bodyPr>
          <a:lstStyle/>
          <a:p>
            <a:pPr marL="0" indent="0">
              <a:buNone/>
            </a:pPr>
            <a:r>
              <a:rPr lang="en-US" sz="1800" dirty="0"/>
              <a:t>In this Module, we have learnt the following:</a:t>
            </a:r>
          </a:p>
          <a:p>
            <a:pPr>
              <a:buFont typeface="Wingdings" panose="05000000000000000000" pitchFamily="2" charset="2"/>
              <a:buChar char="ü"/>
            </a:pPr>
            <a:r>
              <a:rPr lang="en-US" sz="1800" b="0" dirty="0"/>
              <a:t>What is JAXB</a:t>
            </a:r>
          </a:p>
          <a:p>
            <a:pPr>
              <a:buFont typeface="Wingdings" panose="05000000000000000000" pitchFamily="2" charset="2"/>
              <a:buChar char="ü"/>
            </a:pPr>
            <a:r>
              <a:rPr lang="en-US" sz="1800" b="0" dirty="0"/>
              <a:t>Various JAXB Annotations</a:t>
            </a:r>
          </a:p>
          <a:p>
            <a:pPr>
              <a:buFont typeface="Wingdings" panose="05000000000000000000" pitchFamily="2" charset="2"/>
              <a:buChar char="ü"/>
            </a:pPr>
            <a:r>
              <a:rPr lang="en-IN" sz="1800" b="0" dirty="0"/>
              <a:t>Using JAXB Annotations to Marshal Java Objects to XML</a:t>
            </a:r>
          </a:p>
          <a:p>
            <a:pPr>
              <a:buFont typeface="Wingdings" panose="05000000000000000000" pitchFamily="2" charset="2"/>
              <a:buChar char="ü"/>
            </a:pPr>
            <a:r>
              <a:rPr lang="en-IN" sz="1800" b="0" dirty="0"/>
              <a:t>Using JAXB Annotations to Unmarshall XML into Java Objects</a:t>
            </a:r>
            <a:endParaRPr lang="en-US" sz="1800" b="0" dirty="0"/>
          </a:p>
          <a:p>
            <a:pPr>
              <a:buFont typeface="Wingdings" panose="05000000000000000000" pitchFamily="2" charset="2"/>
              <a:buChar char="ü"/>
            </a:pPr>
            <a:r>
              <a:rPr lang="en-US" sz="1800" b="0" dirty="0"/>
              <a:t>How to handle </a:t>
            </a:r>
            <a:r>
              <a:rPr lang="en-IN" sz="1800" b="0" dirty="0"/>
              <a:t>Faults</a:t>
            </a:r>
          </a:p>
          <a:p>
            <a:pPr>
              <a:buFont typeface="Wingdings" panose="05000000000000000000" pitchFamily="2" charset="2"/>
              <a:buChar char="ü"/>
            </a:pPr>
            <a:r>
              <a:rPr lang="en-IN" sz="1800" b="0" dirty="0"/>
              <a:t>Using SoapUl</a:t>
            </a:r>
          </a:p>
          <a:p>
            <a:pPr marL="0" indent="0">
              <a:buNone/>
            </a:pPr>
            <a:endParaRPr lang="en-US" sz="1800" dirty="0"/>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3607848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Arrow -1.png"/>
          <p:cNvPicPr>
            <a:picLocks noChangeAspect="1"/>
          </p:cNvPicPr>
          <p:nvPr/>
        </p:nvPicPr>
        <p:blipFill>
          <a:blip r:embed="rId3" cstate="screen"/>
          <a:srcRect/>
          <a:stretch>
            <a:fillRect/>
          </a:stretch>
        </p:blipFill>
        <p:spPr bwMode="auto">
          <a:xfrm>
            <a:off x="0" y="1295400"/>
            <a:ext cx="556974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nvSpPr>
        <p:spPr>
          <a:xfrm>
            <a:off x="914400" y="2590800"/>
            <a:ext cx="38862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j-lt"/>
                <a:ea typeface="+mj-ea"/>
                <a:cs typeface="+mj-cs"/>
              </a:rPr>
              <a:t>Thank You </a:t>
            </a:r>
          </a:p>
        </p:txBody>
      </p:sp>
      <p:sp>
        <p:nvSpPr>
          <p:cNvPr id="5" name="Slide Number Placeholder 4"/>
          <p:cNvSpPr>
            <a:spLocks noGrp="1"/>
          </p:cNvSpPr>
          <p:nvPr>
            <p:ph type="sldNum" sz="quarter" idx="12"/>
          </p:nvPr>
        </p:nvSpPr>
        <p:spPr/>
        <p:txBody>
          <a:bodyPr/>
          <a:lstStyle/>
          <a:p>
            <a:fld id="{C01689F3-678C-4040-AABE-2F30FB318DF6}" type="slidenum">
              <a:rPr lang="en-US" smtClean="0"/>
              <a:pPr/>
              <a:t>28</a:t>
            </a:fld>
            <a:endParaRPr lang="en-US" dirty="0"/>
          </a:p>
        </p:txBody>
      </p:sp>
    </p:spTree>
    <p:extLst>
      <p:ext uri="{BB962C8B-B14F-4D97-AF65-F5344CB8AC3E}">
        <p14:creationId xmlns:p14="http://schemas.microsoft.com/office/powerpoint/2010/main" val="180974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Using JAXB Annotations Part 1</a:t>
            </a:r>
          </a:p>
        </p:txBody>
      </p:sp>
      <p:sp>
        <p:nvSpPr>
          <p:cNvPr id="4" name="Rectangle 3"/>
          <p:cNvSpPr/>
          <p:nvPr/>
        </p:nvSpPr>
        <p:spPr>
          <a:xfrm>
            <a:off x="228600" y="928798"/>
            <a:ext cx="8686800" cy="4001095"/>
          </a:xfrm>
          <a:prstGeom prst="rect">
            <a:avLst/>
          </a:prstGeom>
        </p:spPr>
        <p:txBody>
          <a:bodyPr wrap="square">
            <a:spAutoFit/>
          </a:bodyPr>
          <a:lstStyle/>
          <a:p>
            <a:endParaRPr lang="en-IN" dirty="0"/>
          </a:p>
          <a:p>
            <a:r>
              <a:rPr lang="en-IN" dirty="0"/>
              <a:t>JAXB stands for Java Architecture for XML Binding.</a:t>
            </a:r>
          </a:p>
          <a:p>
            <a:r>
              <a:rPr lang="en-IN" dirty="0"/>
              <a:t>It is a Java standard that defines how Java objects are converted from and to XML. It uses a standard set of mappings.</a:t>
            </a:r>
          </a:p>
          <a:p>
            <a:r>
              <a:rPr lang="en-IN" dirty="0"/>
              <a:t>An API is defined for reading and writing Java objects to and from XML documents.</a:t>
            </a:r>
          </a:p>
          <a:p>
            <a:r>
              <a:rPr lang="en-IN" dirty="0"/>
              <a:t>As </a:t>
            </a:r>
            <a:r>
              <a:rPr lang="en-IN" b="1" dirty="0"/>
              <a:t>JAXB</a:t>
            </a:r>
            <a:r>
              <a:rPr lang="en-IN" dirty="0"/>
              <a:t> is defined via a specification, it is possible to use different implementations for this standard. </a:t>
            </a:r>
          </a:p>
          <a:p>
            <a:r>
              <a:rPr lang="en-IN" dirty="0"/>
              <a:t>A service provider is defined which allows the selection of the JAXB implementation and entire process becomes relatively easy.</a:t>
            </a:r>
          </a:p>
          <a:p>
            <a:endParaRPr lang="en-IN" dirty="0"/>
          </a:p>
          <a:p>
            <a:r>
              <a:rPr lang="en-IN" dirty="0"/>
              <a:t>The central elements are indicated using Annotations.</a:t>
            </a:r>
          </a:p>
          <a:p>
            <a:endParaRPr lang="en-IN" dirty="0"/>
          </a:p>
          <a:p>
            <a:br>
              <a:rPr lang="en-IN" dirty="0"/>
            </a:br>
            <a:endParaRPr lang="en-US" sz="2000" dirty="0"/>
          </a:p>
        </p:txBody>
      </p:sp>
      <p:sp>
        <p:nvSpPr>
          <p:cNvPr id="7" name="Rectangle 2">
            <a:extLst>
              <a:ext uri="{FF2B5EF4-FFF2-40B4-BE49-F238E27FC236}">
                <a16:creationId xmlns:a16="http://schemas.microsoft.com/office/drawing/2014/main" id="{31E7627F-ABE4-4625-B095-F0D746DD6EED}"/>
              </a:ext>
            </a:extLst>
          </p:cNvPr>
          <p:cNvSpPr>
            <a:spLocks noChangeArrowheads="1"/>
          </p:cNvSpPr>
          <p:nvPr/>
        </p:nvSpPr>
        <p:spPr bwMode="auto">
          <a:xfrm>
            <a:off x="862013" y="2446338"/>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Noto Serif"/>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5590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Using JAXB Annotations Part 1</a:t>
            </a:r>
          </a:p>
        </p:txBody>
      </p:sp>
      <p:sp>
        <p:nvSpPr>
          <p:cNvPr id="4" name="Rectangle 3"/>
          <p:cNvSpPr/>
          <p:nvPr/>
        </p:nvSpPr>
        <p:spPr>
          <a:xfrm>
            <a:off x="228600" y="928798"/>
            <a:ext cx="8686800" cy="369332"/>
          </a:xfrm>
          <a:prstGeom prst="rect">
            <a:avLst/>
          </a:prstGeom>
        </p:spPr>
        <p:txBody>
          <a:bodyPr wrap="square">
            <a:spAutoFit/>
          </a:bodyPr>
          <a:lstStyle/>
          <a:p>
            <a:r>
              <a:rPr lang="en-IN" b="1" dirty="0"/>
              <a:t> List of JAXB Annotations</a:t>
            </a:r>
            <a:endParaRPr lang="en-US" sz="2000" dirty="0"/>
          </a:p>
        </p:txBody>
      </p:sp>
      <p:graphicFrame>
        <p:nvGraphicFramePr>
          <p:cNvPr id="8" name="Table 7">
            <a:extLst>
              <a:ext uri="{FF2B5EF4-FFF2-40B4-BE49-F238E27FC236}">
                <a16:creationId xmlns:a16="http://schemas.microsoft.com/office/drawing/2014/main" id="{C989E518-B3CB-45D9-A0E5-AFEC968E1772}"/>
              </a:ext>
            </a:extLst>
          </p:cNvPr>
          <p:cNvGraphicFramePr>
            <a:graphicFrameLocks noGrp="1"/>
          </p:cNvGraphicFramePr>
          <p:nvPr>
            <p:extLst>
              <p:ext uri="{D42A27DB-BD31-4B8C-83A1-F6EECF244321}">
                <p14:modId xmlns:p14="http://schemas.microsoft.com/office/powerpoint/2010/main" val="2698759865"/>
              </p:ext>
            </p:extLst>
          </p:nvPr>
        </p:nvGraphicFramePr>
        <p:xfrm>
          <a:off x="228601" y="1510966"/>
          <a:ext cx="8686801" cy="4964481"/>
        </p:xfrm>
        <a:graphic>
          <a:graphicData uri="http://schemas.openxmlformats.org/drawingml/2006/table">
            <a:tbl>
              <a:tblPr>
                <a:tableStyleId>{284E427A-3D55-4303-BF80-6455036E1DE7}</a:tableStyleId>
              </a:tblPr>
              <a:tblGrid>
                <a:gridCol w="1919736">
                  <a:extLst>
                    <a:ext uri="{9D8B030D-6E8A-4147-A177-3AD203B41FA5}">
                      <a16:colId xmlns:a16="http://schemas.microsoft.com/office/drawing/2014/main" val="2007028367"/>
                    </a:ext>
                  </a:extLst>
                </a:gridCol>
                <a:gridCol w="1199834">
                  <a:extLst>
                    <a:ext uri="{9D8B030D-6E8A-4147-A177-3AD203B41FA5}">
                      <a16:colId xmlns:a16="http://schemas.microsoft.com/office/drawing/2014/main" val="3601532520"/>
                    </a:ext>
                  </a:extLst>
                </a:gridCol>
                <a:gridCol w="5567231">
                  <a:extLst>
                    <a:ext uri="{9D8B030D-6E8A-4147-A177-3AD203B41FA5}">
                      <a16:colId xmlns:a16="http://schemas.microsoft.com/office/drawing/2014/main" val="4232294642"/>
                    </a:ext>
                  </a:extLst>
                </a:gridCol>
              </a:tblGrid>
              <a:tr h="281190">
                <a:tc>
                  <a:txBody>
                    <a:bodyPr/>
                    <a:lstStyle/>
                    <a:p>
                      <a:r>
                        <a:rPr lang="en-IN" sz="1400" cap="all" dirty="0">
                          <a:effectLst/>
                        </a:rPr>
                        <a:t>ANNOTATION</a:t>
                      </a:r>
                      <a:endParaRPr lang="en-IN" sz="1400" b="1" cap="all" dirty="0">
                        <a:effectLst/>
                      </a:endParaRPr>
                    </a:p>
                  </a:txBody>
                  <a:tcPr marL="40410" marR="40410" marT="40410" marB="40410" anchor="ctr"/>
                </a:tc>
                <a:tc>
                  <a:txBody>
                    <a:bodyPr/>
                    <a:lstStyle/>
                    <a:p>
                      <a:r>
                        <a:rPr lang="en-IN" sz="1400" cap="all" dirty="0">
                          <a:effectLst/>
                        </a:rPr>
                        <a:t>SCOPE</a:t>
                      </a:r>
                      <a:endParaRPr lang="en-IN" sz="1400" b="1" cap="all" dirty="0">
                        <a:effectLst/>
                      </a:endParaRPr>
                    </a:p>
                  </a:txBody>
                  <a:tcPr marL="40410" marR="40410" marT="40410" marB="40410" anchor="ctr"/>
                </a:tc>
                <a:tc>
                  <a:txBody>
                    <a:bodyPr/>
                    <a:lstStyle/>
                    <a:p>
                      <a:r>
                        <a:rPr lang="en-IN" sz="1400" cap="all" dirty="0">
                          <a:effectLst/>
                        </a:rPr>
                        <a:t>DESCRIPTION</a:t>
                      </a:r>
                      <a:endParaRPr lang="en-IN" sz="1400" b="1" cap="all" dirty="0">
                        <a:effectLst/>
                      </a:endParaRPr>
                    </a:p>
                  </a:txBody>
                  <a:tcPr marL="40410" marR="40410" marT="40410" marB="40410" anchor="ctr"/>
                </a:tc>
                <a:extLst>
                  <a:ext uri="{0D108BD9-81ED-4DB2-BD59-A6C34878D82A}">
                    <a16:rowId xmlns:a16="http://schemas.microsoft.com/office/drawing/2014/main" val="3563306280"/>
                  </a:ext>
                </a:extLst>
              </a:tr>
              <a:tr h="494413">
                <a:tc>
                  <a:txBody>
                    <a:bodyPr/>
                    <a:lstStyle/>
                    <a:p>
                      <a:r>
                        <a:rPr lang="en-IN" sz="1400" u="none" strike="noStrike" dirty="0">
                          <a:effectLst/>
                          <a:hlinkClick r:id="rId3"/>
                        </a:rPr>
                        <a:t>@XmlRootElement</a:t>
                      </a:r>
                      <a:endParaRPr lang="en-IN" sz="1400" dirty="0">
                        <a:effectLst/>
                      </a:endParaRPr>
                    </a:p>
                  </a:txBody>
                  <a:tcPr marL="40410" marR="40410" marT="40410" marB="40410" anchor="ctr"/>
                </a:tc>
                <a:tc>
                  <a:txBody>
                    <a:bodyPr/>
                    <a:lstStyle/>
                    <a:p>
                      <a:r>
                        <a:rPr lang="en-IN" sz="1400" dirty="0">
                          <a:effectLst/>
                        </a:rPr>
                        <a:t>Class, Enum</a:t>
                      </a:r>
                    </a:p>
                  </a:txBody>
                  <a:tcPr marL="40410" marR="40410" marT="40410" marB="40410" anchor="ctr"/>
                </a:tc>
                <a:tc>
                  <a:txBody>
                    <a:bodyPr/>
                    <a:lstStyle/>
                    <a:p>
                      <a:r>
                        <a:rPr lang="en-IN" sz="1400" dirty="0">
                          <a:effectLst/>
                        </a:rPr>
                        <a:t>Defines the XML root element. Root Java classes need to be registered with the JAXB context when it is created.</a:t>
                      </a:r>
                    </a:p>
                  </a:txBody>
                  <a:tcPr marL="40410" marR="40410" marT="40410" marB="40410" anchor="ctr"/>
                </a:tc>
                <a:extLst>
                  <a:ext uri="{0D108BD9-81ED-4DB2-BD59-A6C34878D82A}">
                    <a16:rowId xmlns:a16="http://schemas.microsoft.com/office/drawing/2014/main" val="27864187"/>
                  </a:ext>
                </a:extLst>
              </a:tr>
              <a:tr h="772520">
                <a:tc>
                  <a:txBody>
                    <a:bodyPr/>
                    <a:lstStyle/>
                    <a:p>
                      <a:r>
                        <a:rPr lang="en-IN" sz="1400" u="none" strike="noStrike" dirty="0">
                          <a:effectLst/>
                          <a:hlinkClick r:id="rId4"/>
                        </a:rPr>
                        <a:t>@XmlAccessorType</a:t>
                      </a:r>
                      <a:endParaRPr lang="en-IN" sz="1400" dirty="0">
                        <a:effectLst/>
                      </a:endParaRPr>
                    </a:p>
                  </a:txBody>
                  <a:tcPr marL="40410" marR="40410" marT="40410" marB="40410" anchor="ctr"/>
                </a:tc>
                <a:tc>
                  <a:txBody>
                    <a:bodyPr/>
                    <a:lstStyle/>
                    <a:p>
                      <a:r>
                        <a:rPr lang="en-IN" sz="1400" dirty="0">
                          <a:effectLst/>
                        </a:rPr>
                        <a:t>Package, Class</a:t>
                      </a:r>
                    </a:p>
                  </a:txBody>
                  <a:tcPr marL="40410" marR="40410" marT="40410" marB="40410" anchor="ctr"/>
                </a:tc>
                <a:tc>
                  <a:txBody>
                    <a:bodyPr/>
                    <a:lstStyle/>
                    <a:p>
                      <a:r>
                        <a:rPr lang="en-IN" sz="1400" dirty="0">
                          <a:effectLst/>
                        </a:rPr>
                        <a:t>Defines the fields and properties of your Java classes that the JAXB engine uses for binding. It has four values: PUBLIC_MEMBER, FIELD, PROPERTY and NONE.</a:t>
                      </a:r>
                    </a:p>
                  </a:txBody>
                  <a:tcPr marL="40410" marR="40410" marT="40410" marB="40410" anchor="ctr"/>
                </a:tc>
                <a:extLst>
                  <a:ext uri="{0D108BD9-81ED-4DB2-BD59-A6C34878D82A}">
                    <a16:rowId xmlns:a16="http://schemas.microsoft.com/office/drawing/2014/main" val="4089137844"/>
                  </a:ext>
                </a:extLst>
              </a:tr>
              <a:tr h="355360">
                <a:tc>
                  <a:txBody>
                    <a:bodyPr/>
                    <a:lstStyle/>
                    <a:p>
                      <a:r>
                        <a:rPr lang="en-IN" sz="1400" u="none" strike="noStrike" dirty="0">
                          <a:effectLst/>
                          <a:hlinkClick r:id="rId5"/>
                        </a:rPr>
                        <a:t>@XmlAccessorOrder</a:t>
                      </a:r>
                      <a:endParaRPr lang="en-IN" sz="1400" dirty="0">
                        <a:effectLst/>
                      </a:endParaRPr>
                    </a:p>
                  </a:txBody>
                  <a:tcPr marL="40410" marR="40410" marT="40410" marB="40410" anchor="ctr"/>
                </a:tc>
                <a:tc>
                  <a:txBody>
                    <a:bodyPr/>
                    <a:lstStyle/>
                    <a:p>
                      <a:r>
                        <a:rPr lang="en-IN" sz="1400" dirty="0">
                          <a:effectLst/>
                        </a:rPr>
                        <a:t>Package, Class</a:t>
                      </a:r>
                    </a:p>
                  </a:txBody>
                  <a:tcPr marL="40410" marR="40410" marT="40410" marB="40410" anchor="ctr"/>
                </a:tc>
                <a:tc>
                  <a:txBody>
                    <a:bodyPr/>
                    <a:lstStyle/>
                    <a:p>
                      <a:r>
                        <a:rPr lang="en-IN" sz="1400" dirty="0">
                          <a:effectLst/>
                        </a:rPr>
                        <a:t>Defines the sequential order of the children.</a:t>
                      </a:r>
                    </a:p>
                  </a:txBody>
                  <a:tcPr marL="40410" marR="40410" marT="40410" marB="40410" anchor="ctr"/>
                </a:tc>
                <a:extLst>
                  <a:ext uri="{0D108BD9-81ED-4DB2-BD59-A6C34878D82A}">
                    <a16:rowId xmlns:a16="http://schemas.microsoft.com/office/drawing/2014/main" val="215555702"/>
                  </a:ext>
                </a:extLst>
              </a:tr>
              <a:tr h="485129">
                <a:tc>
                  <a:txBody>
                    <a:bodyPr/>
                    <a:lstStyle/>
                    <a:p>
                      <a:r>
                        <a:rPr lang="en-IN" sz="1400" u="none" strike="noStrike" dirty="0">
                          <a:effectLst/>
                          <a:hlinkClick r:id="rId6"/>
                        </a:rPr>
                        <a:t>@XmlType</a:t>
                      </a:r>
                      <a:endParaRPr lang="en-IN" sz="1400" dirty="0">
                        <a:effectLst/>
                      </a:endParaRPr>
                    </a:p>
                  </a:txBody>
                  <a:tcPr marL="40410" marR="40410" marT="40410" marB="40410" anchor="ctr"/>
                </a:tc>
                <a:tc>
                  <a:txBody>
                    <a:bodyPr/>
                    <a:lstStyle/>
                    <a:p>
                      <a:r>
                        <a:rPr lang="en-IN" sz="1400" dirty="0">
                          <a:effectLst/>
                        </a:rPr>
                        <a:t>Class, Enum</a:t>
                      </a:r>
                    </a:p>
                  </a:txBody>
                  <a:tcPr marL="40410" marR="40410" marT="40410" marB="40410" anchor="ctr"/>
                </a:tc>
                <a:tc>
                  <a:txBody>
                    <a:bodyPr/>
                    <a:lstStyle/>
                    <a:p>
                      <a:r>
                        <a:rPr lang="en-IN" sz="1400" dirty="0">
                          <a:effectLst/>
                        </a:rPr>
                        <a:t>Maps a Java class to a schema type. It defines the type name and order of its children.</a:t>
                      </a:r>
                    </a:p>
                  </a:txBody>
                  <a:tcPr marL="40410" marR="40410" marT="40410" marB="40410" anchor="ctr"/>
                </a:tc>
                <a:extLst>
                  <a:ext uri="{0D108BD9-81ED-4DB2-BD59-A6C34878D82A}">
                    <a16:rowId xmlns:a16="http://schemas.microsoft.com/office/drawing/2014/main" val="2418576069"/>
                  </a:ext>
                </a:extLst>
              </a:tr>
              <a:tr h="281190">
                <a:tc>
                  <a:txBody>
                    <a:bodyPr/>
                    <a:lstStyle/>
                    <a:p>
                      <a:r>
                        <a:rPr lang="en-IN" sz="1400" u="none" strike="noStrike" dirty="0">
                          <a:effectLst/>
                          <a:hlinkClick r:id="rId7"/>
                        </a:rPr>
                        <a:t>@XmlElement</a:t>
                      </a:r>
                      <a:endParaRPr lang="en-IN" sz="1400" dirty="0">
                        <a:effectLst/>
                      </a:endParaRPr>
                    </a:p>
                  </a:txBody>
                  <a:tcPr marL="40410" marR="40410" marT="40410" marB="40410" anchor="ctr"/>
                </a:tc>
                <a:tc>
                  <a:txBody>
                    <a:bodyPr/>
                    <a:lstStyle/>
                    <a:p>
                      <a:r>
                        <a:rPr lang="en-IN" sz="1400" dirty="0">
                          <a:effectLst/>
                        </a:rPr>
                        <a:t>Field</a:t>
                      </a:r>
                    </a:p>
                  </a:txBody>
                  <a:tcPr marL="40410" marR="40410" marT="40410" marB="40410" anchor="ctr"/>
                </a:tc>
                <a:tc>
                  <a:txBody>
                    <a:bodyPr/>
                    <a:lstStyle/>
                    <a:p>
                      <a:r>
                        <a:rPr lang="en-IN" sz="1400" dirty="0">
                          <a:effectLst/>
                        </a:rPr>
                        <a:t>Maps a field or property to an XML element</a:t>
                      </a:r>
                    </a:p>
                  </a:txBody>
                  <a:tcPr marL="40410" marR="40410" marT="40410" marB="40410" anchor="ctr"/>
                </a:tc>
                <a:extLst>
                  <a:ext uri="{0D108BD9-81ED-4DB2-BD59-A6C34878D82A}">
                    <a16:rowId xmlns:a16="http://schemas.microsoft.com/office/drawing/2014/main" val="2595053371"/>
                  </a:ext>
                </a:extLst>
              </a:tr>
              <a:tr h="355360">
                <a:tc>
                  <a:txBody>
                    <a:bodyPr/>
                    <a:lstStyle/>
                    <a:p>
                      <a:r>
                        <a:rPr lang="en-IN" sz="1400" u="none" strike="noStrike" dirty="0">
                          <a:effectLst/>
                          <a:hlinkClick r:id="rId8"/>
                        </a:rPr>
                        <a:t>@XmlAttribute</a:t>
                      </a:r>
                      <a:endParaRPr lang="en-IN" sz="1400" dirty="0">
                        <a:effectLst/>
                      </a:endParaRPr>
                    </a:p>
                  </a:txBody>
                  <a:tcPr marL="40410" marR="40410" marT="40410" marB="40410" anchor="ctr"/>
                </a:tc>
                <a:tc>
                  <a:txBody>
                    <a:bodyPr/>
                    <a:lstStyle/>
                    <a:p>
                      <a:r>
                        <a:rPr lang="en-IN" sz="1400" dirty="0">
                          <a:effectLst/>
                        </a:rPr>
                        <a:t>Field</a:t>
                      </a:r>
                    </a:p>
                  </a:txBody>
                  <a:tcPr marL="40410" marR="40410" marT="40410" marB="40410" anchor="ctr"/>
                </a:tc>
                <a:tc>
                  <a:txBody>
                    <a:bodyPr/>
                    <a:lstStyle/>
                    <a:p>
                      <a:r>
                        <a:rPr lang="en-IN" sz="1400" dirty="0">
                          <a:effectLst/>
                        </a:rPr>
                        <a:t>Maps a field or property to an XML attribute</a:t>
                      </a:r>
                    </a:p>
                  </a:txBody>
                  <a:tcPr marL="40410" marR="40410" marT="40410" marB="40410" anchor="ctr"/>
                </a:tc>
                <a:extLst>
                  <a:ext uri="{0D108BD9-81ED-4DB2-BD59-A6C34878D82A}">
                    <a16:rowId xmlns:a16="http://schemas.microsoft.com/office/drawing/2014/main" val="4087912564"/>
                  </a:ext>
                </a:extLst>
              </a:tr>
              <a:tr h="355360">
                <a:tc>
                  <a:txBody>
                    <a:bodyPr/>
                    <a:lstStyle/>
                    <a:p>
                      <a:r>
                        <a:rPr lang="en-IN" sz="1400" u="none" strike="noStrike" dirty="0">
                          <a:effectLst/>
                          <a:hlinkClick r:id="rId9"/>
                        </a:rPr>
                        <a:t>@XmlTransient</a:t>
                      </a:r>
                      <a:endParaRPr lang="en-IN" sz="1400" dirty="0">
                        <a:effectLst/>
                      </a:endParaRPr>
                    </a:p>
                  </a:txBody>
                  <a:tcPr marL="40410" marR="40410" marT="40410" marB="40410" anchor="ctr"/>
                </a:tc>
                <a:tc>
                  <a:txBody>
                    <a:bodyPr/>
                    <a:lstStyle/>
                    <a:p>
                      <a:r>
                        <a:rPr lang="en-IN" sz="1400" dirty="0">
                          <a:effectLst/>
                        </a:rPr>
                        <a:t>Field</a:t>
                      </a:r>
                    </a:p>
                  </a:txBody>
                  <a:tcPr marL="40410" marR="40410" marT="40410" marB="40410" anchor="ctr"/>
                </a:tc>
                <a:tc>
                  <a:txBody>
                    <a:bodyPr/>
                    <a:lstStyle/>
                    <a:p>
                      <a:r>
                        <a:rPr lang="en-IN" sz="1400" dirty="0">
                          <a:effectLst/>
                        </a:rPr>
                        <a:t>Prevents mapping a field or property to the XML Schema</a:t>
                      </a:r>
                    </a:p>
                  </a:txBody>
                  <a:tcPr marL="40410" marR="40410" marT="40410" marB="40410" anchor="ctr"/>
                </a:tc>
                <a:extLst>
                  <a:ext uri="{0D108BD9-81ED-4DB2-BD59-A6C34878D82A}">
                    <a16:rowId xmlns:a16="http://schemas.microsoft.com/office/drawing/2014/main" val="1625940150"/>
                  </a:ext>
                </a:extLst>
              </a:tr>
              <a:tr h="355360">
                <a:tc>
                  <a:txBody>
                    <a:bodyPr/>
                    <a:lstStyle/>
                    <a:p>
                      <a:r>
                        <a:rPr lang="en-IN" sz="1400" u="none" strike="noStrike" dirty="0">
                          <a:effectLst/>
                          <a:hlinkClick r:id="rId10"/>
                        </a:rPr>
                        <a:t>@XmlValue</a:t>
                      </a:r>
                      <a:endParaRPr lang="en-IN" sz="1400" dirty="0">
                        <a:effectLst/>
                      </a:endParaRPr>
                    </a:p>
                  </a:txBody>
                  <a:tcPr marL="40410" marR="40410" marT="40410" marB="40410" anchor="ctr"/>
                </a:tc>
                <a:tc>
                  <a:txBody>
                    <a:bodyPr/>
                    <a:lstStyle/>
                    <a:p>
                      <a:r>
                        <a:rPr lang="en-IN" sz="1400" dirty="0">
                          <a:effectLst/>
                        </a:rPr>
                        <a:t>Field</a:t>
                      </a:r>
                    </a:p>
                  </a:txBody>
                  <a:tcPr marL="40410" marR="40410" marT="40410" marB="40410" anchor="ctr"/>
                </a:tc>
                <a:tc>
                  <a:txBody>
                    <a:bodyPr/>
                    <a:lstStyle/>
                    <a:p>
                      <a:r>
                        <a:rPr lang="en-IN" sz="1400" dirty="0">
                          <a:effectLst/>
                        </a:rPr>
                        <a:t>Maps a field or property to the text value on an XML tag.</a:t>
                      </a:r>
                    </a:p>
                  </a:txBody>
                  <a:tcPr marL="40410" marR="40410" marT="40410" marB="40410" anchor="ctr"/>
                </a:tc>
                <a:extLst>
                  <a:ext uri="{0D108BD9-81ED-4DB2-BD59-A6C34878D82A}">
                    <a16:rowId xmlns:a16="http://schemas.microsoft.com/office/drawing/2014/main" val="3619643753"/>
                  </a:ext>
                </a:extLst>
              </a:tr>
              <a:tr h="494413">
                <a:tc>
                  <a:txBody>
                    <a:bodyPr/>
                    <a:lstStyle/>
                    <a:p>
                      <a:r>
                        <a:rPr lang="en-IN" sz="1400" u="none" strike="noStrike" dirty="0">
                          <a:effectLst/>
                          <a:hlinkClick r:id="rId11"/>
                        </a:rPr>
                        <a:t>@XmlList</a:t>
                      </a:r>
                      <a:endParaRPr lang="en-IN" sz="1400" dirty="0">
                        <a:effectLst/>
                      </a:endParaRPr>
                    </a:p>
                  </a:txBody>
                  <a:tcPr marL="40410" marR="40410" marT="40410" marB="40410" anchor="ctr"/>
                </a:tc>
                <a:tc>
                  <a:txBody>
                    <a:bodyPr/>
                    <a:lstStyle/>
                    <a:p>
                      <a:r>
                        <a:rPr lang="en-IN" sz="1400" dirty="0">
                          <a:effectLst/>
                        </a:rPr>
                        <a:t>Field, Parameter</a:t>
                      </a:r>
                    </a:p>
                  </a:txBody>
                  <a:tcPr marL="40410" marR="40410" marT="40410" marB="40410" anchor="ctr"/>
                </a:tc>
                <a:tc>
                  <a:txBody>
                    <a:bodyPr/>
                    <a:lstStyle/>
                    <a:p>
                      <a:r>
                        <a:rPr lang="en-IN" sz="1400" dirty="0">
                          <a:effectLst/>
                        </a:rPr>
                        <a:t>Maps a collection to a list of values separated by space.</a:t>
                      </a:r>
                    </a:p>
                  </a:txBody>
                  <a:tcPr marL="40410" marR="40410" marT="40410" marB="40410" anchor="ctr"/>
                </a:tc>
                <a:extLst>
                  <a:ext uri="{0D108BD9-81ED-4DB2-BD59-A6C34878D82A}">
                    <a16:rowId xmlns:a16="http://schemas.microsoft.com/office/drawing/2014/main" val="2421766376"/>
                  </a:ext>
                </a:extLst>
              </a:tr>
              <a:tr h="659541">
                <a:tc>
                  <a:txBody>
                    <a:bodyPr/>
                    <a:lstStyle/>
                    <a:p>
                      <a:r>
                        <a:rPr lang="en-IN" sz="1400" u="none" strike="noStrike" dirty="0">
                          <a:effectLst/>
                          <a:hlinkClick r:id="rId12"/>
                        </a:rPr>
                        <a:t>@XmlElementWrapper</a:t>
                      </a:r>
                      <a:endParaRPr lang="en-IN" sz="1400" dirty="0">
                        <a:effectLst/>
                      </a:endParaRPr>
                    </a:p>
                  </a:txBody>
                  <a:tcPr marL="40410" marR="40410" marT="40410" marB="40410" anchor="ctr"/>
                </a:tc>
                <a:tc>
                  <a:txBody>
                    <a:bodyPr/>
                    <a:lstStyle/>
                    <a:p>
                      <a:r>
                        <a:rPr lang="en-IN" sz="1400" dirty="0">
                          <a:effectLst/>
                        </a:rPr>
                        <a:t>Field</a:t>
                      </a:r>
                    </a:p>
                  </a:txBody>
                  <a:tcPr marL="40410" marR="40410" marT="40410" marB="40410" anchor="ctr"/>
                </a:tc>
                <a:tc>
                  <a:txBody>
                    <a:bodyPr/>
                    <a:lstStyle/>
                    <a:p>
                      <a:r>
                        <a:rPr lang="en-IN" sz="1400" dirty="0">
                          <a:effectLst/>
                        </a:rPr>
                        <a:t>Maps a Java collection to an XML wrapped collection</a:t>
                      </a:r>
                    </a:p>
                  </a:txBody>
                  <a:tcPr marL="40410" marR="40410" marT="40410" marB="40410" anchor="ctr"/>
                </a:tc>
                <a:extLst>
                  <a:ext uri="{0D108BD9-81ED-4DB2-BD59-A6C34878D82A}">
                    <a16:rowId xmlns:a16="http://schemas.microsoft.com/office/drawing/2014/main" val="3756218294"/>
                  </a:ext>
                </a:extLst>
              </a:tr>
            </a:tbl>
          </a:graphicData>
        </a:graphic>
      </p:graphicFrame>
    </p:spTree>
    <p:extLst>
      <p:ext uri="{BB962C8B-B14F-4D97-AF65-F5344CB8AC3E}">
        <p14:creationId xmlns:p14="http://schemas.microsoft.com/office/powerpoint/2010/main" val="2064498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Demo: Using JAXB Annotations Part 1</a:t>
            </a:r>
          </a:p>
        </p:txBody>
      </p:sp>
      <p:sp>
        <p:nvSpPr>
          <p:cNvPr id="4" name="Rectangle 3"/>
          <p:cNvSpPr/>
          <p:nvPr/>
        </p:nvSpPr>
        <p:spPr>
          <a:xfrm>
            <a:off x="0" y="838200"/>
            <a:ext cx="9144000" cy="1384995"/>
          </a:xfrm>
          <a:prstGeom prst="rect">
            <a:avLst/>
          </a:prstGeom>
        </p:spPr>
        <p:txBody>
          <a:bodyPr wrap="square">
            <a:spAutoFit/>
          </a:bodyPr>
          <a:lstStyle/>
          <a:p>
            <a:r>
              <a:rPr lang="en-IN" sz="1400" b="1" dirty="0"/>
              <a:t>Duration: 20 min  Using JAXB to Marshal Java Objects to XML</a:t>
            </a:r>
          </a:p>
          <a:p>
            <a:r>
              <a:rPr lang="en-IN" sz="1400" dirty="0"/>
              <a:t>In this demo we need to model a product for an e-commerce store. Apart from fields, such as product Id, description, image URL, and price, a Product object is also composed of a Customer object that represents the user who adds the product to the store.</a:t>
            </a:r>
          </a:p>
          <a:p>
            <a:endParaRPr lang="en-IN" sz="1400" dirty="0"/>
          </a:p>
          <a:p>
            <a:r>
              <a:rPr lang="en-IN" sz="1400" dirty="0"/>
              <a:t>We will be using some JAXB Annotations as below:</a:t>
            </a:r>
          </a:p>
        </p:txBody>
      </p:sp>
      <p:graphicFrame>
        <p:nvGraphicFramePr>
          <p:cNvPr id="5" name="Table 4">
            <a:extLst>
              <a:ext uri="{FF2B5EF4-FFF2-40B4-BE49-F238E27FC236}">
                <a16:creationId xmlns:a16="http://schemas.microsoft.com/office/drawing/2014/main" id="{E1C689CC-FE16-4CAB-A7E6-D312AE359EDF}"/>
              </a:ext>
            </a:extLst>
          </p:cNvPr>
          <p:cNvGraphicFramePr>
            <a:graphicFrameLocks noGrp="1"/>
          </p:cNvGraphicFramePr>
          <p:nvPr>
            <p:extLst>
              <p:ext uri="{D42A27DB-BD31-4B8C-83A1-F6EECF244321}">
                <p14:modId xmlns:p14="http://schemas.microsoft.com/office/powerpoint/2010/main" val="1765525589"/>
              </p:ext>
            </p:extLst>
          </p:nvPr>
        </p:nvGraphicFramePr>
        <p:xfrm>
          <a:off x="228600" y="2418080"/>
          <a:ext cx="6324600" cy="2763521"/>
        </p:xfrm>
        <a:graphic>
          <a:graphicData uri="http://schemas.openxmlformats.org/drawingml/2006/table">
            <a:tbl>
              <a:tblPr firstRow="1" bandRow="1">
                <a:tableStyleId>{5C22544A-7EE6-4342-B048-85BDC9FD1C3A}</a:tableStyleId>
              </a:tblPr>
              <a:tblGrid>
                <a:gridCol w="3162300">
                  <a:extLst>
                    <a:ext uri="{9D8B030D-6E8A-4147-A177-3AD203B41FA5}">
                      <a16:colId xmlns:a16="http://schemas.microsoft.com/office/drawing/2014/main" val="3508658046"/>
                    </a:ext>
                  </a:extLst>
                </a:gridCol>
                <a:gridCol w="3162300">
                  <a:extLst>
                    <a:ext uri="{9D8B030D-6E8A-4147-A177-3AD203B41FA5}">
                      <a16:colId xmlns:a16="http://schemas.microsoft.com/office/drawing/2014/main" val="4080951963"/>
                    </a:ext>
                  </a:extLst>
                </a:gridCol>
              </a:tblGrid>
              <a:tr h="506877">
                <a:tc>
                  <a:txBody>
                    <a:bodyPr/>
                    <a:lstStyle/>
                    <a:p>
                      <a:r>
                        <a:rPr lang="en-IN" sz="1200" dirty="0"/>
                        <a:t>Annotation</a:t>
                      </a:r>
                    </a:p>
                  </a:txBody>
                  <a:tcPr/>
                </a:tc>
                <a:tc>
                  <a:txBody>
                    <a:bodyPr/>
                    <a:lstStyle/>
                    <a:p>
                      <a:r>
                        <a:rPr lang="en-IN" sz="1200" dirty="0"/>
                        <a:t>Description</a:t>
                      </a:r>
                    </a:p>
                  </a:txBody>
                  <a:tcPr/>
                </a:tc>
                <a:extLst>
                  <a:ext uri="{0D108BD9-81ED-4DB2-BD59-A6C34878D82A}">
                    <a16:rowId xmlns:a16="http://schemas.microsoft.com/office/drawing/2014/main" val="253530965"/>
                  </a:ext>
                </a:extLst>
              </a:tr>
              <a:tr h="1124850">
                <a:tc>
                  <a:txBody>
                    <a:bodyPr/>
                    <a:lstStyle/>
                    <a:p>
                      <a:r>
                        <a:rPr lang="en-IN" sz="1200" b="1" dirty="0"/>
                        <a:t>@</a:t>
                      </a:r>
                      <a:r>
                        <a:rPr lang="en-IN" sz="1200" b="1" dirty="0" err="1"/>
                        <a:t>XmlRootElement</a:t>
                      </a:r>
                      <a:endParaRPr lang="en-IN" sz="1200" dirty="0"/>
                    </a:p>
                  </a:txBody>
                  <a:tcPr/>
                </a:tc>
                <a:tc>
                  <a:txBody>
                    <a:bodyPr/>
                    <a:lstStyle/>
                    <a:p>
                      <a:r>
                        <a:rPr lang="en-IN" sz="1200" dirty="0"/>
                        <a:t>It indicates the root level XML element. In case name attribute(optional attribute) is not specified then by default class name is used as root element.</a:t>
                      </a:r>
                    </a:p>
                  </a:txBody>
                  <a:tcPr/>
                </a:tc>
                <a:extLst>
                  <a:ext uri="{0D108BD9-81ED-4DB2-BD59-A6C34878D82A}">
                    <a16:rowId xmlns:a16="http://schemas.microsoft.com/office/drawing/2014/main" val="4253635621"/>
                  </a:ext>
                </a:extLst>
              </a:tr>
              <a:tr h="506877">
                <a:tc>
                  <a:txBody>
                    <a:bodyPr/>
                    <a:lstStyle/>
                    <a:p>
                      <a:r>
                        <a:rPr lang="en-IN" sz="1200" b="1" dirty="0" err="1"/>
                        <a:t>XmlAttribute</a:t>
                      </a:r>
                      <a:endParaRPr lang="en-IN" sz="1200" dirty="0"/>
                    </a:p>
                  </a:txBody>
                  <a:tcPr/>
                </a:tc>
                <a:tc>
                  <a:txBody>
                    <a:bodyPr/>
                    <a:lstStyle/>
                    <a:p>
                      <a:r>
                        <a:rPr lang="en-IN" sz="1200" dirty="0"/>
                        <a:t>It indicates the attribute of the root element</a:t>
                      </a:r>
                    </a:p>
                  </a:txBody>
                  <a:tcPr/>
                </a:tc>
                <a:extLst>
                  <a:ext uri="{0D108BD9-81ED-4DB2-BD59-A6C34878D82A}">
                    <a16:rowId xmlns:a16="http://schemas.microsoft.com/office/drawing/2014/main" val="1165856441"/>
                  </a:ext>
                </a:extLst>
              </a:tr>
              <a:tr h="624917">
                <a:tc>
                  <a:txBody>
                    <a:bodyPr/>
                    <a:lstStyle/>
                    <a:p>
                      <a:r>
                        <a:rPr lang="en-IN" sz="1200" b="1" dirty="0" err="1"/>
                        <a:t>XmlElement</a:t>
                      </a:r>
                      <a:endParaRPr lang="en-IN" sz="1200" dirty="0"/>
                    </a:p>
                  </a:txBody>
                  <a:tcPr/>
                </a:tc>
                <a:tc>
                  <a:txBody>
                    <a:bodyPr/>
                    <a:lstStyle/>
                    <a:p>
                      <a:r>
                        <a:rPr lang="en-IN" sz="1200" kern="1200" dirty="0">
                          <a:solidFill>
                            <a:schemeClr val="dk1"/>
                          </a:solidFill>
                          <a:latin typeface="+mn-lt"/>
                          <a:ea typeface="+mn-ea"/>
                          <a:cs typeface="+mn-cs"/>
                        </a:rPr>
                        <a:t>used on the properties of the class that will be the sub-elements of the root element.</a:t>
                      </a:r>
                    </a:p>
                  </a:txBody>
                  <a:tcPr/>
                </a:tc>
                <a:extLst>
                  <a:ext uri="{0D108BD9-81ED-4DB2-BD59-A6C34878D82A}">
                    <a16:rowId xmlns:a16="http://schemas.microsoft.com/office/drawing/2014/main" val="2040639596"/>
                  </a:ext>
                </a:extLst>
              </a:tr>
            </a:tbl>
          </a:graphicData>
        </a:graphic>
      </p:graphicFrame>
    </p:spTree>
    <p:extLst>
      <p:ext uri="{BB962C8B-B14F-4D97-AF65-F5344CB8AC3E}">
        <p14:creationId xmlns:p14="http://schemas.microsoft.com/office/powerpoint/2010/main" val="2984174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Demo: Using JAXB Annotations Part 1 Cont..</a:t>
            </a:r>
          </a:p>
        </p:txBody>
      </p:sp>
      <p:sp>
        <p:nvSpPr>
          <p:cNvPr id="4" name="Rectangle 3"/>
          <p:cNvSpPr/>
          <p:nvPr/>
        </p:nvSpPr>
        <p:spPr>
          <a:xfrm>
            <a:off x="5029200" y="990600"/>
            <a:ext cx="3810000" cy="5324535"/>
          </a:xfrm>
          <a:prstGeom prst="rect">
            <a:avLst/>
          </a:prstGeom>
        </p:spPr>
        <p:txBody>
          <a:bodyPr wrap="square">
            <a:spAutoFit/>
          </a:bodyPr>
          <a:lstStyle/>
          <a:p>
            <a:r>
              <a:rPr lang="en-IN" sz="1400" b="1" dirty="0"/>
              <a:t> public Customer </a:t>
            </a:r>
            <a:r>
              <a:rPr lang="en-IN" sz="1400" b="1" dirty="0" err="1"/>
              <a:t>setName</a:t>
            </a:r>
            <a:r>
              <a:rPr lang="en-IN" sz="1400" b="1" dirty="0"/>
              <a:t>(String name) {</a:t>
            </a:r>
          </a:p>
          <a:p>
            <a:r>
              <a:rPr lang="en-IN" sz="1400" b="1" dirty="0"/>
              <a:t>        this.name = name;</a:t>
            </a:r>
          </a:p>
          <a:p>
            <a:r>
              <a:rPr lang="en-IN" sz="1400" b="1" dirty="0"/>
              <a:t>        return this;</a:t>
            </a:r>
          </a:p>
          <a:p>
            <a:r>
              <a:rPr lang="en-IN" sz="1400" b="1" dirty="0"/>
              <a:t>    }</a:t>
            </a:r>
          </a:p>
          <a:p>
            <a:r>
              <a:rPr lang="en-IN" sz="1400" b="1" dirty="0"/>
              <a:t>    public String getEmail() {</a:t>
            </a:r>
          </a:p>
          <a:p>
            <a:r>
              <a:rPr lang="en-IN" sz="1400" b="1" dirty="0"/>
              <a:t>        return email;</a:t>
            </a:r>
          </a:p>
          <a:p>
            <a:r>
              <a:rPr lang="en-IN" sz="1400" b="1" dirty="0"/>
              <a:t>    }</a:t>
            </a:r>
          </a:p>
          <a:p>
            <a:r>
              <a:rPr lang="en-IN" sz="1400" b="1" dirty="0"/>
              <a:t>    public Customer setEmail(String email) {</a:t>
            </a:r>
          </a:p>
          <a:p>
            <a:r>
              <a:rPr lang="en-IN" sz="1400" b="1" dirty="0"/>
              <a:t>        this.email = email;</a:t>
            </a:r>
          </a:p>
          <a:p>
            <a:r>
              <a:rPr lang="en-IN" sz="1400" b="1" dirty="0"/>
              <a:t>        return this;</a:t>
            </a:r>
          </a:p>
          <a:p>
            <a:r>
              <a:rPr lang="en-IN" sz="1400" b="1" dirty="0"/>
              <a:t>    }</a:t>
            </a:r>
          </a:p>
          <a:p>
            <a:r>
              <a:rPr lang="en-IN" sz="1400" b="1" dirty="0"/>
              <a:t>    @Override</a:t>
            </a:r>
          </a:p>
          <a:p>
            <a:r>
              <a:rPr lang="en-IN" sz="1400" b="1" dirty="0"/>
              <a:t>    public String toString() {</a:t>
            </a:r>
          </a:p>
          <a:p>
            <a:r>
              <a:rPr lang="en-IN" sz="1400" b="1" dirty="0"/>
              <a:t>        final StringBuffer sb = new StringBuffer</a:t>
            </a:r>
            <a:r>
              <a:rPr lang="en-IN" dirty="0"/>
              <a:t>("Customer{");</a:t>
            </a:r>
            <a:endParaRPr lang="en-IN" sz="1400" b="1" dirty="0"/>
          </a:p>
          <a:p>
            <a:r>
              <a:rPr lang="en-IN" sz="1400" b="1" dirty="0"/>
              <a:t>        sb.append("id=").append(id);</a:t>
            </a:r>
          </a:p>
          <a:p>
            <a:r>
              <a:rPr lang="en-IN" sz="1400" b="1" dirty="0"/>
              <a:t>        sb.append(", name='").append(name).append('\'');</a:t>
            </a:r>
          </a:p>
          <a:p>
            <a:r>
              <a:rPr lang="en-IN" sz="1400" b="1" dirty="0"/>
              <a:t>        sb.append(", email='").append(email).append('\'');</a:t>
            </a:r>
          </a:p>
          <a:p>
            <a:r>
              <a:rPr lang="en-IN" sz="1400" b="1" dirty="0"/>
              <a:t>        sb.append('}');</a:t>
            </a:r>
          </a:p>
          <a:p>
            <a:r>
              <a:rPr lang="en-IN" sz="1400" b="1" dirty="0"/>
              <a:t>        return sb.toString();</a:t>
            </a:r>
          </a:p>
          <a:p>
            <a:r>
              <a:rPr lang="en-IN" sz="1400" b="1" dirty="0"/>
              <a:t>    }</a:t>
            </a:r>
          </a:p>
          <a:p>
            <a:r>
              <a:rPr lang="en-IN" sz="1400" b="1" dirty="0"/>
              <a:t>}</a:t>
            </a:r>
          </a:p>
        </p:txBody>
      </p:sp>
      <p:sp>
        <p:nvSpPr>
          <p:cNvPr id="3" name="TextBox 2">
            <a:extLst>
              <a:ext uri="{FF2B5EF4-FFF2-40B4-BE49-F238E27FC236}">
                <a16:creationId xmlns:a16="http://schemas.microsoft.com/office/drawing/2014/main" id="{810BD6DA-8350-431A-AF64-C27430EAB5B6}"/>
              </a:ext>
            </a:extLst>
          </p:cNvPr>
          <p:cNvSpPr txBox="1"/>
          <p:nvPr/>
        </p:nvSpPr>
        <p:spPr>
          <a:xfrm>
            <a:off x="228601" y="1143000"/>
            <a:ext cx="3962400" cy="5632311"/>
          </a:xfrm>
          <a:prstGeom prst="rect">
            <a:avLst/>
          </a:prstGeom>
          <a:noFill/>
        </p:spPr>
        <p:txBody>
          <a:bodyPr wrap="square" rtlCol="0">
            <a:spAutoFit/>
          </a:bodyPr>
          <a:lstStyle/>
          <a:p>
            <a:endParaRPr lang="en-IN" sz="1200" dirty="0"/>
          </a:p>
          <a:p>
            <a:r>
              <a:rPr lang="en-IN" sz="1200" dirty="0"/>
              <a:t>We will marshal the Product object and Customer  object into XML by using JAXB.</a:t>
            </a:r>
          </a:p>
          <a:p>
            <a:r>
              <a:rPr lang="en-IN" sz="1200" dirty="0"/>
              <a:t>Below is the Customer  POJO to model the customer.</a:t>
            </a:r>
          </a:p>
          <a:p>
            <a:endParaRPr lang="en-IN" sz="1200" dirty="0"/>
          </a:p>
          <a:p>
            <a:r>
              <a:rPr lang="en-IN" sz="1200" dirty="0"/>
              <a:t>Create a Java Project under a package </a:t>
            </a:r>
            <a:r>
              <a:rPr lang="en-IN" sz="1200" dirty="0" err="1"/>
              <a:t>com.test.jaxb.domain</a:t>
            </a:r>
            <a:endParaRPr lang="en-IN" sz="1200" dirty="0"/>
          </a:p>
          <a:p>
            <a:endParaRPr lang="en-IN" sz="1200" dirty="0"/>
          </a:p>
          <a:p>
            <a:r>
              <a:rPr lang="en-IN" sz="1200" b="1" dirty="0"/>
              <a:t>package </a:t>
            </a:r>
            <a:r>
              <a:rPr lang="en-IN" sz="1200" b="1" dirty="0" err="1"/>
              <a:t>com.test.jaxb.domain</a:t>
            </a:r>
            <a:r>
              <a:rPr lang="en-IN" sz="1200" b="1" dirty="0"/>
              <a:t>;</a:t>
            </a:r>
          </a:p>
          <a:p>
            <a:r>
              <a:rPr lang="en-IN" sz="1200" b="1" dirty="0"/>
              <a:t>public class Customer {</a:t>
            </a:r>
          </a:p>
          <a:p>
            <a:r>
              <a:rPr lang="en-IN" sz="1200" b="1" dirty="0"/>
              <a:t>    private Long id;</a:t>
            </a:r>
          </a:p>
          <a:p>
            <a:r>
              <a:rPr lang="en-IN" sz="1200" b="1" dirty="0"/>
              <a:t>    private String name;</a:t>
            </a:r>
          </a:p>
          <a:p>
            <a:r>
              <a:rPr lang="en-IN" sz="1200" b="1" dirty="0"/>
              <a:t>    private String email;</a:t>
            </a:r>
          </a:p>
          <a:p>
            <a:r>
              <a:rPr lang="en-IN" sz="1200" b="1" dirty="0"/>
              <a:t>    public Customer() {</a:t>
            </a:r>
          </a:p>
          <a:p>
            <a:r>
              <a:rPr lang="en-IN" sz="1200" b="1" dirty="0"/>
              <a:t>    }</a:t>
            </a:r>
          </a:p>
          <a:p>
            <a:r>
              <a:rPr lang="en-IN" sz="1200" b="1" dirty="0"/>
              <a:t>    public Customer(Long id, String name, String email) {</a:t>
            </a:r>
          </a:p>
          <a:p>
            <a:r>
              <a:rPr lang="en-IN" sz="1200" b="1" dirty="0"/>
              <a:t>        this.id = id;</a:t>
            </a:r>
          </a:p>
          <a:p>
            <a:r>
              <a:rPr lang="en-IN" sz="1200" b="1" dirty="0"/>
              <a:t>        this.name = name;</a:t>
            </a:r>
          </a:p>
          <a:p>
            <a:r>
              <a:rPr lang="en-IN" sz="1200" b="1" dirty="0"/>
              <a:t>        </a:t>
            </a:r>
            <a:r>
              <a:rPr lang="en-IN" sz="1200" b="1" dirty="0" err="1"/>
              <a:t>this.email</a:t>
            </a:r>
            <a:r>
              <a:rPr lang="en-IN" sz="1200" b="1" dirty="0"/>
              <a:t> = email;</a:t>
            </a:r>
          </a:p>
          <a:p>
            <a:r>
              <a:rPr lang="en-IN" sz="1200" b="1" dirty="0"/>
              <a:t>    }</a:t>
            </a:r>
          </a:p>
          <a:p>
            <a:r>
              <a:rPr lang="en-IN" sz="1200" b="1" dirty="0"/>
              <a:t>    public Long </a:t>
            </a:r>
            <a:r>
              <a:rPr lang="en-IN" sz="1200" b="1" dirty="0" err="1"/>
              <a:t>getId</a:t>
            </a:r>
            <a:r>
              <a:rPr lang="en-IN" sz="1200" b="1" dirty="0"/>
              <a:t>() {</a:t>
            </a:r>
          </a:p>
          <a:p>
            <a:r>
              <a:rPr lang="en-IN" sz="1200" b="1" dirty="0"/>
              <a:t>        return id;</a:t>
            </a:r>
          </a:p>
          <a:p>
            <a:r>
              <a:rPr lang="en-IN" sz="1200" b="1" dirty="0"/>
              <a:t>    }</a:t>
            </a:r>
          </a:p>
          <a:p>
            <a:r>
              <a:rPr lang="en-IN" sz="1200" b="1" dirty="0"/>
              <a:t>    public Customer </a:t>
            </a:r>
            <a:r>
              <a:rPr lang="en-IN" sz="1200" b="1" dirty="0" err="1"/>
              <a:t>setId</a:t>
            </a:r>
            <a:r>
              <a:rPr lang="en-IN" sz="1200" b="1" dirty="0"/>
              <a:t>(Long id) {</a:t>
            </a:r>
          </a:p>
          <a:p>
            <a:r>
              <a:rPr lang="en-IN" sz="1200" b="1" dirty="0"/>
              <a:t>        this.id = id;</a:t>
            </a:r>
          </a:p>
          <a:p>
            <a:r>
              <a:rPr lang="en-IN" sz="1200" b="1" dirty="0"/>
              <a:t>        return this;</a:t>
            </a:r>
          </a:p>
          <a:p>
            <a:r>
              <a:rPr lang="en-IN" sz="1200" b="1" dirty="0"/>
              <a:t>    }</a:t>
            </a:r>
          </a:p>
          <a:p>
            <a:r>
              <a:rPr lang="en-IN" sz="1200" b="1" dirty="0"/>
              <a:t>    public String </a:t>
            </a:r>
            <a:r>
              <a:rPr lang="en-IN" sz="1200" b="1" dirty="0" err="1"/>
              <a:t>getName</a:t>
            </a:r>
            <a:r>
              <a:rPr lang="en-IN" sz="1200" b="1" dirty="0"/>
              <a:t>() {</a:t>
            </a:r>
          </a:p>
          <a:p>
            <a:r>
              <a:rPr lang="en-IN" sz="1200" b="1" dirty="0"/>
              <a:t>        return name;</a:t>
            </a:r>
          </a:p>
          <a:p>
            <a:r>
              <a:rPr lang="en-IN" sz="1200" b="1" dirty="0"/>
              <a:t>    } </a:t>
            </a:r>
            <a:endParaRPr lang="en-US" sz="1200" b="1" dirty="0"/>
          </a:p>
          <a:p>
            <a:endParaRPr lang="en-IN" sz="1200" dirty="0"/>
          </a:p>
        </p:txBody>
      </p:sp>
    </p:spTree>
    <p:extLst>
      <p:ext uri="{BB962C8B-B14F-4D97-AF65-F5344CB8AC3E}">
        <p14:creationId xmlns:p14="http://schemas.microsoft.com/office/powerpoint/2010/main" val="272482344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Demo: Using JAXB Annotations Part 1 Cont..</a:t>
            </a:r>
          </a:p>
        </p:txBody>
      </p:sp>
      <p:sp>
        <p:nvSpPr>
          <p:cNvPr id="4" name="Rectangle 3"/>
          <p:cNvSpPr/>
          <p:nvPr/>
        </p:nvSpPr>
        <p:spPr>
          <a:xfrm>
            <a:off x="228600" y="928798"/>
            <a:ext cx="8686800" cy="4339650"/>
          </a:xfrm>
          <a:prstGeom prst="rect">
            <a:avLst/>
          </a:prstGeom>
        </p:spPr>
        <p:txBody>
          <a:bodyPr wrap="square">
            <a:spAutoFit/>
          </a:bodyPr>
          <a:lstStyle/>
          <a:p>
            <a:r>
              <a:rPr lang="en-IN" sz="1200" dirty="0"/>
              <a:t> Product POJO as follows:</a:t>
            </a:r>
          </a:p>
          <a:p>
            <a:endParaRPr lang="en-IN" sz="1200" dirty="0"/>
          </a:p>
          <a:p>
            <a:r>
              <a:rPr lang="en-IN" sz="1200" b="1" dirty="0"/>
              <a:t>Product.java</a:t>
            </a:r>
          </a:p>
          <a:p>
            <a:r>
              <a:rPr lang="en-IN" sz="1200" b="1" dirty="0"/>
              <a:t>Package com.test.jaxb.domain;</a:t>
            </a:r>
          </a:p>
          <a:p>
            <a:r>
              <a:rPr lang="en-IN" sz="1200" dirty="0"/>
              <a:t>import javax.xml.bind.annotation.*;</a:t>
            </a:r>
          </a:p>
          <a:p>
            <a:r>
              <a:rPr lang="en-IN" sz="1200" dirty="0"/>
              <a:t>import java.math.BigDecimal;</a:t>
            </a:r>
          </a:p>
          <a:p>
            <a:r>
              <a:rPr lang="en-IN" sz="1200" dirty="0"/>
              <a:t>@XmlRootElement(name = "product")</a:t>
            </a:r>
          </a:p>
          <a:p>
            <a:r>
              <a:rPr lang="en-IN" sz="1200" dirty="0"/>
              <a:t>//@XmlAccessorType(XmlAccessType.FIELD)</a:t>
            </a:r>
          </a:p>
          <a:p>
            <a:r>
              <a:rPr lang="en-IN" sz="1200" dirty="0"/>
              <a:t>public class Product {</a:t>
            </a:r>
          </a:p>
          <a:p>
            <a:r>
              <a:rPr lang="en-IN" sz="1200" dirty="0"/>
              <a:t>    @XmlAttribute(name = "id")</a:t>
            </a:r>
          </a:p>
          <a:p>
            <a:r>
              <a:rPr lang="en-IN" sz="1200" dirty="0"/>
              <a:t>    private String productId;</a:t>
            </a:r>
          </a:p>
          <a:p>
            <a:r>
              <a:rPr lang="en-IN" sz="1200" dirty="0"/>
              <a:t>    @XmlElement(name = "description")</a:t>
            </a:r>
          </a:p>
          <a:p>
            <a:r>
              <a:rPr lang="en-IN" sz="1200" dirty="0"/>
              <a:t>    private String description;</a:t>
            </a:r>
          </a:p>
          <a:p>
            <a:r>
              <a:rPr lang="en-IN" sz="1200" dirty="0"/>
              <a:t>@XmlElement(name = "price")</a:t>
            </a:r>
          </a:p>
          <a:p>
            <a:r>
              <a:rPr lang="en-IN" sz="1200" dirty="0"/>
              <a:t>    private BigDecimal price;</a:t>
            </a:r>
          </a:p>
          <a:p>
            <a:r>
              <a:rPr lang="en-IN" sz="1200" dirty="0"/>
              <a:t>public Product(){ }</a:t>
            </a:r>
          </a:p>
          <a:p>
            <a:r>
              <a:rPr lang="en-IN" sz="1200" dirty="0"/>
              <a:t>    public Product(String productId, String description,</a:t>
            </a:r>
          </a:p>
          <a:p>
            <a:r>
              <a:rPr lang="en-IN" sz="1200" dirty="0"/>
              <a:t>                   </a:t>
            </a:r>
            <a:r>
              <a:rPr lang="en-IN" sz="1200" dirty="0" err="1"/>
              <a:t>BigDecimal</a:t>
            </a:r>
            <a:r>
              <a:rPr lang="en-IN" sz="1200" dirty="0"/>
              <a:t> price,) {</a:t>
            </a:r>
          </a:p>
          <a:p>
            <a:r>
              <a:rPr lang="en-IN" sz="1200" dirty="0"/>
              <a:t>        this.productId = productId;</a:t>
            </a:r>
          </a:p>
          <a:p>
            <a:r>
              <a:rPr lang="en-IN" sz="1200" dirty="0"/>
              <a:t>        this.description = description;</a:t>
            </a:r>
          </a:p>
          <a:p>
            <a:r>
              <a:rPr lang="en-IN" sz="1200" dirty="0" err="1"/>
              <a:t>this.price</a:t>
            </a:r>
            <a:r>
              <a:rPr lang="en-IN" sz="1200" dirty="0"/>
              <a:t> = price;</a:t>
            </a:r>
          </a:p>
          <a:p>
            <a:r>
              <a:rPr lang="en-IN" sz="1200" dirty="0"/>
              <a:t>}</a:t>
            </a:r>
          </a:p>
          <a:p>
            <a:r>
              <a:rPr lang="en-IN" sz="1200" dirty="0"/>
              <a:t>    </a:t>
            </a:r>
            <a:endParaRPr lang="en-US" sz="1200" b="1" dirty="0"/>
          </a:p>
        </p:txBody>
      </p:sp>
    </p:spTree>
    <p:extLst>
      <p:ext uri="{BB962C8B-B14F-4D97-AF65-F5344CB8AC3E}">
        <p14:creationId xmlns:p14="http://schemas.microsoft.com/office/powerpoint/2010/main" val="3165146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Demo: Using JAXB Annotations Part 1 Cont..</a:t>
            </a:r>
          </a:p>
        </p:txBody>
      </p:sp>
      <p:sp>
        <p:nvSpPr>
          <p:cNvPr id="4" name="Rectangle 3"/>
          <p:cNvSpPr/>
          <p:nvPr/>
        </p:nvSpPr>
        <p:spPr>
          <a:xfrm>
            <a:off x="228600" y="928798"/>
            <a:ext cx="8686800" cy="4216539"/>
          </a:xfrm>
          <a:prstGeom prst="rect">
            <a:avLst/>
          </a:prstGeom>
        </p:spPr>
        <p:txBody>
          <a:bodyPr wrap="square">
            <a:spAutoFit/>
          </a:bodyPr>
          <a:lstStyle/>
          <a:p>
            <a:r>
              <a:rPr lang="en-IN" sz="1200" dirty="0"/>
              <a:t>@Override</a:t>
            </a:r>
          </a:p>
          <a:p>
            <a:r>
              <a:rPr lang="en-IN" sz="1200" dirty="0"/>
              <a:t>    public String toString() {</a:t>
            </a:r>
          </a:p>
          <a:p>
            <a:r>
              <a:rPr lang="en-IN" sz="1200" dirty="0"/>
              <a:t>        return "Product{" +</a:t>
            </a:r>
          </a:p>
          <a:p>
            <a:r>
              <a:rPr lang="en-IN" sz="1200" dirty="0"/>
              <a:t>                "\n productId='" + productId + '\'' +</a:t>
            </a:r>
          </a:p>
          <a:p>
            <a:r>
              <a:rPr lang="en-IN" sz="1200" dirty="0"/>
              <a:t>                ",\n description='" + description + '\'' +</a:t>
            </a:r>
          </a:p>
          <a:p>
            <a:r>
              <a:rPr lang="en-IN" sz="1200" dirty="0"/>
              <a:t>",\n price=" + price +</a:t>
            </a:r>
          </a:p>
          <a:p>
            <a:r>
              <a:rPr lang="en-IN" sz="1200" dirty="0"/>
              <a:t>'}';</a:t>
            </a:r>
          </a:p>
          <a:p>
            <a:r>
              <a:rPr lang="en-IN" sz="1200" dirty="0"/>
              <a:t>    }</a:t>
            </a:r>
          </a:p>
          <a:p>
            <a:r>
              <a:rPr lang="en-IN" sz="1200" dirty="0"/>
              <a:t>}</a:t>
            </a:r>
            <a:br>
              <a:rPr lang="en-IN" sz="1200" dirty="0"/>
            </a:br>
            <a:endParaRPr lang="en-IN" sz="1600" b="1" dirty="0"/>
          </a:p>
          <a:p>
            <a:endParaRPr lang="en-IN" sz="1600" b="1" dirty="0"/>
          </a:p>
          <a:p>
            <a:endParaRPr lang="en-IN" sz="1600" b="1" dirty="0"/>
          </a:p>
          <a:p>
            <a:endParaRPr lang="en-IN" sz="1600" b="1" dirty="0"/>
          </a:p>
          <a:p>
            <a:endParaRPr lang="en-IN" sz="1600" b="1" dirty="0"/>
          </a:p>
          <a:p>
            <a:endParaRPr lang="en-IN" sz="1600" b="1" dirty="0"/>
          </a:p>
          <a:p>
            <a:endParaRPr lang="en-IN" sz="1600" b="1" dirty="0"/>
          </a:p>
          <a:p>
            <a:endParaRPr lang="en-IN" sz="1600" b="1" dirty="0"/>
          </a:p>
          <a:p>
            <a:endParaRPr lang="en-IN" sz="1600" b="1" dirty="0"/>
          </a:p>
          <a:p>
            <a:r>
              <a:rPr lang="en-IN" sz="1600" b="1" dirty="0"/>
              <a:t>The Product POJO class can be ready to marshalled into XML. For this , let us write a JUnit test class. </a:t>
            </a:r>
            <a:endParaRPr lang="en-US" sz="1600" b="1" dirty="0"/>
          </a:p>
        </p:txBody>
      </p:sp>
    </p:spTree>
    <p:extLst>
      <p:ext uri="{BB962C8B-B14F-4D97-AF65-F5344CB8AC3E}">
        <p14:creationId xmlns:p14="http://schemas.microsoft.com/office/powerpoint/2010/main" val="1883381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6934200" cy="639762"/>
          </a:xfrm>
        </p:spPr>
        <p:txBody>
          <a:bodyPr>
            <a:noAutofit/>
          </a:bodyPr>
          <a:lstStyle/>
          <a:p>
            <a:r>
              <a:rPr lang="en-IN" dirty="0"/>
              <a:t>Demo: Using JAXB Annotations Part 1 Cont..</a:t>
            </a:r>
          </a:p>
        </p:txBody>
      </p:sp>
      <p:sp>
        <p:nvSpPr>
          <p:cNvPr id="4" name="Rectangle 3"/>
          <p:cNvSpPr/>
          <p:nvPr/>
        </p:nvSpPr>
        <p:spPr>
          <a:xfrm>
            <a:off x="228600" y="928798"/>
            <a:ext cx="4323471" cy="5909310"/>
          </a:xfrm>
          <a:prstGeom prst="rect">
            <a:avLst/>
          </a:prstGeom>
        </p:spPr>
        <p:txBody>
          <a:bodyPr wrap="square">
            <a:spAutoFit/>
          </a:bodyPr>
          <a:lstStyle/>
          <a:p>
            <a:r>
              <a:rPr lang="en-IN" sz="1400" dirty="0"/>
              <a:t>The test class is:</a:t>
            </a:r>
          </a:p>
          <a:p>
            <a:r>
              <a:rPr lang="en-IN" sz="1400" dirty="0"/>
              <a:t>ProductToXmlTest.java:</a:t>
            </a:r>
          </a:p>
          <a:p>
            <a:r>
              <a:rPr lang="en-IN" sz="1400" b="1" dirty="0"/>
              <a:t>package com.test.jaxb.testmarshal;</a:t>
            </a:r>
          </a:p>
          <a:p>
            <a:r>
              <a:rPr lang="en-IN" sz="1200" dirty="0"/>
              <a:t>import </a:t>
            </a:r>
            <a:r>
              <a:rPr lang="en-IN" sz="1200" b="1" dirty="0"/>
              <a:t>com.test.jaxb</a:t>
            </a:r>
            <a:r>
              <a:rPr lang="en-IN" sz="1200" dirty="0"/>
              <a:t>.domain.Product;</a:t>
            </a:r>
          </a:p>
          <a:p>
            <a:r>
              <a:rPr lang="en-IN" sz="1200" dirty="0"/>
              <a:t>import </a:t>
            </a:r>
            <a:r>
              <a:rPr lang="en-IN" sz="1200" b="1" dirty="0"/>
              <a:t>com.test.jaxb</a:t>
            </a:r>
            <a:r>
              <a:rPr lang="en-IN" sz="1200" dirty="0"/>
              <a:t>.domain.Customer;</a:t>
            </a:r>
          </a:p>
          <a:p>
            <a:r>
              <a:rPr lang="en-IN" sz="1200" dirty="0"/>
              <a:t>import org.junit.After;</a:t>
            </a:r>
          </a:p>
          <a:p>
            <a:r>
              <a:rPr lang="en-IN" sz="1200" dirty="0"/>
              <a:t>import org.junit.Before;</a:t>
            </a:r>
          </a:p>
          <a:p>
            <a:r>
              <a:rPr lang="en-IN" sz="1200" dirty="0"/>
              <a:t>import org.junit.Test;</a:t>
            </a:r>
          </a:p>
          <a:p>
            <a:r>
              <a:rPr lang="en-IN" sz="1200" dirty="0"/>
              <a:t>import javax.xml.bind.JAXBContext;</a:t>
            </a:r>
          </a:p>
          <a:p>
            <a:r>
              <a:rPr lang="en-IN" sz="1200" dirty="0"/>
              <a:t>import javax.xml.bind.JAXBException;</a:t>
            </a:r>
          </a:p>
          <a:p>
            <a:r>
              <a:rPr lang="en-IN" sz="1200" dirty="0"/>
              <a:t>import javax.xml.bind.Marshaller;</a:t>
            </a:r>
          </a:p>
          <a:p>
            <a:r>
              <a:rPr lang="en-IN" sz="1200" dirty="0"/>
              <a:t>import java.io.File;</a:t>
            </a:r>
          </a:p>
          <a:p>
            <a:r>
              <a:rPr lang="en-IN" sz="1200" dirty="0"/>
              <a:t>import java.io.FileNotFoundException;</a:t>
            </a:r>
          </a:p>
          <a:p>
            <a:r>
              <a:rPr lang="en-IN" sz="1200" dirty="0"/>
              <a:t>import java.math.BigDecimal;</a:t>
            </a:r>
          </a:p>
          <a:p>
            <a:endParaRPr lang="en-IN" sz="1200" dirty="0"/>
          </a:p>
          <a:p>
            <a:r>
              <a:rPr lang="en-IN" sz="1200" dirty="0"/>
              <a:t>public class ProductToXmlTest {</a:t>
            </a:r>
          </a:p>
          <a:p>
            <a:r>
              <a:rPr lang="en-IN" sz="1200" dirty="0"/>
              <a:t>    private Product product;</a:t>
            </a:r>
          </a:p>
          <a:p>
            <a:r>
              <a:rPr lang="en-IN" sz="1200" dirty="0"/>
              <a:t>    @Before</a:t>
            </a:r>
          </a:p>
          <a:p>
            <a:r>
              <a:rPr lang="en-IN" sz="1200" dirty="0"/>
              <a:t>    public void setUp() {</a:t>
            </a:r>
          </a:p>
          <a:p>
            <a:r>
              <a:rPr lang="en-IN" sz="1200" dirty="0"/>
              <a:t>        long l = 10;</a:t>
            </a:r>
          </a:p>
          <a:p>
            <a:r>
              <a:rPr lang="en-IN" sz="1200" dirty="0"/>
              <a:t>        Long longId = new Long(l);</a:t>
            </a:r>
          </a:p>
          <a:p>
            <a:r>
              <a:rPr lang="en-IN" sz="1200" dirty="0"/>
              <a:t> Customer customer = new Customer(longId, “anshu", " </a:t>
            </a:r>
          </a:p>
          <a:p>
            <a:r>
              <a:rPr lang="en-IN" sz="1200" dirty="0"/>
              <a:t>anshu@testmail.in");</a:t>
            </a:r>
          </a:p>
          <a:p>
            <a:r>
              <a:rPr lang="en-IN" sz="1200" dirty="0"/>
              <a:t>        product = new Product("PO1", "Sky Blue Shirt", "</a:t>
            </a:r>
            <a:r>
              <a:rPr lang="en-IN" sz="1200" dirty="0">
                <a:hlinkClick r:id="rId3"/>
              </a:rPr>
              <a:t> </a:t>
            </a:r>
            <a:r>
              <a:rPr lang="en-IN" sz="1200" dirty="0">
                <a:hlinkClick r:id="rId4"/>
              </a:rPr>
              <a:t>http://babich.biz/content/images/2016/08/1-OIZULK_-jZFmQ3oQ1WsmHg.jpeg </a:t>
            </a:r>
            <a:r>
              <a:rPr lang="en-IN" sz="1200" dirty="0"/>
              <a:t>", new BigDecimal(18.95), customer);</a:t>
            </a:r>
          </a:p>
          <a:p>
            <a:r>
              <a:rPr lang="en-IN" sz="1200" dirty="0"/>
              <a:t>    }</a:t>
            </a:r>
          </a:p>
          <a:p>
            <a:r>
              <a:rPr lang="en-IN" sz="1200" dirty="0"/>
              <a:t>    </a:t>
            </a:r>
          </a:p>
          <a:p>
            <a:endParaRPr lang="en-IN" sz="1200" b="1" dirty="0"/>
          </a:p>
          <a:p>
            <a:r>
              <a:rPr lang="en-IN" sz="1200" b="1" dirty="0"/>
              <a:t>We Need to add junit.jar and hamcrest-core.jar file to project classpath libraries</a:t>
            </a:r>
            <a:endParaRPr lang="en-US" sz="1600" b="1" dirty="0"/>
          </a:p>
        </p:txBody>
      </p:sp>
      <p:sp>
        <p:nvSpPr>
          <p:cNvPr id="3" name="Rectangle 2">
            <a:extLst>
              <a:ext uri="{FF2B5EF4-FFF2-40B4-BE49-F238E27FC236}">
                <a16:creationId xmlns:a16="http://schemas.microsoft.com/office/drawing/2014/main" id="{ABBB45D1-A8A9-4150-B937-E8D98ED3770E}"/>
              </a:ext>
            </a:extLst>
          </p:cNvPr>
          <p:cNvSpPr/>
          <p:nvPr/>
        </p:nvSpPr>
        <p:spPr>
          <a:xfrm>
            <a:off x="4552071" y="1295400"/>
            <a:ext cx="4419600" cy="3046988"/>
          </a:xfrm>
          <a:prstGeom prst="rect">
            <a:avLst/>
          </a:prstGeom>
        </p:spPr>
        <p:txBody>
          <a:bodyPr wrap="square">
            <a:spAutoFit/>
          </a:bodyPr>
          <a:lstStyle/>
          <a:p>
            <a:r>
              <a:rPr lang="en-IN" sz="1200" dirty="0"/>
              <a:t>@After</a:t>
            </a:r>
          </a:p>
          <a:p>
            <a:r>
              <a:rPr lang="en-IN" sz="1200" dirty="0"/>
              <a:t>    public void tearDown() {</a:t>
            </a:r>
          </a:p>
          <a:p>
            <a:r>
              <a:rPr lang="en-IN" sz="1200" dirty="0"/>
              <a:t>        product = null;</a:t>
            </a:r>
          </a:p>
          <a:p>
            <a:r>
              <a:rPr lang="en-IN" sz="1200" dirty="0"/>
              <a:t>    }</a:t>
            </a:r>
          </a:p>
          <a:p>
            <a:r>
              <a:rPr lang="en-IN" sz="1200" dirty="0"/>
              <a:t>    @Test</a:t>
            </a:r>
          </a:p>
          <a:p>
            <a:r>
              <a:rPr lang="en-IN" sz="1200" dirty="0"/>
              <a:t>    public void testObjectToXml() throws JAXBException, FileNotFoundException {</a:t>
            </a:r>
          </a:p>
          <a:p>
            <a:r>
              <a:rPr lang="en-IN" sz="1200" dirty="0"/>
              <a:t>        JAXBContext jaxbContext = JAXBContext.newInstance(Product.class);</a:t>
            </a:r>
          </a:p>
          <a:p>
            <a:r>
              <a:rPr lang="en-IN" sz="1200" dirty="0"/>
              <a:t>        Marshaller marshaller = jaxbContext.createMarshaller();</a:t>
            </a:r>
          </a:p>
          <a:p>
            <a:r>
              <a:rPr lang="en-IN" sz="1200" dirty="0"/>
              <a:t>        marshaller.setProperty(Marshaller.JAXB_FORMATTED_OUTPUT, true);</a:t>
            </a:r>
          </a:p>
          <a:p>
            <a:r>
              <a:rPr lang="en-IN" sz="1200" dirty="0"/>
              <a:t>        marshaller.marshal(product, new File("product.xml"));</a:t>
            </a:r>
          </a:p>
          <a:p>
            <a:r>
              <a:rPr lang="en-IN" sz="1200" dirty="0"/>
              <a:t>        marshaller.marshal(product, System.out);</a:t>
            </a:r>
          </a:p>
          <a:p>
            <a:r>
              <a:rPr lang="en-IN" sz="1200" dirty="0"/>
              <a:t>    }</a:t>
            </a:r>
          </a:p>
          <a:p>
            <a:r>
              <a:rPr lang="en-IN" sz="1200" dirty="0"/>
              <a:t>}</a:t>
            </a:r>
          </a:p>
        </p:txBody>
      </p:sp>
    </p:spTree>
    <p:extLst>
      <p:ext uri="{BB962C8B-B14F-4D97-AF65-F5344CB8AC3E}">
        <p14:creationId xmlns:p14="http://schemas.microsoft.com/office/powerpoint/2010/main" val="3576191710"/>
      </p:ext>
    </p:extLst>
  </p:cSld>
  <p:clrMapOvr>
    <a:masterClrMapping/>
  </p:clrMapOvr>
</p:sld>
</file>

<file path=ppt/theme/theme1.xml><?xml version="1.0" encoding="utf-8"?>
<a:theme xmlns:a="http://schemas.openxmlformats.org/drawingml/2006/main" name="Theme1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9509</TotalTime>
  <Words>2998</Words>
  <Application>Microsoft Office PowerPoint</Application>
  <PresentationFormat>On-screen Show (4:3)</PresentationFormat>
  <Paragraphs>539</Paragraphs>
  <Slides>28</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Noto Serif</vt:lpstr>
      <vt:lpstr>Open Sans</vt:lpstr>
      <vt:lpstr>Wingdings</vt:lpstr>
      <vt:lpstr>Theme1 new</vt:lpstr>
      <vt:lpstr>PowerPoint Presentation</vt:lpstr>
      <vt:lpstr>Module Overview</vt:lpstr>
      <vt:lpstr>Using JAXB Annotations Part 1</vt:lpstr>
      <vt:lpstr>Using JAXB Annotations Part 1</vt:lpstr>
      <vt:lpstr>Demo: Using JAXB Annotations Part 1</vt:lpstr>
      <vt:lpstr>Demo: Using JAXB Annotations Part 1 Cont..</vt:lpstr>
      <vt:lpstr>Demo: Using JAXB Annotations Part 1 Cont..</vt:lpstr>
      <vt:lpstr>Demo: Using JAXB Annotations Part 1 Cont..</vt:lpstr>
      <vt:lpstr>Demo: Using JAXB Annotations Part 1 Cont..</vt:lpstr>
      <vt:lpstr>Demo: Using JAXB Annotations Part 1 Cont..</vt:lpstr>
      <vt:lpstr>Demo: Using JAXB Annotations Part 1 Cont..</vt:lpstr>
      <vt:lpstr>Demo: Using JAXB Annotations Part 2</vt:lpstr>
      <vt:lpstr>Demo: Using JAXB Annotations Part 2 Cont..</vt:lpstr>
      <vt:lpstr>Demo: Using JAXB Annotations Part 2 Cont..</vt:lpstr>
      <vt:lpstr>Demo: Using JAXB Annotations Part 2 Cont..</vt:lpstr>
      <vt:lpstr>Handling Faults </vt:lpstr>
      <vt:lpstr>Handling Faults Cont..</vt:lpstr>
      <vt:lpstr>Handling Faults Cont..</vt:lpstr>
      <vt:lpstr>Demo: Handling Faults Cont..</vt:lpstr>
      <vt:lpstr>Demo: Handling Faults Cont..</vt:lpstr>
      <vt:lpstr>Demo: Handling Faults Cont..</vt:lpstr>
      <vt:lpstr>Demo: Handling Faults Cont..</vt:lpstr>
      <vt:lpstr>Using SOAPUI</vt:lpstr>
      <vt:lpstr>Demo: Using SOAPUI </vt:lpstr>
      <vt:lpstr>Demo: Using SOAPUI Cont..</vt:lpstr>
      <vt:lpstr>Demo: Using SOAPUI Cont..</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sme2</dc:creator>
  <cp:lastModifiedBy>Harsha Sharachandran</cp:lastModifiedBy>
  <cp:revision>827</cp:revision>
  <dcterms:created xsi:type="dcterms:W3CDTF">2017-09-12T06:44:37Z</dcterms:created>
  <dcterms:modified xsi:type="dcterms:W3CDTF">2019-06-08T14:22:00Z</dcterms:modified>
</cp:coreProperties>
</file>