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91" r:id="rId2"/>
    <p:sldId id="308" r:id="rId3"/>
    <p:sldId id="311" r:id="rId4"/>
    <p:sldId id="318" r:id="rId5"/>
    <p:sldId id="320" r:id="rId6"/>
    <p:sldId id="312" r:id="rId7"/>
    <p:sldId id="321" r:id="rId8"/>
    <p:sldId id="322" r:id="rId9"/>
    <p:sldId id="323" r:id="rId10"/>
    <p:sldId id="324" r:id="rId11"/>
    <p:sldId id="325" r:id="rId12"/>
    <p:sldId id="326" r:id="rId13"/>
    <p:sldId id="327" r:id="rId14"/>
    <p:sldId id="328" r:id="rId15"/>
    <p:sldId id="290" r:id="rId16"/>
    <p:sldId id="329" r:id="rId17"/>
    <p:sldId id="319" r:id="rId18"/>
    <p:sldId id="330" r:id="rId19"/>
    <p:sldId id="331" r:id="rId20"/>
    <p:sldId id="28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p2" initials="E" lastIdx="1" clrIdx="0">
    <p:extLst>
      <p:ext uri="{19B8F6BF-5375-455C-9EA6-DF929625EA0E}">
        <p15:presenceInfo xmlns:p15="http://schemas.microsoft.com/office/powerpoint/2012/main" userId="Emp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5" autoAdjust="0"/>
    <p:restoredTop sz="84346" autoAdjust="0"/>
  </p:normalViewPr>
  <p:slideViewPr>
    <p:cSldViewPr>
      <p:cViewPr varScale="1">
        <p:scale>
          <a:sx n="61" d="100"/>
          <a:sy n="61" d="100"/>
        </p:scale>
        <p:origin x="1386" y="72"/>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9162B-BF80-40C3-AD9E-19564A7178BC}" type="datetimeFigureOut">
              <a:rPr lang="en-US" smtClean="0"/>
              <a:t>6/13/2019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7AC76-B5B6-4D22-964E-8311652E7560}" type="slidenum">
              <a:rPr lang="en-US" smtClean="0"/>
              <a:t>‹#›</a:t>
            </a:fld>
            <a:endParaRPr lang="en-US"/>
          </a:p>
        </p:txBody>
      </p:sp>
    </p:spTree>
    <p:extLst>
      <p:ext uri="{BB962C8B-B14F-4D97-AF65-F5344CB8AC3E}">
        <p14:creationId xmlns:p14="http://schemas.microsoft.com/office/powerpoint/2010/main" val="30847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a:t>
            </a:fld>
            <a:endParaRPr lang="en-US"/>
          </a:p>
        </p:txBody>
      </p:sp>
    </p:spTree>
    <p:extLst>
      <p:ext uri="{BB962C8B-B14F-4D97-AF65-F5344CB8AC3E}">
        <p14:creationId xmlns:p14="http://schemas.microsoft.com/office/powerpoint/2010/main" val="2604921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12</a:t>
            </a:fld>
            <a:endParaRPr lang="en-US"/>
          </a:p>
        </p:txBody>
      </p:sp>
    </p:spTree>
    <p:extLst>
      <p:ext uri="{BB962C8B-B14F-4D97-AF65-F5344CB8AC3E}">
        <p14:creationId xmlns:p14="http://schemas.microsoft.com/office/powerpoint/2010/main" val="1028198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13</a:t>
            </a:fld>
            <a:endParaRPr lang="en-US"/>
          </a:p>
        </p:txBody>
      </p:sp>
    </p:spTree>
    <p:extLst>
      <p:ext uri="{BB962C8B-B14F-4D97-AF65-F5344CB8AC3E}">
        <p14:creationId xmlns:p14="http://schemas.microsoft.com/office/powerpoint/2010/main" val="331357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14</a:t>
            </a:fld>
            <a:endParaRPr lang="en-US"/>
          </a:p>
        </p:txBody>
      </p:sp>
    </p:spTree>
    <p:extLst>
      <p:ext uri="{BB962C8B-B14F-4D97-AF65-F5344CB8AC3E}">
        <p14:creationId xmlns:p14="http://schemas.microsoft.com/office/powerpoint/2010/main" val="2247813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15</a:t>
            </a:fld>
            <a:endParaRPr lang="en-US"/>
          </a:p>
        </p:txBody>
      </p:sp>
    </p:spTree>
    <p:extLst>
      <p:ext uri="{BB962C8B-B14F-4D97-AF65-F5344CB8AC3E}">
        <p14:creationId xmlns:p14="http://schemas.microsoft.com/office/powerpoint/2010/main" val="1809883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16</a:t>
            </a:fld>
            <a:endParaRPr lang="en-US"/>
          </a:p>
        </p:txBody>
      </p:sp>
    </p:spTree>
    <p:extLst>
      <p:ext uri="{BB962C8B-B14F-4D97-AF65-F5344CB8AC3E}">
        <p14:creationId xmlns:p14="http://schemas.microsoft.com/office/powerpoint/2010/main" val="3339035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DFHLS2WS</a:t>
            </a:r>
            <a:r>
              <a:rPr lang="en-IN" dirty="0"/>
              <a:t> is one of the Web services assistants which allows traditional CICS applications for providing or consuming Web services without making significant changes and without getting into the details of SOAP or XML coding.</a:t>
            </a:r>
            <a:endParaRPr lang="en-IN" sz="1200" u="none" kern="1200" dirty="0">
              <a:solidFill>
                <a:schemeClr val="tx1"/>
              </a:solidFill>
              <a:latin typeface="+mn-lt"/>
              <a:ea typeface="+mn-ea"/>
              <a:cs typeface="+mn-cs"/>
            </a:endParaRPr>
          </a:p>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17</a:t>
            </a:fld>
            <a:endParaRPr lang="en-US"/>
          </a:p>
        </p:txBody>
      </p:sp>
    </p:spTree>
    <p:extLst>
      <p:ext uri="{BB962C8B-B14F-4D97-AF65-F5344CB8AC3E}">
        <p14:creationId xmlns:p14="http://schemas.microsoft.com/office/powerpoint/2010/main" val="627399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18</a:t>
            </a:fld>
            <a:endParaRPr lang="en-US"/>
          </a:p>
        </p:txBody>
      </p:sp>
    </p:spTree>
    <p:extLst>
      <p:ext uri="{BB962C8B-B14F-4D97-AF65-F5344CB8AC3E}">
        <p14:creationId xmlns:p14="http://schemas.microsoft.com/office/powerpoint/2010/main" val="1337873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852F8-A54B-449A-BBD1-1C8558730716}" type="slidenum">
              <a:rPr lang="en-US" smtClean="0"/>
              <a:pPr/>
              <a:t>20</a:t>
            </a:fld>
            <a:endParaRPr lang="en-US"/>
          </a:p>
        </p:txBody>
      </p:sp>
    </p:spTree>
    <p:extLst>
      <p:ext uri="{BB962C8B-B14F-4D97-AF65-F5344CB8AC3E}">
        <p14:creationId xmlns:p14="http://schemas.microsoft.com/office/powerpoint/2010/main" val="426658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4</a:t>
            </a:fld>
            <a:endParaRPr lang="en-US"/>
          </a:p>
        </p:txBody>
      </p:sp>
    </p:spTree>
    <p:extLst>
      <p:ext uri="{BB962C8B-B14F-4D97-AF65-F5344CB8AC3E}">
        <p14:creationId xmlns:p14="http://schemas.microsoft.com/office/powerpoint/2010/main" val="1201157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5</a:t>
            </a:fld>
            <a:endParaRPr lang="en-US"/>
          </a:p>
        </p:txBody>
      </p:sp>
    </p:spTree>
    <p:extLst>
      <p:ext uri="{BB962C8B-B14F-4D97-AF65-F5344CB8AC3E}">
        <p14:creationId xmlns:p14="http://schemas.microsoft.com/office/powerpoint/2010/main" val="13742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a:t>
            </a:fld>
            <a:endParaRPr lang="en-US"/>
          </a:p>
        </p:txBody>
      </p:sp>
    </p:spTree>
    <p:extLst>
      <p:ext uri="{BB962C8B-B14F-4D97-AF65-F5344CB8AC3E}">
        <p14:creationId xmlns:p14="http://schemas.microsoft.com/office/powerpoint/2010/main" val="2030020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7</a:t>
            </a:fld>
            <a:endParaRPr lang="en-US"/>
          </a:p>
        </p:txBody>
      </p:sp>
    </p:spTree>
    <p:extLst>
      <p:ext uri="{BB962C8B-B14F-4D97-AF65-F5344CB8AC3E}">
        <p14:creationId xmlns:p14="http://schemas.microsoft.com/office/powerpoint/2010/main" val="1807009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8</a:t>
            </a:fld>
            <a:endParaRPr lang="en-US"/>
          </a:p>
        </p:txBody>
      </p:sp>
    </p:spTree>
    <p:extLst>
      <p:ext uri="{BB962C8B-B14F-4D97-AF65-F5344CB8AC3E}">
        <p14:creationId xmlns:p14="http://schemas.microsoft.com/office/powerpoint/2010/main" val="2657754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9</a:t>
            </a:fld>
            <a:endParaRPr lang="en-US"/>
          </a:p>
        </p:txBody>
      </p:sp>
    </p:spTree>
    <p:extLst>
      <p:ext uri="{BB962C8B-B14F-4D97-AF65-F5344CB8AC3E}">
        <p14:creationId xmlns:p14="http://schemas.microsoft.com/office/powerpoint/2010/main" val="1289405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10</a:t>
            </a:fld>
            <a:endParaRPr lang="en-US"/>
          </a:p>
        </p:txBody>
      </p:sp>
    </p:spTree>
    <p:extLst>
      <p:ext uri="{BB962C8B-B14F-4D97-AF65-F5344CB8AC3E}">
        <p14:creationId xmlns:p14="http://schemas.microsoft.com/office/powerpoint/2010/main" val="3063835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11</a:t>
            </a:fld>
            <a:endParaRPr lang="en-US"/>
          </a:p>
        </p:txBody>
      </p:sp>
    </p:spTree>
    <p:extLst>
      <p:ext uri="{BB962C8B-B14F-4D97-AF65-F5344CB8AC3E}">
        <p14:creationId xmlns:p14="http://schemas.microsoft.com/office/powerpoint/2010/main" val="4196497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1.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6/13/2019</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6/13/2019</a:t>
            </a:fld>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6/13/2019</a:t>
            </a:fld>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9144000" cy="6896746"/>
          </a:xfrm>
          <a:prstGeom prst="rect">
            <a:avLst/>
          </a:prstGeom>
        </p:spPr>
      </p:pic>
      <p:sp>
        <p:nvSpPr>
          <p:cNvPr id="2" name="Title 1"/>
          <p:cNvSpPr>
            <a:spLocks noGrp="1"/>
          </p:cNvSpPr>
          <p:nvPr>
            <p:ph type="title"/>
          </p:nvPr>
        </p:nvSpPr>
        <p:spPr>
          <a:xfrm>
            <a:off x="1981200" y="76200"/>
            <a:ext cx="69342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pic>
        <p:nvPicPr>
          <p:cNvPr id="13" name="Picture 12" descr="0000005.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6/13/2019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6/13/2019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a:p>
        </p:txBody>
      </p:sp>
      <p:pic>
        <p:nvPicPr>
          <p:cNvPr id="8" name="Picture 7" descr="0000006.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6/13/2019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4.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6/13/2019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77200" y="57150"/>
            <a:ext cx="926680" cy="74295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971800"/>
            <a:ext cx="7772400" cy="1470025"/>
          </a:xfrm>
        </p:spPr>
        <p:txBody>
          <a:bodyPr/>
          <a:lstStyle/>
          <a:p>
            <a:r>
              <a:rPr lang="en-US" dirty="0"/>
              <a:t>WSDL</a:t>
            </a:r>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Understanding the WSDL</a:t>
            </a:r>
            <a:endParaRPr lang="en-US" dirty="0">
              <a:latin typeface="+mj-lt"/>
            </a:endParaRPr>
          </a:p>
        </p:txBody>
      </p:sp>
      <p:sp>
        <p:nvSpPr>
          <p:cNvPr id="4" name="Rectangle 3">
            <a:extLst>
              <a:ext uri="{FF2B5EF4-FFF2-40B4-BE49-F238E27FC236}">
                <a16:creationId xmlns:a16="http://schemas.microsoft.com/office/drawing/2014/main" id="{21800816-FD8B-436D-9ABC-90EB86D238C6}"/>
              </a:ext>
            </a:extLst>
          </p:cNvPr>
          <p:cNvSpPr/>
          <p:nvPr/>
        </p:nvSpPr>
        <p:spPr>
          <a:xfrm>
            <a:off x="152400" y="1143000"/>
            <a:ext cx="8877300" cy="3665619"/>
          </a:xfrm>
          <a:prstGeom prst="rect">
            <a:avLst/>
          </a:prstGeom>
        </p:spPr>
        <p:txBody>
          <a:bodyPr wrap="square">
            <a:spAutoFit/>
          </a:bodyPr>
          <a:lstStyle/>
          <a:p>
            <a:r>
              <a:rPr lang="en-US" altLang="en-US" dirty="0"/>
              <a:t>Example:</a:t>
            </a:r>
          </a:p>
          <a:p>
            <a:endParaRPr lang="en-US" altLang="en-US" dirty="0"/>
          </a:p>
          <a:p>
            <a:pPr>
              <a:lnSpc>
                <a:spcPct val="90000"/>
              </a:lnSpc>
            </a:pPr>
            <a:r>
              <a:rPr lang="en-US" altLang="en-US" b="1" dirty="0"/>
              <a:t>A message element defines parameters</a:t>
            </a:r>
          </a:p>
          <a:p>
            <a:pPr>
              <a:lnSpc>
                <a:spcPct val="90000"/>
              </a:lnSpc>
            </a:pPr>
            <a:endParaRPr lang="en-US" altLang="en-US" dirty="0"/>
          </a:p>
          <a:p>
            <a:pPr>
              <a:lnSpc>
                <a:spcPct val="90000"/>
              </a:lnSpc>
            </a:pPr>
            <a:r>
              <a:rPr lang="en-US" altLang="en-US" dirty="0"/>
              <a:t>The name of an output message element which ends in "Response" by below convention</a:t>
            </a:r>
          </a:p>
          <a:p>
            <a:pPr>
              <a:lnSpc>
                <a:spcPct val="90000"/>
              </a:lnSpc>
            </a:pPr>
            <a:r>
              <a:rPr lang="en-US" altLang="en-US" dirty="0"/>
              <a:t> </a:t>
            </a:r>
          </a:p>
          <a:p>
            <a:pPr>
              <a:lnSpc>
                <a:spcPct val="90000"/>
              </a:lnSpc>
            </a:pPr>
            <a:r>
              <a:rPr lang="en-US" altLang="en-US" dirty="0"/>
              <a:t>&lt;message name="</a:t>
            </a:r>
            <a:r>
              <a:rPr lang="en-US" altLang="en-US" dirty="0" err="1"/>
              <a:t>Simple.example</a:t>
            </a:r>
            <a:r>
              <a:rPr lang="en-US" altLang="en-US" dirty="0"/>
              <a:t>"&gt; </a:t>
            </a:r>
            <a:br>
              <a:rPr lang="en-US" altLang="en-US" dirty="0"/>
            </a:br>
            <a:r>
              <a:rPr lang="en-US" altLang="en-US" dirty="0"/>
              <a:t>&lt;part name="</a:t>
            </a:r>
            <a:r>
              <a:rPr lang="en-US" altLang="en-US" dirty="0" err="1"/>
              <a:t>arg</a:t>
            </a:r>
            <a:r>
              <a:rPr lang="en-US" altLang="en-US" dirty="0"/>
              <a:t>" type="</a:t>
            </a:r>
            <a:r>
              <a:rPr lang="en-US" altLang="en-US" dirty="0" err="1"/>
              <a:t>xsd:int</a:t>
            </a:r>
            <a:r>
              <a:rPr lang="en-US" altLang="en-US" dirty="0"/>
              <a:t>"/&gt; </a:t>
            </a:r>
            <a:br>
              <a:rPr lang="en-US" altLang="en-US" dirty="0"/>
            </a:br>
            <a:r>
              <a:rPr lang="en-US" altLang="en-US" dirty="0"/>
              <a:t>&lt;/message&gt; </a:t>
            </a:r>
            <a:br>
              <a:rPr lang="en-US" altLang="en-US" dirty="0"/>
            </a:br>
            <a:br>
              <a:rPr lang="en-US" altLang="en-US" dirty="0"/>
            </a:br>
            <a:r>
              <a:rPr lang="en-US" altLang="en-US" dirty="0"/>
              <a:t>&lt;message name="</a:t>
            </a:r>
            <a:r>
              <a:rPr lang="en-US" altLang="en-US" dirty="0" err="1"/>
              <a:t>Simple.exampleResponse</a:t>
            </a:r>
            <a:r>
              <a:rPr lang="en-US" altLang="en-US" dirty="0"/>
              <a:t>"&gt; </a:t>
            </a:r>
            <a:br>
              <a:rPr lang="en-US" altLang="en-US" dirty="0"/>
            </a:br>
            <a:r>
              <a:rPr lang="en-US" altLang="en-US" dirty="0"/>
              <a:t>&lt;part name="result" type="</a:t>
            </a:r>
            <a:r>
              <a:rPr lang="en-US" altLang="en-US" dirty="0" err="1"/>
              <a:t>xsd:int</a:t>
            </a:r>
            <a:r>
              <a:rPr lang="en-US" altLang="en-US" dirty="0"/>
              <a:t>"/&gt; </a:t>
            </a:r>
            <a:br>
              <a:rPr lang="en-US" altLang="en-US" dirty="0"/>
            </a:br>
            <a:r>
              <a:rPr lang="en-US" altLang="en-US" dirty="0"/>
              <a:t>&lt;/message&gt; </a:t>
            </a:r>
          </a:p>
          <a:p>
            <a:endParaRPr lang="en-IN" dirty="0"/>
          </a:p>
        </p:txBody>
      </p:sp>
    </p:spTree>
    <p:extLst>
      <p:ext uri="{BB962C8B-B14F-4D97-AF65-F5344CB8AC3E}">
        <p14:creationId xmlns:p14="http://schemas.microsoft.com/office/powerpoint/2010/main" val="211158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Understanding the WSDL</a:t>
            </a:r>
            <a:endParaRPr lang="en-US" dirty="0">
              <a:latin typeface="+mj-lt"/>
            </a:endParaRPr>
          </a:p>
        </p:txBody>
      </p:sp>
      <p:sp>
        <p:nvSpPr>
          <p:cNvPr id="4" name="Rectangle 3">
            <a:extLst>
              <a:ext uri="{FF2B5EF4-FFF2-40B4-BE49-F238E27FC236}">
                <a16:creationId xmlns:a16="http://schemas.microsoft.com/office/drawing/2014/main" id="{21800816-FD8B-436D-9ABC-90EB86D238C6}"/>
              </a:ext>
            </a:extLst>
          </p:cNvPr>
          <p:cNvSpPr/>
          <p:nvPr/>
        </p:nvSpPr>
        <p:spPr>
          <a:xfrm>
            <a:off x="152400" y="1143000"/>
            <a:ext cx="8877300" cy="3693319"/>
          </a:xfrm>
          <a:prstGeom prst="rect">
            <a:avLst/>
          </a:prstGeom>
        </p:spPr>
        <p:txBody>
          <a:bodyPr wrap="square">
            <a:spAutoFit/>
          </a:bodyPr>
          <a:lstStyle/>
          <a:p>
            <a:r>
              <a:rPr lang="en-US" altLang="en-US" dirty="0"/>
              <a:t>Example:</a:t>
            </a:r>
          </a:p>
          <a:p>
            <a:endParaRPr lang="en-US" altLang="en-US" dirty="0"/>
          </a:p>
          <a:p>
            <a:r>
              <a:rPr lang="en-US" altLang="en-US" b="1" dirty="0" err="1"/>
              <a:t>PortTypes</a:t>
            </a:r>
            <a:r>
              <a:rPr lang="en-US" altLang="en-US" b="1" dirty="0"/>
              <a:t> Section</a:t>
            </a:r>
          </a:p>
          <a:p>
            <a:endParaRPr lang="en-US" altLang="en-US" dirty="0"/>
          </a:p>
          <a:p>
            <a:r>
              <a:rPr lang="en-US" altLang="en-US" dirty="0"/>
              <a:t>It defines a web service and the operations that can be performed, also the messages that are involved. </a:t>
            </a:r>
          </a:p>
          <a:p>
            <a:r>
              <a:rPr lang="en-US" altLang="en-US" dirty="0"/>
              <a:t>&lt;</a:t>
            </a:r>
            <a:r>
              <a:rPr lang="en-US" altLang="en-US" dirty="0" err="1"/>
              <a:t>portType</a:t>
            </a:r>
            <a:r>
              <a:rPr lang="en-US" altLang="en-US" dirty="0"/>
              <a:t> name="</a:t>
            </a:r>
            <a:r>
              <a:rPr lang="en-US" altLang="en-US" dirty="0" err="1"/>
              <a:t>SimplePortType</a:t>
            </a:r>
            <a:r>
              <a:rPr lang="en-US" altLang="en-US" dirty="0"/>
              <a:t>"&gt; </a:t>
            </a:r>
            <a:br>
              <a:rPr lang="en-US" altLang="en-US" dirty="0"/>
            </a:br>
            <a:r>
              <a:rPr lang="en-US" altLang="en-US" dirty="0"/>
              <a:t>&lt;operation name="foo" </a:t>
            </a:r>
            <a:r>
              <a:rPr lang="en-US" altLang="en-US" dirty="0" err="1"/>
              <a:t>parameterOrder</a:t>
            </a:r>
            <a:r>
              <a:rPr lang="en-US" altLang="en-US" dirty="0"/>
              <a:t>="</a:t>
            </a:r>
            <a:r>
              <a:rPr lang="en-US" altLang="en-US" dirty="0" err="1"/>
              <a:t>arg</a:t>
            </a:r>
            <a:r>
              <a:rPr lang="en-US" altLang="en-US" dirty="0"/>
              <a:t>" &gt; </a:t>
            </a:r>
            <a:br>
              <a:rPr lang="en-US" altLang="en-US" dirty="0"/>
            </a:br>
            <a:r>
              <a:rPr lang="en-US" altLang="en-US" dirty="0"/>
              <a:t>&lt;input message="</a:t>
            </a:r>
            <a:r>
              <a:rPr lang="en-US" altLang="en-US" dirty="0" err="1"/>
              <a:t>wsdlns:Simple.example</a:t>
            </a:r>
            <a:r>
              <a:rPr lang="en-US" altLang="en-US" dirty="0"/>
              <a:t>"/&gt; </a:t>
            </a:r>
            <a:br>
              <a:rPr lang="en-US" altLang="en-US" dirty="0"/>
            </a:br>
            <a:r>
              <a:rPr lang="en-US" altLang="en-US" dirty="0"/>
              <a:t>&lt;</a:t>
            </a:r>
            <a:r>
              <a:rPr lang="en-US" altLang="en-US" dirty="0" err="1"/>
              <a:t>outputmessage</a:t>
            </a:r>
            <a:r>
              <a:rPr lang="en-US" altLang="en-US" dirty="0"/>
              <a:t>="</a:t>
            </a:r>
            <a:r>
              <a:rPr lang="en-US" altLang="en-US" dirty="0" err="1"/>
              <a:t>wsdlns:Simple</a:t>
            </a:r>
            <a:r>
              <a:rPr lang="en-US" altLang="en-US" dirty="0"/>
              <a:t> </a:t>
            </a:r>
            <a:r>
              <a:rPr lang="en-US" altLang="en-US" dirty="0" err="1"/>
              <a:t>exampleResponse</a:t>
            </a:r>
            <a:r>
              <a:rPr lang="en-US" altLang="en-US" dirty="0"/>
              <a:t>"/&gt; </a:t>
            </a:r>
            <a:br>
              <a:rPr lang="en-US" altLang="en-US" dirty="0"/>
            </a:br>
            <a:r>
              <a:rPr lang="en-US" altLang="en-US" dirty="0"/>
              <a:t>&lt;/operation&gt; </a:t>
            </a:r>
            <a:br>
              <a:rPr lang="en-US" altLang="en-US" dirty="0"/>
            </a:br>
            <a:r>
              <a:rPr lang="en-US" altLang="en-US" dirty="0"/>
              <a:t>&lt;/</a:t>
            </a:r>
            <a:r>
              <a:rPr lang="en-US" altLang="en-US" dirty="0" err="1"/>
              <a:t>portType</a:t>
            </a:r>
            <a:r>
              <a:rPr lang="en-US" altLang="en-US" dirty="0"/>
              <a:t>&gt; </a:t>
            </a:r>
          </a:p>
          <a:p>
            <a:endParaRPr lang="en-IN" dirty="0"/>
          </a:p>
        </p:txBody>
      </p:sp>
    </p:spTree>
    <p:extLst>
      <p:ext uri="{BB962C8B-B14F-4D97-AF65-F5344CB8AC3E}">
        <p14:creationId xmlns:p14="http://schemas.microsoft.com/office/powerpoint/2010/main" val="215821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Understanding the WSDL</a:t>
            </a:r>
            <a:endParaRPr lang="en-US" dirty="0">
              <a:latin typeface="+mj-lt"/>
            </a:endParaRPr>
          </a:p>
        </p:txBody>
      </p:sp>
      <p:sp>
        <p:nvSpPr>
          <p:cNvPr id="4" name="Rectangle 3">
            <a:extLst>
              <a:ext uri="{FF2B5EF4-FFF2-40B4-BE49-F238E27FC236}">
                <a16:creationId xmlns:a16="http://schemas.microsoft.com/office/drawing/2014/main" id="{21800816-FD8B-436D-9ABC-90EB86D238C6}"/>
              </a:ext>
            </a:extLst>
          </p:cNvPr>
          <p:cNvSpPr/>
          <p:nvPr/>
        </p:nvSpPr>
        <p:spPr>
          <a:xfrm>
            <a:off x="152400" y="1143000"/>
            <a:ext cx="8877300" cy="4481227"/>
          </a:xfrm>
          <a:prstGeom prst="rect">
            <a:avLst/>
          </a:prstGeom>
        </p:spPr>
        <p:txBody>
          <a:bodyPr wrap="square">
            <a:spAutoFit/>
          </a:bodyPr>
          <a:lstStyle/>
          <a:p>
            <a:r>
              <a:rPr lang="en-US" altLang="en-US" b="1" dirty="0"/>
              <a:t>Example:</a:t>
            </a:r>
          </a:p>
          <a:p>
            <a:endParaRPr lang="en-US" altLang="en-US" dirty="0"/>
          </a:p>
          <a:p>
            <a:r>
              <a:rPr lang="en-US" altLang="en-US" b="1" dirty="0"/>
              <a:t>Bindings Description</a:t>
            </a:r>
          </a:p>
          <a:p>
            <a:endParaRPr lang="en-US" altLang="en-US" b="1" dirty="0"/>
          </a:p>
          <a:p>
            <a:pPr>
              <a:lnSpc>
                <a:spcPct val="80000"/>
              </a:lnSpc>
            </a:pPr>
            <a:r>
              <a:rPr lang="en-US" altLang="en-US" sz="2000" dirty="0"/>
              <a:t>The binding element are used to define the message format and protocol related details for each port we use for webservice.</a:t>
            </a:r>
          </a:p>
          <a:p>
            <a:pPr>
              <a:lnSpc>
                <a:spcPct val="80000"/>
              </a:lnSpc>
            </a:pPr>
            <a:endParaRPr lang="en-US" altLang="en-US" sz="2400" dirty="0"/>
          </a:p>
          <a:p>
            <a:pPr>
              <a:lnSpc>
                <a:spcPct val="80000"/>
              </a:lnSpc>
            </a:pPr>
            <a:r>
              <a:rPr lang="en-US" altLang="en-US" dirty="0"/>
              <a:t>&lt;operation name=“example"&gt; </a:t>
            </a:r>
            <a:br>
              <a:rPr lang="en-US" altLang="en-US" dirty="0"/>
            </a:br>
            <a:r>
              <a:rPr lang="en-US" altLang="en-US" dirty="0"/>
              <a:t>&lt;soap:operation soapAction="http://tempuri.org/action/</a:t>
            </a:r>
            <a:r>
              <a:rPr lang="en-US" altLang="en-US" dirty="0" err="1"/>
              <a:t>Simple.Example</a:t>
            </a:r>
            <a:r>
              <a:rPr lang="en-US" altLang="en-US" dirty="0"/>
              <a:t>"/&gt;</a:t>
            </a:r>
            <a:br>
              <a:rPr lang="en-US" altLang="en-US" dirty="0"/>
            </a:br>
            <a:r>
              <a:rPr lang="en-US" altLang="en-US" dirty="0"/>
              <a:t>&lt;input&gt; </a:t>
            </a:r>
            <a:br>
              <a:rPr lang="en-US" altLang="en-US" dirty="0"/>
            </a:br>
            <a:r>
              <a:rPr lang="en-US" altLang="en-US" dirty="0"/>
              <a:t>&lt;soap:body use="encoded" namespace="http://tempuri.org/message/" encodingStyle="http://schemas.xmlsoap.org/soap/encoding/" /&gt;</a:t>
            </a:r>
            <a:br>
              <a:rPr lang="en-US" altLang="en-US" dirty="0"/>
            </a:br>
            <a:r>
              <a:rPr lang="en-US" altLang="en-US" dirty="0"/>
              <a:t>&lt;/input&gt; </a:t>
            </a:r>
            <a:br>
              <a:rPr lang="en-US" altLang="en-US" dirty="0"/>
            </a:br>
            <a:r>
              <a:rPr lang="en-US" altLang="en-US" dirty="0"/>
              <a:t>&lt;output&gt; </a:t>
            </a:r>
            <a:br>
              <a:rPr lang="en-US" altLang="en-US" dirty="0"/>
            </a:br>
            <a:r>
              <a:rPr lang="en-US" altLang="en-US" dirty="0"/>
              <a:t>&lt;soap:body use="encoded“ namespace="http://tempuri.org/message/“</a:t>
            </a:r>
            <a:br>
              <a:rPr lang="en-US" altLang="en-US" dirty="0"/>
            </a:br>
            <a:r>
              <a:rPr lang="en-US" altLang="en-US" dirty="0"/>
              <a:t>encodingStyle="http://schemas.xmlsoap.org/soap/encoding/" /&gt; &lt;/output&gt; </a:t>
            </a:r>
            <a:br>
              <a:rPr lang="en-US" altLang="en-US" dirty="0"/>
            </a:br>
            <a:r>
              <a:rPr lang="en-US" altLang="en-US" dirty="0"/>
              <a:t>&lt;/operation&gt;</a:t>
            </a:r>
            <a:endParaRPr lang="en-US" altLang="en-US" b="1" dirty="0"/>
          </a:p>
          <a:p>
            <a:endParaRPr lang="en-IN" dirty="0"/>
          </a:p>
        </p:txBody>
      </p:sp>
    </p:spTree>
    <p:extLst>
      <p:ext uri="{BB962C8B-B14F-4D97-AF65-F5344CB8AC3E}">
        <p14:creationId xmlns:p14="http://schemas.microsoft.com/office/powerpoint/2010/main" val="1829749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Understanding the WSDL</a:t>
            </a:r>
            <a:endParaRPr lang="en-US" dirty="0">
              <a:latin typeface="+mj-lt"/>
            </a:endParaRPr>
          </a:p>
        </p:txBody>
      </p:sp>
      <p:sp>
        <p:nvSpPr>
          <p:cNvPr id="4" name="Rectangle 3">
            <a:extLst>
              <a:ext uri="{FF2B5EF4-FFF2-40B4-BE49-F238E27FC236}">
                <a16:creationId xmlns:a16="http://schemas.microsoft.com/office/drawing/2014/main" id="{21800816-FD8B-436D-9ABC-90EB86D238C6}"/>
              </a:ext>
            </a:extLst>
          </p:cNvPr>
          <p:cNvSpPr/>
          <p:nvPr/>
        </p:nvSpPr>
        <p:spPr>
          <a:xfrm>
            <a:off x="76200" y="1143000"/>
            <a:ext cx="8953500" cy="3693319"/>
          </a:xfrm>
          <a:prstGeom prst="rect">
            <a:avLst/>
          </a:prstGeom>
        </p:spPr>
        <p:txBody>
          <a:bodyPr wrap="square">
            <a:spAutoFit/>
          </a:bodyPr>
          <a:lstStyle/>
          <a:p>
            <a:r>
              <a:rPr lang="en-US" altLang="en-US" b="1" dirty="0"/>
              <a:t>Example:</a:t>
            </a:r>
          </a:p>
          <a:p>
            <a:endParaRPr lang="en-US" altLang="en-US" dirty="0"/>
          </a:p>
          <a:p>
            <a:r>
              <a:rPr lang="en-US" altLang="en-US" b="1" dirty="0"/>
              <a:t>The Port Element</a:t>
            </a:r>
          </a:p>
          <a:p>
            <a:endParaRPr lang="en-US" b="1" dirty="0"/>
          </a:p>
          <a:p>
            <a:r>
              <a:rPr lang="en-US" altLang="en-US" dirty="0"/>
              <a:t>Each &lt;port&gt; element defines association of a location with a &lt;binding&gt; in a one-to-one fashion</a:t>
            </a:r>
          </a:p>
          <a:p>
            <a:endParaRPr lang="en-US" altLang="en-US" dirty="0"/>
          </a:p>
          <a:p>
            <a:r>
              <a:rPr lang="en-US" altLang="en-US" dirty="0"/>
              <a:t>&lt;port name=“exampleSamplePort" binding=“exampleSampleBinding"&gt; </a:t>
            </a:r>
            <a:br>
              <a:rPr lang="en-US" altLang="en-US" dirty="0"/>
            </a:br>
            <a:r>
              <a:rPr lang="en-US" altLang="en-US" dirty="0"/>
              <a:t>&lt;soap:address location="http://test:8080/exampleService/example.asp"/&gt; </a:t>
            </a:r>
            <a:br>
              <a:rPr lang="en-US" altLang="en-US" dirty="0"/>
            </a:br>
            <a:r>
              <a:rPr lang="en-US" altLang="en-US" dirty="0"/>
              <a:t>&lt;/port&gt; </a:t>
            </a:r>
          </a:p>
          <a:p>
            <a:endParaRPr lang="en-US" altLang="en-US" dirty="0"/>
          </a:p>
          <a:p>
            <a:endParaRPr lang="en-US" altLang="en-US" dirty="0"/>
          </a:p>
          <a:p>
            <a:endParaRPr lang="en-IN" b="1" dirty="0"/>
          </a:p>
        </p:txBody>
      </p:sp>
    </p:spTree>
    <p:extLst>
      <p:ext uri="{BB962C8B-B14F-4D97-AF65-F5344CB8AC3E}">
        <p14:creationId xmlns:p14="http://schemas.microsoft.com/office/powerpoint/2010/main" val="403184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Understanding the WSDL</a:t>
            </a:r>
            <a:endParaRPr lang="en-US" dirty="0">
              <a:latin typeface="+mj-lt"/>
            </a:endParaRPr>
          </a:p>
        </p:txBody>
      </p:sp>
      <p:sp>
        <p:nvSpPr>
          <p:cNvPr id="4" name="Rectangle 3">
            <a:extLst>
              <a:ext uri="{FF2B5EF4-FFF2-40B4-BE49-F238E27FC236}">
                <a16:creationId xmlns:a16="http://schemas.microsoft.com/office/drawing/2014/main" id="{21800816-FD8B-436D-9ABC-90EB86D238C6}"/>
              </a:ext>
            </a:extLst>
          </p:cNvPr>
          <p:cNvSpPr/>
          <p:nvPr/>
        </p:nvSpPr>
        <p:spPr>
          <a:xfrm>
            <a:off x="76200" y="1143000"/>
            <a:ext cx="8953500" cy="3776418"/>
          </a:xfrm>
          <a:prstGeom prst="rect">
            <a:avLst/>
          </a:prstGeom>
        </p:spPr>
        <p:txBody>
          <a:bodyPr wrap="square">
            <a:spAutoFit/>
          </a:bodyPr>
          <a:lstStyle/>
          <a:p>
            <a:r>
              <a:rPr lang="en-US" altLang="en-US" b="1" dirty="0"/>
              <a:t>Example:</a:t>
            </a:r>
          </a:p>
          <a:p>
            <a:endParaRPr lang="en-US" altLang="en-US" dirty="0"/>
          </a:p>
          <a:p>
            <a:r>
              <a:rPr lang="en-US" altLang="en-US" b="1" dirty="0"/>
              <a:t>Services Section</a:t>
            </a:r>
          </a:p>
          <a:p>
            <a:endParaRPr lang="en-US" altLang="en-US" dirty="0"/>
          </a:p>
          <a:p>
            <a:pPr>
              <a:lnSpc>
                <a:spcPct val="90000"/>
              </a:lnSpc>
            </a:pPr>
            <a:r>
              <a:rPr lang="en-US" altLang="en-US" dirty="0"/>
              <a:t>A collection of related endpoints, where an endpoint is defined as a combination of a binding and an address </a:t>
            </a:r>
          </a:p>
          <a:p>
            <a:pPr>
              <a:lnSpc>
                <a:spcPct val="90000"/>
              </a:lnSpc>
            </a:pPr>
            <a:r>
              <a:rPr lang="en-US" altLang="en-US" dirty="0"/>
              <a:t>&lt;service name=“</a:t>
            </a:r>
            <a:r>
              <a:rPr lang="en-US" altLang="en-US" dirty="0" err="1"/>
              <a:t>EXAMPLESAMPLEService</a:t>
            </a:r>
            <a:r>
              <a:rPr lang="en-US" altLang="en-US" dirty="0"/>
              <a:t>"&gt; </a:t>
            </a:r>
            <a:br>
              <a:rPr lang="en-US" altLang="en-US" dirty="0"/>
            </a:br>
            <a:r>
              <a:rPr lang="en-US" altLang="en-US" dirty="0"/>
              <a:t>&lt;port name="</a:t>
            </a:r>
            <a:r>
              <a:rPr lang="en-US" altLang="en-US" dirty="0" err="1"/>
              <a:t>SimplePort</a:t>
            </a:r>
            <a:r>
              <a:rPr lang="en-US" altLang="en-US" dirty="0"/>
              <a:t>“ binding="</a:t>
            </a:r>
            <a:r>
              <a:rPr lang="en-US" altLang="en-US" dirty="0" err="1"/>
              <a:t>wsdlns:SimpleBinding</a:t>
            </a:r>
            <a:r>
              <a:rPr lang="en-US" altLang="en-US" dirty="0"/>
              <a:t>"&gt;</a:t>
            </a:r>
            <a:br>
              <a:rPr lang="en-US" altLang="en-US" dirty="0"/>
            </a:br>
            <a:r>
              <a:rPr lang="en-US" altLang="en-US" dirty="0"/>
              <a:t>&lt;soap:address location="http://test:8080/</a:t>
            </a:r>
            <a:r>
              <a:rPr lang="en-US" altLang="en-US" dirty="0" err="1"/>
              <a:t>ExampleSample</a:t>
            </a:r>
            <a:r>
              <a:rPr lang="en-US" altLang="en-US" dirty="0"/>
              <a:t>/  </a:t>
            </a:r>
            <a:r>
              <a:rPr lang="en-US" altLang="en-US" dirty="0" err="1"/>
              <a:t>ExampleSample.jsp</a:t>
            </a:r>
            <a:r>
              <a:rPr lang="en-US" altLang="en-US" dirty="0"/>
              <a:t>"/&gt; </a:t>
            </a:r>
            <a:br>
              <a:rPr lang="en-US" altLang="en-US" dirty="0"/>
            </a:br>
            <a:r>
              <a:rPr lang="en-US" altLang="en-US" dirty="0"/>
              <a:t>&lt;/port&gt; </a:t>
            </a:r>
            <a:br>
              <a:rPr lang="en-US" altLang="en-US" dirty="0"/>
            </a:br>
            <a:r>
              <a:rPr lang="en-US" altLang="en-US" dirty="0"/>
              <a:t>&lt;/service&gt; </a:t>
            </a:r>
          </a:p>
          <a:p>
            <a:endParaRPr lang="en-US" altLang="en-US" dirty="0"/>
          </a:p>
          <a:p>
            <a:endParaRPr lang="en-US" altLang="en-US" dirty="0"/>
          </a:p>
          <a:p>
            <a:endParaRPr lang="en-IN" b="1" dirty="0"/>
          </a:p>
        </p:txBody>
      </p:sp>
    </p:spTree>
    <p:extLst>
      <p:ext uri="{BB962C8B-B14F-4D97-AF65-F5344CB8AC3E}">
        <p14:creationId xmlns:p14="http://schemas.microsoft.com/office/powerpoint/2010/main" val="1551541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Customizing the WSDL</a:t>
            </a:r>
            <a:endParaRPr lang="en-US" dirty="0"/>
          </a:p>
        </p:txBody>
      </p:sp>
      <p:sp>
        <p:nvSpPr>
          <p:cNvPr id="3" name="Rectangle 2">
            <a:extLst>
              <a:ext uri="{FF2B5EF4-FFF2-40B4-BE49-F238E27FC236}">
                <a16:creationId xmlns:a16="http://schemas.microsoft.com/office/drawing/2014/main" id="{5479E22E-3EA3-4509-BE3F-15A46F446ECB}"/>
              </a:ext>
            </a:extLst>
          </p:cNvPr>
          <p:cNvSpPr/>
          <p:nvPr/>
        </p:nvSpPr>
        <p:spPr>
          <a:xfrm>
            <a:off x="0" y="990600"/>
            <a:ext cx="9144000" cy="5847755"/>
          </a:xfrm>
          <a:prstGeom prst="rect">
            <a:avLst/>
          </a:prstGeom>
        </p:spPr>
        <p:txBody>
          <a:bodyPr wrap="square">
            <a:spAutoFit/>
          </a:bodyPr>
          <a:lstStyle/>
          <a:p>
            <a:pPr fontAlgn="base"/>
            <a:r>
              <a:rPr lang="en-IN" sz="1700" dirty="0">
                <a:solidFill>
                  <a:srgbClr val="323232"/>
                </a:solidFill>
              </a:rPr>
              <a:t>We can customize WSDL document with following steps:</a:t>
            </a:r>
          </a:p>
          <a:p>
            <a:pPr fontAlgn="base"/>
            <a:endParaRPr lang="en-IN" sz="1700" dirty="0"/>
          </a:p>
          <a:p>
            <a:pPr marL="342900" indent="-342900" fontAlgn="base">
              <a:buFont typeface="+mj-lt"/>
              <a:buAutoNum type="arabicPeriod"/>
            </a:pPr>
            <a:r>
              <a:rPr lang="en-IN" sz="1700" dirty="0"/>
              <a:t>If you have not used the URI parameter in webservice, you have to change the &lt;wsdl:service&gt; and &lt;</a:t>
            </a:r>
            <a:r>
              <a:rPr lang="en-IN" sz="1700" dirty="0" err="1"/>
              <a:t>wsdl:binding</a:t>
            </a:r>
            <a:r>
              <a:rPr lang="en-IN" sz="1700" dirty="0"/>
              <a:t>&gt; elements at the end of the WSDL document. Later the generated WSDL includes comments that helps us to assist in making these changes. Changes made in these elements does not require us to regenerate the web services binding file.</a:t>
            </a:r>
          </a:p>
          <a:p>
            <a:pPr marL="342900" indent="-342900" fontAlgn="base">
              <a:buFont typeface="+mj-lt"/>
              <a:buAutoNum type="arabicPeriod"/>
            </a:pPr>
            <a:endParaRPr lang="en-IN" sz="1700" dirty="0"/>
          </a:p>
          <a:p>
            <a:pPr marL="342900" indent="-342900" fontAlgn="base">
              <a:buFont typeface="+mj-lt"/>
              <a:buAutoNum type="arabicPeriod"/>
            </a:pPr>
            <a:r>
              <a:rPr lang="en-IN" sz="1700" dirty="0"/>
              <a:t>If we have not used the URI parameter, we can also add the details to the soap:address in the wsdl:service element.</a:t>
            </a:r>
          </a:p>
          <a:p>
            <a:pPr marL="342900" indent="-342900" fontAlgn="base">
              <a:buFont typeface="+mj-lt"/>
              <a:buAutoNum type="arabicPeriod"/>
            </a:pPr>
            <a:endParaRPr lang="en-IN" sz="1700" dirty="0"/>
          </a:p>
          <a:p>
            <a:pPr marL="742950" lvl="1" indent="-285750" fontAlgn="base">
              <a:buFont typeface="Wingdings" panose="05000000000000000000" pitchFamily="2" charset="2"/>
              <a:buChar char="§"/>
            </a:pPr>
            <a:r>
              <a:rPr lang="en-IN" sz="1700" dirty="0"/>
              <a:t>If we have used an HTTP-based protocol, we can replace </a:t>
            </a:r>
            <a:r>
              <a:rPr lang="en-IN" sz="1700" b="1" dirty="0" err="1"/>
              <a:t>servername</a:t>
            </a:r>
            <a:r>
              <a:rPr lang="en-IN" sz="1700" dirty="0"/>
              <a:t> with the TCP/IP host name of our CICS region and </a:t>
            </a:r>
            <a:r>
              <a:rPr lang="en-IN" sz="1700" b="1" dirty="0" err="1"/>
              <a:t>serverport</a:t>
            </a:r>
            <a:r>
              <a:rPr lang="en-IN" sz="1700" dirty="0"/>
              <a:t>  can be replaced with the port number of the </a:t>
            </a:r>
            <a:r>
              <a:rPr lang="en-IN" sz="1700" b="1" dirty="0"/>
              <a:t>TCPIPSERVICE</a:t>
            </a:r>
            <a:r>
              <a:rPr lang="en-IN" sz="1700" dirty="0"/>
              <a:t> resource.</a:t>
            </a:r>
          </a:p>
          <a:p>
            <a:pPr lvl="1" fontAlgn="base"/>
            <a:endParaRPr lang="en-IN" sz="1700" dirty="0"/>
          </a:p>
          <a:p>
            <a:pPr marL="742950" lvl="1" indent="-285750" fontAlgn="base">
              <a:buFont typeface="Wingdings" panose="05000000000000000000" pitchFamily="2" charset="2"/>
              <a:buChar char="§"/>
            </a:pPr>
            <a:r>
              <a:rPr lang="en-IN" sz="1700" dirty="0"/>
              <a:t>If we have used WebSphere MQ as the transport protocol, it can be changed </a:t>
            </a:r>
            <a:r>
              <a:rPr lang="en-IN" sz="1700" dirty="0" err="1"/>
              <a:t>myQueue</a:t>
            </a:r>
            <a:r>
              <a:rPr lang="en-IN" sz="1700" dirty="0"/>
              <a:t> with the name of the appropriate queue.</a:t>
            </a:r>
          </a:p>
          <a:p>
            <a:pPr marL="742950" lvl="1" indent="-285750" fontAlgn="base">
              <a:buFont typeface="Wingdings" panose="05000000000000000000" pitchFamily="2" charset="2"/>
              <a:buChar char="§"/>
            </a:pPr>
            <a:endParaRPr lang="en-IN" sz="1700" dirty="0"/>
          </a:p>
          <a:p>
            <a:pPr marL="742950" lvl="1" indent="-285750" fontAlgn="base">
              <a:buFont typeface="Wingdings" panose="05000000000000000000" pitchFamily="2" charset="2"/>
              <a:buChar char="§"/>
            </a:pPr>
            <a:r>
              <a:rPr lang="en-IN" sz="1700" dirty="0"/>
              <a:t>We can allow to make those changes without requiring any replacement to the web services binding file.</a:t>
            </a:r>
          </a:p>
          <a:p>
            <a:pPr marL="742950" lvl="1" indent="-285750" fontAlgn="base">
              <a:buFont typeface="Wingdings" panose="05000000000000000000" pitchFamily="2" charset="2"/>
              <a:buChar char="§"/>
            </a:pPr>
            <a:endParaRPr lang="en-IN" sz="1700" dirty="0"/>
          </a:p>
          <a:p>
            <a:pPr marL="742950" lvl="1" indent="-285750" fontAlgn="base">
              <a:buFont typeface="Wingdings" panose="05000000000000000000" pitchFamily="2" charset="2"/>
              <a:buChar char="§"/>
            </a:pPr>
            <a:r>
              <a:rPr lang="en-IN" sz="1700" dirty="0"/>
              <a:t>The monitoring information might be wrong at runtime level 2.1 onwards if we are changing the port name and namespace without regenerating the </a:t>
            </a:r>
            <a:r>
              <a:rPr lang="en-IN" sz="1700" dirty="0" err="1"/>
              <a:t>WSBind</a:t>
            </a:r>
            <a:r>
              <a:rPr lang="en-IN" sz="1700" dirty="0"/>
              <a:t> file,</a:t>
            </a:r>
          </a:p>
        </p:txBody>
      </p:sp>
      <p:sp>
        <p:nvSpPr>
          <p:cNvPr id="5" name="Rectangle 4">
            <a:extLst>
              <a:ext uri="{FF2B5EF4-FFF2-40B4-BE49-F238E27FC236}">
                <a16:creationId xmlns:a16="http://schemas.microsoft.com/office/drawing/2014/main" id="{A14A7DEC-7342-400B-BA27-ADA608821E2D}"/>
              </a:ext>
            </a:extLst>
          </p:cNvPr>
          <p:cNvSpPr/>
          <p:nvPr/>
        </p:nvSpPr>
        <p:spPr>
          <a:xfrm>
            <a:off x="2286000" y="2828836"/>
            <a:ext cx="4572000" cy="369332"/>
          </a:xfrm>
          <a:prstGeom prst="rect">
            <a:avLst/>
          </a:prstGeom>
        </p:spPr>
        <p:txBody>
          <a:bodyPr>
            <a:spAutoFit/>
          </a:bodyPr>
          <a:lstStyle/>
          <a:p>
            <a:pPr fontAlgn="base"/>
            <a:endParaRPr lang="en-IN" dirty="0"/>
          </a:p>
        </p:txBody>
      </p:sp>
    </p:spTree>
    <p:extLst>
      <p:ext uri="{BB962C8B-B14F-4D97-AF65-F5344CB8AC3E}">
        <p14:creationId xmlns:p14="http://schemas.microsoft.com/office/powerpoint/2010/main" val="2224206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Customizing the WSDL</a:t>
            </a:r>
            <a:endParaRPr lang="en-US" dirty="0"/>
          </a:p>
        </p:txBody>
      </p:sp>
      <p:sp>
        <p:nvSpPr>
          <p:cNvPr id="3" name="Rectangle 2">
            <a:extLst>
              <a:ext uri="{FF2B5EF4-FFF2-40B4-BE49-F238E27FC236}">
                <a16:creationId xmlns:a16="http://schemas.microsoft.com/office/drawing/2014/main" id="{5479E22E-3EA3-4509-BE3F-15A46F446ECB}"/>
              </a:ext>
            </a:extLst>
          </p:cNvPr>
          <p:cNvSpPr/>
          <p:nvPr/>
        </p:nvSpPr>
        <p:spPr>
          <a:xfrm>
            <a:off x="0" y="1143000"/>
            <a:ext cx="9144000" cy="4216539"/>
          </a:xfrm>
          <a:prstGeom prst="rect">
            <a:avLst/>
          </a:prstGeom>
        </p:spPr>
        <p:txBody>
          <a:bodyPr wrap="square">
            <a:spAutoFit/>
          </a:bodyPr>
          <a:lstStyle/>
          <a:p>
            <a:pPr marL="342900" indent="-342900">
              <a:buAutoNum type="arabicPeriod" startAt="3"/>
            </a:pPr>
            <a:r>
              <a:rPr lang="en-IN" sz="1700" dirty="0"/>
              <a:t>Let us Consider whether the automatically generated names in the WSDL document are appropriate for the purposes which is meant for. Also we can rename those values:</a:t>
            </a:r>
          </a:p>
          <a:p>
            <a:endParaRPr lang="en-IN" sz="1700" dirty="0"/>
          </a:p>
          <a:p>
            <a:pPr marL="742950" lvl="1" indent="-285750">
              <a:buFont typeface="Wingdings" panose="05000000000000000000" pitchFamily="2" charset="2"/>
              <a:buChar char="q"/>
            </a:pPr>
            <a:r>
              <a:rPr lang="en-IN" sz="1700" dirty="0"/>
              <a:t>The </a:t>
            </a:r>
            <a:r>
              <a:rPr lang="en-IN" sz="1700" b="1" dirty="0" err="1"/>
              <a:t>targetNamespace</a:t>
            </a:r>
            <a:r>
              <a:rPr lang="en-IN" sz="1700" dirty="0"/>
              <a:t> of the WSDL document</a:t>
            </a:r>
          </a:p>
          <a:p>
            <a:pPr marL="742950" lvl="1" indent="-285750">
              <a:buFont typeface="Wingdings" panose="05000000000000000000" pitchFamily="2" charset="2"/>
              <a:buChar char="q"/>
            </a:pPr>
            <a:r>
              <a:rPr lang="en-IN" sz="1700" dirty="0"/>
              <a:t>The </a:t>
            </a:r>
            <a:r>
              <a:rPr lang="en-IN" sz="1700" b="1" dirty="0" err="1"/>
              <a:t>targetNamespace</a:t>
            </a:r>
            <a:r>
              <a:rPr lang="en-IN" sz="1700" dirty="0"/>
              <a:t> of the XML schemas which is described within the WSDL document</a:t>
            </a:r>
          </a:p>
          <a:p>
            <a:pPr marL="742950" lvl="1" indent="-285750">
              <a:buFont typeface="Wingdings" panose="05000000000000000000" pitchFamily="2" charset="2"/>
              <a:buChar char="q"/>
            </a:pPr>
            <a:r>
              <a:rPr lang="en-IN" sz="1700" dirty="0"/>
              <a:t>The </a:t>
            </a:r>
            <a:r>
              <a:rPr lang="en-IN" sz="1700" b="1" dirty="0"/>
              <a:t>&lt;</a:t>
            </a:r>
            <a:r>
              <a:rPr lang="en-IN" sz="1700" b="1" dirty="0" err="1"/>
              <a:t>wsdl:portType</a:t>
            </a:r>
            <a:r>
              <a:rPr lang="en-IN" sz="1700" b="1" dirty="0"/>
              <a:t>&gt;</a:t>
            </a:r>
            <a:r>
              <a:rPr lang="en-IN" sz="1700" dirty="0"/>
              <a:t> name</a:t>
            </a:r>
          </a:p>
          <a:p>
            <a:pPr marL="742950" lvl="1" indent="-285750">
              <a:buFont typeface="Wingdings" panose="05000000000000000000" pitchFamily="2" charset="2"/>
              <a:buChar char="q"/>
            </a:pPr>
            <a:r>
              <a:rPr lang="en-IN" sz="1700" dirty="0"/>
              <a:t>The </a:t>
            </a:r>
            <a:r>
              <a:rPr lang="en-IN" sz="1700" b="1" dirty="0"/>
              <a:t>&lt;</a:t>
            </a:r>
            <a:r>
              <a:rPr lang="en-IN" sz="1700" b="1" dirty="0" err="1"/>
              <a:t>wsdl:operation</a:t>
            </a:r>
            <a:r>
              <a:rPr lang="en-IN" sz="1700" b="1" dirty="0"/>
              <a:t>&gt;</a:t>
            </a:r>
            <a:r>
              <a:rPr lang="en-IN" sz="1700" dirty="0"/>
              <a:t> name</a:t>
            </a:r>
          </a:p>
          <a:p>
            <a:pPr marL="742950" lvl="1" indent="-285750">
              <a:buFont typeface="Wingdings" panose="05000000000000000000" pitchFamily="2" charset="2"/>
              <a:buChar char="q"/>
            </a:pPr>
            <a:r>
              <a:rPr lang="en-IN" sz="1700" dirty="0"/>
              <a:t>The </a:t>
            </a:r>
            <a:r>
              <a:rPr lang="en-IN" sz="1700" b="1" dirty="0"/>
              <a:t>&lt;</a:t>
            </a:r>
            <a:r>
              <a:rPr lang="en-IN" sz="1700" b="1" dirty="0" err="1"/>
              <a:t>wsdl:binding</a:t>
            </a:r>
            <a:r>
              <a:rPr lang="en-IN" sz="1700" b="1" dirty="0"/>
              <a:t>&gt;</a:t>
            </a:r>
            <a:r>
              <a:rPr lang="en-IN" sz="1700" dirty="0"/>
              <a:t> name</a:t>
            </a:r>
          </a:p>
          <a:p>
            <a:pPr marL="742950" lvl="1" indent="-285750">
              <a:buFont typeface="Wingdings" panose="05000000000000000000" pitchFamily="2" charset="2"/>
              <a:buChar char="q"/>
            </a:pPr>
            <a:r>
              <a:rPr lang="en-IN" sz="1700" dirty="0"/>
              <a:t>The </a:t>
            </a:r>
            <a:r>
              <a:rPr lang="en-IN" sz="1700" b="1" dirty="0"/>
              <a:t>&lt;</a:t>
            </a:r>
            <a:r>
              <a:rPr lang="en-IN" sz="1700" b="1" dirty="0" err="1"/>
              <a:t>wsdl:service</a:t>
            </a:r>
            <a:r>
              <a:rPr lang="en-IN" sz="1700" b="1" dirty="0"/>
              <a:t>&gt;</a:t>
            </a:r>
            <a:r>
              <a:rPr lang="en-IN" sz="1700" dirty="0"/>
              <a:t> name</a:t>
            </a:r>
          </a:p>
          <a:p>
            <a:pPr lvl="1"/>
            <a:endParaRPr lang="en-IN" sz="1700" dirty="0"/>
          </a:p>
          <a:p>
            <a:r>
              <a:rPr lang="en-IN" sz="1700" dirty="0"/>
              <a:t>The above are the list of names of the fields in the XML schemas in the WSDL document.</a:t>
            </a:r>
          </a:p>
          <a:p>
            <a:endParaRPr lang="en-IN" sz="1700" dirty="0"/>
          </a:p>
          <a:p>
            <a:r>
              <a:rPr lang="en-IN" sz="1600" dirty="0"/>
              <a:t>The above values form part of the programmatic interface to which we can code a client program. </a:t>
            </a:r>
          </a:p>
          <a:p>
            <a:endParaRPr lang="en-IN" sz="1600" dirty="0"/>
          </a:p>
          <a:p>
            <a:r>
              <a:rPr lang="en-IN" sz="1600" dirty="0"/>
              <a:t>If the generated names are not defined sufficient meaningfully or as per the requirement, maintenance of our application code might be more difficult over a long period of time.</a:t>
            </a:r>
            <a:endParaRPr lang="en-IN" sz="1700" dirty="0"/>
          </a:p>
        </p:txBody>
      </p:sp>
      <p:sp>
        <p:nvSpPr>
          <p:cNvPr id="5" name="Rectangle 4">
            <a:extLst>
              <a:ext uri="{FF2B5EF4-FFF2-40B4-BE49-F238E27FC236}">
                <a16:creationId xmlns:a16="http://schemas.microsoft.com/office/drawing/2014/main" id="{A14A7DEC-7342-400B-BA27-ADA608821E2D}"/>
              </a:ext>
            </a:extLst>
          </p:cNvPr>
          <p:cNvSpPr/>
          <p:nvPr/>
        </p:nvSpPr>
        <p:spPr>
          <a:xfrm>
            <a:off x="2286000" y="2828836"/>
            <a:ext cx="4572000" cy="369332"/>
          </a:xfrm>
          <a:prstGeom prst="rect">
            <a:avLst/>
          </a:prstGeom>
        </p:spPr>
        <p:txBody>
          <a:bodyPr>
            <a:spAutoFit/>
          </a:bodyPr>
          <a:lstStyle/>
          <a:p>
            <a:pPr fontAlgn="base"/>
            <a:endParaRPr lang="en-IN" dirty="0"/>
          </a:p>
        </p:txBody>
      </p:sp>
    </p:spTree>
    <p:extLst>
      <p:ext uri="{BB962C8B-B14F-4D97-AF65-F5344CB8AC3E}">
        <p14:creationId xmlns:p14="http://schemas.microsoft.com/office/powerpoint/2010/main" val="325661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Customizing the WSDL</a:t>
            </a:r>
            <a:endParaRPr lang="en-US" dirty="0"/>
          </a:p>
        </p:txBody>
      </p:sp>
      <p:sp>
        <p:nvSpPr>
          <p:cNvPr id="3" name="Rectangle 2">
            <a:extLst>
              <a:ext uri="{FF2B5EF4-FFF2-40B4-BE49-F238E27FC236}">
                <a16:creationId xmlns:a16="http://schemas.microsoft.com/office/drawing/2014/main" id="{5479E22E-3EA3-4509-BE3F-15A46F446ECB}"/>
              </a:ext>
            </a:extLst>
          </p:cNvPr>
          <p:cNvSpPr/>
          <p:nvPr/>
        </p:nvSpPr>
        <p:spPr>
          <a:xfrm>
            <a:off x="0" y="990600"/>
            <a:ext cx="9144000" cy="3970318"/>
          </a:xfrm>
          <a:prstGeom prst="rect">
            <a:avLst/>
          </a:prstGeom>
        </p:spPr>
        <p:txBody>
          <a:bodyPr wrap="square">
            <a:spAutoFit/>
          </a:bodyPr>
          <a:lstStyle/>
          <a:p>
            <a:endParaRPr lang="en-IN" dirty="0"/>
          </a:p>
          <a:p>
            <a:r>
              <a:rPr lang="en-IN" dirty="0"/>
              <a:t>We can use the DFHLS2WS which is </a:t>
            </a:r>
            <a:r>
              <a:rPr lang="en-IN" dirty="0" err="1"/>
              <a:t>knownas</a:t>
            </a:r>
            <a:r>
              <a:rPr lang="en-IN" dirty="0"/>
              <a:t> Web services assistants </a:t>
            </a:r>
            <a:r>
              <a:rPr lang="en-IN" b="1" dirty="0"/>
              <a:t>REQUEST-NAMESPACE</a:t>
            </a:r>
            <a:r>
              <a:rPr lang="en-IN" dirty="0"/>
              <a:t> and </a:t>
            </a:r>
            <a:r>
              <a:rPr lang="en-IN" b="1" dirty="0"/>
              <a:t>RESPONSE-NAMESPACE</a:t>
            </a:r>
            <a:r>
              <a:rPr lang="en-IN" dirty="0"/>
              <a:t> parameters to modify the </a:t>
            </a:r>
            <a:r>
              <a:rPr lang="en-IN" dirty="0" err="1"/>
              <a:t>targetNamespace</a:t>
            </a:r>
            <a:r>
              <a:rPr lang="en-IN" dirty="0"/>
              <a:t> of the XML schemas, and the </a:t>
            </a:r>
            <a:r>
              <a:rPr lang="en-IN" b="1" dirty="0"/>
              <a:t>WSDL-NAMESPACE</a:t>
            </a:r>
            <a:r>
              <a:rPr lang="en-IN" dirty="0"/>
              <a:t> parameter to modify the </a:t>
            </a:r>
            <a:r>
              <a:rPr lang="en-IN" dirty="0" err="1"/>
              <a:t>targetNamespace</a:t>
            </a:r>
            <a:r>
              <a:rPr lang="en-IN" dirty="0"/>
              <a:t> of the WSDL document.</a:t>
            </a:r>
          </a:p>
          <a:p>
            <a:endParaRPr lang="en-IN" dirty="0"/>
          </a:p>
          <a:p>
            <a:r>
              <a:rPr lang="en-IN" dirty="0"/>
              <a:t>If we make changes in any of these values, we must use </a:t>
            </a:r>
            <a:r>
              <a:rPr lang="en-IN" b="1" dirty="0"/>
              <a:t>DFHWS2LS</a:t>
            </a:r>
            <a:r>
              <a:rPr lang="en-IN" dirty="0"/>
              <a:t> to regenerate the web services binding file. </a:t>
            </a:r>
          </a:p>
          <a:p>
            <a:endParaRPr lang="en-IN" dirty="0"/>
          </a:p>
          <a:p>
            <a:r>
              <a:rPr lang="en-IN" dirty="0"/>
              <a:t>The language structures that are produced will not be the same as our existing language structures which we used, but can be compatible with our existing application, so there is no need to make application. </a:t>
            </a:r>
          </a:p>
          <a:p>
            <a:r>
              <a:rPr lang="en-IN" dirty="0"/>
              <a:t>However, we can avoid to use the new language structures and can use the new web services binding file with the original  language structures.</a:t>
            </a:r>
          </a:p>
          <a:p>
            <a:endParaRPr lang="en-IN" dirty="0"/>
          </a:p>
        </p:txBody>
      </p:sp>
      <p:sp>
        <p:nvSpPr>
          <p:cNvPr id="5" name="Rectangle 4">
            <a:extLst>
              <a:ext uri="{FF2B5EF4-FFF2-40B4-BE49-F238E27FC236}">
                <a16:creationId xmlns:a16="http://schemas.microsoft.com/office/drawing/2014/main" id="{A14A7DEC-7342-400B-BA27-ADA608821E2D}"/>
              </a:ext>
            </a:extLst>
          </p:cNvPr>
          <p:cNvSpPr/>
          <p:nvPr/>
        </p:nvSpPr>
        <p:spPr>
          <a:xfrm>
            <a:off x="2286000" y="2828836"/>
            <a:ext cx="4572000" cy="369332"/>
          </a:xfrm>
          <a:prstGeom prst="rect">
            <a:avLst/>
          </a:prstGeom>
        </p:spPr>
        <p:txBody>
          <a:bodyPr>
            <a:spAutoFit/>
          </a:bodyPr>
          <a:lstStyle/>
          <a:p>
            <a:pPr fontAlgn="base"/>
            <a:endParaRPr lang="en-IN" dirty="0"/>
          </a:p>
        </p:txBody>
      </p:sp>
    </p:spTree>
    <p:extLst>
      <p:ext uri="{BB962C8B-B14F-4D97-AF65-F5344CB8AC3E}">
        <p14:creationId xmlns:p14="http://schemas.microsoft.com/office/powerpoint/2010/main" val="911483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Customizing the WSDL</a:t>
            </a:r>
            <a:endParaRPr lang="en-US" dirty="0"/>
          </a:p>
        </p:txBody>
      </p:sp>
      <p:sp>
        <p:nvSpPr>
          <p:cNvPr id="3" name="Rectangle 2">
            <a:extLst>
              <a:ext uri="{FF2B5EF4-FFF2-40B4-BE49-F238E27FC236}">
                <a16:creationId xmlns:a16="http://schemas.microsoft.com/office/drawing/2014/main" id="{5479E22E-3EA3-4509-BE3F-15A46F446ECB}"/>
              </a:ext>
            </a:extLst>
          </p:cNvPr>
          <p:cNvSpPr/>
          <p:nvPr/>
        </p:nvSpPr>
        <p:spPr>
          <a:xfrm>
            <a:off x="0" y="990600"/>
            <a:ext cx="9144000" cy="3400931"/>
          </a:xfrm>
          <a:prstGeom prst="rect">
            <a:avLst/>
          </a:prstGeom>
        </p:spPr>
        <p:txBody>
          <a:bodyPr wrap="square">
            <a:spAutoFit/>
          </a:bodyPr>
          <a:lstStyle/>
          <a:p>
            <a:pPr marL="342900" indent="-342900">
              <a:buAutoNum type="arabicPeriod" startAt="4"/>
            </a:pPr>
            <a:r>
              <a:rPr lang="en-IN" dirty="0"/>
              <a:t>If you are removing any fields that  are not useful to a web service client developer which are listed below:</a:t>
            </a:r>
          </a:p>
          <a:p>
            <a:pPr marL="342900" indent="-342900">
              <a:buAutoNum type="arabicPeriod" startAt="4"/>
            </a:pPr>
            <a:endParaRPr lang="en-IN" dirty="0"/>
          </a:p>
          <a:p>
            <a:pPr marL="742950" lvl="1" indent="-285750" fontAlgn="t">
              <a:buFont typeface="Wingdings" panose="05000000000000000000" pitchFamily="2" charset="2"/>
              <a:buChar char="§"/>
            </a:pPr>
            <a:r>
              <a:rPr lang="en-IN" dirty="0"/>
              <a:t>Fields which are used only for output values and  it can be removed from the schema that maps the input data structures.</a:t>
            </a:r>
          </a:p>
          <a:p>
            <a:pPr marL="742950" lvl="1" indent="-285750" fontAlgn="t">
              <a:buFont typeface="Wingdings" panose="05000000000000000000" pitchFamily="2" charset="2"/>
              <a:buChar char="§"/>
            </a:pPr>
            <a:r>
              <a:rPr lang="en-IN" dirty="0"/>
              <a:t>The fields which are Filler fields.</a:t>
            </a:r>
          </a:p>
          <a:p>
            <a:pPr marL="742950" lvl="1" indent="-285750" fontAlgn="t">
              <a:buFont typeface="Wingdings" panose="05000000000000000000" pitchFamily="2" charset="2"/>
              <a:buChar char="§"/>
            </a:pPr>
            <a:r>
              <a:rPr lang="en-IN" dirty="0"/>
              <a:t>Automatically generated annotations.</a:t>
            </a:r>
          </a:p>
          <a:p>
            <a:endParaRPr lang="en-IN" dirty="0"/>
          </a:p>
          <a:p>
            <a:br>
              <a:rPr lang="en-IN" dirty="0"/>
            </a:br>
            <a:r>
              <a:rPr lang="en-IN" dirty="0"/>
              <a:t>5.    If we want to use the default mapping rules to produce the language structures, we can remove the annotations.</a:t>
            </a:r>
            <a:br>
              <a:rPr lang="en-IN" dirty="0"/>
            </a:br>
            <a:endParaRPr lang="en-IN" sz="1700" dirty="0"/>
          </a:p>
        </p:txBody>
      </p:sp>
      <p:sp>
        <p:nvSpPr>
          <p:cNvPr id="5" name="Rectangle 4">
            <a:extLst>
              <a:ext uri="{FF2B5EF4-FFF2-40B4-BE49-F238E27FC236}">
                <a16:creationId xmlns:a16="http://schemas.microsoft.com/office/drawing/2014/main" id="{A14A7DEC-7342-400B-BA27-ADA608821E2D}"/>
              </a:ext>
            </a:extLst>
          </p:cNvPr>
          <p:cNvSpPr/>
          <p:nvPr/>
        </p:nvSpPr>
        <p:spPr>
          <a:xfrm>
            <a:off x="2286000" y="2828836"/>
            <a:ext cx="4572000" cy="369332"/>
          </a:xfrm>
          <a:prstGeom prst="rect">
            <a:avLst/>
          </a:prstGeom>
        </p:spPr>
        <p:txBody>
          <a:bodyPr>
            <a:spAutoFit/>
          </a:bodyPr>
          <a:lstStyle/>
          <a:p>
            <a:pPr fontAlgn="base"/>
            <a:endParaRPr lang="en-IN" dirty="0"/>
          </a:p>
        </p:txBody>
      </p:sp>
    </p:spTree>
    <p:extLst>
      <p:ext uri="{BB962C8B-B14F-4D97-AF65-F5344CB8AC3E}">
        <p14:creationId xmlns:p14="http://schemas.microsoft.com/office/powerpoint/2010/main" val="3578430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BF35-E401-41D9-B528-CE4B52EFA4F3}"/>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FE3267CF-9434-4794-AB33-552A78042C9B}"/>
              </a:ext>
            </a:extLst>
          </p:cNvPr>
          <p:cNvSpPr>
            <a:spLocks noGrp="1"/>
          </p:cNvSpPr>
          <p:nvPr>
            <p:ph idx="1"/>
          </p:nvPr>
        </p:nvSpPr>
        <p:spPr/>
        <p:txBody>
          <a:bodyPr>
            <a:normAutofit/>
          </a:bodyPr>
          <a:lstStyle/>
          <a:p>
            <a:pPr marL="0" indent="0">
              <a:buNone/>
            </a:pPr>
            <a:r>
              <a:rPr lang="en-IN" sz="1800" dirty="0"/>
              <a:t>Lets Summarize</a:t>
            </a:r>
          </a:p>
          <a:p>
            <a:pPr marL="0" indent="0">
              <a:buNone/>
            </a:pPr>
            <a:endParaRPr lang="en-IN" sz="1800" dirty="0"/>
          </a:p>
          <a:p>
            <a:r>
              <a:rPr lang="en-IN" sz="1800" dirty="0"/>
              <a:t>What is WSDL</a:t>
            </a:r>
          </a:p>
          <a:p>
            <a:r>
              <a:rPr lang="en-IN" sz="1800" dirty="0"/>
              <a:t>What are  of WSDL </a:t>
            </a:r>
          </a:p>
          <a:p>
            <a:r>
              <a:rPr lang="en-IN" sz="1800" dirty="0"/>
              <a:t>How we can customize WSDL</a:t>
            </a:r>
          </a:p>
        </p:txBody>
      </p:sp>
    </p:spTree>
    <p:extLst>
      <p:ext uri="{BB962C8B-B14F-4D97-AF65-F5344CB8AC3E}">
        <p14:creationId xmlns:p14="http://schemas.microsoft.com/office/powerpoint/2010/main" val="185095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8222-5649-4FD3-AA32-5445C7580C1B}"/>
              </a:ext>
            </a:extLst>
          </p:cNvPr>
          <p:cNvSpPr>
            <a:spLocks noGrp="1"/>
          </p:cNvSpPr>
          <p:nvPr>
            <p:ph type="title"/>
          </p:nvPr>
        </p:nvSpPr>
        <p:spPr/>
        <p:txBody>
          <a:bodyPr/>
          <a:lstStyle/>
          <a:p>
            <a:r>
              <a:rPr lang="en-IN" dirty="0"/>
              <a:t>Module Overview</a:t>
            </a:r>
          </a:p>
        </p:txBody>
      </p:sp>
      <p:sp>
        <p:nvSpPr>
          <p:cNvPr id="3" name="Content Placeholder 2">
            <a:extLst>
              <a:ext uri="{FF2B5EF4-FFF2-40B4-BE49-F238E27FC236}">
                <a16:creationId xmlns:a16="http://schemas.microsoft.com/office/drawing/2014/main" id="{3FEDC83B-FF59-4728-80F7-721734DC262F}"/>
              </a:ext>
            </a:extLst>
          </p:cNvPr>
          <p:cNvSpPr>
            <a:spLocks noGrp="1"/>
          </p:cNvSpPr>
          <p:nvPr>
            <p:ph idx="1"/>
          </p:nvPr>
        </p:nvSpPr>
        <p:spPr/>
        <p:txBody>
          <a:bodyPr>
            <a:normAutofit/>
          </a:bodyPr>
          <a:lstStyle/>
          <a:p>
            <a:pPr marL="0" indent="0">
              <a:buNone/>
            </a:pPr>
            <a:r>
              <a:rPr lang="en-US" sz="1800" dirty="0"/>
              <a:t>In this Module, we will learn the following:</a:t>
            </a:r>
          </a:p>
          <a:p>
            <a:pPr marL="0" indent="0">
              <a:buNone/>
            </a:pPr>
            <a:endParaRPr lang="en-US" sz="1800" dirty="0"/>
          </a:p>
        </p:txBody>
      </p:sp>
      <p:sp>
        <p:nvSpPr>
          <p:cNvPr id="6" name="Rectangle 5">
            <a:extLst>
              <a:ext uri="{FF2B5EF4-FFF2-40B4-BE49-F238E27FC236}">
                <a16:creationId xmlns:a16="http://schemas.microsoft.com/office/drawing/2014/main" id="{6C3D7132-B233-4707-9921-86DD46B02771}"/>
              </a:ext>
            </a:extLst>
          </p:cNvPr>
          <p:cNvSpPr/>
          <p:nvPr/>
        </p:nvSpPr>
        <p:spPr>
          <a:xfrm>
            <a:off x="762000" y="2133600"/>
            <a:ext cx="4572000" cy="923330"/>
          </a:xfrm>
          <a:prstGeom prst="rect">
            <a:avLst/>
          </a:prstGeom>
        </p:spPr>
        <p:txBody>
          <a:bodyPr>
            <a:spAutoFit/>
          </a:bodyPr>
          <a:lstStyle/>
          <a:p>
            <a:pPr marL="285750" indent="-285750">
              <a:buFont typeface="Wingdings" panose="05000000000000000000" pitchFamily="2" charset="2"/>
              <a:buChar char="q"/>
            </a:pPr>
            <a:r>
              <a:rPr lang="en-IN" b="1" dirty="0"/>
              <a:t>Understanding the WSDL</a:t>
            </a:r>
          </a:p>
          <a:p>
            <a:endParaRPr lang="en-IN" b="1" dirty="0"/>
          </a:p>
          <a:p>
            <a:pPr marL="285750" indent="-285750">
              <a:buFont typeface="Wingdings" panose="05000000000000000000" pitchFamily="2" charset="2"/>
              <a:buChar char="q"/>
            </a:pPr>
            <a:r>
              <a:rPr lang="en-IN" b="1" dirty="0"/>
              <a:t>Customizing the WSDL</a:t>
            </a:r>
          </a:p>
        </p:txBody>
      </p:sp>
    </p:spTree>
    <p:extLst>
      <p:ext uri="{BB962C8B-B14F-4D97-AF65-F5344CB8AC3E}">
        <p14:creationId xmlns:p14="http://schemas.microsoft.com/office/powerpoint/2010/main" val="3510528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0" y="1295400"/>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914400" y="2590800"/>
            <a:ext cx="38862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smtClean="0"/>
              <a:pPr/>
              <a:t>20</a:t>
            </a:fld>
            <a:endParaRPr lang="en-US"/>
          </a:p>
        </p:txBody>
      </p:sp>
    </p:spTree>
    <p:extLst>
      <p:ext uri="{BB962C8B-B14F-4D97-AF65-F5344CB8AC3E}">
        <p14:creationId xmlns:p14="http://schemas.microsoft.com/office/powerpoint/2010/main" val="180974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Understanding the WSDL</a:t>
            </a:r>
          </a:p>
        </p:txBody>
      </p:sp>
      <p:sp>
        <p:nvSpPr>
          <p:cNvPr id="4" name="Rectangle 3"/>
          <p:cNvSpPr/>
          <p:nvPr/>
        </p:nvSpPr>
        <p:spPr>
          <a:xfrm>
            <a:off x="228600" y="1219200"/>
            <a:ext cx="8686800" cy="5601533"/>
          </a:xfrm>
          <a:prstGeom prst="rect">
            <a:avLst/>
          </a:prstGeom>
        </p:spPr>
        <p:txBody>
          <a:bodyPr wrap="square">
            <a:spAutoFit/>
          </a:bodyPr>
          <a:lstStyle/>
          <a:p>
            <a:pPr marL="342900" indent="-342900">
              <a:buFont typeface="Wingdings" panose="05000000000000000000" pitchFamily="2" charset="2"/>
              <a:buChar char="q"/>
            </a:pPr>
            <a:r>
              <a:rPr lang="en-IN" sz="2000" b="1" dirty="0">
                <a:solidFill>
                  <a:srgbClr val="000000"/>
                </a:solidFill>
              </a:rPr>
              <a:t>WSDL(Web service description language) which is an XML format which defines network based services as a set of endpoints which are operating on the messages containing either document or procedure-oriented information. </a:t>
            </a:r>
          </a:p>
          <a:p>
            <a:endParaRPr lang="en-IN" dirty="0"/>
          </a:p>
          <a:p>
            <a:pPr marL="342900" indent="-342900">
              <a:buFont typeface="Wingdings" panose="05000000000000000000" pitchFamily="2" charset="2"/>
              <a:buChar char="q"/>
            </a:pPr>
            <a:r>
              <a:rPr lang="en-US" altLang="en-US" sz="2000" dirty="0"/>
              <a:t>WSDL specifies the location of the service and the methods the service exposes</a:t>
            </a:r>
            <a:endParaRPr lang="en-IN" sz="2000" dirty="0"/>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The separation of In the abstract definition of endpoints and messages from their concrete network deployment or data format binding WSDL   is done n WSDL. </a:t>
            </a:r>
            <a:endParaRPr lang="en-IN" sz="2400" dirty="0">
              <a:solidFill>
                <a:srgbClr val="000000"/>
              </a:solidFill>
            </a:endParaRPr>
          </a:p>
          <a:p>
            <a:pPr marL="342900" indent="-342900">
              <a:buFont typeface="Wingdings" panose="05000000000000000000" pitchFamily="2" charset="2"/>
              <a:buChar char="q"/>
            </a:pPr>
            <a:endParaRPr lang="en-IN" sz="2000" dirty="0">
              <a:solidFill>
                <a:srgbClr val="000000"/>
              </a:solidFill>
            </a:endParaRPr>
          </a:p>
          <a:p>
            <a:pPr marL="342900" indent="-342900">
              <a:buFont typeface="Wingdings" panose="05000000000000000000" pitchFamily="2" charset="2"/>
              <a:buChar char="q"/>
            </a:pPr>
            <a:r>
              <a:rPr lang="en-IN" sz="2000" dirty="0">
                <a:solidFill>
                  <a:srgbClr val="000000"/>
                </a:solidFill>
              </a:rPr>
              <a:t>We can say A WSDL document used to define services as collections of distributed network endpoints or ports. </a:t>
            </a:r>
          </a:p>
          <a:p>
            <a:endParaRPr lang="en-IN" sz="2000" dirty="0">
              <a:solidFill>
                <a:srgbClr val="000000"/>
              </a:solidFill>
            </a:endParaRPr>
          </a:p>
          <a:p>
            <a:pPr marL="342900" indent="-342900">
              <a:buFont typeface="Wingdings" panose="05000000000000000000" pitchFamily="2" charset="2"/>
              <a:buChar char="q"/>
            </a:pPr>
            <a:r>
              <a:rPr lang="en-IN" sz="2000" dirty="0">
                <a:solidFill>
                  <a:srgbClr val="000000"/>
                </a:solidFill>
              </a:rPr>
              <a:t>WSDL is playing important part in </a:t>
            </a:r>
            <a:r>
              <a:rPr lang="en-US" altLang="en-US" sz="2000" dirty="0"/>
              <a:t>the generation of proxies for Web services which is automated in a truly platform-independent  and language way.</a:t>
            </a:r>
            <a:endParaRPr lang="en-IN" sz="2000" dirty="0">
              <a:solidFill>
                <a:srgbClr val="000000"/>
              </a:solidFill>
            </a:endParaRPr>
          </a:p>
          <a:p>
            <a:pPr marL="342900" indent="-342900">
              <a:buFont typeface="Wingdings" panose="05000000000000000000" pitchFamily="2" charset="2"/>
              <a:buChar char="q"/>
            </a:pPr>
            <a:endParaRPr lang="en-US" sz="2000" dirty="0"/>
          </a:p>
        </p:txBody>
      </p:sp>
    </p:spTree>
    <p:extLst>
      <p:ext uri="{BB962C8B-B14F-4D97-AF65-F5344CB8AC3E}">
        <p14:creationId xmlns:p14="http://schemas.microsoft.com/office/powerpoint/2010/main" val="211559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Understanding the WSDL</a:t>
            </a:r>
          </a:p>
        </p:txBody>
      </p:sp>
      <p:pic>
        <p:nvPicPr>
          <p:cNvPr id="4" name="Picture 5" descr="WSDL structure">
            <a:extLst>
              <a:ext uri="{FF2B5EF4-FFF2-40B4-BE49-F238E27FC236}">
                <a16:creationId xmlns:a16="http://schemas.microsoft.com/office/drawing/2014/main" id="{3237F058-7C73-4893-A030-524B078B6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371600"/>
            <a:ext cx="480377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375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Understanding the WSDL</a:t>
            </a:r>
          </a:p>
        </p:txBody>
      </p:sp>
      <p:sp>
        <p:nvSpPr>
          <p:cNvPr id="3" name="Rectangle 2">
            <a:extLst>
              <a:ext uri="{FF2B5EF4-FFF2-40B4-BE49-F238E27FC236}">
                <a16:creationId xmlns:a16="http://schemas.microsoft.com/office/drawing/2014/main" id="{B1275CF8-B501-4EBD-A588-294E29C72503}"/>
              </a:ext>
            </a:extLst>
          </p:cNvPr>
          <p:cNvSpPr/>
          <p:nvPr/>
        </p:nvSpPr>
        <p:spPr>
          <a:xfrm>
            <a:off x="228600" y="1524000"/>
            <a:ext cx="8686800" cy="3416320"/>
          </a:xfrm>
          <a:prstGeom prst="rect">
            <a:avLst/>
          </a:prstGeom>
        </p:spPr>
        <p:txBody>
          <a:bodyPr wrap="square">
            <a:spAutoFit/>
          </a:bodyPr>
          <a:lstStyle/>
          <a:p>
            <a:r>
              <a:rPr lang="en-US" altLang="en-US" dirty="0"/>
              <a:t>WSDL is written in XML</a:t>
            </a:r>
          </a:p>
          <a:p>
            <a:endParaRPr lang="en-US" altLang="en-US" dirty="0"/>
          </a:p>
          <a:p>
            <a:r>
              <a:rPr lang="en-US" altLang="en-US" dirty="0"/>
              <a:t>There are two types of sections  when we understand WSDL</a:t>
            </a:r>
          </a:p>
          <a:p>
            <a:endParaRPr lang="en-US" altLang="en-US" dirty="0"/>
          </a:p>
          <a:p>
            <a:pPr marL="742950" lvl="1" indent="-285750">
              <a:buFont typeface="Arial" panose="020B0604020202020204" pitchFamily="34" charset="0"/>
              <a:buChar char="•"/>
            </a:pPr>
            <a:r>
              <a:rPr lang="en-US" altLang="en-US" dirty="0"/>
              <a:t>Abstract </a:t>
            </a:r>
          </a:p>
          <a:p>
            <a:pPr marL="742950" lvl="1" indent="-285750">
              <a:buFont typeface="Arial" panose="020B0604020202020204" pitchFamily="34" charset="0"/>
              <a:buChar char="•"/>
            </a:pPr>
            <a:r>
              <a:rPr lang="en-US" altLang="en-US" dirty="0"/>
              <a:t>Concrete</a:t>
            </a:r>
          </a:p>
          <a:p>
            <a:pPr marL="742950" lvl="1" indent="-285750">
              <a:buFont typeface="Arial" panose="020B0604020202020204" pitchFamily="34" charset="0"/>
              <a:buChar char="•"/>
            </a:pPr>
            <a:endParaRPr lang="en-US" altLang="en-US" dirty="0"/>
          </a:p>
          <a:p>
            <a:r>
              <a:rPr lang="en-US" altLang="en-US" b="1" dirty="0"/>
              <a:t>Abstract sections</a:t>
            </a:r>
            <a:r>
              <a:rPr lang="en-US" altLang="en-US" dirty="0"/>
              <a:t> is to define SOAP messages in a platform- and language-independent manner </a:t>
            </a:r>
          </a:p>
          <a:p>
            <a:endParaRPr lang="en-US" altLang="en-US" dirty="0"/>
          </a:p>
          <a:p>
            <a:r>
              <a:rPr lang="en-US" altLang="en-US" b="1" dirty="0"/>
              <a:t>Concrete sections</a:t>
            </a:r>
            <a:r>
              <a:rPr lang="en-US" altLang="en-US" dirty="0"/>
              <a:t>  is to define Site-specific matters such as serialization are relegated </a:t>
            </a:r>
          </a:p>
          <a:p>
            <a:endParaRPr lang="en-US" altLang="en-US" dirty="0"/>
          </a:p>
        </p:txBody>
      </p:sp>
    </p:spTree>
    <p:extLst>
      <p:ext uri="{BB962C8B-B14F-4D97-AF65-F5344CB8AC3E}">
        <p14:creationId xmlns:p14="http://schemas.microsoft.com/office/powerpoint/2010/main" val="304035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Understanding the WSDL</a:t>
            </a:r>
            <a:endParaRPr lang="en-US" dirty="0">
              <a:latin typeface="+mj-lt"/>
            </a:endParaRPr>
          </a:p>
        </p:txBody>
      </p:sp>
      <p:sp>
        <p:nvSpPr>
          <p:cNvPr id="4" name="Rectangle 3">
            <a:extLst>
              <a:ext uri="{FF2B5EF4-FFF2-40B4-BE49-F238E27FC236}">
                <a16:creationId xmlns:a16="http://schemas.microsoft.com/office/drawing/2014/main" id="{21800816-FD8B-436D-9ABC-90EB86D238C6}"/>
              </a:ext>
            </a:extLst>
          </p:cNvPr>
          <p:cNvSpPr/>
          <p:nvPr/>
        </p:nvSpPr>
        <p:spPr>
          <a:xfrm>
            <a:off x="152400" y="1143000"/>
            <a:ext cx="8877300" cy="5447645"/>
          </a:xfrm>
          <a:prstGeom prst="rect">
            <a:avLst/>
          </a:prstGeom>
        </p:spPr>
        <p:txBody>
          <a:bodyPr wrap="square">
            <a:spAutoFit/>
          </a:bodyPr>
          <a:lstStyle/>
          <a:p>
            <a:r>
              <a:rPr lang="en-US" altLang="en-US" sz="2400" b="1" dirty="0"/>
              <a:t>Abstract Descriptions</a:t>
            </a:r>
            <a:r>
              <a:rPr lang="en-US" altLang="en-US" b="1" dirty="0"/>
              <a:t> </a:t>
            </a:r>
            <a:endParaRPr lang="en-IN" dirty="0"/>
          </a:p>
          <a:p>
            <a:pPr marL="742950" lvl="1" indent="-285750">
              <a:buFont typeface="Wingdings" panose="05000000000000000000" pitchFamily="2" charset="2"/>
              <a:buChar char="q"/>
            </a:pPr>
            <a:endParaRPr lang="en-IN" b="1" dirty="0"/>
          </a:p>
          <a:p>
            <a:pPr marL="742950" lvl="1" indent="-285750">
              <a:buFont typeface="Wingdings" panose="05000000000000000000" pitchFamily="2" charset="2"/>
              <a:buChar char="q"/>
            </a:pPr>
            <a:r>
              <a:rPr lang="en-IN" b="1" dirty="0"/>
              <a:t>Types</a:t>
            </a:r>
            <a:r>
              <a:rPr lang="en-IN" dirty="0"/>
              <a:t>– It is a container for data type definitions which has independent type definition known as XSD.</a:t>
            </a:r>
          </a:p>
          <a:p>
            <a:pPr lvl="1"/>
            <a:endParaRPr lang="en-IN" dirty="0"/>
          </a:p>
          <a:p>
            <a:pPr marL="742950" lvl="1" indent="-285750">
              <a:buFont typeface="Wingdings" panose="05000000000000000000" pitchFamily="2" charset="2"/>
              <a:buChar char="q"/>
            </a:pPr>
            <a:r>
              <a:rPr lang="en-IN" b="1" dirty="0"/>
              <a:t>Message</a:t>
            </a:r>
            <a:r>
              <a:rPr lang="en-IN" dirty="0"/>
              <a:t>– It is an abstract, typed definition of the data which is being communicated.</a:t>
            </a:r>
          </a:p>
          <a:p>
            <a:pPr marL="742950" lvl="1" indent="-285750">
              <a:buFont typeface="Wingdings" panose="05000000000000000000" pitchFamily="2" charset="2"/>
              <a:buChar char="q"/>
            </a:pPr>
            <a:endParaRPr lang="en-IN" b="1" dirty="0"/>
          </a:p>
          <a:p>
            <a:pPr marL="742950" lvl="1" indent="-285750">
              <a:buFont typeface="Wingdings" panose="05000000000000000000" pitchFamily="2" charset="2"/>
              <a:buChar char="q"/>
            </a:pPr>
            <a:r>
              <a:rPr lang="en-IN" b="1" dirty="0"/>
              <a:t>Operation</a:t>
            </a:r>
            <a:r>
              <a:rPr lang="en-IN" dirty="0"/>
              <a:t>– It is an abstract description of an action supported by the service.</a:t>
            </a:r>
          </a:p>
          <a:p>
            <a:pPr marL="742950" lvl="1" indent="-285750">
              <a:buFont typeface="Wingdings" panose="05000000000000000000" pitchFamily="2" charset="2"/>
              <a:buChar char="q"/>
            </a:pPr>
            <a:endParaRPr lang="en-IN" b="1" dirty="0"/>
          </a:p>
          <a:p>
            <a:pPr marL="742950" lvl="1" indent="-285750">
              <a:buFont typeface="Wingdings" panose="05000000000000000000" pitchFamily="2" charset="2"/>
              <a:buChar char="q"/>
            </a:pPr>
            <a:r>
              <a:rPr lang="en-IN" b="1" dirty="0"/>
              <a:t>Port Type– </a:t>
            </a:r>
            <a:r>
              <a:rPr lang="en-IN" dirty="0"/>
              <a:t>It is an abstract set of operations which is supported by one or more endpoints those are described in WSDL.</a:t>
            </a:r>
          </a:p>
          <a:p>
            <a:pPr marL="742950" lvl="1" indent="-285750">
              <a:buFont typeface="Wingdings" panose="05000000000000000000" pitchFamily="2" charset="2"/>
              <a:buChar char="q"/>
            </a:pPr>
            <a:endParaRPr lang="en-IN" b="1" dirty="0"/>
          </a:p>
          <a:p>
            <a:pPr marL="742950" lvl="1" indent="-285750">
              <a:buFont typeface="Wingdings" panose="05000000000000000000" pitchFamily="2" charset="2"/>
              <a:buChar char="q"/>
            </a:pPr>
            <a:r>
              <a:rPr lang="en-IN" b="1" dirty="0"/>
              <a:t>Binding</a:t>
            </a:r>
            <a:r>
              <a:rPr lang="en-IN" dirty="0"/>
              <a:t>– It is a concrete protocol and data format specification for a particular port type.</a:t>
            </a:r>
          </a:p>
          <a:p>
            <a:pPr marL="742950" lvl="1" indent="-285750">
              <a:buFont typeface="Wingdings" panose="05000000000000000000" pitchFamily="2" charset="2"/>
              <a:buChar char="q"/>
            </a:pPr>
            <a:endParaRPr lang="en-IN" b="1" dirty="0"/>
          </a:p>
          <a:p>
            <a:pPr marL="742950" lvl="1" indent="-285750">
              <a:buFont typeface="Wingdings" panose="05000000000000000000" pitchFamily="2" charset="2"/>
              <a:buChar char="q"/>
            </a:pPr>
            <a:r>
              <a:rPr lang="en-IN" b="1" dirty="0"/>
              <a:t>Port</a:t>
            </a:r>
            <a:r>
              <a:rPr lang="en-IN" dirty="0"/>
              <a:t>– It is a single endpoint which is defined as a combination of a binding and a network address.</a:t>
            </a:r>
          </a:p>
          <a:p>
            <a:pPr marL="742950" lvl="1" indent="-285750">
              <a:buFont typeface="Wingdings" panose="05000000000000000000" pitchFamily="2" charset="2"/>
              <a:buChar char="q"/>
            </a:pPr>
            <a:endParaRPr lang="en-IN" b="1" dirty="0"/>
          </a:p>
          <a:p>
            <a:pPr marL="742950" lvl="1" indent="-285750">
              <a:buFont typeface="Wingdings" panose="05000000000000000000" pitchFamily="2" charset="2"/>
              <a:buChar char="q"/>
            </a:pPr>
            <a:r>
              <a:rPr lang="en-IN" b="1" dirty="0"/>
              <a:t>Service</a:t>
            </a:r>
            <a:r>
              <a:rPr lang="en-IN" dirty="0"/>
              <a:t>–It is a collection of related endpoints.</a:t>
            </a:r>
          </a:p>
        </p:txBody>
      </p:sp>
    </p:spTree>
    <p:extLst>
      <p:ext uri="{BB962C8B-B14F-4D97-AF65-F5344CB8AC3E}">
        <p14:creationId xmlns:p14="http://schemas.microsoft.com/office/powerpoint/2010/main" val="233820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Understanding the WSDL</a:t>
            </a:r>
            <a:endParaRPr lang="en-US" dirty="0">
              <a:latin typeface="+mj-lt"/>
            </a:endParaRPr>
          </a:p>
        </p:txBody>
      </p:sp>
      <p:sp>
        <p:nvSpPr>
          <p:cNvPr id="4" name="Rectangle 3">
            <a:extLst>
              <a:ext uri="{FF2B5EF4-FFF2-40B4-BE49-F238E27FC236}">
                <a16:creationId xmlns:a16="http://schemas.microsoft.com/office/drawing/2014/main" id="{21800816-FD8B-436D-9ABC-90EB86D238C6}"/>
              </a:ext>
            </a:extLst>
          </p:cNvPr>
          <p:cNvSpPr/>
          <p:nvPr/>
        </p:nvSpPr>
        <p:spPr>
          <a:xfrm>
            <a:off x="152400" y="1143000"/>
            <a:ext cx="8877300" cy="2954655"/>
          </a:xfrm>
          <a:prstGeom prst="rect">
            <a:avLst/>
          </a:prstGeom>
        </p:spPr>
        <p:txBody>
          <a:bodyPr wrap="square">
            <a:spAutoFit/>
          </a:bodyPr>
          <a:lstStyle/>
          <a:p>
            <a:r>
              <a:rPr lang="en-US" altLang="en-US" sz="2400" b="1" dirty="0"/>
              <a:t>Concrete Descriptions</a:t>
            </a:r>
          </a:p>
          <a:p>
            <a:endParaRPr lang="en-US" b="1" dirty="0"/>
          </a:p>
          <a:p>
            <a:endParaRPr lang="en-US" b="1" dirty="0"/>
          </a:p>
          <a:p>
            <a:pPr marL="742950" lvl="1" indent="-285750">
              <a:buFont typeface="Wingdings" panose="05000000000000000000" pitchFamily="2" charset="2"/>
              <a:buChar char="q"/>
            </a:pPr>
            <a:r>
              <a:rPr lang="en-IN" b="1" dirty="0"/>
              <a:t>Binding</a:t>
            </a:r>
            <a:r>
              <a:rPr lang="en-IN" dirty="0"/>
              <a:t>– It is a concrete protocol and data format specification for a particular port type.</a:t>
            </a:r>
          </a:p>
          <a:p>
            <a:pPr marL="742950" lvl="1" indent="-285750">
              <a:buFont typeface="Wingdings" panose="05000000000000000000" pitchFamily="2" charset="2"/>
              <a:buChar char="q"/>
            </a:pPr>
            <a:endParaRPr lang="en-IN" b="1" dirty="0"/>
          </a:p>
          <a:p>
            <a:pPr marL="742950" lvl="1" indent="-285750">
              <a:buFont typeface="Wingdings" panose="05000000000000000000" pitchFamily="2" charset="2"/>
              <a:buChar char="q"/>
            </a:pPr>
            <a:r>
              <a:rPr lang="en-IN" b="1" dirty="0"/>
              <a:t>Port</a:t>
            </a:r>
            <a:r>
              <a:rPr lang="en-IN" dirty="0"/>
              <a:t>– It is a single endpoint which is defined as a combination of a binding and a network address.</a:t>
            </a:r>
          </a:p>
          <a:p>
            <a:pPr marL="742950" lvl="1" indent="-285750">
              <a:buFont typeface="Wingdings" panose="05000000000000000000" pitchFamily="2" charset="2"/>
              <a:buChar char="q"/>
            </a:pPr>
            <a:endParaRPr lang="en-IN" b="1" dirty="0"/>
          </a:p>
          <a:p>
            <a:pPr marL="742950" lvl="1" indent="-285750">
              <a:buFont typeface="Wingdings" panose="05000000000000000000" pitchFamily="2" charset="2"/>
              <a:buChar char="q"/>
            </a:pPr>
            <a:r>
              <a:rPr lang="en-IN" b="1" dirty="0"/>
              <a:t>Service</a:t>
            </a:r>
            <a:r>
              <a:rPr lang="en-IN" dirty="0"/>
              <a:t>–It is a collection of related endpoints.</a:t>
            </a:r>
          </a:p>
        </p:txBody>
      </p:sp>
    </p:spTree>
    <p:extLst>
      <p:ext uri="{BB962C8B-B14F-4D97-AF65-F5344CB8AC3E}">
        <p14:creationId xmlns:p14="http://schemas.microsoft.com/office/powerpoint/2010/main" val="3586956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Understanding the WSDL</a:t>
            </a:r>
            <a:endParaRPr lang="en-US" dirty="0">
              <a:latin typeface="+mj-lt"/>
            </a:endParaRPr>
          </a:p>
        </p:txBody>
      </p:sp>
      <p:sp>
        <p:nvSpPr>
          <p:cNvPr id="4" name="Rectangle 3">
            <a:extLst>
              <a:ext uri="{FF2B5EF4-FFF2-40B4-BE49-F238E27FC236}">
                <a16:creationId xmlns:a16="http://schemas.microsoft.com/office/drawing/2014/main" id="{21800816-FD8B-436D-9ABC-90EB86D238C6}"/>
              </a:ext>
            </a:extLst>
          </p:cNvPr>
          <p:cNvSpPr/>
          <p:nvPr/>
        </p:nvSpPr>
        <p:spPr>
          <a:xfrm>
            <a:off x="152400" y="1143000"/>
            <a:ext cx="8877300" cy="2585323"/>
          </a:xfrm>
          <a:prstGeom prst="rect">
            <a:avLst/>
          </a:prstGeom>
        </p:spPr>
        <p:txBody>
          <a:bodyPr wrap="square">
            <a:spAutoFit/>
          </a:bodyPr>
          <a:lstStyle/>
          <a:p>
            <a:r>
              <a:rPr lang="en-US" altLang="en-US" dirty="0"/>
              <a:t>An Example</a:t>
            </a:r>
          </a:p>
          <a:p>
            <a:endParaRPr lang="en-US" altLang="en-US" dirty="0"/>
          </a:p>
          <a:p>
            <a:r>
              <a:rPr lang="en-US" altLang="en-US" b="1" dirty="0"/>
              <a:t>&lt;?xml version="1.0" encoding="UTF-8" ?&gt; </a:t>
            </a:r>
          </a:p>
          <a:p>
            <a:endParaRPr lang="en-US" altLang="en-US" b="1" dirty="0"/>
          </a:p>
          <a:p>
            <a:r>
              <a:rPr lang="en-US" altLang="en-US" dirty="0"/>
              <a:t>This first line of </a:t>
            </a:r>
            <a:r>
              <a:rPr lang="en-US" altLang="en-US" dirty="0" err="1"/>
              <a:t>wsdl</a:t>
            </a:r>
            <a:r>
              <a:rPr lang="en-US" altLang="en-US" dirty="0"/>
              <a:t> file  declares the document as an XML document.</a:t>
            </a:r>
          </a:p>
          <a:p>
            <a:endParaRPr lang="en-US" altLang="en-US" dirty="0"/>
          </a:p>
          <a:p>
            <a:r>
              <a:rPr lang="en-US" altLang="en-US" dirty="0"/>
              <a:t>Which is not optional, but it can helps the XML parser to determine whether to parse the file </a:t>
            </a:r>
          </a:p>
          <a:p>
            <a:r>
              <a:rPr lang="en-US" altLang="en-US" dirty="0"/>
              <a:t>or indicate an error</a:t>
            </a:r>
          </a:p>
          <a:p>
            <a:endParaRPr lang="en-IN" dirty="0"/>
          </a:p>
        </p:txBody>
      </p:sp>
    </p:spTree>
    <p:extLst>
      <p:ext uri="{BB962C8B-B14F-4D97-AF65-F5344CB8AC3E}">
        <p14:creationId xmlns:p14="http://schemas.microsoft.com/office/powerpoint/2010/main" val="8186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Understanding the WSDL</a:t>
            </a:r>
            <a:endParaRPr lang="en-US" dirty="0">
              <a:latin typeface="+mj-lt"/>
            </a:endParaRPr>
          </a:p>
        </p:txBody>
      </p:sp>
      <p:sp>
        <p:nvSpPr>
          <p:cNvPr id="4" name="Rectangle 3">
            <a:extLst>
              <a:ext uri="{FF2B5EF4-FFF2-40B4-BE49-F238E27FC236}">
                <a16:creationId xmlns:a16="http://schemas.microsoft.com/office/drawing/2014/main" id="{21800816-FD8B-436D-9ABC-90EB86D238C6}"/>
              </a:ext>
            </a:extLst>
          </p:cNvPr>
          <p:cNvSpPr/>
          <p:nvPr/>
        </p:nvSpPr>
        <p:spPr>
          <a:xfrm>
            <a:off x="152400" y="1143000"/>
            <a:ext cx="8877300" cy="3139321"/>
          </a:xfrm>
          <a:prstGeom prst="rect">
            <a:avLst/>
          </a:prstGeom>
        </p:spPr>
        <p:txBody>
          <a:bodyPr wrap="square">
            <a:spAutoFit/>
          </a:bodyPr>
          <a:lstStyle/>
          <a:p>
            <a:r>
              <a:rPr lang="en-US" altLang="en-US" dirty="0"/>
              <a:t>Example:</a:t>
            </a:r>
          </a:p>
          <a:p>
            <a:endParaRPr lang="en-US" altLang="en-US" dirty="0"/>
          </a:p>
          <a:p>
            <a:r>
              <a:rPr lang="en-US" altLang="en-US" dirty="0"/>
              <a:t>The </a:t>
            </a:r>
            <a:r>
              <a:rPr lang="en-US" altLang="en-US" b="1" dirty="0"/>
              <a:t>type</a:t>
            </a:r>
            <a:r>
              <a:rPr lang="en-US" altLang="en-US" dirty="0"/>
              <a:t> element is used to define the data types that are used by the web service. </a:t>
            </a:r>
          </a:p>
          <a:p>
            <a:endParaRPr lang="en-US" altLang="en-US" dirty="0"/>
          </a:p>
          <a:p>
            <a:r>
              <a:rPr lang="en-US" altLang="en-US" dirty="0"/>
              <a:t>&lt;</a:t>
            </a:r>
            <a:r>
              <a:rPr lang="en-US" altLang="en-US" dirty="0" err="1"/>
              <a:t>xsd:complexType</a:t>
            </a:r>
            <a:r>
              <a:rPr lang="en-US" altLang="en-US" dirty="0"/>
              <a:t> name=“EMPLOYEE"&gt;</a:t>
            </a:r>
            <a:br>
              <a:rPr lang="en-US" altLang="en-US" dirty="0"/>
            </a:br>
            <a:r>
              <a:rPr lang="en-US" altLang="en-US" dirty="0"/>
              <a:t>   &lt;</a:t>
            </a:r>
            <a:r>
              <a:rPr lang="en-US" altLang="en-US" dirty="0" err="1"/>
              <a:t>xsd:sequence</a:t>
            </a:r>
            <a:r>
              <a:rPr lang="en-US" altLang="en-US" dirty="0"/>
              <a:t>&gt; </a:t>
            </a:r>
            <a:br>
              <a:rPr lang="en-US" altLang="en-US" dirty="0"/>
            </a:br>
            <a:r>
              <a:rPr lang="en-US" altLang="en-US" dirty="0"/>
              <a:t>	&lt;</a:t>
            </a:r>
            <a:r>
              <a:rPr lang="en-US" altLang="en-US" dirty="0" err="1"/>
              <a:t>xsd:element</a:t>
            </a:r>
            <a:r>
              <a:rPr lang="en-US" altLang="en-US" dirty="0"/>
              <a:t> name="</a:t>
            </a:r>
            <a:r>
              <a:rPr lang="en-US" altLang="en-US" dirty="0" err="1"/>
              <a:t>firstName</a:t>
            </a:r>
            <a:r>
              <a:rPr lang="en-US" altLang="en-US" dirty="0"/>
              <a:t>“ type="</a:t>
            </a:r>
            <a:r>
              <a:rPr lang="en-US" altLang="en-US" dirty="0" err="1"/>
              <a:t>xsd:string</a:t>
            </a:r>
            <a:r>
              <a:rPr lang="en-US" altLang="en-US" dirty="0"/>
              <a:t>"/&gt; </a:t>
            </a:r>
            <a:br>
              <a:rPr lang="en-US" altLang="en-US" dirty="0"/>
            </a:br>
            <a:r>
              <a:rPr lang="en-US" altLang="en-US" dirty="0"/>
              <a:t>	&lt;</a:t>
            </a:r>
            <a:r>
              <a:rPr lang="en-US" altLang="en-US" dirty="0" err="1"/>
              <a:t>xsd:element</a:t>
            </a:r>
            <a:r>
              <a:rPr lang="en-US" altLang="en-US" dirty="0"/>
              <a:t> name="</a:t>
            </a:r>
            <a:r>
              <a:rPr lang="en-US" altLang="en-US" dirty="0" err="1"/>
              <a:t>lastName</a:t>
            </a:r>
            <a:r>
              <a:rPr lang="en-US" altLang="en-US" dirty="0"/>
              <a:t>" type="</a:t>
            </a:r>
            <a:r>
              <a:rPr lang="en-US" altLang="en-US" dirty="0" err="1"/>
              <a:t>xsd:string</a:t>
            </a:r>
            <a:r>
              <a:rPr lang="en-US" altLang="en-US" dirty="0"/>
              <a:t>"/&gt; 	</a:t>
            </a:r>
          </a:p>
          <a:p>
            <a:r>
              <a:rPr lang="en-US" altLang="en-US" dirty="0"/>
              <a:t>&lt;</a:t>
            </a:r>
            <a:r>
              <a:rPr lang="en-US" altLang="en-US" dirty="0" err="1"/>
              <a:t>xsd:element</a:t>
            </a:r>
            <a:r>
              <a:rPr lang="en-US" altLang="en-US" dirty="0"/>
              <a:t> name="</a:t>
            </a:r>
            <a:r>
              <a:rPr lang="en-US" altLang="en-US" dirty="0" err="1"/>
              <a:t>ageInYears</a:t>
            </a:r>
            <a:r>
              <a:rPr lang="en-US" altLang="en-US" dirty="0"/>
              <a:t>" type="</a:t>
            </a:r>
            <a:r>
              <a:rPr lang="en-US" altLang="en-US" dirty="0" err="1"/>
              <a:t>xsd:int</a:t>
            </a:r>
            <a:r>
              <a:rPr lang="en-US" altLang="en-US" dirty="0"/>
              <a:t>"/&gt; </a:t>
            </a:r>
            <a:br>
              <a:rPr lang="en-US" altLang="en-US" dirty="0"/>
            </a:br>
            <a:r>
              <a:rPr lang="en-US" altLang="en-US" dirty="0"/>
              <a:t>   &lt;/</a:t>
            </a:r>
            <a:r>
              <a:rPr lang="en-US" altLang="en-US" dirty="0" err="1"/>
              <a:t>xsd:sequence</a:t>
            </a:r>
            <a:r>
              <a:rPr lang="en-US" altLang="en-US" dirty="0"/>
              <a:t>&gt; </a:t>
            </a:r>
            <a:br>
              <a:rPr lang="en-US" altLang="en-US" dirty="0"/>
            </a:br>
            <a:r>
              <a:rPr lang="en-US" altLang="en-US" dirty="0"/>
              <a:t>&lt;/</a:t>
            </a:r>
            <a:r>
              <a:rPr lang="en-US" altLang="en-US" dirty="0" err="1"/>
              <a:t>xsd:complexType</a:t>
            </a:r>
            <a:r>
              <a:rPr lang="en-US" altLang="en-US" dirty="0"/>
              <a:t>&gt;</a:t>
            </a:r>
            <a:endParaRPr lang="en-IN" dirty="0"/>
          </a:p>
        </p:txBody>
      </p:sp>
    </p:spTree>
    <p:extLst>
      <p:ext uri="{BB962C8B-B14F-4D97-AF65-F5344CB8AC3E}">
        <p14:creationId xmlns:p14="http://schemas.microsoft.com/office/powerpoint/2010/main" val="654244530"/>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 SA Cloud &amp;  Virtualization</Template>
  <TotalTime>7760</TotalTime>
  <Words>1146</Words>
  <Application>Microsoft Office PowerPoint</Application>
  <PresentationFormat>On-screen Show (4:3)</PresentationFormat>
  <Paragraphs>180</Paragraphs>
  <Slides>20</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Theme1 new</vt:lpstr>
      <vt:lpstr>WSDL</vt:lpstr>
      <vt:lpstr>Module Overview</vt:lpstr>
      <vt:lpstr>Understanding the WSDL</vt:lpstr>
      <vt:lpstr>Understanding the WSDL</vt:lpstr>
      <vt:lpstr>Understanding the WSDL</vt:lpstr>
      <vt:lpstr>Understanding the WSDL</vt:lpstr>
      <vt:lpstr>Understanding the WSDL</vt:lpstr>
      <vt:lpstr>Understanding the WSDL</vt:lpstr>
      <vt:lpstr>Understanding the WSDL</vt:lpstr>
      <vt:lpstr>Understanding the WSDL</vt:lpstr>
      <vt:lpstr>Understanding the WSDL</vt:lpstr>
      <vt:lpstr>Understanding the WSDL</vt:lpstr>
      <vt:lpstr>Understanding the WSDL</vt:lpstr>
      <vt:lpstr>Understanding the WSDL</vt:lpstr>
      <vt:lpstr>Customizing the WSDL</vt:lpstr>
      <vt:lpstr>Customizing the WSDL</vt:lpstr>
      <vt:lpstr>Customizing the WSDL</vt:lpstr>
      <vt:lpstr>Customizing the WSDL</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sme2</dc:creator>
  <cp:lastModifiedBy>manisha shah</cp:lastModifiedBy>
  <cp:revision>619</cp:revision>
  <dcterms:created xsi:type="dcterms:W3CDTF">2017-09-12T06:44:37Z</dcterms:created>
  <dcterms:modified xsi:type="dcterms:W3CDTF">2019-06-14T03:54:13Z</dcterms:modified>
</cp:coreProperties>
</file>