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91" r:id="rId2"/>
    <p:sldId id="308" r:id="rId3"/>
    <p:sldId id="370" r:id="rId4"/>
    <p:sldId id="311" r:id="rId5"/>
    <p:sldId id="356" r:id="rId6"/>
    <p:sldId id="357" r:id="rId7"/>
    <p:sldId id="358" r:id="rId8"/>
    <p:sldId id="359" r:id="rId9"/>
    <p:sldId id="360" r:id="rId10"/>
    <p:sldId id="361" r:id="rId11"/>
    <p:sldId id="336" r:id="rId12"/>
    <p:sldId id="362" r:id="rId13"/>
    <p:sldId id="363" r:id="rId14"/>
    <p:sldId id="364" r:id="rId15"/>
    <p:sldId id="365" r:id="rId16"/>
    <p:sldId id="366" r:id="rId17"/>
    <p:sldId id="367" r:id="rId18"/>
    <p:sldId id="368" r:id="rId19"/>
    <p:sldId id="369"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5" autoAdjust="0"/>
    <p:restoredTop sz="87661" autoAdjust="0"/>
  </p:normalViewPr>
  <p:slideViewPr>
    <p:cSldViewPr>
      <p:cViewPr varScale="1">
        <p:scale>
          <a:sx n="63" d="100"/>
          <a:sy n="63" d="100"/>
        </p:scale>
        <p:origin x="720" y="78"/>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293742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dirty="0"/>
          </a:p>
        </p:txBody>
      </p:sp>
    </p:spTree>
    <p:extLst>
      <p:ext uri="{BB962C8B-B14F-4D97-AF65-F5344CB8AC3E}">
        <p14:creationId xmlns:p14="http://schemas.microsoft.com/office/powerpoint/2010/main" val="358083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237262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79507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1069093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dirty="0"/>
          </a:p>
        </p:txBody>
      </p:sp>
    </p:spTree>
    <p:extLst>
      <p:ext uri="{BB962C8B-B14F-4D97-AF65-F5344CB8AC3E}">
        <p14:creationId xmlns:p14="http://schemas.microsoft.com/office/powerpoint/2010/main" val="239550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20</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dirty="0"/>
          </a:p>
        </p:txBody>
      </p:sp>
    </p:spTree>
    <p:extLst>
      <p:ext uri="{BB962C8B-B14F-4D97-AF65-F5344CB8AC3E}">
        <p14:creationId xmlns:p14="http://schemas.microsoft.com/office/powerpoint/2010/main" val="283199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199033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106751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297972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352379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398352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Java API for XML-based RPC  (JAX-RPC) makes it possible to write an application in the Java programming language that uses SOAP to make a remote procedure call (RPC). JAX-RPC can also be used to send request-response messages and, in some cases, one-way messages. In addition to these conventional uses, JAX-RPC makes it possible for an application to define its own XML schema and to use that schema to send XML documents and XML fragments. The result of this combination of JAX-RPC and XML Schema is a powerful computing tool.</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2041455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dirty="0"/>
          </a:p>
        </p:txBody>
      </p:sp>
    </p:spTree>
    <p:extLst>
      <p:ext uri="{BB962C8B-B14F-4D97-AF65-F5344CB8AC3E}">
        <p14:creationId xmlns:p14="http://schemas.microsoft.com/office/powerpoint/2010/main" val="162029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6/13/2019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ckquote.example.com/quote?wsd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vn.apache.org/repos/asf/airavata/sandbox/xbaya-web/test/Calculator.wsd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97FE4A-424C-4B19-9493-B0D3A7731B24}"/>
              </a:ext>
            </a:extLst>
          </p:cNvPr>
          <p:cNvSpPr/>
          <p:nvPr/>
        </p:nvSpPr>
        <p:spPr>
          <a:xfrm>
            <a:off x="2286000" y="2967335"/>
            <a:ext cx="5562600" cy="1200329"/>
          </a:xfrm>
          <a:prstGeom prst="rect">
            <a:avLst/>
          </a:prstGeom>
        </p:spPr>
        <p:txBody>
          <a:bodyPr wrap="square">
            <a:spAutoFit/>
          </a:bodyPr>
          <a:lstStyle/>
          <a:p>
            <a:pPr algn="ctr"/>
            <a:r>
              <a:rPr lang="en-IN" sz="3600" b="1" dirty="0"/>
              <a:t>Web </a:t>
            </a:r>
            <a:r>
              <a:rPr lang="en-IN" sz="3600" b="1" dirty="0">
                <a:latin typeface="+mj-lt"/>
              </a:rPr>
              <a:t>Service</a:t>
            </a:r>
            <a:r>
              <a:rPr lang="en-IN" sz="3600" b="1" dirty="0"/>
              <a:t> Explorer and Using End Point</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Using Web Service Explorer</a:t>
            </a: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877E7FA-10B8-4704-9FB3-267E5626BEF0}"/>
              </a:ext>
            </a:extLst>
          </p:cNvPr>
          <p:cNvSpPr/>
          <p:nvPr/>
        </p:nvSpPr>
        <p:spPr>
          <a:xfrm>
            <a:off x="76200" y="1219200"/>
            <a:ext cx="8991600" cy="4801314"/>
          </a:xfrm>
          <a:prstGeom prst="rect">
            <a:avLst/>
          </a:prstGeom>
        </p:spPr>
        <p:txBody>
          <a:bodyPr wrap="square">
            <a:spAutoFit/>
          </a:bodyPr>
          <a:lstStyle/>
          <a:p>
            <a:r>
              <a:rPr lang="en-IN" dirty="0"/>
              <a:t>What is the Web Services Explorer?</a:t>
            </a:r>
          </a:p>
          <a:p>
            <a:r>
              <a:rPr lang="en-IN" dirty="0"/>
              <a:t>It  is a JSP web application which is hosting on the Apache Tomcat servlet engine that contained within Eclipse. </a:t>
            </a:r>
          </a:p>
          <a:p>
            <a:r>
              <a:rPr lang="en-IN" dirty="0"/>
              <a:t>The WSDL Explorer helps us to test and explore WSDL documents.</a:t>
            </a:r>
          </a:p>
          <a:p>
            <a:br>
              <a:rPr lang="en-IN" dirty="0"/>
            </a:br>
            <a:r>
              <a:rPr lang="en-IN" dirty="0"/>
              <a:t>This type of integration allows the Web Services Explorer to access resources in the workspace, to write resources into the workspace, and launch various Web services wizards.</a:t>
            </a:r>
          </a:p>
          <a:p>
            <a:endParaRPr lang="en-IN" dirty="0"/>
          </a:p>
          <a:p>
            <a:r>
              <a:rPr lang="en-IN" dirty="0"/>
              <a:t> 	</a:t>
            </a:r>
          </a:p>
          <a:p>
            <a:r>
              <a:rPr lang="en-IN" b="1" dirty="0"/>
              <a:t>The Web Services Explorer provides three key services to the user:</a:t>
            </a:r>
          </a:p>
          <a:p>
            <a:r>
              <a:rPr lang="en-IN" dirty="0"/>
              <a:t> 	</a:t>
            </a:r>
          </a:p>
          <a:p>
            <a:pPr marL="285750" indent="-285750">
              <a:buFont typeface="Arial" panose="020B0604020202020204" pitchFamily="34" charset="0"/>
              <a:buChar char="•"/>
            </a:pPr>
            <a:r>
              <a:rPr lang="en-IN" dirty="0"/>
              <a:t>It provides comprehensive support to </a:t>
            </a:r>
            <a:r>
              <a:rPr lang="en-IN" b="1" dirty="0"/>
              <a:t>discover</a:t>
            </a:r>
            <a:r>
              <a:rPr lang="en-IN" dirty="0"/>
              <a:t> Web services in WS-Inspection 1.0 documents, and in UDDI v2 or v3 registries using the UDDI v2 protocol.</a:t>
            </a:r>
          </a:p>
          <a:p>
            <a:pPr marL="285750" indent="-285750">
              <a:buFont typeface="Arial" panose="020B0604020202020204" pitchFamily="34" charset="0"/>
              <a:buChar char="•"/>
            </a:pPr>
            <a:r>
              <a:rPr lang="en-IN" dirty="0"/>
              <a:t>It gives comprehensive support to </a:t>
            </a:r>
            <a:r>
              <a:rPr lang="en-IN" b="1" dirty="0"/>
              <a:t>publish</a:t>
            </a:r>
            <a:r>
              <a:rPr lang="en-IN" dirty="0"/>
              <a:t> Web services to UDDI v2 or v3 registries using the UDDI v2 protocol.</a:t>
            </a:r>
          </a:p>
          <a:p>
            <a:pPr marL="285750" indent="-285750">
              <a:buFont typeface="Arial" panose="020B0604020202020204" pitchFamily="34" charset="0"/>
              <a:buChar char="•"/>
            </a:pPr>
            <a:r>
              <a:rPr lang="en-IN" dirty="0"/>
              <a:t>It gives comprehensive support to browse and invoke Web services natively via their WSDL and XSD.</a:t>
            </a:r>
          </a:p>
        </p:txBody>
      </p:sp>
    </p:spTree>
    <p:extLst>
      <p:ext uri="{BB962C8B-B14F-4D97-AF65-F5344CB8AC3E}">
        <p14:creationId xmlns:p14="http://schemas.microsoft.com/office/powerpoint/2010/main" val="405020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Using Endpoint</a:t>
            </a:r>
            <a:r>
              <a:rPr lang="en-IN" sz="2400" dirty="0">
                <a:latin typeface="+mj-lt"/>
              </a:rPr>
              <a:t> </a:t>
            </a:r>
          </a:p>
        </p:txBody>
      </p:sp>
      <p:sp>
        <p:nvSpPr>
          <p:cNvPr id="4" name="Rectangle 3"/>
          <p:cNvSpPr/>
          <p:nvPr/>
        </p:nvSpPr>
        <p:spPr>
          <a:xfrm>
            <a:off x="228600" y="928798"/>
            <a:ext cx="8686800" cy="5940088"/>
          </a:xfrm>
          <a:prstGeom prst="rect">
            <a:avLst/>
          </a:prstGeom>
        </p:spPr>
        <p:txBody>
          <a:bodyPr wrap="square">
            <a:spAutoFit/>
          </a:bodyPr>
          <a:lstStyle/>
          <a:p>
            <a:pPr>
              <a:defRPr/>
            </a:pPr>
            <a:r>
              <a:rPr lang="en-US" sz="2000" dirty="0"/>
              <a:t>JAX-RPC enables a Web</a:t>
            </a:r>
            <a:r>
              <a:rPr lang="en-US" sz="2000" u="sng" dirty="0"/>
              <a:t> </a:t>
            </a:r>
            <a:r>
              <a:rPr lang="en-US" sz="2000" dirty="0"/>
              <a:t>Service</a:t>
            </a:r>
            <a:r>
              <a:rPr lang="en-US" sz="2000" u="sng" dirty="0"/>
              <a:t> </a:t>
            </a:r>
            <a:r>
              <a:rPr lang="en-US" sz="2000" dirty="0"/>
              <a:t>endpoint to be developed using either a Java Servlet or Enterprise JavaBeans (EJB) component model. </a:t>
            </a:r>
          </a:p>
          <a:p>
            <a:pPr>
              <a:defRPr/>
            </a:pPr>
            <a:endParaRPr lang="en-US" sz="2000" dirty="0"/>
          </a:p>
          <a:p>
            <a:pPr>
              <a:defRPr/>
            </a:pPr>
            <a:r>
              <a:rPr lang="en-US" sz="2000" dirty="0"/>
              <a:t>Web service endpoint is deployed on either the Web container or EJB container which based on the corresponding component model. </a:t>
            </a:r>
          </a:p>
          <a:p>
            <a:pPr>
              <a:defRPr/>
            </a:pPr>
            <a:endParaRPr lang="en-US" sz="2000" dirty="0"/>
          </a:p>
          <a:p>
            <a:pPr>
              <a:defRPr/>
            </a:pPr>
            <a:r>
              <a:rPr lang="en-US" sz="2000" dirty="0"/>
              <a:t>These endpoints are designed using a WSDL document. This WSDL document can be published in public or private registry, though those registries is not required. </a:t>
            </a:r>
          </a:p>
          <a:p>
            <a:pPr>
              <a:defRPr/>
            </a:pPr>
            <a:endParaRPr lang="en-US" sz="2000" dirty="0"/>
          </a:p>
          <a:p>
            <a:pPr>
              <a:defRPr/>
            </a:pPr>
            <a:r>
              <a:rPr lang="en-US" sz="2000" dirty="0"/>
              <a:t>A client uses this WSDL document and invokes the Web service endpoint. </a:t>
            </a:r>
          </a:p>
          <a:p>
            <a:pPr>
              <a:defRPr/>
            </a:pPr>
            <a:endParaRPr lang="en-US" sz="2000" dirty="0"/>
          </a:p>
          <a:p>
            <a:pPr>
              <a:defRPr/>
            </a:pPr>
            <a:r>
              <a:rPr lang="en-US" sz="2000" dirty="0"/>
              <a:t>For invoking a heterogeneous Web service </a:t>
            </a:r>
            <a:r>
              <a:rPr lang="en-US" sz="2000" dirty="0" err="1"/>
              <a:t>endpoint,a</a:t>
            </a:r>
            <a:r>
              <a:rPr lang="en-US" sz="2000" dirty="0"/>
              <a:t> JAX-RPC client can use stubs-based, dynamic proxy or dynamic invocation interface (DII) programming models.</a:t>
            </a:r>
          </a:p>
          <a:p>
            <a:pPr>
              <a:defRPr/>
            </a:pPr>
            <a:endParaRPr lang="en-US" sz="2000" dirty="0"/>
          </a:p>
          <a:p>
            <a:pPr>
              <a:defRPr/>
            </a:pPr>
            <a:r>
              <a:rPr lang="en-US" altLang="en-US" sz="2000" dirty="0"/>
              <a:t>WSDL specifies a grammar that describes Web services as </a:t>
            </a:r>
            <a:r>
              <a:rPr lang="en-US" altLang="en-US" sz="2000" b="1" dirty="0"/>
              <a:t>a group of communication endpoints</a:t>
            </a:r>
            <a:r>
              <a:rPr lang="en-US" altLang="en-US" sz="2000" dirty="0"/>
              <a:t>, called </a:t>
            </a:r>
            <a:r>
              <a:rPr lang="en-US" altLang="en-US" sz="2000" b="1" dirty="0"/>
              <a:t>ports</a:t>
            </a:r>
            <a:r>
              <a:rPr lang="en-US" altLang="en-US" sz="2000" dirty="0"/>
              <a:t>. </a:t>
            </a:r>
          </a:p>
          <a:p>
            <a:pPr>
              <a:defRPr/>
            </a:pPr>
            <a:endParaRPr lang="en-US" sz="2000" dirty="0"/>
          </a:p>
          <a:p>
            <a:pPr fontAlgn="base"/>
            <a:endParaRPr lang="en-US" sz="2000" dirty="0"/>
          </a:p>
        </p:txBody>
      </p:sp>
    </p:spTree>
    <p:extLst>
      <p:ext uri="{BB962C8B-B14F-4D97-AF65-F5344CB8AC3E}">
        <p14:creationId xmlns:p14="http://schemas.microsoft.com/office/powerpoint/2010/main" val="206449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Using Endpoint Cont..</a:t>
            </a:r>
            <a:r>
              <a:rPr lang="en-IN" sz="2400" dirty="0">
                <a:latin typeface="+mj-lt"/>
              </a:rPr>
              <a:t> </a:t>
            </a:r>
          </a:p>
        </p:txBody>
      </p:sp>
      <p:sp>
        <p:nvSpPr>
          <p:cNvPr id="3" name="Rectangle 2">
            <a:extLst>
              <a:ext uri="{FF2B5EF4-FFF2-40B4-BE49-F238E27FC236}">
                <a16:creationId xmlns:a16="http://schemas.microsoft.com/office/drawing/2014/main" id="{A0BD91AE-4F70-4DF7-BA90-422566559BEF}"/>
              </a:ext>
            </a:extLst>
          </p:cNvPr>
          <p:cNvSpPr/>
          <p:nvPr/>
        </p:nvSpPr>
        <p:spPr>
          <a:xfrm>
            <a:off x="304800" y="835700"/>
            <a:ext cx="8686800" cy="1569660"/>
          </a:xfrm>
          <a:prstGeom prst="rect">
            <a:avLst/>
          </a:prstGeom>
        </p:spPr>
        <p:txBody>
          <a:bodyPr wrap="square">
            <a:spAutoFit/>
          </a:bodyPr>
          <a:lstStyle/>
          <a:p>
            <a:r>
              <a:rPr lang="en-IN" sz="1600" dirty="0">
                <a:solidFill>
                  <a:srgbClr val="333333"/>
                </a:solidFill>
                <a:latin typeface="Open Sans"/>
              </a:rPr>
              <a:t>Using the </a:t>
            </a:r>
            <a:r>
              <a:rPr lang="en-IN" sz="1600" b="1" dirty="0">
                <a:solidFill>
                  <a:srgbClr val="333333"/>
                </a:solidFill>
                <a:latin typeface="Open Sans"/>
              </a:rPr>
              <a:t>Endpoint Explorer</a:t>
            </a:r>
            <a:r>
              <a:rPr lang="en-IN" sz="1600" dirty="0">
                <a:solidFill>
                  <a:srgbClr val="333333"/>
                </a:solidFill>
                <a:latin typeface="Open Sans"/>
              </a:rPr>
              <a:t> dialog, we can send arbitrary requests and also can analyse server responses.</a:t>
            </a:r>
          </a:p>
          <a:p>
            <a:endParaRPr lang="en-IN" sz="1600" dirty="0">
              <a:solidFill>
                <a:srgbClr val="333333"/>
              </a:solidFill>
              <a:latin typeface="Open Sans"/>
            </a:endParaRPr>
          </a:p>
          <a:p>
            <a:r>
              <a:rPr lang="en-IN" sz="1600" dirty="0">
                <a:solidFill>
                  <a:srgbClr val="333333"/>
                </a:solidFill>
                <a:latin typeface="Open Sans"/>
              </a:rPr>
              <a:t>When we start </a:t>
            </a:r>
            <a:r>
              <a:rPr lang="en-IN" sz="1600" dirty="0" err="1">
                <a:solidFill>
                  <a:srgbClr val="333333"/>
                </a:solidFill>
                <a:latin typeface="Open Sans"/>
              </a:rPr>
              <a:t>SoapUI,the</a:t>
            </a:r>
            <a:r>
              <a:rPr lang="en-IN" sz="1600" dirty="0">
                <a:solidFill>
                  <a:srgbClr val="333333"/>
                </a:solidFill>
                <a:latin typeface="Open Sans"/>
              </a:rPr>
              <a:t> Endpoint Explorer dialog is displayed by default.</a:t>
            </a:r>
          </a:p>
          <a:p>
            <a:endParaRPr lang="en-IN" sz="1600" dirty="0">
              <a:solidFill>
                <a:srgbClr val="333333"/>
              </a:solidFill>
              <a:latin typeface="Open Sans"/>
            </a:endParaRPr>
          </a:p>
          <a:p>
            <a:r>
              <a:rPr lang="en-IN" sz="1600" dirty="0">
                <a:solidFill>
                  <a:srgbClr val="333333"/>
                </a:solidFill>
                <a:latin typeface="Open Sans"/>
              </a:rPr>
              <a:t>If we want to open it manually, click </a:t>
            </a:r>
            <a:r>
              <a:rPr lang="en-IN" sz="1600" b="1" dirty="0">
                <a:solidFill>
                  <a:srgbClr val="333333"/>
                </a:solidFill>
                <a:latin typeface="Open Sans"/>
              </a:rPr>
              <a:t>Endpoint Explorer</a:t>
            </a:r>
            <a:r>
              <a:rPr lang="en-IN" sz="1600" dirty="0">
                <a:solidFill>
                  <a:srgbClr val="333333"/>
                </a:solidFill>
                <a:latin typeface="Open Sans"/>
              </a:rPr>
              <a:t> on the main toolbar:</a:t>
            </a:r>
            <a:endParaRPr lang="en-IN" sz="1600" dirty="0"/>
          </a:p>
        </p:txBody>
      </p:sp>
      <p:pic>
        <p:nvPicPr>
          <p:cNvPr id="6" name="Content Placeholder 5" descr="Endpoint structure">
            <a:extLst>
              <a:ext uri="{FF2B5EF4-FFF2-40B4-BE49-F238E27FC236}">
                <a16:creationId xmlns:a16="http://schemas.microsoft.com/office/drawing/2014/main" id="{C52B4319-C4D3-4A5D-8A5C-84B1B13FF2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2590800"/>
            <a:ext cx="6680200" cy="2932113"/>
          </a:xfrm>
          <a:noFill/>
          <a:ln/>
        </p:spPr>
      </p:pic>
    </p:spTree>
    <p:extLst>
      <p:ext uri="{BB962C8B-B14F-4D97-AF65-F5344CB8AC3E}">
        <p14:creationId xmlns:p14="http://schemas.microsoft.com/office/powerpoint/2010/main" val="6942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Using Endpoint Cont..</a:t>
            </a:r>
            <a:endParaRPr lang="en-IN" sz="2400" dirty="0">
              <a:latin typeface="+mj-lt"/>
            </a:endParaRPr>
          </a:p>
        </p:txBody>
      </p:sp>
      <p:sp>
        <p:nvSpPr>
          <p:cNvPr id="3" name="Rectangle 2">
            <a:extLst>
              <a:ext uri="{FF2B5EF4-FFF2-40B4-BE49-F238E27FC236}">
                <a16:creationId xmlns:a16="http://schemas.microsoft.com/office/drawing/2014/main" id="{A0BD91AE-4F70-4DF7-BA90-422566559BEF}"/>
              </a:ext>
            </a:extLst>
          </p:cNvPr>
          <p:cNvSpPr/>
          <p:nvPr/>
        </p:nvSpPr>
        <p:spPr>
          <a:xfrm>
            <a:off x="228600" y="914400"/>
            <a:ext cx="8686800" cy="4001095"/>
          </a:xfrm>
          <a:prstGeom prst="rect">
            <a:avLst/>
          </a:prstGeom>
        </p:spPr>
        <p:txBody>
          <a:bodyPr wrap="square">
            <a:spAutoFit/>
          </a:bodyPr>
          <a:lstStyle/>
          <a:p>
            <a:r>
              <a:rPr lang="en-IN" dirty="0"/>
              <a:t>To send a request:</a:t>
            </a:r>
          </a:p>
          <a:p>
            <a:pPr marL="342900" indent="-342900">
              <a:buFont typeface="+mj-lt"/>
              <a:buAutoNum type="arabicPeriod"/>
            </a:pPr>
            <a:r>
              <a:rPr lang="en-IN" dirty="0"/>
              <a:t>Select an HTTP method. We can use any of the supported HTTP methods: </a:t>
            </a:r>
            <a:r>
              <a:rPr lang="en-IN" i="1" dirty="0"/>
              <a:t>GET, POST, PUT, DELETE, HEAD, OPTIONS, TRACE, PATCH, PROPFIND, LOCK, UNLOCK, COPY and PURGE.</a:t>
            </a:r>
            <a:endParaRPr lang="en-IN" dirty="0"/>
          </a:p>
          <a:p>
            <a:pPr marL="342900" indent="-342900">
              <a:buFont typeface="+mj-lt"/>
              <a:buAutoNum type="arabicPeriod"/>
            </a:pPr>
            <a:endParaRPr lang="en-IN" dirty="0"/>
          </a:p>
          <a:p>
            <a:pPr marL="342900" indent="-342900">
              <a:buFont typeface="+mj-lt"/>
              <a:buAutoNum type="arabicPeriod"/>
            </a:pPr>
            <a:r>
              <a:rPr lang="en-IN" dirty="0"/>
              <a:t>Also we can mention headers in the </a:t>
            </a:r>
            <a:r>
              <a:rPr lang="en-IN" b="1" dirty="0"/>
              <a:t>Authentication &amp; Headers</a:t>
            </a:r>
            <a:r>
              <a:rPr lang="en-IN" dirty="0"/>
              <a:t> panel.</a:t>
            </a:r>
            <a:br>
              <a:rPr lang="en-IN" dirty="0"/>
            </a:br>
            <a:r>
              <a:rPr lang="en-IN" dirty="0"/>
              <a:t>If the method supports payload bodies, we can mention one in the </a:t>
            </a:r>
            <a:r>
              <a:rPr lang="en-IN" b="1" dirty="0"/>
              <a:t>Body</a:t>
            </a:r>
            <a:r>
              <a:rPr lang="en-IN" dirty="0"/>
              <a:t> panel.</a:t>
            </a:r>
          </a:p>
          <a:p>
            <a:pPr marL="342900" indent="-342900">
              <a:buFont typeface="+mj-lt"/>
              <a:buAutoNum type="arabicPeriod"/>
            </a:pPr>
            <a:r>
              <a:rPr lang="en-IN" dirty="0"/>
              <a:t>Mention the URL where we want to send the request.</a:t>
            </a:r>
          </a:p>
          <a:p>
            <a:pPr marL="342900" indent="-342900">
              <a:buFont typeface="+mj-lt"/>
              <a:buAutoNum type="arabicPeriod"/>
            </a:pPr>
            <a:r>
              <a:rPr lang="en-IN" dirty="0"/>
              <a:t>Click </a:t>
            </a:r>
            <a:r>
              <a:rPr lang="en-IN" b="1" dirty="0"/>
              <a:t>Send</a:t>
            </a:r>
            <a:r>
              <a:rPr lang="en-IN" dirty="0"/>
              <a:t>.</a:t>
            </a:r>
          </a:p>
          <a:p>
            <a:pPr marL="342900" indent="-342900">
              <a:buFont typeface="+mj-lt"/>
              <a:buAutoNum type="arabicPeriod"/>
            </a:pPr>
            <a:r>
              <a:rPr lang="en-IN" dirty="0"/>
              <a:t>Analyse the server response in the </a:t>
            </a:r>
            <a:r>
              <a:rPr lang="en-IN" b="1" dirty="0"/>
              <a:t>Response (RAW)</a:t>
            </a:r>
            <a:r>
              <a:rPr lang="en-IN" dirty="0"/>
              <a:t> panel.</a:t>
            </a:r>
          </a:p>
          <a:p>
            <a:pPr marL="342900" indent="-342900">
              <a:buFont typeface="+mj-lt"/>
              <a:buAutoNum type="arabicPeriod"/>
            </a:pPr>
            <a:r>
              <a:rPr lang="en-IN" dirty="0"/>
              <a:t>Click </a:t>
            </a:r>
            <a:r>
              <a:rPr lang="en-IN" b="1" dirty="0"/>
              <a:t>Save Request</a:t>
            </a:r>
            <a:r>
              <a:rPr lang="en-IN" dirty="0"/>
              <a:t> to add the sent request to a test.</a:t>
            </a:r>
          </a:p>
          <a:p>
            <a:pPr marL="342900" indent="-342900">
              <a:buFont typeface="+mj-lt"/>
              <a:buAutoNum type="arabicPeriod"/>
            </a:pPr>
            <a:endParaRPr lang="en-IN" dirty="0"/>
          </a:p>
          <a:p>
            <a:r>
              <a:rPr lang="en-IN" sz="2000" b="1" dirty="0"/>
              <a:t>Save Request</a:t>
            </a:r>
          </a:p>
          <a:p>
            <a:r>
              <a:rPr lang="en-IN" dirty="0"/>
              <a:t>To add the sent request to a test, click </a:t>
            </a:r>
            <a:r>
              <a:rPr lang="en-IN" b="1" dirty="0"/>
              <a:t>Save Request</a:t>
            </a:r>
            <a:r>
              <a:rPr lang="en-IN" dirty="0"/>
              <a:t>:</a:t>
            </a:r>
            <a:endParaRPr lang="en-IN" sz="1600" dirty="0"/>
          </a:p>
        </p:txBody>
      </p:sp>
      <p:pic>
        <p:nvPicPr>
          <p:cNvPr id="10242" name="Picture 2" descr="The New REST Request dialog">
            <a:extLst>
              <a:ext uri="{FF2B5EF4-FFF2-40B4-BE49-F238E27FC236}">
                <a16:creationId xmlns:a16="http://schemas.microsoft.com/office/drawing/2014/main" id="{22E55D63-8D07-4243-9803-500830FD9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800600"/>
            <a:ext cx="5486400" cy="196596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0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Using Endpoint Cont..</a:t>
            </a:r>
            <a:endParaRPr lang="en-IN" sz="2400" dirty="0">
              <a:latin typeface="+mj-lt"/>
            </a:endParaRPr>
          </a:p>
        </p:txBody>
      </p:sp>
      <p:sp>
        <p:nvSpPr>
          <p:cNvPr id="3" name="Rectangle 2">
            <a:extLst>
              <a:ext uri="{FF2B5EF4-FFF2-40B4-BE49-F238E27FC236}">
                <a16:creationId xmlns:a16="http://schemas.microsoft.com/office/drawing/2014/main" id="{A0BD91AE-4F70-4DF7-BA90-422566559BEF}"/>
              </a:ext>
            </a:extLst>
          </p:cNvPr>
          <p:cNvSpPr/>
          <p:nvPr/>
        </p:nvSpPr>
        <p:spPr>
          <a:xfrm>
            <a:off x="228600" y="914400"/>
            <a:ext cx="8686800" cy="1754326"/>
          </a:xfrm>
          <a:prstGeom prst="rect">
            <a:avLst/>
          </a:prstGeom>
        </p:spPr>
        <p:txBody>
          <a:bodyPr wrap="square">
            <a:spAutoFit/>
          </a:bodyPr>
          <a:lstStyle/>
          <a:p>
            <a:r>
              <a:rPr lang="en-IN" dirty="0"/>
              <a:t>1.    In the </a:t>
            </a:r>
            <a:r>
              <a:rPr lang="en-IN" b="1" dirty="0"/>
              <a:t>New REST Request</a:t>
            </a:r>
            <a:r>
              <a:rPr lang="en-IN" dirty="0"/>
              <a:t> dialog, specify the name of  our new request.</a:t>
            </a:r>
            <a:br>
              <a:rPr lang="en-IN" dirty="0"/>
            </a:br>
            <a:r>
              <a:rPr lang="en-IN" dirty="0"/>
              <a:t>2.    If we want to open the Request editor after creating the request, select the </a:t>
            </a:r>
            <a:r>
              <a:rPr lang="en-IN" b="1" dirty="0"/>
              <a:t>Open       Request</a:t>
            </a:r>
            <a:r>
              <a:rPr lang="en-IN" dirty="0"/>
              <a:t> option.</a:t>
            </a:r>
            <a:br>
              <a:rPr lang="en-IN" dirty="0"/>
            </a:br>
            <a:r>
              <a:rPr lang="en-IN" dirty="0"/>
              <a:t>3.    Select the project to which we want to add the request.</a:t>
            </a:r>
            <a:br>
              <a:rPr lang="en-IN" dirty="0"/>
            </a:br>
            <a:r>
              <a:rPr lang="en-IN" dirty="0"/>
              <a:t>4.    Click </a:t>
            </a:r>
            <a:r>
              <a:rPr lang="en-IN" b="1" dirty="0"/>
              <a:t>OK</a:t>
            </a:r>
            <a:r>
              <a:rPr lang="en-IN" dirty="0"/>
              <a:t>.</a:t>
            </a:r>
          </a:p>
          <a:p>
            <a:r>
              <a:rPr lang="en-IN" dirty="0"/>
              <a:t>The new request will be added to the project:</a:t>
            </a:r>
          </a:p>
        </p:txBody>
      </p:sp>
      <p:pic>
        <p:nvPicPr>
          <p:cNvPr id="11266" name="Picture 2" descr="Added request in the navigator">
            <a:extLst>
              <a:ext uri="{FF2B5EF4-FFF2-40B4-BE49-F238E27FC236}">
                <a16:creationId xmlns:a16="http://schemas.microsoft.com/office/drawing/2014/main" id="{F4B110FB-A5EA-49C8-8C04-D1F8384D4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13760"/>
            <a:ext cx="6667500" cy="20574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78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Wsimport Revisited</a:t>
            </a:r>
            <a:r>
              <a:rPr lang="en-IN" sz="2400" dirty="0">
                <a:latin typeface="+mj-lt"/>
              </a:rPr>
              <a:t> </a:t>
            </a:r>
          </a:p>
        </p:txBody>
      </p:sp>
      <p:sp>
        <p:nvSpPr>
          <p:cNvPr id="4" name="Rectangle 3">
            <a:extLst>
              <a:ext uri="{FF2B5EF4-FFF2-40B4-BE49-F238E27FC236}">
                <a16:creationId xmlns:a16="http://schemas.microsoft.com/office/drawing/2014/main" id="{8E58428C-D2D3-4E4F-9788-0CEB857BCBF7}"/>
              </a:ext>
            </a:extLst>
          </p:cNvPr>
          <p:cNvSpPr/>
          <p:nvPr/>
        </p:nvSpPr>
        <p:spPr>
          <a:xfrm>
            <a:off x="381000" y="2438400"/>
            <a:ext cx="8229600" cy="1938992"/>
          </a:xfrm>
          <a:prstGeom prst="rect">
            <a:avLst/>
          </a:prstGeom>
        </p:spPr>
        <p:txBody>
          <a:bodyPr wrap="square">
            <a:spAutoFit/>
          </a:bodyPr>
          <a:lstStyle/>
          <a:p>
            <a:r>
              <a:rPr lang="en-IN" sz="2400" b="1" dirty="0"/>
              <a:t>Wsimport</a:t>
            </a:r>
            <a:r>
              <a:rPr lang="en-IN" sz="2400" dirty="0"/>
              <a:t> is a command line tool which is provided by JAX-WS to generate all the web services artifacts. Those Web service artifacts includes web service client support code which will take care of including qualified name and URL in the client supporting class</a:t>
            </a:r>
            <a:r>
              <a:rPr lang="en-IN" sz="2000" b="1" dirty="0"/>
              <a:t>.</a:t>
            </a:r>
            <a:endParaRPr lang="en-IN" sz="2400" dirty="0"/>
          </a:p>
        </p:txBody>
      </p:sp>
    </p:spTree>
    <p:extLst>
      <p:ext uri="{BB962C8B-B14F-4D97-AF65-F5344CB8AC3E}">
        <p14:creationId xmlns:p14="http://schemas.microsoft.com/office/powerpoint/2010/main" val="71775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Wsimport Revisited</a:t>
            </a:r>
            <a:r>
              <a:rPr lang="en-IN" sz="2400" dirty="0">
                <a:latin typeface="+mj-lt"/>
              </a:rPr>
              <a:t> </a:t>
            </a:r>
            <a:r>
              <a:rPr lang="en-IN" dirty="0">
                <a:latin typeface="+mj-lt"/>
              </a:rPr>
              <a:t>Cont..</a:t>
            </a:r>
            <a:endParaRPr lang="en-IN" sz="2400" dirty="0">
              <a:latin typeface="+mj-lt"/>
            </a:endParaRPr>
          </a:p>
        </p:txBody>
      </p:sp>
      <p:sp>
        <p:nvSpPr>
          <p:cNvPr id="4" name="Rectangle 3">
            <a:extLst>
              <a:ext uri="{FF2B5EF4-FFF2-40B4-BE49-F238E27FC236}">
                <a16:creationId xmlns:a16="http://schemas.microsoft.com/office/drawing/2014/main" id="{8E58428C-D2D3-4E4F-9788-0CEB857BCBF7}"/>
              </a:ext>
            </a:extLst>
          </p:cNvPr>
          <p:cNvSpPr/>
          <p:nvPr/>
        </p:nvSpPr>
        <p:spPr>
          <a:xfrm>
            <a:off x="0" y="914400"/>
            <a:ext cx="9067800" cy="4770537"/>
          </a:xfrm>
          <a:prstGeom prst="rect">
            <a:avLst/>
          </a:prstGeom>
        </p:spPr>
        <p:txBody>
          <a:bodyPr wrap="square">
            <a:spAutoFit/>
          </a:bodyPr>
          <a:lstStyle/>
          <a:p>
            <a:r>
              <a:rPr lang="en-IN" sz="1600" dirty="0"/>
              <a:t>The </a:t>
            </a:r>
            <a:r>
              <a:rPr lang="en-IN" sz="1600" b="1" dirty="0"/>
              <a:t>wsimport</a:t>
            </a:r>
            <a:r>
              <a:rPr lang="en-IN" sz="1600" dirty="0"/>
              <a:t> command generates the following JAX-WS portable artifacts. These artifacts can be packaged in a WAR file with the WSDL and schema documents and the endpoint implementation to be deployed. The wsimport command also provides a wsimport Ant task.</a:t>
            </a:r>
          </a:p>
          <a:p>
            <a:endParaRPr lang="en-IN" sz="1600" dirty="0"/>
          </a:p>
          <a:p>
            <a:pPr marL="285750" indent="-285750">
              <a:buFont typeface="Arial" panose="020B0604020202020204" pitchFamily="34" charset="0"/>
              <a:buChar char="•"/>
            </a:pPr>
            <a:r>
              <a:rPr lang="en-IN" sz="1600" dirty="0"/>
              <a:t>Service Endpoint Interface (SEI)</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Service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Exception class is mapped from wsdl:fault (if any)</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Async Response Bean is derived from response wsdl:message (if any)</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JAXB generated value types (mapped java classes from schema types)</a:t>
            </a:r>
          </a:p>
          <a:p>
            <a:endParaRPr lang="en-IN" sz="1600" dirty="0"/>
          </a:p>
          <a:p>
            <a:r>
              <a:rPr lang="en-IN" sz="1600" dirty="0"/>
              <a:t>To start the wsgen command, do the following:</a:t>
            </a:r>
          </a:p>
          <a:p>
            <a:endParaRPr lang="en-IN" sz="1600" dirty="0"/>
          </a:p>
          <a:p>
            <a:endParaRPr lang="en-IN" sz="1600" b="1" dirty="0"/>
          </a:p>
          <a:p>
            <a:r>
              <a:rPr lang="en-IN" sz="1600" dirty="0"/>
              <a:t>Windows:</a:t>
            </a:r>
          </a:p>
          <a:p>
            <a:r>
              <a:rPr lang="en-IN" sz="1600" b="1" dirty="0"/>
              <a:t>\bin\wsimport.bat -help</a:t>
            </a:r>
          </a:p>
        </p:txBody>
      </p:sp>
    </p:spTree>
    <p:extLst>
      <p:ext uri="{BB962C8B-B14F-4D97-AF65-F5344CB8AC3E}">
        <p14:creationId xmlns:p14="http://schemas.microsoft.com/office/powerpoint/2010/main" val="221539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Wsimport Revisited</a:t>
            </a:r>
            <a:r>
              <a:rPr lang="en-IN" sz="2400" dirty="0"/>
              <a:t> </a:t>
            </a:r>
            <a:r>
              <a:rPr lang="en-IN" dirty="0"/>
              <a:t>Cont..</a:t>
            </a:r>
            <a:endParaRPr lang="en-IN" sz="2400" dirty="0">
              <a:latin typeface="+mj-lt"/>
            </a:endParaRPr>
          </a:p>
        </p:txBody>
      </p:sp>
      <p:sp>
        <p:nvSpPr>
          <p:cNvPr id="7" name="Rectangle 6">
            <a:extLst>
              <a:ext uri="{FF2B5EF4-FFF2-40B4-BE49-F238E27FC236}">
                <a16:creationId xmlns:a16="http://schemas.microsoft.com/office/drawing/2014/main" id="{4863C17A-DB94-4E99-9414-1258079DF281}"/>
              </a:ext>
            </a:extLst>
          </p:cNvPr>
          <p:cNvSpPr/>
          <p:nvPr/>
        </p:nvSpPr>
        <p:spPr>
          <a:xfrm>
            <a:off x="304800" y="914400"/>
            <a:ext cx="8763000" cy="923330"/>
          </a:xfrm>
          <a:prstGeom prst="rect">
            <a:avLst/>
          </a:prstGeom>
        </p:spPr>
        <p:txBody>
          <a:bodyPr wrap="square">
            <a:spAutoFit/>
          </a:bodyPr>
          <a:lstStyle/>
          <a:p>
            <a:r>
              <a:rPr lang="en-IN" b="1" dirty="0"/>
              <a:t>Syntax</a:t>
            </a:r>
          </a:p>
          <a:p>
            <a:r>
              <a:rPr lang="en-IN" dirty="0"/>
              <a:t>wsimport [options] &lt;wsdl&gt;</a:t>
            </a:r>
          </a:p>
          <a:p>
            <a:r>
              <a:rPr lang="en-IN" sz="1600" b="1" dirty="0"/>
              <a:t>The following table lists the wsimport options.</a:t>
            </a:r>
          </a:p>
        </p:txBody>
      </p:sp>
      <p:graphicFrame>
        <p:nvGraphicFramePr>
          <p:cNvPr id="8" name="Table 7" descr="wsimport options">
            <a:extLst>
              <a:ext uri="{FF2B5EF4-FFF2-40B4-BE49-F238E27FC236}">
                <a16:creationId xmlns:a16="http://schemas.microsoft.com/office/drawing/2014/main" id="{20A1851D-D961-4B0E-85FC-347D4F003D1C}"/>
              </a:ext>
            </a:extLst>
          </p:cNvPr>
          <p:cNvGraphicFramePr>
            <a:graphicFrameLocks noGrp="1"/>
          </p:cNvGraphicFramePr>
          <p:nvPr>
            <p:extLst>
              <p:ext uri="{D42A27DB-BD31-4B8C-83A1-F6EECF244321}">
                <p14:modId xmlns:p14="http://schemas.microsoft.com/office/powerpoint/2010/main" val="2347551871"/>
              </p:ext>
            </p:extLst>
          </p:nvPr>
        </p:nvGraphicFramePr>
        <p:xfrm>
          <a:off x="152400" y="1837728"/>
          <a:ext cx="8763000" cy="4943754"/>
        </p:xfrm>
        <a:graphic>
          <a:graphicData uri="http://schemas.openxmlformats.org/drawingml/2006/table">
            <a:tbl>
              <a:tblPr/>
              <a:tblGrid>
                <a:gridCol w="1905000">
                  <a:extLst>
                    <a:ext uri="{9D8B030D-6E8A-4147-A177-3AD203B41FA5}">
                      <a16:colId xmlns:a16="http://schemas.microsoft.com/office/drawing/2014/main" val="4149714384"/>
                    </a:ext>
                  </a:extLst>
                </a:gridCol>
                <a:gridCol w="6858000">
                  <a:extLst>
                    <a:ext uri="{9D8B030D-6E8A-4147-A177-3AD203B41FA5}">
                      <a16:colId xmlns:a16="http://schemas.microsoft.com/office/drawing/2014/main" val="4240415872"/>
                    </a:ext>
                  </a:extLst>
                </a:gridCol>
              </a:tblGrid>
              <a:tr h="152160">
                <a:tc>
                  <a:txBody>
                    <a:bodyPr/>
                    <a:lstStyle/>
                    <a:p>
                      <a:pPr algn="ctr"/>
                      <a:r>
                        <a:rPr lang="en-IN" sz="1050" b="1" dirty="0">
                          <a:effectLst/>
                        </a:rPr>
                        <a:t>Option</a:t>
                      </a:r>
                    </a:p>
                  </a:txBody>
                  <a:tcPr marL="35638" marR="35638" marT="17819" marB="17819" anchor="ctr">
                    <a:lnL>
                      <a:noFill/>
                    </a:lnL>
                    <a:lnR>
                      <a:noFill/>
                    </a:lnR>
                    <a:lnT>
                      <a:noFill/>
                    </a:lnT>
                    <a:lnB>
                      <a:noFill/>
                    </a:lnB>
                  </a:tcPr>
                </a:tc>
                <a:tc>
                  <a:txBody>
                    <a:bodyPr/>
                    <a:lstStyle/>
                    <a:p>
                      <a:pPr algn="ctr"/>
                      <a:r>
                        <a:rPr lang="en-IN" sz="1050" b="1" dirty="0">
                          <a:effectLst/>
                        </a:rPr>
                        <a:t>Description</a:t>
                      </a:r>
                    </a:p>
                  </a:txBody>
                  <a:tcPr marL="35638" marR="35638" marT="17819" marB="17819" anchor="ctr">
                    <a:lnL>
                      <a:noFill/>
                    </a:lnL>
                    <a:lnR>
                      <a:noFill/>
                    </a:lnR>
                    <a:lnT>
                      <a:noFill/>
                    </a:lnT>
                    <a:lnB>
                      <a:noFill/>
                    </a:lnB>
                  </a:tcPr>
                </a:tc>
                <a:extLst>
                  <a:ext uri="{0D108BD9-81ED-4DB2-BD59-A6C34878D82A}">
                    <a16:rowId xmlns:a16="http://schemas.microsoft.com/office/drawing/2014/main" val="3667775087"/>
                  </a:ext>
                </a:extLst>
              </a:tr>
              <a:tr h="252718">
                <a:tc>
                  <a:txBody>
                    <a:bodyPr/>
                    <a:lstStyle/>
                    <a:p>
                      <a:r>
                        <a:rPr lang="en-IN" sz="1050" b="1" dirty="0"/>
                        <a:t>-d &lt;directory&gt;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Specify where to place generated output files</a:t>
                      </a:r>
                    </a:p>
                  </a:txBody>
                  <a:tcPr marL="35638" marR="35638" marT="17819" marB="17819" anchor="ctr">
                    <a:lnL>
                      <a:noFill/>
                    </a:lnL>
                    <a:lnR>
                      <a:noFill/>
                    </a:lnR>
                    <a:lnT>
                      <a:noFill/>
                    </a:lnT>
                    <a:lnB>
                      <a:noFill/>
                    </a:lnB>
                  </a:tcPr>
                </a:tc>
                <a:extLst>
                  <a:ext uri="{0D108BD9-81ED-4DB2-BD59-A6C34878D82A}">
                    <a16:rowId xmlns:a16="http://schemas.microsoft.com/office/drawing/2014/main" val="560827989"/>
                  </a:ext>
                </a:extLst>
              </a:tr>
              <a:tr h="252718">
                <a:tc>
                  <a:txBody>
                    <a:bodyPr/>
                    <a:lstStyle/>
                    <a:p>
                      <a:r>
                        <a:rPr lang="en-IN" sz="1050" b="1" dirty="0"/>
                        <a:t>-b &lt;path&gt; </a:t>
                      </a:r>
                      <a:endParaRPr lang="en-IN" sz="1050" dirty="0"/>
                    </a:p>
                  </a:txBody>
                  <a:tcPr marL="35638" marR="35638" marT="17819" marB="17819" anchor="ctr">
                    <a:lnL>
                      <a:noFill/>
                    </a:lnL>
                    <a:lnR>
                      <a:noFill/>
                    </a:lnR>
                    <a:lnT>
                      <a:noFill/>
                    </a:lnT>
                    <a:lnB>
                      <a:noFill/>
                    </a:lnB>
                  </a:tcPr>
                </a:tc>
                <a:tc>
                  <a:txBody>
                    <a:bodyPr/>
                    <a:lstStyle/>
                    <a:p>
                      <a:r>
                        <a:rPr lang="en-IN" sz="1050" dirty="0">
                          <a:effectLst/>
                        </a:rPr>
                        <a:t>Specify external JAX-WS or JAXB binding files (Each &lt;file&gt; must have its own -b)</a:t>
                      </a:r>
                    </a:p>
                  </a:txBody>
                  <a:tcPr marL="35638" marR="35638" marT="17819" marB="17819" anchor="ctr">
                    <a:lnL>
                      <a:noFill/>
                    </a:lnL>
                    <a:lnR>
                      <a:noFill/>
                    </a:lnR>
                    <a:lnT>
                      <a:noFill/>
                    </a:lnT>
                    <a:lnB>
                      <a:noFill/>
                    </a:lnB>
                  </a:tcPr>
                </a:tc>
                <a:extLst>
                  <a:ext uri="{0D108BD9-81ED-4DB2-BD59-A6C34878D82A}">
                    <a16:rowId xmlns:a16="http://schemas.microsoft.com/office/drawing/2014/main" val="2695459580"/>
                  </a:ext>
                </a:extLst>
              </a:tr>
              <a:tr h="152160">
                <a:tc>
                  <a:txBody>
                    <a:bodyPr/>
                    <a:lstStyle/>
                    <a:p>
                      <a:r>
                        <a:rPr lang="en-IN" sz="1050" b="1" dirty="0"/>
                        <a:t>-B &lt;jaxbOption&gt;</a:t>
                      </a:r>
                      <a:endParaRPr lang="en-IN" sz="1050" dirty="0"/>
                    </a:p>
                  </a:txBody>
                  <a:tcPr marL="35638" marR="35638" marT="17819" marB="17819" anchor="ctr">
                    <a:lnL>
                      <a:noFill/>
                    </a:lnL>
                    <a:lnR>
                      <a:noFill/>
                    </a:lnR>
                    <a:lnT>
                      <a:noFill/>
                    </a:lnT>
                    <a:lnB>
                      <a:noFill/>
                    </a:lnB>
                  </a:tcPr>
                </a:tc>
                <a:tc>
                  <a:txBody>
                    <a:bodyPr/>
                    <a:lstStyle/>
                    <a:p>
                      <a:r>
                        <a:rPr lang="en-IN" sz="1050" dirty="0">
                          <a:effectLst/>
                        </a:rPr>
                        <a:t>Pass this option to JAXB schema compiler</a:t>
                      </a:r>
                    </a:p>
                  </a:txBody>
                  <a:tcPr marL="35638" marR="35638" marT="17819" marB="17819" anchor="ctr">
                    <a:lnL>
                      <a:noFill/>
                    </a:lnL>
                    <a:lnR>
                      <a:noFill/>
                    </a:lnR>
                    <a:lnT>
                      <a:noFill/>
                    </a:lnT>
                    <a:lnB>
                      <a:noFill/>
                    </a:lnB>
                  </a:tcPr>
                </a:tc>
                <a:extLst>
                  <a:ext uri="{0D108BD9-81ED-4DB2-BD59-A6C34878D82A}">
                    <a16:rowId xmlns:a16="http://schemas.microsoft.com/office/drawing/2014/main" val="2503826986"/>
                  </a:ext>
                </a:extLst>
              </a:tr>
              <a:tr h="577639">
                <a:tc>
                  <a:txBody>
                    <a:bodyPr/>
                    <a:lstStyle/>
                    <a:p>
                      <a:r>
                        <a:rPr lang="en-IN" sz="1050" b="1" dirty="0"/>
                        <a:t>-catalog</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Specify catalog file to resolve external entity references, it supports TR9401, XCatalog, and OASIS XML Catalog format. Please read the documentation of </a:t>
                      </a:r>
                      <a:r>
                        <a:rPr lang="en-IN" sz="1050" u="none" dirty="0">
                          <a:solidFill>
                            <a:schemeClr val="tx1"/>
                          </a:solidFill>
                          <a:effectLst/>
                        </a:rPr>
                        <a:t>catalog</a:t>
                      </a:r>
                      <a:r>
                        <a:rPr lang="en-IN" sz="1050" dirty="0">
                          <a:effectLst/>
                        </a:rPr>
                        <a:t> and see </a:t>
                      </a:r>
                      <a:r>
                        <a:rPr lang="en-IN" sz="1050" b="1" dirty="0">
                          <a:effectLst/>
                        </a:rPr>
                        <a:t>catalog</a:t>
                      </a:r>
                      <a:r>
                        <a:rPr lang="en-IN" sz="1050" dirty="0">
                          <a:effectLst/>
                        </a:rPr>
                        <a:t> sample.</a:t>
                      </a:r>
                    </a:p>
                  </a:txBody>
                  <a:tcPr marL="35638" marR="35638" marT="17819" marB="17819" anchor="ctr">
                    <a:lnL>
                      <a:noFill/>
                    </a:lnL>
                    <a:lnR>
                      <a:noFill/>
                    </a:lnR>
                    <a:lnT>
                      <a:noFill/>
                    </a:lnT>
                    <a:lnB>
                      <a:noFill/>
                    </a:lnB>
                  </a:tcPr>
                </a:tc>
                <a:extLst>
                  <a:ext uri="{0D108BD9-81ED-4DB2-BD59-A6C34878D82A}">
                    <a16:rowId xmlns:a16="http://schemas.microsoft.com/office/drawing/2014/main" val="2223009516"/>
                  </a:ext>
                </a:extLst>
              </a:tr>
              <a:tr h="577639">
                <a:tc>
                  <a:txBody>
                    <a:bodyPr/>
                    <a:lstStyle/>
                    <a:p>
                      <a:r>
                        <a:rPr lang="en-IN" sz="1050" b="1" dirty="0"/>
                        <a:t>-extension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Allow vendor extensions (functionality not specified by the specification). Use of extensions may result in applications that are not portable or may not interoperate with other implementations</a:t>
                      </a:r>
                    </a:p>
                  </a:txBody>
                  <a:tcPr marL="35638" marR="35638" marT="17819" marB="17819" anchor="ctr">
                    <a:lnL>
                      <a:noFill/>
                    </a:lnL>
                    <a:lnR>
                      <a:noFill/>
                    </a:lnR>
                    <a:lnT>
                      <a:noFill/>
                    </a:lnT>
                    <a:lnB>
                      <a:noFill/>
                    </a:lnB>
                  </a:tcPr>
                </a:tc>
                <a:extLst>
                  <a:ext uri="{0D108BD9-81ED-4DB2-BD59-A6C34878D82A}">
                    <a16:rowId xmlns:a16="http://schemas.microsoft.com/office/drawing/2014/main" val="3517345225"/>
                  </a:ext>
                </a:extLst>
              </a:tr>
              <a:tr h="152160">
                <a:tc>
                  <a:txBody>
                    <a:bodyPr/>
                    <a:lstStyle/>
                    <a:p>
                      <a:r>
                        <a:rPr lang="en-IN" sz="1050" b="1" dirty="0"/>
                        <a:t>-help </a:t>
                      </a:r>
                      <a:endParaRPr lang="en-IN" sz="1050" dirty="0"/>
                    </a:p>
                  </a:txBody>
                  <a:tcPr marL="35638" marR="35638" marT="17819" marB="17819" anchor="ctr">
                    <a:lnL>
                      <a:noFill/>
                    </a:lnL>
                    <a:lnR>
                      <a:noFill/>
                    </a:lnR>
                    <a:lnT>
                      <a:noFill/>
                    </a:lnT>
                    <a:lnB>
                      <a:noFill/>
                    </a:lnB>
                  </a:tcPr>
                </a:tc>
                <a:tc>
                  <a:txBody>
                    <a:bodyPr/>
                    <a:lstStyle/>
                    <a:p>
                      <a:r>
                        <a:rPr lang="en-IN" sz="1050" dirty="0">
                          <a:effectLst/>
                        </a:rPr>
                        <a:t>Display help</a:t>
                      </a:r>
                    </a:p>
                  </a:txBody>
                  <a:tcPr marL="35638" marR="35638" marT="17819" marB="17819" anchor="ctr">
                    <a:lnL>
                      <a:noFill/>
                    </a:lnL>
                    <a:lnR>
                      <a:noFill/>
                    </a:lnR>
                    <a:lnT>
                      <a:noFill/>
                    </a:lnT>
                    <a:lnB>
                      <a:noFill/>
                    </a:lnB>
                  </a:tcPr>
                </a:tc>
                <a:extLst>
                  <a:ext uri="{0D108BD9-81ED-4DB2-BD59-A6C34878D82A}">
                    <a16:rowId xmlns:a16="http://schemas.microsoft.com/office/drawing/2014/main" val="257343271"/>
                  </a:ext>
                </a:extLst>
              </a:tr>
              <a:tr h="252718">
                <a:tc>
                  <a:txBody>
                    <a:bodyPr/>
                    <a:lstStyle/>
                    <a:p>
                      <a:r>
                        <a:rPr lang="en-IN" sz="1050" b="1" dirty="0"/>
                        <a:t>-httpproxy:&lt;host&gt;:&lt;port&gt;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Specify an HTTP proxy server (port defaults to 8080)</a:t>
                      </a:r>
                    </a:p>
                  </a:txBody>
                  <a:tcPr marL="35638" marR="35638" marT="17819" marB="17819" anchor="ctr">
                    <a:lnL>
                      <a:noFill/>
                    </a:lnL>
                    <a:lnR>
                      <a:noFill/>
                    </a:lnR>
                    <a:lnT>
                      <a:noFill/>
                    </a:lnT>
                    <a:lnB>
                      <a:noFill/>
                    </a:lnB>
                  </a:tcPr>
                </a:tc>
                <a:extLst>
                  <a:ext uri="{0D108BD9-81ED-4DB2-BD59-A6C34878D82A}">
                    <a16:rowId xmlns:a16="http://schemas.microsoft.com/office/drawing/2014/main" val="2022540341"/>
                  </a:ext>
                </a:extLst>
              </a:tr>
              <a:tr h="152160">
                <a:tc>
                  <a:txBody>
                    <a:bodyPr/>
                    <a:lstStyle/>
                    <a:p>
                      <a:r>
                        <a:rPr lang="en-IN" sz="1050" b="1" dirty="0"/>
                        <a:t>-keep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Keep generated files</a:t>
                      </a:r>
                    </a:p>
                  </a:txBody>
                  <a:tcPr marL="35638" marR="35638" marT="17819" marB="17819" anchor="ctr">
                    <a:lnL>
                      <a:noFill/>
                    </a:lnL>
                    <a:lnR>
                      <a:noFill/>
                    </a:lnR>
                    <a:lnT>
                      <a:noFill/>
                    </a:lnT>
                    <a:lnB>
                      <a:noFill/>
                    </a:lnB>
                  </a:tcPr>
                </a:tc>
                <a:extLst>
                  <a:ext uri="{0D108BD9-81ED-4DB2-BD59-A6C34878D82A}">
                    <a16:rowId xmlns:a16="http://schemas.microsoft.com/office/drawing/2014/main" val="3885031849"/>
                  </a:ext>
                </a:extLst>
              </a:tr>
              <a:tr h="685947">
                <a:tc>
                  <a:txBody>
                    <a:bodyPr/>
                    <a:lstStyle/>
                    <a:p>
                      <a:r>
                        <a:rPr lang="en-IN" sz="1050" b="1" dirty="0"/>
                        <a:t>-p </a:t>
                      </a:r>
                      <a:endParaRPr lang="en-IN" sz="1050" dirty="0"/>
                    </a:p>
                  </a:txBody>
                  <a:tcPr marL="35638" marR="35638" marT="17819" marB="17819" anchor="ctr">
                    <a:lnL>
                      <a:noFill/>
                    </a:lnL>
                    <a:lnR>
                      <a:noFill/>
                    </a:lnR>
                    <a:lnT>
                      <a:noFill/>
                    </a:lnT>
                    <a:lnB>
                      <a:noFill/>
                    </a:lnB>
                  </a:tcPr>
                </a:tc>
                <a:tc>
                  <a:txBody>
                    <a:bodyPr/>
                    <a:lstStyle/>
                    <a:p>
                      <a:r>
                        <a:rPr lang="en-IN" sz="1050" dirty="0"/>
                        <a:t>Specifying a target package via this command-line option, overrides any wsdl and schema binding customization for package name and the default package name algorithm defined in the specification</a:t>
                      </a:r>
                    </a:p>
                  </a:txBody>
                  <a:tcPr marL="35638" marR="35638" marT="17819" marB="17819" anchor="ctr">
                    <a:lnL>
                      <a:noFill/>
                    </a:lnL>
                    <a:lnR>
                      <a:noFill/>
                    </a:lnR>
                    <a:lnT>
                      <a:noFill/>
                    </a:lnT>
                    <a:lnB>
                      <a:noFill/>
                    </a:lnB>
                  </a:tcPr>
                </a:tc>
                <a:extLst>
                  <a:ext uri="{0D108BD9-81ED-4DB2-BD59-A6C34878D82A}">
                    <a16:rowId xmlns:a16="http://schemas.microsoft.com/office/drawing/2014/main" val="2180376032"/>
                  </a:ext>
                </a:extLst>
              </a:tr>
              <a:tr h="252718">
                <a:tc>
                  <a:txBody>
                    <a:bodyPr/>
                    <a:lstStyle/>
                    <a:p>
                      <a:r>
                        <a:rPr lang="en-IN" sz="1050" b="1" dirty="0"/>
                        <a:t>-s &lt;directory&gt;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Specify where to place generated source files</a:t>
                      </a:r>
                    </a:p>
                  </a:txBody>
                  <a:tcPr marL="35638" marR="35638" marT="17819" marB="17819" anchor="ctr">
                    <a:lnL>
                      <a:noFill/>
                    </a:lnL>
                    <a:lnR>
                      <a:noFill/>
                    </a:lnR>
                    <a:lnT>
                      <a:noFill/>
                    </a:lnT>
                    <a:lnB>
                      <a:noFill/>
                    </a:lnB>
                  </a:tcPr>
                </a:tc>
                <a:extLst>
                  <a:ext uri="{0D108BD9-81ED-4DB2-BD59-A6C34878D82A}">
                    <a16:rowId xmlns:a16="http://schemas.microsoft.com/office/drawing/2014/main" val="1113690368"/>
                  </a:ext>
                </a:extLst>
              </a:tr>
              <a:tr h="252718">
                <a:tc>
                  <a:txBody>
                    <a:bodyPr/>
                    <a:lstStyle/>
                    <a:p>
                      <a:r>
                        <a:rPr lang="en-IN" sz="1050" b="1" dirty="0"/>
                        <a:t>-verbose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Output messages about what the compiler is doing</a:t>
                      </a:r>
                    </a:p>
                  </a:txBody>
                  <a:tcPr marL="35638" marR="35638" marT="17819" marB="17819" anchor="ctr">
                    <a:lnL>
                      <a:noFill/>
                    </a:lnL>
                    <a:lnR>
                      <a:noFill/>
                    </a:lnR>
                    <a:lnT>
                      <a:noFill/>
                    </a:lnT>
                    <a:lnB>
                      <a:noFill/>
                    </a:lnB>
                  </a:tcPr>
                </a:tc>
                <a:extLst>
                  <a:ext uri="{0D108BD9-81ED-4DB2-BD59-A6C34878D82A}">
                    <a16:rowId xmlns:a16="http://schemas.microsoft.com/office/drawing/2014/main" val="2685483756"/>
                  </a:ext>
                </a:extLst>
              </a:tr>
              <a:tr h="152160">
                <a:tc>
                  <a:txBody>
                    <a:bodyPr/>
                    <a:lstStyle/>
                    <a:p>
                      <a:r>
                        <a:rPr lang="en-IN" sz="1050" b="1" dirty="0"/>
                        <a:t>-version </a:t>
                      </a:r>
                      <a:endParaRPr lang="en-IN" sz="1050" dirty="0"/>
                    </a:p>
                  </a:txBody>
                  <a:tcPr marL="35638" marR="35638" marT="17819" marB="17819" anchor="ctr">
                    <a:lnL>
                      <a:noFill/>
                    </a:lnL>
                    <a:lnR>
                      <a:noFill/>
                    </a:lnR>
                    <a:lnT>
                      <a:noFill/>
                    </a:lnT>
                    <a:lnB>
                      <a:noFill/>
                    </a:lnB>
                  </a:tcPr>
                </a:tc>
                <a:tc>
                  <a:txBody>
                    <a:bodyPr/>
                    <a:lstStyle/>
                    <a:p>
                      <a:pPr algn="l"/>
                      <a:r>
                        <a:rPr lang="en-IN" sz="1050" dirty="0">
                          <a:effectLst/>
                        </a:rPr>
                        <a:t>Print version information</a:t>
                      </a:r>
                    </a:p>
                  </a:txBody>
                  <a:tcPr marL="35638" marR="35638" marT="17819" marB="17819" anchor="ctr">
                    <a:lnL>
                      <a:noFill/>
                    </a:lnL>
                    <a:lnR>
                      <a:noFill/>
                    </a:lnR>
                    <a:lnT>
                      <a:noFill/>
                    </a:lnT>
                    <a:lnB>
                      <a:noFill/>
                    </a:lnB>
                  </a:tcPr>
                </a:tc>
                <a:extLst>
                  <a:ext uri="{0D108BD9-81ED-4DB2-BD59-A6C34878D82A}">
                    <a16:rowId xmlns:a16="http://schemas.microsoft.com/office/drawing/2014/main" val="395911451"/>
                  </a:ext>
                </a:extLst>
              </a:tr>
              <a:tr h="152160">
                <a:tc>
                  <a:txBody>
                    <a:bodyPr/>
                    <a:lstStyle/>
                    <a:p>
                      <a:r>
                        <a:rPr lang="en-IN" sz="1050" b="1" dirty="0"/>
                        <a:t>-wsdllocation &lt;location&gt;</a:t>
                      </a:r>
                      <a:r>
                        <a:rPr lang="en-IN" sz="1050" dirty="0"/>
                        <a:t> </a:t>
                      </a:r>
                    </a:p>
                  </a:txBody>
                  <a:tcPr marL="35638" marR="35638" marT="17819" marB="17819" anchor="ctr">
                    <a:lnL>
                      <a:noFill/>
                    </a:lnL>
                    <a:lnR>
                      <a:noFill/>
                    </a:lnR>
                    <a:lnT>
                      <a:noFill/>
                    </a:lnT>
                    <a:lnB>
                      <a:noFill/>
                    </a:lnB>
                  </a:tcPr>
                </a:tc>
                <a:tc>
                  <a:txBody>
                    <a:bodyPr/>
                    <a:lstStyle/>
                    <a:p>
                      <a:r>
                        <a:rPr lang="en-IN" sz="1050" dirty="0"/>
                        <a:t>@WebServiceClient.wsdlLocation value</a:t>
                      </a:r>
                    </a:p>
                  </a:txBody>
                  <a:tcPr marL="35638" marR="35638" marT="17819" marB="17819" anchor="ctr">
                    <a:lnL>
                      <a:noFill/>
                    </a:lnL>
                    <a:lnR>
                      <a:noFill/>
                    </a:lnR>
                    <a:lnT>
                      <a:noFill/>
                    </a:lnT>
                    <a:lnB>
                      <a:noFill/>
                    </a:lnB>
                  </a:tcPr>
                </a:tc>
                <a:extLst>
                  <a:ext uri="{0D108BD9-81ED-4DB2-BD59-A6C34878D82A}">
                    <a16:rowId xmlns:a16="http://schemas.microsoft.com/office/drawing/2014/main" val="2522078723"/>
                  </a:ext>
                </a:extLst>
              </a:tr>
              <a:tr h="469333">
                <a:tc>
                  <a:txBody>
                    <a:bodyPr/>
                    <a:lstStyle/>
                    <a:p>
                      <a:r>
                        <a:rPr lang="en-IN" sz="1050" b="1" dirty="0"/>
                        <a:t>-target </a:t>
                      </a:r>
                      <a:endParaRPr lang="en-IN" sz="1050" dirty="0"/>
                    </a:p>
                  </a:txBody>
                  <a:tcPr marL="35638" marR="35638" marT="17819" marB="17819" anchor="ctr">
                    <a:lnL>
                      <a:noFill/>
                    </a:lnL>
                    <a:lnR>
                      <a:noFill/>
                    </a:lnR>
                    <a:lnT>
                      <a:noFill/>
                    </a:lnT>
                    <a:lnB>
                      <a:noFill/>
                    </a:lnB>
                  </a:tcPr>
                </a:tc>
                <a:tc>
                  <a:txBody>
                    <a:bodyPr/>
                    <a:lstStyle/>
                    <a:p>
                      <a:r>
                        <a:rPr lang="en-IN" sz="1050" dirty="0"/>
                        <a:t>Generate code as per the given JAX-WS specification version. version 2.0 will generate compliant code for JAX-WS 2.0 spec.</a:t>
                      </a:r>
                    </a:p>
                  </a:txBody>
                  <a:tcPr marL="35638" marR="35638" marT="17819" marB="17819" anchor="ctr">
                    <a:lnL>
                      <a:noFill/>
                    </a:lnL>
                    <a:lnR>
                      <a:noFill/>
                    </a:lnR>
                    <a:lnT>
                      <a:noFill/>
                    </a:lnT>
                    <a:lnB>
                      <a:noFill/>
                    </a:lnB>
                  </a:tcPr>
                </a:tc>
                <a:extLst>
                  <a:ext uri="{0D108BD9-81ED-4DB2-BD59-A6C34878D82A}">
                    <a16:rowId xmlns:a16="http://schemas.microsoft.com/office/drawing/2014/main" val="4124594258"/>
                  </a:ext>
                </a:extLst>
              </a:tr>
              <a:tr h="152160">
                <a:tc>
                  <a:txBody>
                    <a:bodyPr/>
                    <a:lstStyle/>
                    <a:p>
                      <a:r>
                        <a:rPr lang="en-IN" sz="1050" b="1" dirty="0"/>
                        <a:t>-quiet </a:t>
                      </a:r>
                      <a:endParaRPr lang="en-IN" sz="1050" dirty="0"/>
                    </a:p>
                  </a:txBody>
                  <a:tcPr marL="35638" marR="35638" marT="17819" marB="17819" anchor="ctr">
                    <a:lnL>
                      <a:noFill/>
                    </a:lnL>
                    <a:lnR>
                      <a:noFill/>
                    </a:lnR>
                    <a:lnT>
                      <a:noFill/>
                    </a:lnT>
                    <a:lnB>
                      <a:noFill/>
                    </a:lnB>
                  </a:tcPr>
                </a:tc>
                <a:tc>
                  <a:txBody>
                    <a:bodyPr/>
                    <a:lstStyle/>
                    <a:p>
                      <a:r>
                        <a:rPr lang="en-IN" sz="1050" dirty="0"/>
                        <a:t>Suppress wsimport output</a:t>
                      </a:r>
                    </a:p>
                  </a:txBody>
                  <a:tcPr marL="35638" marR="35638" marT="17819" marB="17819" anchor="ctr">
                    <a:lnL>
                      <a:noFill/>
                    </a:lnL>
                    <a:lnR>
                      <a:noFill/>
                    </a:lnR>
                    <a:lnT>
                      <a:noFill/>
                    </a:lnT>
                    <a:lnB>
                      <a:noFill/>
                    </a:lnB>
                  </a:tcPr>
                </a:tc>
                <a:extLst>
                  <a:ext uri="{0D108BD9-81ED-4DB2-BD59-A6C34878D82A}">
                    <a16:rowId xmlns:a16="http://schemas.microsoft.com/office/drawing/2014/main" val="704189099"/>
                  </a:ext>
                </a:extLst>
              </a:tr>
            </a:tbl>
          </a:graphicData>
        </a:graphic>
      </p:graphicFrame>
    </p:spTree>
    <p:extLst>
      <p:ext uri="{BB962C8B-B14F-4D97-AF65-F5344CB8AC3E}">
        <p14:creationId xmlns:p14="http://schemas.microsoft.com/office/powerpoint/2010/main" val="28683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Wsimport Revisited</a:t>
            </a:r>
            <a:r>
              <a:rPr lang="en-IN" sz="2400" dirty="0"/>
              <a:t> </a:t>
            </a:r>
            <a:r>
              <a:rPr lang="en-IN" dirty="0"/>
              <a:t>Cont..</a:t>
            </a:r>
            <a:endParaRPr lang="en-IN" sz="2400" dirty="0">
              <a:latin typeface="+mj-lt"/>
            </a:endParaRPr>
          </a:p>
        </p:txBody>
      </p:sp>
      <p:sp>
        <p:nvSpPr>
          <p:cNvPr id="7" name="Rectangle 6">
            <a:extLst>
              <a:ext uri="{FF2B5EF4-FFF2-40B4-BE49-F238E27FC236}">
                <a16:creationId xmlns:a16="http://schemas.microsoft.com/office/drawing/2014/main" id="{4863C17A-DB94-4E99-9414-1258079DF281}"/>
              </a:ext>
            </a:extLst>
          </p:cNvPr>
          <p:cNvSpPr/>
          <p:nvPr/>
        </p:nvSpPr>
        <p:spPr>
          <a:xfrm>
            <a:off x="304800" y="914400"/>
            <a:ext cx="8077200" cy="2031325"/>
          </a:xfrm>
          <a:prstGeom prst="rect">
            <a:avLst/>
          </a:prstGeom>
        </p:spPr>
        <p:txBody>
          <a:bodyPr wrap="square">
            <a:spAutoFit/>
          </a:bodyPr>
          <a:lstStyle/>
          <a:p>
            <a:r>
              <a:rPr lang="en-IN" b="1" dirty="0"/>
              <a:t>wsimport -p stockquote http://stockquote.example.com/quote?wsdl</a:t>
            </a:r>
          </a:p>
          <a:p>
            <a:endParaRPr lang="en-IN" dirty="0"/>
          </a:p>
          <a:p>
            <a:r>
              <a:rPr lang="en-IN" dirty="0"/>
              <a:t>This will generate the Java artifacts and we can compile them by importing the</a:t>
            </a:r>
          </a:p>
          <a:p>
            <a:endParaRPr lang="en-IN" dirty="0"/>
          </a:p>
          <a:p>
            <a:r>
              <a:rPr lang="en-IN" dirty="0"/>
              <a:t> </a:t>
            </a:r>
            <a:r>
              <a:rPr lang="en-IN" dirty="0">
                <a:hlinkClick r:id="rId3"/>
              </a:rPr>
              <a:t>http://stockquote.example.com/quote?wsdl</a:t>
            </a:r>
            <a:endParaRPr lang="en-IN" dirty="0"/>
          </a:p>
          <a:p>
            <a:endParaRPr lang="en-IN" dirty="0"/>
          </a:p>
          <a:p>
            <a:endParaRPr lang="en-IN" dirty="0"/>
          </a:p>
        </p:txBody>
      </p:sp>
    </p:spTree>
    <p:extLst>
      <p:ext uri="{BB962C8B-B14F-4D97-AF65-F5344CB8AC3E}">
        <p14:creationId xmlns:p14="http://schemas.microsoft.com/office/powerpoint/2010/main" val="137941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50E3-3208-427E-85E3-D15B9C494E1E}"/>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7318371C-2DE6-4E55-AD02-0E74EEE9469C}"/>
              </a:ext>
            </a:extLst>
          </p:cNvPr>
          <p:cNvSpPr>
            <a:spLocks noGrp="1"/>
          </p:cNvSpPr>
          <p:nvPr>
            <p:ph idx="1"/>
          </p:nvPr>
        </p:nvSpPr>
        <p:spPr/>
        <p:txBody>
          <a:bodyPr>
            <a:normAutofit/>
          </a:bodyPr>
          <a:lstStyle/>
          <a:p>
            <a:pPr marL="0" indent="0">
              <a:buNone/>
            </a:pPr>
            <a:r>
              <a:rPr lang="en-US" sz="1800" dirty="0"/>
              <a:t>In this Module, we have learnt the following:</a:t>
            </a:r>
          </a:p>
          <a:p>
            <a:pPr>
              <a:buFont typeface="Wingdings" panose="05000000000000000000" pitchFamily="2" charset="2"/>
              <a:buChar char="ü"/>
            </a:pPr>
            <a:r>
              <a:rPr lang="en-IN" sz="1800" b="0" dirty="0"/>
              <a:t>Using Web Service Explorer</a:t>
            </a:r>
          </a:p>
          <a:p>
            <a:pPr>
              <a:buFont typeface="Wingdings" panose="05000000000000000000" pitchFamily="2" charset="2"/>
              <a:buChar char="ü"/>
            </a:pPr>
            <a:r>
              <a:rPr lang="en-IN" sz="1800" b="0" dirty="0"/>
              <a:t>Using Endpoint</a:t>
            </a:r>
          </a:p>
          <a:p>
            <a:pPr>
              <a:buFont typeface="Wingdings" panose="05000000000000000000" pitchFamily="2" charset="2"/>
              <a:buChar char="ü"/>
            </a:pPr>
            <a:r>
              <a:rPr lang="en-IN" sz="1800" b="0" dirty="0"/>
              <a:t>What is Wsimport</a:t>
            </a:r>
          </a:p>
          <a:p>
            <a:pPr>
              <a:buFont typeface="Wingdings" panose="05000000000000000000" pitchFamily="2" charset="2"/>
              <a:buChar char="ü"/>
            </a:pPr>
            <a:r>
              <a:rPr lang="en-IN" sz="1800" b="0" dirty="0"/>
              <a:t>Wsimport Revisited</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5259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p:txBody>
      </p:sp>
      <p:sp>
        <p:nvSpPr>
          <p:cNvPr id="6" name="Rectangle 5">
            <a:extLst>
              <a:ext uri="{FF2B5EF4-FFF2-40B4-BE49-F238E27FC236}">
                <a16:creationId xmlns:a16="http://schemas.microsoft.com/office/drawing/2014/main" id="{6C3D7132-B233-4707-9921-86DD46B02771}"/>
              </a:ext>
            </a:extLst>
          </p:cNvPr>
          <p:cNvSpPr/>
          <p:nvPr/>
        </p:nvSpPr>
        <p:spPr>
          <a:xfrm>
            <a:off x="762000" y="2133600"/>
            <a:ext cx="4572000" cy="1477328"/>
          </a:xfrm>
          <a:prstGeom prst="rect">
            <a:avLst/>
          </a:prstGeom>
        </p:spPr>
        <p:txBody>
          <a:bodyPr>
            <a:spAutoFit/>
          </a:bodyPr>
          <a:lstStyle/>
          <a:p>
            <a:pPr marL="285750" indent="-285750">
              <a:buFont typeface="Wingdings" panose="05000000000000000000" pitchFamily="2" charset="2"/>
              <a:buChar char="q"/>
            </a:pPr>
            <a:r>
              <a:rPr lang="en-IN" dirty="0"/>
              <a:t>Using Web Service Explorer</a:t>
            </a:r>
          </a:p>
          <a:p>
            <a:pPr marL="285750" indent="-285750">
              <a:buFont typeface="Wingdings" panose="05000000000000000000" pitchFamily="2" charset="2"/>
              <a:buChar char="q"/>
            </a:pPr>
            <a:r>
              <a:rPr lang="en-IN" dirty="0"/>
              <a:t>Using Endpoint</a:t>
            </a:r>
          </a:p>
          <a:p>
            <a:pPr marL="285750" indent="-285750">
              <a:buFont typeface="Wingdings" panose="05000000000000000000" pitchFamily="2" charset="2"/>
              <a:buChar char="q"/>
            </a:pPr>
            <a:r>
              <a:rPr lang="en-IN" dirty="0"/>
              <a:t>What is Wsimport</a:t>
            </a:r>
          </a:p>
          <a:p>
            <a:pPr marL="285750" indent="-285750">
              <a:buFont typeface="Wingdings" panose="05000000000000000000" pitchFamily="2" charset="2"/>
              <a:buChar char="q"/>
            </a:pPr>
            <a:r>
              <a:rPr lang="en-IN" dirty="0"/>
              <a:t>Wsimport Revisited</a:t>
            </a:r>
          </a:p>
          <a:p>
            <a:endParaRPr lang="en-IN" b="1"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20</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0E5D-1580-4546-9295-F8524113DF3F}"/>
              </a:ext>
            </a:extLst>
          </p:cNvPr>
          <p:cNvSpPr>
            <a:spLocks noGrp="1"/>
          </p:cNvSpPr>
          <p:nvPr>
            <p:ph type="title"/>
          </p:nvPr>
        </p:nvSpPr>
        <p:spPr/>
        <p:txBody>
          <a:bodyPr/>
          <a:lstStyle/>
          <a:p>
            <a:r>
              <a:rPr lang="en-IN" dirty="0"/>
              <a:t>Using the Web service Explorer</a:t>
            </a:r>
          </a:p>
        </p:txBody>
      </p:sp>
      <p:sp>
        <p:nvSpPr>
          <p:cNvPr id="4" name="Rectangle 3">
            <a:extLst>
              <a:ext uri="{FF2B5EF4-FFF2-40B4-BE49-F238E27FC236}">
                <a16:creationId xmlns:a16="http://schemas.microsoft.com/office/drawing/2014/main" id="{582C1F60-D2FE-470C-A224-D6B937F76FA2}"/>
              </a:ext>
            </a:extLst>
          </p:cNvPr>
          <p:cNvSpPr/>
          <p:nvPr/>
        </p:nvSpPr>
        <p:spPr>
          <a:xfrm>
            <a:off x="0" y="914400"/>
            <a:ext cx="9173029" cy="5940088"/>
          </a:xfrm>
          <a:prstGeom prst="rect">
            <a:avLst/>
          </a:prstGeom>
        </p:spPr>
        <p:txBody>
          <a:bodyPr wrap="square">
            <a:spAutoFit/>
          </a:bodyPr>
          <a:lstStyle/>
          <a:p>
            <a:r>
              <a:rPr lang="en-IN" sz="2000" b="1" dirty="0"/>
              <a:t>How to launch Web Service Explorer  in Eclipse</a:t>
            </a:r>
          </a:p>
          <a:p>
            <a:r>
              <a:rPr lang="en-IN" sz="2000" dirty="0"/>
              <a:t>In Eclipse we need to  install WTP plugin to get web service explorer visible on main window.</a:t>
            </a:r>
          </a:p>
          <a:p>
            <a:endParaRPr lang="en-IN" sz="2000" dirty="0"/>
          </a:p>
          <a:p>
            <a:r>
              <a:rPr lang="en-IN" sz="2000" dirty="0"/>
              <a:t>For this first we will open eclipse and go to window tab and click on eclipse marketplace and search for  WTP. It will list available tools to download WTP. Can select </a:t>
            </a:r>
          </a:p>
          <a:p>
            <a:r>
              <a:rPr lang="en-IN" sz="2000" dirty="0"/>
              <a:t>And install. </a:t>
            </a:r>
          </a:p>
          <a:p>
            <a:endParaRPr lang="en-IN" sz="2000" dirty="0"/>
          </a:p>
          <a:p>
            <a:r>
              <a:rPr lang="en-IN" sz="2000" dirty="0"/>
              <a:t>After downloading we will test web service with </a:t>
            </a:r>
            <a:r>
              <a:rPr lang="en-IN" sz="2000" dirty="0" err="1"/>
              <a:t>wsdl</a:t>
            </a:r>
            <a:r>
              <a:rPr lang="en-IN" sz="2000" dirty="0"/>
              <a:t>.</a:t>
            </a:r>
          </a:p>
          <a:p>
            <a:endParaRPr lang="en-IN" sz="2000" dirty="0"/>
          </a:p>
          <a:p>
            <a:r>
              <a:rPr lang="en-IN" dirty="0"/>
              <a:t>We will understand how to use the Web Service Explorer to test a Web service via native WSDL and SOAP. This example will explain how to use the Web Services Explorer to invoke operations on a Web service.</a:t>
            </a:r>
          </a:p>
          <a:p>
            <a:r>
              <a:rPr lang="en-IN" sz="2000" b="1" dirty="0"/>
              <a:t>Duration:10 min</a:t>
            </a:r>
          </a:p>
          <a:p>
            <a:endParaRPr lang="en-IN" sz="2000" b="1" dirty="0"/>
          </a:p>
          <a:p>
            <a:r>
              <a:rPr lang="en-IN" dirty="0"/>
              <a:t>Launch the Eclipse WTP workbench.</a:t>
            </a:r>
          </a:p>
          <a:p>
            <a:pPr lvl="1">
              <a:buFont typeface="+mj-lt"/>
              <a:buAutoNum type="arabicPeriod"/>
            </a:pPr>
            <a:r>
              <a:rPr lang="en-IN" sz="1600" dirty="0"/>
              <a:t>click </a:t>
            </a:r>
            <a:r>
              <a:rPr lang="en-IN" sz="1600" b="1" dirty="0"/>
              <a:t>File &gt; Import</a:t>
            </a:r>
            <a:r>
              <a:rPr lang="en-IN" sz="1600" dirty="0"/>
              <a:t>. The Import wizard opens.</a:t>
            </a:r>
          </a:p>
          <a:p>
            <a:pPr lvl="1">
              <a:buFont typeface="+mj-lt"/>
              <a:buAutoNum type="arabicPeriod"/>
            </a:pPr>
            <a:r>
              <a:rPr lang="en-IN" sz="1600" dirty="0"/>
              <a:t>Select </a:t>
            </a:r>
            <a:r>
              <a:rPr lang="en-IN" sz="1600" b="1" dirty="0"/>
              <a:t>Web Service</a:t>
            </a:r>
            <a:r>
              <a:rPr lang="en-IN" sz="1600" dirty="0"/>
              <a:t> and click </a:t>
            </a:r>
            <a:r>
              <a:rPr lang="en-IN" sz="1600" b="1" dirty="0"/>
              <a:t>Next</a:t>
            </a:r>
            <a:r>
              <a:rPr lang="en-IN" sz="1600" dirty="0"/>
              <a:t>. The Web service import wizard opens.</a:t>
            </a:r>
          </a:p>
          <a:p>
            <a:pPr lvl="1">
              <a:buFont typeface="+mj-lt"/>
              <a:buAutoNum type="arabicPeriod"/>
            </a:pPr>
            <a:r>
              <a:rPr lang="en-IN" sz="1600" dirty="0"/>
              <a:t>Click </a:t>
            </a:r>
            <a:r>
              <a:rPr lang="en-IN" sz="1600" b="1" dirty="0"/>
              <a:t>Finish</a:t>
            </a:r>
            <a:r>
              <a:rPr lang="en-IN" sz="1600" dirty="0"/>
              <a:t>.</a:t>
            </a:r>
          </a:p>
          <a:p>
            <a:r>
              <a:rPr lang="en-IN" sz="2000" b="1" dirty="0"/>
              <a:t> </a:t>
            </a:r>
            <a:endParaRPr lang="en-IN" sz="2000" dirty="0"/>
          </a:p>
        </p:txBody>
      </p:sp>
    </p:spTree>
    <p:extLst>
      <p:ext uri="{BB962C8B-B14F-4D97-AF65-F5344CB8AC3E}">
        <p14:creationId xmlns:p14="http://schemas.microsoft.com/office/powerpoint/2010/main" val="229887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Demo: Using Web Service Explorer</a:t>
            </a: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Web service explorer">
            <a:extLst>
              <a:ext uri="{FF2B5EF4-FFF2-40B4-BE49-F238E27FC236}">
                <a16:creationId xmlns:a16="http://schemas.microsoft.com/office/drawing/2014/main" id="{BCD18F9D-1358-4D23-8E8D-7097B46A22F5}"/>
              </a:ext>
            </a:extLst>
          </p:cNvPr>
          <p:cNvPicPr>
            <a:picLocks noChangeAspect="1"/>
          </p:cNvPicPr>
          <p:nvPr/>
        </p:nvPicPr>
        <p:blipFill rotWithShape="1">
          <a:blip r:embed="rId3"/>
          <a:srcRect l="18333" t="3404" b="41753"/>
          <a:stretch/>
        </p:blipFill>
        <p:spPr>
          <a:xfrm>
            <a:off x="381000" y="2286010"/>
            <a:ext cx="8229600" cy="4333150"/>
          </a:xfrm>
          <a:prstGeom prst="rect">
            <a:avLst/>
          </a:prstGeom>
        </p:spPr>
      </p:pic>
      <p:sp>
        <p:nvSpPr>
          <p:cNvPr id="5" name="Rectangle 4">
            <a:extLst>
              <a:ext uri="{FF2B5EF4-FFF2-40B4-BE49-F238E27FC236}">
                <a16:creationId xmlns:a16="http://schemas.microsoft.com/office/drawing/2014/main" id="{BCAB9038-CBB2-4111-96A5-02A95289C949}"/>
              </a:ext>
            </a:extLst>
          </p:cNvPr>
          <p:cNvSpPr/>
          <p:nvPr/>
        </p:nvSpPr>
        <p:spPr>
          <a:xfrm>
            <a:off x="381000" y="969010"/>
            <a:ext cx="8534400" cy="923330"/>
          </a:xfrm>
          <a:prstGeom prst="rect">
            <a:avLst/>
          </a:prstGeom>
        </p:spPr>
        <p:txBody>
          <a:bodyPr wrap="square">
            <a:spAutoFit/>
          </a:bodyPr>
          <a:lstStyle/>
          <a:p>
            <a:r>
              <a:rPr lang="en-IN" dirty="0"/>
              <a:t>Below is image of the Web Services Explorer when we open. By selecting a registry on the Web Service Publication page of the Web service Import wizard, we can see the registry which can be displayed in the Navigator pane.</a:t>
            </a:r>
          </a:p>
        </p:txBody>
      </p:sp>
    </p:spTree>
    <p:extLst>
      <p:ext uri="{BB962C8B-B14F-4D97-AF65-F5344CB8AC3E}">
        <p14:creationId xmlns:p14="http://schemas.microsoft.com/office/powerpoint/2010/main" val="211559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Web Service Explorer Cont..</a:t>
            </a:r>
            <a:endParaRPr lang="en-IN" dirty="0">
              <a:latin typeface="+mj-lt"/>
            </a:endParaRPr>
          </a:p>
        </p:txBody>
      </p:sp>
      <p:sp>
        <p:nvSpPr>
          <p:cNvPr id="4" name="Rectangle 3"/>
          <p:cNvSpPr/>
          <p:nvPr/>
        </p:nvSpPr>
        <p:spPr>
          <a:xfrm>
            <a:off x="228600" y="928798"/>
            <a:ext cx="8686800" cy="369332"/>
          </a:xfrm>
          <a:prstGeom prst="rect">
            <a:avLst/>
          </a:prstGeom>
        </p:spPr>
        <p:txBody>
          <a:bodyPr wrap="square">
            <a:spAutoFit/>
          </a:bodyPr>
          <a:lstStyle/>
          <a:p>
            <a:r>
              <a:rPr lang="en-IN" dirty="0"/>
              <a:t>In the Web Service Explorer's toolbar (top-right), click on the </a:t>
            </a:r>
            <a:r>
              <a:rPr lang="en-IN" b="1" dirty="0"/>
              <a:t>WSDL Page</a:t>
            </a:r>
            <a:r>
              <a:rPr lang="en-IN" dirty="0"/>
              <a:t> icon,</a:t>
            </a: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ACFC1F9-D027-4776-B9F5-698B7CA3C7D6}"/>
              </a:ext>
            </a:extLst>
          </p:cNvPr>
          <p:cNvPicPr>
            <a:picLocks noChangeAspect="1"/>
          </p:cNvPicPr>
          <p:nvPr/>
        </p:nvPicPr>
        <p:blipFill rotWithShape="1">
          <a:blip r:embed="rId3"/>
          <a:srcRect l="19167" t="8551" b="57411"/>
          <a:stretch/>
        </p:blipFill>
        <p:spPr>
          <a:xfrm>
            <a:off x="609600" y="1411064"/>
            <a:ext cx="7391400" cy="2779935"/>
          </a:xfrm>
          <a:prstGeom prst="rect">
            <a:avLst/>
          </a:prstGeom>
        </p:spPr>
      </p:pic>
      <p:cxnSp>
        <p:nvCxnSpPr>
          <p:cNvPr id="11" name="Connector: Elbow 10">
            <a:extLst>
              <a:ext uri="{FF2B5EF4-FFF2-40B4-BE49-F238E27FC236}">
                <a16:creationId xmlns:a16="http://schemas.microsoft.com/office/drawing/2014/main" id="{1AF994EB-1861-42E2-BCAB-28AF2B0D51F0}"/>
              </a:ext>
            </a:extLst>
          </p:cNvPr>
          <p:cNvCxnSpPr/>
          <p:nvPr/>
        </p:nvCxnSpPr>
        <p:spPr>
          <a:xfrm>
            <a:off x="7772400" y="2404020"/>
            <a:ext cx="762000" cy="685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ABC0B0-F045-4BA8-A318-503AF27CA2D3}"/>
              </a:ext>
            </a:extLst>
          </p:cNvPr>
          <p:cNvSpPr txBox="1"/>
          <p:nvPr/>
        </p:nvSpPr>
        <p:spPr>
          <a:xfrm>
            <a:off x="8458200" y="2667000"/>
            <a:ext cx="457200" cy="769441"/>
          </a:xfrm>
          <a:prstGeom prst="rect">
            <a:avLst/>
          </a:prstGeom>
          <a:noFill/>
        </p:spPr>
        <p:txBody>
          <a:bodyPr wrap="square" rtlCol="0">
            <a:spAutoFit/>
          </a:bodyPr>
          <a:lstStyle/>
          <a:p>
            <a:r>
              <a:rPr lang="en-IN" sz="1100" dirty="0"/>
              <a:t>Click on third icon</a:t>
            </a:r>
          </a:p>
        </p:txBody>
      </p:sp>
      <p:sp>
        <p:nvSpPr>
          <p:cNvPr id="5" name="Oval 4">
            <a:extLst>
              <a:ext uri="{FF2B5EF4-FFF2-40B4-BE49-F238E27FC236}">
                <a16:creationId xmlns:a16="http://schemas.microsoft.com/office/drawing/2014/main" id="{83FC2DDF-CC30-4500-A79E-74B4D14A55DA}"/>
              </a:ext>
            </a:extLst>
          </p:cNvPr>
          <p:cNvSpPr/>
          <p:nvPr/>
        </p:nvSpPr>
        <p:spPr>
          <a:xfrm>
            <a:off x="7239000" y="2133600"/>
            <a:ext cx="838200" cy="68577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1640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Web Service Explorer Cont..</a:t>
            </a:r>
            <a:endParaRPr lang="en-IN" b="0" dirty="0">
              <a:latin typeface="+mj-lt"/>
            </a:endParaRP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57E5717-FEA9-4892-B466-5346F654BDAA}"/>
              </a:ext>
            </a:extLst>
          </p:cNvPr>
          <p:cNvSpPr/>
          <p:nvPr/>
        </p:nvSpPr>
        <p:spPr>
          <a:xfrm>
            <a:off x="685800" y="1211818"/>
            <a:ext cx="5875583" cy="369332"/>
          </a:xfrm>
          <a:prstGeom prst="rect">
            <a:avLst/>
          </a:prstGeom>
        </p:spPr>
        <p:txBody>
          <a:bodyPr wrap="none">
            <a:spAutoFit/>
          </a:bodyPr>
          <a:lstStyle/>
          <a:p>
            <a:r>
              <a:rPr lang="en-IN" dirty="0"/>
              <a:t>Click on the   WSDL Main icon. We can see the below screen:</a:t>
            </a:r>
          </a:p>
        </p:txBody>
      </p:sp>
      <p:pic>
        <p:nvPicPr>
          <p:cNvPr id="3" name="Picture 2">
            <a:extLst>
              <a:ext uri="{FF2B5EF4-FFF2-40B4-BE49-F238E27FC236}">
                <a16:creationId xmlns:a16="http://schemas.microsoft.com/office/drawing/2014/main" id="{BC090246-827A-4B0A-89DA-06E3EF9D4887}"/>
              </a:ext>
            </a:extLst>
          </p:cNvPr>
          <p:cNvPicPr>
            <a:picLocks noChangeAspect="1"/>
          </p:cNvPicPr>
          <p:nvPr/>
        </p:nvPicPr>
        <p:blipFill rotWithShape="1">
          <a:blip r:embed="rId3"/>
          <a:srcRect l="19166" t="7365" r="1251" b="45554"/>
          <a:stretch/>
        </p:blipFill>
        <p:spPr>
          <a:xfrm>
            <a:off x="685800" y="2115105"/>
            <a:ext cx="8153399" cy="3218887"/>
          </a:xfrm>
          <a:prstGeom prst="rect">
            <a:avLst/>
          </a:prstGeom>
        </p:spPr>
      </p:pic>
    </p:spTree>
    <p:extLst>
      <p:ext uri="{BB962C8B-B14F-4D97-AF65-F5344CB8AC3E}">
        <p14:creationId xmlns:p14="http://schemas.microsoft.com/office/powerpoint/2010/main" val="136640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Web Service Explorer Cont..</a:t>
            </a:r>
            <a:endParaRPr lang="en-IN" dirty="0">
              <a:latin typeface="+mj-lt"/>
            </a:endParaRP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57E5717-FEA9-4892-B466-5346F654BDAA}"/>
              </a:ext>
            </a:extLst>
          </p:cNvPr>
          <p:cNvSpPr/>
          <p:nvPr/>
        </p:nvSpPr>
        <p:spPr>
          <a:xfrm>
            <a:off x="25400" y="800001"/>
            <a:ext cx="9144000" cy="830997"/>
          </a:xfrm>
          <a:prstGeom prst="rect">
            <a:avLst/>
          </a:prstGeom>
        </p:spPr>
        <p:txBody>
          <a:bodyPr wrap="square">
            <a:spAutoFit/>
          </a:bodyPr>
          <a:lstStyle/>
          <a:p>
            <a:r>
              <a:rPr lang="en-IN" sz="1600" dirty="0"/>
              <a:t>In the WSDL URL field, enter the URL </a:t>
            </a:r>
            <a:r>
              <a:rPr lang="en-IN" sz="1600" dirty="0">
                <a:hlinkClick r:id="rId3"/>
              </a:rPr>
              <a:t>https://svn.apache.org/repos/asf/airavata/sandbox/xbaya-web/test/</a:t>
            </a:r>
          </a:p>
          <a:p>
            <a:r>
              <a:rPr lang="en-IN" sz="1600" dirty="0" err="1">
                <a:hlinkClick r:id="rId3"/>
              </a:rPr>
              <a:t>Calculator.wsdl</a:t>
            </a:r>
            <a:endParaRPr lang="en-IN" sz="1600" dirty="0"/>
          </a:p>
          <a:p>
            <a:r>
              <a:rPr lang="en-IN" sz="1600" dirty="0"/>
              <a:t> then click on Go . Following will display:</a:t>
            </a:r>
          </a:p>
        </p:txBody>
      </p:sp>
      <p:pic>
        <p:nvPicPr>
          <p:cNvPr id="4" name="Picture 3">
            <a:extLst>
              <a:ext uri="{FF2B5EF4-FFF2-40B4-BE49-F238E27FC236}">
                <a16:creationId xmlns:a16="http://schemas.microsoft.com/office/drawing/2014/main" id="{E170A387-3C29-4EDF-B3D7-B1C5D6168B02}"/>
              </a:ext>
            </a:extLst>
          </p:cNvPr>
          <p:cNvPicPr>
            <a:picLocks noChangeAspect="1"/>
          </p:cNvPicPr>
          <p:nvPr/>
        </p:nvPicPr>
        <p:blipFill rotWithShape="1">
          <a:blip r:embed="rId4"/>
          <a:srcRect l="18333" t="11462" r="2500" b="30886"/>
          <a:stretch/>
        </p:blipFill>
        <p:spPr>
          <a:xfrm>
            <a:off x="862013" y="1947069"/>
            <a:ext cx="7239000" cy="2963862"/>
          </a:xfrm>
          <a:prstGeom prst="rect">
            <a:avLst/>
          </a:prstGeom>
        </p:spPr>
      </p:pic>
    </p:spTree>
    <p:extLst>
      <p:ext uri="{BB962C8B-B14F-4D97-AF65-F5344CB8AC3E}">
        <p14:creationId xmlns:p14="http://schemas.microsoft.com/office/powerpoint/2010/main" val="412665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Web Service Explorer Cont..</a:t>
            </a:r>
            <a:endParaRPr lang="en-IN" dirty="0">
              <a:latin typeface="+mj-lt"/>
            </a:endParaRP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57E5717-FEA9-4892-B466-5346F654BDAA}"/>
              </a:ext>
            </a:extLst>
          </p:cNvPr>
          <p:cNvSpPr/>
          <p:nvPr/>
        </p:nvSpPr>
        <p:spPr>
          <a:xfrm>
            <a:off x="76200" y="1218387"/>
            <a:ext cx="6781800" cy="646331"/>
          </a:xfrm>
          <a:prstGeom prst="rect">
            <a:avLst/>
          </a:prstGeom>
        </p:spPr>
        <p:txBody>
          <a:bodyPr wrap="square">
            <a:spAutoFit/>
          </a:bodyPr>
          <a:lstStyle/>
          <a:p>
            <a:r>
              <a:rPr lang="en-IN" dirty="0"/>
              <a:t>Under Operations in the right hand pane, click on add . We can see below:</a:t>
            </a:r>
          </a:p>
        </p:txBody>
      </p:sp>
      <p:pic>
        <p:nvPicPr>
          <p:cNvPr id="3" name="Picture 2">
            <a:extLst>
              <a:ext uri="{FF2B5EF4-FFF2-40B4-BE49-F238E27FC236}">
                <a16:creationId xmlns:a16="http://schemas.microsoft.com/office/drawing/2014/main" id="{8A874223-8D15-42C1-9929-78689BD491C5}"/>
              </a:ext>
            </a:extLst>
          </p:cNvPr>
          <p:cNvPicPr>
            <a:picLocks noChangeAspect="1"/>
          </p:cNvPicPr>
          <p:nvPr/>
        </p:nvPicPr>
        <p:blipFill rotWithShape="1">
          <a:blip r:embed="rId3"/>
          <a:srcRect l="19583" t="329" r="417" b="44630"/>
          <a:stretch/>
        </p:blipFill>
        <p:spPr>
          <a:xfrm>
            <a:off x="457200" y="1981200"/>
            <a:ext cx="8001000" cy="3505195"/>
          </a:xfrm>
          <a:prstGeom prst="rect">
            <a:avLst/>
          </a:prstGeom>
        </p:spPr>
      </p:pic>
    </p:spTree>
    <p:extLst>
      <p:ext uri="{BB962C8B-B14F-4D97-AF65-F5344CB8AC3E}">
        <p14:creationId xmlns:p14="http://schemas.microsoft.com/office/powerpoint/2010/main" val="219714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Demo: Using Web Service Explorer Cont..</a:t>
            </a:r>
            <a:endParaRPr lang="en-IN" dirty="0">
              <a:latin typeface="+mj-lt"/>
            </a:endParaRPr>
          </a:p>
        </p:txBody>
      </p:sp>
      <p:sp>
        <p:nvSpPr>
          <p:cNvPr id="7" name="Rectangle 2">
            <a:extLst>
              <a:ext uri="{FF2B5EF4-FFF2-40B4-BE49-F238E27FC236}">
                <a16:creationId xmlns:a16="http://schemas.microsoft.com/office/drawing/2014/main" id="{31E7627F-ABE4-4625-B095-F0D746DD6EED}"/>
              </a:ext>
            </a:extLst>
          </p:cNvPr>
          <p:cNvSpPr>
            <a:spLocks noChangeArrowheads="1"/>
          </p:cNvSpPr>
          <p:nvPr/>
        </p:nvSpPr>
        <p:spPr bwMode="auto">
          <a:xfrm>
            <a:off x="862013" y="24463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Noto 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57E5717-FEA9-4892-B466-5346F654BDAA}"/>
              </a:ext>
            </a:extLst>
          </p:cNvPr>
          <p:cNvSpPr/>
          <p:nvPr/>
        </p:nvSpPr>
        <p:spPr>
          <a:xfrm>
            <a:off x="76200" y="1218387"/>
            <a:ext cx="9067800" cy="369332"/>
          </a:xfrm>
          <a:prstGeom prst="rect">
            <a:avLst/>
          </a:prstGeom>
        </p:spPr>
        <p:txBody>
          <a:bodyPr wrap="square">
            <a:spAutoFit/>
          </a:bodyPr>
          <a:lstStyle/>
          <a:p>
            <a:r>
              <a:rPr lang="en-IN" dirty="0"/>
              <a:t>In the add int section of soap body if we pass some values to we get the result.</a:t>
            </a:r>
          </a:p>
        </p:txBody>
      </p:sp>
      <p:pic>
        <p:nvPicPr>
          <p:cNvPr id="3" name="Picture 2">
            <a:extLst>
              <a:ext uri="{FF2B5EF4-FFF2-40B4-BE49-F238E27FC236}">
                <a16:creationId xmlns:a16="http://schemas.microsoft.com/office/drawing/2014/main" id="{83B72A7C-9C04-4435-9442-D00B241C6EE4}"/>
              </a:ext>
            </a:extLst>
          </p:cNvPr>
          <p:cNvPicPr>
            <a:picLocks noChangeAspect="1"/>
          </p:cNvPicPr>
          <p:nvPr/>
        </p:nvPicPr>
        <p:blipFill rotWithShape="1">
          <a:blip r:embed="rId3"/>
          <a:srcRect l="21667" b="23320"/>
          <a:stretch/>
        </p:blipFill>
        <p:spPr>
          <a:xfrm>
            <a:off x="762000" y="1890118"/>
            <a:ext cx="7391400" cy="3942095"/>
          </a:xfrm>
          <a:prstGeom prst="rect">
            <a:avLst/>
          </a:prstGeom>
        </p:spPr>
      </p:pic>
    </p:spTree>
    <p:extLst>
      <p:ext uri="{BB962C8B-B14F-4D97-AF65-F5344CB8AC3E}">
        <p14:creationId xmlns:p14="http://schemas.microsoft.com/office/powerpoint/2010/main" val="1160012938"/>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9631</TotalTime>
  <Words>1110</Words>
  <Application>Microsoft Office PowerPoint</Application>
  <PresentationFormat>On-screen Show (4:3)</PresentationFormat>
  <Paragraphs>179</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Noto Serif</vt:lpstr>
      <vt:lpstr>Open Sans</vt:lpstr>
      <vt:lpstr>Wingdings</vt:lpstr>
      <vt:lpstr>Theme1 new</vt:lpstr>
      <vt:lpstr>PowerPoint Presentation</vt:lpstr>
      <vt:lpstr>Module Overview</vt:lpstr>
      <vt:lpstr>Using the Web service Explorer</vt:lpstr>
      <vt:lpstr>Demo: Using Web Service Explorer</vt:lpstr>
      <vt:lpstr>Demo: Using Web Service Explorer Cont..</vt:lpstr>
      <vt:lpstr>Demo: Using Web Service Explorer Cont..</vt:lpstr>
      <vt:lpstr>Demo: Using Web Service Explorer Cont..</vt:lpstr>
      <vt:lpstr>Demo: Using Web Service Explorer Cont..</vt:lpstr>
      <vt:lpstr>Demo: Using Web Service Explorer Cont..</vt:lpstr>
      <vt:lpstr>Using Web Service Explorer</vt:lpstr>
      <vt:lpstr>Using Endpoint </vt:lpstr>
      <vt:lpstr>Using Endpoint Cont.. </vt:lpstr>
      <vt:lpstr>Using Endpoint Cont..</vt:lpstr>
      <vt:lpstr>Using Endpoint Cont..</vt:lpstr>
      <vt:lpstr>Wsimport Revisited </vt:lpstr>
      <vt:lpstr>Wsimport Revisited Cont..</vt:lpstr>
      <vt:lpstr>Wsimport Revisited Cont..</vt:lpstr>
      <vt:lpstr>Wsimport Revisited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865</cp:revision>
  <dcterms:created xsi:type="dcterms:W3CDTF">2017-09-12T06:44:37Z</dcterms:created>
  <dcterms:modified xsi:type="dcterms:W3CDTF">2019-06-12T20:35:37Z</dcterms:modified>
</cp:coreProperties>
</file>