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91" r:id="rId2"/>
    <p:sldId id="308" r:id="rId3"/>
    <p:sldId id="311" r:id="rId4"/>
    <p:sldId id="312" r:id="rId5"/>
    <p:sldId id="318" r:id="rId6"/>
    <p:sldId id="319" r:id="rId7"/>
    <p:sldId id="290" r:id="rId8"/>
    <p:sldId id="313" r:id="rId9"/>
    <p:sldId id="320" r:id="rId10"/>
    <p:sldId id="321" r:id="rId11"/>
    <p:sldId id="314" r:id="rId12"/>
    <p:sldId id="322" r:id="rId13"/>
    <p:sldId id="323" r:id="rId14"/>
    <p:sldId id="324" r:id="rId15"/>
    <p:sldId id="325" r:id="rId16"/>
    <p:sldId id="326" r:id="rId17"/>
    <p:sldId id="327" r:id="rId18"/>
    <p:sldId id="316" r:id="rId19"/>
    <p:sldId id="328" r:id="rId20"/>
    <p:sldId id="329" r:id="rId21"/>
    <p:sldId id="330" r:id="rId22"/>
    <p:sldId id="331" r:id="rId23"/>
    <p:sldId id="332" r:id="rId24"/>
    <p:sldId id="333" r:id="rId25"/>
    <p:sldId id="334" r:id="rId26"/>
    <p:sldId id="335" r:id="rId27"/>
    <p:sldId id="317" r:id="rId28"/>
    <p:sldId id="336" r:id="rId29"/>
    <p:sldId id="337" r:id="rId30"/>
    <p:sldId id="338"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p2" initials="E" lastIdx="1" clrIdx="0">
    <p:extLst>
      <p:ext uri="{19B8F6BF-5375-455C-9EA6-DF929625EA0E}">
        <p15:presenceInfo xmlns:p15="http://schemas.microsoft.com/office/powerpoint/2012/main" userId="Emp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5" autoAdjust="0"/>
    <p:restoredTop sz="91344" autoAdjust="0"/>
  </p:normalViewPr>
  <p:slideViewPr>
    <p:cSldViewPr>
      <p:cViewPr>
        <p:scale>
          <a:sx n="75" d="100"/>
          <a:sy n="75" d="100"/>
        </p:scale>
        <p:origin x="966" y="-336"/>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5/9/2019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a:t>
            </a:fld>
            <a:endParaRPr lang="en-US"/>
          </a:p>
        </p:txBody>
      </p:sp>
    </p:spTree>
    <p:extLst>
      <p:ext uri="{BB962C8B-B14F-4D97-AF65-F5344CB8AC3E}">
        <p14:creationId xmlns:p14="http://schemas.microsoft.com/office/powerpoint/2010/main" val="1198949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12</a:t>
            </a:fld>
            <a:endParaRPr lang="en-US"/>
          </a:p>
        </p:txBody>
      </p:sp>
    </p:spTree>
    <p:extLst>
      <p:ext uri="{BB962C8B-B14F-4D97-AF65-F5344CB8AC3E}">
        <p14:creationId xmlns:p14="http://schemas.microsoft.com/office/powerpoint/2010/main" val="2408847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13</a:t>
            </a:fld>
            <a:endParaRPr lang="en-US"/>
          </a:p>
        </p:txBody>
      </p:sp>
    </p:spTree>
    <p:extLst>
      <p:ext uri="{BB962C8B-B14F-4D97-AF65-F5344CB8AC3E}">
        <p14:creationId xmlns:p14="http://schemas.microsoft.com/office/powerpoint/2010/main" val="4264262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14</a:t>
            </a:fld>
            <a:endParaRPr lang="en-US"/>
          </a:p>
        </p:txBody>
      </p:sp>
    </p:spTree>
    <p:extLst>
      <p:ext uri="{BB962C8B-B14F-4D97-AF65-F5344CB8AC3E}">
        <p14:creationId xmlns:p14="http://schemas.microsoft.com/office/powerpoint/2010/main" val="3297030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15</a:t>
            </a:fld>
            <a:endParaRPr lang="en-US"/>
          </a:p>
        </p:txBody>
      </p:sp>
    </p:spTree>
    <p:extLst>
      <p:ext uri="{BB962C8B-B14F-4D97-AF65-F5344CB8AC3E}">
        <p14:creationId xmlns:p14="http://schemas.microsoft.com/office/powerpoint/2010/main" val="1139816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16</a:t>
            </a:fld>
            <a:endParaRPr lang="en-US"/>
          </a:p>
        </p:txBody>
      </p:sp>
    </p:spTree>
    <p:extLst>
      <p:ext uri="{BB962C8B-B14F-4D97-AF65-F5344CB8AC3E}">
        <p14:creationId xmlns:p14="http://schemas.microsoft.com/office/powerpoint/2010/main" val="3981982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17</a:t>
            </a:fld>
            <a:endParaRPr lang="en-US"/>
          </a:p>
        </p:txBody>
      </p:sp>
    </p:spTree>
    <p:extLst>
      <p:ext uri="{BB962C8B-B14F-4D97-AF65-F5344CB8AC3E}">
        <p14:creationId xmlns:p14="http://schemas.microsoft.com/office/powerpoint/2010/main" val="1799757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18</a:t>
            </a:fld>
            <a:endParaRPr lang="en-US"/>
          </a:p>
        </p:txBody>
      </p:sp>
    </p:spTree>
    <p:extLst>
      <p:ext uri="{BB962C8B-B14F-4D97-AF65-F5344CB8AC3E}">
        <p14:creationId xmlns:p14="http://schemas.microsoft.com/office/powerpoint/2010/main" val="1177444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19</a:t>
            </a:fld>
            <a:endParaRPr lang="en-US"/>
          </a:p>
        </p:txBody>
      </p:sp>
    </p:spTree>
    <p:extLst>
      <p:ext uri="{BB962C8B-B14F-4D97-AF65-F5344CB8AC3E}">
        <p14:creationId xmlns:p14="http://schemas.microsoft.com/office/powerpoint/2010/main" val="25560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20</a:t>
            </a:fld>
            <a:endParaRPr lang="en-US"/>
          </a:p>
        </p:txBody>
      </p:sp>
    </p:spTree>
    <p:extLst>
      <p:ext uri="{BB962C8B-B14F-4D97-AF65-F5344CB8AC3E}">
        <p14:creationId xmlns:p14="http://schemas.microsoft.com/office/powerpoint/2010/main" val="510909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21</a:t>
            </a:fld>
            <a:endParaRPr lang="en-US"/>
          </a:p>
        </p:txBody>
      </p:sp>
    </p:spTree>
    <p:extLst>
      <p:ext uri="{BB962C8B-B14F-4D97-AF65-F5344CB8AC3E}">
        <p14:creationId xmlns:p14="http://schemas.microsoft.com/office/powerpoint/2010/main" val="1347462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a:t>
            </a:fld>
            <a:endParaRPr lang="en-US"/>
          </a:p>
        </p:txBody>
      </p:sp>
    </p:spTree>
    <p:extLst>
      <p:ext uri="{BB962C8B-B14F-4D97-AF65-F5344CB8AC3E}">
        <p14:creationId xmlns:p14="http://schemas.microsoft.com/office/powerpoint/2010/main" val="2604921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22</a:t>
            </a:fld>
            <a:endParaRPr lang="en-US"/>
          </a:p>
        </p:txBody>
      </p:sp>
    </p:spTree>
    <p:extLst>
      <p:ext uri="{BB962C8B-B14F-4D97-AF65-F5344CB8AC3E}">
        <p14:creationId xmlns:p14="http://schemas.microsoft.com/office/powerpoint/2010/main" val="1398517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23</a:t>
            </a:fld>
            <a:endParaRPr lang="en-US"/>
          </a:p>
        </p:txBody>
      </p:sp>
    </p:spTree>
    <p:extLst>
      <p:ext uri="{BB962C8B-B14F-4D97-AF65-F5344CB8AC3E}">
        <p14:creationId xmlns:p14="http://schemas.microsoft.com/office/powerpoint/2010/main" val="3098521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24</a:t>
            </a:fld>
            <a:endParaRPr lang="en-US"/>
          </a:p>
        </p:txBody>
      </p:sp>
    </p:spTree>
    <p:extLst>
      <p:ext uri="{BB962C8B-B14F-4D97-AF65-F5344CB8AC3E}">
        <p14:creationId xmlns:p14="http://schemas.microsoft.com/office/powerpoint/2010/main" val="424634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25</a:t>
            </a:fld>
            <a:endParaRPr lang="en-US"/>
          </a:p>
        </p:txBody>
      </p:sp>
    </p:spTree>
    <p:extLst>
      <p:ext uri="{BB962C8B-B14F-4D97-AF65-F5344CB8AC3E}">
        <p14:creationId xmlns:p14="http://schemas.microsoft.com/office/powerpoint/2010/main" val="1068588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26</a:t>
            </a:fld>
            <a:endParaRPr lang="en-US"/>
          </a:p>
        </p:txBody>
      </p:sp>
    </p:spTree>
    <p:extLst>
      <p:ext uri="{BB962C8B-B14F-4D97-AF65-F5344CB8AC3E}">
        <p14:creationId xmlns:p14="http://schemas.microsoft.com/office/powerpoint/2010/main" val="2692817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27</a:t>
            </a:fld>
            <a:endParaRPr lang="en-US"/>
          </a:p>
        </p:txBody>
      </p:sp>
    </p:spTree>
    <p:extLst>
      <p:ext uri="{BB962C8B-B14F-4D97-AF65-F5344CB8AC3E}">
        <p14:creationId xmlns:p14="http://schemas.microsoft.com/office/powerpoint/2010/main" val="4035084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28</a:t>
            </a:fld>
            <a:endParaRPr lang="en-US"/>
          </a:p>
        </p:txBody>
      </p:sp>
    </p:spTree>
    <p:extLst>
      <p:ext uri="{BB962C8B-B14F-4D97-AF65-F5344CB8AC3E}">
        <p14:creationId xmlns:p14="http://schemas.microsoft.com/office/powerpoint/2010/main" val="1889210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29</a:t>
            </a:fld>
            <a:endParaRPr lang="en-US"/>
          </a:p>
        </p:txBody>
      </p:sp>
    </p:spTree>
    <p:extLst>
      <p:ext uri="{BB962C8B-B14F-4D97-AF65-F5344CB8AC3E}">
        <p14:creationId xmlns:p14="http://schemas.microsoft.com/office/powerpoint/2010/main" val="2299473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30</a:t>
            </a:fld>
            <a:endParaRPr lang="en-US"/>
          </a:p>
        </p:txBody>
      </p:sp>
    </p:spTree>
    <p:extLst>
      <p:ext uri="{BB962C8B-B14F-4D97-AF65-F5344CB8AC3E}">
        <p14:creationId xmlns:p14="http://schemas.microsoft.com/office/powerpoint/2010/main" val="705907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31</a:t>
            </a:fld>
            <a:endParaRPr lang="en-US"/>
          </a:p>
        </p:txBody>
      </p:sp>
    </p:spTree>
    <p:extLst>
      <p:ext uri="{BB962C8B-B14F-4D97-AF65-F5344CB8AC3E}">
        <p14:creationId xmlns:p14="http://schemas.microsoft.com/office/powerpoint/2010/main" val="426658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4</a:t>
            </a:fld>
            <a:endParaRPr lang="en-US"/>
          </a:p>
        </p:txBody>
      </p:sp>
    </p:spTree>
    <p:extLst>
      <p:ext uri="{BB962C8B-B14F-4D97-AF65-F5344CB8AC3E}">
        <p14:creationId xmlns:p14="http://schemas.microsoft.com/office/powerpoint/2010/main" val="2030020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6</a:t>
            </a:fld>
            <a:endParaRPr lang="en-US"/>
          </a:p>
        </p:txBody>
      </p:sp>
    </p:spTree>
    <p:extLst>
      <p:ext uri="{BB962C8B-B14F-4D97-AF65-F5344CB8AC3E}">
        <p14:creationId xmlns:p14="http://schemas.microsoft.com/office/powerpoint/2010/main" val="3550874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7</a:t>
            </a:fld>
            <a:endParaRPr lang="en-US"/>
          </a:p>
        </p:txBody>
      </p:sp>
    </p:spTree>
    <p:extLst>
      <p:ext uri="{BB962C8B-B14F-4D97-AF65-F5344CB8AC3E}">
        <p14:creationId xmlns:p14="http://schemas.microsoft.com/office/powerpoint/2010/main" val="1809883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8</a:t>
            </a:fld>
            <a:endParaRPr lang="en-US"/>
          </a:p>
        </p:txBody>
      </p:sp>
    </p:spTree>
    <p:extLst>
      <p:ext uri="{BB962C8B-B14F-4D97-AF65-F5344CB8AC3E}">
        <p14:creationId xmlns:p14="http://schemas.microsoft.com/office/powerpoint/2010/main" val="219243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9</a:t>
            </a:fld>
            <a:endParaRPr lang="en-US"/>
          </a:p>
        </p:txBody>
      </p:sp>
    </p:spTree>
    <p:extLst>
      <p:ext uri="{BB962C8B-B14F-4D97-AF65-F5344CB8AC3E}">
        <p14:creationId xmlns:p14="http://schemas.microsoft.com/office/powerpoint/2010/main" val="363181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10</a:t>
            </a:fld>
            <a:endParaRPr lang="en-US"/>
          </a:p>
        </p:txBody>
      </p:sp>
    </p:spTree>
    <p:extLst>
      <p:ext uri="{BB962C8B-B14F-4D97-AF65-F5344CB8AC3E}">
        <p14:creationId xmlns:p14="http://schemas.microsoft.com/office/powerpoint/2010/main" val="103971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u="non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537AC76-B5B6-4D22-964E-8311652E7560}" type="slidenum">
              <a:rPr lang="en-US" smtClean="0"/>
              <a:t>11</a:t>
            </a:fld>
            <a:endParaRPr lang="en-US"/>
          </a:p>
        </p:txBody>
      </p:sp>
    </p:spTree>
    <p:extLst>
      <p:ext uri="{BB962C8B-B14F-4D97-AF65-F5344CB8AC3E}">
        <p14:creationId xmlns:p14="http://schemas.microsoft.com/office/powerpoint/2010/main" val="2213312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5/9/2019</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5/9/2019</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5/9/2019</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5/9/2019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5/9/2019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484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ebservicex.net/geoipservice.asmx?WSDL" TargetMode="External"/><Relationship Id="rId2" Type="http://schemas.openxmlformats.org/officeDocument/2006/relationships/hyperlink" Target="http://webservicex.com/ws/WSDetails.aspx?CATID=12&amp;WSID=6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www.webservicex.net/geoipservice.asmx?WSD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71800"/>
            <a:ext cx="7772400" cy="1470025"/>
          </a:xfrm>
        </p:spPr>
        <p:txBody>
          <a:bodyPr/>
          <a:lstStyle/>
          <a:p>
            <a:r>
              <a:rPr lang="en-US" dirty="0"/>
              <a:t>Writing a Web Service</a:t>
            </a:r>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sz="2400" dirty="0"/>
              <a:t>Setting up Java EE 7 SDK</a:t>
            </a:r>
            <a:endParaRPr lang="en-US" sz="2400" dirty="0"/>
          </a:p>
        </p:txBody>
      </p:sp>
      <p:sp>
        <p:nvSpPr>
          <p:cNvPr id="5" name="TextBox 4">
            <a:extLst>
              <a:ext uri="{FF2B5EF4-FFF2-40B4-BE49-F238E27FC236}">
                <a16:creationId xmlns:a16="http://schemas.microsoft.com/office/drawing/2014/main" id="{E5D68F77-1597-4EB1-8AC8-0D2533BD23DE}"/>
              </a:ext>
            </a:extLst>
          </p:cNvPr>
          <p:cNvSpPr txBox="1"/>
          <p:nvPr/>
        </p:nvSpPr>
        <p:spPr>
          <a:xfrm>
            <a:off x="0" y="902019"/>
            <a:ext cx="9067800" cy="5878532"/>
          </a:xfrm>
          <a:prstGeom prst="rect">
            <a:avLst/>
          </a:prstGeom>
          <a:noFill/>
        </p:spPr>
        <p:txBody>
          <a:bodyPr wrap="square" rtlCol="0">
            <a:spAutoFit/>
          </a:bodyPr>
          <a:lstStyle/>
          <a:p>
            <a:r>
              <a:rPr lang="en-IN" sz="2000" b="1" dirty="0">
                <a:latin typeface="+mj-lt"/>
              </a:rPr>
              <a:t>To Stop </a:t>
            </a:r>
            <a:r>
              <a:rPr lang="en-IN" sz="2000" b="1" dirty="0" err="1">
                <a:latin typeface="+mj-lt"/>
              </a:rPr>
              <a:t>GlassFish</a:t>
            </a:r>
            <a:r>
              <a:rPr lang="en-IN" sz="2000" b="1" dirty="0">
                <a:latin typeface="+mj-lt"/>
              </a:rPr>
              <a:t> Server Using the Command Line</a:t>
            </a:r>
          </a:p>
          <a:p>
            <a:endParaRPr lang="en-IN" sz="1600" dirty="0"/>
          </a:p>
          <a:p>
            <a:r>
              <a:rPr lang="en-IN" sz="1600" dirty="0"/>
              <a:t>To stop </a:t>
            </a:r>
            <a:r>
              <a:rPr lang="en-IN" sz="1600" dirty="0" err="1"/>
              <a:t>GlassFish</a:t>
            </a:r>
            <a:r>
              <a:rPr lang="en-IN" sz="1600" dirty="0"/>
              <a:t> Server, open a terminal window or command prompt and execute:</a:t>
            </a:r>
          </a:p>
          <a:p>
            <a:endParaRPr lang="en-IN" sz="1600" dirty="0"/>
          </a:p>
          <a:p>
            <a:r>
              <a:rPr lang="en-IN" sz="1600" b="1" dirty="0" err="1"/>
              <a:t>asadmin</a:t>
            </a:r>
            <a:r>
              <a:rPr lang="en-IN" sz="1600" b="1" dirty="0"/>
              <a:t> stop-domain domain1</a:t>
            </a:r>
          </a:p>
          <a:p>
            <a:endParaRPr lang="en-IN" sz="1600" b="1" dirty="0"/>
          </a:p>
          <a:p>
            <a:r>
              <a:rPr lang="en-IN" sz="2000" b="1" dirty="0"/>
              <a:t>Starting the Administration Console</a:t>
            </a:r>
          </a:p>
          <a:p>
            <a:endParaRPr lang="en-IN" sz="1600" b="1" dirty="0"/>
          </a:p>
          <a:p>
            <a:r>
              <a:rPr lang="en-IN" sz="1600" dirty="0"/>
              <a:t>To administer </a:t>
            </a:r>
            <a:r>
              <a:rPr lang="en-IN" sz="1600" dirty="0" err="1"/>
              <a:t>GlassFish</a:t>
            </a:r>
            <a:r>
              <a:rPr lang="en-IN" sz="1600" dirty="0"/>
              <a:t> Server and manage users, resources, and Java EE applications, use the Administration Console tool. </a:t>
            </a:r>
            <a:r>
              <a:rPr lang="en-IN" sz="1600" dirty="0" err="1"/>
              <a:t>GlassFish</a:t>
            </a:r>
            <a:r>
              <a:rPr lang="en-IN" sz="1600" dirty="0"/>
              <a:t> Server must be running before you invoke the Administration Console. To start the Administration Console, open a browser at </a:t>
            </a:r>
            <a:r>
              <a:rPr lang="en-IN" sz="1600" dirty="0">
                <a:hlinkClick r:id="rId3"/>
              </a:rPr>
              <a:t>http://localhost:4848/</a:t>
            </a:r>
            <a:r>
              <a:rPr lang="en-IN" sz="1600" dirty="0"/>
              <a:t>.</a:t>
            </a:r>
          </a:p>
          <a:p>
            <a:endParaRPr lang="en-IN" sz="1600" dirty="0"/>
          </a:p>
          <a:p>
            <a:r>
              <a:rPr lang="en-IN" sz="1600" dirty="0"/>
              <a:t>Starting and Stopping Apache Derby</a:t>
            </a:r>
          </a:p>
          <a:p>
            <a:r>
              <a:rPr lang="en-IN" sz="1600" dirty="0" err="1"/>
              <a:t>GlassFish</a:t>
            </a:r>
            <a:r>
              <a:rPr lang="en-IN" sz="1600" dirty="0"/>
              <a:t> Server includes Apache Derby.</a:t>
            </a:r>
          </a:p>
          <a:p>
            <a:endParaRPr lang="en-IN" sz="1600" dirty="0"/>
          </a:p>
          <a:p>
            <a:r>
              <a:rPr lang="en-IN" sz="1600" dirty="0"/>
              <a:t>To start Derby from the command line, open a terminal window or command prompt, change to the as-install/bin directory, and execute:</a:t>
            </a:r>
          </a:p>
          <a:p>
            <a:endParaRPr lang="en-IN" sz="1600" dirty="0"/>
          </a:p>
          <a:p>
            <a:r>
              <a:rPr lang="en-IN" sz="1600" b="1" dirty="0" err="1"/>
              <a:t>asadmin</a:t>
            </a:r>
            <a:r>
              <a:rPr lang="en-IN" sz="1600" b="1" dirty="0"/>
              <a:t> start-database</a:t>
            </a:r>
          </a:p>
          <a:p>
            <a:r>
              <a:rPr lang="en-IN" sz="1600" dirty="0"/>
              <a:t>To stop Derby from the command line, open a terminal window or command prompt, change to the as-install/bin directory, and execute:</a:t>
            </a:r>
          </a:p>
          <a:p>
            <a:endParaRPr lang="en-IN" sz="1600" dirty="0"/>
          </a:p>
          <a:p>
            <a:r>
              <a:rPr lang="en-IN" sz="1600" b="1" dirty="0" err="1"/>
              <a:t>asadmin</a:t>
            </a:r>
            <a:r>
              <a:rPr lang="en-IN" sz="1600" b="1" dirty="0"/>
              <a:t> stop-database</a:t>
            </a:r>
          </a:p>
        </p:txBody>
      </p:sp>
    </p:spTree>
    <p:extLst>
      <p:ext uri="{BB962C8B-B14F-4D97-AF65-F5344CB8AC3E}">
        <p14:creationId xmlns:p14="http://schemas.microsoft.com/office/powerpoint/2010/main" val="143678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Writing a Web Service: Eclipse setup</a:t>
            </a:r>
            <a:endParaRPr lang="en-US" dirty="0"/>
          </a:p>
        </p:txBody>
      </p:sp>
      <p:pic>
        <p:nvPicPr>
          <p:cNvPr id="2052" name="Picture 4" descr="https://javapapers.com/wp-content/uploads/2012/11/Eclipse-300x180.png">
            <a:extLst>
              <a:ext uri="{FF2B5EF4-FFF2-40B4-BE49-F238E27FC236}">
                <a16:creationId xmlns:a16="http://schemas.microsoft.com/office/drawing/2014/main" id="{9CFDEEF3-0A2B-4499-A35E-38AA830FD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439" y="1371600"/>
            <a:ext cx="2857500" cy="17145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4ABF0F8-B5D6-4637-B34E-43D7BECA3966}"/>
              </a:ext>
            </a:extLst>
          </p:cNvPr>
          <p:cNvSpPr/>
          <p:nvPr/>
        </p:nvSpPr>
        <p:spPr>
          <a:xfrm>
            <a:off x="381000" y="914400"/>
            <a:ext cx="8534400" cy="646331"/>
          </a:xfrm>
          <a:prstGeom prst="rect">
            <a:avLst/>
          </a:prstGeom>
        </p:spPr>
        <p:txBody>
          <a:bodyPr wrap="square">
            <a:spAutoFit/>
          </a:bodyPr>
          <a:lstStyle/>
          <a:p>
            <a:r>
              <a:rPr lang="en-IN" dirty="0"/>
              <a:t>Use the Java EE IDE. It comes bundled with necessary plugins.</a:t>
            </a:r>
            <a:br>
              <a:rPr lang="en-IN" dirty="0"/>
            </a:br>
            <a:r>
              <a:rPr lang="en-IN" dirty="0"/>
              <a:t>            </a:t>
            </a:r>
          </a:p>
        </p:txBody>
      </p:sp>
      <p:sp>
        <p:nvSpPr>
          <p:cNvPr id="7" name="Rectangle 6">
            <a:extLst>
              <a:ext uri="{FF2B5EF4-FFF2-40B4-BE49-F238E27FC236}">
                <a16:creationId xmlns:a16="http://schemas.microsoft.com/office/drawing/2014/main" id="{75C83141-817B-4E8D-8B5F-5837043A4EE3}"/>
              </a:ext>
            </a:extLst>
          </p:cNvPr>
          <p:cNvSpPr/>
          <p:nvPr/>
        </p:nvSpPr>
        <p:spPr>
          <a:xfrm>
            <a:off x="609600" y="3414010"/>
            <a:ext cx="8305800" cy="1200329"/>
          </a:xfrm>
          <a:prstGeom prst="rect">
            <a:avLst/>
          </a:prstGeom>
        </p:spPr>
        <p:txBody>
          <a:bodyPr wrap="square">
            <a:spAutoFit/>
          </a:bodyPr>
          <a:lstStyle/>
          <a:p>
            <a:r>
              <a:rPr lang="en-IN" dirty="0"/>
              <a:t>Eclipse by default uses Apache Axis to implement the web service and it provides option to use our choice of web service engine. In this slides we are using the default bundled Apache Axis.</a:t>
            </a:r>
          </a:p>
          <a:p>
            <a:endParaRPr lang="en-IN" dirty="0"/>
          </a:p>
        </p:txBody>
      </p:sp>
    </p:spTree>
    <p:extLst>
      <p:ext uri="{BB962C8B-B14F-4D97-AF65-F5344CB8AC3E}">
        <p14:creationId xmlns:p14="http://schemas.microsoft.com/office/powerpoint/2010/main" val="2154515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Writing a Web Service: Eclipse setup</a:t>
            </a:r>
            <a:endParaRPr lang="en-US" dirty="0"/>
          </a:p>
        </p:txBody>
      </p:sp>
      <p:sp>
        <p:nvSpPr>
          <p:cNvPr id="6" name="Rectangle 5">
            <a:extLst>
              <a:ext uri="{FF2B5EF4-FFF2-40B4-BE49-F238E27FC236}">
                <a16:creationId xmlns:a16="http://schemas.microsoft.com/office/drawing/2014/main" id="{14ABF0F8-B5D6-4637-B34E-43D7BECA3966}"/>
              </a:ext>
            </a:extLst>
          </p:cNvPr>
          <p:cNvSpPr/>
          <p:nvPr/>
        </p:nvSpPr>
        <p:spPr>
          <a:xfrm>
            <a:off x="381000" y="914400"/>
            <a:ext cx="8534400" cy="1200329"/>
          </a:xfrm>
          <a:prstGeom prst="rect">
            <a:avLst/>
          </a:prstGeom>
        </p:spPr>
        <p:txBody>
          <a:bodyPr wrap="square">
            <a:spAutoFit/>
          </a:bodyPr>
          <a:lstStyle/>
          <a:p>
            <a:r>
              <a:rPr lang="en-IN" b="1" dirty="0"/>
              <a:t>1. Create a Dynamic Web Project</a:t>
            </a:r>
          </a:p>
          <a:p>
            <a:r>
              <a:rPr lang="en-IN" dirty="0"/>
              <a:t>Use the new project from menu and open project wizard. Select ‘Dynamic Web Project’ and click next. Then give a project name and select a target runtime  here its  tomcat 7.0 you can select 8.0 or later and leave all other default values and click next to finish.</a:t>
            </a:r>
          </a:p>
        </p:txBody>
      </p:sp>
      <p:pic>
        <p:nvPicPr>
          <p:cNvPr id="4098" name="Picture 2" descr="https://javapapers.com/wp-content/uploads/2012/11/DynamicWebProject-300x282.png">
            <a:extLst>
              <a:ext uri="{FF2B5EF4-FFF2-40B4-BE49-F238E27FC236}">
                <a16:creationId xmlns:a16="http://schemas.microsoft.com/office/drawing/2014/main" id="{65601418-834A-4B13-BE3A-971C9BD2B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13167"/>
            <a:ext cx="2857500" cy="26860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485EE02-C91A-460F-A0C1-E6C4989DC8EF}"/>
              </a:ext>
            </a:extLst>
          </p:cNvPr>
          <p:cNvSpPr/>
          <p:nvPr/>
        </p:nvSpPr>
        <p:spPr>
          <a:xfrm>
            <a:off x="3886200" y="2690893"/>
            <a:ext cx="4572000" cy="2308324"/>
          </a:xfrm>
          <a:prstGeom prst="rect">
            <a:avLst/>
          </a:prstGeom>
        </p:spPr>
        <p:txBody>
          <a:bodyPr>
            <a:spAutoFit/>
          </a:bodyPr>
          <a:lstStyle/>
          <a:p>
            <a:r>
              <a:rPr lang="en-IN" b="1" dirty="0">
                <a:solidFill>
                  <a:srgbClr val="2F2F2F"/>
                </a:solidFill>
              </a:rPr>
              <a:t>Create a New Runtime</a:t>
            </a:r>
          </a:p>
          <a:p>
            <a:r>
              <a:rPr lang="en-IN" dirty="0">
                <a:solidFill>
                  <a:srgbClr val="2F2F2F"/>
                </a:solidFill>
              </a:rPr>
              <a:t>If the run time is not already defined, then click New Runtime and select the version of Tomcat you have installed (already) then click next. Now browse the path of Tomcat home directory and click finish.</a:t>
            </a:r>
          </a:p>
          <a:p>
            <a:br>
              <a:rPr lang="en-IN" dirty="0"/>
            </a:br>
            <a:endParaRPr lang="en-IN" dirty="0"/>
          </a:p>
        </p:txBody>
      </p:sp>
    </p:spTree>
    <p:extLst>
      <p:ext uri="{BB962C8B-B14F-4D97-AF65-F5344CB8AC3E}">
        <p14:creationId xmlns:p14="http://schemas.microsoft.com/office/powerpoint/2010/main" val="352638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Writing a Web Service: Eclipse setup</a:t>
            </a:r>
            <a:endParaRPr lang="en-US" dirty="0"/>
          </a:p>
        </p:txBody>
      </p:sp>
      <p:sp>
        <p:nvSpPr>
          <p:cNvPr id="6" name="Rectangle 5">
            <a:extLst>
              <a:ext uri="{FF2B5EF4-FFF2-40B4-BE49-F238E27FC236}">
                <a16:creationId xmlns:a16="http://schemas.microsoft.com/office/drawing/2014/main" id="{14ABF0F8-B5D6-4637-B34E-43D7BECA3966}"/>
              </a:ext>
            </a:extLst>
          </p:cNvPr>
          <p:cNvSpPr/>
          <p:nvPr/>
        </p:nvSpPr>
        <p:spPr>
          <a:xfrm>
            <a:off x="381000" y="914400"/>
            <a:ext cx="8534400" cy="5909310"/>
          </a:xfrm>
          <a:prstGeom prst="rect">
            <a:avLst/>
          </a:prstGeom>
        </p:spPr>
        <p:txBody>
          <a:bodyPr wrap="square">
            <a:spAutoFit/>
          </a:bodyPr>
          <a:lstStyle/>
          <a:p>
            <a:r>
              <a:rPr lang="en-IN" b="1" dirty="0"/>
              <a:t>2. Create Web Service Provider Java Class</a:t>
            </a:r>
          </a:p>
          <a:p>
            <a:r>
              <a:rPr lang="en-IN" dirty="0"/>
              <a:t>Create a new package under ‘Java Resources – </a:t>
            </a:r>
            <a:r>
              <a:rPr lang="en-IN" dirty="0" err="1"/>
              <a:t>src</a:t>
            </a:r>
            <a:r>
              <a:rPr lang="en-IN" dirty="0"/>
              <a:t>’ named </a:t>
            </a:r>
            <a:r>
              <a:rPr lang="en-IN" dirty="0" err="1"/>
              <a:t>com.mywebservice.test</a:t>
            </a:r>
            <a:r>
              <a:rPr lang="en-IN" dirty="0"/>
              <a:t> Then, create a new java class under that package. This is the web service’s service provider class.</a:t>
            </a:r>
          </a:p>
          <a:p>
            <a:endParaRPr lang="en-IN" dirty="0"/>
          </a:p>
          <a:p>
            <a:r>
              <a:rPr lang="en-IN" dirty="0"/>
              <a:t>package </a:t>
            </a:r>
            <a:r>
              <a:rPr lang="en-IN" dirty="0" err="1"/>
              <a:t>com.mywebservice.test</a:t>
            </a:r>
            <a:endParaRPr lang="en-IN" dirty="0"/>
          </a:p>
          <a:p>
            <a:endParaRPr lang="en-IN" dirty="0"/>
          </a:p>
          <a:p>
            <a:r>
              <a:rPr lang="en-IN" dirty="0"/>
              <a:t>public class </a:t>
            </a:r>
            <a:r>
              <a:rPr lang="en-IN" dirty="0" err="1"/>
              <a:t>AnimalTypeService</a:t>
            </a:r>
            <a:r>
              <a:rPr lang="en-IN" dirty="0"/>
              <a:t> {</a:t>
            </a:r>
          </a:p>
          <a:p>
            <a:r>
              <a:rPr lang="en-IN" dirty="0"/>
              <a:t>	public String </a:t>
            </a:r>
            <a:r>
              <a:rPr lang="en-IN" dirty="0" err="1"/>
              <a:t>animalType</a:t>
            </a:r>
            <a:r>
              <a:rPr lang="en-IN" dirty="0"/>
              <a:t>(String animal) {</a:t>
            </a:r>
          </a:p>
          <a:p>
            <a:r>
              <a:rPr lang="en-IN" dirty="0"/>
              <a:t>		String </a:t>
            </a:r>
            <a:r>
              <a:rPr lang="en-IN" dirty="0" err="1"/>
              <a:t>animalType</a:t>
            </a:r>
            <a:r>
              <a:rPr lang="en-IN" dirty="0"/>
              <a:t> = "";</a:t>
            </a:r>
          </a:p>
          <a:p>
            <a:r>
              <a:rPr lang="en-IN" dirty="0"/>
              <a:t>		if ("</a:t>
            </a:r>
            <a:r>
              <a:rPr lang="en-IN" dirty="0" err="1"/>
              <a:t>Lion".equals</a:t>
            </a:r>
            <a:r>
              <a:rPr lang="en-IN" dirty="0"/>
              <a:t>(animal)) {</a:t>
            </a:r>
          </a:p>
          <a:p>
            <a:r>
              <a:rPr lang="en-IN" dirty="0"/>
              <a:t>			</a:t>
            </a:r>
            <a:r>
              <a:rPr lang="en-IN" dirty="0" err="1"/>
              <a:t>animalType</a:t>
            </a:r>
            <a:r>
              <a:rPr lang="en-IN" dirty="0"/>
              <a:t> = "Wild";</a:t>
            </a:r>
          </a:p>
          <a:p>
            <a:r>
              <a:rPr lang="en-IN" dirty="0"/>
              <a:t>		} else if ("</a:t>
            </a:r>
            <a:r>
              <a:rPr lang="en-IN" dirty="0" err="1"/>
              <a:t>Dog".equals</a:t>
            </a:r>
            <a:r>
              <a:rPr lang="en-IN" dirty="0"/>
              <a:t>(animal)) {</a:t>
            </a:r>
          </a:p>
          <a:p>
            <a:r>
              <a:rPr lang="en-IN" dirty="0"/>
              <a:t>			</a:t>
            </a:r>
            <a:r>
              <a:rPr lang="en-IN" dirty="0" err="1"/>
              <a:t>animalType</a:t>
            </a:r>
            <a:r>
              <a:rPr lang="en-IN" dirty="0"/>
              <a:t> = "Domestic";</a:t>
            </a:r>
          </a:p>
          <a:p>
            <a:r>
              <a:rPr lang="en-IN" dirty="0"/>
              <a:t>		} else {</a:t>
            </a:r>
          </a:p>
          <a:p>
            <a:r>
              <a:rPr lang="en-IN" dirty="0"/>
              <a:t>			</a:t>
            </a:r>
            <a:r>
              <a:rPr lang="en-IN" dirty="0" err="1"/>
              <a:t>animalType</a:t>
            </a:r>
            <a:r>
              <a:rPr lang="en-IN" dirty="0"/>
              <a:t> = "I don't know!";</a:t>
            </a:r>
          </a:p>
          <a:p>
            <a:r>
              <a:rPr lang="en-IN" dirty="0"/>
              <a:t>		}</a:t>
            </a:r>
          </a:p>
          <a:p>
            <a:r>
              <a:rPr lang="en-IN" dirty="0"/>
              <a:t>		return </a:t>
            </a:r>
            <a:r>
              <a:rPr lang="en-IN" dirty="0" err="1"/>
              <a:t>animalType</a:t>
            </a:r>
            <a:r>
              <a:rPr lang="en-IN" dirty="0"/>
              <a:t>;</a:t>
            </a:r>
          </a:p>
          <a:p>
            <a:r>
              <a:rPr lang="en-IN" dirty="0"/>
              <a:t>	}</a:t>
            </a:r>
          </a:p>
          <a:p>
            <a:r>
              <a:rPr lang="en-IN" dirty="0"/>
              <a:t>}</a:t>
            </a:r>
          </a:p>
          <a:p>
            <a:endParaRPr lang="en-IN" dirty="0"/>
          </a:p>
        </p:txBody>
      </p:sp>
    </p:spTree>
    <p:extLst>
      <p:ext uri="{BB962C8B-B14F-4D97-AF65-F5344CB8AC3E}">
        <p14:creationId xmlns:p14="http://schemas.microsoft.com/office/powerpoint/2010/main" val="2382605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Writing a Web Service: Eclipse setup</a:t>
            </a:r>
            <a:endParaRPr lang="en-US" dirty="0"/>
          </a:p>
        </p:txBody>
      </p:sp>
      <p:sp>
        <p:nvSpPr>
          <p:cNvPr id="6" name="Rectangle 5">
            <a:extLst>
              <a:ext uri="{FF2B5EF4-FFF2-40B4-BE49-F238E27FC236}">
                <a16:creationId xmlns:a16="http://schemas.microsoft.com/office/drawing/2014/main" id="{14ABF0F8-B5D6-4637-B34E-43D7BECA3966}"/>
              </a:ext>
            </a:extLst>
          </p:cNvPr>
          <p:cNvSpPr/>
          <p:nvPr/>
        </p:nvSpPr>
        <p:spPr>
          <a:xfrm>
            <a:off x="381000" y="914400"/>
            <a:ext cx="8534400" cy="1754326"/>
          </a:xfrm>
          <a:prstGeom prst="rect">
            <a:avLst/>
          </a:prstGeom>
        </p:spPr>
        <p:txBody>
          <a:bodyPr wrap="square">
            <a:spAutoFit/>
          </a:bodyPr>
          <a:lstStyle/>
          <a:p>
            <a:r>
              <a:rPr lang="en-IN" b="1" dirty="0"/>
              <a:t>Select Service Implementation</a:t>
            </a:r>
          </a:p>
          <a:p>
            <a:br>
              <a:rPr lang="en-IN" dirty="0"/>
            </a:br>
            <a:r>
              <a:rPr lang="en-IN" dirty="0"/>
              <a:t>In this Web Service wizard, use the browse button and select the java class written earlier. Which is our service implementation java class.</a:t>
            </a:r>
            <a:br>
              <a:rPr lang="en-IN" dirty="0"/>
            </a:br>
            <a:r>
              <a:rPr lang="en-IN" dirty="0"/>
              <a:t>Then, drag the slider bar to upper most in both service and client part.</a:t>
            </a:r>
            <a:br>
              <a:rPr lang="en-IN" dirty="0"/>
            </a:br>
            <a:r>
              <a:rPr lang="en-IN" dirty="0"/>
              <a:t>Then, enable the Publish the Web service check box.</a:t>
            </a:r>
          </a:p>
        </p:txBody>
      </p:sp>
      <p:pic>
        <p:nvPicPr>
          <p:cNvPr id="6146" name="Picture 2" descr="https://javapapers.com/wp-content/uploads/2012/11/ServiceConfig-229x300.png">
            <a:extLst>
              <a:ext uri="{FF2B5EF4-FFF2-40B4-BE49-F238E27FC236}">
                <a16:creationId xmlns:a16="http://schemas.microsoft.com/office/drawing/2014/main" id="{37241789-141D-4A58-AC62-3BE383E28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86100"/>
            <a:ext cx="2181225"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6315A09-E577-4119-8A44-10B8458D4A22}"/>
              </a:ext>
            </a:extLst>
          </p:cNvPr>
          <p:cNvSpPr/>
          <p:nvPr/>
        </p:nvSpPr>
        <p:spPr>
          <a:xfrm>
            <a:off x="3429000" y="3086100"/>
            <a:ext cx="5486400" cy="2585323"/>
          </a:xfrm>
          <a:prstGeom prst="rect">
            <a:avLst/>
          </a:prstGeom>
        </p:spPr>
        <p:txBody>
          <a:bodyPr wrap="square">
            <a:spAutoFit/>
          </a:bodyPr>
          <a:lstStyle/>
          <a:p>
            <a:r>
              <a:rPr lang="en-IN" b="1" dirty="0">
                <a:solidFill>
                  <a:srgbClr val="2F2F2F"/>
                </a:solidFill>
              </a:rPr>
              <a:t>Web Service Client Creation</a:t>
            </a:r>
          </a:p>
          <a:p>
            <a:r>
              <a:rPr lang="en-IN" dirty="0">
                <a:solidFill>
                  <a:srgbClr val="2F2F2F"/>
                </a:solidFill>
              </a:rPr>
              <a:t>Added to configuring the service implementation, we are instructing Eclipse to generate a web service client also. This will create a dynamic web java project and create a web service client for the web service created. Instead of that  we can also create a java project and write a client to access the web service.</a:t>
            </a:r>
          </a:p>
          <a:p>
            <a:br>
              <a:rPr lang="en-IN" dirty="0"/>
            </a:br>
            <a:endParaRPr lang="en-IN" dirty="0"/>
          </a:p>
        </p:txBody>
      </p:sp>
    </p:spTree>
    <p:extLst>
      <p:ext uri="{BB962C8B-B14F-4D97-AF65-F5344CB8AC3E}">
        <p14:creationId xmlns:p14="http://schemas.microsoft.com/office/powerpoint/2010/main" val="2503914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Writing a Web Service: Eclipse setup</a:t>
            </a:r>
            <a:endParaRPr lang="en-US" dirty="0"/>
          </a:p>
        </p:txBody>
      </p:sp>
      <p:sp>
        <p:nvSpPr>
          <p:cNvPr id="6" name="Rectangle 5">
            <a:extLst>
              <a:ext uri="{FF2B5EF4-FFF2-40B4-BE49-F238E27FC236}">
                <a16:creationId xmlns:a16="http://schemas.microsoft.com/office/drawing/2014/main" id="{14ABF0F8-B5D6-4637-B34E-43D7BECA3966}"/>
              </a:ext>
            </a:extLst>
          </p:cNvPr>
          <p:cNvSpPr/>
          <p:nvPr/>
        </p:nvSpPr>
        <p:spPr>
          <a:xfrm>
            <a:off x="381000" y="914400"/>
            <a:ext cx="8534400" cy="923330"/>
          </a:xfrm>
          <a:prstGeom prst="rect">
            <a:avLst/>
          </a:prstGeom>
        </p:spPr>
        <p:txBody>
          <a:bodyPr wrap="square">
            <a:spAutoFit/>
          </a:bodyPr>
          <a:lstStyle/>
          <a:p>
            <a:r>
              <a:rPr lang="en-IN" b="1" dirty="0"/>
              <a:t>Deploy Web Service and Client</a:t>
            </a:r>
          </a:p>
          <a:p>
            <a:r>
              <a:rPr lang="en-IN" dirty="0"/>
              <a:t>Click Next till the Server </a:t>
            </a:r>
            <a:r>
              <a:rPr lang="en-IN" dirty="0" err="1"/>
              <a:t>Starup</a:t>
            </a:r>
            <a:r>
              <a:rPr lang="en-IN" dirty="0"/>
              <a:t> wizard and then click Start Server. This step will start the associated runtime Tomcat</a:t>
            </a:r>
          </a:p>
        </p:txBody>
      </p:sp>
      <p:sp>
        <p:nvSpPr>
          <p:cNvPr id="2" name="Rectangle 1">
            <a:extLst>
              <a:ext uri="{FF2B5EF4-FFF2-40B4-BE49-F238E27FC236}">
                <a16:creationId xmlns:a16="http://schemas.microsoft.com/office/drawing/2014/main" id="{C6315A09-E577-4119-8A44-10B8458D4A22}"/>
              </a:ext>
            </a:extLst>
          </p:cNvPr>
          <p:cNvSpPr/>
          <p:nvPr/>
        </p:nvSpPr>
        <p:spPr>
          <a:xfrm>
            <a:off x="3352800" y="2362200"/>
            <a:ext cx="5715000" cy="2308324"/>
          </a:xfrm>
          <a:prstGeom prst="rect">
            <a:avLst/>
          </a:prstGeom>
        </p:spPr>
        <p:txBody>
          <a:bodyPr wrap="square">
            <a:spAutoFit/>
          </a:bodyPr>
          <a:lstStyle/>
          <a:p>
            <a:r>
              <a:rPr lang="en-IN" b="1" dirty="0"/>
              <a:t>4. Test Web Service</a:t>
            </a:r>
          </a:p>
          <a:p>
            <a:r>
              <a:rPr lang="en-IN" dirty="0"/>
              <a:t>We can test the web service using a web service client. For this we need to create web service client application. In our previous configuration we moved the slider above in service configuration wizard which will create a web service client application.</a:t>
            </a:r>
          </a:p>
          <a:p>
            <a:br>
              <a:rPr lang="en-IN" dirty="0"/>
            </a:br>
            <a:endParaRPr lang="en-IN" dirty="0"/>
          </a:p>
        </p:txBody>
      </p:sp>
      <p:pic>
        <p:nvPicPr>
          <p:cNvPr id="7170" name="Picture 2" descr="https://javapapers.com/wp-content/uploads/2012/11/StartServer-229x300.png">
            <a:extLst>
              <a:ext uri="{FF2B5EF4-FFF2-40B4-BE49-F238E27FC236}">
                <a16:creationId xmlns:a16="http://schemas.microsoft.com/office/drawing/2014/main" id="{AF9ABCB6-A47F-4EBE-805B-60789EA31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362200"/>
            <a:ext cx="21812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66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Writing a Web Service: Eclipse setup</a:t>
            </a:r>
            <a:endParaRPr lang="en-US" dirty="0"/>
          </a:p>
        </p:txBody>
      </p:sp>
      <p:sp>
        <p:nvSpPr>
          <p:cNvPr id="6" name="Rectangle 5">
            <a:extLst>
              <a:ext uri="{FF2B5EF4-FFF2-40B4-BE49-F238E27FC236}">
                <a16:creationId xmlns:a16="http://schemas.microsoft.com/office/drawing/2014/main" id="{14ABF0F8-B5D6-4637-B34E-43D7BECA3966}"/>
              </a:ext>
            </a:extLst>
          </p:cNvPr>
          <p:cNvSpPr/>
          <p:nvPr/>
        </p:nvSpPr>
        <p:spPr>
          <a:xfrm>
            <a:off x="381000" y="914400"/>
            <a:ext cx="8534400" cy="369332"/>
          </a:xfrm>
          <a:prstGeom prst="rect">
            <a:avLst/>
          </a:prstGeom>
        </p:spPr>
        <p:txBody>
          <a:bodyPr wrap="square">
            <a:spAutoFit/>
          </a:bodyPr>
          <a:lstStyle/>
          <a:p>
            <a:r>
              <a:rPr lang="en-IN" b="1" dirty="0"/>
              <a:t>Eclipse Web Service Explorer</a:t>
            </a:r>
          </a:p>
        </p:txBody>
      </p:sp>
      <p:pic>
        <p:nvPicPr>
          <p:cNvPr id="8194" name="Picture 2" descr="https://javapapers.com/wp-content/uploads/2012/11/TestWebService-229x300.png">
            <a:extLst>
              <a:ext uri="{FF2B5EF4-FFF2-40B4-BE49-F238E27FC236}">
                <a16:creationId xmlns:a16="http://schemas.microsoft.com/office/drawing/2014/main" id="{535B6F7C-072B-4861-8E84-106C8AAF3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82170"/>
            <a:ext cx="2181225"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DA036A3-43FC-46B5-A516-E1741E072B6A}"/>
              </a:ext>
            </a:extLst>
          </p:cNvPr>
          <p:cNvSpPr/>
          <p:nvPr/>
        </p:nvSpPr>
        <p:spPr>
          <a:xfrm>
            <a:off x="3162300" y="1482170"/>
            <a:ext cx="5753100" cy="2031325"/>
          </a:xfrm>
          <a:prstGeom prst="rect">
            <a:avLst/>
          </a:prstGeom>
        </p:spPr>
        <p:txBody>
          <a:bodyPr wrap="square">
            <a:spAutoFit/>
          </a:bodyPr>
          <a:lstStyle/>
          <a:p>
            <a:r>
              <a:rPr lang="en-IN" dirty="0">
                <a:solidFill>
                  <a:srgbClr val="2F2F2F"/>
                </a:solidFill>
              </a:rPr>
              <a:t>The another way is that</a:t>
            </a:r>
          </a:p>
          <a:p>
            <a:endParaRPr lang="en-IN" dirty="0">
              <a:solidFill>
                <a:srgbClr val="2F2F2F"/>
              </a:solidFill>
            </a:endParaRPr>
          </a:p>
          <a:p>
            <a:r>
              <a:rPr lang="en-IN" dirty="0">
                <a:solidFill>
                  <a:srgbClr val="2F2F2F"/>
                </a:solidFill>
              </a:rPr>
              <a:t>Eclipse provides a Web Service Explorer. It is a nice client that will help us test a web service client.</a:t>
            </a:r>
          </a:p>
          <a:p>
            <a:r>
              <a:rPr lang="en-IN" dirty="0">
                <a:solidFill>
                  <a:srgbClr val="2F2F2F"/>
                </a:solidFill>
              </a:rPr>
              <a:t>Then click Next to reach ‘Test Web Service’ wizard and then click Launch button.</a:t>
            </a:r>
            <a:br>
              <a:rPr lang="en-IN" dirty="0">
                <a:solidFill>
                  <a:srgbClr val="2F2F2F"/>
                </a:solidFill>
              </a:rPr>
            </a:br>
            <a:endParaRPr lang="en-IN" b="0" i="0" dirty="0">
              <a:solidFill>
                <a:srgbClr val="2F2F2F"/>
              </a:solidFill>
              <a:effectLst/>
            </a:endParaRPr>
          </a:p>
        </p:txBody>
      </p:sp>
      <p:pic>
        <p:nvPicPr>
          <p:cNvPr id="8198" name="Picture 6" descr="https://javapapers.com/wp-content/uploads/2012/11/WebServiceExplorer.png">
            <a:extLst>
              <a:ext uri="{FF2B5EF4-FFF2-40B4-BE49-F238E27FC236}">
                <a16:creationId xmlns:a16="http://schemas.microsoft.com/office/drawing/2014/main" id="{ADD1283A-4024-45BF-A4B4-D63439C39D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82" r="15000" b="14396"/>
          <a:stretch/>
        </p:blipFill>
        <p:spPr bwMode="auto">
          <a:xfrm>
            <a:off x="3276600" y="3403600"/>
            <a:ext cx="49530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506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Writing a Web Service: Eclipse setup</a:t>
            </a:r>
            <a:endParaRPr lang="en-US" dirty="0"/>
          </a:p>
        </p:txBody>
      </p:sp>
      <p:sp>
        <p:nvSpPr>
          <p:cNvPr id="6" name="Rectangle 5">
            <a:extLst>
              <a:ext uri="{FF2B5EF4-FFF2-40B4-BE49-F238E27FC236}">
                <a16:creationId xmlns:a16="http://schemas.microsoft.com/office/drawing/2014/main" id="{14ABF0F8-B5D6-4637-B34E-43D7BECA3966}"/>
              </a:ext>
            </a:extLst>
          </p:cNvPr>
          <p:cNvSpPr/>
          <p:nvPr/>
        </p:nvSpPr>
        <p:spPr>
          <a:xfrm>
            <a:off x="381000" y="914400"/>
            <a:ext cx="8534400" cy="923330"/>
          </a:xfrm>
          <a:prstGeom prst="rect">
            <a:avLst/>
          </a:prstGeom>
        </p:spPr>
        <p:txBody>
          <a:bodyPr wrap="square">
            <a:spAutoFit/>
          </a:bodyPr>
          <a:lstStyle/>
          <a:p>
            <a:r>
              <a:rPr lang="en-IN" b="1" dirty="0"/>
              <a:t>Web Service Client Application</a:t>
            </a:r>
          </a:p>
          <a:p>
            <a:r>
              <a:rPr lang="en-IN" dirty="0"/>
              <a:t>Then click next </a:t>
            </a:r>
            <a:r>
              <a:rPr lang="en-IN" dirty="0" err="1"/>
              <a:t>next</a:t>
            </a:r>
            <a:r>
              <a:rPr lang="en-IN" dirty="0"/>
              <a:t> and we will see the web service client application generated. See in the image below, </a:t>
            </a:r>
            <a:r>
              <a:rPr lang="en-IN" dirty="0" err="1"/>
              <a:t>EclipseWebServiceClient</a:t>
            </a:r>
            <a:r>
              <a:rPr lang="en-IN" dirty="0"/>
              <a:t> is a web application generated by Eclipse.</a:t>
            </a:r>
            <a:endParaRPr lang="en-IN" b="1" dirty="0"/>
          </a:p>
        </p:txBody>
      </p:sp>
      <p:sp>
        <p:nvSpPr>
          <p:cNvPr id="3" name="Rectangle 2">
            <a:extLst>
              <a:ext uri="{FF2B5EF4-FFF2-40B4-BE49-F238E27FC236}">
                <a16:creationId xmlns:a16="http://schemas.microsoft.com/office/drawing/2014/main" id="{2DA036A3-43FC-46B5-A516-E1741E072B6A}"/>
              </a:ext>
            </a:extLst>
          </p:cNvPr>
          <p:cNvSpPr/>
          <p:nvPr/>
        </p:nvSpPr>
        <p:spPr>
          <a:xfrm>
            <a:off x="3162300" y="1482170"/>
            <a:ext cx="5753100" cy="369332"/>
          </a:xfrm>
          <a:prstGeom prst="rect">
            <a:avLst/>
          </a:prstGeom>
        </p:spPr>
        <p:txBody>
          <a:bodyPr wrap="square">
            <a:spAutoFit/>
          </a:bodyPr>
          <a:lstStyle/>
          <a:p>
            <a:endParaRPr lang="en-IN" b="0" i="0" dirty="0">
              <a:solidFill>
                <a:srgbClr val="2F2F2F"/>
              </a:solidFill>
              <a:effectLst/>
            </a:endParaRPr>
          </a:p>
        </p:txBody>
      </p:sp>
      <p:pic>
        <p:nvPicPr>
          <p:cNvPr id="9220" name="Picture 4" descr="https://javapapers.com/wp-content/uploads/2012/11/WebServiceClient.png">
            <a:extLst>
              <a:ext uri="{FF2B5EF4-FFF2-40B4-BE49-F238E27FC236}">
                <a16:creationId xmlns:a16="http://schemas.microsoft.com/office/drawing/2014/main" id="{2005859D-EBA9-4F9B-9043-F5EE67F8F2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2" r="19167" b="17362"/>
          <a:stretch/>
        </p:blipFill>
        <p:spPr bwMode="auto">
          <a:xfrm>
            <a:off x="457200" y="2133600"/>
            <a:ext cx="6019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E58A3E9-B7FB-4CEE-84B8-E27C044701FA}"/>
              </a:ext>
            </a:extLst>
          </p:cNvPr>
          <p:cNvSpPr/>
          <p:nvPr/>
        </p:nvSpPr>
        <p:spPr>
          <a:xfrm>
            <a:off x="228600" y="5486400"/>
            <a:ext cx="7772400" cy="923330"/>
          </a:xfrm>
          <a:prstGeom prst="rect">
            <a:avLst/>
          </a:prstGeom>
        </p:spPr>
        <p:txBody>
          <a:bodyPr wrap="square">
            <a:spAutoFit/>
          </a:bodyPr>
          <a:lstStyle/>
          <a:p>
            <a:r>
              <a:rPr lang="en-IN" dirty="0">
                <a:solidFill>
                  <a:srgbClr val="2F2F2F"/>
                </a:solidFill>
              </a:rPr>
              <a:t>Open the </a:t>
            </a:r>
            <a:r>
              <a:rPr lang="en-IN" dirty="0" err="1">
                <a:solidFill>
                  <a:srgbClr val="2F2F2F"/>
                </a:solidFill>
              </a:rPr>
              <a:t>EclipseWebServiceClient</a:t>
            </a:r>
            <a:r>
              <a:rPr lang="en-IN" dirty="0">
                <a:solidFill>
                  <a:srgbClr val="2F2F2F"/>
                </a:solidFill>
              </a:rPr>
              <a:t> application and go through the code and generated Stub, Proxy and all the files. It will make to understand more.</a:t>
            </a:r>
            <a:br>
              <a:rPr lang="en-IN" dirty="0"/>
            </a:br>
            <a:endParaRPr lang="en-IN" dirty="0"/>
          </a:p>
        </p:txBody>
      </p:sp>
    </p:spTree>
    <p:extLst>
      <p:ext uri="{BB962C8B-B14F-4D97-AF65-F5344CB8AC3E}">
        <p14:creationId xmlns:p14="http://schemas.microsoft.com/office/powerpoint/2010/main" val="1270442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sz="1800" dirty="0"/>
              <a:t>Writing a Web Service: Code and Deploy Example Duration: 20 min</a:t>
            </a:r>
            <a:endParaRPr lang="en-US" sz="1800" dirty="0"/>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5" name="Rectangle 4">
            <a:extLst>
              <a:ext uri="{FF2B5EF4-FFF2-40B4-BE49-F238E27FC236}">
                <a16:creationId xmlns:a16="http://schemas.microsoft.com/office/drawing/2014/main" id="{E091E9A2-B529-41FA-98C0-28BDD78F8443}"/>
              </a:ext>
            </a:extLst>
          </p:cNvPr>
          <p:cNvSpPr/>
          <p:nvPr/>
        </p:nvSpPr>
        <p:spPr>
          <a:xfrm>
            <a:off x="304800" y="838200"/>
            <a:ext cx="8839200" cy="4524315"/>
          </a:xfrm>
          <a:prstGeom prst="rect">
            <a:avLst/>
          </a:prstGeom>
        </p:spPr>
        <p:txBody>
          <a:bodyPr wrap="square">
            <a:spAutoFit/>
          </a:bodyPr>
          <a:lstStyle/>
          <a:p>
            <a:r>
              <a:rPr lang="en-IN" dirty="0">
                <a:solidFill>
                  <a:srgbClr val="222222"/>
                </a:solidFill>
                <a:latin typeface="Merriweather"/>
              </a:rPr>
              <a:t>We will understand how to create your own simple java web service.</a:t>
            </a:r>
          </a:p>
          <a:p>
            <a:endParaRPr lang="en-IN" dirty="0">
              <a:solidFill>
                <a:srgbClr val="222222"/>
              </a:solidFill>
              <a:latin typeface="Merriweather"/>
            </a:endParaRPr>
          </a:p>
          <a:p>
            <a:r>
              <a:rPr lang="en-IN" dirty="0"/>
              <a:t>We need to set up a server to host the web service. We have glassfish server 5.0 used in this example  which allows us to host a local server on our system. </a:t>
            </a:r>
          </a:p>
          <a:p>
            <a:endParaRPr lang="en-IN" dirty="0"/>
          </a:p>
          <a:p>
            <a:r>
              <a:rPr lang="en-IN" b="1" dirty="0"/>
              <a:t>1. Create a Dynamic Web Project</a:t>
            </a:r>
          </a:p>
          <a:p>
            <a:r>
              <a:rPr lang="en-IN" dirty="0"/>
              <a:t>Use the new project from menu and open project wizard. Select ‘Dynamic Web Project’ and click next. Then give a project name and select a target runtime  here its  Glassfish server 5.0 and leave all other default values and click next to finish.</a:t>
            </a:r>
          </a:p>
          <a:p>
            <a:endParaRPr lang="en-IN" dirty="0"/>
          </a:p>
          <a:p>
            <a:r>
              <a:rPr lang="en-IN" b="1" dirty="0"/>
              <a:t>Creating a Web Service</a:t>
            </a:r>
          </a:p>
          <a:p>
            <a:r>
              <a:rPr lang="en-IN" dirty="0"/>
              <a:t>In the projects window, right click the Source Packages folder, go to New and from the list Select Java Class. You can choose Web Service and it will create a fully generated web service class with some example methods. But for the time being, just create a new Java Class.</a:t>
            </a:r>
          </a:p>
          <a:p>
            <a:r>
              <a:rPr lang="en-IN" dirty="0"/>
              <a:t>Now create a public method inside the new public method with the following code:</a:t>
            </a:r>
          </a:p>
          <a:p>
            <a:endParaRPr lang="en-IN" dirty="0"/>
          </a:p>
        </p:txBody>
      </p:sp>
    </p:spTree>
    <p:extLst>
      <p:ext uri="{BB962C8B-B14F-4D97-AF65-F5344CB8AC3E}">
        <p14:creationId xmlns:p14="http://schemas.microsoft.com/office/powerpoint/2010/main" val="2973712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sz="1800" dirty="0"/>
              <a:t>Writing a Web Service: Code and Deploy Example</a:t>
            </a:r>
            <a:endParaRPr lang="en-US" sz="1800" dirty="0"/>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5" name="Rectangle 4">
            <a:extLst>
              <a:ext uri="{FF2B5EF4-FFF2-40B4-BE49-F238E27FC236}">
                <a16:creationId xmlns:a16="http://schemas.microsoft.com/office/drawing/2014/main" id="{E091E9A2-B529-41FA-98C0-28BDD78F8443}"/>
              </a:ext>
            </a:extLst>
          </p:cNvPr>
          <p:cNvSpPr/>
          <p:nvPr/>
        </p:nvSpPr>
        <p:spPr>
          <a:xfrm>
            <a:off x="304800" y="838200"/>
            <a:ext cx="8839200" cy="4801314"/>
          </a:xfrm>
          <a:prstGeom prst="rect">
            <a:avLst/>
          </a:prstGeom>
        </p:spPr>
        <p:txBody>
          <a:bodyPr wrap="square">
            <a:spAutoFit/>
          </a:bodyPr>
          <a:lstStyle/>
          <a:p>
            <a:r>
              <a:rPr lang="en-IN" b="1" dirty="0"/>
              <a:t>public class </a:t>
            </a:r>
            <a:r>
              <a:rPr lang="en-IN" b="1" dirty="0" err="1"/>
              <a:t>SimpleWebService</a:t>
            </a:r>
            <a:r>
              <a:rPr lang="en-IN" b="1" dirty="0"/>
              <a:t> </a:t>
            </a:r>
          </a:p>
          <a:p>
            <a:r>
              <a:rPr lang="en-IN" b="1" dirty="0"/>
              <a:t>{ public String </a:t>
            </a:r>
            <a:r>
              <a:rPr lang="en-IN" b="1" dirty="0" err="1"/>
              <a:t>sayHello</a:t>
            </a:r>
            <a:r>
              <a:rPr lang="en-IN" b="1" dirty="0"/>
              <a:t>(String name){ return "Hello " + name + "!"; }</a:t>
            </a:r>
          </a:p>
          <a:p>
            <a:r>
              <a:rPr lang="en-IN" b="1" dirty="0"/>
              <a:t>}</a:t>
            </a:r>
          </a:p>
          <a:p>
            <a:endParaRPr lang="en-IN" b="1" dirty="0"/>
          </a:p>
          <a:p>
            <a:r>
              <a:rPr lang="en-IN" dirty="0"/>
              <a:t>How we can turn it into a web service? We will add the annotation @</a:t>
            </a:r>
            <a:r>
              <a:rPr lang="en-IN" dirty="0" err="1"/>
              <a:t>WebService</a:t>
            </a:r>
            <a:r>
              <a:rPr lang="en-IN" dirty="0"/>
              <a:t> above the class, add @</a:t>
            </a:r>
            <a:r>
              <a:rPr lang="en-IN" dirty="0" err="1"/>
              <a:t>WebMethod</a:t>
            </a:r>
            <a:r>
              <a:rPr lang="en-IN" dirty="0"/>
              <a:t> above the </a:t>
            </a:r>
            <a:r>
              <a:rPr lang="en-IN" dirty="0" err="1"/>
              <a:t>sayHello</a:t>
            </a:r>
            <a:r>
              <a:rPr lang="en-IN" dirty="0"/>
              <a:t> method and import their classes.</a:t>
            </a:r>
          </a:p>
          <a:p>
            <a:endParaRPr lang="en-IN" dirty="0"/>
          </a:p>
          <a:p>
            <a:r>
              <a:rPr lang="en-IN" b="1" dirty="0"/>
              <a:t>import </a:t>
            </a:r>
            <a:r>
              <a:rPr lang="en-IN" b="1" dirty="0" err="1"/>
              <a:t>javax.jws.WebMethod</a:t>
            </a:r>
            <a:r>
              <a:rPr lang="en-IN" b="1" dirty="0"/>
              <a:t>;</a:t>
            </a:r>
          </a:p>
          <a:p>
            <a:r>
              <a:rPr lang="en-IN" b="1" dirty="0"/>
              <a:t>import </a:t>
            </a:r>
            <a:r>
              <a:rPr lang="en-IN" b="1" dirty="0" err="1"/>
              <a:t>javax.jws.WebService</a:t>
            </a:r>
            <a:r>
              <a:rPr lang="en-IN" b="1" dirty="0"/>
              <a:t>;</a:t>
            </a:r>
          </a:p>
          <a:p>
            <a:r>
              <a:rPr lang="en-IN" b="1" dirty="0"/>
              <a:t>@</a:t>
            </a:r>
            <a:r>
              <a:rPr lang="en-IN" b="1" dirty="0" err="1"/>
              <a:t>WebService</a:t>
            </a:r>
            <a:endParaRPr lang="en-IN" b="1" dirty="0"/>
          </a:p>
          <a:p>
            <a:r>
              <a:rPr lang="en-IN" b="1" dirty="0"/>
              <a:t>public class </a:t>
            </a:r>
            <a:r>
              <a:rPr lang="en-IN" b="1" dirty="0" err="1"/>
              <a:t>SimpleWebService</a:t>
            </a:r>
            <a:r>
              <a:rPr lang="en-IN" b="1" dirty="0"/>
              <a:t> { @</a:t>
            </a:r>
            <a:r>
              <a:rPr lang="en-IN" b="1" dirty="0" err="1"/>
              <a:t>WebMethod</a:t>
            </a:r>
            <a:r>
              <a:rPr lang="en-IN" b="1" dirty="0"/>
              <a:t> public String </a:t>
            </a:r>
            <a:r>
              <a:rPr lang="en-IN" b="1" dirty="0" err="1"/>
              <a:t>sayHello</a:t>
            </a:r>
            <a:r>
              <a:rPr lang="en-IN" b="1" dirty="0"/>
              <a:t>(String name){ return "Hello " + name + "!"; }</a:t>
            </a:r>
          </a:p>
          <a:p>
            <a:r>
              <a:rPr lang="en-IN" b="1" dirty="0"/>
              <a:t>}</a:t>
            </a:r>
          </a:p>
          <a:p>
            <a:endParaRPr lang="en-IN" dirty="0"/>
          </a:p>
          <a:p>
            <a:br>
              <a:rPr lang="en-IN" dirty="0"/>
            </a:br>
            <a:br>
              <a:rPr lang="en-IN" dirty="0"/>
            </a:br>
            <a:endParaRPr lang="en-IN" b="1" dirty="0"/>
          </a:p>
        </p:txBody>
      </p:sp>
    </p:spTree>
    <p:extLst>
      <p:ext uri="{BB962C8B-B14F-4D97-AF65-F5344CB8AC3E}">
        <p14:creationId xmlns:p14="http://schemas.microsoft.com/office/powerpoint/2010/main" val="423566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8222-5649-4FD3-AA32-5445C7580C1B}"/>
              </a:ext>
            </a:extLst>
          </p:cNvPr>
          <p:cNvSpPr>
            <a:spLocks noGrp="1"/>
          </p:cNvSpPr>
          <p:nvPr>
            <p:ph type="title"/>
          </p:nvPr>
        </p:nvSpPr>
        <p:spPr/>
        <p:txBody>
          <a:bodyPr/>
          <a:lstStyle/>
          <a:p>
            <a:r>
              <a:rPr lang="en-IN" dirty="0"/>
              <a:t>Module Overview</a:t>
            </a:r>
          </a:p>
        </p:txBody>
      </p:sp>
      <p:sp>
        <p:nvSpPr>
          <p:cNvPr id="3" name="Content Placeholder 2">
            <a:extLst>
              <a:ext uri="{FF2B5EF4-FFF2-40B4-BE49-F238E27FC236}">
                <a16:creationId xmlns:a16="http://schemas.microsoft.com/office/drawing/2014/main" id="{3FEDC83B-FF59-4728-80F7-721734DC262F}"/>
              </a:ext>
            </a:extLst>
          </p:cNvPr>
          <p:cNvSpPr>
            <a:spLocks noGrp="1"/>
          </p:cNvSpPr>
          <p:nvPr>
            <p:ph idx="1"/>
          </p:nvPr>
        </p:nvSpPr>
        <p:spPr/>
        <p:txBody>
          <a:bodyPr>
            <a:normAutofit/>
          </a:bodyPr>
          <a:lstStyle/>
          <a:p>
            <a:pPr marL="0" indent="0">
              <a:buNone/>
            </a:pPr>
            <a:r>
              <a:rPr lang="en-US" sz="1800" dirty="0"/>
              <a:t>In this Module, we will learn the following:</a:t>
            </a:r>
          </a:p>
          <a:p>
            <a:pPr marL="0" indent="0">
              <a:buNone/>
            </a:pPr>
            <a:endParaRPr lang="en-US" sz="1800" dirty="0"/>
          </a:p>
          <a:p>
            <a:pPr>
              <a:buFont typeface="Wingdings" panose="05000000000000000000" pitchFamily="2" charset="2"/>
              <a:buChar char="q"/>
            </a:pPr>
            <a:r>
              <a:rPr lang="en-IN" sz="1800" b="0" dirty="0"/>
              <a:t>Writing a Web service Client: Stub generation</a:t>
            </a:r>
          </a:p>
          <a:p>
            <a:pPr>
              <a:buFont typeface="Wingdings" panose="05000000000000000000" pitchFamily="2" charset="2"/>
              <a:buChar char="q"/>
            </a:pPr>
            <a:r>
              <a:rPr lang="en-IN" b="0" dirty="0"/>
              <a:t>Writing a Web service Client: Calling the Service</a:t>
            </a:r>
            <a:endParaRPr lang="en-IN" sz="1800" b="0" dirty="0"/>
          </a:p>
          <a:p>
            <a:pPr>
              <a:buFont typeface="Wingdings" panose="05000000000000000000" pitchFamily="2" charset="2"/>
              <a:buChar char="q"/>
            </a:pPr>
            <a:r>
              <a:rPr lang="en-IN" sz="1800" b="0" dirty="0"/>
              <a:t>Setting up Java EE7SDK</a:t>
            </a:r>
          </a:p>
          <a:p>
            <a:pPr>
              <a:buFont typeface="Wingdings" panose="05000000000000000000" pitchFamily="2" charset="2"/>
              <a:buChar char="q"/>
            </a:pPr>
            <a:r>
              <a:rPr lang="en-IN" sz="1800" b="0" dirty="0"/>
              <a:t>Writing a Web Service: Eclipse setup</a:t>
            </a:r>
          </a:p>
          <a:p>
            <a:pPr>
              <a:buFont typeface="Wingdings" panose="05000000000000000000" pitchFamily="2" charset="2"/>
              <a:buChar char="q"/>
            </a:pPr>
            <a:r>
              <a:rPr lang="en-IN" sz="1800" b="0" dirty="0"/>
              <a:t>Writing a Web Service: Code and Deploy</a:t>
            </a:r>
          </a:p>
          <a:p>
            <a:pPr>
              <a:buFont typeface="Wingdings" panose="05000000000000000000" pitchFamily="2" charset="2"/>
              <a:buChar char="q"/>
            </a:pPr>
            <a:r>
              <a:rPr lang="en-IN" sz="1800" b="0" dirty="0"/>
              <a:t>Adding Input Arguments</a:t>
            </a:r>
          </a:p>
          <a:p>
            <a:pPr>
              <a:buFont typeface="Wingdings" panose="05000000000000000000" pitchFamily="2" charset="2"/>
              <a:buChar char="q"/>
            </a:pPr>
            <a:r>
              <a:rPr lang="en-IN" sz="1800" b="0" dirty="0"/>
              <a:t>Service First and Contract First Web Services</a:t>
            </a:r>
          </a:p>
          <a:p>
            <a:pPr marL="0" indent="0">
              <a:buNone/>
            </a:pPr>
            <a:endParaRPr lang="en-US" sz="1800" b="0" dirty="0"/>
          </a:p>
        </p:txBody>
      </p:sp>
    </p:spTree>
    <p:extLst>
      <p:ext uri="{BB962C8B-B14F-4D97-AF65-F5344CB8AC3E}">
        <p14:creationId xmlns:p14="http://schemas.microsoft.com/office/powerpoint/2010/main" val="351052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sz="1800" dirty="0"/>
              <a:t>Writing a Web Service: Code and Deploy Example</a:t>
            </a:r>
            <a:endParaRPr lang="en-US" sz="1800" dirty="0"/>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5" name="Rectangle 4">
            <a:extLst>
              <a:ext uri="{FF2B5EF4-FFF2-40B4-BE49-F238E27FC236}">
                <a16:creationId xmlns:a16="http://schemas.microsoft.com/office/drawing/2014/main" id="{E091E9A2-B529-41FA-98C0-28BDD78F8443}"/>
              </a:ext>
            </a:extLst>
          </p:cNvPr>
          <p:cNvSpPr/>
          <p:nvPr/>
        </p:nvSpPr>
        <p:spPr>
          <a:xfrm>
            <a:off x="304800" y="838200"/>
            <a:ext cx="8839200" cy="2862322"/>
          </a:xfrm>
          <a:prstGeom prst="rect">
            <a:avLst/>
          </a:prstGeom>
        </p:spPr>
        <p:txBody>
          <a:bodyPr wrap="square">
            <a:spAutoFit/>
          </a:bodyPr>
          <a:lstStyle/>
          <a:p>
            <a:r>
              <a:rPr lang="en-IN" b="1" dirty="0"/>
              <a:t>Deploying the Web Service</a:t>
            </a:r>
          </a:p>
          <a:p>
            <a:endParaRPr lang="en-IN" b="1" dirty="0"/>
          </a:p>
          <a:p>
            <a:r>
              <a:rPr lang="en-IN" dirty="0"/>
              <a:t>To get the web service running on the server, follow these steps:</a:t>
            </a:r>
          </a:p>
          <a:p>
            <a:r>
              <a:rPr lang="en-IN" dirty="0"/>
              <a:t>Right click your project and select “Clean and Build”.</a:t>
            </a:r>
          </a:p>
          <a:p>
            <a:r>
              <a:rPr lang="en-IN" dirty="0"/>
              <a:t>After the projects built, right click it again and select export to war and store that war file in glassfish servers </a:t>
            </a:r>
            <a:r>
              <a:rPr lang="en-IN" dirty="0" err="1"/>
              <a:t>autodeploy</a:t>
            </a:r>
            <a:r>
              <a:rPr lang="en-IN" dirty="0"/>
              <a:t> folder</a:t>
            </a:r>
          </a:p>
          <a:p>
            <a:endParaRPr lang="en-IN" dirty="0"/>
          </a:p>
          <a:p>
            <a:r>
              <a:rPr lang="en-IN" dirty="0"/>
              <a:t>we need to check that Glassfish has successfully deployed the service. To do this, we need to go to the console, which we access via a browser. Navigate to </a:t>
            </a:r>
            <a:r>
              <a:rPr lang="en-IN" b="1" dirty="0"/>
              <a:t>localhost:4848</a:t>
            </a:r>
            <a:r>
              <a:rPr lang="en-IN" dirty="0"/>
              <a:t>. Once the console is loaded, go to Applications on the sidebar.</a:t>
            </a:r>
            <a:endParaRPr lang="en-IN" b="1" dirty="0"/>
          </a:p>
        </p:txBody>
      </p:sp>
      <p:pic>
        <p:nvPicPr>
          <p:cNvPr id="10244" name="Picture 4" descr="GlassFish">
            <a:extLst>
              <a:ext uri="{FF2B5EF4-FFF2-40B4-BE49-F238E27FC236}">
                <a16:creationId xmlns:a16="http://schemas.microsoft.com/office/drawing/2014/main" id="{D9D17D02-A847-4A53-B0A2-CC154CA7BA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8" t="17" r="2501" b="22719"/>
          <a:stretch/>
        </p:blipFill>
        <p:spPr bwMode="auto">
          <a:xfrm>
            <a:off x="838200" y="3700522"/>
            <a:ext cx="6883400" cy="270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430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sz="1800" dirty="0"/>
              <a:t>Writing a Web Service: Code and Deploy Example</a:t>
            </a:r>
            <a:endParaRPr lang="en-US" sz="1800" dirty="0"/>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5" name="Rectangle 4">
            <a:extLst>
              <a:ext uri="{FF2B5EF4-FFF2-40B4-BE49-F238E27FC236}">
                <a16:creationId xmlns:a16="http://schemas.microsoft.com/office/drawing/2014/main" id="{E091E9A2-B529-41FA-98C0-28BDD78F8443}"/>
              </a:ext>
            </a:extLst>
          </p:cNvPr>
          <p:cNvSpPr/>
          <p:nvPr/>
        </p:nvSpPr>
        <p:spPr>
          <a:xfrm>
            <a:off x="304800" y="838200"/>
            <a:ext cx="8839200" cy="369332"/>
          </a:xfrm>
          <a:prstGeom prst="rect">
            <a:avLst/>
          </a:prstGeom>
        </p:spPr>
        <p:txBody>
          <a:bodyPr wrap="square">
            <a:spAutoFit/>
          </a:bodyPr>
          <a:lstStyle/>
          <a:p>
            <a:r>
              <a:rPr lang="en-IN" dirty="0"/>
              <a:t>You should be able to see your java web service listed as an application.</a:t>
            </a:r>
          </a:p>
        </p:txBody>
      </p:sp>
      <p:pic>
        <p:nvPicPr>
          <p:cNvPr id="11268" name="Picture 4" descr="https://blog.idrsolutions.com/wp-content/uploads/2013/08/applications.png">
            <a:extLst>
              <a:ext uri="{FF2B5EF4-FFF2-40B4-BE49-F238E27FC236}">
                <a16:creationId xmlns:a16="http://schemas.microsoft.com/office/drawing/2014/main" id="{C83A4AA9-592B-40FF-B327-7BD3CA56E0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28" y="1430039"/>
            <a:ext cx="8690472" cy="11715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66BE30F-ADDF-44E3-ACE9-0270A21D6A15}"/>
              </a:ext>
            </a:extLst>
          </p:cNvPr>
          <p:cNvSpPr/>
          <p:nvPr/>
        </p:nvSpPr>
        <p:spPr>
          <a:xfrm>
            <a:off x="224928" y="2690336"/>
            <a:ext cx="8690472" cy="646331"/>
          </a:xfrm>
          <a:prstGeom prst="rect">
            <a:avLst/>
          </a:prstGeom>
        </p:spPr>
        <p:txBody>
          <a:bodyPr wrap="square">
            <a:spAutoFit/>
          </a:bodyPr>
          <a:lstStyle/>
          <a:p>
            <a:r>
              <a:rPr lang="en-IN" dirty="0">
                <a:solidFill>
                  <a:srgbClr val="222222"/>
                </a:solidFill>
                <a:latin typeface="Merriweather"/>
              </a:rPr>
              <a:t>Click on the name of the web service to open the Edit Application. On the table at the bottom find the action called “View Endpoint”.</a:t>
            </a:r>
            <a:endParaRPr lang="en-IN" dirty="0"/>
          </a:p>
        </p:txBody>
      </p:sp>
      <p:pic>
        <p:nvPicPr>
          <p:cNvPr id="11270" name="Picture 6" descr="VieweEndpoint">
            <a:extLst>
              <a:ext uri="{FF2B5EF4-FFF2-40B4-BE49-F238E27FC236}">
                <a16:creationId xmlns:a16="http://schemas.microsoft.com/office/drawing/2014/main" id="{AD6A6B7D-55B2-44F7-9963-FCDE404941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336667"/>
            <a:ext cx="84582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551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sz="1800" dirty="0"/>
              <a:t>Writing a Web Service: Code and Deploy Example</a:t>
            </a:r>
            <a:endParaRPr lang="en-US" sz="1800" dirty="0"/>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5" name="Rectangle 4">
            <a:extLst>
              <a:ext uri="{FF2B5EF4-FFF2-40B4-BE49-F238E27FC236}">
                <a16:creationId xmlns:a16="http://schemas.microsoft.com/office/drawing/2014/main" id="{E091E9A2-B529-41FA-98C0-28BDD78F8443}"/>
              </a:ext>
            </a:extLst>
          </p:cNvPr>
          <p:cNvSpPr/>
          <p:nvPr/>
        </p:nvSpPr>
        <p:spPr>
          <a:xfrm>
            <a:off x="304800" y="838200"/>
            <a:ext cx="8839200" cy="2308324"/>
          </a:xfrm>
          <a:prstGeom prst="rect">
            <a:avLst/>
          </a:prstGeom>
        </p:spPr>
        <p:txBody>
          <a:bodyPr wrap="square">
            <a:spAutoFit/>
          </a:bodyPr>
          <a:lstStyle/>
          <a:p>
            <a:r>
              <a:rPr lang="en-IN" dirty="0"/>
              <a:t>We can see on a  page a couple of links. The first link takes you to the previous page. The second link offers a tester utility which allows us to test the web service without the need of creating a client application, it also allows us to view the raw SOAP XML. The third one allows us to look at the actual WSDL generated for the web service.</a:t>
            </a:r>
          </a:p>
          <a:p>
            <a:r>
              <a:rPr lang="en-IN" dirty="0"/>
              <a:t>Go to the second link (the </a:t>
            </a:r>
            <a:r>
              <a:rPr lang="en-IN" dirty="0" err="1"/>
              <a:t>url</a:t>
            </a:r>
            <a:r>
              <a:rPr lang="en-IN" dirty="0"/>
              <a:t> ending in ?Tester) and click the first link (with the port 8080). You should see the following:</a:t>
            </a:r>
          </a:p>
          <a:p>
            <a:r>
              <a:rPr lang="en-IN" dirty="0">
                <a:solidFill>
                  <a:srgbClr val="222222"/>
                </a:solidFill>
                <a:latin typeface="Merriweather"/>
              </a:rPr>
              <a:t>Click on the name of the web service to open the Edit Application. On the table at the bottom find the action called “View Endpoint”.</a:t>
            </a:r>
            <a:endParaRPr lang="en-IN" dirty="0"/>
          </a:p>
        </p:txBody>
      </p:sp>
      <p:pic>
        <p:nvPicPr>
          <p:cNvPr id="11270" name="Picture 6" descr="VieweEndpoint">
            <a:extLst>
              <a:ext uri="{FF2B5EF4-FFF2-40B4-BE49-F238E27FC236}">
                <a16:creationId xmlns:a16="http://schemas.microsoft.com/office/drawing/2014/main" id="{AD6A6B7D-55B2-44F7-9963-FCDE40494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268762"/>
            <a:ext cx="8610600" cy="2890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837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sz="1800" dirty="0"/>
              <a:t>Writing a Web Service: Code and Deploy Example</a:t>
            </a:r>
            <a:endParaRPr lang="en-US" sz="1800" dirty="0"/>
          </a:p>
        </p:txBody>
      </p:sp>
      <p:pic>
        <p:nvPicPr>
          <p:cNvPr id="12292" name="Picture 4" descr="Tester">
            <a:extLst>
              <a:ext uri="{FF2B5EF4-FFF2-40B4-BE49-F238E27FC236}">
                <a16:creationId xmlns:a16="http://schemas.microsoft.com/office/drawing/2014/main" id="{2C4FE84F-C405-4427-A080-EFF8CB2A7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7" y="1066800"/>
            <a:ext cx="7286625" cy="26860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055B6B2-BF9D-4042-BE51-0B4DD66E1DEF}"/>
              </a:ext>
            </a:extLst>
          </p:cNvPr>
          <p:cNvSpPr/>
          <p:nvPr/>
        </p:nvSpPr>
        <p:spPr>
          <a:xfrm>
            <a:off x="609600" y="3581400"/>
            <a:ext cx="8153400" cy="646331"/>
          </a:xfrm>
          <a:prstGeom prst="rect">
            <a:avLst/>
          </a:prstGeom>
        </p:spPr>
        <p:txBody>
          <a:bodyPr wrap="square">
            <a:spAutoFit/>
          </a:bodyPr>
          <a:lstStyle/>
          <a:p>
            <a:r>
              <a:rPr lang="en-IN" dirty="0">
                <a:solidFill>
                  <a:srgbClr val="222222"/>
                </a:solidFill>
                <a:latin typeface="Merriweather"/>
              </a:rPr>
              <a:t>Type something into the text box and press the “</a:t>
            </a:r>
            <a:r>
              <a:rPr lang="en-IN" dirty="0" err="1">
                <a:solidFill>
                  <a:srgbClr val="222222"/>
                </a:solidFill>
                <a:latin typeface="Merriweather"/>
              </a:rPr>
              <a:t>sayHello</a:t>
            </a:r>
            <a:r>
              <a:rPr lang="en-IN" dirty="0">
                <a:solidFill>
                  <a:srgbClr val="222222"/>
                </a:solidFill>
                <a:latin typeface="Merriweather"/>
              </a:rPr>
              <a:t>” button. We can now view the SOAP request and response generated.</a:t>
            </a:r>
            <a:endParaRPr lang="en-IN" dirty="0"/>
          </a:p>
        </p:txBody>
      </p:sp>
    </p:spTree>
    <p:extLst>
      <p:ext uri="{BB962C8B-B14F-4D97-AF65-F5344CB8AC3E}">
        <p14:creationId xmlns:p14="http://schemas.microsoft.com/office/powerpoint/2010/main" val="3733307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sz="1800" dirty="0"/>
              <a:t>Writing a Web Service: Code and Deploy Example</a:t>
            </a:r>
            <a:endParaRPr lang="en-US" sz="1800" dirty="0"/>
          </a:p>
        </p:txBody>
      </p:sp>
      <p:pic>
        <p:nvPicPr>
          <p:cNvPr id="14338" name="Picture 2" descr="https://blog.idrsolutions.com/wp-content/uploads/2013/08/sayHello.png">
            <a:extLst>
              <a:ext uri="{FF2B5EF4-FFF2-40B4-BE49-F238E27FC236}">
                <a16:creationId xmlns:a16="http://schemas.microsoft.com/office/drawing/2014/main" id="{B9A2E186-6DDF-47DB-9F09-E7A0CA39C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66800"/>
            <a:ext cx="7848600" cy="35639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35614E7-E7C8-4828-9A2C-99663A08DB18}"/>
              </a:ext>
            </a:extLst>
          </p:cNvPr>
          <p:cNvSpPr/>
          <p:nvPr/>
        </p:nvSpPr>
        <p:spPr>
          <a:xfrm>
            <a:off x="457200" y="4630737"/>
            <a:ext cx="8229600" cy="923330"/>
          </a:xfrm>
          <a:prstGeom prst="rect">
            <a:avLst/>
          </a:prstGeom>
        </p:spPr>
        <p:txBody>
          <a:bodyPr wrap="square">
            <a:spAutoFit/>
          </a:bodyPr>
          <a:lstStyle/>
          <a:p>
            <a:r>
              <a:rPr lang="en-IN" dirty="0">
                <a:solidFill>
                  <a:srgbClr val="222222"/>
                </a:solidFill>
                <a:latin typeface="Merriweather"/>
              </a:rPr>
              <a:t>We have noticed that the elements in the SOAP body are generic with “</a:t>
            </a:r>
            <a:r>
              <a:rPr lang="en-IN" dirty="0" err="1">
                <a:solidFill>
                  <a:srgbClr val="222222"/>
                </a:solidFill>
                <a:latin typeface="Merriweather"/>
              </a:rPr>
              <a:t>sayHello</a:t>
            </a:r>
            <a:r>
              <a:rPr lang="en-IN" dirty="0">
                <a:solidFill>
                  <a:srgbClr val="222222"/>
                </a:solidFill>
                <a:latin typeface="Merriweather"/>
              </a:rPr>
              <a:t>” and “arg0” tags. to make these look nicer, we need to add some parameters to our annotations in the java web service class.</a:t>
            </a:r>
            <a:endParaRPr lang="en-IN" dirty="0"/>
          </a:p>
        </p:txBody>
      </p:sp>
    </p:spTree>
    <p:extLst>
      <p:ext uri="{BB962C8B-B14F-4D97-AF65-F5344CB8AC3E}">
        <p14:creationId xmlns:p14="http://schemas.microsoft.com/office/powerpoint/2010/main" val="1647672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sz="1800" dirty="0"/>
              <a:t>Writing a Web Service: Code and Deploy Example</a:t>
            </a:r>
            <a:endParaRPr lang="en-US" sz="1800" dirty="0"/>
          </a:p>
        </p:txBody>
      </p:sp>
      <p:sp>
        <p:nvSpPr>
          <p:cNvPr id="3" name="Rectangle 2">
            <a:extLst>
              <a:ext uri="{FF2B5EF4-FFF2-40B4-BE49-F238E27FC236}">
                <a16:creationId xmlns:a16="http://schemas.microsoft.com/office/drawing/2014/main" id="{CFAFEC0F-3007-4635-83C7-E8837F50885E}"/>
              </a:ext>
            </a:extLst>
          </p:cNvPr>
          <p:cNvSpPr/>
          <p:nvPr/>
        </p:nvSpPr>
        <p:spPr>
          <a:xfrm>
            <a:off x="457200" y="1066801"/>
            <a:ext cx="8458200" cy="4801314"/>
          </a:xfrm>
          <a:prstGeom prst="rect">
            <a:avLst/>
          </a:prstGeom>
        </p:spPr>
        <p:txBody>
          <a:bodyPr wrap="square">
            <a:spAutoFit/>
          </a:bodyPr>
          <a:lstStyle/>
          <a:p>
            <a:r>
              <a:rPr lang="en-IN" dirty="0"/>
              <a:t>import </a:t>
            </a:r>
            <a:r>
              <a:rPr lang="en-IN" dirty="0" err="1"/>
              <a:t>javax.jws.WebMethod</a:t>
            </a:r>
            <a:r>
              <a:rPr lang="en-IN" dirty="0"/>
              <a:t>;</a:t>
            </a:r>
          </a:p>
          <a:p>
            <a:r>
              <a:rPr lang="en-IN" dirty="0"/>
              <a:t>import </a:t>
            </a:r>
            <a:r>
              <a:rPr lang="en-IN" dirty="0" err="1"/>
              <a:t>javax.jws.WebParam</a:t>
            </a:r>
            <a:r>
              <a:rPr lang="en-IN" dirty="0"/>
              <a:t>;</a:t>
            </a:r>
          </a:p>
          <a:p>
            <a:r>
              <a:rPr lang="en-IN" dirty="0"/>
              <a:t>import </a:t>
            </a:r>
            <a:r>
              <a:rPr lang="en-IN" dirty="0" err="1"/>
              <a:t>javax.jws.WebService</a:t>
            </a:r>
            <a:r>
              <a:rPr lang="en-IN" dirty="0"/>
              <a:t>;</a:t>
            </a:r>
          </a:p>
          <a:p>
            <a:r>
              <a:rPr lang="en-IN" dirty="0"/>
              <a:t>// The </a:t>
            </a:r>
            <a:r>
              <a:rPr lang="en-IN" dirty="0" err="1"/>
              <a:t>url</a:t>
            </a:r>
            <a:r>
              <a:rPr lang="en-IN" dirty="0"/>
              <a:t> will now be .../</a:t>
            </a:r>
            <a:r>
              <a:rPr lang="en-IN" dirty="0" err="1"/>
              <a:t>HelloService</a:t>
            </a:r>
            <a:endParaRPr lang="en-IN" dirty="0"/>
          </a:p>
          <a:p>
            <a:r>
              <a:rPr lang="en-IN" dirty="0"/>
              <a:t>@</a:t>
            </a:r>
            <a:r>
              <a:rPr lang="en-IN" dirty="0" err="1"/>
              <a:t>WebService</a:t>
            </a:r>
            <a:r>
              <a:rPr lang="en-IN" dirty="0"/>
              <a:t>(</a:t>
            </a:r>
            <a:r>
              <a:rPr lang="en-IN" dirty="0" err="1"/>
              <a:t>serviceName</a:t>
            </a:r>
            <a:r>
              <a:rPr lang="en-IN" dirty="0"/>
              <a:t>="</a:t>
            </a:r>
            <a:r>
              <a:rPr lang="en-IN" dirty="0" err="1"/>
              <a:t>HelloService</a:t>
            </a:r>
            <a:r>
              <a:rPr lang="en-IN" dirty="0"/>
              <a:t>")</a:t>
            </a:r>
          </a:p>
          <a:p>
            <a:r>
              <a:rPr lang="en-IN" dirty="0"/>
              <a:t>public class </a:t>
            </a:r>
            <a:r>
              <a:rPr lang="en-IN" dirty="0" err="1"/>
              <a:t>SimpleWebService</a:t>
            </a:r>
            <a:r>
              <a:rPr lang="en-IN" dirty="0"/>
              <a:t> { </a:t>
            </a:r>
          </a:p>
          <a:p>
            <a:r>
              <a:rPr lang="en-IN" dirty="0"/>
              <a:t>// The method element in the XML will now be </a:t>
            </a:r>
            <a:r>
              <a:rPr lang="en-IN" dirty="0" err="1"/>
              <a:t>SayHello</a:t>
            </a:r>
            <a:r>
              <a:rPr lang="en-IN" dirty="0"/>
              <a:t> @</a:t>
            </a:r>
            <a:r>
              <a:rPr lang="en-IN" dirty="0" err="1"/>
              <a:t>WebMethod</a:t>
            </a:r>
            <a:r>
              <a:rPr lang="en-IN" dirty="0"/>
              <a:t>(</a:t>
            </a:r>
            <a:r>
              <a:rPr lang="en-IN" dirty="0" err="1"/>
              <a:t>operationName</a:t>
            </a:r>
            <a:r>
              <a:rPr lang="en-IN" dirty="0"/>
              <a:t>="</a:t>
            </a:r>
            <a:r>
              <a:rPr lang="en-IN" dirty="0" err="1"/>
              <a:t>SayHello</a:t>
            </a:r>
            <a:r>
              <a:rPr lang="en-IN" dirty="0"/>
              <a:t>") </a:t>
            </a:r>
          </a:p>
          <a:p>
            <a:r>
              <a:rPr lang="en-IN" dirty="0"/>
              <a:t>// @</a:t>
            </a:r>
            <a:r>
              <a:rPr lang="en-IN" dirty="0" err="1"/>
              <a:t>WebParam</a:t>
            </a:r>
            <a:r>
              <a:rPr lang="en-IN" dirty="0"/>
              <a:t> will rename the input from arg0 to name public String </a:t>
            </a:r>
            <a:r>
              <a:rPr lang="en-IN" dirty="0" err="1"/>
              <a:t>sayHello</a:t>
            </a:r>
            <a:r>
              <a:rPr lang="en-IN" dirty="0"/>
              <a:t>(@</a:t>
            </a:r>
            <a:r>
              <a:rPr lang="en-IN" dirty="0" err="1"/>
              <a:t>WebParam</a:t>
            </a:r>
            <a:r>
              <a:rPr lang="en-IN" dirty="0"/>
              <a:t>(name="name") String name){ </a:t>
            </a:r>
          </a:p>
          <a:p>
            <a:r>
              <a:rPr lang="en-IN" dirty="0"/>
              <a:t>return "Hello " + name + "!"; </a:t>
            </a:r>
          </a:p>
          <a:p>
            <a:r>
              <a:rPr lang="en-IN" dirty="0"/>
              <a:t>}</a:t>
            </a:r>
          </a:p>
          <a:p>
            <a:r>
              <a:rPr lang="en-IN" dirty="0"/>
              <a:t>}</a:t>
            </a:r>
          </a:p>
          <a:p>
            <a:endParaRPr lang="en-IN" dirty="0"/>
          </a:p>
          <a:p>
            <a:r>
              <a:rPr lang="en-IN" dirty="0"/>
              <a:t>Redeploy the application and navigate back to the Tester utility, type in a </a:t>
            </a:r>
            <a:r>
              <a:rPr lang="en-IN" dirty="0" err="1"/>
              <a:t>vlaue</a:t>
            </a:r>
            <a:r>
              <a:rPr lang="en-IN" dirty="0"/>
              <a:t> and press “</a:t>
            </a:r>
            <a:r>
              <a:rPr lang="en-IN" dirty="0" err="1"/>
              <a:t>sayHello</a:t>
            </a:r>
            <a:r>
              <a:rPr lang="en-IN" dirty="0"/>
              <a:t>”, the SOAP XML should now look like this:</a:t>
            </a:r>
          </a:p>
          <a:p>
            <a:endParaRPr lang="en-IN" dirty="0"/>
          </a:p>
        </p:txBody>
      </p:sp>
    </p:spTree>
    <p:extLst>
      <p:ext uri="{BB962C8B-B14F-4D97-AF65-F5344CB8AC3E}">
        <p14:creationId xmlns:p14="http://schemas.microsoft.com/office/powerpoint/2010/main" val="2767657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altLang="en-US" sz="1800" dirty="0"/>
              <a:t>Writing a Web Service: Code and Deploy Example</a:t>
            </a:r>
            <a:endParaRPr lang="en-US" sz="1800" dirty="0"/>
          </a:p>
        </p:txBody>
      </p:sp>
      <p:pic>
        <p:nvPicPr>
          <p:cNvPr id="15362" name="Picture 2" descr="https://blog.idrsolutions.com/wp-content/uploads/2013/08/sayHello1.png">
            <a:extLst>
              <a:ext uri="{FF2B5EF4-FFF2-40B4-BE49-F238E27FC236}">
                <a16:creationId xmlns:a16="http://schemas.microsoft.com/office/drawing/2014/main" id="{808A0DA6-C0B2-4C47-B084-5DD2610F81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40" r="2500" b="4102"/>
          <a:stretch/>
        </p:blipFill>
        <p:spPr bwMode="auto">
          <a:xfrm>
            <a:off x="266700" y="1219200"/>
            <a:ext cx="8610600" cy="4038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360828E-3702-4D15-814C-701FB5A376C3}"/>
              </a:ext>
            </a:extLst>
          </p:cNvPr>
          <p:cNvSpPr/>
          <p:nvPr/>
        </p:nvSpPr>
        <p:spPr>
          <a:xfrm>
            <a:off x="266700" y="5315634"/>
            <a:ext cx="8496300" cy="646331"/>
          </a:xfrm>
          <a:prstGeom prst="rect">
            <a:avLst/>
          </a:prstGeom>
        </p:spPr>
        <p:txBody>
          <a:bodyPr wrap="square">
            <a:spAutoFit/>
          </a:bodyPr>
          <a:lstStyle/>
          <a:p>
            <a:r>
              <a:rPr lang="en-IN" dirty="0">
                <a:solidFill>
                  <a:srgbClr val="222222"/>
                </a:solidFill>
                <a:latin typeface="Merriweather"/>
              </a:rPr>
              <a:t>We have seen how to create a small web service and how to do some simple testing from within Glassfish.</a:t>
            </a:r>
            <a:endParaRPr lang="en-IN" dirty="0"/>
          </a:p>
        </p:txBody>
      </p:sp>
    </p:spTree>
    <p:extLst>
      <p:ext uri="{BB962C8B-B14F-4D97-AF65-F5344CB8AC3E}">
        <p14:creationId xmlns:p14="http://schemas.microsoft.com/office/powerpoint/2010/main" val="3105550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altLang="en-US" sz="2400" dirty="0">
                <a:latin typeface="+mj-lt"/>
              </a:rPr>
              <a:t>Service First and Contract First Web Services</a:t>
            </a:r>
            <a:endParaRPr lang="en-US" sz="2400" dirty="0">
              <a:latin typeface="+mj-lt"/>
            </a:endParaRPr>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3" name="TextBox 2"/>
          <p:cNvSpPr txBox="1"/>
          <p:nvPr/>
        </p:nvSpPr>
        <p:spPr>
          <a:xfrm>
            <a:off x="152400" y="990600"/>
            <a:ext cx="8763000" cy="5355312"/>
          </a:xfrm>
          <a:prstGeom prst="rect">
            <a:avLst/>
          </a:prstGeom>
          <a:noFill/>
        </p:spPr>
        <p:txBody>
          <a:bodyPr wrap="square" rtlCol="0">
            <a:spAutoFit/>
          </a:bodyPr>
          <a:lstStyle/>
          <a:p>
            <a:r>
              <a:rPr lang="en-IN" dirty="0"/>
              <a:t>In the </a:t>
            </a:r>
            <a:r>
              <a:rPr lang="en-IN" b="1" dirty="0"/>
              <a:t>contract-first web service</a:t>
            </a:r>
            <a:r>
              <a:rPr lang="en-IN" dirty="0"/>
              <a:t>, the "contract" (a WSDL definition of operations and endpoints and XML schema of the messages) have to created first, without actually writing any service code. </a:t>
            </a:r>
          </a:p>
          <a:p>
            <a:r>
              <a:rPr lang="en-IN" dirty="0"/>
              <a:t>In the </a:t>
            </a:r>
            <a:r>
              <a:rPr lang="en-IN" b="1" dirty="0"/>
              <a:t>contract-last web service</a:t>
            </a:r>
            <a:r>
              <a:rPr lang="en-IN" dirty="0"/>
              <a:t>, existing logic is "exposed" as a web service and the contract is created at the very end. We will see both advantages and disadvantages of each implementation.</a:t>
            </a:r>
          </a:p>
          <a:p>
            <a:endParaRPr lang="en-IN" dirty="0"/>
          </a:p>
          <a:p>
            <a:r>
              <a:rPr lang="en-IN" b="1" dirty="0"/>
              <a:t>History of SOAP</a:t>
            </a:r>
          </a:p>
          <a:p>
            <a:endParaRPr lang="en-IN" b="1" dirty="0"/>
          </a:p>
          <a:p>
            <a:r>
              <a:rPr lang="en-IN" dirty="0"/>
              <a:t>The SOAP originally meant Simple Object Access Protocol, but later it was dropped and now SOAP is an official name by itself. Coincidently, SOAP can also mean SOA Protocol or Service Oriented Architecture Protocol, but no one currently is using this definition. The SOAP-based WS are the source of income of some enterprise developers; since the original introduction of the standard, it has changed a lot. The current SOAP specification (XML) defines the envelope structure, encoding rules, and conventions for representing requests and responses.</a:t>
            </a:r>
          </a:p>
          <a:p>
            <a:br>
              <a:rPr lang="en-IN" dirty="0"/>
            </a:br>
            <a:endParaRPr lang="en-IN" b="1" dirty="0"/>
          </a:p>
          <a:p>
            <a:endParaRPr lang="en-IN" dirty="0"/>
          </a:p>
        </p:txBody>
      </p:sp>
    </p:spTree>
    <p:extLst>
      <p:ext uri="{BB962C8B-B14F-4D97-AF65-F5344CB8AC3E}">
        <p14:creationId xmlns:p14="http://schemas.microsoft.com/office/powerpoint/2010/main" val="968622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altLang="en-US" sz="2400" dirty="0">
                <a:latin typeface="+mj-lt"/>
              </a:rPr>
              <a:t>Service First and Contract First Web Services</a:t>
            </a:r>
            <a:endParaRPr lang="en-US" sz="2400" dirty="0">
              <a:latin typeface="+mj-lt"/>
            </a:endParaRPr>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3" name="TextBox 2"/>
          <p:cNvSpPr txBox="1"/>
          <p:nvPr/>
        </p:nvSpPr>
        <p:spPr>
          <a:xfrm>
            <a:off x="152400" y="990600"/>
            <a:ext cx="8763000" cy="3139321"/>
          </a:xfrm>
          <a:prstGeom prst="rect">
            <a:avLst/>
          </a:prstGeom>
          <a:noFill/>
        </p:spPr>
        <p:txBody>
          <a:bodyPr wrap="square" rtlCol="0">
            <a:spAutoFit/>
          </a:bodyPr>
          <a:lstStyle/>
          <a:p>
            <a:r>
              <a:rPr lang="en-IN" b="1" dirty="0"/>
              <a:t>The Flow of SOAP Requests and Responses</a:t>
            </a:r>
          </a:p>
          <a:p>
            <a:r>
              <a:rPr lang="en-IN" dirty="0"/>
              <a:t>For better understanding both types of the web service methodologies, the communication flow needs to be discussed first. Because the web services XML standards are platform and language indifferent, the translation of parameter values </a:t>
            </a:r>
            <a:r>
              <a:rPr lang="en-IN" b="1" dirty="0"/>
              <a:t>(passed in the request and response)</a:t>
            </a:r>
            <a:r>
              <a:rPr lang="en-IN" dirty="0"/>
              <a:t> into the host system technology needs to take place on both the client and the server. This includes any complex types, such as custom objects.</a:t>
            </a:r>
          </a:p>
          <a:p>
            <a:r>
              <a:rPr lang="en-IN" dirty="0"/>
              <a:t>For example, if the server is based on dotnet and the client on Java, C# dot net structures are mapped into XML, which is passed to the client. Subsequently, the client needs to un-wrap XML into the Java object model. </a:t>
            </a:r>
          </a:p>
          <a:p>
            <a:r>
              <a:rPr lang="en-IN" dirty="0"/>
              <a:t>This process is called XML </a:t>
            </a:r>
            <a:r>
              <a:rPr lang="en-IN" b="1" dirty="0" err="1"/>
              <a:t>marshaling</a:t>
            </a:r>
            <a:r>
              <a:rPr lang="en-IN" dirty="0"/>
              <a:t> and </a:t>
            </a:r>
            <a:r>
              <a:rPr lang="en-IN" b="1" dirty="0"/>
              <a:t>un-</a:t>
            </a:r>
            <a:r>
              <a:rPr lang="en-IN" b="1" dirty="0" err="1"/>
              <a:t>marshaling</a:t>
            </a:r>
            <a:r>
              <a:rPr lang="en-IN" dirty="0"/>
              <a:t> (also knows as the plumbing of the web services). Below Figure </a:t>
            </a:r>
            <a:r>
              <a:rPr lang="en-IN" b="1" dirty="0"/>
              <a:t>The diagram of XML request </a:t>
            </a:r>
            <a:r>
              <a:rPr lang="en-IN" b="1" dirty="0" err="1"/>
              <a:t>marshaling</a:t>
            </a:r>
            <a:r>
              <a:rPr lang="en-IN" dirty="0"/>
              <a:t>.</a:t>
            </a:r>
          </a:p>
        </p:txBody>
      </p:sp>
      <p:pic>
        <p:nvPicPr>
          <p:cNvPr id="17410" name="Picture 2" descr="https://www.developer.com/img/2008/05/Contract1.gif">
            <a:extLst>
              <a:ext uri="{FF2B5EF4-FFF2-40B4-BE49-F238E27FC236}">
                <a16:creationId xmlns:a16="http://schemas.microsoft.com/office/drawing/2014/main" id="{23BB65A3-BC5A-4270-AE8E-006D3C2BF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419600"/>
            <a:ext cx="54864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810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altLang="en-US" sz="2400" dirty="0">
                <a:latin typeface="+mj-lt"/>
              </a:rPr>
              <a:t>Service First and Contract First Web Services</a:t>
            </a:r>
            <a:endParaRPr lang="en-US" sz="2400" dirty="0">
              <a:latin typeface="+mj-lt"/>
            </a:endParaRPr>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3" name="TextBox 2"/>
          <p:cNvSpPr txBox="1"/>
          <p:nvPr/>
        </p:nvSpPr>
        <p:spPr>
          <a:xfrm>
            <a:off x="152400" y="990600"/>
            <a:ext cx="8763000" cy="4801314"/>
          </a:xfrm>
          <a:prstGeom prst="rect">
            <a:avLst/>
          </a:prstGeom>
          <a:noFill/>
        </p:spPr>
        <p:txBody>
          <a:bodyPr wrap="square" rtlCol="0">
            <a:spAutoFit/>
          </a:bodyPr>
          <a:lstStyle/>
          <a:p>
            <a:r>
              <a:rPr lang="en-IN" dirty="0"/>
              <a:t>In many cases, the client-object model can be automatically generated with the use of the object-XML mapping tool or an IDE. Most popular object-XML mapping (OXM) toolkits for Java are:</a:t>
            </a:r>
          </a:p>
          <a:p>
            <a:pPr marL="285750" indent="-285750">
              <a:buFont typeface="Wingdings" panose="05000000000000000000" pitchFamily="2" charset="2"/>
              <a:buChar char="§"/>
            </a:pPr>
            <a:r>
              <a:rPr lang="en-IN" dirty="0"/>
              <a:t>Castor</a:t>
            </a:r>
          </a:p>
          <a:p>
            <a:pPr marL="285750" indent="-285750">
              <a:buFont typeface="Wingdings" panose="05000000000000000000" pitchFamily="2" charset="2"/>
              <a:buChar char="§"/>
            </a:pPr>
            <a:r>
              <a:rPr lang="en-IN" dirty="0"/>
              <a:t>Jaxb</a:t>
            </a:r>
          </a:p>
          <a:p>
            <a:pPr marL="285750" indent="-285750">
              <a:buFont typeface="Wingdings" panose="05000000000000000000" pitchFamily="2" charset="2"/>
              <a:buChar char="§"/>
            </a:pPr>
            <a:r>
              <a:rPr lang="en-IN" dirty="0"/>
              <a:t>Jibx</a:t>
            </a:r>
          </a:p>
          <a:p>
            <a:pPr marL="285750" indent="-285750">
              <a:buFont typeface="Wingdings" panose="05000000000000000000" pitchFamily="2" charset="2"/>
              <a:buChar char="§"/>
            </a:pPr>
            <a:r>
              <a:rPr lang="en-IN" dirty="0"/>
              <a:t>XMLBeans</a:t>
            </a:r>
          </a:p>
          <a:p>
            <a:pPr marL="285750" indent="-285750">
              <a:buFont typeface="Wingdings" panose="05000000000000000000" pitchFamily="2" charset="2"/>
              <a:buChar char="§"/>
            </a:pPr>
            <a:r>
              <a:rPr lang="en-IN" dirty="0"/>
              <a:t>XStream</a:t>
            </a:r>
          </a:p>
          <a:p>
            <a:r>
              <a:rPr lang="en-IN" dirty="0"/>
              <a:t>These tools can create the XML from the object model, which then can be used by the web service toolkit such as Apache Axis, Xfire, or Spring-WS.</a:t>
            </a:r>
          </a:p>
          <a:p>
            <a:endParaRPr lang="en-IN" dirty="0"/>
          </a:p>
          <a:p>
            <a:r>
              <a:rPr lang="en-IN" b="1" dirty="0"/>
              <a:t>What Is a Web-Service Contract?</a:t>
            </a:r>
          </a:p>
          <a:p>
            <a:endParaRPr lang="en-IN" b="1" dirty="0"/>
          </a:p>
          <a:p>
            <a:r>
              <a:rPr lang="en-IN" dirty="0"/>
              <a:t>Even though there is no official definition of the web-service contract, the contract is assumed to be the WSDL file. The WSDL describes all operations that the service provides, locations of the end-points (where the service can be invoked), and simple and complex elements that can be passed in requests and responses.</a:t>
            </a:r>
          </a:p>
        </p:txBody>
      </p:sp>
    </p:spTree>
    <p:extLst>
      <p:ext uri="{BB962C8B-B14F-4D97-AF65-F5344CB8AC3E}">
        <p14:creationId xmlns:p14="http://schemas.microsoft.com/office/powerpoint/2010/main" val="326133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latin typeface="+mj-lt"/>
              </a:rPr>
              <a:t>Writing a Web service Client: Stub generation</a:t>
            </a:r>
            <a:endParaRPr lang="en-US" sz="2800" dirty="0">
              <a:latin typeface="+mj-lt"/>
            </a:endParaRPr>
          </a:p>
        </p:txBody>
      </p:sp>
      <p:sp>
        <p:nvSpPr>
          <p:cNvPr id="4" name="Rectangle 3"/>
          <p:cNvSpPr/>
          <p:nvPr/>
        </p:nvSpPr>
        <p:spPr>
          <a:xfrm>
            <a:off x="228600" y="990600"/>
            <a:ext cx="8686800" cy="5755422"/>
          </a:xfrm>
          <a:prstGeom prst="rect">
            <a:avLst/>
          </a:prstGeom>
        </p:spPr>
        <p:txBody>
          <a:bodyPr wrap="square">
            <a:spAutoFit/>
          </a:bodyPr>
          <a:lstStyle/>
          <a:p>
            <a:pPr marL="285750" indent="-285750">
              <a:buFont typeface="Wingdings" panose="05000000000000000000" pitchFamily="2" charset="2"/>
              <a:buChar char="q"/>
            </a:pPr>
            <a:r>
              <a:rPr lang="en-US" sz="1600" dirty="0"/>
              <a:t>SOAP (Simple Object Access Protocol) is a protocol to specify exchange of structured information in the implementation of web services over computer networks. </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It uses XML Information Set for its message format, and relies on application layer protocols, mostly Hypertext Transfer Protocol (HTTP) or Simple Mail Transfer Protocol (SMTP), for message negotiation and transmission.</a:t>
            </a:r>
          </a:p>
          <a:p>
            <a:endParaRPr lang="en-US" sz="1600" dirty="0"/>
          </a:p>
          <a:p>
            <a:pPr marL="285750" indent="-285750">
              <a:buFont typeface="Wingdings" panose="05000000000000000000" pitchFamily="2" charset="2"/>
              <a:buChar char="q"/>
            </a:pPr>
            <a:r>
              <a:rPr lang="en-US" sz="1600" dirty="0" err="1"/>
              <a:t>Webserive</a:t>
            </a:r>
            <a:r>
              <a:rPr lang="en-US" sz="1600" dirty="0"/>
              <a:t> are of two types</a:t>
            </a:r>
          </a:p>
          <a:p>
            <a:pPr lvl="1"/>
            <a:r>
              <a:rPr lang="en-US" sz="1600" dirty="0"/>
              <a:t>	</a:t>
            </a:r>
            <a:br>
              <a:rPr lang="en-US" sz="1600" dirty="0"/>
            </a:br>
            <a:r>
              <a:rPr lang="en-US" sz="1600" b="1" dirty="0"/>
              <a:t>SOAP — uses JAX-WS Specification</a:t>
            </a:r>
            <a:br>
              <a:rPr lang="en-US" sz="1600" b="1" dirty="0"/>
            </a:br>
            <a:r>
              <a:rPr lang="en-US" sz="1600" b="1" dirty="0"/>
              <a:t>REST — uses JAX-RS Specification</a:t>
            </a:r>
          </a:p>
          <a:p>
            <a:pPr lvl="1"/>
            <a:endParaRPr lang="en-IN" sz="1600" b="1" dirty="0"/>
          </a:p>
          <a:p>
            <a:pPr marL="285750" indent="-285750">
              <a:buFont typeface="Wingdings" panose="05000000000000000000" pitchFamily="2" charset="2"/>
              <a:buChar char="q"/>
            </a:pPr>
            <a:r>
              <a:rPr lang="en-US" sz="1600" dirty="0"/>
              <a:t>web service is a service that is made available over the internet. </a:t>
            </a:r>
            <a:br>
              <a:rPr lang="en-US" sz="1600" dirty="0"/>
            </a:br>
            <a:r>
              <a:rPr lang="en-US" sz="1600" dirty="0"/>
              <a:t>The main difference between a website and webservice is that </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A web service is a unit of managed code that can be remotely invoked  using HTTP,  that is, it can be activated using HTTP requests. It allows us to expose the functionality of your existing code  over the network. After it is exposed on the network, other application  can use the functionality of your program.</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a:t>A web site is collection of web </a:t>
            </a:r>
            <a:r>
              <a:rPr lang="en-IN" sz="1600" dirty="0" err="1"/>
              <a:t>pages,also</a:t>
            </a:r>
            <a:r>
              <a:rPr lang="en-IN" sz="1600" dirty="0"/>
              <a:t> it can have many functions and can be used in various fashions, a website can be a personal website, a corporate website for a company, a government website, an organization website, etc. </a:t>
            </a:r>
          </a:p>
        </p:txBody>
      </p:sp>
    </p:spTree>
    <p:extLst>
      <p:ext uri="{BB962C8B-B14F-4D97-AF65-F5344CB8AC3E}">
        <p14:creationId xmlns:p14="http://schemas.microsoft.com/office/powerpoint/2010/main" val="2115590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altLang="en-US" sz="2400" dirty="0">
                <a:latin typeface="+mj-lt"/>
              </a:rPr>
              <a:t>Service First and Contract First Web Services</a:t>
            </a:r>
            <a:endParaRPr lang="en-US" sz="2400" dirty="0">
              <a:latin typeface="+mj-lt"/>
            </a:endParaRPr>
          </a:p>
        </p:txBody>
      </p:sp>
      <p:sp>
        <p:nvSpPr>
          <p:cNvPr id="2" name="Rectangle 1"/>
          <p:cNvSpPr/>
          <p:nvPr/>
        </p:nvSpPr>
        <p:spPr>
          <a:xfrm>
            <a:off x="228600" y="990600"/>
            <a:ext cx="8690472" cy="307777"/>
          </a:xfrm>
          <a:prstGeom prst="rect">
            <a:avLst/>
          </a:prstGeom>
        </p:spPr>
        <p:txBody>
          <a:bodyPr wrap="square">
            <a:spAutoFit/>
          </a:bodyPr>
          <a:lstStyle/>
          <a:p>
            <a:endParaRPr lang="en-US" sz="1400" b="1" i="0" dirty="0">
              <a:solidFill>
                <a:srgbClr val="2F2F2F"/>
              </a:solidFill>
              <a:effectLst/>
              <a:latin typeface="Segoe UI" panose="020B0502040204020203" pitchFamily="34" charset="0"/>
            </a:endParaRPr>
          </a:p>
        </p:txBody>
      </p:sp>
      <p:sp>
        <p:nvSpPr>
          <p:cNvPr id="3" name="TextBox 2"/>
          <p:cNvSpPr txBox="1"/>
          <p:nvPr/>
        </p:nvSpPr>
        <p:spPr>
          <a:xfrm>
            <a:off x="152400" y="990600"/>
            <a:ext cx="8763000" cy="3693319"/>
          </a:xfrm>
          <a:prstGeom prst="rect">
            <a:avLst/>
          </a:prstGeom>
          <a:noFill/>
        </p:spPr>
        <p:txBody>
          <a:bodyPr wrap="square" rtlCol="0">
            <a:spAutoFit/>
          </a:bodyPr>
          <a:lstStyle/>
          <a:p>
            <a:r>
              <a:rPr lang="en-IN" b="1" dirty="0"/>
              <a:t>Contract-First vs. Contract-Last</a:t>
            </a:r>
          </a:p>
          <a:p>
            <a:br>
              <a:rPr lang="en-IN" dirty="0"/>
            </a:br>
            <a:r>
              <a:rPr lang="en-IN" dirty="0"/>
              <a:t>In the case of contract first, clients are decoupled from any logic on the server. The logic can be revised on the server without affecting the clients. Teams can work simultaneously on the server and the client implementations as long as they agree on the contract, which is the first thing that is created anyway. </a:t>
            </a:r>
          </a:p>
          <a:p>
            <a:endParaRPr lang="en-IN" dirty="0"/>
          </a:p>
          <a:p>
            <a:r>
              <a:rPr lang="en-IN" dirty="0"/>
              <a:t>OXM libraries can be replaced/changed based on the implementation, and potentially even web service toolkits also can be changed.</a:t>
            </a:r>
          </a:p>
          <a:p>
            <a:endParaRPr lang="en-IN" dirty="0"/>
          </a:p>
          <a:p>
            <a:r>
              <a:rPr lang="en-IN" dirty="0"/>
              <a:t>In the case of contract-last, developers don't need to learn SOAP or any XML-related technologies, and services are created quickly by "exposing" internal APIs with automated tools, such as JBuilder or .NET Studio. </a:t>
            </a:r>
          </a:p>
        </p:txBody>
      </p:sp>
    </p:spTree>
    <p:extLst>
      <p:ext uri="{BB962C8B-B14F-4D97-AF65-F5344CB8AC3E}">
        <p14:creationId xmlns:p14="http://schemas.microsoft.com/office/powerpoint/2010/main" val="1361159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0" y="1295400"/>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914400" y="2590800"/>
            <a:ext cx="3886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smtClean="0"/>
              <a:pPr/>
              <a:t>31</a:t>
            </a:fld>
            <a:endParaRPr lang="en-US"/>
          </a:p>
        </p:txBody>
      </p:sp>
    </p:spTree>
    <p:extLst>
      <p:ext uri="{BB962C8B-B14F-4D97-AF65-F5344CB8AC3E}">
        <p14:creationId xmlns:p14="http://schemas.microsoft.com/office/powerpoint/2010/main" val="180974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latin typeface="+mj-lt"/>
              </a:rPr>
              <a:t>Writing a web service</a:t>
            </a:r>
          </a:p>
        </p:txBody>
      </p:sp>
      <p:sp>
        <p:nvSpPr>
          <p:cNvPr id="4" name="Rectangle 3">
            <a:extLst>
              <a:ext uri="{FF2B5EF4-FFF2-40B4-BE49-F238E27FC236}">
                <a16:creationId xmlns:a16="http://schemas.microsoft.com/office/drawing/2014/main" id="{6E052DBB-B15E-4F66-B5EF-50BF40A4F340}"/>
              </a:ext>
            </a:extLst>
          </p:cNvPr>
          <p:cNvSpPr/>
          <p:nvPr/>
        </p:nvSpPr>
        <p:spPr>
          <a:xfrm>
            <a:off x="304800" y="1371600"/>
            <a:ext cx="8305800" cy="800860"/>
          </a:xfrm>
          <a:prstGeom prst="rect">
            <a:avLst/>
          </a:prstGeom>
        </p:spPr>
        <p:txBody>
          <a:bodyPr wrap="square">
            <a:spAutoFit/>
          </a:bodyPr>
          <a:lstStyle/>
          <a:p>
            <a:pPr>
              <a:lnSpc>
                <a:spcPts val="1440"/>
              </a:lnSpc>
              <a:spcAft>
                <a:spcPts val="1200"/>
              </a:spcAft>
            </a:pPr>
            <a:r>
              <a:rPr lang="en-US" dirty="0">
                <a:solidFill>
                  <a:srgbClr val="555353"/>
                </a:solidFill>
                <a:ea typeface="Times New Roman" panose="02020603050405020304" pitchFamily="18" charset="0"/>
              </a:rPr>
              <a:t>Let’s see this with an example</a:t>
            </a:r>
            <a:endParaRPr lang="en-IN" dirty="0">
              <a:ea typeface="Times New Roman" panose="02020603050405020304" pitchFamily="18" charset="0"/>
            </a:endParaRPr>
          </a:p>
          <a:p>
            <a:pPr>
              <a:lnSpc>
                <a:spcPts val="1440"/>
              </a:lnSpc>
              <a:spcAft>
                <a:spcPts val="1200"/>
              </a:spcAft>
            </a:pPr>
            <a:r>
              <a:rPr lang="en-US" dirty="0">
                <a:solidFill>
                  <a:srgbClr val="555353"/>
                </a:solidFill>
                <a:ea typeface="Times New Roman" panose="02020603050405020304" pitchFamily="18" charset="0"/>
              </a:rPr>
              <a:t>Suppose we have to write a business webservice for product which will have a method called </a:t>
            </a:r>
            <a:r>
              <a:rPr lang="en-US" b="1" dirty="0" err="1">
                <a:solidFill>
                  <a:srgbClr val="555353"/>
                </a:solidFill>
                <a:ea typeface="Times New Roman" panose="02020603050405020304" pitchFamily="18" charset="0"/>
              </a:rPr>
              <a:t>getproduct</a:t>
            </a:r>
            <a:r>
              <a:rPr lang="en-US" b="1" dirty="0">
                <a:solidFill>
                  <a:srgbClr val="555353"/>
                </a:solidFill>
                <a:ea typeface="Times New Roman" panose="02020603050405020304" pitchFamily="18" charset="0"/>
              </a:rPr>
              <a:t>().</a:t>
            </a:r>
            <a:endParaRPr lang="en-IN" b="1" dirty="0">
              <a:ea typeface="Times New Roman" panose="02020603050405020304" pitchFamily="18" charset="0"/>
            </a:endParaRPr>
          </a:p>
        </p:txBody>
      </p:sp>
      <p:pic>
        <p:nvPicPr>
          <p:cNvPr id="6" name="Picture 5" descr="drawit-diagram">
            <a:extLst>
              <a:ext uri="{FF2B5EF4-FFF2-40B4-BE49-F238E27FC236}">
                <a16:creationId xmlns:a16="http://schemas.microsoft.com/office/drawing/2014/main" id="{EDB83AC7-9F40-404A-8110-8EAC2380F42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59065" y="3200400"/>
            <a:ext cx="3600450" cy="2019300"/>
          </a:xfrm>
          <a:prstGeom prst="rect">
            <a:avLst/>
          </a:prstGeom>
          <a:noFill/>
          <a:ln>
            <a:noFill/>
          </a:ln>
        </p:spPr>
      </p:pic>
      <p:sp>
        <p:nvSpPr>
          <p:cNvPr id="5" name="Rectangle 4">
            <a:extLst>
              <a:ext uri="{FF2B5EF4-FFF2-40B4-BE49-F238E27FC236}">
                <a16:creationId xmlns:a16="http://schemas.microsoft.com/office/drawing/2014/main" id="{CC38F0CB-FFB2-4C9D-98E0-1ABBF161EB61}"/>
              </a:ext>
            </a:extLst>
          </p:cNvPr>
          <p:cNvSpPr/>
          <p:nvPr/>
        </p:nvSpPr>
        <p:spPr>
          <a:xfrm>
            <a:off x="304800" y="2590800"/>
            <a:ext cx="4080136" cy="3139321"/>
          </a:xfrm>
          <a:prstGeom prst="rect">
            <a:avLst/>
          </a:prstGeom>
        </p:spPr>
        <p:txBody>
          <a:bodyPr wrap="square">
            <a:spAutoFit/>
          </a:bodyPr>
          <a:lstStyle/>
          <a:p>
            <a:r>
              <a:rPr lang="en-IN" dirty="0"/>
              <a:t>A webservice make two different application hosted on different server talk to each other.</a:t>
            </a:r>
          </a:p>
          <a:p>
            <a:r>
              <a:rPr lang="en-IN" dirty="0"/>
              <a:t>They can call method </a:t>
            </a:r>
            <a:r>
              <a:rPr lang="en-IN" dirty="0" err="1"/>
              <a:t>eachother</a:t>
            </a:r>
            <a:r>
              <a:rPr lang="en-IN" dirty="0"/>
              <a:t> methods.</a:t>
            </a:r>
          </a:p>
          <a:p>
            <a:r>
              <a:rPr lang="en-IN" dirty="0"/>
              <a:t>Another advantage is that you can write the webservice in other technology (interoperability)</a:t>
            </a:r>
          </a:p>
          <a:p>
            <a:r>
              <a:rPr lang="en-IN" dirty="0"/>
              <a:t>Depends on the technology best suited for your business logic you can use that technology.</a:t>
            </a:r>
          </a:p>
        </p:txBody>
      </p:sp>
    </p:spTree>
    <p:extLst>
      <p:ext uri="{BB962C8B-B14F-4D97-AF65-F5344CB8AC3E}">
        <p14:creationId xmlns:p14="http://schemas.microsoft.com/office/powerpoint/2010/main" val="233820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DD360-F612-424C-8A28-F71759481C40}"/>
              </a:ext>
            </a:extLst>
          </p:cNvPr>
          <p:cNvSpPr>
            <a:spLocks noGrp="1"/>
          </p:cNvSpPr>
          <p:nvPr>
            <p:ph type="title"/>
          </p:nvPr>
        </p:nvSpPr>
        <p:spPr>
          <a:xfrm>
            <a:off x="2133600" y="0"/>
            <a:ext cx="7010400" cy="762000"/>
          </a:xfrm>
        </p:spPr>
        <p:txBody>
          <a:bodyPr>
            <a:normAutofit/>
          </a:bodyPr>
          <a:lstStyle/>
          <a:p>
            <a:r>
              <a:rPr lang="en-US" sz="1850" dirty="0">
                <a:latin typeface="+mj-lt"/>
              </a:rPr>
              <a:t>Writing Web Service Stub Generation Example Duration 15 min</a:t>
            </a:r>
            <a:endParaRPr lang="en-IN" sz="1850" dirty="0">
              <a:latin typeface="+mj-lt"/>
            </a:endParaRPr>
          </a:p>
        </p:txBody>
      </p:sp>
      <p:sp>
        <p:nvSpPr>
          <p:cNvPr id="3" name="Content Placeholder 2">
            <a:extLst>
              <a:ext uri="{FF2B5EF4-FFF2-40B4-BE49-F238E27FC236}">
                <a16:creationId xmlns:a16="http://schemas.microsoft.com/office/drawing/2014/main" id="{FC028C21-5632-44CD-9A0B-CA5364F896E5}"/>
              </a:ext>
            </a:extLst>
          </p:cNvPr>
          <p:cNvSpPr>
            <a:spLocks noGrp="1"/>
          </p:cNvSpPr>
          <p:nvPr>
            <p:ph idx="1"/>
          </p:nvPr>
        </p:nvSpPr>
        <p:spPr>
          <a:xfrm>
            <a:off x="76200" y="914400"/>
            <a:ext cx="8991600" cy="5943600"/>
          </a:xfrm>
        </p:spPr>
        <p:txBody>
          <a:bodyPr>
            <a:normAutofit fontScale="77500" lnSpcReduction="20000"/>
          </a:bodyPr>
          <a:lstStyle/>
          <a:p>
            <a:pPr marL="0" indent="0">
              <a:buNone/>
            </a:pPr>
            <a:endParaRPr lang="en-US" sz="1400" b="0" dirty="0"/>
          </a:p>
          <a:p>
            <a:pPr marL="0" indent="0">
              <a:buNone/>
            </a:pPr>
            <a:r>
              <a:rPr lang="en-US" sz="1400" b="0" dirty="0"/>
              <a:t>We will see how to write code for writing Web Service Client.</a:t>
            </a:r>
            <a:endParaRPr lang="en-IN" sz="1400" b="0" dirty="0"/>
          </a:p>
          <a:p>
            <a:pPr marL="0" indent="0">
              <a:buNone/>
            </a:pPr>
            <a:endParaRPr lang="en-US" sz="1400" b="0" dirty="0"/>
          </a:p>
          <a:p>
            <a:pPr marL="0" indent="0">
              <a:buNone/>
            </a:pPr>
            <a:r>
              <a:rPr lang="en-US" sz="1400" b="0" dirty="0"/>
              <a:t>Java application that consumes webservice i.e. a webservice client Below is the url for a webservice available on net</a:t>
            </a:r>
            <a:br>
              <a:rPr lang="en-US" sz="1400" b="0" dirty="0"/>
            </a:br>
            <a:r>
              <a:rPr lang="en-IN" b="0" dirty="0">
                <a:hlinkClick r:id="rId2"/>
              </a:rPr>
              <a:t>http://webservicex.com/ws/WSDetails.aspx?CATID=12&amp;WSID=64</a:t>
            </a:r>
            <a:endParaRPr lang="en-IN" b="0" dirty="0"/>
          </a:p>
          <a:p>
            <a:pPr marL="0" indent="0">
              <a:buNone/>
            </a:pPr>
            <a:endParaRPr lang="en-IN" sz="1400" dirty="0"/>
          </a:p>
          <a:p>
            <a:pPr marL="0" indent="0">
              <a:buNone/>
            </a:pPr>
            <a:r>
              <a:rPr lang="en-IN" sz="1400" dirty="0"/>
              <a:t>Step 1:</a:t>
            </a:r>
          </a:p>
          <a:p>
            <a:pPr marL="0" indent="0">
              <a:buNone/>
            </a:pPr>
            <a:r>
              <a:rPr lang="en-US" sz="1400" b="0" dirty="0"/>
              <a:t>We will create a client for this.</a:t>
            </a:r>
            <a:endParaRPr lang="en-IN" sz="1400" b="0" dirty="0"/>
          </a:p>
          <a:p>
            <a:pPr marL="0" indent="0">
              <a:buNone/>
            </a:pPr>
            <a:r>
              <a:rPr lang="en-US" sz="1400" b="0" dirty="0"/>
              <a:t>Let’s see the WSDL for the above webservice. Paste below url in browser.</a:t>
            </a:r>
          </a:p>
          <a:p>
            <a:pPr marL="0" indent="0">
              <a:buNone/>
            </a:pPr>
            <a:r>
              <a:rPr lang="fr-FR" sz="1400" dirty="0" err="1"/>
              <a:t>wsimport</a:t>
            </a:r>
            <a:r>
              <a:rPr lang="fr-FR" sz="1400" dirty="0"/>
              <a:t> </a:t>
            </a:r>
            <a:r>
              <a:rPr lang="fr-FR" sz="1400" dirty="0">
                <a:hlinkClick r:id="rId3"/>
              </a:rPr>
              <a:t>http://www.webservicex.net/geoipservice.asmx?WSDL</a:t>
            </a:r>
            <a:endParaRPr lang="fr-FR" sz="1400" dirty="0"/>
          </a:p>
          <a:p>
            <a:pPr marL="0" indent="0">
              <a:buNone/>
            </a:pPr>
            <a:r>
              <a:rPr lang="en-US" sz="1400" dirty="0"/>
              <a:t>within every WSDL we will have an element called </a:t>
            </a:r>
            <a:r>
              <a:rPr lang="en-IN" sz="1400" dirty="0"/>
              <a:t>&lt;</a:t>
            </a:r>
            <a:r>
              <a:rPr lang="en-IN" sz="1400" dirty="0" err="1"/>
              <a:t>wsdl:service</a:t>
            </a:r>
            <a:r>
              <a:rPr lang="en-IN" sz="1400" dirty="0"/>
              <a:t> name="</a:t>
            </a:r>
            <a:r>
              <a:rPr lang="en-IN" b="0" dirty="0" err="1"/>
              <a:t>GeoIPService</a:t>
            </a:r>
            <a:r>
              <a:rPr lang="en-IN" sz="1400" dirty="0"/>
              <a:t>"&gt; </a:t>
            </a:r>
            <a:r>
              <a:rPr lang="en-IN" sz="1400" b="0" dirty="0"/>
              <a:t>which tells you the name of the service , It also has the port details.</a:t>
            </a:r>
          </a:p>
          <a:p>
            <a:pPr marL="0" indent="0">
              <a:buNone/>
            </a:pPr>
            <a:endParaRPr lang="en-IN" sz="1400" b="0" dirty="0"/>
          </a:p>
          <a:p>
            <a:pPr marL="0" indent="0">
              <a:buNone/>
            </a:pPr>
            <a:r>
              <a:rPr lang="en-IN" sz="1400" b="0" dirty="0"/>
              <a:t>As this is a remote method call, we have to use something called as </a:t>
            </a:r>
            <a:r>
              <a:rPr lang="en-IN" sz="1400" dirty="0"/>
              <a:t>service endpoint.</a:t>
            </a:r>
            <a:br>
              <a:rPr lang="en-IN" sz="1400" b="0" dirty="0"/>
            </a:br>
            <a:r>
              <a:rPr lang="en-IN" sz="1400" b="0" dirty="0"/>
              <a:t>For this we have to generate the stub using the java tools.</a:t>
            </a:r>
          </a:p>
          <a:p>
            <a:pPr marL="0" indent="0">
              <a:buNone/>
            </a:pPr>
            <a:r>
              <a:rPr lang="en-IN" sz="1400" b="0" dirty="0"/>
              <a:t>The stub internally translate the call to a webservice call</a:t>
            </a:r>
          </a:p>
          <a:p>
            <a:pPr marL="0" indent="0">
              <a:buNone/>
            </a:pPr>
            <a:endParaRPr lang="en-IN" sz="1400" dirty="0"/>
          </a:p>
          <a:p>
            <a:pPr marL="0" indent="0">
              <a:buNone/>
            </a:pPr>
            <a:r>
              <a:rPr lang="en-IN" sz="1400" dirty="0"/>
              <a:t>Step 2:</a:t>
            </a:r>
          </a:p>
          <a:p>
            <a:pPr marL="0" indent="0">
              <a:buNone/>
            </a:pPr>
            <a:r>
              <a:rPr lang="en-IN" sz="1400" dirty="0"/>
              <a:t>Open command prompt and create one directory by any name and type </a:t>
            </a:r>
          </a:p>
          <a:p>
            <a:pPr marL="0" indent="0">
              <a:buNone/>
            </a:pPr>
            <a:endParaRPr lang="en-IN" sz="1400" dirty="0"/>
          </a:p>
          <a:p>
            <a:pPr marL="0" indent="0">
              <a:buNone/>
            </a:pPr>
            <a:r>
              <a:rPr lang="en-IN" sz="1400" dirty="0" err="1"/>
              <a:t>Wsimport</a:t>
            </a:r>
            <a:endParaRPr lang="en-IN" sz="1400" dirty="0"/>
          </a:p>
          <a:p>
            <a:pPr marL="0" indent="0">
              <a:buNone/>
            </a:pPr>
            <a:endParaRPr lang="en-IN" sz="1400" dirty="0"/>
          </a:p>
          <a:p>
            <a:pPr marL="0" indent="0">
              <a:buNone/>
            </a:pPr>
            <a:r>
              <a:rPr lang="en-IN" sz="1400" dirty="0"/>
              <a:t>Make one directory and from command prompt go to that directory. And run below command.</a:t>
            </a:r>
          </a:p>
          <a:p>
            <a:pPr marL="0" indent="0">
              <a:buNone/>
            </a:pPr>
            <a:endParaRPr lang="en-IN" sz="1400" dirty="0"/>
          </a:p>
          <a:p>
            <a:pPr marL="0" indent="0">
              <a:buNone/>
            </a:pPr>
            <a:r>
              <a:rPr lang="fr-FR" sz="1400" dirty="0" err="1"/>
              <a:t>wsimport</a:t>
            </a:r>
            <a:r>
              <a:rPr lang="fr-FR" sz="1400" dirty="0"/>
              <a:t> </a:t>
            </a:r>
            <a:r>
              <a:rPr lang="fr-FR" sz="1400" dirty="0">
                <a:hlinkClick r:id="rId3"/>
              </a:rPr>
              <a:t>http://www.webservicex.net/geoipservice.asmx?WSDL</a:t>
            </a:r>
            <a:endParaRPr lang="fr-FR" sz="1400" dirty="0"/>
          </a:p>
          <a:p>
            <a:pPr marL="0" indent="0">
              <a:buNone/>
            </a:pPr>
            <a:endParaRPr lang="fr-FR" sz="1400" dirty="0"/>
          </a:p>
          <a:p>
            <a:pPr marL="0" indent="0">
              <a:buNone/>
            </a:pPr>
            <a:br>
              <a:rPr lang="fr-FR" sz="1400" dirty="0"/>
            </a:br>
            <a:endParaRPr lang="en-IN" sz="1400" dirty="0"/>
          </a:p>
          <a:p>
            <a:pPr marL="0" indent="0">
              <a:buNone/>
            </a:pPr>
            <a:r>
              <a:rPr lang="en-IN" sz="1400" dirty="0"/>
              <a:t>If it does not working then </a:t>
            </a:r>
          </a:p>
          <a:p>
            <a:pPr marL="0" indent="0">
              <a:buNone/>
            </a:pPr>
            <a:endParaRPr lang="en-US" sz="1400" dirty="0"/>
          </a:p>
          <a:p>
            <a:pPr marL="0" indent="0">
              <a:buNone/>
            </a:pPr>
            <a:r>
              <a:rPr lang="en-US" sz="1400" dirty="0"/>
              <a:t>set PATH=%PATH%;C:\Program Files\Java\jdk1.8.0_66\bin</a:t>
            </a:r>
            <a:endParaRPr lang="en-IN" sz="1400" dirty="0"/>
          </a:p>
          <a:p>
            <a:pPr marL="0" indent="0">
              <a:buNone/>
            </a:pPr>
            <a:br>
              <a:rPr lang="en-IN" sz="1400" dirty="0"/>
            </a:br>
            <a:endParaRPr lang="en-IN" sz="1400" dirty="0"/>
          </a:p>
        </p:txBody>
      </p:sp>
    </p:spTree>
    <p:extLst>
      <p:ext uri="{BB962C8B-B14F-4D97-AF65-F5344CB8AC3E}">
        <p14:creationId xmlns:p14="http://schemas.microsoft.com/office/powerpoint/2010/main" val="2916273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Writing Web Service Stub Generation Example</a:t>
            </a:r>
          </a:p>
        </p:txBody>
      </p:sp>
      <p:sp>
        <p:nvSpPr>
          <p:cNvPr id="3" name="Rectangle 2">
            <a:extLst>
              <a:ext uri="{FF2B5EF4-FFF2-40B4-BE49-F238E27FC236}">
                <a16:creationId xmlns:a16="http://schemas.microsoft.com/office/drawing/2014/main" id="{AC804E3C-26E1-423C-9EED-C4764E2402F9}"/>
              </a:ext>
            </a:extLst>
          </p:cNvPr>
          <p:cNvSpPr/>
          <p:nvPr/>
        </p:nvSpPr>
        <p:spPr>
          <a:xfrm>
            <a:off x="457200" y="1066800"/>
            <a:ext cx="8610600" cy="923330"/>
          </a:xfrm>
          <a:prstGeom prst="rect">
            <a:avLst/>
          </a:prstGeom>
        </p:spPr>
        <p:txBody>
          <a:bodyPr wrap="square">
            <a:spAutoFit/>
          </a:bodyPr>
          <a:lstStyle/>
          <a:p>
            <a:r>
              <a:rPr lang="en-IN" dirty="0"/>
              <a:t>The default behaviour of the </a:t>
            </a:r>
            <a:r>
              <a:rPr lang="en-IN" dirty="0" err="1"/>
              <a:t>wsimport</a:t>
            </a:r>
            <a:r>
              <a:rPr lang="en-IN" dirty="0"/>
              <a:t> is that it imports the java files then compiles it and then delete the java </a:t>
            </a:r>
            <a:r>
              <a:rPr lang="en-IN" dirty="0" err="1"/>
              <a:t>files,but</a:t>
            </a:r>
            <a:r>
              <a:rPr lang="en-IN" dirty="0"/>
              <a:t> we would need the java file so we can use option present with the </a:t>
            </a:r>
            <a:r>
              <a:rPr lang="en-IN" dirty="0" err="1"/>
              <a:t>wsimport</a:t>
            </a:r>
            <a:r>
              <a:rPr lang="en-IN" dirty="0"/>
              <a:t> command and rewrite the  command as</a:t>
            </a:r>
          </a:p>
        </p:txBody>
      </p:sp>
      <p:pic>
        <p:nvPicPr>
          <p:cNvPr id="1026" name="Picture 2" descr="stub-import-3">
            <a:extLst>
              <a:ext uri="{FF2B5EF4-FFF2-40B4-BE49-F238E27FC236}">
                <a16:creationId xmlns:a16="http://schemas.microsoft.com/office/drawing/2014/main" id="{5D959CEB-3C71-450E-BAEF-0D5B58EFA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65658"/>
            <a:ext cx="6410325" cy="8858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315A3C-B9FD-4B6B-9B06-9B1464B73A0C}"/>
              </a:ext>
            </a:extLst>
          </p:cNvPr>
          <p:cNvSpPr/>
          <p:nvPr/>
        </p:nvSpPr>
        <p:spPr>
          <a:xfrm>
            <a:off x="457201" y="3200400"/>
            <a:ext cx="8001000" cy="923330"/>
          </a:xfrm>
          <a:prstGeom prst="rect">
            <a:avLst/>
          </a:prstGeom>
        </p:spPr>
        <p:txBody>
          <a:bodyPr wrap="square">
            <a:spAutoFit/>
          </a:bodyPr>
          <a:lstStyle/>
          <a:p>
            <a:r>
              <a:rPr lang="en-IN" dirty="0" err="1"/>
              <a:t>wsimport</a:t>
            </a:r>
            <a:r>
              <a:rPr lang="en-IN" dirty="0"/>
              <a:t> -keep -s </a:t>
            </a:r>
            <a:r>
              <a:rPr lang="en-IN" dirty="0" err="1"/>
              <a:t>src</a:t>
            </a:r>
            <a:r>
              <a:rPr lang="en-IN" dirty="0"/>
              <a:t> </a:t>
            </a:r>
            <a:r>
              <a:rPr lang="en-IN" dirty="0">
                <a:hlinkClick r:id="rId4"/>
              </a:rPr>
              <a:t>http://www.webservicex.net/geoipservice.asmx?WSDL</a:t>
            </a:r>
            <a:endParaRPr lang="en-IN" dirty="0"/>
          </a:p>
          <a:p>
            <a:endParaRPr lang="en-IN" dirty="0"/>
          </a:p>
          <a:p>
            <a:r>
              <a:rPr lang="en-IN" dirty="0">
                <a:solidFill>
                  <a:srgbClr val="555353"/>
                </a:solidFill>
                <a:latin typeface="Helvetica" panose="020B0604020202020204" pitchFamily="34" charset="0"/>
              </a:rPr>
              <a:t>This will keep the java files in the </a:t>
            </a:r>
            <a:r>
              <a:rPr lang="en-IN" dirty="0" err="1">
                <a:solidFill>
                  <a:srgbClr val="555353"/>
                </a:solidFill>
                <a:latin typeface="Helvetica" panose="020B0604020202020204" pitchFamily="34" charset="0"/>
              </a:rPr>
              <a:t>src</a:t>
            </a:r>
            <a:r>
              <a:rPr lang="en-IN" dirty="0">
                <a:solidFill>
                  <a:srgbClr val="555353"/>
                </a:solidFill>
                <a:latin typeface="Helvetica" panose="020B0604020202020204" pitchFamily="34" charset="0"/>
              </a:rPr>
              <a:t> directory which we have created</a:t>
            </a:r>
            <a:endParaRPr lang="en-IN" dirty="0"/>
          </a:p>
        </p:txBody>
      </p:sp>
      <p:pic>
        <p:nvPicPr>
          <p:cNvPr id="1030" name="Picture 6" descr="stub-import-4">
            <a:extLst>
              <a:ext uri="{FF2B5EF4-FFF2-40B4-BE49-F238E27FC236}">
                <a16:creationId xmlns:a16="http://schemas.microsoft.com/office/drawing/2014/main" id="{114B14DD-96BD-4C96-ABCF-B0915E6EDC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262" y="4152900"/>
            <a:ext cx="76962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90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Writing Web Service Stub Generation Example</a:t>
            </a:r>
          </a:p>
        </p:txBody>
      </p:sp>
      <p:sp>
        <p:nvSpPr>
          <p:cNvPr id="3" name="Rectangle 2">
            <a:extLst>
              <a:ext uri="{FF2B5EF4-FFF2-40B4-BE49-F238E27FC236}">
                <a16:creationId xmlns:a16="http://schemas.microsoft.com/office/drawing/2014/main" id="{AC804E3C-26E1-423C-9EED-C4764E2402F9}"/>
              </a:ext>
            </a:extLst>
          </p:cNvPr>
          <p:cNvSpPr/>
          <p:nvPr/>
        </p:nvSpPr>
        <p:spPr>
          <a:xfrm>
            <a:off x="457200" y="1066800"/>
            <a:ext cx="8610600" cy="923330"/>
          </a:xfrm>
          <a:prstGeom prst="rect">
            <a:avLst/>
          </a:prstGeom>
        </p:spPr>
        <p:txBody>
          <a:bodyPr wrap="square">
            <a:spAutoFit/>
          </a:bodyPr>
          <a:lstStyle/>
          <a:p>
            <a:r>
              <a:rPr lang="en-IN" dirty="0"/>
              <a:t>It will create a directory called net and a sub directory  </a:t>
            </a:r>
            <a:r>
              <a:rPr lang="en-IN" dirty="0" err="1"/>
              <a:t>webservicex</a:t>
            </a:r>
            <a:r>
              <a:rPr lang="en-IN" dirty="0"/>
              <a:t>.</a:t>
            </a:r>
          </a:p>
          <a:p>
            <a:r>
              <a:rPr lang="en-IN" dirty="0"/>
              <a:t> Now using the stub(these class) we can call the webservice.</a:t>
            </a:r>
            <a:br>
              <a:rPr lang="en-IN" dirty="0">
                <a:solidFill>
                  <a:srgbClr val="444444"/>
                </a:solidFill>
                <a:latin typeface="Open Sans"/>
              </a:rPr>
            </a:br>
            <a:endParaRPr lang="en-IN" dirty="0"/>
          </a:p>
        </p:txBody>
      </p:sp>
      <p:pic>
        <p:nvPicPr>
          <p:cNvPr id="2052" name="Picture 4" descr="stub-import-5">
            <a:extLst>
              <a:ext uri="{FF2B5EF4-FFF2-40B4-BE49-F238E27FC236}">
                <a16:creationId xmlns:a16="http://schemas.microsoft.com/office/drawing/2014/main" id="{D838C3A6-4C15-4CA7-B373-1E53B8333A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66" t="25845" r="11667" b="-35"/>
          <a:stretch/>
        </p:blipFill>
        <p:spPr bwMode="auto">
          <a:xfrm>
            <a:off x="457200" y="2514148"/>
            <a:ext cx="7696200" cy="32765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E6C6C9C-332C-405A-9211-CDCF296D88D1}"/>
              </a:ext>
            </a:extLst>
          </p:cNvPr>
          <p:cNvSpPr/>
          <p:nvPr/>
        </p:nvSpPr>
        <p:spPr>
          <a:xfrm>
            <a:off x="1143000" y="6019800"/>
            <a:ext cx="4572000" cy="923330"/>
          </a:xfrm>
          <a:prstGeom prst="rect">
            <a:avLst/>
          </a:prstGeom>
        </p:spPr>
        <p:txBody>
          <a:bodyPr>
            <a:spAutoFit/>
          </a:bodyPr>
          <a:lstStyle/>
          <a:p>
            <a:r>
              <a:rPr lang="en-IN" dirty="0">
                <a:solidFill>
                  <a:srgbClr val="555353"/>
                </a:solidFill>
                <a:latin typeface="Helvetica" panose="020B0604020202020204" pitchFamily="34" charset="0"/>
              </a:rPr>
              <a:t>You can see the output in the console.</a:t>
            </a:r>
          </a:p>
          <a:p>
            <a:br>
              <a:rPr lang="en-IN" dirty="0"/>
            </a:br>
            <a:endParaRPr lang="en-IN" dirty="0"/>
          </a:p>
        </p:txBody>
      </p:sp>
    </p:spTree>
    <p:extLst>
      <p:ext uri="{BB962C8B-B14F-4D97-AF65-F5344CB8AC3E}">
        <p14:creationId xmlns:p14="http://schemas.microsoft.com/office/powerpoint/2010/main" val="222420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sz="2400" dirty="0"/>
              <a:t>Setting up Java EE 7 SDK</a:t>
            </a:r>
            <a:endParaRPr lang="en-US" sz="2400" dirty="0"/>
          </a:p>
        </p:txBody>
      </p:sp>
      <p:pic>
        <p:nvPicPr>
          <p:cNvPr id="3" name="Picture 2">
            <a:extLst>
              <a:ext uri="{FF2B5EF4-FFF2-40B4-BE49-F238E27FC236}">
                <a16:creationId xmlns:a16="http://schemas.microsoft.com/office/drawing/2014/main" id="{F457DF7C-CDB8-4DBE-B9BE-C70009B998A2}"/>
              </a:ext>
            </a:extLst>
          </p:cNvPr>
          <p:cNvPicPr>
            <a:picLocks noChangeAspect="1"/>
          </p:cNvPicPr>
          <p:nvPr/>
        </p:nvPicPr>
        <p:blipFill rotWithShape="1">
          <a:blip r:embed="rId3"/>
          <a:srcRect l="8474" t="3932" r="10169" b="8641"/>
          <a:stretch/>
        </p:blipFill>
        <p:spPr>
          <a:xfrm>
            <a:off x="762000" y="2418412"/>
            <a:ext cx="7315200" cy="4419601"/>
          </a:xfrm>
          <a:prstGeom prst="rect">
            <a:avLst/>
          </a:prstGeom>
        </p:spPr>
      </p:pic>
      <p:sp>
        <p:nvSpPr>
          <p:cNvPr id="5" name="TextBox 4">
            <a:extLst>
              <a:ext uri="{FF2B5EF4-FFF2-40B4-BE49-F238E27FC236}">
                <a16:creationId xmlns:a16="http://schemas.microsoft.com/office/drawing/2014/main" id="{E5D68F77-1597-4EB1-8AC8-0D2533BD23DE}"/>
              </a:ext>
            </a:extLst>
          </p:cNvPr>
          <p:cNvSpPr txBox="1"/>
          <p:nvPr/>
        </p:nvSpPr>
        <p:spPr>
          <a:xfrm>
            <a:off x="304800" y="1066800"/>
            <a:ext cx="8763000" cy="923330"/>
          </a:xfrm>
          <a:prstGeom prst="rect">
            <a:avLst/>
          </a:prstGeom>
          <a:noFill/>
        </p:spPr>
        <p:txBody>
          <a:bodyPr wrap="square" rtlCol="0">
            <a:spAutoFit/>
          </a:bodyPr>
          <a:lstStyle/>
          <a:p>
            <a:r>
              <a:rPr lang="en-IN" dirty="0"/>
              <a:t>Download latest version or </a:t>
            </a:r>
            <a:r>
              <a:rPr lang="en-IN" dirty="0" err="1"/>
              <a:t>jdk</a:t>
            </a:r>
            <a:r>
              <a:rPr lang="en-IN" dirty="0"/>
              <a:t> 8 version and install it </a:t>
            </a:r>
          </a:p>
          <a:p>
            <a:r>
              <a:rPr lang="en-IN" dirty="0"/>
              <a:t>Set the JAVA_HOME AND Path variables in environment variable of system properties</a:t>
            </a:r>
          </a:p>
          <a:p>
            <a:r>
              <a:rPr lang="en-IN" dirty="0" err="1"/>
              <a:t>Goto</a:t>
            </a:r>
            <a:r>
              <a:rPr lang="en-IN" dirty="0"/>
              <a:t> oracle website and download JEE8 </a:t>
            </a:r>
            <a:r>
              <a:rPr lang="en-IN" dirty="0" err="1"/>
              <a:t>sdk</a:t>
            </a:r>
            <a:r>
              <a:rPr lang="en-IN" dirty="0"/>
              <a:t> </a:t>
            </a:r>
          </a:p>
        </p:txBody>
      </p:sp>
    </p:spTree>
    <p:extLst>
      <p:ext uri="{BB962C8B-B14F-4D97-AF65-F5344CB8AC3E}">
        <p14:creationId xmlns:p14="http://schemas.microsoft.com/office/powerpoint/2010/main" val="314833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sz="2400" dirty="0"/>
              <a:t>Setting up Java EE 7 SDK</a:t>
            </a:r>
            <a:endParaRPr lang="en-US" sz="2400" dirty="0"/>
          </a:p>
        </p:txBody>
      </p:sp>
      <p:sp>
        <p:nvSpPr>
          <p:cNvPr id="5" name="TextBox 4">
            <a:extLst>
              <a:ext uri="{FF2B5EF4-FFF2-40B4-BE49-F238E27FC236}">
                <a16:creationId xmlns:a16="http://schemas.microsoft.com/office/drawing/2014/main" id="{E5D68F77-1597-4EB1-8AC8-0D2533BD23DE}"/>
              </a:ext>
            </a:extLst>
          </p:cNvPr>
          <p:cNvSpPr txBox="1"/>
          <p:nvPr/>
        </p:nvSpPr>
        <p:spPr>
          <a:xfrm>
            <a:off x="0" y="914400"/>
            <a:ext cx="9067800" cy="5509200"/>
          </a:xfrm>
          <a:prstGeom prst="rect">
            <a:avLst/>
          </a:prstGeom>
          <a:noFill/>
        </p:spPr>
        <p:txBody>
          <a:bodyPr wrap="square" rtlCol="0">
            <a:spAutoFit/>
          </a:bodyPr>
          <a:lstStyle/>
          <a:p>
            <a:r>
              <a:rPr lang="en-IN" sz="1600" dirty="0"/>
              <a:t>After downloading Java EE 8 </a:t>
            </a:r>
            <a:r>
              <a:rPr lang="en-IN" sz="1600" dirty="0" err="1"/>
              <a:t>sdk</a:t>
            </a:r>
            <a:r>
              <a:rPr lang="en-IN" sz="1600" dirty="0"/>
              <a:t>, extract the folder to specific drive.</a:t>
            </a:r>
          </a:p>
          <a:p>
            <a:r>
              <a:rPr lang="en-IN" sz="1600" dirty="0" err="1"/>
              <a:t>Goto</a:t>
            </a:r>
            <a:r>
              <a:rPr lang="en-IN" sz="1600" dirty="0"/>
              <a:t> command prompt and go to </a:t>
            </a:r>
            <a:r>
              <a:rPr lang="de-DE" sz="1600" dirty="0"/>
              <a:t>C:/Program Files/glassfish5/glassfish/bin location </a:t>
            </a:r>
            <a:endParaRPr lang="en-IN" sz="1600" dirty="0"/>
          </a:p>
          <a:p>
            <a:endParaRPr lang="en-IN" sz="1600" dirty="0"/>
          </a:p>
          <a:p>
            <a:r>
              <a:rPr lang="en-IN" sz="1600" dirty="0"/>
              <a:t>To Start </a:t>
            </a:r>
            <a:r>
              <a:rPr lang="en-IN" sz="1600" dirty="0" err="1"/>
              <a:t>GlassFish</a:t>
            </a:r>
            <a:r>
              <a:rPr lang="en-IN" sz="1600" dirty="0"/>
              <a:t> Server Using the Command Line</a:t>
            </a:r>
          </a:p>
          <a:p>
            <a:r>
              <a:rPr lang="en-IN" sz="1600" dirty="0"/>
              <a:t>To start </a:t>
            </a:r>
            <a:r>
              <a:rPr lang="en-IN" sz="1600" dirty="0" err="1"/>
              <a:t>GlassFish</a:t>
            </a:r>
            <a:r>
              <a:rPr lang="en-IN" sz="1600" dirty="0"/>
              <a:t> Server from the command line, open a terminal window or command prompt and execute the following:</a:t>
            </a:r>
          </a:p>
          <a:p>
            <a:endParaRPr lang="en-IN" sz="1600" dirty="0"/>
          </a:p>
          <a:p>
            <a:r>
              <a:rPr lang="en-IN" sz="1600" b="1" dirty="0" err="1"/>
              <a:t>asadmin</a:t>
            </a:r>
            <a:r>
              <a:rPr lang="en-IN" sz="1600" b="1" dirty="0"/>
              <a:t> start-domain --verbose</a:t>
            </a:r>
          </a:p>
          <a:p>
            <a:r>
              <a:rPr lang="en-IN" sz="1600" dirty="0"/>
              <a:t>A domain is a set of one or more </a:t>
            </a:r>
            <a:r>
              <a:rPr lang="en-IN" sz="1600" dirty="0" err="1"/>
              <a:t>GlassFish</a:t>
            </a:r>
            <a:r>
              <a:rPr lang="en-IN" sz="1600" dirty="0"/>
              <a:t> Server instances managed by one administration server. The following elements are associated with a domain:</a:t>
            </a:r>
          </a:p>
          <a:p>
            <a:endParaRPr lang="en-IN" sz="1600" dirty="0"/>
          </a:p>
          <a:p>
            <a:r>
              <a:rPr lang="en-IN" sz="1600" b="1" dirty="0"/>
              <a:t>The </a:t>
            </a:r>
            <a:r>
              <a:rPr lang="en-IN" sz="1600" b="1" dirty="0" err="1"/>
              <a:t>GlassFish</a:t>
            </a:r>
            <a:r>
              <a:rPr lang="en-IN" sz="1600" b="1" dirty="0"/>
              <a:t> Server port number: The default is 8080.</a:t>
            </a:r>
          </a:p>
          <a:p>
            <a:endParaRPr lang="en-IN" sz="1600" dirty="0"/>
          </a:p>
          <a:p>
            <a:r>
              <a:rPr lang="en-IN" sz="1600" b="1" dirty="0"/>
              <a:t>The administration server’s port number: The default is 4848.</a:t>
            </a:r>
          </a:p>
          <a:p>
            <a:endParaRPr lang="en-IN" sz="1600" dirty="0"/>
          </a:p>
          <a:p>
            <a:r>
              <a:rPr lang="en-IN" sz="1600" dirty="0"/>
              <a:t>An administration user name and password: </a:t>
            </a:r>
            <a:r>
              <a:rPr lang="en-IN" sz="1600" b="1" dirty="0"/>
              <a:t>The default user name is admin, and by default no password is required.  </a:t>
            </a:r>
          </a:p>
          <a:p>
            <a:r>
              <a:rPr lang="en-IN" sz="1600" dirty="0"/>
              <a:t>You specify these values when you install </a:t>
            </a:r>
            <a:r>
              <a:rPr lang="en-IN" sz="1600" dirty="0" err="1"/>
              <a:t>GlassFish</a:t>
            </a:r>
            <a:r>
              <a:rPr lang="en-IN" sz="1600" dirty="0"/>
              <a:t> Server.</a:t>
            </a:r>
          </a:p>
          <a:p>
            <a:r>
              <a:rPr lang="en-IN" sz="1600" dirty="0"/>
              <a:t>With no arguments, the start-domain command initiates the default domain, which is domain1. </a:t>
            </a:r>
          </a:p>
          <a:p>
            <a:r>
              <a:rPr lang="en-IN" sz="1600" dirty="0"/>
              <a:t>The --verbose flag causes all logging and debugging output to appear on the terminal window or command prompt. The output also goes into the server log, which is located in domain-</a:t>
            </a:r>
            <a:r>
              <a:rPr lang="en-IN" sz="1600" dirty="0" err="1"/>
              <a:t>dir</a:t>
            </a:r>
            <a:r>
              <a:rPr lang="en-IN" sz="1600" dirty="0"/>
              <a:t>`/logs/server.log`</a:t>
            </a:r>
          </a:p>
          <a:p>
            <a:endParaRPr lang="en-IN" sz="1600" dirty="0"/>
          </a:p>
        </p:txBody>
      </p:sp>
    </p:spTree>
    <p:extLst>
      <p:ext uri="{BB962C8B-B14F-4D97-AF65-F5344CB8AC3E}">
        <p14:creationId xmlns:p14="http://schemas.microsoft.com/office/powerpoint/2010/main" val="857553211"/>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SA Cloud &amp;  Virtualization</Template>
  <TotalTime>3334</TotalTime>
  <Words>2494</Words>
  <Application>Microsoft Office PowerPoint</Application>
  <PresentationFormat>On-screen Show (4:3)</PresentationFormat>
  <Paragraphs>285</Paragraphs>
  <Slides>31</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Helvetica</vt:lpstr>
      <vt:lpstr>Merriweather</vt:lpstr>
      <vt:lpstr>Open Sans</vt:lpstr>
      <vt:lpstr>Segoe UI</vt:lpstr>
      <vt:lpstr>Wingdings</vt:lpstr>
      <vt:lpstr>Theme1 new</vt:lpstr>
      <vt:lpstr>Writing a Web Service</vt:lpstr>
      <vt:lpstr>Module Overview</vt:lpstr>
      <vt:lpstr>Writing a Web service Client: Stub generation</vt:lpstr>
      <vt:lpstr>Writing a web service</vt:lpstr>
      <vt:lpstr>Writing Web Service Stub Generation Example Duration 15 min</vt:lpstr>
      <vt:lpstr>Writing Web Service Stub Generation Example</vt:lpstr>
      <vt:lpstr>Writing Web Service Stub Generation Example</vt:lpstr>
      <vt:lpstr>Setting up Java EE 7 SDK</vt:lpstr>
      <vt:lpstr>Setting up Java EE 7 SDK</vt:lpstr>
      <vt:lpstr>Setting up Java EE 7 SDK</vt:lpstr>
      <vt:lpstr>Writing a Web Service: Eclipse setup</vt:lpstr>
      <vt:lpstr>Writing a Web Service: Eclipse setup</vt:lpstr>
      <vt:lpstr>Writing a Web Service: Eclipse setup</vt:lpstr>
      <vt:lpstr>Writing a Web Service: Eclipse setup</vt:lpstr>
      <vt:lpstr>Writing a Web Service: Eclipse setup</vt:lpstr>
      <vt:lpstr>Writing a Web Service: Eclipse setup</vt:lpstr>
      <vt:lpstr>Writing a Web Service: Eclipse setup</vt:lpstr>
      <vt:lpstr>Writing a Web Service: Code and Deploy Example Duration: 20 min</vt:lpstr>
      <vt:lpstr>Writing a Web Service: Code and Deploy Example</vt:lpstr>
      <vt:lpstr>Writing a Web Service: Code and Deploy Example</vt:lpstr>
      <vt:lpstr>Writing a Web Service: Code and Deploy Example</vt:lpstr>
      <vt:lpstr>Writing a Web Service: Code and Deploy Example</vt:lpstr>
      <vt:lpstr>Writing a Web Service: Code and Deploy Example</vt:lpstr>
      <vt:lpstr>Writing a Web Service: Code and Deploy Example</vt:lpstr>
      <vt:lpstr>Writing a Web Service: Code and Deploy Example</vt:lpstr>
      <vt:lpstr>Writing a Web Service: Code and Deploy Example</vt:lpstr>
      <vt:lpstr>Service First and Contract First Web Services</vt:lpstr>
      <vt:lpstr>Service First and Contract First Web Services</vt:lpstr>
      <vt:lpstr>Service First and Contract First Web Services</vt:lpstr>
      <vt:lpstr>Service First and Contract First Web Services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sme2</dc:creator>
  <cp:lastModifiedBy>manisha shah</cp:lastModifiedBy>
  <cp:revision>683</cp:revision>
  <dcterms:created xsi:type="dcterms:W3CDTF">2017-09-12T06:44:37Z</dcterms:created>
  <dcterms:modified xsi:type="dcterms:W3CDTF">2019-05-09T14:16:20Z</dcterms:modified>
</cp:coreProperties>
</file>