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91" r:id="rId2"/>
    <p:sldId id="286" r:id="rId3"/>
    <p:sldId id="288" r:id="rId4"/>
    <p:sldId id="289" r:id="rId5"/>
    <p:sldId id="290" r:id="rId6"/>
    <p:sldId id="292" r:id="rId7"/>
    <p:sldId id="28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4590" autoAdjust="0"/>
  </p:normalViewPr>
  <p:slideViewPr>
    <p:cSldViewPr>
      <p:cViewPr varScale="1">
        <p:scale>
          <a:sx n="63" d="100"/>
          <a:sy n="63" d="100"/>
        </p:scale>
        <p:origin x="172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4/30/2019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7AC76-B5B6-4D22-964E-8311652E7560}" type="slidenum">
              <a:rPr lang="en-US" smtClean="0"/>
              <a:t>2</a:t>
            </a:fld>
            <a:endParaRPr lang="en-US"/>
          </a:p>
        </p:txBody>
      </p:sp>
    </p:spTree>
    <p:extLst>
      <p:ext uri="{BB962C8B-B14F-4D97-AF65-F5344CB8AC3E}">
        <p14:creationId xmlns:p14="http://schemas.microsoft.com/office/powerpoint/2010/main" val="104582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7</a:t>
            </a:fld>
            <a:endParaRPr lang="en-US"/>
          </a:p>
        </p:txBody>
      </p:sp>
    </p:spTree>
    <p:extLst>
      <p:ext uri="{BB962C8B-B14F-4D97-AF65-F5344CB8AC3E}">
        <p14:creationId xmlns:p14="http://schemas.microsoft.com/office/powerpoint/2010/main" val="4266582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r>
              <a:rPr lang="en-US"/>
              <a:t>Click icon to add table</a:t>
            </a:r>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4/30/2019</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4/30/2019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4/30/2019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4/30/2019</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4/30/2019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71800"/>
            <a:ext cx="7772400" cy="1470025"/>
          </a:xfrm>
        </p:spPr>
        <p:txBody>
          <a:bodyPr/>
          <a:lstStyle/>
          <a:p>
            <a:r>
              <a:rPr lang="en-US" dirty="0"/>
              <a:t>Soap Web Services</a:t>
            </a:r>
            <a:endParaRPr lang="en-US" dirty="0"/>
          </a:p>
        </p:txBody>
      </p:sp>
    </p:spTree>
    <p:extLst>
      <p:ext uri="{BB962C8B-B14F-4D97-AF65-F5344CB8AC3E}">
        <p14:creationId xmlns:p14="http://schemas.microsoft.com/office/powerpoint/2010/main" val="316122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Introduction</a:t>
            </a:r>
          </a:p>
        </p:txBody>
      </p:sp>
      <p:sp>
        <p:nvSpPr>
          <p:cNvPr id="3" name="Content Placeholder 2"/>
          <p:cNvSpPr>
            <a:spLocks noGrp="1"/>
          </p:cNvSpPr>
          <p:nvPr>
            <p:ph idx="1"/>
          </p:nvPr>
        </p:nvSpPr>
        <p:spPr>
          <a:xfrm>
            <a:off x="228600" y="1173163"/>
            <a:ext cx="8686800" cy="5380038"/>
          </a:xfrm>
        </p:spPr>
        <p:txBody>
          <a:bodyPr>
            <a:normAutofit/>
          </a:bodyPr>
          <a:lstStyle/>
          <a:p>
            <a:pPr marL="0" indent="0">
              <a:buNone/>
            </a:pPr>
            <a:r>
              <a:rPr lang="en-US" sz="2000" b="0" dirty="0"/>
              <a:t>SOAP is the protocol used for data interchange between applications. </a:t>
            </a:r>
            <a:endParaRPr lang="en-US" sz="2000" b="0" dirty="0" smtClean="0"/>
          </a:p>
          <a:p>
            <a:pPr marL="0" indent="0">
              <a:buNone/>
            </a:pPr>
            <a:r>
              <a:rPr lang="en-US" sz="2000" b="0" dirty="0" smtClean="0"/>
              <a:t>Web </a:t>
            </a:r>
            <a:r>
              <a:rPr lang="en-US" sz="2000" b="0" dirty="0"/>
              <a:t>services are open standard (XML, SOAP, HTTP, etc.) based web applications that interact with other web applications for the purpose of exchanging data. Web services can convert your existing applications into web applications.</a:t>
            </a:r>
            <a:endParaRPr lang="en-US" sz="2000" dirty="0"/>
          </a:p>
        </p:txBody>
      </p:sp>
    </p:spTree>
    <p:extLst>
      <p:ext uri="{BB962C8B-B14F-4D97-AF65-F5344CB8AC3E}">
        <p14:creationId xmlns:p14="http://schemas.microsoft.com/office/powerpoint/2010/main" val="92679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Objective</a:t>
            </a:r>
            <a:endParaRPr lang="en-US" dirty="0"/>
          </a:p>
        </p:txBody>
      </p:sp>
      <p:sp>
        <p:nvSpPr>
          <p:cNvPr id="3" name="Content Placeholder 2"/>
          <p:cNvSpPr>
            <a:spLocks noGrp="1"/>
          </p:cNvSpPr>
          <p:nvPr>
            <p:ph idx="1"/>
          </p:nvPr>
        </p:nvSpPr>
        <p:spPr/>
        <p:txBody>
          <a:bodyPr>
            <a:normAutofit/>
          </a:bodyPr>
          <a:lstStyle/>
          <a:p>
            <a:pPr marL="0" indent="0">
              <a:buNone/>
            </a:pPr>
            <a:r>
              <a:rPr lang="en-US" sz="1800" b="0" dirty="0"/>
              <a:t>Describe and identify interoperable web services architectures, including the roles of SOAP and WSDL</a:t>
            </a:r>
          </a:p>
          <a:p>
            <a:pPr marL="0" indent="0">
              <a:buNone/>
            </a:pPr>
            <a:r>
              <a:rPr lang="en-US" sz="1800" b="0" dirty="0"/>
              <a:t>Understanding the significance of the WS-I Basic Profile for interoperable web services</a:t>
            </a:r>
          </a:p>
          <a:p>
            <a:pPr marL="0" indent="0">
              <a:buNone/>
            </a:pPr>
            <a:r>
              <a:rPr lang="en-US" sz="1800" b="0" dirty="0"/>
              <a:t>Build simple web SOAP services using </a:t>
            </a:r>
            <a:r>
              <a:rPr lang="en-US" sz="1800" b="0" dirty="0" smtClean="0"/>
              <a:t>JAX-WS, Build </a:t>
            </a:r>
            <a:r>
              <a:rPr lang="en-US" sz="1800" b="0" dirty="0"/>
              <a:t>simple JAX-WS client</a:t>
            </a:r>
          </a:p>
          <a:p>
            <a:pPr marL="0" indent="0">
              <a:buNone/>
            </a:pPr>
            <a:r>
              <a:rPr lang="en-US" sz="1800" b="0" dirty="0"/>
              <a:t/>
            </a:r>
            <a:br>
              <a:rPr lang="en-US" sz="1800" b="0" dirty="0"/>
            </a:br>
            <a:endParaRPr lang="en-US" sz="1800" b="0" dirty="0"/>
          </a:p>
        </p:txBody>
      </p:sp>
    </p:spTree>
    <p:extLst>
      <p:ext uri="{BB962C8B-B14F-4D97-AF65-F5344CB8AC3E}">
        <p14:creationId xmlns:p14="http://schemas.microsoft.com/office/powerpoint/2010/main" val="222420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1800" b="0" dirty="0" smtClean="0"/>
              <a:t>After course  completion the participants will be able to</a:t>
            </a:r>
          </a:p>
          <a:p>
            <a:pPr marL="0" indent="0">
              <a:buNone/>
            </a:pPr>
            <a:endParaRPr lang="en-US" sz="1800" b="0" dirty="0" smtClean="0"/>
          </a:p>
          <a:p>
            <a:pPr>
              <a:buFont typeface="Wingdings" panose="05000000000000000000" pitchFamily="2" charset="2"/>
              <a:buChar char="q"/>
            </a:pPr>
            <a:r>
              <a:rPr lang="en-US" sz="1800" b="0" dirty="0" smtClean="0"/>
              <a:t>Use </a:t>
            </a:r>
            <a:r>
              <a:rPr lang="en-US" sz="1800" b="0" dirty="0"/>
              <a:t>lower-level SOAP and XML APIs for services and/or clients.</a:t>
            </a:r>
          </a:p>
          <a:p>
            <a:pPr>
              <a:buFont typeface="Wingdings" panose="05000000000000000000" pitchFamily="2" charset="2"/>
              <a:buChar char="q"/>
            </a:pPr>
            <a:endParaRPr lang="en-US" sz="1800" b="0" dirty="0" smtClean="0"/>
          </a:p>
          <a:p>
            <a:pPr>
              <a:buFont typeface="Wingdings" panose="05000000000000000000" pitchFamily="2" charset="2"/>
              <a:buChar char="q"/>
            </a:pPr>
            <a:r>
              <a:rPr lang="en-US" sz="1800" b="0" dirty="0" smtClean="0"/>
              <a:t>Customize </a:t>
            </a:r>
            <a:r>
              <a:rPr lang="en-US" sz="1800" b="0" dirty="0"/>
              <a:t>data binding by specifying specific type mappings or altering method or </a:t>
            </a:r>
            <a:r>
              <a:rPr lang="en-US" sz="1800" b="0" dirty="0" smtClean="0"/>
              <a:t>   parameter </a:t>
            </a:r>
            <a:r>
              <a:rPr lang="en-US" sz="1800" b="0" dirty="0"/>
              <a:t>names.</a:t>
            </a:r>
          </a:p>
          <a:p>
            <a:pPr>
              <a:buFont typeface="Wingdings" panose="05000000000000000000" pitchFamily="2" charset="2"/>
              <a:buChar char="q"/>
            </a:pPr>
            <a:endParaRPr lang="en-US" sz="1800" b="0" dirty="0" smtClean="0"/>
          </a:p>
          <a:p>
            <a:pPr>
              <a:buFont typeface="Wingdings" panose="05000000000000000000" pitchFamily="2" charset="2"/>
              <a:buChar char="q"/>
            </a:pPr>
            <a:r>
              <a:rPr lang="en-US" sz="1800" b="0" dirty="0" smtClean="0"/>
              <a:t>Incorporate </a:t>
            </a:r>
            <a:r>
              <a:rPr lang="en-US" sz="1800" b="0" dirty="0"/>
              <a:t>binary data, such as images, into service and client code.</a:t>
            </a:r>
          </a:p>
          <a:p>
            <a:pPr marL="685800" lvl="1" defTabSz="0">
              <a:buFont typeface="Wingdings" panose="05000000000000000000" pitchFamily="2" charset="2"/>
              <a:buChar char="q"/>
            </a:pPr>
            <a:endParaRPr lang="en-US" sz="1600" b="0" dirty="0"/>
          </a:p>
        </p:txBody>
      </p:sp>
    </p:spTree>
    <p:extLst>
      <p:ext uri="{BB962C8B-B14F-4D97-AF65-F5344CB8AC3E}">
        <p14:creationId xmlns:p14="http://schemas.microsoft.com/office/powerpoint/2010/main" val="222420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dirty="0"/>
              <a:t>Target Audience, Pre-requisites, Duration, Level</a:t>
            </a:r>
            <a:endParaRPr lang="en-US" dirty="0"/>
          </a:p>
        </p:txBody>
      </p:sp>
      <p:sp>
        <p:nvSpPr>
          <p:cNvPr id="5" name="Content Placeholder 4"/>
          <p:cNvSpPr>
            <a:spLocks noGrp="1"/>
          </p:cNvSpPr>
          <p:nvPr>
            <p:ph idx="1"/>
          </p:nvPr>
        </p:nvSpPr>
        <p:spPr>
          <a:xfrm>
            <a:off x="304800" y="914401"/>
            <a:ext cx="8610600" cy="6019798"/>
          </a:xfrm>
        </p:spPr>
        <p:txBody>
          <a:bodyPr/>
          <a:lstStyle/>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Target </a:t>
            </a:r>
            <a:r>
              <a:rPr lang="en-US" dirty="0"/>
              <a:t>Audience: </a:t>
            </a:r>
            <a:r>
              <a:rPr lang="en-US" b="0" dirty="0"/>
              <a:t>This course is designed for enterprise architects, developers, and technical managers seeking to be introduced to web services technologies and understand their use and potential. Previous experience working with a programming language is helpful but not strictly required.</a:t>
            </a:r>
            <a:r>
              <a:rPr lang="en-US" dirty="0"/>
              <a:t> </a:t>
            </a:r>
            <a:endParaRPr lang="en-US" dirty="0"/>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Pre-requisites</a:t>
            </a:r>
            <a:r>
              <a:rPr lang="en-US" dirty="0"/>
              <a:t>: </a:t>
            </a:r>
            <a:r>
              <a:rPr lang="en-US" b="0" dirty="0"/>
              <a:t>Understanding of overall client-server architecture is recommended. To benefit from the hands-on part of this course,  participant should have some basic understanding of programming concepts</a:t>
            </a:r>
            <a:r>
              <a:rPr lang="en-US" dirty="0"/>
              <a:t> </a:t>
            </a: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Duration</a:t>
            </a:r>
            <a:r>
              <a:rPr lang="en-US" dirty="0"/>
              <a:t>:  </a:t>
            </a:r>
            <a:r>
              <a:rPr lang="en-US" dirty="0"/>
              <a:t>8 </a:t>
            </a:r>
            <a:r>
              <a:rPr lang="en-US" dirty="0" err="1"/>
              <a:t>Hrs</a:t>
            </a:r>
            <a:r>
              <a:rPr lang="en-US" dirty="0"/>
              <a:t> </a:t>
            </a:r>
            <a:endParaRPr lang="en-US" dirty="0"/>
          </a:p>
          <a:p>
            <a:pPr marL="0" indent="0">
              <a:buNone/>
            </a:pPr>
            <a:endParaRPr lang="en-US" dirty="0" smtClean="0"/>
          </a:p>
          <a:p>
            <a:pPr>
              <a:buFont typeface="Wingdings" panose="05000000000000000000" pitchFamily="2" charset="2"/>
              <a:buChar char="q"/>
            </a:pPr>
            <a:r>
              <a:rPr lang="en-US" dirty="0" smtClean="0"/>
              <a:t>Level</a:t>
            </a:r>
            <a:r>
              <a:rPr lang="en-US" dirty="0"/>
              <a:t>:  Level 1</a:t>
            </a:r>
          </a:p>
          <a:p>
            <a:pPr marL="0" indent="0">
              <a:buNone/>
            </a:pPr>
            <a:r>
              <a:rPr lang="en-US" dirty="0" smtClean="0"/>
              <a:t>   </a:t>
            </a:r>
            <a:endParaRPr lang="en-US" dirty="0"/>
          </a:p>
        </p:txBody>
      </p:sp>
    </p:spTree>
    <p:extLst>
      <p:ext uri="{BB962C8B-B14F-4D97-AF65-F5344CB8AC3E}">
        <p14:creationId xmlns:p14="http://schemas.microsoft.com/office/powerpoint/2010/main" val="222420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8201758"/>
              </p:ext>
            </p:extLst>
          </p:nvPr>
        </p:nvGraphicFramePr>
        <p:xfrm>
          <a:off x="762000" y="1066800"/>
          <a:ext cx="7772402" cy="5334000"/>
        </p:xfrm>
        <a:graphic>
          <a:graphicData uri="http://schemas.openxmlformats.org/drawingml/2006/table">
            <a:tbl>
              <a:tblPr>
                <a:tableStyleId>{5C22544A-7EE6-4342-B048-85BDC9FD1C3A}</a:tableStyleId>
              </a:tblPr>
              <a:tblGrid>
                <a:gridCol w="516856">
                  <a:extLst>
                    <a:ext uri="{9D8B030D-6E8A-4147-A177-3AD203B41FA5}">
                      <a16:colId xmlns:a16="http://schemas.microsoft.com/office/drawing/2014/main" val="2790639536"/>
                    </a:ext>
                  </a:extLst>
                </a:gridCol>
                <a:gridCol w="2518083">
                  <a:extLst>
                    <a:ext uri="{9D8B030D-6E8A-4147-A177-3AD203B41FA5}">
                      <a16:colId xmlns:a16="http://schemas.microsoft.com/office/drawing/2014/main" val="2930150477"/>
                    </a:ext>
                  </a:extLst>
                </a:gridCol>
                <a:gridCol w="4737463">
                  <a:extLst>
                    <a:ext uri="{9D8B030D-6E8A-4147-A177-3AD203B41FA5}">
                      <a16:colId xmlns:a16="http://schemas.microsoft.com/office/drawing/2014/main" val="2347531560"/>
                    </a:ext>
                  </a:extLst>
                </a:gridCol>
              </a:tblGrid>
              <a:tr h="254000">
                <a:tc>
                  <a:txBody>
                    <a:bodyPr/>
                    <a:lstStyle/>
                    <a:p>
                      <a:pPr algn="ctr" fontAlgn="ctr"/>
                      <a:r>
                        <a:rPr lang="en-US" sz="1400" u="none" strike="noStrike">
                          <a:effectLst/>
                        </a:rPr>
                        <a:t>Sr. No</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Module</a:t>
                      </a:r>
                      <a:endParaRPr lang="en-US"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Topics</a:t>
                      </a:r>
                      <a:endParaRPr lang="en-US" sz="14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93201394"/>
                  </a:ext>
                </a:extLst>
              </a:tr>
              <a:tr h="254000">
                <a:tc rowSpan="2">
                  <a:txBody>
                    <a:bodyPr/>
                    <a:lstStyle/>
                    <a:p>
                      <a:pPr algn="ctr"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400" u="none" strike="noStrike">
                          <a:effectLst/>
                        </a:rPr>
                        <a:t>Introduction</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Introduction To Web Services</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9788416"/>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Web Service Jargon</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2013641"/>
                  </a:ext>
                </a:extLst>
              </a:tr>
              <a:tr h="254000">
                <a:tc rowSpan="7">
                  <a:txBody>
                    <a:bodyPr/>
                    <a:lstStyle/>
                    <a:p>
                      <a:pPr algn="ctr" fontAlgn="ctr"/>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ctr"/>
                </a:tc>
                <a:tc rowSpan="7">
                  <a:txBody>
                    <a:bodyPr/>
                    <a:lstStyle/>
                    <a:p>
                      <a:pPr algn="l" fontAlgn="ctr"/>
                      <a:r>
                        <a:rPr lang="en-US" sz="1400" u="none" strike="noStrike">
                          <a:effectLst/>
                        </a:rPr>
                        <a:t>Writing a Web Service</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Writing a Web service Client: Stub generation</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85963556"/>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Writing a Web service Client: Calling the</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0778834"/>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Setting up Java EE7SDK</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9719447"/>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Writing a Web Service: Eclipse setup</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00705781"/>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dirty="0">
                          <a:effectLst/>
                        </a:rPr>
                        <a:t>Writing a Web Service: Code and Deploy</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35688296"/>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Adding Input Arguments</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24948497"/>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Service First and Contract First Web Services</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63473331"/>
                  </a:ext>
                </a:extLst>
              </a:tr>
              <a:tr h="254000">
                <a:tc rowSpan="2">
                  <a:txBody>
                    <a:bodyPr/>
                    <a:lstStyle/>
                    <a:p>
                      <a:pPr algn="ctr" fontAlgn="ctr"/>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400" u="none" strike="noStrike">
                          <a:effectLst/>
                        </a:rPr>
                        <a:t>WSDL</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Understanding the WSDL</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88506623"/>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Customizing the WSDL</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8816310"/>
                  </a:ext>
                </a:extLst>
              </a:tr>
              <a:tr h="254000">
                <a:tc rowSpan="2">
                  <a:txBody>
                    <a:bodyPr/>
                    <a:lstStyle/>
                    <a:p>
                      <a:pPr algn="ctr" fontAlgn="ctr"/>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400" u="none" strike="noStrike" dirty="0">
                          <a:effectLst/>
                        </a:rPr>
                        <a:t>Handling Schema</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Schema Types and Binding Styles</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4931758"/>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Service Interface and Custom Types</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0220984"/>
                  </a:ext>
                </a:extLst>
              </a:tr>
              <a:tr h="254000">
                <a:tc rowSpan="4">
                  <a:txBody>
                    <a:bodyPr/>
                    <a:lstStyle/>
                    <a:p>
                      <a:pPr algn="ctr" fontAlgn="ctr"/>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ctr"/>
                </a:tc>
                <a:tc rowSpan="4">
                  <a:txBody>
                    <a:bodyPr/>
                    <a:lstStyle/>
                    <a:p>
                      <a:pPr algn="l" fontAlgn="ctr"/>
                      <a:r>
                        <a:rPr lang="en-US" sz="1400" u="none" strike="noStrike">
                          <a:effectLst/>
                        </a:rPr>
                        <a:t>JAXB Annotations</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Using JAXB Annotations Part 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58195940"/>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dirty="0">
                          <a:effectLst/>
                        </a:rPr>
                        <a:t>Using JAXB Annotations Part 2</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20307076"/>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dirty="0">
                          <a:effectLst/>
                        </a:rPr>
                        <a:t>Handling Faults</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80764301"/>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Using SoapUl</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03675664"/>
                  </a:ext>
                </a:extLst>
              </a:tr>
              <a:tr h="254000">
                <a:tc rowSpan="3">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ctr"/>
                </a:tc>
                <a:tc rowSpan="3">
                  <a:txBody>
                    <a:bodyPr/>
                    <a:lstStyle/>
                    <a:p>
                      <a:pPr algn="l" fontAlgn="ctr"/>
                      <a:r>
                        <a:rPr lang="en-US" sz="1400" u="none" strike="noStrike">
                          <a:effectLst/>
                        </a:rPr>
                        <a:t>Web Service Explorer and Using End Point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u="none" strike="noStrike">
                          <a:effectLst/>
                        </a:rPr>
                        <a:t>Using Web Service Explorer</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59865805"/>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a:effectLst/>
                        </a:rPr>
                        <a:t>Using Endpoint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19660132"/>
                  </a:ext>
                </a:extLst>
              </a:tr>
              <a:tr h="254000">
                <a:tc vMerge="1">
                  <a:txBody>
                    <a:bodyPr/>
                    <a:lstStyle/>
                    <a:p>
                      <a:endParaRPr lang="en-US"/>
                    </a:p>
                  </a:txBody>
                  <a:tcPr/>
                </a:tc>
                <a:tc vMerge="1">
                  <a:txBody>
                    <a:bodyPr/>
                    <a:lstStyle/>
                    <a:p>
                      <a:endParaRPr lang="en-US"/>
                    </a:p>
                  </a:txBody>
                  <a:tcPr/>
                </a:tc>
                <a:tc>
                  <a:txBody>
                    <a:bodyPr/>
                    <a:lstStyle/>
                    <a:p>
                      <a:pPr algn="l" fontAlgn="ctr"/>
                      <a:r>
                        <a:rPr lang="en-US" sz="1400" u="none" strike="noStrike" dirty="0" err="1">
                          <a:effectLst/>
                        </a:rPr>
                        <a:t>Wsimport</a:t>
                      </a:r>
                      <a:r>
                        <a:rPr lang="en-US" sz="1400" u="none" strike="noStrike" dirty="0">
                          <a:effectLst/>
                        </a:rPr>
                        <a:t> Revisited</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7637043"/>
                  </a:ext>
                </a:extLst>
              </a:tr>
            </a:tbl>
          </a:graphicData>
        </a:graphic>
      </p:graphicFrame>
    </p:spTree>
    <p:extLst>
      <p:ext uri="{BB962C8B-B14F-4D97-AF65-F5344CB8AC3E}">
        <p14:creationId xmlns:p14="http://schemas.microsoft.com/office/powerpoint/2010/main" val="13007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7</a:t>
            </a:fld>
            <a:endParaRPr lang="en-US"/>
          </a:p>
        </p:txBody>
      </p:sp>
    </p:spTree>
    <p:extLst>
      <p:ext uri="{BB962C8B-B14F-4D97-AF65-F5344CB8AC3E}">
        <p14:creationId xmlns:p14="http://schemas.microsoft.com/office/powerpoint/2010/main" val="1809747171"/>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827</TotalTime>
  <Words>298</Words>
  <Application>Microsoft Office PowerPoint</Application>
  <PresentationFormat>On-screen Show (4:3)</PresentationFormat>
  <Paragraphs>67</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Theme1 new</vt:lpstr>
      <vt:lpstr>Soap Web Services</vt:lpstr>
      <vt:lpstr>Course Introduction</vt:lpstr>
      <vt:lpstr>Course Objective</vt:lpstr>
      <vt:lpstr>Learning Outcomes</vt:lpstr>
      <vt:lpstr>Target Audience, Pre-requisites, Duration, Level</vt:lpstr>
      <vt:lpstr>Table of Content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Windows User</cp:lastModifiedBy>
  <cp:revision>228</cp:revision>
  <dcterms:created xsi:type="dcterms:W3CDTF">2017-09-12T06:44:37Z</dcterms:created>
  <dcterms:modified xsi:type="dcterms:W3CDTF">2019-04-30T07:16:20Z</dcterms:modified>
</cp:coreProperties>
</file>