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70" r:id="rId6"/>
    <p:sldId id="269" r:id="rId7"/>
    <p:sldId id="261" r:id="rId8"/>
    <p:sldId id="262" r:id="rId9"/>
    <p:sldId id="265" r:id="rId10"/>
    <p:sldId id="264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1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6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1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5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C73-0703-F942-A0F9-32E0E04FA7A0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0F4-9E03-8E43-867D-7553936D6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291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Let’s get fun!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Tool </a:t>
            </a:r>
            <a:r>
              <a:rPr lang="en-US" b="1" dirty="0" smtClean="0">
                <a:solidFill>
                  <a:srgbClr val="FF6600"/>
                </a:solidFill>
              </a:rPr>
              <a:t>DEMO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20" y="2703262"/>
            <a:ext cx="3490188" cy="25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Some cool features coming…</a:t>
            </a:r>
            <a:endParaRPr lang="fr-FR" dirty="0"/>
          </a:p>
        </p:txBody>
      </p:sp>
      <p:pic>
        <p:nvPicPr>
          <p:cNvPr id="5" name="Image 4" descr="example-fsm-gp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930377"/>
            <a:ext cx="8166100" cy="3200423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368300" y="52403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Structural heterogeneities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2547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6100" y="26182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solidFill>
                  <a:srgbClr val="FF6600"/>
                </a:solidFill>
              </a:rPr>
              <a:t>FOR YOUR ATTENTION, </a:t>
            </a:r>
            <a:br>
              <a:rPr lang="en-US" sz="3900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THANK YOU!</a:t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/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/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/>
            </a:r>
            <a:br>
              <a:rPr lang="en-US" b="1" dirty="0" smtClean="0">
                <a:solidFill>
                  <a:srgbClr val="FF6600"/>
                </a:solidFill>
              </a:rPr>
            </a:br>
            <a:r>
              <a:rPr lang="en-US" sz="3300" dirty="0" smtClean="0">
                <a:solidFill>
                  <a:srgbClr val="FF6600"/>
                </a:solidFill>
              </a:rPr>
              <a:t>QUESTIONS, COMMENTS,</a:t>
            </a:r>
            <a:br>
              <a:rPr lang="en-US" sz="3300" dirty="0" smtClean="0">
                <a:solidFill>
                  <a:srgbClr val="FF6600"/>
                </a:solidFill>
              </a:rPr>
            </a:br>
            <a:r>
              <a:rPr lang="en-US" b="1" dirty="0" smtClean="0">
                <a:solidFill>
                  <a:srgbClr val="FF6600"/>
                </a:solidFill>
              </a:rPr>
              <a:t>FEEDBACK?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249054"/>
            <a:ext cx="4254500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6" y="1996196"/>
            <a:ext cx="2357714" cy="3182004"/>
          </a:xfrm>
          <a:prstGeom prst="rect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1" name="Grouper 30"/>
          <p:cNvGrpSpPr/>
          <p:nvPr/>
        </p:nvGrpSpPr>
        <p:grpSpPr>
          <a:xfrm>
            <a:off x="4254722" y="1996196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2774169" y="2613746"/>
            <a:ext cx="468528" cy="30822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070077" y="2181962"/>
            <a:ext cx="838418" cy="57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/>
              <a:t>Button</a:t>
            </a:r>
          </a:p>
          <a:p>
            <a:pPr algn="ctr">
              <a:lnSpc>
                <a:spcPct val="70000"/>
              </a:lnSpc>
            </a:pPr>
            <a:r>
              <a:rPr lang="en-US" sz="2500" b="1" dirty="0" smtClean="0"/>
              <a:t>a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2157685" y="3488247"/>
            <a:ext cx="1085012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158354" y="3336479"/>
            <a:ext cx="972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141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659337" y="522483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8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1575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436208" y="2157575"/>
            <a:ext cx="325060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6628" y="2330178"/>
            <a:ext cx="274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30414" y="2330178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3"/>
          </p:cNvCxnSpPr>
          <p:nvPr/>
        </p:nvCxnSpPr>
        <p:spPr>
          <a:xfrm flipV="1">
            <a:off x="3618763" y="2664118"/>
            <a:ext cx="877048" cy="1127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33911" y="2524418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12" idx="6"/>
          </p:cNvCxnSpPr>
          <p:nvPr/>
        </p:nvCxnSpPr>
        <p:spPr>
          <a:xfrm flipH="1" flipV="1">
            <a:off x="4851411" y="2664118"/>
            <a:ext cx="584797" cy="11274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60449" y="2728343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3995" y="1953980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3656863" y="3527718"/>
            <a:ext cx="1779345" cy="11274"/>
          </a:xfrm>
          <a:prstGeom prst="line">
            <a:avLst/>
          </a:prstGeom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594100" y="35179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aggregation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693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240434" cy="3182004"/>
            <a:chOff x="4069772" y="1996196"/>
            <a:chExt cx="4240434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 </a:t>
              </a:r>
              <a:r>
                <a:rPr lang="fr-FR" sz="15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OR t1</a:t>
              </a:r>
              <a:endParaRPr lang="fr-FR" sz="1500" dirty="0" smtClean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85405" y="431397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  <a:r>
                <a:rPr lang="fr-FR" sz="15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 OR t2</a:t>
              </a:r>
              <a:endParaRPr lang="fr-FR" sz="1500" dirty="0" smtClean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doActivity</a:t>
            </a:r>
            <a:endParaRPr lang="fr-FR" dirty="0" smtClean="0"/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doActivity</a:t>
            </a:r>
            <a:endParaRPr lang="fr-FR" dirty="0" smtClean="0">
              <a:solidFill>
                <a:srgbClr val="0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659337" y="522483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Complex</a:t>
            </a:r>
            <a:r>
              <a:rPr lang="fr-FR" b="1" dirty="0" smtClean="0"/>
              <a:t> Triggers</a:t>
            </a:r>
            <a:r>
              <a:rPr lang="fr-FR" b="1" dirty="0" smtClean="0"/>
              <a:t>: </a:t>
            </a:r>
            <a:r>
              <a:rPr lang="fr-FR" dirty="0" smtClean="0"/>
              <a:t>AND, OR, NOR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77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4221192" y="1810985"/>
            <a:ext cx="4714798" cy="3182004"/>
            <a:chOff x="4069772" y="1996196"/>
            <a:chExt cx="4714798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69" y="1996196"/>
              <a:ext cx="4518501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54302" y="3344709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7089698" y="2082800"/>
            <a:ext cx="1254185" cy="2806700"/>
          </a:xfrm>
          <a:prstGeom prst="round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1"/>
            <a:endCxn id="9" idx="6"/>
          </p:cNvCxnSpPr>
          <p:nvPr/>
        </p:nvCxnSpPr>
        <p:spPr>
          <a:xfrm flipH="1" flipV="1">
            <a:off x="6316263" y="3482663"/>
            <a:ext cx="773435" cy="348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406150" y="538592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716049" y="5457494"/>
            <a:ext cx="67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+</a:t>
            </a:r>
            <a:endParaRPr lang="fr-FR" sz="3000" dirty="0"/>
          </a:p>
        </p:txBody>
      </p:sp>
      <p:grpSp>
        <p:nvGrpSpPr>
          <p:cNvPr id="33" name="Grouper 32"/>
          <p:cNvGrpSpPr/>
          <p:nvPr/>
        </p:nvGrpSpPr>
        <p:grpSpPr>
          <a:xfrm>
            <a:off x="47701" y="1810985"/>
            <a:ext cx="4240434" cy="3182004"/>
            <a:chOff x="4069772" y="1996196"/>
            <a:chExt cx="4240434" cy="3182004"/>
          </a:xfrm>
        </p:grpSpPr>
        <p:sp>
          <p:nvSpPr>
            <p:cNvPr id="34" name="Rectangle 33"/>
            <p:cNvSpPr/>
            <p:nvPr/>
          </p:nvSpPr>
          <p:spPr>
            <a:xfrm>
              <a:off x="4266070" y="1996196"/>
              <a:ext cx="4044136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6164841" y="3242524"/>
              <a:ext cx="1109672" cy="345212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 43"/>
            <p:cNvSpPr/>
            <p:nvPr/>
          </p:nvSpPr>
          <p:spPr>
            <a:xfrm flipV="1">
              <a:off x="6164843" y="3661710"/>
              <a:ext cx="1109672" cy="554804"/>
            </a:xfrm>
            <a:custGeom>
              <a:avLst/>
              <a:gdLst>
                <a:gd name="connsiteX0" fmla="*/ 1109672 w 1109672"/>
                <a:gd name="connsiteY0" fmla="*/ 0 h 345212"/>
                <a:gd name="connsiteX1" fmla="*/ 628814 w 1109672"/>
                <a:gd name="connsiteY1" fmla="*/ 209593 h 345212"/>
                <a:gd name="connsiteX2" fmla="*/ 0 w 1109672"/>
                <a:gd name="connsiteY2" fmla="*/ 345212 h 3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672" h="345212">
                  <a:moveTo>
                    <a:pt x="1109672" y="0"/>
                  </a:moveTo>
                  <a:cubicBezTo>
                    <a:pt x="961715" y="76029"/>
                    <a:pt x="813759" y="152058"/>
                    <a:pt x="628814" y="209593"/>
                  </a:cubicBezTo>
                  <a:cubicBezTo>
                    <a:pt x="443869" y="267128"/>
                    <a:pt x="0" y="345212"/>
                    <a:pt x="0" y="34521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090865" y="316508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085204" y="3748013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7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citizen watch</a:t>
            </a:r>
            <a:endParaRPr lang="en-US" dirty="0"/>
          </a:p>
        </p:txBody>
      </p:sp>
      <p:grpSp>
        <p:nvGrpSpPr>
          <p:cNvPr id="31" name="Grouper 30"/>
          <p:cNvGrpSpPr/>
          <p:nvPr/>
        </p:nvGrpSpPr>
        <p:grpSpPr>
          <a:xfrm>
            <a:off x="136601" y="1810985"/>
            <a:ext cx="4714798" cy="3182004"/>
            <a:chOff x="4069772" y="1996196"/>
            <a:chExt cx="4714798" cy="3182004"/>
          </a:xfrm>
        </p:grpSpPr>
        <p:sp>
          <p:nvSpPr>
            <p:cNvPr id="27" name="Rectangle 26"/>
            <p:cNvSpPr/>
            <p:nvPr/>
          </p:nvSpPr>
          <p:spPr>
            <a:xfrm>
              <a:off x="4266069" y="1996196"/>
              <a:ext cx="4518501" cy="3182004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843748" y="2761694"/>
              <a:ext cx="704609" cy="838371"/>
            </a:xfrm>
            <a:custGeom>
              <a:avLst/>
              <a:gdLst>
                <a:gd name="connsiteX0" fmla="*/ 57081 w 747543"/>
                <a:gd name="connsiteY0" fmla="*/ 0 h 838371"/>
                <a:gd name="connsiteX1" fmla="*/ 69411 w 747543"/>
                <a:gd name="connsiteY1" fmla="*/ 493159 h 838371"/>
                <a:gd name="connsiteX2" fmla="*/ 747543 w 747543"/>
                <a:gd name="connsiteY2" fmla="*/ 838371 h 838371"/>
                <a:gd name="connsiteX0" fmla="*/ 11323 w 701785"/>
                <a:gd name="connsiteY0" fmla="*/ 0 h 838371"/>
                <a:gd name="connsiteX1" fmla="*/ 208598 w 701785"/>
                <a:gd name="connsiteY1" fmla="*/ 542475 h 838371"/>
                <a:gd name="connsiteX2" fmla="*/ 701785 w 701785"/>
                <a:gd name="connsiteY2" fmla="*/ 838371 h 838371"/>
                <a:gd name="connsiteX0" fmla="*/ 14147 w 704609"/>
                <a:gd name="connsiteY0" fmla="*/ 0 h 838371"/>
                <a:gd name="connsiteX1" fmla="*/ 174433 w 704609"/>
                <a:gd name="connsiteY1" fmla="*/ 554804 h 838371"/>
                <a:gd name="connsiteX2" fmla="*/ 704609 w 704609"/>
                <a:gd name="connsiteY2" fmla="*/ 838371 h 83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609" h="838371">
                  <a:moveTo>
                    <a:pt x="14147" y="0"/>
                  </a:moveTo>
                  <a:cubicBezTo>
                    <a:pt x="-37227" y="176715"/>
                    <a:pt x="59356" y="415076"/>
                    <a:pt x="174433" y="554804"/>
                  </a:cubicBezTo>
                  <a:cubicBezTo>
                    <a:pt x="289510" y="694532"/>
                    <a:pt x="704609" y="838371"/>
                    <a:pt x="704609" y="838371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016885" y="3032733"/>
              <a:ext cx="1220639" cy="356882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 libre 14"/>
            <p:cNvSpPr/>
            <p:nvPr/>
          </p:nvSpPr>
          <p:spPr>
            <a:xfrm flipV="1">
              <a:off x="6016885" y="3946130"/>
              <a:ext cx="1217196" cy="406001"/>
            </a:xfrm>
            <a:custGeom>
              <a:avLst/>
              <a:gdLst>
                <a:gd name="connsiteX0" fmla="*/ 0 w 1085012"/>
                <a:gd name="connsiteY0" fmla="*/ 591990 h 591990"/>
                <a:gd name="connsiteX1" fmla="*/ 419209 w 1085012"/>
                <a:gd name="connsiteY1" fmla="*/ 49515 h 591990"/>
                <a:gd name="connsiteX2" fmla="*/ 1085012 w 1085012"/>
                <a:gd name="connsiteY2" fmla="*/ 24857 h 5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012" h="591990">
                  <a:moveTo>
                    <a:pt x="0" y="591990"/>
                  </a:moveTo>
                  <a:cubicBezTo>
                    <a:pt x="119187" y="368013"/>
                    <a:pt x="238374" y="144037"/>
                    <a:pt x="419209" y="49515"/>
                  </a:cubicBezTo>
                  <a:cubicBezTo>
                    <a:pt x="600044" y="-45007"/>
                    <a:pt x="1085012" y="24857"/>
                    <a:pt x="1085012" y="24857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4709938" y="2457920"/>
              <a:ext cx="308242" cy="308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540473" y="3352628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7234081" y="2759124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234081" y="3946132"/>
              <a:ext cx="624370" cy="63049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438683" y="2108257"/>
              <a:ext cx="83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Initial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2098" y="3810195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displays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24470" y="2389792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54806" y="4511553"/>
              <a:ext cx="112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larm</a:t>
              </a:r>
              <a:r>
                <a:rPr lang="fr-FR" dirty="0" smtClean="0"/>
                <a:t>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9772" y="3078822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err="1" smtClean="0">
                  <a:latin typeface="Consolas"/>
                  <a:cs typeface="Consolas"/>
                </a:rPr>
                <a:t>start</a:t>
              </a:r>
              <a:endParaRPr lang="fr-FR" sz="1500" dirty="0" smtClean="0">
                <a:latin typeface="Consolas"/>
                <a:cs typeface="Consolas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825033" y="2734226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T1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054302" y="3344709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a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70285" y="4253501"/>
              <a:ext cx="11298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>
                  <a:latin typeface="Consolas"/>
                  <a:cs typeface="Consolas"/>
                </a:rPr>
                <a:t>T2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13777" y="6430173"/>
            <a:ext cx="8899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David </a:t>
            </a:r>
            <a:r>
              <a:rPr lang="en-US" sz="1400" dirty="0" err="1"/>
              <a:t>Harel</a:t>
            </a:r>
            <a:r>
              <a:rPr lang="en-US" sz="1400" dirty="0"/>
              <a:t>. 1987. Statecharts: A visual formalism for complex systems. Sci. </a:t>
            </a:r>
            <a:r>
              <a:rPr lang="en-US" sz="1400" dirty="0" err="1"/>
              <a:t>Comput</a:t>
            </a:r>
            <a:r>
              <a:rPr lang="en-US" sz="1400" dirty="0"/>
              <a:t>. Program. 8, 3 (June 1987), 231-274. 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113777" y="6430173"/>
            <a:ext cx="889922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659336" y="2467436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(‘(1)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659336" y="3711605"/>
            <a:ext cx="31563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latin typeface="Courier New"/>
                <a:cs typeface="Courier New"/>
              </a:rPr>
              <a:t>w</a:t>
            </a:r>
            <a:r>
              <a:rPr lang="fr-FR" sz="1500" b="1" dirty="0" err="1" smtClean="0">
                <a:latin typeface="Courier New"/>
                <a:cs typeface="Courier New"/>
              </a:rPr>
              <a:t>hile</a:t>
            </a:r>
            <a:r>
              <a:rPr lang="fr-FR" sz="1500" dirty="0" smtClean="0">
                <a:latin typeface="Courier New"/>
                <a:cs typeface="Courier New"/>
              </a:rPr>
              <a:t>(alarm1.active){</a:t>
            </a:r>
          </a:p>
          <a:p>
            <a:r>
              <a:rPr lang="fr-FR" sz="1500" dirty="0" smtClean="0">
                <a:latin typeface="Courier New"/>
                <a:cs typeface="Courier New"/>
              </a:rPr>
              <a:t>     </a:t>
            </a:r>
            <a:r>
              <a:rPr lang="fr-FR" sz="1500" dirty="0" err="1" smtClean="0">
                <a:latin typeface="Courier New"/>
                <a:cs typeface="Courier New"/>
              </a:rPr>
              <a:t>println</a:t>
            </a:r>
            <a:r>
              <a:rPr lang="fr-FR" sz="1500" dirty="0" smtClean="0">
                <a:latin typeface="Courier New"/>
                <a:cs typeface="Courier New"/>
              </a:rPr>
              <a:t>(‘(2) </a:t>
            </a:r>
            <a:r>
              <a:rPr lang="fr-FR" sz="1500" dirty="0" err="1" smtClean="0">
                <a:latin typeface="Courier New"/>
                <a:cs typeface="Courier New"/>
              </a:rPr>
              <a:t>beep</a:t>
            </a:r>
            <a:r>
              <a:rPr lang="fr-FR" sz="1500" dirty="0" smtClean="0">
                <a:latin typeface="Courier New"/>
                <a:cs typeface="Courier New"/>
              </a:rPr>
              <a:t>’)</a:t>
            </a:r>
            <a:endParaRPr lang="fr-FR" sz="1500" dirty="0">
              <a:latin typeface="Courier New"/>
              <a:cs typeface="Courier New"/>
            </a:endParaRPr>
          </a:p>
          <a:p>
            <a:r>
              <a:rPr lang="fr-FR" sz="1500" dirty="0" smtClean="0">
                <a:latin typeface="Courier New"/>
                <a:cs typeface="Courier New"/>
              </a:rPr>
              <a:t>}</a:t>
            </a:r>
            <a:endParaRPr lang="fr-FR" sz="1500" dirty="0">
              <a:latin typeface="Courier New"/>
              <a:cs typeface="Courier New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24926" y="2884509"/>
            <a:ext cx="2034410" cy="9102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24926" y="4072268"/>
            <a:ext cx="203441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406150" y="2489008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406150" y="3686629"/>
            <a:ext cx="112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FF0000"/>
                </a:solidFill>
              </a:rPr>
              <a:t>doActivity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005107" y="2082800"/>
            <a:ext cx="1254185" cy="2806700"/>
          </a:xfrm>
          <a:prstGeom prst="roundRect">
            <a:avLst/>
          </a:prstGeom>
          <a:noFill/>
          <a:ln w="285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1"/>
            <a:endCxn id="9" idx="6"/>
          </p:cNvCxnSpPr>
          <p:nvPr/>
        </p:nvCxnSpPr>
        <p:spPr>
          <a:xfrm flipH="1" flipV="1">
            <a:off x="2231672" y="3482663"/>
            <a:ext cx="773435" cy="3487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2899" y="5215162"/>
            <a:ext cx="407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406150" y="5385927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3716049" y="5457494"/>
            <a:ext cx="67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+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91078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citizen watch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1575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436208" y="2157575"/>
            <a:ext cx="325060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6628" y="2330178"/>
            <a:ext cx="274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Core FSM: </a:t>
            </a:r>
            <a:r>
              <a:rPr lang="fr-FR" dirty="0" smtClean="0"/>
              <a:t>State Machine, States, Transitions, Triggers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30414" y="2330178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Imperative</a:t>
            </a:r>
            <a:r>
              <a:rPr lang="fr-FR" b="1" dirty="0" smtClean="0"/>
              <a:t> Language: </a:t>
            </a:r>
            <a:r>
              <a:rPr lang="fr-FR" dirty="0" smtClean="0"/>
              <a:t>Program, </a:t>
            </a:r>
            <a:r>
              <a:rPr lang="fr-FR" dirty="0" err="1" smtClean="0"/>
              <a:t>Loop</a:t>
            </a:r>
            <a:r>
              <a:rPr lang="fr-FR" dirty="0" smtClean="0"/>
              <a:t>, Conditions, …</a:t>
            </a:r>
            <a:endParaRPr lang="fr-FR" dirty="0"/>
          </a:p>
        </p:txBody>
      </p:sp>
      <p:cxnSp>
        <p:nvCxnSpPr>
          <p:cNvPr id="11" name="Connecteur droit 10"/>
          <p:cNvCxnSpPr>
            <a:stCxn id="4" idx="3"/>
          </p:cNvCxnSpPr>
          <p:nvPr/>
        </p:nvCxnSpPr>
        <p:spPr>
          <a:xfrm flipV="1">
            <a:off x="3618763" y="2664118"/>
            <a:ext cx="877048" cy="1127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4533911" y="2524418"/>
            <a:ext cx="317500" cy="279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5" idx="1"/>
            <a:endCxn id="12" idx="6"/>
          </p:cNvCxnSpPr>
          <p:nvPr/>
        </p:nvCxnSpPr>
        <p:spPr>
          <a:xfrm flipH="1" flipV="1">
            <a:off x="4851411" y="2664118"/>
            <a:ext cx="584797" cy="11274"/>
          </a:xfrm>
          <a:prstGeom prst="line">
            <a:avLst/>
          </a:prstGeom>
          <a:ln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60449" y="2728343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Required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353995" y="1953980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Provided</a:t>
            </a:r>
          </a:p>
          <a:p>
            <a:pPr algn="ctr"/>
            <a:r>
              <a:rPr lang="fr-FR" sz="1500" b="1" dirty="0" smtClean="0"/>
              <a:t>Interface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57200" y="4608674"/>
            <a:ext cx="3161563" cy="1035634"/>
          </a:xfrm>
          <a:prstGeom prst="roundRect">
            <a:avLst>
              <a:gd name="adj" fmla="val 9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51265" y="4803096"/>
            <a:ext cx="31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CompositeStates</a:t>
            </a:r>
            <a:r>
              <a:rPr lang="fr-FR" b="1" dirty="0" smtClean="0"/>
              <a:t>: </a:t>
            </a:r>
            <a:r>
              <a:rPr lang="fr-FR" dirty="0" err="1"/>
              <a:t>C</a:t>
            </a:r>
            <a:r>
              <a:rPr lang="fr-FR" dirty="0" err="1" smtClean="0"/>
              <a:t>ompositeState</a:t>
            </a:r>
            <a:r>
              <a:rPr lang="fr-FR" dirty="0" smtClean="0"/>
              <a:t>, …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879611" y="3654718"/>
            <a:ext cx="317500" cy="279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4" idx="2"/>
            <a:endCxn id="16" idx="0"/>
          </p:cNvCxnSpPr>
          <p:nvPr/>
        </p:nvCxnSpPr>
        <p:spPr>
          <a:xfrm>
            <a:off x="2037982" y="3193208"/>
            <a:ext cx="379" cy="461510"/>
          </a:xfrm>
          <a:prstGeom prst="line">
            <a:avLst/>
          </a:prstGeom>
          <a:ln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037982" y="3997618"/>
            <a:ext cx="379" cy="6081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68060" y="3269641"/>
            <a:ext cx="112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Extension Point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025282" y="4111918"/>
            <a:ext cx="1129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 smtClean="0"/>
              <a:t>Extension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3656863" y="3527718"/>
            <a:ext cx="1779345" cy="11274"/>
          </a:xfrm>
          <a:prstGeom prst="line">
            <a:avLst/>
          </a:prstGeom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594100" y="35179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aggregation</a:t>
            </a:r>
            <a:endParaRPr lang="fr-FR" b="1" dirty="0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3155175" y="3390900"/>
            <a:ext cx="0" cy="1121453"/>
          </a:xfrm>
          <a:prstGeom prst="line">
            <a:avLst/>
          </a:prstGeom>
          <a:ln w="38100" cmpd="sng">
            <a:solidFill>
              <a:srgbClr val="000090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908322" y="4143021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extension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15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638800" y="1879600"/>
            <a:ext cx="2870200" cy="2654300"/>
          </a:xfrm>
          <a:prstGeom prst="rect">
            <a:avLst/>
          </a:prstGeom>
          <a:solidFill>
            <a:schemeClr val="bg1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10300" y="2006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Melange</a:t>
            </a:r>
            <a:endParaRPr lang="fr-FR" sz="4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606" y="2714486"/>
            <a:ext cx="2355094" cy="1700263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Some cool features coming…</a:t>
            </a:r>
            <a:endParaRPr lang="fr-FR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3886200" y="2917686"/>
            <a:ext cx="1663700" cy="4605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68300" y="54181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From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Variability Models </a:t>
            </a:r>
            <a:r>
              <a:rPr lang="en-US" sz="3000" dirty="0" smtClean="0"/>
              <a:t>to </a:t>
            </a:r>
            <a:r>
              <a:rPr lang="en-US" sz="3000" b="1" dirty="0" smtClean="0">
                <a:solidFill>
                  <a:srgbClr val="FF0000"/>
                </a:solidFill>
              </a:rPr>
              <a:t>Software Languages Engineering in the Large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00" y="1879600"/>
            <a:ext cx="2870200" cy="2654300"/>
          </a:xfrm>
          <a:prstGeom prst="rect">
            <a:avLst/>
          </a:prstGeom>
          <a:solidFill>
            <a:schemeClr val="bg1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993900" y="2282686"/>
            <a:ext cx="7366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257300" y="3336786"/>
            <a:ext cx="7366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730500" y="3336786"/>
            <a:ext cx="7366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>
            <a:stCxn id="17" idx="2"/>
            <a:endCxn id="18" idx="0"/>
          </p:cNvCxnSpPr>
          <p:nvPr/>
        </p:nvCxnSpPr>
        <p:spPr>
          <a:xfrm flipH="1">
            <a:off x="1625600" y="2714486"/>
            <a:ext cx="736600" cy="622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7" idx="2"/>
            <a:endCxn id="19" idx="0"/>
          </p:cNvCxnSpPr>
          <p:nvPr/>
        </p:nvCxnSpPr>
        <p:spPr>
          <a:xfrm>
            <a:off x="2362200" y="2714486"/>
            <a:ext cx="736600" cy="622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120900" y="2917686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54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532</Words>
  <Application>Microsoft Macintosh PowerPoint</Application>
  <PresentationFormat>Présentation à l'écran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Let’s get fun! Tool DEMO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The citizen watch</vt:lpstr>
      <vt:lpstr>Some cool features coming…</vt:lpstr>
      <vt:lpstr>Some cool features coming…</vt:lpstr>
      <vt:lpstr>FOR YOUR ATTENTION,  THANK YOU!      QUESTIONS, COMMENTS, FEEDBACK?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Software Product Lines Engineering in the construction of Domain-Specific Languages</dc:title>
  <dc:creator>David Mendez Acuna</dc:creator>
  <cp:lastModifiedBy>David Mendez Acuna</cp:lastModifiedBy>
  <cp:revision>48</cp:revision>
  <dcterms:created xsi:type="dcterms:W3CDTF">2015-04-22T10:44:23Z</dcterms:created>
  <dcterms:modified xsi:type="dcterms:W3CDTF">2016-05-26T13:28:14Z</dcterms:modified>
</cp:coreProperties>
</file>