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>
        <p:scale>
          <a:sx n="112" d="100"/>
          <a:sy n="112" d="100"/>
        </p:scale>
        <p:origin x="44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15B18-3AED-0E46-8459-F975C7509EE8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F350-E655-5C42-8703-37C3E5B6C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3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66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53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3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39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2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2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71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7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9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4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61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4E14-DE02-2D4C-AF00-DACBB606C8D4}" type="datetimeFigureOut">
              <a:rPr lang="fr-FR" smtClean="0"/>
              <a:t>21/03/2017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F03F-8AAC-E441-8E27-C2D0EC51E8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3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97193" y="615690"/>
            <a:ext cx="7909405" cy="32315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3182545" y="1113359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Synthesis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Variability Models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917410" y="2810506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Recover a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Modular Design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5181334" y="2933761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Composition of</a:t>
            </a:r>
            <a:endParaRPr lang="fr-FR" sz="1000" dirty="0" smtClean="0">
              <a:latin typeface="Seravek Light"/>
              <a:cs typeface="Seravek Light"/>
            </a:endParaRPr>
          </a:p>
          <a:p>
            <a:pPr algn="ctr"/>
            <a:r>
              <a:rPr lang="fr-FR" sz="1000" dirty="0" smtClean="0">
                <a:latin typeface="Seravek Light"/>
                <a:cs typeface="Seravek Light"/>
              </a:rPr>
              <a:t>Language Modules</a:t>
            </a:r>
          </a:p>
        </p:txBody>
      </p:sp>
      <p:sp>
        <p:nvSpPr>
          <p:cNvPr id="88" name="Forme libre 87"/>
          <p:cNvSpPr/>
          <p:nvPr/>
        </p:nvSpPr>
        <p:spPr>
          <a:xfrm rot="2987078">
            <a:off x="6829737" y="1927216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7224966" y="2217111"/>
            <a:ext cx="11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Configuration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DSL Variants</a:t>
            </a:r>
            <a:endParaRPr lang="en-US" sz="1000" dirty="0" smtClean="0">
              <a:latin typeface="Seravek"/>
              <a:cs typeface="Seravek"/>
            </a:endParaRPr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04" y="2388363"/>
            <a:ext cx="435822" cy="434971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64" y="698242"/>
            <a:ext cx="435822" cy="434971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54" y="2505411"/>
            <a:ext cx="435822" cy="434971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427" y="1770738"/>
            <a:ext cx="465913" cy="465913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3514253" y="3557942"/>
            <a:ext cx="158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>
                <a:latin typeface="Seravek Light"/>
                <a:cs typeface="Seravek Light"/>
              </a:rPr>
              <a:t>Existing</a:t>
            </a:r>
            <a:r>
              <a:rPr lang="fr-FR" sz="1000" dirty="0" smtClean="0">
                <a:latin typeface="Seravek Light"/>
                <a:cs typeface="Seravek Light"/>
              </a:rPr>
              <a:t> </a:t>
            </a:r>
            <a:r>
              <a:rPr lang="fr-FR" sz="1000" dirty="0" smtClean="0">
                <a:latin typeface="Seravek"/>
                <a:cs typeface="Seravek"/>
              </a:rPr>
              <a:t>DSL </a:t>
            </a:r>
            <a:r>
              <a:rPr lang="fr-FR" sz="1000" dirty="0" err="1" smtClean="0">
                <a:latin typeface="Seravek"/>
                <a:cs typeface="Seravek"/>
              </a:rPr>
              <a:t>Variants</a:t>
            </a:r>
            <a:endParaRPr lang="fr-FR" sz="1000" dirty="0" smtClean="0">
              <a:latin typeface="Seravek"/>
              <a:cs typeface="Seravek"/>
            </a:endParaRPr>
          </a:p>
        </p:txBody>
      </p:sp>
      <p:sp>
        <p:nvSpPr>
          <p:cNvPr id="76" name="Nuage 75"/>
          <p:cNvSpPr/>
          <p:nvPr/>
        </p:nvSpPr>
        <p:spPr>
          <a:xfrm>
            <a:off x="1154514" y="903362"/>
            <a:ext cx="1788747" cy="1295339"/>
          </a:xfrm>
          <a:prstGeom prst="cloud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r 57"/>
          <p:cNvGrpSpPr/>
          <p:nvPr/>
        </p:nvGrpSpPr>
        <p:grpSpPr>
          <a:xfrm>
            <a:off x="1657712" y="1236395"/>
            <a:ext cx="839018" cy="628023"/>
            <a:chOff x="975164" y="1286018"/>
            <a:chExt cx="839018" cy="628023"/>
          </a:xfrm>
        </p:grpSpPr>
        <p:sp>
          <p:nvSpPr>
            <p:cNvPr id="4" name="Rectangle 3"/>
            <p:cNvSpPr/>
            <p:nvPr/>
          </p:nvSpPr>
          <p:spPr>
            <a:xfrm rot="21088048">
              <a:off x="983055" y="1286018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 rot="21088048">
              <a:off x="1283259" y="1289396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 rot="21088048">
              <a:off x="1591676" y="1289395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 rot="21088048">
              <a:off x="1283260" y="1533932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 rot="21088048">
              <a:off x="1591676" y="1537311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 rot="21088048">
              <a:off x="983054" y="1537313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/>
            <p:nvPr/>
          </p:nvCxnSpPr>
          <p:spPr>
            <a:xfrm flipV="1">
              <a:off x="1703960" y="130719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V="1">
              <a:off x="1708562" y="132822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708562" y="155813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713164" y="157915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1403132" y="155797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1407734" y="157900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1102927" y="155714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1107529" y="1578164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1098325" y="130719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1102927" y="132822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V="1">
              <a:off x="1389436" y="130719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1394038" y="132822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rot="21088048">
              <a:off x="1275370" y="1784964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 rot="21088048">
              <a:off x="1583786" y="1788343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 rot="21088048">
              <a:off x="975164" y="1788345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flipV="1">
              <a:off x="1700672" y="180916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1705274" y="1830187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1395242" y="180901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1399844" y="183003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1095037" y="1808172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1099639" y="1829196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Nuage 89"/>
          <p:cNvSpPr/>
          <p:nvPr/>
        </p:nvSpPr>
        <p:spPr>
          <a:xfrm>
            <a:off x="5550970" y="903362"/>
            <a:ext cx="1676383" cy="1295339"/>
          </a:xfrm>
          <a:prstGeom prst="cloud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5832392" y="1217583"/>
            <a:ext cx="1272941" cy="454322"/>
            <a:chOff x="3483241" y="1285815"/>
            <a:chExt cx="1272941" cy="454322"/>
          </a:xfrm>
        </p:grpSpPr>
        <p:sp>
          <p:nvSpPr>
            <p:cNvPr id="22" name="ZoneTexte 21"/>
            <p:cNvSpPr txBox="1"/>
            <p:nvPr/>
          </p:nvSpPr>
          <p:spPr>
            <a:xfrm>
              <a:off x="4387644" y="130741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468924" y="150045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726779" y="12858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838539" y="149917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001099" y="14890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3483241" y="1301294"/>
              <a:ext cx="1093261" cy="438843"/>
              <a:chOff x="5940711" y="2251813"/>
              <a:chExt cx="1093261" cy="438843"/>
            </a:xfrm>
          </p:grpSpPr>
          <p:sp>
            <p:nvSpPr>
              <p:cNvPr id="28" name="Rectangle à coins arrondis 27"/>
              <p:cNvSpPr/>
              <p:nvPr/>
            </p:nvSpPr>
            <p:spPr>
              <a:xfrm rot="21266134">
                <a:off x="6503688" y="225181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 rot="21266134">
                <a:off x="6190802" y="244038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 rot="21266134">
                <a:off x="6831750" y="2440387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Connecteur droit 30"/>
              <p:cNvCxnSpPr>
                <a:stCxn id="29" idx="0"/>
                <a:endCxn id="28" idx="2"/>
              </p:cNvCxnSpPr>
              <p:nvPr/>
            </p:nvCxnSpPr>
            <p:spPr>
              <a:xfrm flipV="1">
                <a:off x="6244156" y="2313369"/>
                <a:ext cx="318868" cy="127161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30" idx="0"/>
                <a:endCxn id="28" idx="2"/>
              </p:cNvCxnSpPr>
              <p:nvPr/>
            </p:nvCxnSpPr>
            <p:spPr>
              <a:xfrm flipH="1" flipV="1">
                <a:off x="6563024" y="2313369"/>
                <a:ext cx="322080" cy="127163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à coins arrondis 32"/>
              <p:cNvSpPr/>
              <p:nvPr/>
            </p:nvSpPr>
            <p:spPr>
              <a:xfrm rot="21266134">
                <a:off x="5940711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 rot="21266134">
                <a:off x="6128741" y="262895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 rot="21266134">
                <a:off x="6308943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 rot="21266134">
                <a:off x="6479841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" name="Connecteur droit 36"/>
              <p:cNvCxnSpPr>
                <a:stCxn id="29" idx="2"/>
                <a:endCxn id="33" idx="0"/>
              </p:cNvCxnSpPr>
              <p:nvPr/>
            </p:nvCxnSpPr>
            <p:spPr>
              <a:xfrm flipH="1">
                <a:off x="5994065" y="2501941"/>
                <a:ext cx="256073" cy="12715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29" idx="2"/>
                <a:endCxn id="34" idx="0"/>
              </p:cNvCxnSpPr>
              <p:nvPr/>
            </p:nvCxnSpPr>
            <p:spPr>
              <a:xfrm flipH="1">
                <a:off x="6182095" y="2501941"/>
                <a:ext cx="68043" cy="127159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>
                <a:stCxn id="29" idx="2"/>
                <a:endCxn id="35" idx="0"/>
              </p:cNvCxnSpPr>
              <p:nvPr/>
            </p:nvCxnSpPr>
            <p:spPr>
              <a:xfrm>
                <a:off x="6250138" y="2501941"/>
                <a:ext cx="112159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29" idx="2"/>
                <a:endCxn id="36" idx="0"/>
              </p:cNvCxnSpPr>
              <p:nvPr/>
            </p:nvCxnSpPr>
            <p:spPr>
              <a:xfrm>
                <a:off x="6250138" y="2501941"/>
                <a:ext cx="283057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à coins arrondis 40"/>
              <p:cNvSpPr/>
              <p:nvPr/>
            </p:nvSpPr>
            <p:spPr>
              <a:xfrm rot="21266134">
                <a:off x="6750384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 rot="21266134">
                <a:off x="6921282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/>
              <p:cNvCxnSpPr>
                <a:stCxn id="42" idx="0"/>
                <a:endCxn id="30" idx="2"/>
              </p:cNvCxnSpPr>
              <p:nvPr/>
            </p:nvCxnSpPr>
            <p:spPr>
              <a:xfrm flipH="1" flipV="1">
                <a:off x="6891086" y="2501943"/>
                <a:ext cx="83550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>
                <a:stCxn id="41" idx="0"/>
                <a:endCxn id="30" idx="2"/>
              </p:cNvCxnSpPr>
              <p:nvPr/>
            </p:nvCxnSpPr>
            <p:spPr>
              <a:xfrm flipV="1">
                <a:off x="6803738" y="2501943"/>
                <a:ext cx="87348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172200" y="2509597"/>
                <a:ext cx="139700" cy="57150"/>
              </a:xfrm>
              <a:custGeom>
                <a:avLst/>
                <a:gdLst>
                  <a:gd name="connsiteX0" fmla="*/ 79375 w 139700"/>
                  <a:gd name="connsiteY0" fmla="*/ 0 h 57150"/>
                  <a:gd name="connsiteX1" fmla="*/ 0 w 139700"/>
                  <a:gd name="connsiteY1" fmla="*/ 31750 h 57150"/>
                  <a:gd name="connsiteX2" fmla="*/ 53975 w 139700"/>
                  <a:gd name="connsiteY2" fmla="*/ 57150 h 57150"/>
                  <a:gd name="connsiteX3" fmla="*/ 104775 w 139700"/>
                  <a:gd name="connsiteY3" fmla="*/ 50800 h 57150"/>
                  <a:gd name="connsiteX4" fmla="*/ 139700 w 139700"/>
                  <a:gd name="connsiteY4" fmla="*/ 22225 h 57150"/>
                  <a:gd name="connsiteX5" fmla="*/ 79375 w 139700"/>
                  <a:gd name="connsiteY5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700" h="57150">
                    <a:moveTo>
                      <a:pt x="79375" y="0"/>
                    </a:moveTo>
                    <a:lnTo>
                      <a:pt x="0" y="31750"/>
                    </a:lnTo>
                    <a:lnTo>
                      <a:pt x="53975" y="57150"/>
                    </a:lnTo>
                    <a:lnTo>
                      <a:pt x="104775" y="50800"/>
                    </a:lnTo>
                    <a:lnTo>
                      <a:pt x="139700" y="22225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6869662" y="241935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228312" y="24288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>
                <a:off x="6858000" y="2501900"/>
                <a:ext cx="66675" cy="60325"/>
              </a:xfrm>
              <a:custGeom>
                <a:avLst/>
                <a:gdLst>
                  <a:gd name="connsiteX0" fmla="*/ 41275 w 66675"/>
                  <a:gd name="connsiteY0" fmla="*/ 0 h 60325"/>
                  <a:gd name="connsiteX1" fmla="*/ 0 w 66675"/>
                  <a:gd name="connsiteY1" fmla="*/ 44450 h 60325"/>
                  <a:gd name="connsiteX2" fmla="*/ 34925 w 66675"/>
                  <a:gd name="connsiteY2" fmla="*/ 60325 h 60325"/>
                  <a:gd name="connsiteX3" fmla="*/ 66675 w 66675"/>
                  <a:gd name="connsiteY3" fmla="*/ 47625 h 60325"/>
                  <a:gd name="connsiteX4" fmla="*/ 41275 w 66675"/>
                  <a:gd name="connsiteY4" fmla="*/ 0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0325">
                    <a:moveTo>
                      <a:pt x="41275" y="0"/>
                    </a:moveTo>
                    <a:lnTo>
                      <a:pt x="0" y="44450"/>
                    </a:lnTo>
                    <a:lnTo>
                      <a:pt x="34925" y="60325"/>
                    </a:lnTo>
                    <a:lnTo>
                      <a:pt x="66675" y="47625"/>
                    </a:lnTo>
                    <a:lnTo>
                      <a:pt x="41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5" name="Nuage 94"/>
          <p:cNvSpPr/>
          <p:nvPr/>
        </p:nvSpPr>
        <p:spPr>
          <a:xfrm>
            <a:off x="3458379" y="2513044"/>
            <a:ext cx="1614186" cy="1066256"/>
          </a:xfrm>
          <a:prstGeom prst="cloud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3910233" y="2788832"/>
            <a:ext cx="420742" cy="445295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4062633" y="2941232"/>
            <a:ext cx="420742" cy="445295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4141838" y="2709267"/>
            <a:ext cx="420742" cy="445295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orme libre 81"/>
          <p:cNvSpPr/>
          <p:nvPr/>
        </p:nvSpPr>
        <p:spPr>
          <a:xfrm rot="8085454">
            <a:off x="4787327" y="2552362"/>
            <a:ext cx="1463067" cy="84329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2642812" y="1513264"/>
            <a:ext cx="3079004" cy="319021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 82"/>
          <p:cNvSpPr/>
          <p:nvPr/>
        </p:nvSpPr>
        <p:spPr>
          <a:xfrm rot="13181896">
            <a:off x="2074506" y="2467831"/>
            <a:ext cx="1672478" cy="119015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1523949" y="2474513"/>
            <a:ext cx="45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Medium"/>
                <a:cs typeface="Seravek Medium"/>
              </a:rPr>
              <a:t>1</a:t>
            </a:r>
            <a:endParaRPr lang="en-US" sz="1500" dirty="0">
              <a:latin typeface="Seravek Medium"/>
              <a:cs typeface="Seravek Medium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1585333" y="2477416"/>
            <a:ext cx="325864" cy="31689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3779281" y="781059"/>
            <a:ext cx="45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Medium"/>
                <a:cs typeface="Seravek Medium"/>
              </a:rPr>
              <a:t>2</a:t>
            </a:r>
            <a:endParaRPr lang="en-US" sz="1500" dirty="0">
              <a:latin typeface="Seravek Medium"/>
              <a:cs typeface="Seravek Medium"/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3840665" y="783962"/>
            <a:ext cx="325864" cy="31689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/>
          <p:cNvSpPr txBox="1"/>
          <p:nvPr/>
        </p:nvSpPr>
        <p:spPr>
          <a:xfrm>
            <a:off x="7388478" y="1886926"/>
            <a:ext cx="45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Medium"/>
                <a:cs typeface="Seravek Medium"/>
              </a:rPr>
              <a:t>3</a:t>
            </a:r>
            <a:endParaRPr lang="en-US" sz="1500" dirty="0">
              <a:latin typeface="Seravek Medium"/>
              <a:cs typeface="Seravek Medium"/>
            </a:endParaRPr>
          </a:p>
        </p:txBody>
      </p:sp>
      <p:sp>
        <p:nvSpPr>
          <p:cNvPr id="100" name="Ellipse 99"/>
          <p:cNvSpPr/>
          <p:nvPr/>
        </p:nvSpPr>
        <p:spPr>
          <a:xfrm>
            <a:off x="7449862" y="1889829"/>
            <a:ext cx="325864" cy="31689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5800283" y="2615751"/>
            <a:ext cx="45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Medium"/>
                <a:cs typeface="Seravek Medium"/>
              </a:rPr>
              <a:t>4</a:t>
            </a:r>
            <a:endParaRPr lang="en-US" sz="1500" dirty="0">
              <a:latin typeface="Seravek Medium"/>
              <a:cs typeface="Seravek Medium"/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876609" y="2618654"/>
            <a:ext cx="325864" cy="31689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441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729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459657" y="776796"/>
            <a:ext cx="8312468" cy="334802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0" name="Nuage 139"/>
          <p:cNvSpPr/>
          <p:nvPr/>
        </p:nvSpPr>
        <p:spPr>
          <a:xfrm>
            <a:off x="5528507" y="2733345"/>
            <a:ext cx="1788747" cy="112174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Nuage 137"/>
          <p:cNvSpPr/>
          <p:nvPr/>
        </p:nvSpPr>
        <p:spPr>
          <a:xfrm>
            <a:off x="5504989" y="1135914"/>
            <a:ext cx="1788747" cy="106625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Nuage 121"/>
          <p:cNvSpPr/>
          <p:nvPr/>
        </p:nvSpPr>
        <p:spPr>
          <a:xfrm>
            <a:off x="1168624" y="1148365"/>
            <a:ext cx="1788747" cy="106625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/>
          <p:cNvSpPr txBox="1"/>
          <p:nvPr/>
        </p:nvSpPr>
        <p:spPr>
          <a:xfrm>
            <a:off x="3376778" y="1068536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Synthesis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Variability Models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208154" y="2288837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Recover a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Modular Design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6460655" y="2318298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Composition of</a:t>
            </a:r>
            <a:endParaRPr lang="fr-FR" sz="1000" dirty="0" smtClean="0">
              <a:latin typeface="Seravek Light"/>
              <a:cs typeface="Seravek Light"/>
            </a:endParaRPr>
          </a:p>
          <a:p>
            <a:pPr algn="ctr"/>
            <a:r>
              <a:rPr lang="fr-FR" sz="1000" dirty="0" smtClean="0">
                <a:latin typeface="Seravek Light"/>
                <a:cs typeface="Seravek Light"/>
              </a:rPr>
              <a:t>Language Modules</a:t>
            </a:r>
          </a:p>
        </p:txBody>
      </p:sp>
      <p:sp>
        <p:nvSpPr>
          <p:cNvPr id="88" name="Forme libre 87"/>
          <p:cNvSpPr/>
          <p:nvPr/>
        </p:nvSpPr>
        <p:spPr>
          <a:xfrm rot="329513">
            <a:off x="7128449" y="1303538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7679469" y="1416892"/>
            <a:ext cx="11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Configuration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DSL Variants</a:t>
            </a:r>
            <a:endParaRPr lang="en-US" sz="1000" dirty="0" smtClean="0">
              <a:latin typeface="Seravek"/>
              <a:cs typeface="Seravek"/>
            </a:endParaRPr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4" y="2045381"/>
            <a:ext cx="435822" cy="434971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85" y="844007"/>
            <a:ext cx="435822" cy="434971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220" y="2165308"/>
            <a:ext cx="435822" cy="434971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327" y="1624960"/>
            <a:ext cx="465913" cy="465913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1275804" y="3854823"/>
            <a:ext cx="158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>
                <a:latin typeface="Seravek Light"/>
                <a:cs typeface="Seravek Light"/>
              </a:rPr>
              <a:t>Existing</a:t>
            </a:r>
            <a:r>
              <a:rPr lang="fr-FR" sz="1000" dirty="0" smtClean="0">
                <a:latin typeface="Seravek Light"/>
                <a:cs typeface="Seravek Light"/>
              </a:rPr>
              <a:t> </a:t>
            </a:r>
            <a:r>
              <a:rPr lang="fr-FR" sz="1000" dirty="0" smtClean="0">
                <a:latin typeface="Seravek"/>
                <a:cs typeface="Seravek"/>
              </a:rPr>
              <a:t>DSL </a:t>
            </a:r>
            <a:r>
              <a:rPr lang="fr-FR" sz="1000" dirty="0" err="1" smtClean="0">
                <a:latin typeface="Seravek"/>
                <a:cs typeface="Seravek"/>
              </a:rPr>
              <a:t>Variants</a:t>
            </a:r>
            <a:endParaRPr lang="fr-FR" sz="1000" dirty="0" smtClean="0">
              <a:latin typeface="Seravek"/>
              <a:cs typeface="Seravek"/>
            </a:endParaRPr>
          </a:p>
        </p:txBody>
      </p:sp>
      <p:grpSp>
        <p:nvGrpSpPr>
          <p:cNvPr id="127" name="Grouper 126"/>
          <p:cNvGrpSpPr/>
          <p:nvPr/>
        </p:nvGrpSpPr>
        <p:grpSpPr>
          <a:xfrm>
            <a:off x="1984393" y="1456812"/>
            <a:ext cx="225492" cy="125696"/>
            <a:chOff x="1984393" y="1456812"/>
            <a:chExt cx="225492" cy="125696"/>
          </a:xfrm>
        </p:grpSpPr>
        <p:sp>
          <p:nvSpPr>
            <p:cNvPr id="7" name="Rectangle 6"/>
            <p:cNvSpPr/>
            <p:nvPr/>
          </p:nvSpPr>
          <p:spPr>
            <a:xfrm rot="21088048">
              <a:off x="1984393" y="1456812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104265" y="148085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2108867" y="150188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r 73"/>
          <p:cNvGrpSpPr/>
          <p:nvPr/>
        </p:nvGrpSpPr>
        <p:grpSpPr>
          <a:xfrm>
            <a:off x="1657451" y="1460193"/>
            <a:ext cx="225493" cy="125696"/>
            <a:chOff x="1684187" y="1460193"/>
            <a:chExt cx="225493" cy="125696"/>
          </a:xfrm>
        </p:grpSpPr>
        <p:sp>
          <p:nvSpPr>
            <p:cNvPr id="9" name="Rectangle 8"/>
            <p:cNvSpPr/>
            <p:nvPr/>
          </p:nvSpPr>
          <p:spPr>
            <a:xfrm rot="21088048">
              <a:off x="1684187" y="1460193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/>
            <p:nvPr/>
          </p:nvCxnSpPr>
          <p:spPr>
            <a:xfrm flipV="1">
              <a:off x="1804060" y="148002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1808662" y="1501044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 rot="21088048">
            <a:off x="1676297" y="1784043"/>
            <a:ext cx="166581" cy="125696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r 131"/>
          <p:cNvGrpSpPr/>
          <p:nvPr/>
        </p:nvGrpSpPr>
        <p:grpSpPr>
          <a:xfrm>
            <a:off x="2342039" y="1784041"/>
            <a:ext cx="222506" cy="125696"/>
            <a:chOff x="2321879" y="1784041"/>
            <a:chExt cx="222506" cy="125696"/>
          </a:xfrm>
        </p:grpSpPr>
        <p:sp>
          <p:nvSpPr>
            <p:cNvPr id="50" name="Rectangle 49"/>
            <p:cNvSpPr/>
            <p:nvPr/>
          </p:nvSpPr>
          <p:spPr>
            <a:xfrm rot="21088048">
              <a:off x="2321879" y="1784041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flipV="1">
              <a:off x="2438765" y="180486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443367" y="182588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er 130"/>
          <p:cNvGrpSpPr/>
          <p:nvPr/>
        </p:nvGrpSpPr>
        <p:grpSpPr>
          <a:xfrm>
            <a:off x="2003383" y="1777302"/>
            <a:ext cx="225492" cy="125696"/>
            <a:chOff x="1976503" y="1780662"/>
            <a:chExt cx="225492" cy="125696"/>
          </a:xfrm>
        </p:grpSpPr>
        <p:sp>
          <p:nvSpPr>
            <p:cNvPr id="49" name="Rectangle 48"/>
            <p:cNvSpPr/>
            <p:nvPr/>
          </p:nvSpPr>
          <p:spPr>
            <a:xfrm rot="21088048">
              <a:off x="1976503" y="1780662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flipV="1">
              <a:off x="2096375" y="180470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2100977" y="182573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cteur droit 55"/>
          <p:cNvCxnSpPr/>
          <p:nvPr/>
        </p:nvCxnSpPr>
        <p:spPr>
          <a:xfrm flipV="1">
            <a:off x="1796170" y="1803870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1800772" y="1824894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er 58"/>
          <p:cNvGrpSpPr/>
          <p:nvPr/>
        </p:nvGrpSpPr>
        <p:grpSpPr>
          <a:xfrm>
            <a:off x="5847333" y="1352052"/>
            <a:ext cx="1272941" cy="454322"/>
            <a:chOff x="3483241" y="1285815"/>
            <a:chExt cx="1272941" cy="454322"/>
          </a:xfrm>
        </p:grpSpPr>
        <p:sp>
          <p:nvSpPr>
            <p:cNvPr id="22" name="ZoneTexte 21"/>
            <p:cNvSpPr txBox="1"/>
            <p:nvPr/>
          </p:nvSpPr>
          <p:spPr>
            <a:xfrm>
              <a:off x="4387644" y="130741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468924" y="150045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726779" y="12858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838539" y="149917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001099" y="14890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3483241" y="1301294"/>
              <a:ext cx="1093261" cy="438843"/>
              <a:chOff x="5940711" y="2251813"/>
              <a:chExt cx="1093261" cy="438843"/>
            </a:xfrm>
          </p:grpSpPr>
          <p:sp>
            <p:nvSpPr>
              <p:cNvPr id="28" name="Rectangle à coins arrondis 27"/>
              <p:cNvSpPr/>
              <p:nvPr/>
            </p:nvSpPr>
            <p:spPr>
              <a:xfrm rot="21266134">
                <a:off x="6503688" y="225181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 rot="21266134">
                <a:off x="6190802" y="244038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 rot="21266134">
                <a:off x="6831750" y="2440387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Connecteur droit 30"/>
              <p:cNvCxnSpPr>
                <a:stCxn id="29" idx="0"/>
                <a:endCxn id="28" idx="2"/>
              </p:cNvCxnSpPr>
              <p:nvPr/>
            </p:nvCxnSpPr>
            <p:spPr>
              <a:xfrm flipV="1">
                <a:off x="6244156" y="2313369"/>
                <a:ext cx="318868" cy="127161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30" idx="0"/>
                <a:endCxn id="28" idx="2"/>
              </p:cNvCxnSpPr>
              <p:nvPr/>
            </p:nvCxnSpPr>
            <p:spPr>
              <a:xfrm flipH="1" flipV="1">
                <a:off x="6563024" y="2313369"/>
                <a:ext cx="322080" cy="127163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à coins arrondis 32"/>
              <p:cNvSpPr/>
              <p:nvPr/>
            </p:nvSpPr>
            <p:spPr>
              <a:xfrm rot="21266134">
                <a:off x="5940711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 rot="21266134">
                <a:off x="6128741" y="262895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 rot="21266134">
                <a:off x="6308943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 rot="21266134">
                <a:off x="6479841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" name="Connecteur droit 36"/>
              <p:cNvCxnSpPr>
                <a:stCxn id="29" idx="2"/>
                <a:endCxn id="33" idx="0"/>
              </p:cNvCxnSpPr>
              <p:nvPr/>
            </p:nvCxnSpPr>
            <p:spPr>
              <a:xfrm flipH="1">
                <a:off x="5994065" y="2501941"/>
                <a:ext cx="256073" cy="12715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29" idx="2"/>
                <a:endCxn id="34" idx="0"/>
              </p:cNvCxnSpPr>
              <p:nvPr/>
            </p:nvCxnSpPr>
            <p:spPr>
              <a:xfrm flipH="1">
                <a:off x="6182095" y="2501941"/>
                <a:ext cx="68043" cy="127159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>
                <a:stCxn id="29" idx="2"/>
                <a:endCxn id="35" idx="0"/>
              </p:cNvCxnSpPr>
              <p:nvPr/>
            </p:nvCxnSpPr>
            <p:spPr>
              <a:xfrm>
                <a:off x="6250138" y="2501941"/>
                <a:ext cx="112159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29" idx="2"/>
                <a:endCxn id="36" idx="0"/>
              </p:cNvCxnSpPr>
              <p:nvPr/>
            </p:nvCxnSpPr>
            <p:spPr>
              <a:xfrm>
                <a:off x="6250138" y="2501941"/>
                <a:ext cx="283057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à coins arrondis 40"/>
              <p:cNvSpPr/>
              <p:nvPr/>
            </p:nvSpPr>
            <p:spPr>
              <a:xfrm rot="21266134">
                <a:off x="6750384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 rot="21266134">
                <a:off x="6921282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/>
              <p:cNvCxnSpPr>
                <a:stCxn id="42" idx="0"/>
                <a:endCxn id="30" idx="2"/>
              </p:cNvCxnSpPr>
              <p:nvPr/>
            </p:nvCxnSpPr>
            <p:spPr>
              <a:xfrm flipH="1" flipV="1">
                <a:off x="6891086" y="2501943"/>
                <a:ext cx="83550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>
                <a:stCxn id="41" idx="0"/>
                <a:endCxn id="30" idx="2"/>
              </p:cNvCxnSpPr>
              <p:nvPr/>
            </p:nvCxnSpPr>
            <p:spPr>
              <a:xfrm flipV="1">
                <a:off x="6803738" y="2501943"/>
                <a:ext cx="87348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172200" y="2509597"/>
                <a:ext cx="139700" cy="57150"/>
              </a:xfrm>
              <a:custGeom>
                <a:avLst/>
                <a:gdLst>
                  <a:gd name="connsiteX0" fmla="*/ 79375 w 139700"/>
                  <a:gd name="connsiteY0" fmla="*/ 0 h 57150"/>
                  <a:gd name="connsiteX1" fmla="*/ 0 w 139700"/>
                  <a:gd name="connsiteY1" fmla="*/ 31750 h 57150"/>
                  <a:gd name="connsiteX2" fmla="*/ 53975 w 139700"/>
                  <a:gd name="connsiteY2" fmla="*/ 57150 h 57150"/>
                  <a:gd name="connsiteX3" fmla="*/ 104775 w 139700"/>
                  <a:gd name="connsiteY3" fmla="*/ 50800 h 57150"/>
                  <a:gd name="connsiteX4" fmla="*/ 139700 w 139700"/>
                  <a:gd name="connsiteY4" fmla="*/ 22225 h 57150"/>
                  <a:gd name="connsiteX5" fmla="*/ 79375 w 139700"/>
                  <a:gd name="connsiteY5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700" h="57150">
                    <a:moveTo>
                      <a:pt x="79375" y="0"/>
                    </a:moveTo>
                    <a:lnTo>
                      <a:pt x="0" y="31750"/>
                    </a:lnTo>
                    <a:lnTo>
                      <a:pt x="53975" y="57150"/>
                    </a:lnTo>
                    <a:lnTo>
                      <a:pt x="104775" y="50800"/>
                    </a:lnTo>
                    <a:lnTo>
                      <a:pt x="139700" y="22225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6869662" y="241935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228312" y="24288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>
                <a:off x="6858000" y="2501900"/>
                <a:ext cx="66675" cy="60325"/>
              </a:xfrm>
              <a:custGeom>
                <a:avLst/>
                <a:gdLst>
                  <a:gd name="connsiteX0" fmla="*/ 41275 w 66675"/>
                  <a:gd name="connsiteY0" fmla="*/ 0 h 60325"/>
                  <a:gd name="connsiteX1" fmla="*/ 0 w 66675"/>
                  <a:gd name="connsiteY1" fmla="*/ 44450 h 60325"/>
                  <a:gd name="connsiteX2" fmla="*/ 34925 w 66675"/>
                  <a:gd name="connsiteY2" fmla="*/ 60325 h 60325"/>
                  <a:gd name="connsiteX3" fmla="*/ 66675 w 66675"/>
                  <a:gd name="connsiteY3" fmla="*/ 47625 h 60325"/>
                  <a:gd name="connsiteX4" fmla="*/ 41275 w 66675"/>
                  <a:gd name="connsiteY4" fmla="*/ 0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0325">
                    <a:moveTo>
                      <a:pt x="41275" y="0"/>
                    </a:moveTo>
                    <a:lnTo>
                      <a:pt x="0" y="44450"/>
                    </a:lnTo>
                    <a:lnTo>
                      <a:pt x="34925" y="60325"/>
                    </a:lnTo>
                    <a:lnTo>
                      <a:pt x="66675" y="47625"/>
                    </a:lnTo>
                    <a:lnTo>
                      <a:pt x="41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5" name="Nuage 94"/>
          <p:cNvSpPr/>
          <p:nvPr/>
        </p:nvSpPr>
        <p:spPr>
          <a:xfrm>
            <a:off x="1154513" y="2788832"/>
            <a:ext cx="1788747" cy="106625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2828168" y="1487728"/>
            <a:ext cx="2871343" cy="115355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 82"/>
          <p:cNvSpPr/>
          <p:nvPr/>
        </p:nvSpPr>
        <p:spPr>
          <a:xfrm rot="16200000">
            <a:off x="1596762" y="2481677"/>
            <a:ext cx="888380" cy="56427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2" name="Grouper 141"/>
          <p:cNvGrpSpPr/>
          <p:nvPr/>
        </p:nvGrpSpPr>
        <p:grpSpPr>
          <a:xfrm>
            <a:off x="1789283" y="3117534"/>
            <a:ext cx="262435" cy="337291"/>
            <a:chOff x="1789283" y="3117534"/>
            <a:chExt cx="262435" cy="337291"/>
          </a:xfrm>
        </p:grpSpPr>
        <p:sp>
          <p:nvSpPr>
            <p:cNvPr id="61" name="Rogner un rectangle à un seul coin 60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r 142"/>
          <p:cNvGrpSpPr/>
          <p:nvPr/>
        </p:nvGrpSpPr>
        <p:grpSpPr>
          <a:xfrm>
            <a:off x="1960693" y="3338316"/>
            <a:ext cx="262435" cy="337291"/>
            <a:chOff x="1960693" y="3338316"/>
            <a:chExt cx="262435" cy="337291"/>
          </a:xfrm>
        </p:grpSpPr>
        <p:sp>
          <p:nvSpPr>
            <p:cNvPr id="108" name="Rogner un rectangle à un seul coin 107"/>
            <p:cNvSpPr/>
            <p:nvPr/>
          </p:nvSpPr>
          <p:spPr>
            <a:xfrm>
              <a:off x="1960693" y="3338316"/>
              <a:ext cx="262435" cy="337291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1989952" y="3429547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1989952" y="34671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993127" y="35052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1993127" y="354004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1993127" y="357508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1993127" y="360989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er 140"/>
          <p:cNvGrpSpPr/>
          <p:nvPr/>
        </p:nvGrpSpPr>
        <p:grpSpPr>
          <a:xfrm>
            <a:off x="2088774" y="3053681"/>
            <a:ext cx="262435" cy="337291"/>
            <a:chOff x="2088774" y="3053681"/>
            <a:chExt cx="262435" cy="337291"/>
          </a:xfrm>
        </p:grpSpPr>
        <p:sp>
          <p:nvSpPr>
            <p:cNvPr id="115" name="Rogner un rectangle à un seul coin 114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6" name="Connecteur droit 115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r 84"/>
          <p:cNvGrpSpPr/>
          <p:nvPr/>
        </p:nvGrpSpPr>
        <p:grpSpPr>
          <a:xfrm>
            <a:off x="2319689" y="1460191"/>
            <a:ext cx="217904" cy="125696"/>
            <a:chOff x="2306249" y="1460191"/>
            <a:chExt cx="217904" cy="125696"/>
          </a:xfrm>
        </p:grpSpPr>
        <p:sp>
          <p:nvSpPr>
            <p:cNvPr id="8" name="Rectangle 7"/>
            <p:cNvSpPr/>
            <p:nvPr/>
          </p:nvSpPr>
          <p:spPr>
            <a:xfrm rot="21088048">
              <a:off x="2306249" y="1460191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 flipV="1">
              <a:off x="2423135" y="148101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2409152" y="148345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V="1">
              <a:off x="2418960" y="150217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Connecteur droit 123"/>
          <p:cNvCxnSpPr>
            <a:stCxn id="51" idx="0"/>
            <a:endCxn id="9" idx="2"/>
          </p:cNvCxnSpPr>
          <p:nvPr/>
        </p:nvCxnSpPr>
        <p:spPr>
          <a:xfrm flipH="1" flipV="1">
            <a:off x="1750067" y="1585193"/>
            <a:ext cx="196" cy="199546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1825799" y="1536754"/>
            <a:ext cx="167328" cy="0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2153886" y="1547996"/>
            <a:ext cx="167328" cy="0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7" idx="2"/>
            <a:endCxn id="49" idx="0"/>
          </p:cNvCxnSpPr>
          <p:nvPr/>
        </p:nvCxnSpPr>
        <p:spPr>
          <a:xfrm>
            <a:off x="2077009" y="1581812"/>
            <a:ext cx="340" cy="196186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176612" y="1858805"/>
            <a:ext cx="167328" cy="0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8" idx="2"/>
            <a:endCxn id="50" idx="0"/>
          </p:cNvCxnSpPr>
          <p:nvPr/>
        </p:nvCxnSpPr>
        <p:spPr>
          <a:xfrm>
            <a:off x="2412305" y="1585191"/>
            <a:ext cx="3700" cy="199546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er 143"/>
          <p:cNvGrpSpPr/>
          <p:nvPr/>
        </p:nvGrpSpPr>
        <p:grpSpPr>
          <a:xfrm>
            <a:off x="6339874" y="2930410"/>
            <a:ext cx="262435" cy="337291"/>
            <a:chOff x="1960693" y="3338316"/>
            <a:chExt cx="262435" cy="337291"/>
          </a:xfrm>
        </p:grpSpPr>
        <p:sp>
          <p:nvSpPr>
            <p:cNvPr id="145" name="Rogner un rectangle à un seul coin 144"/>
            <p:cNvSpPr/>
            <p:nvPr/>
          </p:nvSpPr>
          <p:spPr>
            <a:xfrm>
              <a:off x="1960693" y="3338316"/>
              <a:ext cx="262435" cy="337291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6" name="Connecteur droit 145"/>
            <p:cNvCxnSpPr/>
            <p:nvPr/>
          </p:nvCxnSpPr>
          <p:spPr>
            <a:xfrm>
              <a:off x="1989952" y="3429547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1989952" y="34671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1993127" y="35052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1993127" y="354004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1993127" y="357508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1993127" y="360989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Forme libre 151"/>
          <p:cNvSpPr/>
          <p:nvPr/>
        </p:nvSpPr>
        <p:spPr>
          <a:xfrm rot="5400000">
            <a:off x="5861040" y="2710121"/>
            <a:ext cx="1294306" cy="56427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3744134"/>
              <a:gd name="connsiteY0" fmla="*/ 141202 h 141202"/>
              <a:gd name="connsiteX1" fmla="*/ 1340732 w 3744134"/>
              <a:gd name="connsiteY1" fmla="*/ 166 h 141202"/>
              <a:gd name="connsiteX2" fmla="*/ 3744135 w 3744134"/>
              <a:gd name="connsiteY2" fmla="*/ 126259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4134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3744135" y="126259"/>
                  <a:pt x="3744135" y="126259"/>
                </a:cubicBezTo>
              </a:path>
            </a:pathLst>
          </a:custGeom>
          <a:ln w="9525" cmpd="sng"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Forme libre 154"/>
          <p:cNvSpPr/>
          <p:nvPr/>
        </p:nvSpPr>
        <p:spPr>
          <a:xfrm rot="329513">
            <a:off x="7137965" y="1276010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orme libre 155"/>
          <p:cNvSpPr/>
          <p:nvPr/>
        </p:nvSpPr>
        <p:spPr>
          <a:xfrm rot="329513">
            <a:off x="7147481" y="1253774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r 156"/>
          <p:cNvGrpSpPr/>
          <p:nvPr/>
        </p:nvGrpSpPr>
        <p:grpSpPr>
          <a:xfrm>
            <a:off x="6023402" y="2928679"/>
            <a:ext cx="262435" cy="337291"/>
            <a:chOff x="2088774" y="3053681"/>
            <a:chExt cx="262435" cy="337291"/>
          </a:xfrm>
        </p:grpSpPr>
        <p:sp>
          <p:nvSpPr>
            <p:cNvPr id="158" name="Rogner un rectangle à un seul coin 157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9" name="Connecteur droit 158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er 164"/>
          <p:cNvGrpSpPr/>
          <p:nvPr/>
        </p:nvGrpSpPr>
        <p:grpSpPr>
          <a:xfrm>
            <a:off x="6646964" y="2928488"/>
            <a:ext cx="262435" cy="337291"/>
            <a:chOff x="1789283" y="3117534"/>
            <a:chExt cx="262435" cy="337291"/>
          </a:xfrm>
        </p:grpSpPr>
        <p:sp>
          <p:nvSpPr>
            <p:cNvPr id="166" name="Rogner un rectangle à un seul coin 165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7" name="Connecteur droit 166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r 172"/>
          <p:cNvGrpSpPr/>
          <p:nvPr/>
        </p:nvGrpSpPr>
        <p:grpSpPr>
          <a:xfrm>
            <a:off x="6185139" y="3329156"/>
            <a:ext cx="262435" cy="337291"/>
            <a:chOff x="1789283" y="3117534"/>
            <a:chExt cx="262435" cy="337291"/>
          </a:xfrm>
        </p:grpSpPr>
        <p:sp>
          <p:nvSpPr>
            <p:cNvPr id="174" name="Rogner un rectangle à un seul coin 173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5" name="Connecteur droit 174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er 180"/>
          <p:cNvGrpSpPr/>
          <p:nvPr/>
        </p:nvGrpSpPr>
        <p:grpSpPr>
          <a:xfrm>
            <a:off x="6485659" y="3321649"/>
            <a:ext cx="262435" cy="337291"/>
            <a:chOff x="1789283" y="3117534"/>
            <a:chExt cx="262435" cy="337291"/>
          </a:xfrm>
        </p:grpSpPr>
        <p:sp>
          <p:nvSpPr>
            <p:cNvPr id="182" name="Rogner un rectangle à un seul coin 181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3" name="Connecteur droit 182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orme libre 152"/>
          <p:cNvSpPr/>
          <p:nvPr/>
        </p:nvSpPr>
        <p:spPr>
          <a:xfrm rot="5400000">
            <a:off x="5763943" y="2664098"/>
            <a:ext cx="1310383" cy="162985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3790641"/>
              <a:gd name="connsiteY0" fmla="*/ 141202 h 407851"/>
              <a:gd name="connsiteX1" fmla="*/ 1340732 w 3790641"/>
              <a:gd name="connsiteY1" fmla="*/ 166 h 407851"/>
              <a:gd name="connsiteX2" fmla="*/ 3790640 w 3790641"/>
              <a:gd name="connsiteY2" fmla="*/ 407850 h 4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641" h="407851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3790640" y="407850"/>
                  <a:pt x="3790640" y="407850"/>
                </a:cubicBezTo>
              </a:path>
            </a:pathLst>
          </a:custGeom>
          <a:ln w="9525" cmpd="sng"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Forme libre 153"/>
          <p:cNvSpPr/>
          <p:nvPr/>
        </p:nvSpPr>
        <p:spPr>
          <a:xfrm rot="5400000">
            <a:off x="5874175" y="2424967"/>
            <a:ext cx="920535" cy="251400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2662899"/>
              <a:gd name="connsiteY0" fmla="*/ 141202 h 629099"/>
              <a:gd name="connsiteX1" fmla="*/ 1340732 w 2662899"/>
              <a:gd name="connsiteY1" fmla="*/ 166 h 629099"/>
              <a:gd name="connsiteX2" fmla="*/ 2662898 w 2662899"/>
              <a:gd name="connsiteY2" fmla="*/ 629100 h 62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2899" h="629099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662898" y="629100"/>
                  <a:pt x="2662898" y="629100"/>
                </a:cubicBezTo>
              </a:path>
            </a:pathLst>
          </a:custGeom>
          <a:ln w="9525" cmpd="sng"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orme libre 138"/>
          <p:cNvSpPr/>
          <p:nvPr/>
        </p:nvSpPr>
        <p:spPr>
          <a:xfrm rot="5400000">
            <a:off x="6139373" y="2481787"/>
            <a:ext cx="925949" cy="153537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2483642"/>
              <a:gd name="connsiteY0" fmla="*/ 474195 h 474195"/>
              <a:gd name="connsiteX1" fmla="*/ 1340732 w 2483642"/>
              <a:gd name="connsiteY1" fmla="*/ 333159 h 474195"/>
              <a:gd name="connsiteX2" fmla="*/ 2483642 w 2483642"/>
              <a:gd name="connsiteY2" fmla="*/ 0 h 47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3642" h="474195">
                <a:moveTo>
                  <a:pt x="0" y="474195"/>
                </a:moveTo>
                <a:cubicBezTo>
                  <a:pt x="458195" y="400734"/>
                  <a:pt x="912418" y="329082"/>
                  <a:pt x="1340732" y="333159"/>
                </a:cubicBezTo>
                <a:cubicBezTo>
                  <a:pt x="1769046" y="337236"/>
                  <a:pt x="2483642" y="0"/>
                  <a:pt x="2483642" y="0"/>
                </a:cubicBezTo>
              </a:path>
            </a:pathLst>
          </a:custGeom>
          <a:ln w="9525" cmpd="sng">
            <a:solidFill>
              <a:schemeClr val="tx1"/>
            </a:solidFill>
            <a:headEnd type="oval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ZoneTexte 188"/>
          <p:cNvSpPr txBox="1"/>
          <p:nvPr/>
        </p:nvSpPr>
        <p:spPr>
          <a:xfrm>
            <a:off x="5636517" y="3855088"/>
            <a:ext cx="158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>
                <a:latin typeface="Seravek Light"/>
                <a:cs typeface="Seravek Light"/>
              </a:rPr>
              <a:t>Products</a:t>
            </a:r>
            <a:endParaRPr lang="fr-FR" sz="1000" dirty="0" smtClean="0">
              <a:latin typeface="Seravek"/>
              <a:cs typeface="Seravek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2734096" y="3284449"/>
            <a:ext cx="3016439" cy="5997"/>
          </a:xfrm>
          <a:prstGeom prst="straightConnector1">
            <a:avLst/>
          </a:prstGeom>
          <a:ln w="9525" cmpd="sng">
            <a:solidFill>
              <a:srgbClr val="FF0000"/>
            </a:solidFill>
            <a:prstDash val="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3388537" y="3022552"/>
            <a:ext cx="176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  <a:latin typeface="Seravek"/>
                <a:cs typeface="Seravek"/>
              </a:rPr>
              <a:t>SubsetOf</a:t>
            </a:r>
            <a:endParaRPr lang="fr-FR" sz="1200" dirty="0">
              <a:solidFill>
                <a:srgbClr val="FF0000"/>
              </a:solidFill>
              <a:latin typeface="Seravek"/>
              <a:cs typeface="Seravek"/>
            </a:endParaRPr>
          </a:p>
        </p:txBody>
      </p:sp>
      <p:sp>
        <p:nvSpPr>
          <p:cNvPr id="190" name="Forme libre 189"/>
          <p:cNvSpPr/>
          <p:nvPr/>
        </p:nvSpPr>
        <p:spPr>
          <a:xfrm rot="329513">
            <a:off x="7157171" y="1225408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8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8164" y="783478"/>
            <a:ext cx="8571479" cy="32489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93" name="Rectangle à coins arrondis 192"/>
          <p:cNvSpPr/>
          <p:nvPr/>
        </p:nvSpPr>
        <p:spPr>
          <a:xfrm>
            <a:off x="1328083" y="2831728"/>
            <a:ext cx="1552364" cy="935829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à coins arrondis 191"/>
          <p:cNvSpPr/>
          <p:nvPr/>
        </p:nvSpPr>
        <p:spPr>
          <a:xfrm>
            <a:off x="5647249" y="2831728"/>
            <a:ext cx="1552364" cy="935829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à coins arrondis 190"/>
          <p:cNvSpPr/>
          <p:nvPr/>
        </p:nvSpPr>
        <p:spPr>
          <a:xfrm>
            <a:off x="5644122" y="1208341"/>
            <a:ext cx="1552364" cy="841111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332954" y="1238560"/>
            <a:ext cx="1552364" cy="841111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3376778" y="1068536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Synthesis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Variability Models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208154" y="2288837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Recover a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Language Modular Design</a:t>
            </a:r>
            <a:endParaRPr lang="en-US" sz="1000" dirty="0">
              <a:latin typeface="Seravek Light"/>
              <a:cs typeface="Seravek 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6460655" y="2318298"/>
            <a:ext cx="202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Composition of</a:t>
            </a:r>
            <a:endParaRPr lang="fr-FR" sz="1000" dirty="0" smtClean="0">
              <a:latin typeface="Seravek Light"/>
              <a:cs typeface="Seravek Light"/>
            </a:endParaRPr>
          </a:p>
          <a:p>
            <a:pPr algn="ctr"/>
            <a:r>
              <a:rPr lang="fr-FR" sz="1000" dirty="0" smtClean="0">
                <a:latin typeface="Seravek Light"/>
                <a:cs typeface="Seravek Light"/>
              </a:rPr>
              <a:t>Language Modules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7679469" y="1416892"/>
            <a:ext cx="11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"/>
                <a:cs typeface="Seravek"/>
              </a:rPr>
              <a:t>Configuration of</a:t>
            </a:r>
          </a:p>
          <a:p>
            <a:pPr algn="ctr"/>
            <a:r>
              <a:rPr lang="en-US" sz="1000" dirty="0" smtClean="0">
                <a:latin typeface="Seravek Light"/>
                <a:cs typeface="Seravek Light"/>
              </a:rPr>
              <a:t>DSL Variants</a:t>
            </a:r>
            <a:endParaRPr lang="en-US" sz="1000" dirty="0" smtClean="0">
              <a:latin typeface="Seravek"/>
              <a:cs typeface="Seravek"/>
            </a:endParaRPr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4" y="2045381"/>
            <a:ext cx="435822" cy="434971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85" y="844007"/>
            <a:ext cx="435822" cy="434971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220" y="2165308"/>
            <a:ext cx="435822" cy="434971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327" y="1624960"/>
            <a:ext cx="465913" cy="465913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1275804" y="3774813"/>
            <a:ext cx="158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>
                <a:latin typeface="Seravek Light"/>
                <a:cs typeface="Seravek Light"/>
              </a:rPr>
              <a:t>Existing</a:t>
            </a:r>
            <a:r>
              <a:rPr lang="fr-FR" sz="1000" dirty="0" smtClean="0">
                <a:latin typeface="Seravek Light"/>
                <a:cs typeface="Seravek Light"/>
              </a:rPr>
              <a:t> </a:t>
            </a:r>
            <a:r>
              <a:rPr lang="fr-FR" sz="1000" dirty="0" smtClean="0">
                <a:latin typeface="Seravek"/>
                <a:cs typeface="Seravek"/>
              </a:rPr>
              <a:t>DSL </a:t>
            </a:r>
            <a:r>
              <a:rPr lang="fr-FR" sz="1000" dirty="0" err="1" smtClean="0">
                <a:latin typeface="Seravek"/>
                <a:cs typeface="Seravek"/>
              </a:rPr>
              <a:t>Variants</a:t>
            </a:r>
            <a:endParaRPr lang="fr-FR" sz="1000" dirty="0" smtClean="0">
              <a:latin typeface="Seravek"/>
              <a:cs typeface="Seravek"/>
            </a:endParaRPr>
          </a:p>
        </p:txBody>
      </p:sp>
      <p:grpSp>
        <p:nvGrpSpPr>
          <p:cNvPr id="127" name="Grouper 126"/>
          <p:cNvGrpSpPr/>
          <p:nvPr/>
        </p:nvGrpSpPr>
        <p:grpSpPr>
          <a:xfrm>
            <a:off x="1984393" y="1456812"/>
            <a:ext cx="225492" cy="125696"/>
            <a:chOff x="1984393" y="1456812"/>
            <a:chExt cx="225492" cy="125696"/>
          </a:xfrm>
        </p:grpSpPr>
        <p:sp>
          <p:nvSpPr>
            <p:cNvPr id="7" name="Rectangle 6"/>
            <p:cNvSpPr/>
            <p:nvPr/>
          </p:nvSpPr>
          <p:spPr>
            <a:xfrm rot="21088048">
              <a:off x="1984393" y="1456812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104265" y="148085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2108867" y="150188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r 73"/>
          <p:cNvGrpSpPr/>
          <p:nvPr/>
        </p:nvGrpSpPr>
        <p:grpSpPr>
          <a:xfrm>
            <a:off x="1657451" y="1460193"/>
            <a:ext cx="225493" cy="125696"/>
            <a:chOff x="1684187" y="1460193"/>
            <a:chExt cx="225493" cy="125696"/>
          </a:xfrm>
        </p:grpSpPr>
        <p:sp>
          <p:nvSpPr>
            <p:cNvPr id="9" name="Rectangle 8"/>
            <p:cNvSpPr/>
            <p:nvPr/>
          </p:nvSpPr>
          <p:spPr>
            <a:xfrm rot="21088048">
              <a:off x="1684187" y="1460193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/>
            <p:nvPr/>
          </p:nvCxnSpPr>
          <p:spPr>
            <a:xfrm flipV="1">
              <a:off x="1804060" y="148002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1808662" y="1501044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 rot="21088048">
            <a:off x="1676297" y="1784043"/>
            <a:ext cx="166581" cy="125696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r 131"/>
          <p:cNvGrpSpPr/>
          <p:nvPr/>
        </p:nvGrpSpPr>
        <p:grpSpPr>
          <a:xfrm>
            <a:off x="2342039" y="1784041"/>
            <a:ext cx="222506" cy="125696"/>
            <a:chOff x="2321879" y="1784041"/>
            <a:chExt cx="222506" cy="125696"/>
          </a:xfrm>
        </p:grpSpPr>
        <p:sp>
          <p:nvSpPr>
            <p:cNvPr id="50" name="Rectangle 49"/>
            <p:cNvSpPr/>
            <p:nvPr/>
          </p:nvSpPr>
          <p:spPr>
            <a:xfrm rot="21088048">
              <a:off x="2321879" y="1784041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flipV="1">
              <a:off x="2438765" y="180486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443367" y="1825885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er 130"/>
          <p:cNvGrpSpPr/>
          <p:nvPr/>
        </p:nvGrpSpPr>
        <p:grpSpPr>
          <a:xfrm>
            <a:off x="2003383" y="1777302"/>
            <a:ext cx="225492" cy="125696"/>
            <a:chOff x="1976503" y="1780662"/>
            <a:chExt cx="225492" cy="125696"/>
          </a:xfrm>
        </p:grpSpPr>
        <p:sp>
          <p:nvSpPr>
            <p:cNvPr id="49" name="Rectangle 48"/>
            <p:cNvSpPr/>
            <p:nvPr/>
          </p:nvSpPr>
          <p:spPr>
            <a:xfrm rot="21088048">
              <a:off x="1976503" y="1780662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flipV="1">
              <a:off x="2096375" y="1804709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2100977" y="1825733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cteur droit 55"/>
          <p:cNvCxnSpPr/>
          <p:nvPr/>
        </p:nvCxnSpPr>
        <p:spPr>
          <a:xfrm flipV="1">
            <a:off x="1796170" y="1803870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1800772" y="1824894"/>
            <a:ext cx="101018" cy="1573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er 58"/>
          <p:cNvGrpSpPr/>
          <p:nvPr/>
        </p:nvGrpSpPr>
        <p:grpSpPr>
          <a:xfrm>
            <a:off x="5847333" y="1352052"/>
            <a:ext cx="1272941" cy="454322"/>
            <a:chOff x="3483241" y="1285815"/>
            <a:chExt cx="1272941" cy="454322"/>
          </a:xfrm>
        </p:grpSpPr>
        <p:sp>
          <p:nvSpPr>
            <p:cNvPr id="22" name="ZoneTexte 21"/>
            <p:cNvSpPr txBox="1"/>
            <p:nvPr/>
          </p:nvSpPr>
          <p:spPr>
            <a:xfrm>
              <a:off x="4387644" y="130741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468924" y="150045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726779" y="12858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838539" y="149917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001099" y="1489015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fr-FR" sz="9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3483241" y="1301294"/>
              <a:ext cx="1093261" cy="438843"/>
              <a:chOff x="5940711" y="2251813"/>
              <a:chExt cx="1093261" cy="438843"/>
            </a:xfrm>
          </p:grpSpPr>
          <p:sp>
            <p:nvSpPr>
              <p:cNvPr id="28" name="Rectangle à coins arrondis 27"/>
              <p:cNvSpPr/>
              <p:nvPr/>
            </p:nvSpPr>
            <p:spPr>
              <a:xfrm rot="21266134">
                <a:off x="6503688" y="225181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 rot="21266134">
                <a:off x="6190802" y="244038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 rot="21266134">
                <a:off x="6831750" y="2440387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Connecteur droit 30"/>
              <p:cNvCxnSpPr>
                <a:stCxn id="29" idx="0"/>
                <a:endCxn id="28" idx="2"/>
              </p:cNvCxnSpPr>
              <p:nvPr/>
            </p:nvCxnSpPr>
            <p:spPr>
              <a:xfrm flipV="1">
                <a:off x="6244156" y="2313369"/>
                <a:ext cx="318868" cy="127161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30" idx="0"/>
                <a:endCxn id="28" idx="2"/>
              </p:cNvCxnSpPr>
              <p:nvPr/>
            </p:nvCxnSpPr>
            <p:spPr>
              <a:xfrm flipH="1" flipV="1">
                <a:off x="6563024" y="2313369"/>
                <a:ext cx="322080" cy="127163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à coins arrondis 32"/>
              <p:cNvSpPr/>
              <p:nvPr/>
            </p:nvSpPr>
            <p:spPr>
              <a:xfrm rot="21266134">
                <a:off x="5940711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 rot="21266134">
                <a:off x="6128741" y="2628955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 rot="21266134">
                <a:off x="6308943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 rot="21266134">
                <a:off x="6479841" y="2628953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" name="Connecteur droit 36"/>
              <p:cNvCxnSpPr>
                <a:stCxn id="29" idx="2"/>
                <a:endCxn id="33" idx="0"/>
              </p:cNvCxnSpPr>
              <p:nvPr/>
            </p:nvCxnSpPr>
            <p:spPr>
              <a:xfrm flipH="1">
                <a:off x="5994065" y="2501941"/>
                <a:ext cx="256073" cy="12715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29" idx="2"/>
                <a:endCxn id="34" idx="0"/>
              </p:cNvCxnSpPr>
              <p:nvPr/>
            </p:nvCxnSpPr>
            <p:spPr>
              <a:xfrm flipH="1">
                <a:off x="6182095" y="2501941"/>
                <a:ext cx="68043" cy="127159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>
                <a:stCxn id="29" idx="2"/>
                <a:endCxn id="35" idx="0"/>
              </p:cNvCxnSpPr>
              <p:nvPr/>
            </p:nvCxnSpPr>
            <p:spPr>
              <a:xfrm>
                <a:off x="6250138" y="2501941"/>
                <a:ext cx="112159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29" idx="2"/>
                <a:endCxn id="36" idx="0"/>
              </p:cNvCxnSpPr>
              <p:nvPr/>
            </p:nvCxnSpPr>
            <p:spPr>
              <a:xfrm>
                <a:off x="6250138" y="2501941"/>
                <a:ext cx="283057" cy="127157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à coins arrondis 40"/>
              <p:cNvSpPr/>
              <p:nvPr/>
            </p:nvSpPr>
            <p:spPr>
              <a:xfrm rot="21266134">
                <a:off x="6750384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 rot="21266134">
                <a:off x="6921282" y="2628954"/>
                <a:ext cx="112690" cy="617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/>
              <p:cNvCxnSpPr>
                <a:stCxn id="42" idx="0"/>
                <a:endCxn id="30" idx="2"/>
              </p:cNvCxnSpPr>
              <p:nvPr/>
            </p:nvCxnSpPr>
            <p:spPr>
              <a:xfrm flipH="1" flipV="1">
                <a:off x="6891086" y="2501943"/>
                <a:ext cx="83550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>
                <a:stCxn id="41" idx="0"/>
                <a:endCxn id="30" idx="2"/>
              </p:cNvCxnSpPr>
              <p:nvPr/>
            </p:nvCxnSpPr>
            <p:spPr>
              <a:xfrm flipV="1">
                <a:off x="6803738" y="2501943"/>
                <a:ext cx="87348" cy="127156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172200" y="2509597"/>
                <a:ext cx="139700" cy="57150"/>
              </a:xfrm>
              <a:custGeom>
                <a:avLst/>
                <a:gdLst>
                  <a:gd name="connsiteX0" fmla="*/ 79375 w 139700"/>
                  <a:gd name="connsiteY0" fmla="*/ 0 h 57150"/>
                  <a:gd name="connsiteX1" fmla="*/ 0 w 139700"/>
                  <a:gd name="connsiteY1" fmla="*/ 31750 h 57150"/>
                  <a:gd name="connsiteX2" fmla="*/ 53975 w 139700"/>
                  <a:gd name="connsiteY2" fmla="*/ 57150 h 57150"/>
                  <a:gd name="connsiteX3" fmla="*/ 104775 w 139700"/>
                  <a:gd name="connsiteY3" fmla="*/ 50800 h 57150"/>
                  <a:gd name="connsiteX4" fmla="*/ 139700 w 139700"/>
                  <a:gd name="connsiteY4" fmla="*/ 22225 h 57150"/>
                  <a:gd name="connsiteX5" fmla="*/ 79375 w 139700"/>
                  <a:gd name="connsiteY5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700" h="57150">
                    <a:moveTo>
                      <a:pt x="79375" y="0"/>
                    </a:moveTo>
                    <a:lnTo>
                      <a:pt x="0" y="31750"/>
                    </a:lnTo>
                    <a:lnTo>
                      <a:pt x="53975" y="57150"/>
                    </a:lnTo>
                    <a:lnTo>
                      <a:pt x="104775" y="50800"/>
                    </a:lnTo>
                    <a:lnTo>
                      <a:pt x="139700" y="22225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6869662" y="241935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228312" y="24288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>
                <a:off x="6858000" y="2501900"/>
                <a:ext cx="66675" cy="60325"/>
              </a:xfrm>
              <a:custGeom>
                <a:avLst/>
                <a:gdLst>
                  <a:gd name="connsiteX0" fmla="*/ 41275 w 66675"/>
                  <a:gd name="connsiteY0" fmla="*/ 0 h 60325"/>
                  <a:gd name="connsiteX1" fmla="*/ 0 w 66675"/>
                  <a:gd name="connsiteY1" fmla="*/ 44450 h 60325"/>
                  <a:gd name="connsiteX2" fmla="*/ 34925 w 66675"/>
                  <a:gd name="connsiteY2" fmla="*/ 60325 h 60325"/>
                  <a:gd name="connsiteX3" fmla="*/ 66675 w 66675"/>
                  <a:gd name="connsiteY3" fmla="*/ 47625 h 60325"/>
                  <a:gd name="connsiteX4" fmla="*/ 41275 w 66675"/>
                  <a:gd name="connsiteY4" fmla="*/ 0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0325">
                    <a:moveTo>
                      <a:pt x="41275" y="0"/>
                    </a:moveTo>
                    <a:lnTo>
                      <a:pt x="0" y="44450"/>
                    </a:lnTo>
                    <a:lnTo>
                      <a:pt x="34925" y="60325"/>
                    </a:lnTo>
                    <a:lnTo>
                      <a:pt x="66675" y="47625"/>
                    </a:lnTo>
                    <a:lnTo>
                      <a:pt x="41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3" name="Forme libre 62"/>
          <p:cNvSpPr/>
          <p:nvPr/>
        </p:nvSpPr>
        <p:spPr>
          <a:xfrm>
            <a:off x="2828168" y="1487728"/>
            <a:ext cx="2871343" cy="115355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 82"/>
          <p:cNvSpPr/>
          <p:nvPr/>
        </p:nvSpPr>
        <p:spPr>
          <a:xfrm rot="16200000">
            <a:off x="1596762" y="2481677"/>
            <a:ext cx="888380" cy="56427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9882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569882" y="126261"/>
                  <a:pt x="2569882" y="126261"/>
                </a:cubicBezTo>
              </a:path>
            </a:pathLst>
          </a:custGeom>
          <a:ln w="19050" cmpd="sng">
            <a:solidFill>
              <a:schemeClr val="tx1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2" name="Grouper 141"/>
          <p:cNvGrpSpPr/>
          <p:nvPr/>
        </p:nvGrpSpPr>
        <p:grpSpPr>
          <a:xfrm>
            <a:off x="1789283" y="3083244"/>
            <a:ext cx="262435" cy="337291"/>
            <a:chOff x="1789283" y="3117534"/>
            <a:chExt cx="262435" cy="337291"/>
          </a:xfrm>
        </p:grpSpPr>
        <p:sp>
          <p:nvSpPr>
            <p:cNvPr id="61" name="Rogner un rectangle à un seul coin 60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r 142"/>
          <p:cNvGrpSpPr/>
          <p:nvPr/>
        </p:nvGrpSpPr>
        <p:grpSpPr>
          <a:xfrm>
            <a:off x="1960693" y="3304026"/>
            <a:ext cx="262435" cy="337291"/>
            <a:chOff x="1960693" y="3338316"/>
            <a:chExt cx="262435" cy="337291"/>
          </a:xfrm>
        </p:grpSpPr>
        <p:sp>
          <p:nvSpPr>
            <p:cNvPr id="108" name="Rogner un rectangle à un seul coin 107"/>
            <p:cNvSpPr/>
            <p:nvPr/>
          </p:nvSpPr>
          <p:spPr>
            <a:xfrm>
              <a:off x="1960693" y="3338316"/>
              <a:ext cx="262435" cy="337291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1989952" y="3429547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1989952" y="34671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993127" y="35052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1993127" y="354004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1993127" y="357508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1993127" y="360989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er 140"/>
          <p:cNvGrpSpPr/>
          <p:nvPr/>
        </p:nvGrpSpPr>
        <p:grpSpPr>
          <a:xfrm>
            <a:off x="2088774" y="3019391"/>
            <a:ext cx="262435" cy="337291"/>
            <a:chOff x="2088774" y="3053681"/>
            <a:chExt cx="262435" cy="337291"/>
          </a:xfrm>
        </p:grpSpPr>
        <p:sp>
          <p:nvSpPr>
            <p:cNvPr id="115" name="Rogner un rectangle à un seul coin 114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6" name="Connecteur droit 115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r 84"/>
          <p:cNvGrpSpPr/>
          <p:nvPr/>
        </p:nvGrpSpPr>
        <p:grpSpPr>
          <a:xfrm>
            <a:off x="2319689" y="1460191"/>
            <a:ext cx="217904" cy="125696"/>
            <a:chOff x="2306249" y="1460191"/>
            <a:chExt cx="217904" cy="125696"/>
          </a:xfrm>
        </p:grpSpPr>
        <p:sp>
          <p:nvSpPr>
            <p:cNvPr id="8" name="Rectangle 7"/>
            <p:cNvSpPr/>
            <p:nvPr/>
          </p:nvSpPr>
          <p:spPr>
            <a:xfrm rot="21088048">
              <a:off x="2306249" y="1460191"/>
              <a:ext cx="166581" cy="12569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 flipV="1">
              <a:off x="2423135" y="1481011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2409152" y="148345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V="1">
              <a:off x="2418960" y="1502170"/>
              <a:ext cx="101018" cy="157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Connecteur droit 123"/>
          <p:cNvCxnSpPr>
            <a:stCxn id="51" idx="0"/>
            <a:endCxn id="9" idx="2"/>
          </p:cNvCxnSpPr>
          <p:nvPr/>
        </p:nvCxnSpPr>
        <p:spPr>
          <a:xfrm flipH="1" flipV="1">
            <a:off x="1750067" y="1585193"/>
            <a:ext cx="196" cy="199546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1825799" y="1536754"/>
            <a:ext cx="167328" cy="0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2153886" y="1547996"/>
            <a:ext cx="167328" cy="0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7" idx="2"/>
            <a:endCxn id="49" idx="0"/>
          </p:cNvCxnSpPr>
          <p:nvPr/>
        </p:nvCxnSpPr>
        <p:spPr>
          <a:xfrm>
            <a:off x="2077009" y="1581812"/>
            <a:ext cx="340" cy="196186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176612" y="1858805"/>
            <a:ext cx="167328" cy="0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8" idx="2"/>
            <a:endCxn id="50" idx="0"/>
          </p:cNvCxnSpPr>
          <p:nvPr/>
        </p:nvCxnSpPr>
        <p:spPr>
          <a:xfrm>
            <a:off x="2412305" y="1585191"/>
            <a:ext cx="3700" cy="199546"/>
          </a:xfrm>
          <a:prstGeom prst="line">
            <a:avLst/>
          </a:prstGeom>
          <a:ln w="9525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er 143"/>
          <p:cNvGrpSpPr/>
          <p:nvPr/>
        </p:nvGrpSpPr>
        <p:grpSpPr>
          <a:xfrm>
            <a:off x="6339874" y="2930410"/>
            <a:ext cx="262435" cy="337291"/>
            <a:chOff x="1960693" y="3338316"/>
            <a:chExt cx="262435" cy="337291"/>
          </a:xfrm>
        </p:grpSpPr>
        <p:sp>
          <p:nvSpPr>
            <p:cNvPr id="145" name="Rogner un rectangle à un seul coin 144"/>
            <p:cNvSpPr/>
            <p:nvPr/>
          </p:nvSpPr>
          <p:spPr>
            <a:xfrm>
              <a:off x="1960693" y="3338316"/>
              <a:ext cx="262435" cy="337291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6" name="Connecteur droit 145"/>
            <p:cNvCxnSpPr/>
            <p:nvPr/>
          </p:nvCxnSpPr>
          <p:spPr>
            <a:xfrm>
              <a:off x="1989952" y="3429547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1989952" y="34671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1993127" y="350523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1993127" y="354004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1993127" y="3575081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1993127" y="3609898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Forme libre 151"/>
          <p:cNvSpPr/>
          <p:nvPr/>
        </p:nvSpPr>
        <p:spPr>
          <a:xfrm rot="5400000">
            <a:off x="5861040" y="2710121"/>
            <a:ext cx="1294306" cy="56427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3744134"/>
              <a:gd name="connsiteY0" fmla="*/ 141202 h 141202"/>
              <a:gd name="connsiteX1" fmla="*/ 1340732 w 3744134"/>
              <a:gd name="connsiteY1" fmla="*/ 166 h 141202"/>
              <a:gd name="connsiteX2" fmla="*/ 3744135 w 3744134"/>
              <a:gd name="connsiteY2" fmla="*/ 126259 h 1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4134" h="141202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3744135" y="126259"/>
                  <a:pt x="3744135" y="126259"/>
                </a:cubicBezTo>
              </a:path>
            </a:pathLst>
          </a:custGeom>
          <a:ln w="9525" cmpd="sng"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Forme libre 154"/>
          <p:cNvSpPr/>
          <p:nvPr/>
        </p:nvSpPr>
        <p:spPr>
          <a:xfrm rot="329513">
            <a:off x="7137965" y="1310300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orme libre 155"/>
          <p:cNvSpPr/>
          <p:nvPr/>
        </p:nvSpPr>
        <p:spPr>
          <a:xfrm rot="329513">
            <a:off x="7147481" y="1253774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r 156"/>
          <p:cNvGrpSpPr/>
          <p:nvPr/>
        </p:nvGrpSpPr>
        <p:grpSpPr>
          <a:xfrm>
            <a:off x="6023402" y="2928679"/>
            <a:ext cx="262435" cy="337291"/>
            <a:chOff x="2088774" y="3053681"/>
            <a:chExt cx="262435" cy="337291"/>
          </a:xfrm>
        </p:grpSpPr>
        <p:sp>
          <p:nvSpPr>
            <p:cNvPr id="158" name="Rogner un rectangle à un seul coin 157"/>
            <p:cNvSpPr/>
            <p:nvPr/>
          </p:nvSpPr>
          <p:spPr>
            <a:xfrm>
              <a:off x="2088774" y="3053681"/>
              <a:ext cx="262435" cy="337291"/>
            </a:xfrm>
            <a:prstGeom prst="snip1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9" name="Connecteur droit 158"/>
            <p:cNvCxnSpPr/>
            <p:nvPr/>
          </p:nvCxnSpPr>
          <p:spPr>
            <a:xfrm>
              <a:off x="2118033" y="3144912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2118033" y="31824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2121208" y="322059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2121208" y="325541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2121208" y="329044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2121208" y="3325263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er 164"/>
          <p:cNvGrpSpPr/>
          <p:nvPr/>
        </p:nvGrpSpPr>
        <p:grpSpPr>
          <a:xfrm>
            <a:off x="6646964" y="2928488"/>
            <a:ext cx="262435" cy="337291"/>
            <a:chOff x="1789283" y="3117534"/>
            <a:chExt cx="262435" cy="337291"/>
          </a:xfrm>
        </p:grpSpPr>
        <p:sp>
          <p:nvSpPr>
            <p:cNvPr id="166" name="Rogner un rectangle à un seul coin 165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7" name="Connecteur droit 166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r 172"/>
          <p:cNvGrpSpPr/>
          <p:nvPr/>
        </p:nvGrpSpPr>
        <p:grpSpPr>
          <a:xfrm>
            <a:off x="6185139" y="3329156"/>
            <a:ext cx="262435" cy="337291"/>
            <a:chOff x="1789283" y="3117534"/>
            <a:chExt cx="262435" cy="337291"/>
          </a:xfrm>
        </p:grpSpPr>
        <p:sp>
          <p:nvSpPr>
            <p:cNvPr id="174" name="Rogner un rectangle à un seul coin 173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5" name="Connecteur droit 174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er 180"/>
          <p:cNvGrpSpPr/>
          <p:nvPr/>
        </p:nvGrpSpPr>
        <p:grpSpPr>
          <a:xfrm>
            <a:off x="6485659" y="3321649"/>
            <a:ext cx="262435" cy="337291"/>
            <a:chOff x="1789283" y="3117534"/>
            <a:chExt cx="262435" cy="337291"/>
          </a:xfrm>
        </p:grpSpPr>
        <p:sp>
          <p:nvSpPr>
            <p:cNvPr id="182" name="Rogner un rectangle à un seul coin 181"/>
            <p:cNvSpPr/>
            <p:nvPr/>
          </p:nvSpPr>
          <p:spPr>
            <a:xfrm>
              <a:off x="1789283" y="3117534"/>
              <a:ext cx="262435" cy="33729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3" name="Connecteur droit 182"/>
            <p:cNvCxnSpPr/>
            <p:nvPr/>
          </p:nvCxnSpPr>
          <p:spPr>
            <a:xfrm>
              <a:off x="1818542" y="3208765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1818542" y="32463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1821717" y="328444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1821717" y="331926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1821717" y="3354299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1821717" y="3389116"/>
              <a:ext cx="196646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orme libre 152"/>
          <p:cNvSpPr/>
          <p:nvPr/>
        </p:nvSpPr>
        <p:spPr>
          <a:xfrm rot="5400000">
            <a:off x="5763943" y="2664098"/>
            <a:ext cx="1310383" cy="162985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3790641"/>
              <a:gd name="connsiteY0" fmla="*/ 141202 h 407851"/>
              <a:gd name="connsiteX1" fmla="*/ 1340732 w 3790641"/>
              <a:gd name="connsiteY1" fmla="*/ 166 h 407851"/>
              <a:gd name="connsiteX2" fmla="*/ 3790640 w 3790641"/>
              <a:gd name="connsiteY2" fmla="*/ 407850 h 4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641" h="407851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3790640" y="407850"/>
                  <a:pt x="3790640" y="407850"/>
                </a:cubicBezTo>
              </a:path>
            </a:pathLst>
          </a:custGeom>
          <a:ln w="9525" cmpd="sng"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Forme libre 153"/>
          <p:cNvSpPr/>
          <p:nvPr/>
        </p:nvSpPr>
        <p:spPr>
          <a:xfrm rot="5400000">
            <a:off x="5874175" y="2424967"/>
            <a:ext cx="920535" cy="251400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2662899"/>
              <a:gd name="connsiteY0" fmla="*/ 141202 h 629099"/>
              <a:gd name="connsiteX1" fmla="*/ 1340732 w 2662899"/>
              <a:gd name="connsiteY1" fmla="*/ 166 h 629099"/>
              <a:gd name="connsiteX2" fmla="*/ 2662898 w 2662899"/>
              <a:gd name="connsiteY2" fmla="*/ 629100 h 62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2899" h="629099">
                <a:moveTo>
                  <a:pt x="0" y="141202"/>
                </a:moveTo>
                <a:cubicBezTo>
                  <a:pt x="458195" y="67741"/>
                  <a:pt x="912418" y="-3911"/>
                  <a:pt x="1340732" y="166"/>
                </a:cubicBezTo>
                <a:cubicBezTo>
                  <a:pt x="1769046" y="4243"/>
                  <a:pt x="2662898" y="629100"/>
                  <a:pt x="2662898" y="629100"/>
                </a:cubicBezTo>
              </a:path>
            </a:pathLst>
          </a:custGeom>
          <a:ln w="9525" cmpd="sng"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orme libre 138"/>
          <p:cNvSpPr/>
          <p:nvPr/>
        </p:nvSpPr>
        <p:spPr>
          <a:xfrm rot="5400000">
            <a:off x="6139373" y="2481787"/>
            <a:ext cx="925949" cy="153537"/>
          </a:xfrm>
          <a:custGeom>
            <a:avLst/>
            <a:gdLst>
              <a:gd name="connsiteX0" fmla="*/ 0 w 2569882"/>
              <a:gd name="connsiteY0" fmla="*/ 149444 h 149444"/>
              <a:gd name="connsiteX1" fmla="*/ 1344705 w 2569882"/>
              <a:gd name="connsiteY1" fmla="*/ 33 h 149444"/>
              <a:gd name="connsiteX2" fmla="*/ 2569882 w 2569882"/>
              <a:gd name="connsiteY2" fmla="*/ 134503 h 149444"/>
              <a:gd name="connsiteX0" fmla="*/ 0 w 2569882"/>
              <a:gd name="connsiteY0" fmla="*/ 134507 h 134507"/>
              <a:gd name="connsiteX1" fmla="*/ 1270000 w 2569882"/>
              <a:gd name="connsiteY1" fmla="*/ 38 h 134507"/>
              <a:gd name="connsiteX2" fmla="*/ 2569882 w 2569882"/>
              <a:gd name="connsiteY2" fmla="*/ 119566 h 134507"/>
              <a:gd name="connsiteX0" fmla="*/ 0 w 2569882"/>
              <a:gd name="connsiteY0" fmla="*/ 141071 h 141071"/>
              <a:gd name="connsiteX1" fmla="*/ 1340732 w 2569882"/>
              <a:gd name="connsiteY1" fmla="*/ 35 h 141071"/>
              <a:gd name="connsiteX2" fmla="*/ 2569882 w 2569882"/>
              <a:gd name="connsiteY2" fmla="*/ 126130 h 141071"/>
              <a:gd name="connsiteX0" fmla="*/ 0 w 2569882"/>
              <a:gd name="connsiteY0" fmla="*/ 141202 h 141202"/>
              <a:gd name="connsiteX1" fmla="*/ 1340732 w 2569882"/>
              <a:gd name="connsiteY1" fmla="*/ 166 h 141202"/>
              <a:gd name="connsiteX2" fmla="*/ 2569882 w 2569882"/>
              <a:gd name="connsiteY2" fmla="*/ 126261 h 141202"/>
              <a:gd name="connsiteX0" fmla="*/ 0 w 2483642"/>
              <a:gd name="connsiteY0" fmla="*/ 474195 h 474195"/>
              <a:gd name="connsiteX1" fmla="*/ 1340732 w 2483642"/>
              <a:gd name="connsiteY1" fmla="*/ 333159 h 474195"/>
              <a:gd name="connsiteX2" fmla="*/ 2483642 w 2483642"/>
              <a:gd name="connsiteY2" fmla="*/ 0 h 47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3642" h="474195">
                <a:moveTo>
                  <a:pt x="0" y="474195"/>
                </a:moveTo>
                <a:cubicBezTo>
                  <a:pt x="458195" y="400734"/>
                  <a:pt x="912418" y="329082"/>
                  <a:pt x="1340732" y="333159"/>
                </a:cubicBezTo>
                <a:cubicBezTo>
                  <a:pt x="1769046" y="337236"/>
                  <a:pt x="2483642" y="0"/>
                  <a:pt x="2483642" y="0"/>
                </a:cubicBezTo>
              </a:path>
            </a:pathLst>
          </a:custGeom>
          <a:ln w="9525" cmpd="sng">
            <a:solidFill>
              <a:schemeClr val="tx1"/>
            </a:solidFill>
            <a:headEnd type="oval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ZoneTexte 188"/>
          <p:cNvSpPr txBox="1"/>
          <p:nvPr/>
        </p:nvSpPr>
        <p:spPr>
          <a:xfrm>
            <a:off x="5636517" y="3775078"/>
            <a:ext cx="158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>
                <a:latin typeface="Seravek Light"/>
                <a:cs typeface="Seravek Light"/>
              </a:rPr>
              <a:t>Configured</a:t>
            </a:r>
            <a:r>
              <a:rPr lang="fr-FR" sz="1000" dirty="0" smtClean="0">
                <a:latin typeface="Seravek Light"/>
                <a:cs typeface="Seravek Light"/>
              </a:rPr>
              <a:t> </a:t>
            </a:r>
            <a:r>
              <a:rPr lang="fr-FR" sz="1000" dirty="0" err="1" smtClean="0">
                <a:latin typeface="Seravek Light"/>
                <a:cs typeface="Seravek Light"/>
              </a:rPr>
              <a:t>DSLs</a:t>
            </a:r>
            <a:endParaRPr lang="fr-FR" sz="1000" dirty="0" smtClean="0">
              <a:latin typeface="Seravek"/>
              <a:cs typeface="Seravek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2768386" y="3284449"/>
            <a:ext cx="3016439" cy="5997"/>
          </a:xfrm>
          <a:prstGeom prst="straightConnector1">
            <a:avLst/>
          </a:prstGeom>
          <a:ln w="9525" cmpd="sng">
            <a:solidFill>
              <a:srgbClr val="FF0000"/>
            </a:solidFill>
            <a:prstDash val="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3422827" y="3022552"/>
            <a:ext cx="176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  <a:latin typeface="Seravek"/>
                <a:cs typeface="Seravek"/>
              </a:rPr>
              <a:t>SubsetOf</a:t>
            </a:r>
            <a:endParaRPr lang="fr-FR" sz="1200" dirty="0">
              <a:solidFill>
                <a:srgbClr val="FF0000"/>
              </a:solidFill>
              <a:latin typeface="Seravek"/>
              <a:cs typeface="Seravek"/>
            </a:endParaRPr>
          </a:p>
        </p:txBody>
      </p:sp>
      <p:sp>
        <p:nvSpPr>
          <p:cNvPr id="190" name="Forme libre 189"/>
          <p:cNvSpPr/>
          <p:nvPr/>
        </p:nvSpPr>
        <p:spPr>
          <a:xfrm rot="329513">
            <a:off x="7157171" y="1202548"/>
            <a:ext cx="463986" cy="464104"/>
          </a:xfrm>
          <a:custGeom>
            <a:avLst/>
            <a:gdLst>
              <a:gd name="connsiteX0" fmla="*/ 0 w 691999"/>
              <a:gd name="connsiteY0" fmla="*/ 359055 h 915956"/>
              <a:gd name="connsiteX1" fmla="*/ 455877 w 691999"/>
              <a:gd name="connsiteY1" fmla="*/ 839 h 915956"/>
              <a:gd name="connsiteX2" fmla="*/ 691956 w 691999"/>
              <a:gd name="connsiteY2" fmla="*/ 448609 h 915956"/>
              <a:gd name="connsiteX3" fmla="*/ 439595 w 691999"/>
              <a:gd name="connsiteY3" fmla="*/ 912661 h 915956"/>
              <a:gd name="connsiteX4" fmla="*/ 32562 w 691999"/>
              <a:gd name="connsiteY4" fmla="*/ 668423 h 915956"/>
              <a:gd name="connsiteX0" fmla="*/ 1 w 692000"/>
              <a:gd name="connsiteY0" fmla="*/ 359055 h 915956"/>
              <a:gd name="connsiteX1" fmla="*/ 455878 w 692000"/>
              <a:gd name="connsiteY1" fmla="*/ 839 h 915956"/>
              <a:gd name="connsiteX2" fmla="*/ 691957 w 692000"/>
              <a:gd name="connsiteY2" fmla="*/ 448609 h 915956"/>
              <a:gd name="connsiteX3" fmla="*/ 439596 w 692000"/>
              <a:gd name="connsiteY3" fmla="*/ 912661 h 915956"/>
              <a:gd name="connsiteX4" fmla="*/ 0 w 692000"/>
              <a:gd name="connsiteY4" fmla="*/ 668423 h 915956"/>
              <a:gd name="connsiteX0" fmla="*/ 1 w 691995"/>
              <a:gd name="connsiteY0" fmla="*/ 342848 h 899749"/>
              <a:gd name="connsiteX1" fmla="*/ 423316 w 691995"/>
              <a:gd name="connsiteY1" fmla="*/ 914 h 899749"/>
              <a:gd name="connsiteX2" fmla="*/ 691957 w 691995"/>
              <a:gd name="connsiteY2" fmla="*/ 432402 h 899749"/>
              <a:gd name="connsiteX3" fmla="*/ 439596 w 691995"/>
              <a:gd name="connsiteY3" fmla="*/ 896454 h 899749"/>
              <a:gd name="connsiteX4" fmla="*/ 0 w 691995"/>
              <a:gd name="connsiteY4" fmla="*/ 652216 h 899749"/>
              <a:gd name="connsiteX0" fmla="*/ 1 w 692107"/>
              <a:gd name="connsiteY0" fmla="*/ 262133 h 819034"/>
              <a:gd name="connsiteX1" fmla="*/ 407035 w 692107"/>
              <a:gd name="connsiteY1" fmla="*/ 1612 h 819034"/>
              <a:gd name="connsiteX2" fmla="*/ 691957 w 692107"/>
              <a:gd name="connsiteY2" fmla="*/ 351687 h 819034"/>
              <a:gd name="connsiteX3" fmla="*/ 439596 w 692107"/>
              <a:gd name="connsiteY3" fmla="*/ 815739 h 819034"/>
              <a:gd name="connsiteX4" fmla="*/ 0 w 692107"/>
              <a:gd name="connsiteY4" fmla="*/ 571501 h 819034"/>
              <a:gd name="connsiteX0" fmla="*/ 1 w 691991"/>
              <a:gd name="connsiteY0" fmla="*/ 262133 h 722888"/>
              <a:gd name="connsiteX1" fmla="*/ 407035 w 691991"/>
              <a:gd name="connsiteY1" fmla="*/ 1612 h 722888"/>
              <a:gd name="connsiteX2" fmla="*/ 691957 w 691991"/>
              <a:gd name="connsiteY2" fmla="*/ 351687 h 722888"/>
              <a:gd name="connsiteX3" fmla="*/ 423314 w 691991"/>
              <a:gd name="connsiteY3" fmla="*/ 718044 h 722888"/>
              <a:gd name="connsiteX4" fmla="*/ 0 w 691991"/>
              <a:gd name="connsiteY4" fmla="*/ 571501 h 722888"/>
              <a:gd name="connsiteX0" fmla="*/ 1 w 691991"/>
              <a:gd name="connsiteY0" fmla="*/ 262133 h 719541"/>
              <a:gd name="connsiteX1" fmla="*/ 407035 w 691991"/>
              <a:gd name="connsiteY1" fmla="*/ 1612 h 719541"/>
              <a:gd name="connsiteX2" fmla="*/ 691957 w 691991"/>
              <a:gd name="connsiteY2" fmla="*/ 351687 h 719541"/>
              <a:gd name="connsiteX3" fmla="*/ 423314 w 691991"/>
              <a:gd name="connsiteY3" fmla="*/ 718044 h 719541"/>
              <a:gd name="connsiteX4" fmla="*/ 0 w 691991"/>
              <a:gd name="connsiteY4" fmla="*/ 490089 h 719541"/>
              <a:gd name="connsiteX0" fmla="*/ 1 w 691965"/>
              <a:gd name="connsiteY0" fmla="*/ 262133 h 703357"/>
              <a:gd name="connsiteX1" fmla="*/ 407035 w 691965"/>
              <a:gd name="connsiteY1" fmla="*/ 1612 h 703357"/>
              <a:gd name="connsiteX2" fmla="*/ 691957 w 691965"/>
              <a:gd name="connsiteY2" fmla="*/ 351687 h 703357"/>
              <a:gd name="connsiteX3" fmla="*/ 398892 w 691965"/>
              <a:gd name="connsiteY3" fmla="*/ 701762 h 703357"/>
              <a:gd name="connsiteX4" fmla="*/ 0 w 691965"/>
              <a:gd name="connsiteY4" fmla="*/ 490089 h 703357"/>
              <a:gd name="connsiteX0" fmla="*/ 1 w 691964"/>
              <a:gd name="connsiteY0" fmla="*/ 230238 h 671462"/>
              <a:gd name="connsiteX1" fmla="*/ 390754 w 691964"/>
              <a:gd name="connsiteY1" fmla="*/ 2282 h 671462"/>
              <a:gd name="connsiteX2" fmla="*/ 691957 w 691964"/>
              <a:gd name="connsiteY2" fmla="*/ 319792 h 671462"/>
              <a:gd name="connsiteX3" fmla="*/ 398892 w 691964"/>
              <a:gd name="connsiteY3" fmla="*/ 669867 h 671462"/>
              <a:gd name="connsiteX4" fmla="*/ 0 w 691964"/>
              <a:gd name="connsiteY4" fmla="*/ 458194 h 671462"/>
              <a:gd name="connsiteX0" fmla="*/ 1 w 691964"/>
              <a:gd name="connsiteY0" fmla="*/ 230238 h 639135"/>
              <a:gd name="connsiteX1" fmla="*/ 390754 w 691964"/>
              <a:gd name="connsiteY1" fmla="*/ 2282 h 639135"/>
              <a:gd name="connsiteX2" fmla="*/ 691957 w 691964"/>
              <a:gd name="connsiteY2" fmla="*/ 319792 h 639135"/>
              <a:gd name="connsiteX3" fmla="*/ 382611 w 691964"/>
              <a:gd name="connsiteY3" fmla="*/ 637302 h 639135"/>
              <a:gd name="connsiteX4" fmla="*/ 0 w 691964"/>
              <a:gd name="connsiteY4" fmla="*/ 458194 h 6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964" h="639135">
                <a:moveTo>
                  <a:pt x="1" y="230238"/>
                </a:moveTo>
                <a:cubicBezTo>
                  <a:pt x="170276" y="43667"/>
                  <a:pt x="275428" y="-12644"/>
                  <a:pt x="390754" y="2282"/>
                </a:cubicBezTo>
                <a:cubicBezTo>
                  <a:pt x="506080" y="17208"/>
                  <a:pt x="693314" y="213955"/>
                  <a:pt x="691957" y="319792"/>
                </a:cubicBezTo>
                <a:cubicBezTo>
                  <a:pt x="690600" y="425629"/>
                  <a:pt x="497937" y="614235"/>
                  <a:pt x="382611" y="637302"/>
                </a:cubicBezTo>
                <a:cubicBezTo>
                  <a:pt x="267285" y="660369"/>
                  <a:pt x="0" y="458194"/>
                  <a:pt x="0" y="458194"/>
                </a:cubicBezTo>
              </a:path>
            </a:pathLst>
          </a:custGeom>
          <a:ln w="9525" cmpd="sng">
            <a:solidFill>
              <a:srgbClr val="000000"/>
            </a:solidFill>
            <a:headEnd type="oval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4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Macintosh PowerPoint</Application>
  <PresentationFormat>Présentation à l'écran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Calibri</vt:lpstr>
      <vt:lpstr>Seravek</vt:lpstr>
      <vt:lpstr>Seravek Light</vt:lpstr>
      <vt:lpstr>Seravek Medium</vt:lpstr>
      <vt:lpstr>Zapf Dingbats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Méndez Acuña</cp:lastModifiedBy>
  <cp:revision>46</cp:revision>
  <cp:lastPrinted>2017-03-21T18:37:18Z</cp:lastPrinted>
  <dcterms:created xsi:type="dcterms:W3CDTF">2016-08-30T08:48:43Z</dcterms:created>
  <dcterms:modified xsi:type="dcterms:W3CDTF">2017-03-21T18:37:44Z</dcterms:modified>
</cp:coreProperties>
</file>