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003838" cy="18003838"/>
  <p:notesSz cx="6858000" cy="9144000"/>
  <p:defaultTextStyle>
    <a:defPPr>
      <a:defRPr lang="fr-FR"/>
    </a:defPPr>
    <a:lvl1pPr marL="0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46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91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237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983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729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474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1220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966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8" autoAdjust="0"/>
  </p:normalViewPr>
  <p:slideViewPr>
    <p:cSldViewPr snapToGrid="0" snapToObjects="1">
      <p:cViewPr>
        <p:scale>
          <a:sx n="54" d="100"/>
          <a:sy n="54" d="100"/>
        </p:scale>
        <p:origin x="-616" y="120"/>
      </p:cViewPr>
      <p:guideLst>
        <p:guide orient="horz" pos="5671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50288" y="5592860"/>
            <a:ext cx="15303262" cy="3859156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00576" y="10202175"/>
            <a:ext cx="12602687" cy="46009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0EF2-B446-954F-B245-43559AEDB46E}" type="datetimeFigureOut">
              <a:rPr lang="fr-FR" smtClean="0"/>
              <a:t>25/07/2016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95D2-CCDC-4940-BAF3-AD7BC63D8D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15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0EF2-B446-954F-B245-43559AEDB46E}" type="datetimeFigureOut">
              <a:rPr lang="fr-FR" smtClean="0"/>
              <a:t>25/07/2016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95D2-CCDC-4940-BAF3-AD7BC63D8D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74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5702355" y="1892070"/>
            <a:ext cx="7973574" cy="40329432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72254" y="1892070"/>
            <a:ext cx="23630037" cy="40329432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0EF2-B446-954F-B245-43559AEDB46E}" type="datetimeFigureOut">
              <a:rPr lang="fr-FR" smtClean="0"/>
              <a:t>25/07/2016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95D2-CCDC-4940-BAF3-AD7BC63D8D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94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0EF2-B446-954F-B245-43559AEDB46E}" type="datetimeFigureOut">
              <a:rPr lang="fr-FR" smtClean="0"/>
              <a:t>25/07/2016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95D2-CCDC-4940-BAF3-AD7BC63D8D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74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2179" y="11569134"/>
            <a:ext cx="15303262" cy="3575762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22179" y="7630796"/>
            <a:ext cx="15303262" cy="3938338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46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9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23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98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7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47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12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9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0EF2-B446-954F-B245-43559AEDB46E}" type="datetimeFigureOut">
              <a:rPr lang="fr-FR" smtClean="0"/>
              <a:t>25/07/2016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95D2-CCDC-4940-BAF3-AD7BC63D8D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3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72254" y="11027351"/>
            <a:ext cx="15800242" cy="3119415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872560" y="11027351"/>
            <a:ext cx="15803369" cy="3119415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0EF2-B446-954F-B245-43559AEDB46E}" type="datetimeFigureOut">
              <a:rPr lang="fr-FR" smtClean="0"/>
              <a:t>25/07/2016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95D2-CCDC-4940-BAF3-AD7BC63D8D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78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2" y="720988"/>
            <a:ext cx="16203454" cy="30006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4030027"/>
            <a:ext cx="7954822" cy="167952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46" indent="0">
              <a:buNone/>
              <a:defRPr sz="4500" b="1"/>
            </a:lvl2pPr>
            <a:lvl3pPr marL="2057491" indent="0">
              <a:buNone/>
              <a:defRPr sz="4100" b="1"/>
            </a:lvl3pPr>
            <a:lvl4pPr marL="3086237" indent="0">
              <a:buNone/>
              <a:defRPr sz="3600" b="1"/>
            </a:lvl4pPr>
            <a:lvl5pPr marL="4114983" indent="0">
              <a:buNone/>
              <a:defRPr sz="3600" b="1"/>
            </a:lvl5pPr>
            <a:lvl6pPr marL="5143729" indent="0">
              <a:buNone/>
              <a:defRPr sz="3600" b="1"/>
            </a:lvl6pPr>
            <a:lvl7pPr marL="6172474" indent="0">
              <a:buNone/>
              <a:defRPr sz="3600" b="1"/>
            </a:lvl7pPr>
            <a:lvl8pPr marL="7201220" indent="0">
              <a:buNone/>
              <a:defRPr sz="3600" b="1"/>
            </a:lvl8pPr>
            <a:lvl9pPr marL="8229966" indent="0">
              <a:buNone/>
              <a:defRPr sz="3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00192" y="5709550"/>
            <a:ext cx="7954822" cy="10373046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145701" y="4030027"/>
            <a:ext cx="7957946" cy="167952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46" indent="0">
              <a:buNone/>
              <a:defRPr sz="4500" b="1"/>
            </a:lvl2pPr>
            <a:lvl3pPr marL="2057491" indent="0">
              <a:buNone/>
              <a:defRPr sz="4100" b="1"/>
            </a:lvl3pPr>
            <a:lvl4pPr marL="3086237" indent="0">
              <a:buNone/>
              <a:defRPr sz="3600" b="1"/>
            </a:lvl4pPr>
            <a:lvl5pPr marL="4114983" indent="0">
              <a:buNone/>
              <a:defRPr sz="3600" b="1"/>
            </a:lvl5pPr>
            <a:lvl6pPr marL="5143729" indent="0">
              <a:buNone/>
              <a:defRPr sz="3600" b="1"/>
            </a:lvl6pPr>
            <a:lvl7pPr marL="6172474" indent="0">
              <a:buNone/>
              <a:defRPr sz="3600" b="1"/>
            </a:lvl7pPr>
            <a:lvl8pPr marL="7201220" indent="0">
              <a:buNone/>
              <a:defRPr sz="3600" b="1"/>
            </a:lvl8pPr>
            <a:lvl9pPr marL="8229966" indent="0">
              <a:buNone/>
              <a:defRPr sz="3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145701" y="5709550"/>
            <a:ext cx="7957946" cy="10373046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0EF2-B446-954F-B245-43559AEDB46E}" type="datetimeFigureOut">
              <a:rPr lang="fr-FR" smtClean="0"/>
              <a:t>25/07/2016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95D2-CCDC-4940-BAF3-AD7BC63D8D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85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0EF2-B446-954F-B245-43559AEDB46E}" type="datetimeFigureOut">
              <a:rPr lang="fr-FR" smtClean="0"/>
              <a:t>25/07/2016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95D2-CCDC-4940-BAF3-AD7BC63D8D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95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0EF2-B446-954F-B245-43559AEDB46E}" type="datetimeFigureOut">
              <a:rPr lang="fr-FR" smtClean="0"/>
              <a:t>25/07/2016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95D2-CCDC-4940-BAF3-AD7BC63D8D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41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3" y="716820"/>
            <a:ext cx="5923139" cy="305065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39000" y="716821"/>
            <a:ext cx="10064646" cy="15365777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00193" y="3767471"/>
            <a:ext cx="5923139" cy="12315127"/>
          </a:xfrm>
        </p:spPr>
        <p:txBody>
          <a:bodyPr/>
          <a:lstStyle>
            <a:lvl1pPr marL="0" indent="0">
              <a:buNone/>
              <a:defRPr sz="3200"/>
            </a:lvl1pPr>
            <a:lvl2pPr marL="1028746" indent="0">
              <a:buNone/>
              <a:defRPr sz="2700"/>
            </a:lvl2pPr>
            <a:lvl3pPr marL="2057491" indent="0">
              <a:buNone/>
              <a:defRPr sz="2300"/>
            </a:lvl3pPr>
            <a:lvl4pPr marL="3086237" indent="0">
              <a:buNone/>
              <a:defRPr sz="2000"/>
            </a:lvl4pPr>
            <a:lvl5pPr marL="4114983" indent="0">
              <a:buNone/>
              <a:defRPr sz="2000"/>
            </a:lvl5pPr>
            <a:lvl6pPr marL="5143729" indent="0">
              <a:buNone/>
              <a:defRPr sz="2000"/>
            </a:lvl6pPr>
            <a:lvl7pPr marL="6172474" indent="0">
              <a:buNone/>
              <a:defRPr sz="2000"/>
            </a:lvl7pPr>
            <a:lvl8pPr marL="7201220" indent="0">
              <a:buNone/>
              <a:defRPr sz="2000"/>
            </a:lvl8pPr>
            <a:lvl9pPr marL="8229966" indent="0">
              <a:buNone/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0EF2-B446-954F-B245-43559AEDB46E}" type="datetimeFigureOut">
              <a:rPr lang="fr-FR" smtClean="0"/>
              <a:t>25/07/2016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95D2-CCDC-4940-BAF3-AD7BC63D8D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57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8878" y="12602687"/>
            <a:ext cx="10802303" cy="1487818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528878" y="1608676"/>
            <a:ext cx="10802303" cy="10802303"/>
          </a:xfrm>
        </p:spPr>
        <p:txBody>
          <a:bodyPr/>
          <a:lstStyle>
            <a:lvl1pPr marL="0" indent="0">
              <a:buNone/>
              <a:defRPr sz="7200"/>
            </a:lvl1pPr>
            <a:lvl2pPr marL="1028746" indent="0">
              <a:buNone/>
              <a:defRPr sz="6300"/>
            </a:lvl2pPr>
            <a:lvl3pPr marL="2057491" indent="0">
              <a:buNone/>
              <a:defRPr sz="5400"/>
            </a:lvl3pPr>
            <a:lvl4pPr marL="3086237" indent="0">
              <a:buNone/>
              <a:defRPr sz="4500"/>
            </a:lvl4pPr>
            <a:lvl5pPr marL="4114983" indent="0">
              <a:buNone/>
              <a:defRPr sz="4500"/>
            </a:lvl5pPr>
            <a:lvl6pPr marL="5143729" indent="0">
              <a:buNone/>
              <a:defRPr sz="4500"/>
            </a:lvl6pPr>
            <a:lvl7pPr marL="6172474" indent="0">
              <a:buNone/>
              <a:defRPr sz="4500"/>
            </a:lvl7pPr>
            <a:lvl8pPr marL="7201220" indent="0">
              <a:buNone/>
              <a:defRPr sz="4500"/>
            </a:lvl8pPr>
            <a:lvl9pPr marL="8229966" indent="0">
              <a:buNone/>
              <a:defRPr sz="4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28878" y="14090505"/>
            <a:ext cx="10802303" cy="2112949"/>
          </a:xfrm>
        </p:spPr>
        <p:txBody>
          <a:bodyPr/>
          <a:lstStyle>
            <a:lvl1pPr marL="0" indent="0">
              <a:buNone/>
              <a:defRPr sz="3200"/>
            </a:lvl1pPr>
            <a:lvl2pPr marL="1028746" indent="0">
              <a:buNone/>
              <a:defRPr sz="2700"/>
            </a:lvl2pPr>
            <a:lvl3pPr marL="2057491" indent="0">
              <a:buNone/>
              <a:defRPr sz="2300"/>
            </a:lvl3pPr>
            <a:lvl4pPr marL="3086237" indent="0">
              <a:buNone/>
              <a:defRPr sz="2000"/>
            </a:lvl4pPr>
            <a:lvl5pPr marL="4114983" indent="0">
              <a:buNone/>
              <a:defRPr sz="2000"/>
            </a:lvl5pPr>
            <a:lvl6pPr marL="5143729" indent="0">
              <a:buNone/>
              <a:defRPr sz="2000"/>
            </a:lvl6pPr>
            <a:lvl7pPr marL="6172474" indent="0">
              <a:buNone/>
              <a:defRPr sz="2000"/>
            </a:lvl7pPr>
            <a:lvl8pPr marL="7201220" indent="0">
              <a:buNone/>
              <a:defRPr sz="2000"/>
            </a:lvl8pPr>
            <a:lvl9pPr marL="8229966" indent="0">
              <a:buNone/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0EF2-B446-954F-B245-43559AEDB46E}" type="datetimeFigureOut">
              <a:rPr lang="fr-FR" smtClean="0"/>
              <a:t>25/07/2016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95D2-CCDC-4940-BAF3-AD7BC63D8D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80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00192" y="720988"/>
            <a:ext cx="16203454" cy="3000640"/>
          </a:xfrm>
          <a:prstGeom prst="rect">
            <a:avLst/>
          </a:prstGeom>
        </p:spPr>
        <p:txBody>
          <a:bodyPr vert="horz" lIns="205749" tIns="102875" rIns="205749" bIns="102875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4200897"/>
            <a:ext cx="16203454" cy="11881701"/>
          </a:xfrm>
          <a:prstGeom prst="rect">
            <a:avLst/>
          </a:prstGeom>
        </p:spPr>
        <p:txBody>
          <a:bodyPr vert="horz" lIns="205749" tIns="102875" rIns="205749" bIns="102875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00192" y="16686892"/>
            <a:ext cx="4200896" cy="958538"/>
          </a:xfrm>
          <a:prstGeom prst="rect">
            <a:avLst/>
          </a:prstGeom>
        </p:spPr>
        <p:txBody>
          <a:bodyPr vert="horz" lIns="205749" tIns="102875" rIns="205749" bIns="102875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0EF2-B446-954F-B245-43559AEDB46E}" type="datetimeFigureOut">
              <a:rPr lang="fr-FR" smtClean="0"/>
              <a:t>25/07/2016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151312" y="16686892"/>
            <a:ext cx="5701215" cy="958538"/>
          </a:xfrm>
          <a:prstGeom prst="rect">
            <a:avLst/>
          </a:prstGeom>
        </p:spPr>
        <p:txBody>
          <a:bodyPr vert="horz" lIns="205749" tIns="102875" rIns="205749" bIns="102875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902750" y="16686892"/>
            <a:ext cx="4200896" cy="958538"/>
          </a:xfrm>
          <a:prstGeom prst="rect">
            <a:avLst/>
          </a:prstGeom>
        </p:spPr>
        <p:txBody>
          <a:bodyPr vert="horz" lIns="205749" tIns="102875" rIns="205749" bIns="102875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95D2-CCDC-4940-BAF3-AD7BC63D8D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60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8746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59" indent="-771559" algn="l" defTabSz="1028746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712" indent="-642966" algn="l" defTabSz="1028746" rtl="0" eaLnBrk="1" latinLnBrk="0" hangingPunct="1">
        <a:spcBef>
          <a:spcPct val="20000"/>
        </a:spcBef>
        <a:buFont typeface="Arial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864" indent="-514373" algn="l" defTabSz="1028746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610" indent="-514373" algn="l" defTabSz="1028746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356" indent="-514373" algn="l" defTabSz="1028746" rtl="0" eaLnBrk="1" latinLnBrk="0" hangingPunct="1">
        <a:spcBef>
          <a:spcPct val="20000"/>
        </a:spcBef>
        <a:buFont typeface="Arial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8101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847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593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4339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46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91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237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83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729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474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1220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966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à coins arrondis 278"/>
          <p:cNvSpPr/>
          <p:nvPr/>
        </p:nvSpPr>
        <p:spPr>
          <a:xfrm>
            <a:off x="282229" y="2543972"/>
            <a:ext cx="13276428" cy="5657629"/>
          </a:xfrm>
          <a:prstGeom prst="roundRect">
            <a:avLst>
              <a:gd name="adj" fmla="val 6272"/>
            </a:avLst>
          </a:prstGeom>
          <a:solidFill>
            <a:schemeClr val="bg1">
              <a:lumMod val="95000"/>
            </a:schemeClr>
          </a:solidFill>
          <a:ln w="3175" cmpd="sng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Light"/>
              <a:cs typeface="Seravek Ligh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407340" y="2949812"/>
            <a:ext cx="7381811" cy="5093049"/>
          </a:xfrm>
          <a:prstGeom prst="roundRect">
            <a:avLst>
              <a:gd name="adj" fmla="val 4892"/>
            </a:avLst>
          </a:prstGeom>
          <a:solidFill>
            <a:schemeClr val="bg1">
              <a:lumMod val="85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à coins arrondis 147"/>
          <p:cNvSpPr/>
          <p:nvPr/>
        </p:nvSpPr>
        <p:spPr>
          <a:xfrm>
            <a:off x="8779841" y="2927685"/>
            <a:ext cx="4536738" cy="5093049"/>
          </a:xfrm>
          <a:prstGeom prst="roundRect">
            <a:avLst>
              <a:gd name="adj" fmla="val 4892"/>
            </a:avLst>
          </a:prstGeom>
          <a:solidFill>
            <a:srgbClr val="D9D9D9"/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72064" y="2566910"/>
            <a:ext cx="217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Seravek Light"/>
                <a:cs typeface="Seravek Light"/>
              </a:rPr>
              <a:t>Abstract syntax</a:t>
            </a:r>
            <a:endParaRPr lang="en-US" sz="1800" i="1" dirty="0">
              <a:latin typeface="Seravek Light"/>
              <a:cs typeface="Seravek Light"/>
            </a:endParaRPr>
          </a:p>
        </p:txBody>
      </p:sp>
      <p:grpSp>
        <p:nvGrpSpPr>
          <p:cNvPr id="5" name="Grouper 4"/>
          <p:cNvGrpSpPr/>
          <p:nvPr/>
        </p:nvGrpSpPr>
        <p:grpSpPr>
          <a:xfrm>
            <a:off x="2651343" y="3190900"/>
            <a:ext cx="1198466" cy="546181"/>
            <a:chOff x="9091768" y="13400646"/>
            <a:chExt cx="1570493" cy="546181"/>
          </a:xfrm>
        </p:grpSpPr>
        <p:sp>
          <p:nvSpPr>
            <p:cNvPr id="6" name="Rectangle 5"/>
            <p:cNvSpPr/>
            <p:nvPr/>
          </p:nvSpPr>
          <p:spPr>
            <a:xfrm>
              <a:off x="9091768" y="13400646"/>
              <a:ext cx="1559832" cy="54618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Seravek Light"/>
                <a:cs typeface="Seravek Light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9097470" y="13430050"/>
              <a:ext cx="156479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b="1" dirty="0" smtClean="0">
                  <a:latin typeface="Seravek Light"/>
                  <a:cs typeface="Seravek Light"/>
                </a:rPr>
                <a:t>Program</a:t>
              </a:r>
              <a:endParaRPr lang="en-US" sz="1800" b="1" dirty="0">
                <a:latin typeface="Seravek Light"/>
                <a:cs typeface="Seravek Light"/>
              </a:endParaRPr>
            </a:p>
          </p:txBody>
        </p:sp>
        <p:cxnSp>
          <p:nvCxnSpPr>
            <p:cNvPr id="8" name="Connecteur droit 7"/>
            <p:cNvCxnSpPr/>
            <p:nvPr/>
          </p:nvCxnSpPr>
          <p:spPr>
            <a:xfrm>
              <a:off x="9091768" y="13701529"/>
              <a:ext cx="1559832" cy="0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ZoneTexte 9"/>
          <p:cNvSpPr txBox="1"/>
          <p:nvPr/>
        </p:nvSpPr>
        <p:spPr>
          <a:xfrm>
            <a:off x="8427021" y="2543972"/>
            <a:ext cx="178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>
                <a:latin typeface="Seravek Light"/>
                <a:cs typeface="Seravek Light"/>
              </a:rPr>
              <a:t>Semantics</a:t>
            </a:r>
            <a:endParaRPr lang="en-US" sz="1800" i="1" dirty="0">
              <a:latin typeface="Seravek Light"/>
              <a:cs typeface="Seravek Light"/>
            </a:endParaRPr>
          </a:p>
        </p:txBody>
      </p:sp>
      <p:cxnSp>
        <p:nvCxnSpPr>
          <p:cNvPr id="13" name="Connecteur droit 12"/>
          <p:cNvCxnSpPr>
            <a:stCxn id="6" idx="2"/>
            <a:endCxn id="33" idx="0"/>
          </p:cNvCxnSpPr>
          <p:nvPr/>
        </p:nvCxnSpPr>
        <p:spPr>
          <a:xfrm flipH="1">
            <a:off x="3241766" y="3737081"/>
            <a:ext cx="4742" cy="513705"/>
          </a:xfrm>
          <a:prstGeom prst="line">
            <a:avLst/>
          </a:prstGeom>
          <a:ln w="28575" cmpd="sng">
            <a:solidFill>
              <a:srgbClr val="000000"/>
            </a:solidFill>
            <a:headEnd type="diamond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er 13"/>
          <p:cNvGrpSpPr/>
          <p:nvPr/>
        </p:nvGrpSpPr>
        <p:grpSpPr>
          <a:xfrm>
            <a:off x="9055811" y="3148136"/>
            <a:ext cx="1958136" cy="652162"/>
            <a:chOff x="848895" y="5725821"/>
            <a:chExt cx="1594889" cy="652162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848895" y="5725821"/>
              <a:ext cx="1594889" cy="480859"/>
            </a:xfrm>
            <a:prstGeom prst="roundRect">
              <a:avLst/>
            </a:prstGeom>
            <a:solidFill>
              <a:srgbClr val="FFFFFF"/>
            </a:solidFill>
            <a:ln w="31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 Light"/>
                <a:cs typeface="Seravek Light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917603" y="5823985"/>
              <a:ext cx="15261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dirty="0" smtClean="0">
                  <a:latin typeface="Seravek Light"/>
                  <a:cs typeface="Seravek Light"/>
                </a:rPr>
                <a:t>Boolean eval () {…}</a:t>
              </a:r>
              <a:endParaRPr lang="en-US" sz="1800" dirty="0">
                <a:latin typeface="Seravek Light"/>
                <a:cs typeface="Seravek Light"/>
              </a:endParaRPr>
            </a:p>
          </p:txBody>
        </p:sp>
      </p:grpSp>
      <p:sp>
        <p:nvSpPr>
          <p:cNvPr id="18" name="Forme libre 17"/>
          <p:cNvSpPr/>
          <p:nvPr/>
        </p:nvSpPr>
        <p:spPr>
          <a:xfrm>
            <a:off x="11006089" y="3410246"/>
            <a:ext cx="258937" cy="401151"/>
          </a:xfrm>
          <a:custGeom>
            <a:avLst/>
            <a:gdLst>
              <a:gd name="connsiteX0" fmla="*/ 0 w 258937"/>
              <a:gd name="connsiteY0" fmla="*/ 18910 h 401151"/>
              <a:gd name="connsiteX1" fmla="*/ 209615 w 258937"/>
              <a:gd name="connsiteY1" fmla="*/ 43571 h 401151"/>
              <a:gd name="connsiteX2" fmla="*/ 258937 w 258937"/>
              <a:gd name="connsiteY2" fmla="*/ 401151 h 40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937" h="401151">
                <a:moveTo>
                  <a:pt x="0" y="18910"/>
                </a:moveTo>
                <a:cubicBezTo>
                  <a:pt x="83229" y="-613"/>
                  <a:pt x="166459" y="-20136"/>
                  <a:pt x="209615" y="43571"/>
                </a:cubicBezTo>
                <a:cubicBezTo>
                  <a:pt x="252771" y="107278"/>
                  <a:pt x="258937" y="401151"/>
                  <a:pt x="258937" y="401151"/>
                </a:cubicBezTo>
              </a:path>
            </a:pathLst>
          </a:custGeom>
          <a:ln w="3175" cmpd="sng">
            <a:solidFill>
              <a:srgbClr val="008000"/>
            </a:solidFill>
            <a:prstDash val="solid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ravek Light"/>
              <a:cs typeface="Seravek Ligh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1190743" y="3182877"/>
            <a:ext cx="61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8000"/>
                </a:solidFill>
                <a:latin typeface="Seravek Light"/>
                <a:cs typeface="Seravek Light"/>
              </a:rPr>
              <a:t>call</a:t>
            </a:r>
            <a:endParaRPr lang="en-US" sz="1800" b="1" dirty="0">
              <a:solidFill>
                <a:srgbClr val="008000"/>
              </a:solidFill>
              <a:latin typeface="Seravek Light"/>
              <a:cs typeface="Seravek Light"/>
            </a:endParaRPr>
          </a:p>
        </p:txBody>
      </p:sp>
      <p:sp>
        <p:nvSpPr>
          <p:cNvPr id="21" name="Forme libre 20"/>
          <p:cNvSpPr/>
          <p:nvPr/>
        </p:nvSpPr>
        <p:spPr>
          <a:xfrm>
            <a:off x="3842059" y="3218581"/>
            <a:ext cx="5213751" cy="333628"/>
          </a:xfrm>
          <a:custGeom>
            <a:avLst/>
            <a:gdLst>
              <a:gd name="connsiteX0" fmla="*/ 5647296 w 5647296"/>
              <a:gd name="connsiteY0" fmla="*/ 0 h 345250"/>
              <a:gd name="connsiteX1" fmla="*/ 1997515 w 5647296"/>
              <a:gd name="connsiteY1" fmla="*/ 0 h 345250"/>
              <a:gd name="connsiteX2" fmla="*/ 579526 w 5647296"/>
              <a:gd name="connsiteY2" fmla="*/ 49322 h 345250"/>
              <a:gd name="connsiteX3" fmla="*/ 0 w 5647296"/>
              <a:gd name="connsiteY3" fmla="*/ 345250 h 34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7296" h="345250">
                <a:moveTo>
                  <a:pt x="5647296" y="0"/>
                </a:moveTo>
                <a:lnTo>
                  <a:pt x="1997515" y="0"/>
                </a:lnTo>
                <a:cubicBezTo>
                  <a:pt x="1152887" y="8220"/>
                  <a:pt x="912445" y="-8220"/>
                  <a:pt x="579526" y="49322"/>
                </a:cubicBezTo>
                <a:cubicBezTo>
                  <a:pt x="246607" y="106864"/>
                  <a:pt x="0" y="345250"/>
                  <a:pt x="0" y="345250"/>
                </a:cubicBezTo>
              </a:path>
            </a:pathLst>
          </a:custGeom>
          <a:ln w="3175" cmpd="sng">
            <a:solidFill>
              <a:srgbClr val="FF0000"/>
            </a:solidFill>
            <a:prstDash val="lg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ravek Light"/>
              <a:cs typeface="Seravek Ligh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702606" y="2899665"/>
            <a:ext cx="110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0000"/>
                </a:solidFill>
                <a:latin typeface="Seravek Light"/>
                <a:cs typeface="Seravek Light"/>
              </a:rPr>
              <a:t>weave</a:t>
            </a:r>
            <a:endParaRPr lang="en-US" sz="1800" b="1" dirty="0">
              <a:solidFill>
                <a:srgbClr val="FF0000"/>
              </a:solidFill>
              <a:latin typeface="Seravek Light"/>
              <a:cs typeface="Seravek Light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177302" y="3972441"/>
            <a:ext cx="10169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latin typeface="Seravek Light"/>
                <a:cs typeface="Seravek Light"/>
              </a:rPr>
              <a:t>constraints</a:t>
            </a:r>
            <a:endParaRPr lang="en-US" sz="1600" b="1" dirty="0">
              <a:latin typeface="Seravek Light"/>
              <a:cs typeface="Seravek Light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184246" y="3977083"/>
            <a:ext cx="50733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latin typeface="Seravek Light"/>
                <a:cs typeface="Seravek Light"/>
              </a:rPr>
              <a:t>0..*</a:t>
            </a:r>
            <a:endParaRPr lang="en-US" sz="1600" b="1" dirty="0">
              <a:latin typeface="Seravek Light"/>
              <a:cs typeface="Seravek Light"/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491534" y="4197024"/>
            <a:ext cx="1380887" cy="842545"/>
            <a:chOff x="396829" y="2870674"/>
            <a:chExt cx="1206830" cy="410929"/>
          </a:xfrm>
        </p:grpSpPr>
        <p:sp>
          <p:nvSpPr>
            <p:cNvPr id="26" name="Rectangle 25"/>
            <p:cNvSpPr/>
            <p:nvPr/>
          </p:nvSpPr>
          <p:spPr>
            <a:xfrm>
              <a:off x="396829" y="2873570"/>
              <a:ext cx="1202369" cy="408033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Seravek Light"/>
                <a:cs typeface="Seravek Light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97467" y="2870674"/>
              <a:ext cx="1206192" cy="1350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 smtClean="0">
                  <a:latin typeface="Seravek Light"/>
                  <a:cs typeface="Seravek Light"/>
                </a:rPr>
                <a:t>Variable</a:t>
              </a:r>
              <a:endParaRPr lang="en-US" sz="1800" dirty="0">
                <a:latin typeface="Seravek Light"/>
                <a:cs typeface="Seravek Light"/>
              </a:endParaRPr>
            </a:p>
          </p:txBody>
        </p:sp>
        <p:cxnSp>
          <p:nvCxnSpPr>
            <p:cNvPr id="28" name="Connecteur droit 27"/>
            <p:cNvCxnSpPr/>
            <p:nvPr/>
          </p:nvCxnSpPr>
          <p:spPr>
            <a:xfrm>
              <a:off x="396829" y="3017114"/>
              <a:ext cx="1202369" cy="0"/>
            </a:xfrm>
            <a:prstGeom prst="line">
              <a:avLst/>
            </a:prstGeom>
            <a:ln w="3175" cmpd="sng">
              <a:solidFill>
                <a:srgbClr val="000000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r 28"/>
          <p:cNvGrpSpPr/>
          <p:nvPr/>
        </p:nvGrpSpPr>
        <p:grpSpPr>
          <a:xfrm>
            <a:off x="2614032" y="4250786"/>
            <a:ext cx="1306525" cy="636415"/>
            <a:chOff x="871575" y="3956068"/>
            <a:chExt cx="1256573" cy="341648"/>
          </a:xfrm>
        </p:grpSpPr>
        <p:grpSp>
          <p:nvGrpSpPr>
            <p:cNvPr id="30" name="Grouper 29"/>
            <p:cNvGrpSpPr/>
            <p:nvPr/>
          </p:nvGrpSpPr>
          <p:grpSpPr>
            <a:xfrm>
              <a:off x="871575" y="3956068"/>
              <a:ext cx="1206830" cy="341648"/>
              <a:chOff x="396829" y="2870674"/>
              <a:chExt cx="1206830" cy="34164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96829" y="2873570"/>
                <a:ext cx="1202369" cy="338752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latin typeface="Seravek Light"/>
                  <a:cs typeface="Seravek Light"/>
                </a:endParaRP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397467" y="2870674"/>
                <a:ext cx="1206192" cy="1487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Seravek Light"/>
                    <a:cs typeface="Seravek Light"/>
                  </a:rPr>
                  <a:t>Constraint</a:t>
                </a:r>
                <a:endParaRPr lang="en-US" sz="1800" b="1" dirty="0">
                  <a:latin typeface="Seravek Light"/>
                  <a:cs typeface="Seravek Light"/>
                </a:endParaRPr>
              </a:p>
            </p:txBody>
          </p:sp>
          <p:cxnSp>
            <p:nvCxnSpPr>
              <p:cNvPr id="34" name="Connecteur droit 33"/>
              <p:cNvCxnSpPr/>
              <p:nvPr/>
            </p:nvCxnSpPr>
            <p:spPr>
              <a:xfrm>
                <a:off x="396829" y="3038086"/>
                <a:ext cx="1202369" cy="0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ZoneTexte 30"/>
            <p:cNvSpPr txBox="1"/>
            <p:nvPr/>
          </p:nvSpPr>
          <p:spPr>
            <a:xfrm>
              <a:off x="934753" y="4122313"/>
              <a:ext cx="1193395" cy="1321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err="1" smtClean="0">
                  <a:latin typeface="Seravek Light"/>
                  <a:cs typeface="Seravek Light"/>
                </a:rPr>
                <a:t>name:String</a:t>
              </a:r>
              <a:endParaRPr lang="en-US" sz="1600" b="1" dirty="0">
                <a:latin typeface="Seravek Light"/>
                <a:cs typeface="Seravek Light"/>
              </a:endParaRPr>
            </a:p>
          </p:txBody>
        </p:sp>
      </p:grpSp>
      <p:sp>
        <p:nvSpPr>
          <p:cNvPr id="38" name="ZoneTexte 37"/>
          <p:cNvSpPr txBox="1"/>
          <p:nvPr/>
        </p:nvSpPr>
        <p:spPr>
          <a:xfrm>
            <a:off x="7736028" y="3825924"/>
            <a:ext cx="100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0000"/>
                </a:solidFill>
                <a:latin typeface="Seravek Light"/>
                <a:cs typeface="Seravek Light"/>
              </a:rPr>
              <a:t>weave</a:t>
            </a:r>
            <a:endParaRPr lang="en-US" sz="1800" b="1" dirty="0">
              <a:solidFill>
                <a:srgbClr val="FF0000"/>
              </a:solidFill>
              <a:latin typeface="Seravek Light"/>
              <a:cs typeface="Seravek Light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829871" y="4549629"/>
            <a:ext cx="85269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 smtClean="0">
                <a:latin typeface="Seravek Light"/>
                <a:cs typeface="Seravek Light"/>
              </a:rPr>
              <a:t>context</a:t>
            </a:r>
            <a:endParaRPr lang="en-US" sz="1500" dirty="0">
              <a:latin typeface="Seravek Light"/>
              <a:cs typeface="Seravek Ligh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215934" y="4319531"/>
            <a:ext cx="50733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Seravek Light"/>
                <a:cs typeface="Seravek Light"/>
              </a:rPr>
              <a:t>0..*</a:t>
            </a:r>
            <a:endParaRPr lang="en-US" sz="1600" dirty="0">
              <a:latin typeface="Seravek Light"/>
              <a:cs typeface="Seravek Light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205972" y="2167002"/>
            <a:ext cx="426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ravek Light"/>
                <a:cs typeface="Seravek Light"/>
              </a:rPr>
              <a:t>Language Module: </a:t>
            </a:r>
            <a:r>
              <a:rPr lang="en-US" sz="2000" dirty="0" smtClean="0">
                <a:latin typeface="Seravek Light"/>
                <a:cs typeface="Seravek Light"/>
              </a:rPr>
              <a:t>Constraints</a:t>
            </a:r>
            <a:endParaRPr lang="en-US" sz="2000" dirty="0">
              <a:latin typeface="Seravek Light"/>
              <a:cs typeface="Seravek Ligh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747552" y="5228079"/>
            <a:ext cx="100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0000"/>
                </a:solidFill>
                <a:latin typeface="Seravek Light"/>
                <a:cs typeface="Seravek Light"/>
              </a:rPr>
              <a:t>weave</a:t>
            </a:r>
            <a:endParaRPr lang="en-US" sz="1800" b="1" dirty="0">
              <a:solidFill>
                <a:srgbClr val="FF0000"/>
              </a:solidFill>
              <a:latin typeface="Seravek Light"/>
              <a:cs typeface="Seravek Light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1801586" y="3927465"/>
            <a:ext cx="61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8000"/>
                </a:solidFill>
                <a:latin typeface="Seravek Light"/>
                <a:cs typeface="Seravek Light"/>
              </a:rPr>
              <a:t>call</a:t>
            </a:r>
            <a:endParaRPr lang="en-US" sz="1800" b="1" dirty="0">
              <a:solidFill>
                <a:srgbClr val="008000"/>
              </a:solidFill>
              <a:latin typeface="Seravek Light"/>
              <a:cs typeface="Seravek Light"/>
            </a:endParaRPr>
          </a:p>
        </p:txBody>
      </p:sp>
      <p:grpSp>
        <p:nvGrpSpPr>
          <p:cNvPr id="46" name="Grouper 45"/>
          <p:cNvGrpSpPr/>
          <p:nvPr/>
        </p:nvGrpSpPr>
        <p:grpSpPr>
          <a:xfrm>
            <a:off x="507115" y="5574476"/>
            <a:ext cx="1350708" cy="553998"/>
            <a:chOff x="396829" y="2870674"/>
            <a:chExt cx="1206830" cy="297404"/>
          </a:xfrm>
        </p:grpSpPr>
        <p:sp>
          <p:nvSpPr>
            <p:cNvPr id="48" name="Rectangle 47"/>
            <p:cNvSpPr/>
            <p:nvPr/>
          </p:nvSpPr>
          <p:spPr>
            <a:xfrm>
              <a:off x="396829" y="2873571"/>
              <a:ext cx="1202369" cy="273687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Seravek Light"/>
                <a:cs typeface="Seravek Light"/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397467" y="2870674"/>
              <a:ext cx="1206192" cy="2974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i="1" dirty="0" err="1" smtClean="0">
                  <a:latin typeface="Seravek Light"/>
                  <a:cs typeface="Seravek Light"/>
                </a:rPr>
                <a:t>PrimitiveType</a:t>
              </a:r>
              <a:endParaRPr lang="en-US" sz="1800" i="1" dirty="0">
                <a:latin typeface="Seravek Light"/>
                <a:cs typeface="Seravek Light"/>
              </a:endParaRPr>
            </a:p>
          </p:txBody>
        </p:sp>
        <p:cxnSp>
          <p:nvCxnSpPr>
            <p:cNvPr id="50" name="Connecteur droit 49"/>
            <p:cNvCxnSpPr/>
            <p:nvPr/>
          </p:nvCxnSpPr>
          <p:spPr>
            <a:xfrm>
              <a:off x="396829" y="3038086"/>
              <a:ext cx="1202369" cy="0"/>
            </a:xfrm>
            <a:prstGeom prst="line">
              <a:avLst/>
            </a:prstGeom>
            <a:ln w="3175" cmpd="sng">
              <a:solidFill>
                <a:srgbClr val="000000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Connecteur droit 50"/>
          <p:cNvCxnSpPr>
            <a:stCxn id="123" idx="2"/>
            <a:endCxn id="48" idx="0"/>
          </p:cNvCxnSpPr>
          <p:nvPr/>
        </p:nvCxnSpPr>
        <p:spPr>
          <a:xfrm>
            <a:off x="1177088" y="5034951"/>
            <a:ext cx="2885" cy="544921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605721" y="5314576"/>
            <a:ext cx="5509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Seravek Light"/>
                <a:cs typeface="Seravek Light"/>
              </a:rPr>
              <a:t>+ </a:t>
            </a:r>
            <a:r>
              <a:rPr lang="en-US" sz="1600" dirty="0" smtClean="0">
                <a:latin typeface="Seravek Light"/>
                <a:cs typeface="Seravek Light"/>
              </a:rPr>
              <a:t>type</a:t>
            </a:r>
            <a:endParaRPr lang="en-US" sz="1600" dirty="0">
              <a:latin typeface="Seravek Light"/>
              <a:cs typeface="Seravek Light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1117196" y="5326536"/>
            <a:ext cx="2536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Seravek Light"/>
                <a:cs typeface="Seravek Light"/>
              </a:rPr>
              <a:t>1</a:t>
            </a:r>
            <a:endParaRPr lang="en-US" sz="1600" dirty="0">
              <a:latin typeface="Seravek Light"/>
              <a:cs typeface="Seravek Light"/>
            </a:endParaRPr>
          </a:p>
        </p:txBody>
      </p:sp>
      <p:cxnSp>
        <p:nvCxnSpPr>
          <p:cNvPr id="56" name="Connecteur droit 55"/>
          <p:cNvCxnSpPr/>
          <p:nvPr/>
        </p:nvCxnSpPr>
        <p:spPr>
          <a:xfrm>
            <a:off x="1867664" y="4562638"/>
            <a:ext cx="746368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er 84"/>
          <p:cNvGrpSpPr/>
          <p:nvPr/>
        </p:nvGrpSpPr>
        <p:grpSpPr>
          <a:xfrm>
            <a:off x="4441997" y="4495054"/>
            <a:ext cx="1212089" cy="633275"/>
            <a:chOff x="396829" y="2870674"/>
            <a:chExt cx="1206830" cy="345144"/>
          </a:xfrm>
        </p:grpSpPr>
        <p:sp>
          <p:nvSpPr>
            <p:cNvPr id="86" name="Rectangle 85"/>
            <p:cNvSpPr/>
            <p:nvPr/>
          </p:nvSpPr>
          <p:spPr>
            <a:xfrm>
              <a:off x="396829" y="2873570"/>
              <a:ext cx="1202369" cy="34224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Seravek Light"/>
                <a:cs typeface="Seravek Light"/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397467" y="2870674"/>
              <a:ext cx="1206192" cy="142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700" dirty="0" err="1" smtClean="0">
                  <a:latin typeface="Seravek Light"/>
                  <a:cs typeface="Seravek Light"/>
                </a:rPr>
                <a:t>StmtBlock</a:t>
              </a:r>
              <a:endParaRPr lang="en-US" sz="1700" dirty="0">
                <a:latin typeface="Seravek Light"/>
                <a:cs typeface="Seravek Light"/>
              </a:endParaRPr>
            </a:p>
          </p:txBody>
        </p:sp>
        <p:cxnSp>
          <p:nvCxnSpPr>
            <p:cNvPr id="88" name="Connecteur droit 87"/>
            <p:cNvCxnSpPr/>
            <p:nvPr/>
          </p:nvCxnSpPr>
          <p:spPr>
            <a:xfrm>
              <a:off x="396829" y="3036406"/>
              <a:ext cx="1202369" cy="0"/>
            </a:xfrm>
            <a:prstGeom prst="line">
              <a:avLst/>
            </a:prstGeom>
            <a:ln w="3175" cmpd="sng">
              <a:solidFill>
                <a:srgbClr val="000000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>
            <a:stCxn id="86" idx="1"/>
          </p:cNvCxnSpPr>
          <p:nvPr/>
        </p:nvCxnSpPr>
        <p:spPr>
          <a:xfrm flipH="1">
            <a:off x="3872092" y="4814349"/>
            <a:ext cx="569905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3866921" y="4785290"/>
            <a:ext cx="65754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Seravek Light"/>
                <a:cs typeface="Seravek Light"/>
              </a:rPr>
              <a:t>body</a:t>
            </a:r>
            <a:endParaRPr lang="en-US" sz="1600" dirty="0">
              <a:latin typeface="Seravek Light"/>
              <a:cs typeface="Seravek Light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3998410" y="3425963"/>
            <a:ext cx="10540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Seravek Light"/>
                <a:cs typeface="Seravek Light"/>
              </a:rPr>
              <a:t>statements</a:t>
            </a:r>
            <a:endParaRPr lang="en-US" sz="1600" dirty="0">
              <a:latin typeface="Seravek Light"/>
              <a:cs typeface="Seravek Light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200863" y="4571706"/>
            <a:ext cx="26915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Seravek Light"/>
                <a:cs typeface="Seravek Light"/>
              </a:rPr>
              <a:t>1</a:t>
            </a:r>
            <a:endParaRPr lang="en-US" sz="1600" dirty="0">
              <a:latin typeface="Seravek Light"/>
              <a:cs typeface="Seravek Light"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486859" y="4480953"/>
            <a:ext cx="138045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 smtClean="0">
                <a:latin typeface="Seravek Light"/>
                <a:cs typeface="Seravek Light"/>
              </a:rPr>
              <a:t> </a:t>
            </a:r>
            <a:r>
              <a:rPr lang="en-US" sz="1700" dirty="0" smtClean="0">
                <a:latin typeface="Seravek Light"/>
                <a:cs typeface="Seravek Light"/>
              </a:rPr>
              <a:t>name : String</a:t>
            </a:r>
          </a:p>
          <a:p>
            <a:r>
              <a:rPr lang="en-US" sz="1700" dirty="0" smtClean="0">
                <a:latin typeface="Seravek Light"/>
                <a:cs typeface="Seravek Light"/>
              </a:rPr>
              <a:t> value : Object</a:t>
            </a:r>
            <a:endParaRPr lang="en-US" sz="1700" dirty="0">
              <a:latin typeface="Seravek Light"/>
              <a:cs typeface="Seravek Light"/>
            </a:endParaRPr>
          </a:p>
        </p:txBody>
      </p:sp>
      <p:grpSp>
        <p:nvGrpSpPr>
          <p:cNvPr id="132" name="Grouper 131"/>
          <p:cNvGrpSpPr/>
          <p:nvPr/>
        </p:nvGrpSpPr>
        <p:grpSpPr>
          <a:xfrm>
            <a:off x="5082204" y="3392322"/>
            <a:ext cx="1198466" cy="546181"/>
            <a:chOff x="9091768" y="13400646"/>
            <a:chExt cx="1570493" cy="546181"/>
          </a:xfrm>
        </p:grpSpPr>
        <p:sp>
          <p:nvSpPr>
            <p:cNvPr id="133" name="Rectangle 132"/>
            <p:cNvSpPr/>
            <p:nvPr/>
          </p:nvSpPr>
          <p:spPr>
            <a:xfrm>
              <a:off x="9091768" y="13400646"/>
              <a:ext cx="1559832" cy="546181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Seravek Light"/>
                <a:cs typeface="Seravek Light"/>
              </a:endParaRPr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9097470" y="13430050"/>
              <a:ext cx="1564791" cy="2616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700" i="1" dirty="0" err="1" smtClean="0">
                  <a:latin typeface="Seravek Light"/>
                  <a:cs typeface="Seravek Light"/>
                </a:rPr>
                <a:t>BooleanExpr</a:t>
              </a:r>
              <a:endParaRPr lang="en-US" sz="1700" i="1" dirty="0">
                <a:latin typeface="Seravek Light"/>
                <a:cs typeface="Seravek Light"/>
              </a:endParaRPr>
            </a:p>
          </p:txBody>
        </p:sp>
        <p:cxnSp>
          <p:nvCxnSpPr>
            <p:cNvPr id="135" name="Connecteur droit 134"/>
            <p:cNvCxnSpPr/>
            <p:nvPr/>
          </p:nvCxnSpPr>
          <p:spPr>
            <a:xfrm>
              <a:off x="9091768" y="13701529"/>
              <a:ext cx="1559832" cy="0"/>
            </a:xfrm>
            <a:prstGeom prst="line">
              <a:avLst/>
            </a:prstGeom>
            <a:ln w="3175" cmpd="sng">
              <a:solidFill>
                <a:srgbClr val="000000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r 139"/>
          <p:cNvGrpSpPr/>
          <p:nvPr/>
        </p:nvGrpSpPr>
        <p:grpSpPr>
          <a:xfrm>
            <a:off x="5817390" y="4701907"/>
            <a:ext cx="1854784" cy="633275"/>
            <a:chOff x="396829" y="2870674"/>
            <a:chExt cx="1206830" cy="345144"/>
          </a:xfrm>
        </p:grpSpPr>
        <p:sp>
          <p:nvSpPr>
            <p:cNvPr id="141" name="Rectangle 140"/>
            <p:cNvSpPr/>
            <p:nvPr/>
          </p:nvSpPr>
          <p:spPr>
            <a:xfrm>
              <a:off x="396829" y="2873570"/>
              <a:ext cx="1202369" cy="34224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Seravek Light"/>
                <a:cs typeface="Seravek Light"/>
              </a:endParaRPr>
            </a:p>
          </p:txBody>
        </p:sp>
        <p:sp>
          <p:nvSpPr>
            <p:cNvPr id="142" name="ZoneTexte 141"/>
            <p:cNvSpPr txBox="1"/>
            <p:nvPr/>
          </p:nvSpPr>
          <p:spPr>
            <a:xfrm>
              <a:off x="397467" y="2870674"/>
              <a:ext cx="1206192" cy="1509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 err="1" smtClean="0">
                  <a:latin typeface="Seravek Light"/>
                  <a:cs typeface="Seravek Light"/>
                </a:rPr>
                <a:t>RelationalExpr</a:t>
              </a:r>
              <a:endParaRPr lang="en-US" sz="1800" dirty="0">
                <a:latin typeface="Seravek Light"/>
                <a:cs typeface="Seravek Light"/>
              </a:endParaRPr>
            </a:p>
          </p:txBody>
        </p:sp>
        <p:cxnSp>
          <p:nvCxnSpPr>
            <p:cNvPr id="143" name="Connecteur droit 142"/>
            <p:cNvCxnSpPr/>
            <p:nvPr/>
          </p:nvCxnSpPr>
          <p:spPr>
            <a:xfrm>
              <a:off x="396829" y="3036406"/>
              <a:ext cx="1202369" cy="0"/>
            </a:xfrm>
            <a:prstGeom prst="line">
              <a:avLst/>
            </a:prstGeom>
            <a:ln w="3175" cmpd="sng">
              <a:solidFill>
                <a:srgbClr val="000000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Connecteur droit 143"/>
          <p:cNvCxnSpPr/>
          <p:nvPr/>
        </p:nvCxnSpPr>
        <p:spPr>
          <a:xfrm flipV="1">
            <a:off x="4735290" y="3693205"/>
            <a:ext cx="0" cy="822380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V="1">
            <a:off x="6546135" y="3845803"/>
            <a:ext cx="1" cy="856104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6851453" y="3475985"/>
            <a:ext cx="0" cy="1225922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6272534" y="3475984"/>
            <a:ext cx="578919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>
            <a:off x="6272534" y="3845802"/>
            <a:ext cx="273601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ZoneTexte 164"/>
          <p:cNvSpPr txBox="1"/>
          <p:nvPr/>
        </p:nvSpPr>
        <p:spPr>
          <a:xfrm>
            <a:off x="6224811" y="3218404"/>
            <a:ext cx="5865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Seravek Light"/>
                <a:cs typeface="Seravek Light"/>
              </a:rPr>
              <a:t>right</a:t>
            </a:r>
            <a:endParaRPr lang="en-US" sz="1600" dirty="0">
              <a:latin typeface="Seravek Light"/>
              <a:cs typeface="Seravek Light"/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6175125" y="3610174"/>
            <a:ext cx="5865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Seravek Light"/>
                <a:cs typeface="Seravek Light"/>
              </a:rPr>
              <a:t>left</a:t>
            </a:r>
            <a:endParaRPr lang="en-US" sz="1600" dirty="0">
              <a:latin typeface="Seravek Light"/>
              <a:cs typeface="Seravek Light"/>
            </a:endParaRPr>
          </a:p>
        </p:txBody>
      </p:sp>
      <p:sp>
        <p:nvSpPr>
          <p:cNvPr id="167" name="ZoneTexte 166"/>
          <p:cNvSpPr txBox="1"/>
          <p:nvPr/>
        </p:nvSpPr>
        <p:spPr>
          <a:xfrm>
            <a:off x="6271366" y="3846412"/>
            <a:ext cx="1700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Seravek Light"/>
                <a:cs typeface="Seravek Light"/>
              </a:rPr>
              <a:t>1</a:t>
            </a:r>
            <a:endParaRPr lang="en-US" sz="1600" dirty="0">
              <a:latin typeface="Seravek Light"/>
              <a:cs typeface="Seravek Light"/>
            </a:endParaRPr>
          </a:p>
        </p:txBody>
      </p:sp>
      <p:sp>
        <p:nvSpPr>
          <p:cNvPr id="168" name="ZoneTexte 167"/>
          <p:cNvSpPr txBox="1"/>
          <p:nvPr/>
        </p:nvSpPr>
        <p:spPr>
          <a:xfrm>
            <a:off x="6259070" y="3475984"/>
            <a:ext cx="1700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Seravek Light"/>
                <a:cs typeface="Seravek Light"/>
              </a:rPr>
              <a:t>1</a:t>
            </a:r>
            <a:endParaRPr lang="en-US" sz="1600" dirty="0">
              <a:latin typeface="Seravek Light"/>
              <a:cs typeface="Seravek Light"/>
            </a:endParaRPr>
          </a:p>
        </p:txBody>
      </p:sp>
      <p:grpSp>
        <p:nvGrpSpPr>
          <p:cNvPr id="169" name="Grouper 168"/>
          <p:cNvGrpSpPr/>
          <p:nvPr/>
        </p:nvGrpSpPr>
        <p:grpSpPr>
          <a:xfrm>
            <a:off x="2820093" y="5210954"/>
            <a:ext cx="825766" cy="546181"/>
            <a:chOff x="9091768" y="13400646"/>
            <a:chExt cx="1570493" cy="546181"/>
          </a:xfrm>
        </p:grpSpPr>
        <p:sp>
          <p:nvSpPr>
            <p:cNvPr id="170" name="Rectangle 169"/>
            <p:cNvSpPr/>
            <p:nvPr/>
          </p:nvSpPr>
          <p:spPr>
            <a:xfrm>
              <a:off x="9091768" y="13400646"/>
              <a:ext cx="1559832" cy="546181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Seravek Light"/>
                <a:cs typeface="Seravek Light"/>
              </a:endParaRPr>
            </a:p>
          </p:txBody>
        </p:sp>
        <p:sp>
          <p:nvSpPr>
            <p:cNvPr id="171" name="ZoneTexte 170"/>
            <p:cNvSpPr txBox="1"/>
            <p:nvPr/>
          </p:nvSpPr>
          <p:spPr>
            <a:xfrm>
              <a:off x="9097470" y="13430050"/>
              <a:ext cx="156479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 smtClean="0">
                  <a:latin typeface="Seravek Light"/>
                  <a:cs typeface="Seravek Light"/>
                </a:rPr>
                <a:t>Integer</a:t>
              </a:r>
              <a:endParaRPr lang="en-US" sz="1800" dirty="0">
                <a:latin typeface="Seravek Light"/>
                <a:cs typeface="Seravek Light"/>
              </a:endParaRPr>
            </a:p>
          </p:txBody>
        </p:sp>
        <p:cxnSp>
          <p:nvCxnSpPr>
            <p:cNvPr id="172" name="Connecteur droit 171"/>
            <p:cNvCxnSpPr/>
            <p:nvPr/>
          </p:nvCxnSpPr>
          <p:spPr>
            <a:xfrm>
              <a:off x="9091768" y="13701529"/>
              <a:ext cx="1559832" cy="0"/>
            </a:xfrm>
            <a:prstGeom prst="line">
              <a:avLst/>
            </a:prstGeom>
            <a:ln w="3175" cmpd="sng">
              <a:solidFill>
                <a:srgbClr val="000000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er 172"/>
          <p:cNvGrpSpPr/>
          <p:nvPr/>
        </p:nvGrpSpPr>
        <p:grpSpPr>
          <a:xfrm>
            <a:off x="2812669" y="6070918"/>
            <a:ext cx="825766" cy="546181"/>
            <a:chOff x="9091768" y="13400646"/>
            <a:chExt cx="1570493" cy="546181"/>
          </a:xfrm>
        </p:grpSpPr>
        <p:sp>
          <p:nvSpPr>
            <p:cNvPr id="174" name="Rectangle 173"/>
            <p:cNvSpPr/>
            <p:nvPr/>
          </p:nvSpPr>
          <p:spPr>
            <a:xfrm>
              <a:off x="9091768" y="13400646"/>
              <a:ext cx="1559832" cy="546181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Seravek Light"/>
                <a:cs typeface="Seravek Light"/>
              </a:endParaRPr>
            </a:p>
          </p:txBody>
        </p:sp>
        <p:sp>
          <p:nvSpPr>
            <p:cNvPr id="175" name="ZoneTexte 174"/>
            <p:cNvSpPr txBox="1"/>
            <p:nvPr/>
          </p:nvSpPr>
          <p:spPr>
            <a:xfrm>
              <a:off x="9097470" y="13430050"/>
              <a:ext cx="156479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 smtClean="0">
                  <a:latin typeface="Seravek Light"/>
                  <a:cs typeface="Seravek Light"/>
                </a:rPr>
                <a:t>Boolean</a:t>
              </a:r>
              <a:endParaRPr lang="en-US" sz="1800" dirty="0">
                <a:latin typeface="Seravek Light"/>
                <a:cs typeface="Seravek Light"/>
              </a:endParaRPr>
            </a:p>
          </p:txBody>
        </p:sp>
        <p:cxnSp>
          <p:nvCxnSpPr>
            <p:cNvPr id="176" name="Connecteur droit 175"/>
            <p:cNvCxnSpPr/>
            <p:nvPr/>
          </p:nvCxnSpPr>
          <p:spPr>
            <a:xfrm>
              <a:off x="9091768" y="13701529"/>
              <a:ext cx="1559832" cy="0"/>
            </a:xfrm>
            <a:prstGeom prst="line">
              <a:avLst/>
            </a:prstGeom>
            <a:ln w="3175" cmpd="sng">
              <a:solidFill>
                <a:srgbClr val="000000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er 176"/>
          <p:cNvGrpSpPr/>
          <p:nvPr/>
        </p:nvGrpSpPr>
        <p:grpSpPr>
          <a:xfrm>
            <a:off x="3847605" y="5644850"/>
            <a:ext cx="825766" cy="546181"/>
            <a:chOff x="9091768" y="13400646"/>
            <a:chExt cx="1570493" cy="546181"/>
          </a:xfrm>
        </p:grpSpPr>
        <p:sp>
          <p:nvSpPr>
            <p:cNvPr id="178" name="Rectangle 177"/>
            <p:cNvSpPr/>
            <p:nvPr/>
          </p:nvSpPr>
          <p:spPr>
            <a:xfrm>
              <a:off x="9091768" y="13400646"/>
              <a:ext cx="1559832" cy="546181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Seravek Light"/>
                <a:cs typeface="Seravek Light"/>
              </a:endParaRPr>
            </a:p>
          </p:txBody>
        </p:sp>
        <p:sp>
          <p:nvSpPr>
            <p:cNvPr id="179" name="ZoneTexte 178"/>
            <p:cNvSpPr txBox="1"/>
            <p:nvPr/>
          </p:nvSpPr>
          <p:spPr>
            <a:xfrm>
              <a:off x="9097470" y="13430050"/>
              <a:ext cx="156479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 smtClean="0">
                  <a:latin typeface="Seravek Light"/>
                  <a:cs typeface="Seravek Light"/>
                </a:rPr>
                <a:t>String</a:t>
              </a:r>
              <a:endParaRPr lang="en-US" sz="1800" dirty="0">
                <a:latin typeface="Seravek Light"/>
                <a:cs typeface="Seravek Light"/>
              </a:endParaRPr>
            </a:p>
          </p:txBody>
        </p:sp>
        <p:cxnSp>
          <p:nvCxnSpPr>
            <p:cNvPr id="180" name="Connecteur droit 179"/>
            <p:cNvCxnSpPr/>
            <p:nvPr/>
          </p:nvCxnSpPr>
          <p:spPr>
            <a:xfrm>
              <a:off x="9091768" y="13701529"/>
              <a:ext cx="1559832" cy="0"/>
            </a:xfrm>
            <a:prstGeom prst="line">
              <a:avLst/>
            </a:prstGeom>
            <a:ln w="3175" cmpd="sng">
              <a:solidFill>
                <a:srgbClr val="000000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er 180"/>
          <p:cNvGrpSpPr/>
          <p:nvPr/>
        </p:nvGrpSpPr>
        <p:grpSpPr>
          <a:xfrm>
            <a:off x="3847605" y="6454837"/>
            <a:ext cx="825766" cy="546181"/>
            <a:chOff x="9091768" y="13400646"/>
            <a:chExt cx="1570493" cy="546181"/>
          </a:xfrm>
        </p:grpSpPr>
        <p:sp>
          <p:nvSpPr>
            <p:cNvPr id="182" name="Rectangle 181"/>
            <p:cNvSpPr/>
            <p:nvPr/>
          </p:nvSpPr>
          <p:spPr>
            <a:xfrm>
              <a:off x="9091768" y="13400646"/>
              <a:ext cx="1559832" cy="546181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Seravek Light"/>
                <a:cs typeface="Seravek Light"/>
              </a:endParaRPr>
            </a:p>
          </p:txBody>
        </p:sp>
        <p:sp>
          <p:nvSpPr>
            <p:cNvPr id="183" name="ZoneTexte 182"/>
            <p:cNvSpPr txBox="1"/>
            <p:nvPr/>
          </p:nvSpPr>
          <p:spPr>
            <a:xfrm>
              <a:off x="9097470" y="13430050"/>
              <a:ext cx="156479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 smtClean="0">
                  <a:latin typeface="Seravek Light"/>
                  <a:cs typeface="Seravek Light"/>
                </a:rPr>
                <a:t>Real</a:t>
              </a:r>
              <a:endParaRPr lang="en-US" sz="1800" dirty="0">
                <a:latin typeface="Seravek Light"/>
                <a:cs typeface="Seravek Light"/>
              </a:endParaRPr>
            </a:p>
          </p:txBody>
        </p:sp>
        <p:cxnSp>
          <p:nvCxnSpPr>
            <p:cNvPr id="184" name="Connecteur droit 183"/>
            <p:cNvCxnSpPr/>
            <p:nvPr/>
          </p:nvCxnSpPr>
          <p:spPr>
            <a:xfrm>
              <a:off x="9091768" y="13701529"/>
              <a:ext cx="1559832" cy="0"/>
            </a:xfrm>
            <a:prstGeom prst="line">
              <a:avLst/>
            </a:prstGeom>
            <a:ln w="3175" cmpd="sng">
              <a:solidFill>
                <a:srgbClr val="000000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Connecteur droit 188"/>
          <p:cNvCxnSpPr/>
          <p:nvPr/>
        </p:nvCxnSpPr>
        <p:spPr>
          <a:xfrm>
            <a:off x="4734073" y="3694875"/>
            <a:ext cx="346914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>
            <a:stCxn id="212" idx="3"/>
          </p:cNvCxnSpPr>
          <p:nvPr/>
        </p:nvCxnSpPr>
        <p:spPr>
          <a:xfrm>
            <a:off x="2014614" y="5904568"/>
            <a:ext cx="1835989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>
            <a:off x="2525938" y="6869593"/>
            <a:ext cx="1324665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202"/>
          <p:cNvCxnSpPr/>
          <p:nvPr/>
        </p:nvCxnSpPr>
        <p:spPr>
          <a:xfrm flipV="1">
            <a:off x="2525938" y="5484045"/>
            <a:ext cx="0" cy="1385548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/>
          <p:cNvCxnSpPr>
            <a:stCxn id="170" idx="1"/>
          </p:cNvCxnSpPr>
          <p:nvPr/>
        </p:nvCxnSpPr>
        <p:spPr>
          <a:xfrm flipH="1">
            <a:off x="2525938" y="5484045"/>
            <a:ext cx="294155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 flipH="1">
            <a:off x="2521512" y="6371801"/>
            <a:ext cx="294155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riangle isocèle 211"/>
          <p:cNvSpPr/>
          <p:nvPr/>
        </p:nvSpPr>
        <p:spPr>
          <a:xfrm rot="16200000">
            <a:off x="1852648" y="5830398"/>
            <a:ext cx="175592" cy="148339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Light"/>
              <a:cs typeface="Seravek Light"/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4657689" y="3704444"/>
            <a:ext cx="50733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Seravek Light"/>
                <a:cs typeface="Seravek Light"/>
              </a:rPr>
              <a:t>0..*</a:t>
            </a:r>
            <a:endParaRPr lang="en-US" sz="1600" dirty="0">
              <a:latin typeface="Seravek Light"/>
              <a:cs typeface="Seravek Light"/>
            </a:endParaRPr>
          </a:p>
        </p:txBody>
      </p:sp>
      <p:sp>
        <p:nvSpPr>
          <p:cNvPr id="215" name="Triangle isocèle 214"/>
          <p:cNvSpPr/>
          <p:nvPr/>
        </p:nvSpPr>
        <p:spPr>
          <a:xfrm>
            <a:off x="5658583" y="3938503"/>
            <a:ext cx="175592" cy="148339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Light"/>
              <a:cs typeface="Seravek Light"/>
            </a:endParaRPr>
          </a:p>
        </p:txBody>
      </p:sp>
      <p:cxnSp>
        <p:nvCxnSpPr>
          <p:cNvPr id="216" name="Connecteur droit 215"/>
          <p:cNvCxnSpPr/>
          <p:nvPr/>
        </p:nvCxnSpPr>
        <p:spPr>
          <a:xfrm flipH="1">
            <a:off x="5321259" y="4274072"/>
            <a:ext cx="798369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 flipV="1">
            <a:off x="6119628" y="4274072"/>
            <a:ext cx="0" cy="433149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 flipV="1">
            <a:off x="5321259" y="4274459"/>
            <a:ext cx="0" cy="218662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/>
          <p:nvPr/>
        </p:nvCxnSpPr>
        <p:spPr>
          <a:xfrm flipV="1">
            <a:off x="5742206" y="4086842"/>
            <a:ext cx="0" cy="187617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ZoneTexte 227"/>
          <p:cNvSpPr txBox="1"/>
          <p:nvPr/>
        </p:nvSpPr>
        <p:spPr>
          <a:xfrm>
            <a:off x="5849467" y="5013024"/>
            <a:ext cx="178242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 smtClean="0">
                <a:latin typeface="Seravek Light"/>
                <a:cs typeface="Seravek Light"/>
              </a:rPr>
              <a:t>op : </a:t>
            </a:r>
            <a:r>
              <a:rPr lang="en-US" sz="1800" dirty="0" err="1" smtClean="0">
                <a:latin typeface="Seravek Light"/>
                <a:cs typeface="Seravek Light"/>
              </a:rPr>
              <a:t>OperatorKind</a:t>
            </a:r>
            <a:endParaRPr lang="en-US" sz="1800" dirty="0">
              <a:latin typeface="Seravek Light"/>
              <a:cs typeface="Seravek Light"/>
            </a:endParaRPr>
          </a:p>
        </p:txBody>
      </p:sp>
      <p:grpSp>
        <p:nvGrpSpPr>
          <p:cNvPr id="232" name="Grouper 231"/>
          <p:cNvGrpSpPr/>
          <p:nvPr/>
        </p:nvGrpSpPr>
        <p:grpSpPr>
          <a:xfrm>
            <a:off x="9549647" y="3835232"/>
            <a:ext cx="2026482" cy="652162"/>
            <a:chOff x="848895" y="5725821"/>
            <a:chExt cx="1594889" cy="652162"/>
          </a:xfrm>
        </p:grpSpPr>
        <p:sp>
          <p:nvSpPr>
            <p:cNvPr id="233" name="Rectangle à coins arrondis 232"/>
            <p:cNvSpPr/>
            <p:nvPr/>
          </p:nvSpPr>
          <p:spPr>
            <a:xfrm>
              <a:off x="848895" y="5725821"/>
              <a:ext cx="1594889" cy="480859"/>
            </a:xfrm>
            <a:prstGeom prst="roundRect">
              <a:avLst/>
            </a:prstGeom>
            <a:solidFill>
              <a:srgbClr val="FFFFFF"/>
            </a:solidFill>
            <a:ln w="31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 Light"/>
                <a:cs typeface="Seravek Light"/>
              </a:endParaRPr>
            </a:p>
          </p:txBody>
        </p:sp>
        <p:sp>
          <p:nvSpPr>
            <p:cNvPr id="234" name="ZoneTexte 233"/>
            <p:cNvSpPr txBox="1"/>
            <p:nvPr/>
          </p:nvSpPr>
          <p:spPr>
            <a:xfrm>
              <a:off x="917603" y="5823985"/>
              <a:ext cx="15261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dirty="0" smtClean="0">
                  <a:latin typeface="Seravek Light"/>
                  <a:cs typeface="Seravek Light"/>
                </a:rPr>
                <a:t>Boolean eval () {…}</a:t>
              </a:r>
              <a:endParaRPr lang="en-US" sz="1800" dirty="0">
                <a:latin typeface="Seravek Light"/>
                <a:cs typeface="Seravek Light"/>
              </a:endParaRPr>
            </a:p>
          </p:txBody>
        </p:sp>
      </p:grpSp>
      <p:grpSp>
        <p:nvGrpSpPr>
          <p:cNvPr id="235" name="Grouper 234"/>
          <p:cNvGrpSpPr/>
          <p:nvPr/>
        </p:nvGrpSpPr>
        <p:grpSpPr>
          <a:xfrm>
            <a:off x="11022512" y="4518464"/>
            <a:ext cx="1599497" cy="652162"/>
            <a:chOff x="848895" y="5725821"/>
            <a:chExt cx="1205603" cy="652162"/>
          </a:xfrm>
        </p:grpSpPr>
        <p:sp>
          <p:nvSpPr>
            <p:cNvPr id="236" name="Rectangle à coins arrondis 235"/>
            <p:cNvSpPr/>
            <p:nvPr/>
          </p:nvSpPr>
          <p:spPr>
            <a:xfrm>
              <a:off x="848895" y="5725821"/>
              <a:ext cx="1205603" cy="480859"/>
            </a:xfrm>
            <a:prstGeom prst="roundRect">
              <a:avLst/>
            </a:prstGeom>
            <a:solidFill>
              <a:srgbClr val="FFFFFF"/>
            </a:solidFill>
            <a:ln w="31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 Light"/>
                <a:cs typeface="Seravek Light"/>
              </a:endParaRPr>
            </a:p>
          </p:txBody>
        </p:sp>
        <p:sp>
          <p:nvSpPr>
            <p:cNvPr id="237" name="ZoneTexte 236"/>
            <p:cNvSpPr txBox="1"/>
            <p:nvPr/>
          </p:nvSpPr>
          <p:spPr>
            <a:xfrm>
              <a:off x="917603" y="5823985"/>
              <a:ext cx="113689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dirty="0" smtClean="0">
                  <a:latin typeface="Seravek Light"/>
                  <a:cs typeface="Seravek Light"/>
                </a:rPr>
                <a:t>Boolean </a:t>
              </a:r>
              <a:r>
                <a:rPr lang="en-US" sz="1800" i="1" dirty="0" smtClean="0">
                  <a:latin typeface="Seravek Light"/>
                  <a:cs typeface="Seravek Light"/>
                </a:rPr>
                <a:t>eval</a:t>
              </a:r>
              <a:r>
                <a:rPr lang="en-US" sz="1800" dirty="0" smtClean="0">
                  <a:latin typeface="Seravek Light"/>
                  <a:cs typeface="Seravek Light"/>
                </a:rPr>
                <a:t> ()</a:t>
              </a:r>
              <a:endParaRPr lang="en-US" sz="1800" dirty="0">
                <a:latin typeface="Seravek Light"/>
                <a:cs typeface="Seravek Light"/>
              </a:endParaRPr>
            </a:p>
          </p:txBody>
        </p:sp>
      </p:grpSp>
      <p:sp>
        <p:nvSpPr>
          <p:cNvPr id="19" name="Forme libre 18"/>
          <p:cNvSpPr/>
          <p:nvPr/>
        </p:nvSpPr>
        <p:spPr>
          <a:xfrm>
            <a:off x="11575181" y="4102400"/>
            <a:ext cx="258937" cy="401151"/>
          </a:xfrm>
          <a:custGeom>
            <a:avLst/>
            <a:gdLst>
              <a:gd name="connsiteX0" fmla="*/ 0 w 258937"/>
              <a:gd name="connsiteY0" fmla="*/ 18910 h 401151"/>
              <a:gd name="connsiteX1" fmla="*/ 209615 w 258937"/>
              <a:gd name="connsiteY1" fmla="*/ 43571 h 401151"/>
              <a:gd name="connsiteX2" fmla="*/ 258937 w 258937"/>
              <a:gd name="connsiteY2" fmla="*/ 401151 h 40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937" h="401151">
                <a:moveTo>
                  <a:pt x="0" y="18910"/>
                </a:moveTo>
                <a:cubicBezTo>
                  <a:pt x="83229" y="-613"/>
                  <a:pt x="166459" y="-20136"/>
                  <a:pt x="209615" y="43571"/>
                </a:cubicBezTo>
                <a:cubicBezTo>
                  <a:pt x="252771" y="107278"/>
                  <a:pt x="258937" y="401151"/>
                  <a:pt x="258937" y="401151"/>
                </a:cubicBezTo>
              </a:path>
            </a:pathLst>
          </a:custGeom>
          <a:ln w="3175" cmpd="sng">
            <a:solidFill>
              <a:srgbClr val="008000"/>
            </a:solidFill>
            <a:prstDash val="solid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ravek Light"/>
              <a:cs typeface="Seravek Light"/>
            </a:endParaRPr>
          </a:p>
        </p:txBody>
      </p:sp>
      <p:grpSp>
        <p:nvGrpSpPr>
          <p:cNvPr id="238" name="Grouper 237"/>
          <p:cNvGrpSpPr/>
          <p:nvPr/>
        </p:nvGrpSpPr>
        <p:grpSpPr>
          <a:xfrm>
            <a:off x="9528194" y="6100322"/>
            <a:ext cx="2064493" cy="652162"/>
            <a:chOff x="848895" y="5725821"/>
            <a:chExt cx="1594889" cy="652162"/>
          </a:xfrm>
        </p:grpSpPr>
        <p:sp>
          <p:nvSpPr>
            <p:cNvPr id="239" name="Rectangle à coins arrondis 238"/>
            <p:cNvSpPr/>
            <p:nvPr/>
          </p:nvSpPr>
          <p:spPr>
            <a:xfrm>
              <a:off x="848895" y="5725821"/>
              <a:ext cx="1594889" cy="480859"/>
            </a:xfrm>
            <a:prstGeom prst="roundRect">
              <a:avLst/>
            </a:prstGeom>
            <a:solidFill>
              <a:srgbClr val="FFFFFF"/>
            </a:solidFill>
            <a:ln w="31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 Light"/>
                <a:cs typeface="Seravek Light"/>
              </a:endParaRPr>
            </a:p>
          </p:txBody>
        </p:sp>
        <p:sp>
          <p:nvSpPr>
            <p:cNvPr id="240" name="ZoneTexte 239"/>
            <p:cNvSpPr txBox="1"/>
            <p:nvPr/>
          </p:nvSpPr>
          <p:spPr>
            <a:xfrm>
              <a:off x="917603" y="5823985"/>
              <a:ext cx="15261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dirty="0" smtClean="0">
                  <a:latin typeface="Seravek Light"/>
                  <a:cs typeface="Seravek Light"/>
                </a:rPr>
                <a:t>Boolean eval () {…}</a:t>
              </a:r>
              <a:endParaRPr lang="en-US" sz="1800" dirty="0">
                <a:latin typeface="Seravek Light"/>
                <a:cs typeface="Seravek Light"/>
              </a:endParaRPr>
            </a:p>
          </p:txBody>
        </p:sp>
      </p:grpSp>
      <p:grpSp>
        <p:nvGrpSpPr>
          <p:cNvPr id="241" name="Grouper 240"/>
          <p:cNvGrpSpPr/>
          <p:nvPr/>
        </p:nvGrpSpPr>
        <p:grpSpPr>
          <a:xfrm>
            <a:off x="11152811" y="5469535"/>
            <a:ext cx="2031457" cy="652162"/>
            <a:chOff x="848895" y="5725821"/>
            <a:chExt cx="1594889" cy="652162"/>
          </a:xfrm>
        </p:grpSpPr>
        <p:sp>
          <p:nvSpPr>
            <p:cNvPr id="242" name="Rectangle à coins arrondis 241"/>
            <p:cNvSpPr/>
            <p:nvPr/>
          </p:nvSpPr>
          <p:spPr>
            <a:xfrm>
              <a:off x="848895" y="5725821"/>
              <a:ext cx="1594889" cy="480859"/>
            </a:xfrm>
            <a:prstGeom prst="roundRect">
              <a:avLst/>
            </a:prstGeom>
            <a:solidFill>
              <a:srgbClr val="FFFFFF"/>
            </a:solidFill>
            <a:ln w="31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 Light"/>
                <a:cs typeface="Seravek Light"/>
              </a:endParaRPr>
            </a:p>
          </p:txBody>
        </p:sp>
        <p:sp>
          <p:nvSpPr>
            <p:cNvPr id="243" name="ZoneTexte 242"/>
            <p:cNvSpPr txBox="1"/>
            <p:nvPr/>
          </p:nvSpPr>
          <p:spPr>
            <a:xfrm>
              <a:off x="917603" y="5823985"/>
              <a:ext cx="15261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dirty="0" smtClean="0">
                  <a:latin typeface="Seravek Light"/>
                  <a:cs typeface="Seravek Light"/>
                </a:rPr>
                <a:t>Boolean eval () {…}</a:t>
              </a:r>
              <a:endParaRPr lang="en-US" sz="1800" dirty="0">
                <a:latin typeface="Seravek Light"/>
                <a:cs typeface="Seravek Light"/>
              </a:endParaRPr>
            </a:p>
          </p:txBody>
        </p:sp>
      </p:grpSp>
      <p:sp>
        <p:nvSpPr>
          <p:cNvPr id="244" name="Triangle isocèle 243"/>
          <p:cNvSpPr/>
          <p:nvPr/>
        </p:nvSpPr>
        <p:spPr>
          <a:xfrm>
            <a:off x="11575181" y="5007495"/>
            <a:ext cx="175592" cy="148339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Light"/>
              <a:cs typeface="Seravek Light"/>
            </a:endParaRPr>
          </a:p>
        </p:txBody>
      </p:sp>
      <p:cxnSp>
        <p:nvCxnSpPr>
          <p:cNvPr id="245" name="Connecteur droit 244"/>
          <p:cNvCxnSpPr/>
          <p:nvPr/>
        </p:nvCxnSpPr>
        <p:spPr>
          <a:xfrm flipH="1">
            <a:off x="10561442" y="5249975"/>
            <a:ext cx="1607098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247"/>
          <p:cNvCxnSpPr>
            <a:stCxn id="244" idx="3"/>
          </p:cNvCxnSpPr>
          <p:nvPr/>
        </p:nvCxnSpPr>
        <p:spPr>
          <a:xfrm>
            <a:off x="11662977" y="5155834"/>
            <a:ext cx="0" cy="94141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>
            <a:endCxn id="242" idx="0"/>
          </p:cNvCxnSpPr>
          <p:nvPr/>
        </p:nvCxnSpPr>
        <p:spPr>
          <a:xfrm>
            <a:off x="12168540" y="5249975"/>
            <a:ext cx="0" cy="21956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>
            <a:endCxn id="239" idx="0"/>
          </p:cNvCxnSpPr>
          <p:nvPr/>
        </p:nvCxnSpPr>
        <p:spPr>
          <a:xfrm flipH="1">
            <a:off x="10560441" y="5249975"/>
            <a:ext cx="1001" cy="850347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Forme libre 259"/>
          <p:cNvSpPr/>
          <p:nvPr/>
        </p:nvSpPr>
        <p:spPr>
          <a:xfrm>
            <a:off x="3868837" y="4146226"/>
            <a:ext cx="5680809" cy="173305"/>
          </a:xfrm>
          <a:custGeom>
            <a:avLst/>
            <a:gdLst>
              <a:gd name="connsiteX0" fmla="*/ 5647296 w 5647296"/>
              <a:gd name="connsiteY0" fmla="*/ 0 h 345250"/>
              <a:gd name="connsiteX1" fmla="*/ 1997515 w 5647296"/>
              <a:gd name="connsiteY1" fmla="*/ 0 h 345250"/>
              <a:gd name="connsiteX2" fmla="*/ 579526 w 5647296"/>
              <a:gd name="connsiteY2" fmla="*/ 49322 h 345250"/>
              <a:gd name="connsiteX3" fmla="*/ 0 w 5647296"/>
              <a:gd name="connsiteY3" fmla="*/ 345250 h 34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7296" h="345250">
                <a:moveTo>
                  <a:pt x="5647296" y="0"/>
                </a:moveTo>
                <a:lnTo>
                  <a:pt x="1997515" y="0"/>
                </a:lnTo>
                <a:cubicBezTo>
                  <a:pt x="1152887" y="8220"/>
                  <a:pt x="912445" y="-8220"/>
                  <a:pt x="579526" y="49322"/>
                </a:cubicBezTo>
                <a:cubicBezTo>
                  <a:pt x="246607" y="106864"/>
                  <a:pt x="0" y="345250"/>
                  <a:pt x="0" y="345250"/>
                </a:cubicBezTo>
              </a:path>
            </a:pathLst>
          </a:custGeom>
          <a:ln w="3175" cmpd="sng">
            <a:solidFill>
              <a:srgbClr val="FF0000"/>
            </a:solidFill>
            <a:prstDash val="lg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ravek Light"/>
              <a:cs typeface="Seravek Light"/>
            </a:endParaRPr>
          </a:p>
        </p:txBody>
      </p:sp>
      <p:sp>
        <p:nvSpPr>
          <p:cNvPr id="261" name="Forme libre 260"/>
          <p:cNvSpPr/>
          <p:nvPr/>
        </p:nvSpPr>
        <p:spPr>
          <a:xfrm flipV="1">
            <a:off x="5231385" y="5138195"/>
            <a:ext cx="4296809" cy="1155360"/>
          </a:xfrm>
          <a:custGeom>
            <a:avLst/>
            <a:gdLst>
              <a:gd name="connsiteX0" fmla="*/ 5647296 w 5647296"/>
              <a:gd name="connsiteY0" fmla="*/ 0 h 345250"/>
              <a:gd name="connsiteX1" fmla="*/ 1997515 w 5647296"/>
              <a:gd name="connsiteY1" fmla="*/ 0 h 345250"/>
              <a:gd name="connsiteX2" fmla="*/ 579526 w 5647296"/>
              <a:gd name="connsiteY2" fmla="*/ 49322 h 345250"/>
              <a:gd name="connsiteX3" fmla="*/ 0 w 5647296"/>
              <a:gd name="connsiteY3" fmla="*/ 345250 h 34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7296" h="345250">
                <a:moveTo>
                  <a:pt x="5647296" y="0"/>
                </a:moveTo>
                <a:lnTo>
                  <a:pt x="1997515" y="0"/>
                </a:lnTo>
                <a:cubicBezTo>
                  <a:pt x="1152887" y="8220"/>
                  <a:pt x="912445" y="-8220"/>
                  <a:pt x="579526" y="49322"/>
                </a:cubicBezTo>
                <a:cubicBezTo>
                  <a:pt x="246607" y="106864"/>
                  <a:pt x="0" y="345250"/>
                  <a:pt x="0" y="345250"/>
                </a:cubicBezTo>
              </a:path>
            </a:pathLst>
          </a:custGeom>
          <a:ln w="3175" cmpd="sng">
            <a:solidFill>
              <a:srgbClr val="FF0000"/>
            </a:solidFill>
            <a:prstDash val="lg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ravek Light"/>
              <a:cs typeface="Seravek Light"/>
            </a:endParaRPr>
          </a:p>
        </p:txBody>
      </p:sp>
      <p:sp>
        <p:nvSpPr>
          <p:cNvPr id="262" name="Forme libre 261"/>
          <p:cNvSpPr/>
          <p:nvPr/>
        </p:nvSpPr>
        <p:spPr>
          <a:xfrm flipV="1">
            <a:off x="6696534" y="5335180"/>
            <a:ext cx="4456277" cy="232518"/>
          </a:xfrm>
          <a:custGeom>
            <a:avLst/>
            <a:gdLst>
              <a:gd name="connsiteX0" fmla="*/ 5647296 w 5647296"/>
              <a:gd name="connsiteY0" fmla="*/ 0 h 345250"/>
              <a:gd name="connsiteX1" fmla="*/ 1997515 w 5647296"/>
              <a:gd name="connsiteY1" fmla="*/ 0 h 345250"/>
              <a:gd name="connsiteX2" fmla="*/ 579526 w 5647296"/>
              <a:gd name="connsiteY2" fmla="*/ 49322 h 345250"/>
              <a:gd name="connsiteX3" fmla="*/ 0 w 5647296"/>
              <a:gd name="connsiteY3" fmla="*/ 345250 h 34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7296" h="345250">
                <a:moveTo>
                  <a:pt x="5647296" y="0"/>
                </a:moveTo>
                <a:lnTo>
                  <a:pt x="1997515" y="0"/>
                </a:lnTo>
                <a:cubicBezTo>
                  <a:pt x="1152887" y="8220"/>
                  <a:pt x="912445" y="-8220"/>
                  <a:pt x="579526" y="49322"/>
                </a:cubicBezTo>
                <a:cubicBezTo>
                  <a:pt x="246607" y="106864"/>
                  <a:pt x="0" y="345250"/>
                  <a:pt x="0" y="345250"/>
                </a:cubicBezTo>
              </a:path>
            </a:pathLst>
          </a:custGeom>
          <a:ln w="3175" cmpd="sng">
            <a:solidFill>
              <a:srgbClr val="FF0000"/>
            </a:solidFill>
            <a:prstDash val="lg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ravek Light"/>
              <a:cs typeface="Seravek Light"/>
            </a:endParaRPr>
          </a:p>
        </p:txBody>
      </p:sp>
      <p:sp>
        <p:nvSpPr>
          <p:cNvPr id="266" name="ZoneTexte 265"/>
          <p:cNvSpPr txBox="1"/>
          <p:nvPr/>
        </p:nvSpPr>
        <p:spPr>
          <a:xfrm>
            <a:off x="7789151" y="5570804"/>
            <a:ext cx="93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0000"/>
                </a:solidFill>
                <a:latin typeface="Seravek Light"/>
                <a:cs typeface="Seravek Light"/>
              </a:rPr>
              <a:t>weave</a:t>
            </a:r>
            <a:endParaRPr lang="en-US" sz="1800" b="1" dirty="0">
              <a:solidFill>
                <a:srgbClr val="FF0000"/>
              </a:solidFill>
              <a:latin typeface="Seravek Light"/>
              <a:cs typeface="Seravek Light"/>
            </a:endParaRPr>
          </a:p>
        </p:txBody>
      </p:sp>
      <p:sp>
        <p:nvSpPr>
          <p:cNvPr id="267" name="Forme libre 266"/>
          <p:cNvSpPr/>
          <p:nvPr/>
        </p:nvSpPr>
        <p:spPr>
          <a:xfrm flipV="1">
            <a:off x="6140728" y="3950662"/>
            <a:ext cx="4881784" cy="751244"/>
          </a:xfrm>
          <a:custGeom>
            <a:avLst/>
            <a:gdLst>
              <a:gd name="connsiteX0" fmla="*/ 5647296 w 5647296"/>
              <a:gd name="connsiteY0" fmla="*/ 0 h 345250"/>
              <a:gd name="connsiteX1" fmla="*/ 1997515 w 5647296"/>
              <a:gd name="connsiteY1" fmla="*/ 0 h 345250"/>
              <a:gd name="connsiteX2" fmla="*/ 579526 w 5647296"/>
              <a:gd name="connsiteY2" fmla="*/ 49322 h 345250"/>
              <a:gd name="connsiteX3" fmla="*/ 0 w 5647296"/>
              <a:gd name="connsiteY3" fmla="*/ 345250 h 34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7296" h="345250">
                <a:moveTo>
                  <a:pt x="5647296" y="0"/>
                </a:moveTo>
                <a:lnTo>
                  <a:pt x="1997515" y="0"/>
                </a:lnTo>
                <a:cubicBezTo>
                  <a:pt x="1152887" y="8220"/>
                  <a:pt x="912445" y="-8220"/>
                  <a:pt x="579526" y="49322"/>
                </a:cubicBezTo>
                <a:cubicBezTo>
                  <a:pt x="246607" y="106864"/>
                  <a:pt x="0" y="345250"/>
                  <a:pt x="0" y="345250"/>
                </a:cubicBezTo>
              </a:path>
            </a:pathLst>
          </a:custGeom>
          <a:ln w="3175" cmpd="sng">
            <a:solidFill>
              <a:srgbClr val="FF0000"/>
            </a:solidFill>
            <a:prstDash val="lg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ravek Light"/>
              <a:cs typeface="Seravek Light"/>
            </a:endParaRPr>
          </a:p>
        </p:txBody>
      </p:sp>
      <p:sp>
        <p:nvSpPr>
          <p:cNvPr id="271" name="ZoneTexte 270"/>
          <p:cNvSpPr txBox="1"/>
          <p:nvPr/>
        </p:nvSpPr>
        <p:spPr>
          <a:xfrm>
            <a:off x="7744399" y="4301106"/>
            <a:ext cx="99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0000"/>
                </a:solidFill>
                <a:latin typeface="Seravek Light"/>
                <a:cs typeface="Seravek Light"/>
              </a:rPr>
              <a:t>weave</a:t>
            </a:r>
            <a:endParaRPr lang="en-US" sz="1800" b="1" dirty="0">
              <a:solidFill>
                <a:srgbClr val="FF0000"/>
              </a:solidFill>
              <a:latin typeface="Seravek Light"/>
              <a:cs typeface="Seravek Light"/>
            </a:endParaRPr>
          </a:p>
        </p:txBody>
      </p:sp>
      <p:grpSp>
        <p:nvGrpSpPr>
          <p:cNvPr id="229" name="Grouper 228"/>
          <p:cNvGrpSpPr/>
          <p:nvPr/>
        </p:nvGrpSpPr>
        <p:grpSpPr>
          <a:xfrm>
            <a:off x="5163375" y="6016558"/>
            <a:ext cx="1688078" cy="1819552"/>
            <a:chOff x="5967789" y="5184633"/>
            <a:chExt cx="1359359" cy="1819552"/>
          </a:xfrm>
        </p:grpSpPr>
        <p:grpSp>
          <p:nvGrpSpPr>
            <p:cNvPr id="185" name="Grouper 184"/>
            <p:cNvGrpSpPr/>
            <p:nvPr/>
          </p:nvGrpSpPr>
          <p:grpSpPr>
            <a:xfrm>
              <a:off x="5967789" y="5184633"/>
              <a:ext cx="1359359" cy="1816383"/>
              <a:chOff x="396829" y="2870674"/>
              <a:chExt cx="1206830" cy="989955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396829" y="2873570"/>
                <a:ext cx="1202369" cy="987059"/>
              </a:xfrm>
              <a:prstGeom prst="rect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latin typeface="Seravek Light"/>
                  <a:cs typeface="Seravek Light"/>
                </a:endParaRPr>
              </a:p>
            </p:txBody>
          </p:sp>
          <p:sp>
            <p:nvSpPr>
              <p:cNvPr id="187" name="ZoneTexte 186"/>
              <p:cNvSpPr txBox="1"/>
              <p:nvPr/>
            </p:nvSpPr>
            <p:spPr>
              <a:xfrm>
                <a:off x="397467" y="2870674"/>
                <a:ext cx="1206192" cy="150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800" dirty="0" err="1" smtClean="0">
                    <a:latin typeface="Seravek Light"/>
                    <a:cs typeface="Seravek Light"/>
                  </a:rPr>
                  <a:t>OperatorKind</a:t>
                </a:r>
                <a:endParaRPr lang="en-US" sz="1800" dirty="0">
                  <a:latin typeface="Seravek Light"/>
                  <a:cs typeface="Seravek Light"/>
                </a:endParaRPr>
              </a:p>
            </p:txBody>
          </p:sp>
          <p:cxnSp>
            <p:nvCxnSpPr>
              <p:cNvPr id="188" name="Connecteur droit 187"/>
              <p:cNvCxnSpPr/>
              <p:nvPr/>
            </p:nvCxnSpPr>
            <p:spPr>
              <a:xfrm>
                <a:off x="396829" y="3036406"/>
                <a:ext cx="1202369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ZoneTexte 226"/>
            <p:cNvSpPr txBox="1"/>
            <p:nvPr/>
          </p:nvSpPr>
          <p:spPr>
            <a:xfrm>
              <a:off x="5968508" y="5496080"/>
              <a:ext cx="1358640" cy="15081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latin typeface="Seravek Light"/>
                  <a:cs typeface="Seravek Light"/>
                </a:rPr>
                <a:t>  AND = 1</a:t>
              </a:r>
            </a:p>
            <a:p>
              <a:r>
                <a:rPr lang="en-US" sz="1400" dirty="0" smtClean="0">
                  <a:latin typeface="Seravek Light"/>
                  <a:cs typeface="Seravek Light"/>
                </a:rPr>
                <a:t>  OR = 2</a:t>
              </a:r>
            </a:p>
            <a:p>
              <a:r>
                <a:rPr lang="en-US" sz="1400" dirty="0" smtClean="0">
                  <a:latin typeface="Seravek Light"/>
                  <a:cs typeface="Seravek Light"/>
                </a:rPr>
                <a:t>  XOR = 3</a:t>
              </a:r>
            </a:p>
            <a:p>
              <a:r>
                <a:rPr lang="en-US" sz="1400" dirty="0">
                  <a:latin typeface="Seravek Light"/>
                  <a:cs typeface="Seravek Light"/>
                </a:rPr>
                <a:t>  </a:t>
              </a:r>
              <a:r>
                <a:rPr lang="en-US" sz="1400" dirty="0" smtClean="0">
                  <a:latin typeface="Seravek Light"/>
                  <a:cs typeface="Seravek Light"/>
                </a:rPr>
                <a:t>EQUALS = 4</a:t>
              </a:r>
            </a:p>
            <a:p>
              <a:r>
                <a:rPr lang="en-US" sz="1400" dirty="0">
                  <a:latin typeface="Seravek Light"/>
                  <a:cs typeface="Seravek Light"/>
                </a:rPr>
                <a:t> </a:t>
              </a:r>
              <a:r>
                <a:rPr lang="en-US" sz="1400" dirty="0" smtClean="0">
                  <a:latin typeface="Seravek Light"/>
                  <a:cs typeface="Seravek Light"/>
                </a:rPr>
                <a:t> NOT_EQUALS = 5</a:t>
              </a:r>
            </a:p>
            <a:p>
              <a:r>
                <a:rPr lang="en-US" sz="1400" dirty="0">
                  <a:latin typeface="Seravek Light"/>
                  <a:cs typeface="Seravek Light"/>
                </a:rPr>
                <a:t> </a:t>
              </a:r>
              <a:r>
                <a:rPr lang="en-US" sz="1400" dirty="0" smtClean="0">
                  <a:latin typeface="Seravek Light"/>
                  <a:cs typeface="Seravek Light"/>
                </a:rPr>
                <a:t> GREATER_THAN = 6</a:t>
              </a:r>
            </a:p>
            <a:p>
              <a:r>
                <a:rPr lang="en-US" sz="1400" dirty="0">
                  <a:latin typeface="Seravek Light"/>
                  <a:cs typeface="Seravek Light"/>
                </a:rPr>
                <a:t> </a:t>
              </a:r>
              <a:r>
                <a:rPr lang="en-US" sz="1400" dirty="0" smtClean="0">
                  <a:latin typeface="Seravek Light"/>
                  <a:cs typeface="Seravek Light"/>
                </a:rPr>
                <a:t> LESS_THAN = 7</a:t>
              </a:r>
              <a:endParaRPr lang="en-US" sz="1400" dirty="0">
                <a:latin typeface="Seravek Light"/>
                <a:cs typeface="Seravek Light"/>
              </a:endParaRPr>
            </a:p>
          </p:txBody>
        </p:sp>
      </p:grpSp>
      <p:sp>
        <p:nvSpPr>
          <p:cNvPr id="158" name="ZoneTexte 157"/>
          <p:cNvSpPr txBox="1"/>
          <p:nvPr/>
        </p:nvSpPr>
        <p:spPr>
          <a:xfrm>
            <a:off x="5140081" y="8349271"/>
            <a:ext cx="208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smtClean="0">
                <a:latin typeface="Seravek Light"/>
                <a:cs typeface="Seravek Light"/>
              </a:rPr>
              <a:t>Implementation</a:t>
            </a:r>
            <a:endParaRPr lang="en-US" sz="1800" b="1" i="1" dirty="0">
              <a:latin typeface="Seravek Light"/>
              <a:cs typeface="Seravek Light"/>
            </a:endParaRPr>
          </a:p>
        </p:txBody>
      </p:sp>
      <p:sp>
        <p:nvSpPr>
          <p:cNvPr id="159" name="ZoneTexte 158"/>
          <p:cNvSpPr txBox="1"/>
          <p:nvPr/>
        </p:nvSpPr>
        <p:spPr>
          <a:xfrm>
            <a:off x="4874198" y="8604876"/>
            <a:ext cx="272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Seravek Light"/>
                <a:cs typeface="Seravek Light"/>
              </a:rPr>
              <a:t>(Private Elements)</a:t>
            </a:r>
            <a:endParaRPr lang="en-US" sz="1800" dirty="0">
              <a:latin typeface="Seravek Light"/>
              <a:cs typeface="Seravek Light"/>
            </a:endParaRPr>
          </a:p>
        </p:txBody>
      </p:sp>
      <p:grpSp>
        <p:nvGrpSpPr>
          <p:cNvPr id="160" name="Grouper 159"/>
          <p:cNvGrpSpPr/>
          <p:nvPr/>
        </p:nvGrpSpPr>
        <p:grpSpPr>
          <a:xfrm>
            <a:off x="3349142" y="8343267"/>
            <a:ext cx="1632890" cy="682407"/>
            <a:chOff x="396829" y="2870674"/>
            <a:chExt cx="1206830" cy="371922"/>
          </a:xfrm>
        </p:grpSpPr>
        <p:sp>
          <p:nvSpPr>
            <p:cNvPr id="162" name="Rectangle 161"/>
            <p:cNvSpPr/>
            <p:nvPr/>
          </p:nvSpPr>
          <p:spPr>
            <a:xfrm>
              <a:off x="396829" y="2873570"/>
              <a:ext cx="1202369" cy="369026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Seravek Light"/>
                <a:cs typeface="Seravek Light"/>
              </a:endParaRPr>
            </a:p>
          </p:txBody>
        </p:sp>
        <p:sp>
          <p:nvSpPr>
            <p:cNvPr id="163" name="ZoneTexte 162"/>
            <p:cNvSpPr txBox="1"/>
            <p:nvPr/>
          </p:nvSpPr>
          <p:spPr>
            <a:xfrm>
              <a:off x="397467" y="2870674"/>
              <a:ext cx="1206192" cy="142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700" dirty="0" smtClean="0">
                  <a:latin typeface="Seravek Light"/>
                  <a:cs typeface="Seravek Light"/>
                </a:rPr>
                <a:t>Meta-class</a:t>
              </a:r>
              <a:endParaRPr lang="en-US" sz="1700" dirty="0">
                <a:latin typeface="Seravek Light"/>
                <a:cs typeface="Seravek Light"/>
              </a:endParaRPr>
            </a:p>
          </p:txBody>
        </p:sp>
        <p:cxnSp>
          <p:nvCxnSpPr>
            <p:cNvPr id="164" name="Connecteur droit 163"/>
            <p:cNvCxnSpPr/>
            <p:nvPr/>
          </p:nvCxnSpPr>
          <p:spPr>
            <a:xfrm>
              <a:off x="396829" y="3036406"/>
              <a:ext cx="1202369" cy="0"/>
            </a:xfrm>
            <a:prstGeom prst="line">
              <a:avLst/>
            </a:prstGeom>
            <a:ln w="3175" cmpd="sng">
              <a:solidFill>
                <a:srgbClr val="000000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ZoneTexte 189"/>
          <p:cNvSpPr txBox="1"/>
          <p:nvPr/>
        </p:nvSpPr>
        <p:spPr>
          <a:xfrm>
            <a:off x="2157475" y="8306219"/>
            <a:ext cx="10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smtClean="0">
                <a:latin typeface="Seravek Light"/>
                <a:cs typeface="Seravek Light"/>
              </a:rPr>
              <a:t>Key: </a:t>
            </a:r>
            <a:endParaRPr lang="en-US" sz="1800" b="1" i="1" dirty="0">
              <a:latin typeface="Seravek Light"/>
              <a:cs typeface="Seravek Light"/>
            </a:endParaRPr>
          </a:p>
        </p:txBody>
      </p:sp>
      <p:sp>
        <p:nvSpPr>
          <p:cNvPr id="191" name="ZoneTexte 190"/>
          <p:cNvSpPr txBox="1"/>
          <p:nvPr/>
        </p:nvSpPr>
        <p:spPr>
          <a:xfrm>
            <a:off x="9857152" y="8352281"/>
            <a:ext cx="208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smtClean="0">
                <a:latin typeface="Seravek Light"/>
                <a:cs typeface="Seravek Light"/>
              </a:rPr>
              <a:t>Provided Interface</a:t>
            </a:r>
            <a:endParaRPr lang="en-US" sz="1800" b="1" i="1" dirty="0">
              <a:latin typeface="Seravek Light"/>
              <a:cs typeface="Seravek Light"/>
            </a:endParaRPr>
          </a:p>
        </p:txBody>
      </p:sp>
      <p:sp>
        <p:nvSpPr>
          <p:cNvPr id="192" name="ZoneTexte 191"/>
          <p:cNvSpPr txBox="1"/>
          <p:nvPr/>
        </p:nvSpPr>
        <p:spPr>
          <a:xfrm>
            <a:off x="9520717" y="8607886"/>
            <a:ext cx="272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Seravek Light"/>
                <a:cs typeface="Seravek Light"/>
              </a:rPr>
              <a:t>(Public Elements)</a:t>
            </a:r>
            <a:endParaRPr lang="en-US" sz="1800" dirty="0">
              <a:latin typeface="Seravek Light"/>
              <a:cs typeface="Seravek Light"/>
            </a:endParaRPr>
          </a:p>
        </p:txBody>
      </p:sp>
      <p:grpSp>
        <p:nvGrpSpPr>
          <p:cNvPr id="193" name="Grouper 192"/>
          <p:cNvGrpSpPr/>
          <p:nvPr/>
        </p:nvGrpSpPr>
        <p:grpSpPr>
          <a:xfrm>
            <a:off x="7995661" y="8351588"/>
            <a:ext cx="1632890" cy="677093"/>
            <a:chOff x="396829" y="2873570"/>
            <a:chExt cx="1206830" cy="369026"/>
          </a:xfrm>
        </p:grpSpPr>
        <p:sp>
          <p:nvSpPr>
            <p:cNvPr id="194" name="Rectangle 193"/>
            <p:cNvSpPr/>
            <p:nvPr/>
          </p:nvSpPr>
          <p:spPr>
            <a:xfrm>
              <a:off x="396829" y="2873570"/>
              <a:ext cx="1202369" cy="36902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Seravek Light"/>
                <a:cs typeface="Seravek Light"/>
              </a:endParaRPr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397467" y="2880287"/>
              <a:ext cx="1206192" cy="142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700" b="1" dirty="0" smtClean="0">
                  <a:latin typeface="Seravek Light"/>
                  <a:cs typeface="Seravek Light"/>
                </a:rPr>
                <a:t>Meta-class</a:t>
              </a:r>
              <a:endParaRPr lang="en-US" sz="1700" b="1" dirty="0">
                <a:latin typeface="Seravek Light"/>
                <a:cs typeface="Seravek Light"/>
              </a:endParaRPr>
            </a:p>
          </p:txBody>
        </p:sp>
        <p:cxnSp>
          <p:nvCxnSpPr>
            <p:cNvPr id="197" name="Connecteur droit 196"/>
            <p:cNvCxnSpPr/>
            <p:nvPr/>
          </p:nvCxnSpPr>
          <p:spPr>
            <a:xfrm>
              <a:off x="396829" y="3036406"/>
              <a:ext cx="1202369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04603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141</Words>
  <Application>Microsoft Macintosh PowerPoint</Application>
  <PresentationFormat>Personnalisé</PresentationFormat>
  <Paragraphs>59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47</cp:revision>
  <dcterms:created xsi:type="dcterms:W3CDTF">2016-06-13T14:56:14Z</dcterms:created>
  <dcterms:modified xsi:type="dcterms:W3CDTF">2016-07-25T20:36:23Z</dcterms:modified>
</cp:coreProperties>
</file>