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799763" cy="8997950"/>
  <p:notesSz cx="6858000" cy="9144000"/>
  <p:defaultTextStyle>
    <a:defPPr>
      <a:defRPr lang="fr-FR"/>
    </a:defPPr>
    <a:lvl1pPr marL="0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648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296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6944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2591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239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3887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9535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5183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4140" autoAdjust="0"/>
    <p:restoredTop sz="93826" autoAdjust="0"/>
  </p:normalViewPr>
  <p:slideViewPr>
    <p:cSldViewPr snapToGrid="0" snapToObjects="1">
      <p:cViewPr>
        <p:scale>
          <a:sx n="108" d="100"/>
          <a:sy n="108" d="100"/>
        </p:scale>
        <p:origin x="-872" y="360"/>
      </p:cViewPr>
      <p:guideLst>
        <p:guide orient="horz" pos="2834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9982" y="2795197"/>
            <a:ext cx="9179799" cy="1928727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9965" y="5098838"/>
            <a:ext cx="7559834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2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3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5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5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94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49173" y="472810"/>
            <a:ext cx="2868687" cy="1007270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7486" y="472810"/>
            <a:ext cx="8431691" cy="1007270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1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107" y="5782017"/>
            <a:ext cx="9179799" cy="178709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107" y="3813716"/>
            <a:ext cx="9179799" cy="1968301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6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2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69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2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2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38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595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51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3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7486" y="2755623"/>
            <a:ext cx="5649252" cy="77898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6734" y="2755623"/>
            <a:ext cx="5651126" cy="77898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988" y="360335"/>
            <a:ext cx="9719787" cy="14996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988" y="2014125"/>
            <a:ext cx="4771771" cy="839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648" indent="0">
              <a:buNone/>
              <a:defRPr sz="2500" b="1"/>
            </a:lvl2pPr>
            <a:lvl3pPr marL="1131296" indent="0">
              <a:buNone/>
              <a:defRPr sz="2200" b="1"/>
            </a:lvl3pPr>
            <a:lvl4pPr marL="1696944" indent="0">
              <a:buNone/>
              <a:defRPr sz="2000" b="1"/>
            </a:lvl4pPr>
            <a:lvl5pPr marL="2262591" indent="0">
              <a:buNone/>
              <a:defRPr sz="2000" b="1"/>
            </a:lvl5pPr>
            <a:lvl6pPr marL="2828239" indent="0">
              <a:buNone/>
              <a:defRPr sz="2000" b="1"/>
            </a:lvl6pPr>
            <a:lvl7pPr marL="3393887" indent="0">
              <a:buNone/>
              <a:defRPr sz="2000" b="1"/>
            </a:lvl7pPr>
            <a:lvl8pPr marL="3959535" indent="0">
              <a:buNone/>
              <a:defRPr sz="2000" b="1"/>
            </a:lvl8pPr>
            <a:lvl9pPr marL="4525183" indent="0">
              <a:buNone/>
              <a:defRPr sz="20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9988" y="2853517"/>
            <a:ext cx="4771771" cy="51842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130" y="2014125"/>
            <a:ext cx="4773645" cy="839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648" indent="0">
              <a:buNone/>
              <a:defRPr sz="2500" b="1"/>
            </a:lvl2pPr>
            <a:lvl3pPr marL="1131296" indent="0">
              <a:buNone/>
              <a:defRPr sz="2200" b="1"/>
            </a:lvl3pPr>
            <a:lvl4pPr marL="1696944" indent="0">
              <a:buNone/>
              <a:defRPr sz="2000" b="1"/>
            </a:lvl4pPr>
            <a:lvl5pPr marL="2262591" indent="0">
              <a:buNone/>
              <a:defRPr sz="2000" b="1"/>
            </a:lvl5pPr>
            <a:lvl6pPr marL="2828239" indent="0">
              <a:buNone/>
              <a:defRPr sz="2000" b="1"/>
            </a:lvl6pPr>
            <a:lvl7pPr marL="3393887" indent="0">
              <a:buNone/>
              <a:defRPr sz="2000" b="1"/>
            </a:lvl7pPr>
            <a:lvl8pPr marL="3959535" indent="0">
              <a:buNone/>
              <a:defRPr sz="2000" b="1"/>
            </a:lvl8pPr>
            <a:lvl9pPr marL="4525183" indent="0">
              <a:buNone/>
              <a:defRPr sz="20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130" y="2853517"/>
            <a:ext cx="4773645" cy="51842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73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989" y="358252"/>
            <a:ext cx="3553048" cy="152465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2407" y="358252"/>
            <a:ext cx="6037368" cy="767950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9989" y="1882905"/>
            <a:ext cx="3553048" cy="6154848"/>
          </a:xfrm>
        </p:spPr>
        <p:txBody>
          <a:bodyPr/>
          <a:lstStyle>
            <a:lvl1pPr marL="0" indent="0">
              <a:buNone/>
              <a:defRPr sz="1700"/>
            </a:lvl1pPr>
            <a:lvl2pPr marL="565648" indent="0">
              <a:buNone/>
              <a:defRPr sz="1500"/>
            </a:lvl2pPr>
            <a:lvl3pPr marL="1131296" indent="0">
              <a:buNone/>
              <a:defRPr sz="1200"/>
            </a:lvl3pPr>
            <a:lvl4pPr marL="1696944" indent="0">
              <a:buNone/>
              <a:defRPr sz="1100"/>
            </a:lvl4pPr>
            <a:lvl5pPr marL="2262591" indent="0">
              <a:buNone/>
              <a:defRPr sz="1100"/>
            </a:lvl5pPr>
            <a:lvl6pPr marL="2828239" indent="0">
              <a:buNone/>
              <a:defRPr sz="1100"/>
            </a:lvl6pPr>
            <a:lvl7pPr marL="3393887" indent="0">
              <a:buNone/>
              <a:defRPr sz="1100"/>
            </a:lvl7pPr>
            <a:lvl8pPr marL="3959535" indent="0">
              <a:buNone/>
              <a:defRPr sz="1100"/>
            </a:lvl8pPr>
            <a:lvl9pPr marL="4525183" indent="0">
              <a:buNone/>
              <a:defRPr sz="1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6829" y="6298565"/>
            <a:ext cx="6479858" cy="74358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116829" y="803983"/>
            <a:ext cx="6479858" cy="5398770"/>
          </a:xfrm>
        </p:spPr>
        <p:txBody>
          <a:bodyPr/>
          <a:lstStyle>
            <a:lvl1pPr marL="0" indent="0">
              <a:buNone/>
              <a:defRPr sz="4000"/>
            </a:lvl1pPr>
            <a:lvl2pPr marL="565648" indent="0">
              <a:buNone/>
              <a:defRPr sz="3500"/>
            </a:lvl2pPr>
            <a:lvl3pPr marL="1131296" indent="0">
              <a:buNone/>
              <a:defRPr sz="3000"/>
            </a:lvl3pPr>
            <a:lvl4pPr marL="1696944" indent="0">
              <a:buNone/>
              <a:defRPr sz="2500"/>
            </a:lvl4pPr>
            <a:lvl5pPr marL="2262591" indent="0">
              <a:buNone/>
              <a:defRPr sz="2500"/>
            </a:lvl5pPr>
            <a:lvl6pPr marL="2828239" indent="0">
              <a:buNone/>
              <a:defRPr sz="2500"/>
            </a:lvl6pPr>
            <a:lvl7pPr marL="3393887" indent="0">
              <a:buNone/>
              <a:defRPr sz="2500"/>
            </a:lvl7pPr>
            <a:lvl8pPr marL="3959535" indent="0">
              <a:buNone/>
              <a:defRPr sz="2500"/>
            </a:lvl8pPr>
            <a:lvl9pPr marL="4525183" indent="0">
              <a:buNone/>
              <a:defRPr sz="2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6829" y="7042146"/>
            <a:ext cx="6479858" cy="1056009"/>
          </a:xfrm>
        </p:spPr>
        <p:txBody>
          <a:bodyPr/>
          <a:lstStyle>
            <a:lvl1pPr marL="0" indent="0">
              <a:buNone/>
              <a:defRPr sz="1700"/>
            </a:lvl1pPr>
            <a:lvl2pPr marL="565648" indent="0">
              <a:buNone/>
              <a:defRPr sz="1500"/>
            </a:lvl2pPr>
            <a:lvl3pPr marL="1131296" indent="0">
              <a:buNone/>
              <a:defRPr sz="1200"/>
            </a:lvl3pPr>
            <a:lvl4pPr marL="1696944" indent="0">
              <a:buNone/>
              <a:defRPr sz="1100"/>
            </a:lvl4pPr>
            <a:lvl5pPr marL="2262591" indent="0">
              <a:buNone/>
              <a:defRPr sz="1100"/>
            </a:lvl5pPr>
            <a:lvl6pPr marL="2828239" indent="0">
              <a:buNone/>
              <a:defRPr sz="1100"/>
            </a:lvl6pPr>
            <a:lvl7pPr marL="3393887" indent="0">
              <a:buNone/>
              <a:defRPr sz="1100"/>
            </a:lvl7pPr>
            <a:lvl8pPr marL="3959535" indent="0">
              <a:buNone/>
              <a:defRPr sz="1100"/>
            </a:lvl8pPr>
            <a:lvl9pPr marL="4525183" indent="0">
              <a:buNone/>
              <a:defRPr sz="1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7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9988" y="360335"/>
            <a:ext cx="9719787" cy="1499658"/>
          </a:xfrm>
          <a:prstGeom prst="rect">
            <a:avLst/>
          </a:prstGeom>
        </p:spPr>
        <p:txBody>
          <a:bodyPr vert="horz" lIns="113130" tIns="56565" rIns="113130" bIns="5656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988" y="2099522"/>
            <a:ext cx="9719787" cy="5938231"/>
          </a:xfrm>
          <a:prstGeom prst="rect">
            <a:avLst/>
          </a:prstGeom>
        </p:spPr>
        <p:txBody>
          <a:bodyPr vert="horz" lIns="113130" tIns="56565" rIns="113130" bIns="5656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988" y="8339767"/>
            <a:ext cx="2519945" cy="479058"/>
          </a:xfrm>
          <a:prstGeom prst="rect">
            <a:avLst/>
          </a:prstGeom>
        </p:spPr>
        <p:txBody>
          <a:bodyPr vert="horz" lIns="113130" tIns="56565" rIns="113130" bIns="5656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AD2A-477C-3941-BCA5-3C606003CEC4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89919" y="8339767"/>
            <a:ext cx="3419925" cy="479058"/>
          </a:xfrm>
          <a:prstGeom prst="rect">
            <a:avLst/>
          </a:prstGeom>
        </p:spPr>
        <p:txBody>
          <a:bodyPr vert="horz" lIns="113130" tIns="56565" rIns="113130" bIns="5656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39830" y="8339767"/>
            <a:ext cx="2519945" cy="479058"/>
          </a:xfrm>
          <a:prstGeom prst="rect">
            <a:avLst/>
          </a:prstGeom>
        </p:spPr>
        <p:txBody>
          <a:bodyPr vert="horz" lIns="113130" tIns="56565" rIns="113130" bIns="5656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9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5648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236" indent="-424236" algn="l" defTabSz="56564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9178" indent="-353530" algn="l" defTabSz="565648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120" indent="-282824" algn="l" defTabSz="56564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9767" indent="-282824" algn="l" defTabSz="565648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5415" indent="-282824" algn="l" defTabSz="565648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063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6711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42359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8007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648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296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6944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91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239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87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9535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5183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>
          <a:xfrm>
            <a:off x="459026" y="1387265"/>
            <a:ext cx="9736585" cy="4669992"/>
          </a:xfrm>
          <a:prstGeom prst="roundRect">
            <a:avLst>
              <a:gd name="adj" fmla="val 8813"/>
            </a:avLst>
          </a:prstGeom>
          <a:solidFill>
            <a:schemeClr val="bg1">
              <a:lumMod val="95000"/>
            </a:schemeClr>
          </a:solidFill>
          <a:ln w="3175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ravek Light"/>
              <a:cs typeface="Seravek Ligh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51378" y="1950292"/>
            <a:ext cx="4421135" cy="3931174"/>
          </a:xfrm>
          <a:prstGeom prst="roundRect">
            <a:avLst>
              <a:gd name="adj" fmla="val 4548"/>
            </a:avLst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à coins arrondis 106"/>
          <p:cNvSpPr/>
          <p:nvPr/>
        </p:nvSpPr>
        <p:spPr>
          <a:xfrm>
            <a:off x="5873619" y="1955975"/>
            <a:ext cx="4175072" cy="3931174"/>
          </a:xfrm>
          <a:prstGeom prst="roundRect">
            <a:avLst>
              <a:gd name="adj" fmla="val 4548"/>
            </a:avLst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628698" y="1586643"/>
            <a:ext cx="20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eravek Light"/>
                <a:cs typeface="Seravek Light"/>
              </a:rPr>
              <a:t>Abstract </a:t>
            </a:r>
            <a:r>
              <a:rPr lang="en-US" sz="1800" i="1" dirty="0">
                <a:latin typeface="Seravek Light"/>
                <a:cs typeface="Seravek Light"/>
              </a:rPr>
              <a:t>s</a:t>
            </a:r>
            <a:r>
              <a:rPr lang="en-US" sz="1800" i="1" dirty="0" smtClean="0">
                <a:latin typeface="Seravek Light"/>
                <a:cs typeface="Seravek Light"/>
              </a:rPr>
              <a:t>yntax</a:t>
            </a:r>
            <a:endParaRPr lang="en-US" sz="1800" i="1" dirty="0">
              <a:latin typeface="Seravek Light"/>
              <a:cs typeface="Seravek Light"/>
            </a:endParaRPr>
          </a:p>
        </p:txBody>
      </p:sp>
      <p:grpSp>
        <p:nvGrpSpPr>
          <p:cNvPr id="142" name="Grouper 141"/>
          <p:cNvGrpSpPr/>
          <p:nvPr/>
        </p:nvGrpSpPr>
        <p:grpSpPr>
          <a:xfrm>
            <a:off x="2055725" y="2297035"/>
            <a:ext cx="1570055" cy="507767"/>
            <a:chOff x="9091768" y="13430050"/>
            <a:chExt cx="1570493" cy="507767"/>
          </a:xfrm>
        </p:grpSpPr>
        <p:sp>
          <p:nvSpPr>
            <p:cNvPr id="143" name="Rectangle 142"/>
            <p:cNvSpPr/>
            <p:nvPr/>
          </p:nvSpPr>
          <p:spPr>
            <a:xfrm>
              <a:off x="9091768" y="13435927"/>
              <a:ext cx="1559832" cy="50189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Seravek Light"/>
                <a:cs typeface="Seravek Light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9097470" y="13430050"/>
              <a:ext cx="1564791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dirty="0" err="1" smtClean="0">
                  <a:latin typeface="Seravek Light"/>
                  <a:cs typeface="Seravek Light"/>
                </a:rPr>
                <a:t>StateMachine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  <p:cxnSp>
          <p:nvCxnSpPr>
            <p:cNvPr id="145" name="Connecteur droit 144"/>
            <p:cNvCxnSpPr/>
            <p:nvPr/>
          </p:nvCxnSpPr>
          <p:spPr>
            <a:xfrm>
              <a:off x="9091768" y="13725049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ZoneTexte 157"/>
          <p:cNvSpPr txBox="1"/>
          <p:nvPr/>
        </p:nvSpPr>
        <p:spPr>
          <a:xfrm>
            <a:off x="5881055" y="1561522"/>
            <a:ext cx="160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Seravek Light"/>
                <a:cs typeface="Seravek Light"/>
              </a:rPr>
              <a:t>Semantics</a:t>
            </a:r>
            <a:endParaRPr lang="en-US" sz="1800" i="1" dirty="0">
              <a:latin typeface="Seravek Light"/>
              <a:cs typeface="Seravek Light"/>
            </a:endParaRPr>
          </a:p>
        </p:txBody>
      </p:sp>
      <p:cxnSp>
        <p:nvCxnSpPr>
          <p:cNvPr id="163" name="Connecteur droit 162"/>
          <p:cNvCxnSpPr/>
          <p:nvPr/>
        </p:nvCxnSpPr>
        <p:spPr>
          <a:xfrm>
            <a:off x="3616523" y="2588458"/>
            <a:ext cx="694484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endCxn id="101" idx="0"/>
          </p:cNvCxnSpPr>
          <p:nvPr/>
        </p:nvCxnSpPr>
        <p:spPr>
          <a:xfrm>
            <a:off x="4311007" y="2588458"/>
            <a:ext cx="0" cy="683059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352104" y="2588458"/>
            <a:ext cx="703621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endCxn id="86" idx="0"/>
          </p:cNvCxnSpPr>
          <p:nvPr/>
        </p:nvCxnSpPr>
        <p:spPr>
          <a:xfrm flipH="1">
            <a:off x="1352104" y="2588458"/>
            <a:ext cx="3" cy="68620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1984800" y="3581325"/>
            <a:ext cx="1692512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er 12"/>
          <p:cNvGrpSpPr/>
          <p:nvPr/>
        </p:nvGrpSpPr>
        <p:grpSpPr>
          <a:xfrm>
            <a:off x="6180952" y="2198962"/>
            <a:ext cx="1614644" cy="480859"/>
            <a:chOff x="848895" y="5725821"/>
            <a:chExt cx="1339691" cy="480859"/>
          </a:xfrm>
        </p:grpSpPr>
        <p:sp>
          <p:nvSpPr>
            <p:cNvPr id="171" name="Rectangle à coins arrondis 170"/>
            <p:cNvSpPr/>
            <p:nvPr/>
          </p:nvSpPr>
          <p:spPr>
            <a:xfrm>
              <a:off x="848895" y="5725821"/>
              <a:ext cx="1339691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Seravek Light"/>
                <a:cs typeface="Seravek Light"/>
              </a:endParaRPr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917603" y="5823985"/>
              <a:ext cx="1270983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00" dirty="0" smtClean="0">
                  <a:latin typeface="Seravek Light"/>
                  <a:cs typeface="Seravek Light"/>
                </a:rPr>
                <a:t>void</a:t>
              </a:r>
              <a:r>
                <a:rPr lang="en-US" sz="1700" b="1" dirty="0" smtClean="0">
                  <a:latin typeface="Seravek Light"/>
                  <a:cs typeface="Seravek Light"/>
                </a:rPr>
                <a:t> </a:t>
              </a:r>
              <a:r>
                <a:rPr lang="en-US" sz="1700" dirty="0" smtClean="0">
                  <a:latin typeface="Seravek Light"/>
                  <a:cs typeface="Seravek Light"/>
                </a:rPr>
                <a:t>eval () {…}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</p:grpSp>
      <p:cxnSp>
        <p:nvCxnSpPr>
          <p:cNvPr id="188" name="Connecteur droit avec flèche 187"/>
          <p:cNvCxnSpPr>
            <a:stCxn id="171" idx="1"/>
          </p:cNvCxnSpPr>
          <p:nvPr/>
        </p:nvCxnSpPr>
        <p:spPr>
          <a:xfrm flipH="1">
            <a:off x="3531700" y="2439392"/>
            <a:ext cx="2649252" cy="272"/>
          </a:xfrm>
          <a:prstGeom prst="straightConnector1">
            <a:avLst/>
          </a:prstGeom>
          <a:ln w="3175" cmpd="sng">
            <a:solidFill>
              <a:srgbClr val="FF0000"/>
            </a:solidFill>
            <a:prstDash val="lgDash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orme libre 192"/>
          <p:cNvSpPr/>
          <p:nvPr/>
        </p:nvSpPr>
        <p:spPr>
          <a:xfrm>
            <a:off x="7798137" y="2461072"/>
            <a:ext cx="258937" cy="401151"/>
          </a:xfrm>
          <a:custGeom>
            <a:avLst/>
            <a:gdLst>
              <a:gd name="connsiteX0" fmla="*/ 0 w 258937"/>
              <a:gd name="connsiteY0" fmla="*/ 18910 h 401151"/>
              <a:gd name="connsiteX1" fmla="*/ 209615 w 258937"/>
              <a:gd name="connsiteY1" fmla="*/ 43571 h 401151"/>
              <a:gd name="connsiteX2" fmla="*/ 258937 w 258937"/>
              <a:gd name="connsiteY2" fmla="*/ 401151 h 4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37" h="401151">
                <a:moveTo>
                  <a:pt x="0" y="18910"/>
                </a:moveTo>
                <a:cubicBezTo>
                  <a:pt x="83229" y="-613"/>
                  <a:pt x="166459" y="-20136"/>
                  <a:pt x="209615" y="43571"/>
                </a:cubicBezTo>
                <a:cubicBezTo>
                  <a:pt x="252771" y="107278"/>
                  <a:pt x="258937" y="401151"/>
                  <a:pt x="258937" y="401151"/>
                </a:cubicBezTo>
              </a:path>
            </a:pathLst>
          </a:custGeom>
          <a:ln w="3175" cmpd="sng">
            <a:solidFill>
              <a:srgbClr val="008000"/>
            </a:solidFill>
            <a:prstDash val="solid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194" name="Forme libre 193"/>
          <p:cNvSpPr/>
          <p:nvPr/>
        </p:nvSpPr>
        <p:spPr>
          <a:xfrm>
            <a:off x="8704349" y="3220070"/>
            <a:ext cx="258937" cy="401151"/>
          </a:xfrm>
          <a:custGeom>
            <a:avLst/>
            <a:gdLst>
              <a:gd name="connsiteX0" fmla="*/ 0 w 258937"/>
              <a:gd name="connsiteY0" fmla="*/ 18910 h 401151"/>
              <a:gd name="connsiteX1" fmla="*/ 209615 w 258937"/>
              <a:gd name="connsiteY1" fmla="*/ 43571 h 401151"/>
              <a:gd name="connsiteX2" fmla="*/ 258937 w 258937"/>
              <a:gd name="connsiteY2" fmla="*/ 401151 h 4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37" h="401151">
                <a:moveTo>
                  <a:pt x="0" y="18910"/>
                </a:moveTo>
                <a:cubicBezTo>
                  <a:pt x="83229" y="-613"/>
                  <a:pt x="166459" y="-20136"/>
                  <a:pt x="209615" y="43571"/>
                </a:cubicBezTo>
                <a:cubicBezTo>
                  <a:pt x="252771" y="107278"/>
                  <a:pt x="258937" y="401151"/>
                  <a:pt x="258937" y="401151"/>
                </a:cubicBezTo>
              </a:path>
            </a:pathLst>
          </a:custGeom>
          <a:ln w="3175" cmpd="sng">
            <a:solidFill>
              <a:srgbClr val="008000"/>
            </a:solidFill>
            <a:prstDash val="solid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8037319" y="2350881"/>
            <a:ext cx="6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Seravek Light"/>
                <a:cs typeface="Seravek Light"/>
              </a:rPr>
              <a:t>call</a:t>
            </a:r>
            <a:endParaRPr lang="en-US" sz="1800" b="1" dirty="0">
              <a:solidFill>
                <a:srgbClr val="008000"/>
              </a:solidFill>
              <a:latin typeface="Seravek Light"/>
              <a:cs typeface="Seravek Light"/>
            </a:endParaRPr>
          </a:p>
        </p:txBody>
      </p:sp>
      <p:sp>
        <p:nvSpPr>
          <p:cNvPr id="197" name="Forme libre 196"/>
          <p:cNvSpPr/>
          <p:nvPr/>
        </p:nvSpPr>
        <p:spPr>
          <a:xfrm>
            <a:off x="1842510" y="2908428"/>
            <a:ext cx="5647296" cy="383330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Light"/>
              <a:cs typeface="Seravek Light"/>
            </a:endParaRPr>
          </a:p>
        </p:txBody>
      </p:sp>
      <p:cxnSp>
        <p:nvCxnSpPr>
          <p:cNvPr id="198" name="Connecteur droit avec flèche 197"/>
          <p:cNvCxnSpPr/>
          <p:nvPr/>
        </p:nvCxnSpPr>
        <p:spPr>
          <a:xfrm flipH="1" flipV="1">
            <a:off x="4879747" y="3848051"/>
            <a:ext cx="3489257" cy="27849"/>
          </a:xfrm>
          <a:prstGeom prst="straightConnector1">
            <a:avLst/>
          </a:prstGeom>
          <a:ln w="3175" cmpd="sng">
            <a:solidFill>
              <a:srgbClr val="FF0000"/>
            </a:solidFill>
            <a:prstDash val="lgDash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5072514" y="2090569"/>
            <a:ext cx="801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7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06019" y="2990500"/>
            <a:ext cx="809872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 smtClean="0">
                <a:latin typeface="Seravek Light"/>
                <a:cs typeface="Seravek Light"/>
              </a:rPr>
              <a:t>states</a:t>
            </a:r>
            <a:endParaRPr lang="en-US" sz="1700" dirty="0">
              <a:latin typeface="Seravek Light"/>
              <a:cs typeface="Seravek 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311981" y="3005089"/>
            <a:ext cx="507339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 smtClean="0">
                <a:latin typeface="Seravek Light"/>
                <a:cs typeface="Seravek Light"/>
              </a:rPr>
              <a:t>0..*</a:t>
            </a:r>
            <a:endParaRPr lang="en-US" sz="1700" dirty="0">
              <a:latin typeface="Seravek Light"/>
              <a:cs typeface="Seravek Light"/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698165" y="3274658"/>
            <a:ext cx="1425035" cy="1047811"/>
            <a:chOff x="860034" y="3956068"/>
            <a:chExt cx="1340781" cy="571072"/>
          </a:xfrm>
        </p:grpSpPr>
        <p:grpSp>
          <p:nvGrpSpPr>
            <p:cNvPr id="8" name="Grouper 7"/>
            <p:cNvGrpSpPr/>
            <p:nvPr/>
          </p:nvGrpSpPr>
          <p:grpSpPr>
            <a:xfrm>
              <a:off x="871575" y="3956068"/>
              <a:ext cx="1206830" cy="571072"/>
              <a:chOff x="396829" y="2870674"/>
              <a:chExt cx="1206830" cy="571072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96829" y="2873570"/>
                <a:ext cx="1202369" cy="568176"/>
              </a:xfrm>
              <a:prstGeom prst="rect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Seravek Light"/>
                  <a:cs typeface="Seravek Light"/>
                </a:endParaRPr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397467" y="2870674"/>
                <a:ext cx="1206192" cy="142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Seravek Light"/>
                    <a:cs typeface="Seravek Light"/>
                  </a:rPr>
                  <a:t>State</a:t>
                </a:r>
                <a:endParaRPr lang="en-US" sz="1700" dirty="0">
                  <a:latin typeface="Seravek Light"/>
                  <a:cs typeface="Seravek Light"/>
                </a:endParaRPr>
              </a:p>
            </p:txBody>
          </p:sp>
          <p:cxnSp>
            <p:nvCxnSpPr>
              <p:cNvPr id="87" name="Connecteur droit 86"/>
              <p:cNvCxnSpPr/>
              <p:nvPr/>
            </p:nvCxnSpPr>
            <p:spPr>
              <a:xfrm>
                <a:off x="396829" y="3036406"/>
                <a:ext cx="1202369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ZoneTexte 89"/>
            <p:cNvSpPr txBox="1"/>
            <p:nvPr/>
          </p:nvSpPr>
          <p:spPr>
            <a:xfrm>
              <a:off x="860034" y="4125617"/>
              <a:ext cx="1340781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00" dirty="0" smtClean="0">
                  <a:latin typeface="Seravek Light"/>
                  <a:cs typeface="Seravek Light"/>
                </a:rPr>
                <a:t> name : String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</p:grpSp>
      <p:grpSp>
        <p:nvGrpSpPr>
          <p:cNvPr id="97" name="Grouper 96"/>
          <p:cNvGrpSpPr/>
          <p:nvPr/>
        </p:nvGrpSpPr>
        <p:grpSpPr>
          <a:xfrm>
            <a:off x="3672916" y="3271517"/>
            <a:ext cx="1275507" cy="1063781"/>
            <a:chOff x="871575" y="3956068"/>
            <a:chExt cx="1206830" cy="571072"/>
          </a:xfrm>
        </p:grpSpPr>
        <p:grpSp>
          <p:nvGrpSpPr>
            <p:cNvPr id="98" name="Grouper 97"/>
            <p:cNvGrpSpPr/>
            <p:nvPr/>
          </p:nvGrpSpPr>
          <p:grpSpPr>
            <a:xfrm>
              <a:off x="871575" y="3956068"/>
              <a:ext cx="1206830" cy="571072"/>
              <a:chOff x="396829" y="2870674"/>
              <a:chExt cx="1206830" cy="57107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96829" y="2873570"/>
                <a:ext cx="1202369" cy="568176"/>
              </a:xfrm>
              <a:prstGeom prst="rect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Seravek Light"/>
                  <a:cs typeface="Seravek Light"/>
                </a:endParaRPr>
              </a:p>
            </p:txBody>
          </p:sp>
          <p:sp>
            <p:nvSpPr>
              <p:cNvPr id="101" name="ZoneTexte 100"/>
              <p:cNvSpPr txBox="1"/>
              <p:nvPr/>
            </p:nvSpPr>
            <p:spPr>
              <a:xfrm>
                <a:off x="397467" y="2870674"/>
                <a:ext cx="1206192" cy="140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700" dirty="0" smtClean="0">
                    <a:latin typeface="Seravek Light"/>
                    <a:cs typeface="Seravek Light"/>
                  </a:rPr>
                  <a:t>Transition</a:t>
                </a:r>
                <a:endParaRPr lang="en-US" sz="1700" dirty="0">
                  <a:latin typeface="Seravek Light"/>
                  <a:cs typeface="Seravek Light"/>
                </a:endParaRP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>
                <a:off x="396829" y="3038086"/>
                <a:ext cx="1202369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ZoneTexte 98"/>
            <p:cNvSpPr txBox="1"/>
            <p:nvPr/>
          </p:nvSpPr>
          <p:spPr>
            <a:xfrm>
              <a:off x="875970" y="4120410"/>
              <a:ext cx="1193395" cy="140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00" dirty="0" smtClean="0">
                  <a:latin typeface="Seravek Light"/>
                  <a:cs typeface="Seravek Light"/>
                </a:rPr>
                <a:t> name : String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</p:grpSp>
      <p:grpSp>
        <p:nvGrpSpPr>
          <p:cNvPr id="112" name="Grouper 111"/>
          <p:cNvGrpSpPr/>
          <p:nvPr/>
        </p:nvGrpSpPr>
        <p:grpSpPr>
          <a:xfrm>
            <a:off x="7052396" y="2877334"/>
            <a:ext cx="1640041" cy="480859"/>
            <a:chOff x="848895" y="5725821"/>
            <a:chExt cx="1339691" cy="480859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848895" y="5725821"/>
              <a:ext cx="1339691" cy="480859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917603" y="5823985"/>
              <a:ext cx="1270983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00" dirty="0" smtClean="0">
                  <a:latin typeface="Seravek Light"/>
                  <a:cs typeface="Seravek Light"/>
                </a:rPr>
                <a:t>void</a:t>
              </a:r>
              <a:r>
                <a:rPr lang="en-US" sz="1700" b="1" dirty="0" smtClean="0">
                  <a:latin typeface="Seravek Light"/>
                  <a:cs typeface="Seravek Light"/>
                </a:rPr>
                <a:t> </a:t>
              </a:r>
              <a:r>
                <a:rPr lang="en-US" sz="1700" dirty="0" smtClean="0">
                  <a:latin typeface="Seravek Light"/>
                  <a:cs typeface="Seravek Light"/>
                </a:rPr>
                <a:t>eval () {…}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</p:grpSp>
      <p:grpSp>
        <p:nvGrpSpPr>
          <p:cNvPr id="115" name="Grouper 114"/>
          <p:cNvGrpSpPr/>
          <p:nvPr/>
        </p:nvGrpSpPr>
        <p:grpSpPr>
          <a:xfrm>
            <a:off x="7931593" y="3635803"/>
            <a:ext cx="1968060" cy="1423288"/>
            <a:chOff x="848895" y="5725820"/>
            <a:chExt cx="1352519" cy="1058153"/>
          </a:xfrm>
        </p:grpSpPr>
        <p:sp>
          <p:nvSpPr>
            <p:cNvPr id="116" name="Rectangle à coins arrondis 115"/>
            <p:cNvSpPr/>
            <p:nvPr/>
          </p:nvSpPr>
          <p:spPr>
            <a:xfrm>
              <a:off x="848895" y="5725820"/>
              <a:ext cx="1339691" cy="1058153"/>
            </a:xfrm>
            <a:prstGeom prst="roundRect">
              <a:avLst/>
            </a:prstGeom>
            <a:solidFill>
              <a:srgbClr val="FFFFFF"/>
            </a:solidFill>
            <a:ln w="31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 Light"/>
                <a:cs typeface="Seravek Light"/>
              </a:endParaRP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930431" y="5768925"/>
              <a:ext cx="1270983" cy="972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00" dirty="0" smtClean="0">
                  <a:latin typeface="Seravek Light"/>
                  <a:cs typeface="Seravek Light"/>
                </a:rPr>
                <a:t>void</a:t>
              </a:r>
              <a:r>
                <a:rPr lang="en-US" sz="1700" b="1" dirty="0" smtClean="0">
                  <a:latin typeface="Seravek Light"/>
                  <a:cs typeface="Seravek Light"/>
                </a:rPr>
                <a:t> </a:t>
              </a:r>
              <a:r>
                <a:rPr lang="en-US" sz="1700" dirty="0" smtClean="0">
                  <a:latin typeface="Seravek Light"/>
                  <a:cs typeface="Seravek Light"/>
                </a:rPr>
                <a:t>eval () </a:t>
              </a:r>
              <a:r>
                <a:rPr lang="en-US" sz="1700" dirty="0">
                  <a:latin typeface="Seravek Light"/>
                  <a:cs typeface="Seravek Light"/>
                </a:rPr>
                <a:t>{</a:t>
              </a:r>
              <a:endParaRPr lang="en-US" sz="1700" dirty="0" smtClean="0">
                <a:latin typeface="Seravek Light"/>
                <a:cs typeface="Seravek Light"/>
              </a:endParaRPr>
            </a:p>
            <a:p>
              <a:r>
                <a:rPr lang="en-US" sz="1700" dirty="0" smtClean="0">
                  <a:latin typeface="Seravek Light"/>
                  <a:cs typeface="Seravek Light"/>
                </a:rPr>
                <a:t> if(</a:t>
              </a:r>
              <a:r>
                <a:rPr lang="en-US" sz="1700" dirty="0" err="1" smtClean="0">
                  <a:latin typeface="Seravek Light"/>
                  <a:cs typeface="Seravek Light"/>
                </a:rPr>
                <a:t>guard.</a:t>
              </a:r>
              <a:r>
                <a:rPr lang="en-US" sz="1700" b="1" dirty="0" err="1" smtClean="0">
                  <a:latin typeface="Seravek Light"/>
                  <a:cs typeface="Seravek Light"/>
                </a:rPr>
                <a:t>eval</a:t>
              </a:r>
              <a:r>
                <a:rPr lang="en-US" sz="1700" b="1" dirty="0" smtClean="0">
                  <a:latin typeface="Seravek Light"/>
                  <a:cs typeface="Seravek Light"/>
                </a:rPr>
                <a:t>()</a:t>
              </a:r>
              <a:r>
                <a:rPr lang="en-US" sz="1700" dirty="0" smtClean="0">
                  <a:latin typeface="Seravek Light"/>
                  <a:cs typeface="Seravek Light"/>
                </a:rPr>
                <a:t>){</a:t>
              </a:r>
              <a:endParaRPr lang="en-US" sz="1700" dirty="0">
                <a:latin typeface="Seravek Light"/>
                <a:cs typeface="Seravek Light"/>
              </a:endParaRPr>
            </a:p>
            <a:p>
              <a:r>
                <a:rPr lang="en-US" sz="1700" dirty="0" smtClean="0">
                  <a:latin typeface="Seravek Light"/>
                  <a:cs typeface="Seravek Light"/>
                </a:rPr>
                <a:t>         …</a:t>
              </a:r>
            </a:p>
            <a:p>
              <a:r>
                <a:rPr lang="en-US" sz="1700" dirty="0">
                  <a:latin typeface="Seravek Light"/>
                  <a:cs typeface="Seravek Light"/>
                </a:rPr>
                <a:t> </a:t>
              </a:r>
              <a:r>
                <a:rPr lang="en-US" sz="1700" dirty="0" smtClean="0">
                  <a:latin typeface="Seravek Light"/>
                  <a:cs typeface="Seravek Light"/>
                </a:rPr>
                <a:t> }</a:t>
              </a:r>
            </a:p>
            <a:p>
              <a:r>
                <a:rPr lang="en-US" sz="1700" dirty="0" smtClean="0">
                  <a:latin typeface="Seravek Light"/>
                  <a:cs typeface="Seravek Light"/>
                </a:rPr>
                <a:t>}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</p:grpSp>
      <p:sp>
        <p:nvSpPr>
          <p:cNvPr id="124" name="ZoneTexte 123"/>
          <p:cNvSpPr txBox="1"/>
          <p:nvPr/>
        </p:nvSpPr>
        <p:spPr>
          <a:xfrm>
            <a:off x="3157469" y="2975419"/>
            <a:ext cx="121410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transitions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4229611" y="2982990"/>
            <a:ext cx="50733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0..*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5072514" y="2553657"/>
            <a:ext cx="801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7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 flipH="1">
            <a:off x="1984800" y="4170964"/>
            <a:ext cx="1692512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1804112" y="3281348"/>
            <a:ext cx="85269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 smtClean="0">
                <a:latin typeface="Seravek Light"/>
                <a:cs typeface="Seravek Light"/>
              </a:rPr>
              <a:t>from</a:t>
            </a:r>
            <a:endParaRPr lang="en-US" sz="1700" dirty="0">
              <a:latin typeface="Seravek Light"/>
              <a:cs typeface="Seravek Light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468194" y="3572920"/>
            <a:ext cx="114069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500" dirty="0" smtClean="0">
                <a:latin typeface="Seravek Light"/>
                <a:cs typeface="Seravek Light"/>
              </a:rPr>
              <a:t>outgoing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3213882" y="3325539"/>
            <a:ext cx="50733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0..*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973767" y="3580263"/>
            <a:ext cx="2536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 smtClean="0">
                <a:latin typeface="Seravek Light"/>
                <a:cs typeface="Seravek Light"/>
              </a:rPr>
              <a:t>1</a:t>
            </a:r>
            <a:endParaRPr lang="en-US" sz="1700" dirty="0">
              <a:latin typeface="Seravek Light"/>
              <a:cs typeface="Seravek 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2815669" y="4154154"/>
            <a:ext cx="85269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incoming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3189143" y="3907933"/>
            <a:ext cx="50733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0..*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1722803" y="3866903"/>
            <a:ext cx="85269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 smtClean="0">
                <a:latin typeface="Seravek Light"/>
                <a:cs typeface="Seravek Light"/>
              </a:rPr>
              <a:t>to</a:t>
            </a:r>
            <a:endParaRPr lang="en-US" sz="1700" dirty="0">
              <a:latin typeface="Seravek Light"/>
              <a:cs typeface="Seravek 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961645" y="4212187"/>
            <a:ext cx="2536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 smtClean="0">
                <a:latin typeface="Seravek Light"/>
                <a:cs typeface="Seravek Light"/>
              </a:rPr>
              <a:t>1</a:t>
            </a:r>
            <a:endParaRPr lang="en-US" sz="1700" dirty="0">
              <a:latin typeface="Seravek Light"/>
              <a:cs typeface="Seravek Light"/>
            </a:endParaRPr>
          </a:p>
        </p:txBody>
      </p:sp>
      <p:grpSp>
        <p:nvGrpSpPr>
          <p:cNvPr id="212" name="Grouper 211"/>
          <p:cNvGrpSpPr/>
          <p:nvPr/>
        </p:nvGrpSpPr>
        <p:grpSpPr>
          <a:xfrm>
            <a:off x="3339261" y="5027673"/>
            <a:ext cx="1632890" cy="682407"/>
            <a:chOff x="871575" y="3956068"/>
            <a:chExt cx="1206830" cy="371922"/>
          </a:xfrm>
        </p:grpSpPr>
        <p:grpSp>
          <p:nvGrpSpPr>
            <p:cNvPr id="213" name="Grouper 212"/>
            <p:cNvGrpSpPr/>
            <p:nvPr/>
          </p:nvGrpSpPr>
          <p:grpSpPr>
            <a:xfrm>
              <a:off x="871575" y="3956068"/>
              <a:ext cx="1206830" cy="371922"/>
              <a:chOff x="396829" y="2870674"/>
              <a:chExt cx="1206830" cy="37192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396829" y="2873570"/>
                <a:ext cx="1202369" cy="369026"/>
              </a:xfrm>
              <a:prstGeom prst="rect">
                <a:avLst/>
              </a:prstGeom>
              <a:solidFill>
                <a:schemeClr val="bg1"/>
              </a:solidFill>
              <a:ln w="3175" cmpd="sng"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latin typeface="Seravek Light"/>
                  <a:cs typeface="Seravek Light"/>
                </a:endParaRPr>
              </a:p>
            </p:txBody>
          </p:sp>
          <p:sp>
            <p:nvSpPr>
              <p:cNvPr id="216" name="ZoneTexte 215"/>
              <p:cNvSpPr txBox="1"/>
              <p:nvPr/>
            </p:nvSpPr>
            <p:spPr>
              <a:xfrm>
                <a:off x="397467" y="2870674"/>
                <a:ext cx="1206192" cy="142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rgbClr val="A6A6A6"/>
                    </a:solidFill>
                    <a:latin typeface="Seravek Light"/>
                    <a:cs typeface="Seravek Light"/>
                  </a:rPr>
                  <a:t>Constraint</a:t>
                </a:r>
                <a:endParaRPr lang="en-US" sz="1700" dirty="0">
                  <a:solidFill>
                    <a:srgbClr val="A6A6A6"/>
                  </a:solidFill>
                  <a:latin typeface="Seravek Light"/>
                  <a:cs typeface="Seravek Light"/>
                </a:endParaRPr>
              </a:p>
            </p:txBody>
          </p:sp>
          <p:cxnSp>
            <p:nvCxnSpPr>
              <p:cNvPr id="217" name="Connecteur droit 216"/>
              <p:cNvCxnSpPr/>
              <p:nvPr/>
            </p:nvCxnSpPr>
            <p:spPr>
              <a:xfrm>
                <a:off x="396829" y="3036406"/>
                <a:ext cx="1202369" cy="0"/>
              </a:xfrm>
              <a:prstGeom prst="line">
                <a:avLst/>
              </a:prstGeom>
              <a:ln w="3175" cmpd="sng">
                <a:solidFill>
                  <a:schemeClr val="bg1">
                    <a:lumMod val="65000"/>
                  </a:schemeClr>
                </a:solidFill>
                <a:headEnd type="non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ZoneTexte 213"/>
            <p:cNvSpPr txBox="1"/>
            <p:nvPr/>
          </p:nvSpPr>
          <p:spPr>
            <a:xfrm>
              <a:off x="875970" y="4150209"/>
              <a:ext cx="1193395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700" dirty="0" smtClean="0">
                  <a:latin typeface="Seravek Light"/>
                  <a:cs typeface="Seravek Light"/>
                </a:rPr>
                <a:t> </a:t>
              </a:r>
              <a:r>
                <a:rPr lang="en-US" sz="1700" dirty="0" smtClean="0">
                  <a:solidFill>
                    <a:srgbClr val="A6A6A6"/>
                  </a:solidFill>
                  <a:latin typeface="Seravek Light"/>
                  <a:cs typeface="Seravek Light"/>
                </a:rPr>
                <a:t>eval() : Boolean</a:t>
              </a:r>
              <a:endParaRPr lang="en-US" sz="1700" dirty="0">
                <a:solidFill>
                  <a:srgbClr val="A6A6A6"/>
                </a:solidFill>
                <a:latin typeface="Seravek Light"/>
                <a:cs typeface="Seravek Light"/>
              </a:endParaRPr>
            </a:p>
          </p:txBody>
        </p:sp>
      </p:grpSp>
      <p:sp>
        <p:nvSpPr>
          <p:cNvPr id="219" name="ZoneTexte 218"/>
          <p:cNvSpPr txBox="1"/>
          <p:nvPr/>
        </p:nvSpPr>
        <p:spPr>
          <a:xfrm>
            <a:off x="379402" y="987154"/>
            <a:ext cx="523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ravek Light"/>
                <a:cs typeface="Seravek Light"/>
              </a:rPr>
              <a:t>Language Module: </a:t>
            </a:r>
            <a:r>
              <a:rPr lang="en-US" sz="2000" dirty="0" smtClean="0">
                <a:latin typeface="Seravek Light"/>
                <a:cs typeface="Seravek Light"/>
              </a:rPr>
              <a:t>Finite State Machines</a:t>
            </a:r>
            <a:endParaRPr lang="en-US" sz="2000" dirty="0">
              <a:latin typeface="Seravek Light"/>
              <a:cs typeface="Seravek Light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5072514" y="3488733"/>
            <a:ext cx="801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Seravek Light"/>
                <a:cs typeface="Seravek Light"/>
              </a:rPr>
              <a:t>weave</a:t>
            </a:r>
            <a:endParaRPr lang="en-US" sz="17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221" name="Connecteur droit 220"/>
          <p:cNvCxnSpPr>
            <a:endCxn id="216" idx="0"/>
          </p:cNvCxnSpPr>
          <p:nvPr/>
        </p:nvCxnSpPr>
        <p:spPr>
          <a:xfrm flipH="1">
            <a:off x="4156138" y="4322469"/>
            <a:ext cx="1682" cy="705208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ZoneTexte 223"/>
          <p:cNvSpPr txBox="1"/>
          <p:nvPr/>
        </p:nvSpPr>
        <p:spPr>
          <a:xfrm>
            <a:off x="8897332" y="2995002"/>
            <a:ext cx="6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Seravek Light"/>
                <a:cs typeface="Seravek Light"/>
              </a:rPr>
              <a:t>call</a:t>
            </a:r>
            <a:endParaRPr lang="en-US" sz="1800" b="1" dirty="0">
              <a:solidFill>
                <a:srgbClr val="008000"/>
              </a:solidFill>
              <a:latin typeface="Seravek Light"/>
              <a:cs typeface="Seravek Light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4204646" y="4743593"/>
            <a:ext cx="55313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guard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3650481" y="4767649"/>
            <a:ext cx="50733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Seravek Light"/>
                <a:cs typeface="Seravek Light"/>
              </a:rPr>
              <a:t>0..1</a:t>
            </a:r>
            <a:endParaRPr lang="en-US" sz="1500" dirty="0">
              <a:latin typeface="Seravek Light"/>
              <a:cs typeface="Seravek Light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7965896" y="6205397"/>
            <a:ext cx="20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latin typeface="Seravek Light"/>
                <a:cs typeface="Seravek Light"/>
              </a:rPr>
              <a:t>Required Interface</a:t>
            </a:r>
            <a:endParaRPr lang="en-US" sz="1800" b="1" i="1" dirty="0">
              <a:latin typeface="Seravek Light"/>
              <a:cs typeface="Seravek Light"/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8897331" y="4211447"/>
            <a:ext cx="470951" cy="74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orme libre 93"/>
          <p:cNvSpPr/>
          <p:nvPr/>
        </p:nvSpPr>
        <p:spPr>
          <a:xfrm>
            <a:off x="4839106" y="4221886"/>
            <a:ext cx="4270259" cy="1323748"/>
          </a:xfrm>
          <a:custGeom>
            <a:avLst/>
            <a:gdLst>
              <a:gd name="connsiteX0" fmla="*/ 2387208 w 2406906"/>
              <a:gd name="connsiteY0" fmla="*/ 0 h 2469622"/>
              <a:gd name="connsiteX1" fmla="*/ 2293130 w 2406906"/>
              <a:gd name="connsiteY1" fmla="*/ 1199530 h 2469622"/>
              <a:gd name="connsiteX2" fmla="*/ 1516994 w 2406906"/>
              <a:gd name="connsiteY2" fmla="*/ 2199139 h 2469622"/>
              <a:gd name="connsiteX3" fmla="*/ 0 w 2406906"/>
              <a:gd name="connsiteY3" fmla="*/ 2469622 h 2469622"/>
              <a:gd name="connsiteX0" fmla="*/ 2387208 w 2406906"/>
              <a:gd name="connsiteY0" fmla="*/ 0 h 2469622"/>
              <a:gd name="connsiteX1" fmla="*/ 2293130 w 2406906"/>
              <a:gd name="connsiteY1" fmla="*/ 1281851 h 2469622"/>
              <a:gd name="connsiteX2" fmla="*/ 1516994 w 2406906"/>
              <a:gd name="connsiteY2" fmla="*/ 2199139 h 2469622"/>
              <a:gd name="connsiteX3" fmla="*/ 0 w 2406906"/>
              <a:gd name="connsiteY3" fmla="*/ 2469622 h 24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906" h="2469622">
                <a:moveTo>
                  <a:pt x="2387208" y="0"/>
                </a:moveTo>
                <a:cubicBezTo>
                  <a:pt x="2412687" y="416503"/>
                  <a:pt x="2438166" y="915328"/>
                  <a:pt x="2293130" y="1281851"/>
                </a:cubicBezTo>
                <a:cubicBezTo>
                  <a:pt x="2148094" y="1648374"/>
                  <a:pt x="1899182" y="2001177"/>
                  <a:pt x="1516994" y="2199139"/>
                </a:cubicBezTo>
                <a:cubicBezTo>
                  <a:pt x="1134806" y="2397101"/>
                  <a:pt x="0" y="2469622"/>
                  <a:pt x="0" y="2469622"/>
                </a:cubicBezTo>
              </a:path>
            </a:pathLst>
          </a:custGeom>
          <a:ln w="6350" cmpd="sng">
            <a:solidFill>
              <a:srgbClr val="008000"/>
            </a:solidFill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Seravek Light"/>
              <a:cs typeface="Seravek 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7872205" y="6461002"/>
            <a:ext cx="226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Seravek Light"/>
                <a:cs typeface="Seravek Light"/>
              </a:rPr>
              <a:t>(Virtual Elements)</a:t>
            </a:r>
            <a:endParaRPr lang="en-US" sz="1800" dirty="0">
              <a:latin typeface="Seravek Light"/>
              <a:cs typeface="Seravek Ligh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511121" y="5360369"/>
            <a:ext cx="6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8000"/>
                </a:solidFill>
                <a:latin typeface="Seravek Light"/>
                <a:cs typeface="Seravek Light"/>
              </a:rPr>
              <a:t>call</a:t>
            </a:r>
            <a:endParaRPr lang="en-US" sz="1800" b="1" dirty="0">
              <a:solidFill>
                <a:srgbClr val="008000"/>
              </a:solidFill>
              <a:latin typeface="Seravek Light"/>
              <a:cs typeface="Seravek Light"/>
            </a:endParaRPr>
          </a:p>
        </p:txBody>
      </p:sp>
      <p:grpSp>
        <p:nvGrpSpPr>
          <p:cNvPr id="83" name="Grouper 82"/>
          <p:cNvGrpSpPr/>
          <p:nvPr/>
        </p:nvGrpSpPr>
        <p:grpSpPr>
          <a:xfrm>
            <a:off x="6304101" y="6199393"/>
            <a:ext cx="1632890" cy="682407"/>
            <a:chOff x="396829" y="2870674"/>
            <a:chExt cx="1206830" cy="371922"/>
          </a:xfrm>
        </p:grpSpPr>
        <p:sp>
          <p:nvSpPr>
            <p:cNvPr id="88" name="Rectangle 87"/>
            <p:cNvSpPr/>
            <p:nvPr/>
          </p:nvSpPr>
          <p:spPr>
            <a:xfrm>
              <a:off x="396829" y="2873570"/>
              <a:ext cx="1202369" cy="369026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Seravek Light"/>
                <a:cs typeface="Seravek Light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397467" y="2870674"/>
              <a:ext cx="1206192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A6A6A6"/>
                  </a:solidFill>
                  <a:latin typeface="Seravek Light"/>
                  <a:cs typeface="Seravek Light"/>
                </a:rPr>
                <a:t>Meta-class</a:t>
              </a:r>
              <a:endParaRPr lang="en-US" sz="1700" dirty="0">
                <a:solidFill>
                  <a:srgbClr val="A6A6A6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91" name="Connecteur droit 90"/>
            <p:cNvCxnSpPr/>
            <p:nvPr/>
          </p:nvCxnSpPr>
          <p:spPr>
            <a:xfrm>
              <a:off x="396829" y="3036406"/>
              <a:ext cx="1202369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ZoneTexte 91"/>
          <p:cNvSpPr txBox="1"/>
          <p:nvPr/>
        </p:nvSpPr>
        <p:spPr>
          <a:xfrm>
            <a:off x="3398584" y="6205397"/>
            <a:ext cx="20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latin typeface="Seravek Light"/>
                <a:cs typeface="Seravek Light"/>
              </a:rPr>
              <a:t>Implementation</a:t>
            </a:r>
            <a:endParaRPr lang="en-US" sz="1800" b="1" i="1" dirty="0">
              <a:latin typeface="Seravek Light"/>
              <a:cs typeface="Seravek 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132701" y="6461002"/>
            <a:ext cx="272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Seravek Light"/>
                <a:cs typeface="Seravek Light"/>
              </a:rPr>
              <a:t>(Non-virtual Elements)</a:t>
            </a:r>
            <a:endParaRPr lang="en-US" sz="1800" dirty="0">
              <a:latin typeface="Seravek Light"/>
              <a:cs typeface="Seravek Light"/>
            </a:endParaRPr>
          </a:p>
        </p:txBody>
      </p:sp>
      <p:grpSp>
        <p:nvGrpSpPr>
          <p:cNvPr id="96" name="Grouper 95"/>
          <p:cNvGrpSpPr/>
          <p:nvPr/>
        </p:nvGrpSpPr>
        <p:grpSpPr>
          <a:xfrm>
            <a:off x="1607645" y="6199393"/>
            <a:ext cx="1632890" cy="682407"/>
            <a:chOff x="396829" y="2870674"/>
            <a:chExt cx="1206830" cy="371922"/>
          </a:xfrm>
        </p:grpSpPr>
        <p:sp>
          <p:nvSpPr>
            <p:cNvPr id="103" name="Rectangle 102"/>
            <p:cNvSpPr/>
            <p:nvPr/>
          </p:nvSpPr>
          <p:spPr>
            <a:xfrm>
              <a:off x="396829" y="2873570"/>
              <a:ext cx="1202369" cy="369026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Seravek Light"/>
                <a:cs typeface="Seravek Light"/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97467" y="2870674"/>
              <a:ext cx="1206192" cy="142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0" dirty="0" smtClean="0">
                  <a:latin typeface="Seravek Light"/>
                  <a:cs typeface="Seravek Light"/>
                </a:rPr>
                <a:t>Meta-class</a:t>
              </a:r>
              <a:endParaRPr lang="en-US" sz="1700" dirty="0">
                <a:latin typeface="Seravek Light"/>
                <a:cs typeface="Seravek Light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396829" y="3036406"/>
              <a:ext cx="1202369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ZoneTexte 105"/>
          <p:cNvSpPr txBox="1"/>
          <p:nvPr/>
        </p:nvSpPr>
        <p:spPr>
          <a:xfrm>
            <a:off x="415978" y="6162345"/>
            <a:ext cx="10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latin typeface="Seravek Light"/>
                <a:cs typeface="Seravek Light"/>
              </a:rPr>
              <a:t>Key: </a:t>
            </a:r>
            <a:endParaRPr lang="en-US" sz="1800" b="1" i="1" dirty="0"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800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115</Words>
  <Application>Microsoft Macintosh PowerPoint</Application>
  <PresentationFormat>Personnalisé</PresentationFormat>
  <Paragraphs>44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62</cp:revision>
  <dcterms:created xsi:type="dcterms:W3CDTF">2016-03-01T12:02:07Z</dcterms:created>
  <dcterms:modified xsi:type="dcterms:W3CDTF">2016-08-30T08:31:56Z</dcterms:modified>
</cp:coreProperties>
</file>