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7"/>
  </p:notesMasterIdLst>
  <p:sldIdLst>
    <p:sldId id="271" r:id="rId2"/>
    <p:sldId id="272" r:id="rId3"/>
    <p:sldId id="264" r:id="rId4"/>
    <p:sldId id="273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50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DC48D-6CF6-8B4B-9C51-8105196B58CA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196C-751B-0A4D-9C5B-AEBFA854EF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4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196C-751B-0A4D-9C5B-AEBFA854EF8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27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196C-751B-0A4D-9C5B-AEBFA854EF8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30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mercredi 28 septembre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mercredi 28 septembre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mercredi 28 septembre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mercredi 28 septembre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mercredi 28 septembre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mercredi 28 septembre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mercredi 28 septembre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mercredi 28 septembre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mercredi 28 septembre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mercredi 28 septembre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mercredi 28 septembre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mercredi 28 septembre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Step 2: </a:t>
            </a:r>
            <a:r>
              <a:rPr lang="en-US" sz="3000" dirty="0" smtClean="0">
                <a:latin typeface="Seravek ExtraLight"/>
                <a:cs typeface="Seravek ExtraLight"/>
              </a:rPr>
              <a:t>Reverse-engineering</a:t>
            </a:r>
            <a:r>
              <a:rPr lang="en-US" sz="3000" dirty="0" smtClean="0">
                <a:latin typeface="Seravek"/>
                <a:cs typeface="Seravek"/>
              </a:rPr>
              <a:t> variability models</a:t>
            </a:r>
            <a:endParaRPr lang="fr-FR" sz="3000" dirty="0">
              <a:latin typeface="Seravek"/>
              <a:cs typeface="Seravek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661852" y="2240436"/>
            <a:ext cx="7734189" cy="31492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à coins arrondis 114"/>
          <p:cNvSpPr/>
          <p:nvPr/>
        </p:nvSpPr>
        <p:spPr>
          <a:xfrm>
            <a:off x="973810" y="2551355"/>
            <a:ext cx="3034150" cy="16930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Triangle isocèle 115"/>
          <p:cNvSpPr/>
          <p:nvPr/>
        </p:nvSpPr>
        <p:spPr>
          <a:xfrm>
            <a:off x="2320848" y="2912455"/>
            <a:ext cx="547441" cy="114998"/>
          </a:xfrm>
          <a:prstGeom prst="triangle">
            <a:avLst/>
          </a:prstGeom>
          <a:solidFill>
            <a:schemeClr val="tx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17" name="Triangle isocèle 116"/>
          <p:cNvSpPr/>
          <p:nvPr/>
        </p:nvSpPr>
        <p:spPr>
          <a:xfrm>
            <a:off x="1717673" y="3417186"/>
            <a:ext cx="341038" cy="106385"/>
          </a:xfrm>
          <a:prstGeom prst="triangle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18" name="ZoneTexte 117"/>
          <p:cNvSpPr txBox="1"/>
          <p:nvPr/>
        </p:nvSpPr>
        <p:spPr>
          <a:xfrm>
            <a:off x="2319952" y="2691437"/>
            <a:ext cx="561568" cy="221018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f1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614038" y="3189553"/>
            <a:ext cx="561568" cy="221018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f1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2314172" y="3189553"/>
            <a:ext cx="561568" cy="221018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f2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3003571" y="3189553"/>
            <a:ext cx="561568" cy="221018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f3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1175950" y="3683248"/>
            <a:ext cx="561568" cy="221018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f4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1983022" y="3672460"/>
            <a:ext cx="561568" cy="221018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f5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3006334" y="3656785"/>
            <a:ext cx="561568" cy="221018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f6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cxnSp>
        <p:nvCxnSpPr>
          <p:cNvPr id="125" name="Connecteur droit 124"/>
          <p:cNvCxnSpPr>
            <a:stCxn id="118" idx="2"/>
            <a:endCxn id="119" idx="0"/>
          </p:cNvCxnSpPr>
          <p:nvPr/>
        </p:nvCxnSpPr>
        <p:spPr>
          <a:xfrm flipH="1">
            <a:off x="1894822" y="2912455"/>
            <a:ext cx="705914" cy="27709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118" idx="2"/>
            <a:endCxn id="120" idx="0"/>
          </p:cNvCxnSpPr>
          <p:nvPr/>
        </p:nvCxnSpPr>
        <p:spPr>
          <a:xfrm flipH="1">
            <a:off x="2594956" y="2912455"/>
            <a:ext cx="5780" cy="27709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18" idx="2"/>
            <a:endCxn id="121" idx="0"/>
          </p:cNvCxnSpPr>
          <p:nvPr/>
        </p:nvCxnSpPr>
        <p:spPr>
          <a:xfrm>
            <a:off x="2600736" y="2912455"/>
            <a:ext cx="683619" cy="27709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19" idx="2"/>
            <a:endCxn id="122" idx="0"/>
          </p:cNvCxnSpPr>
          <p:nvPr/>
        </p:nvCxnSpPr>
        <p:spPr>
          <a:xfrm flipH="1">
            <a:off x="1456734" y="3410571"/>
            <a:ext cx="438088" cy="272677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19" idx="2"/>
            <a:endCxn id="123" idx="0"/>
          </p:cNvCxnSpPr>
          <p:nvPr/>
        </p:nvCxnSpPr>
        <p:spPr>
          <a:xfrm>
            <a:off x="1894822" y="3410571"/>
            <a:ext cx="368984" cy="26188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stCxn id="121" idx="2"/>
            <a:endCxn id="124" idx="0"/>
          </p:cNvCxnSpPr>
          <p:nvPr/>
        </p:nvCxnSpPr>
        <p:spPr>
          <a:xfrm>
            <a:off x="3284355" y="3410571"/>
            <a:ext cx="2763" cy="246214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3264258" y="360746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grpSp>
        <p:nvGrpSpPr>
          <p:cNvPr id="136" name="Grouper 135"/>
          <p:cNvGrpSpPr/>
          <p:nvPr/>
        </p:nvGrpSpPr>
        <p:grpSpPr>
          <a:xfrm>
            <a:off x="1522559" y="3904266"/>
            <a:ext cx="705618" cy="127521"/>
            <a:chOff x="6680288" y="2794652"/>
            <a:chExt cx="218237" cy="99889"/>
          </a:xfrm>
        </p:grpSpPr>
        <p:cxnSp>
          <p:nvCxnSpPr>
            <p:cNvPr id="137" name="Connecteur droit 136"/>
            <p:cNvCxnSpPr/>
            <p:nvPr/>
          </p:nvCxnSpPr>
          <p:spPr>
            <a:xfrm>
              <a:off x="6680288" y="2894541"/>
              <a:ext cx="204005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V="1">
              <a:off x="6898525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  <a:headEnd type="none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>
              <a:off x="6680288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ZoneTexte 141"/>
          <p:cNvSpPr txBox="1"/>
          <p:nvPr/>
        </p:nvSpPr>
        <p:spPr>
          <a:xfrm>
            <a:off x="973809" y="2270312"/>
            <a:ext cx="30341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Functional Variability (features model)</a:t>
            </a:r>
          </a:p>
        </p:txBody>
      </p:sp>
      <p:sp>
        <p:nvSpPr>
          <p:cNvPr id="164" name="Rectangle à coins arrondis 163"/>
          <p:cNvSpPr/>
          <p:nvPr/>
        </p:nvSpPr>
        <p:spPr>
          <a:xfrm>
            <a:off x="5076147" y="3548706"/>
            <a:ext cx="3034150" cy="16930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Triangle isocèle 164"/>
          <p:cNvSpPr/>
          <p:nvPr/>
        </p:nvSpPr>
        <p:spPr>
          <a:xfrm>
            <a:off x="6249709" y="3648923"/>
            <a:ext cx="826089" cy="59929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Triangle isocèle 165"/>
          <p:cNvSpPr/>
          <p:nvPr/>
        </p:nvSpPr>
        <p:spPr>
          <a:xfrm>
            <a:off x="6432776" y="3648923"/>
            <a:ext cx="464228" cy="33601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/>
          <p:cNvSpPr/>
          <p:nvPr/>
        </p:nvSpPr>
        <p:spPr>
          <a:xfrm>
            <a:off x="5483820" y="4520922"/>
            <a:ext cx="834229" cy="44890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/>
          <p:cNvSpPr/>
          <p:nvPr/>
        </p:nvSpPr>
        <p:spPr>
          <a:xfrm>
            <a:off x="5483820" y="4520923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/>
          <p:cNvSpPr/>
          <p:nvPr/>
        </p:nvSpPr>
        <p:spPr>
          <a:xfrm>
            <a:off x="7018848" y="4517582"/>
            <a:ext cx="834229" cy="44890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/>
          <p:cNvSpPr/>
          <p:nvPr/>
        </p:nvSpPr>
        <p:spPr>
          <a:xfrm>
            <a:off x="7018848" y="4517583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3" name="Connecteur droit 172"/>
          <p:cNvCxnSpPr>
            <a:stCxn id="165" idx="3"/>
            <a:endCxn id="167" idx="0"/>
          </p:cNvCxnSpPr>
          <p:nvPr/>
        </p:nvCxnSpPr>
        <p:spPr>
          <a:xfrm flipH="1">
            <a:off x="5900935" y="4248215"/>
            <a:ext cx="761819" cy="27270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stCxn id="165" idx="3"/>
            <a:endCxn id="169" idx="0"/>
          </p:cNvCxnSpPr>
          <p:nvPr/>
        </p:nvCxnSpPr>
        <p:spPr>
          <a:xfrm>
            <a:off x="6662754" y="4248215"/>
            <a:ext cx="773209" cy="26936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Forme libre 176"/>
          <p:cNvSpPr/>
          <p:nvPr/>
        </p:nvSpPr>
        <p:spPr>
          <a:xfrm>
            <a:off x="6447099" y="4286449"/>
            <a:ext cx="438514" cy="102520"/>
          </a:xfrm>
          <a:custGeom>
            <a:avLst/>
            <a:gdLst>
              <a:gd name="connsiteX0" fmla="*/ 0 w 438514"/>
              <a:gd name="connsiteY0" fmla="*/ 5694 h 102520"/>
              <a:gd name="connsiteX1" fmla="*/ 205020 w 438514"/>
              <a:gd name="connsiteY1" fmla="*/ 102507 h 102520"/>
              <a:gd name="connsiteX2" fmla="*/ 438514 w 438514"/>
              <a:gd name="connsiteY2" fmla="*/ 0 h 102520"/>
              <a:gd name="connsiteX3" fmla="*/ 438514 w 438514"/>
              <a:gd name="connsiteY3" fmla="*/ 0 h 1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514" h="102520">
                <a:moveTo>
                  <a:pt x="0" y="5694"/>
                </a:moveTo>
                <a:cubicBezTo>
                  <a:pt x="65967" y="54575"/>
                  <a:pt x="131934" y="103456"/>
                  <a:pt x="205020" y="102507"/>
                </a:cubicBezTo>
                <a:cubicBezTo>
                  <a:pt x="278106" y="101558"/>
                  <a:pt x="438514" y="0"/>
                  <a:pt x="438514" y="0"/>
                </a:cubicBezTo>
                <a:lnTo>
                  <a:pt x="438514" y="0"/>
                </a:lnTo>
              </a:path>
            </a:pathLst>
          </a:cu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ZoneTexte 177"/>
          <p:cNvSpPr txBox="1"/>
          <p:nvPr/>
        </p:nvSpPr>
        <p:spPr>
          <a:xfrm>
            <a:off x="4705363" y="3245294"/>
            <a:ext cx="38781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Semantic Variability (orthogonal variability model)</a:t>
            </a:r>
          </a:p>
        </p:txBody>
      </p:sp>
      <p:sp>
        <p:nvSpPr>
          <p:cNvPr id="179" name="Forme libre 178"/>
          <p:cNvSpPr/>
          <p:nvPr/>
        </p:nvSpPr>
        <p:spPr>
          <a:xfrm>
            <a:off x="3397156" y="3760024"/>
            <a:ext cx="3035620" cy="725791"/>
          </a:xfrm>
          <a:custGeom>
            <a:avLst/>
            <a:gdLst>
              <a:gd name="connsiteX0" fmla="*/ 3039023 w 3039023"/>
              <a:gd name="connsiteY0" fmla="*/ 0 h 748458"/>
              <a:gd name="connsiteX1" fmla="*/ 2063814 w 3039023"/>
              <a:gd name="connsiteY1" fmla="*/ 136082 h 748458"/>
              <a:gd name="connsiteX2" fmla="*/ 1202002 w 3039023"/>
              <a:gd name="connsiteY2" fmla="*/ 748454 h 748458"/>
              <a:gd name="connsiteX3" fmla="*/ 0 w 3039023"/>
              <a:gd name="connsiteY3" fmla="*/ 147423 h 748458"/>
              <a:gd name="connsiteX0" fmla="*/ 3039023 w 3039023"/>
              <a:gd name="connsiteY0" fmla="*/ 0 h 725777"/>
              <a:gd name="connsiteX1" fmla="*/ 2063814 w 3039023"/>
              <a:gd name="connsiteY1" fmla="*/ 136082 h 725777"/>
              <a:gd name="connsiteX2" fmla="*/ 691718 w 3039023"/>
              <a:gd name="connsiteY2" fmla="*/ 725773 h 725777"/>
              <a:gd name="connsiteX3" fmla="*/ 0 w 3039023"/>
              <a:gd name="connsiteY3" fmla="*/ 147423 h 725777"/>
              <a:gd name="connsiteX0" fmla="*/ 3039023 w 3039023"/>
              <a:gd name="connsiteY0" fmla="*/ 0 h 725791"/>
              <a:gd name="connsiteX1" fmla="*/ 1530851 w 3039023"/>
              <a:gd name="connsiteY1" fmla="*/ 124742 h 725791"/>
              <a:gd name="connsiteX2" fmla="*/ 691718 w 3039023"/>
              <a:gd name="connsiteY2" fmla="*/ 725773 h 725791"/>
              <a:gd name="connsiteX3" fmla="*/ 0 w 3039023"/>
              <a:gd name="connsiteY3" fmla="*/ 147423 h 72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9023" h="725791">
                <a:moveTo>
                  <a:pt x="3039023" y="0"/>
                </a:moveTo>
                <a:cubicBezTo>
                  <a:pt x="2704503" y="5670"/>
                  <a:pt x="1922069" y="3780"/>
                  <a:pt x="1530851" y="124742"/>
                </a:cubicBezTo>
                <a:cubicBezTo>
                  <a:pt x="1139633" y="245704"/>
                  <a:pt x="946860" y="721993"/>
                  <a:pt x="691718" y="725773"/>
                </a:cubicBezTo>
                <a:cubicBezTo>
                  <a:pt x="436576" y="729553"/>
                  <a:pt x="0" y="147423"/>
                  <a:pt x="0" y="147423"/>
                </a:cubicBezTo>
              </a:path>
            </a:pathLst>
          </a:custGeom>
          <a:ln w="3175" cmpd="sng">
            <a:solidFill>
              <a:srgbClr val="000000"/>
            </a:solidFill>
            <a:prstDash val="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ZoneTexte 179"/>
          <p:cNvSpPr txBox="1"/>
          <p:nvPr/>
        </p:nvSpPr>
        <p:spPr>
          <a:xfrm>
            <a:off x="6484565" y="3719600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VP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5490010" y="4485815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7039977" y="4479337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14034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à coins arrondis 54"/>
          <p:cNvSpPr/>
          <p:nvPr/>
        </p:nvSpPr>
        <p:spPr>
          <a:xfrm>
            <a:off x="1422666" y="1105646"/>
            <a:ext cx="7027263" cy="2173795"/>
          </a:xfrm>
          <a:prstGeom prst="roundRect">
            <a:avLst>
              <a:gd name="adj" fmla="val 3953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1422694" y="3675530"/>
            <a:ext cx="7027263" cy="2286000"/>
          </a:xfrm>
          <a:prstGeom prst="roundRect">
            <a:avLst>
              <a:gd name="adj" fmla="val 3953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à coins arrondis 114"/>
          <p:cNvSpPr/>
          <p:nvPr/>
        </p:nvSpPr>
        <p:spPr>
          <a:xfrm>
            <a:off x="3393768" y="1329677"/>
            <a:ext cx="3034150" cy="16930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Triangle isocèle 115"/>
          <p:cNvSpPr/>
          <p:nvPr/>
        </p:nvSpPr>
        <p:spPr>
          <a:xfrm>
            <a:off x="4740806" y="1690777"/>
            <a:ext cx="547441" cy="114998"/>
          </a:xfrm>
          <a:prstGeom prst="triangle">
            <a:avLst/>
          </a:prstGeom>
          <a:solidFill>
            <a:schemeClr val="tx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17" name="Triangle isocèle 116"/>
          <p:cNvSpPr/>
          <p:nvPr/>
        </p:nvSpPr>
        <p:spPr>
          <a:xfrm>
            <a:off x="4137631" y="2195508"/>
            <a:ext cx="341038" cy="106385"/>
          </a:xfrm>
          <a:prstGeom prst="triangle">
            <a:avLst/>
          </a:prstGeom>
          <a:solidFill>
            <a:srgbClr val="000000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18" name="ZoneTexte 117"/>
          <p:cNvSpPr txBox="1"/>
          <p:nvPr/>
        </p:nvSpPr>
        <p:spPr>
          <a:xfrm>
            <a:off x="4739910" y="1469759"/>
            <a:ext cx="561568" cy="221018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f1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4033996" y="1967875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f1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4734130" y="1967875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f2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5423529" y="1967875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f3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3595908" y="2461570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f4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4402980" y="2450782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f5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5426292" y="2435107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f6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cxnSp>
        <p:nvCxnSpPr>
          <p:cNvPr id="125" name="Connecteur droit 124"/>
          <p:cNvCxnSpPr>
            <a:stCxn id="118" idx="2"/>
            <a:endCxn id="119" idx="0"/>
          </p:cNvCxnSpPr>
          <p:nvPr/>
        </p:nvCxnSpPr>
        <p:spPr>
          <a:xfrm flipH="1">
            <a:off x="4314780" y="1690777"/>
            <a:ext cx="705914" cy="27709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118" idx="2"/>
            <a:endCxn id="120" idx="0"/>
          </p:cNvCxnSpPr>
          <p:nvPr/>
        </p:nvCxnSpPr>
        <p:spPr>
          <a:xfrm flipH="1">
            <a:off x="5014914" y="1690777"/>
            <a:ext cx="5780" cy="27709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18" idx="2"/>
            <a:endCxn id="121" idx="0"/>
          </p:cNvCxnSpPr>
          <p:nvPr/>
        </p:nvCxnSpPr>
        <p:spPr>
          <a:xfrm>
            <a:off x="5020694" y="1690777"/>
            <a:ext cx="683619" cy="27709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19" idx="2"/>
            <a:endCxn id="122" idx="0"/>
          </p:cNvCxnSpPr>
          <p:nvPr/>
        </p:nvCxnSpPr>
        <p:spPr>
          <a:xfrm flipH="1">
            <a:off x="3876692" y="2188893"/>
            <a:ext cx="438088" cy="272677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19" idx="2"/>
            <a:endCxn id="123" idx="0"/>
          </p:cNvCxnSpPr>
          <p:nvPr/>
        </p:nvCxnSpPr>
        <p:spPr>
          <a:xfrm>
            <a:off x="4314780" y="2188893"/>
            <a:ext cx="368984" cy="26188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stCxn id="121" idx="2"/>
            <a:endCxn id="124" idx="0"/>
          </p:cNvCxnSpPr>
          <p:nvPr/>
        </p:nvCxnSpPr>
        <p:spPr>
          <a:xfrm>
            <a:off x="5704313" y="2188893"/>
            <a:ext cx="2763" cy="246214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5684216" y="23857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grpSp>
        <p:nvGrpSpPr>
          <p:cNvPr id="136" name="Grouper 135"/>
          <p:cNvGrpSpPr/>
          <p:nvPr/>
        </p:nvGrpSpPr>
        <p:grpSpPr>
          <a:xfrm>
            <a:off x="3942517" y="2682588"/>
            <a:ext cx="705618" cy="127521"/>
            <a:chOff x="6680288" y="2794652"/>
            <a:chExt cx="218237" cy="99889"/>
          </a:xfrm>
        </p:grpSpPr>
        <p:cxnSp>
          <p:nvCxnSpPr>
            <p:cNvPr id="137" name="Connecteur droit 136"/>
            <p:cNvCxnSpPr/>
            <p:nvPr/>
          </p:nvCxnSpPr>
          <p:spPr>
            <a:xfrm>
              <a:off x="6680288" y="2894541"/>
              <a:ext cx="204005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V="1">
              <a:off x="6898525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  <a:headEnd type="none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>
              <a:off x="6680288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ZoneTexte 141"/>
          <p:cNvSpPr txBox="1"/>
          <p:nvPr/>
        </p:nvSpPr>
        <p:spPr>
          <a:xfrm rot="16200000">
            <a:off x="-584" y="1948249"/>
            <a:ext cx="2243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ExtraLight"/>
                <a:cs typeface="Seravek ExtraLight"/>
              </a:rPr>
              <a:t>Abstract Syntax Variability</a:t>
            </a:r>
          </a:p>
          <a:p>
            <a:pPr algn="ctr"/>
            <a:r>
              <a:rPr lang="en-US" sz="1500" dirty="0" smtClean="0">
                <a:latin typeface="Seravek ExtraLight"/>
                <a:cs typeface="Seravek ExtraLight"/>
              </a:rPr>
              <a:t>(features model)</a:t>
            </a:r>
          </a:p>
        </p:txBody>
      </p:sp>
      <p:sp>
        <p:nvSpPr>
          <p:cNvPr id="164" name="Rectangle à coins arrondis 163"/>
          <p:cNvSpPr/>
          <p:nvPr/>
        </p:nvSpPr>
        <p:spPr>
          <a:xfrm>
            <a:off x="5130063" y="3976878"/>
            <a:ext cx="3034150" cy="16930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Triangle isocèle 164"/>
          <p:cNvSpPr/>
          <p:nvPr/>
        </p:nvSpPr>
        <p:spPr>
          <a:xfrm>
            <a:off x="6303625" y="4077095"/>
            <a:ext cx="826089" cy="59929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Triangle isocèle 165"/>
          <p:cNvSpPr/>
          <p:nvPr/>
        </p:nvSpPr>
        <p:spPr>
          <a:xfrm>
            <a:off x="6486692" y="4077095"/>
            <a:ext cx="464228" cy="33601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/>
          <p:cNvSpPr/>
          <p:nvPr/>
        </p:nvSpPr>
        <p:spPr>
          <a:xfrm>
            <a:off x="5537736" y="4949094"/>
            <a:ext cx="834229" cy="44890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/>
          <p:cNvSpPr/>
          <p:nvPr/>
        </p:nvSpPr>
        <p:spPr>
          <a:xfrm>
            <a:off x="5537736" y="4949095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/>
          <p:cNvSpPr/>
          <p:nvPr/>
        </p:nvSpPr>
        <p:spPr>
          <a:xfrm>
            <a:off x="7072764" y="4945754"/>
            <a:ext cx="834229" cy="44890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/>
          <p:cNvSpPr/>
          <p:nvPr/>
        </p:nvSpPr>
        <p:spPr>
          <a:xfrm>
            <a:off x="7072764" y="4945755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3" name="Connecteur droit 172"/>
          <p:cNvCxnSpPr>
            <a:stCxn id="165" idx="3"/>
            <a:endCxn id="167" idx="0"/>
          </p:cNvCxnSpPr>
          <p:nvPr/>
        </p:nvCxnSpPr>
        <p:spPr>
          <a:xfrm flipH="1">
            <a:off x="5954851" y="4676387"/>
            <a:ext cx="761819" cy="27270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stCxn id="165" idx="3"/>
            <a:endCxn id="169" idx="0"/>
          </p:cNvCxnSpPr>
          <p:nvPr/>
        </p:nvCxnSpPr>
        <p:spPr>
          <a:xfrm>
            <a:off x="6716670" y="4676387"/>
            <a:ext cx="773209" cy="26936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Forme libre 176"/>
          <p:cNvSpPr/>
          <p:nvPr/>
        </p:nvSpPr>
        <p:spPr>
          <a:xfrm>
            <a:off x="6501015" y="4714621"/>
            <a:ext cx="438514" cy="102520"/>
          </a:xfrm>
          <a:custGeom>
            <a:avLst/>
            <a:gdLst>
              <a:gd name="connsiteX0" fmla="*/ 0 w 438514"/>
              <a:gd name="connsiteY0" fmla="*/ 5694 h 102520"/>
              <a:gd name="connsiteX1" fmla="*/ 205020 w 438514"/>
              <a:gd name="connsiteY1" fmla="*/ 102507 h 102520"/>
              <a:gd name="connsiteX2" fmla="*/ 438514 w 438514"/>
              <a:gd name="connsiteY2" fmla="*/ 0 h 102520"/>
              <a:gd name="connsiteX3" fmla="*/ 438514 w 438514"/>
              <a:gd name="connsiteY3" fmla="*/ 0 h 1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514" h="102520">
                <a:moveTo>
                  <a:pt x="0" y="5694"/>
                </a:moveTo>
                <a:cubicBezTo>
                  <a:pt x="65967" y="54575"/>
                  <a:pt x="131934" y="103456"/>
                  <a:pt x="205020" y="102507"/>
                </a:cubicBezTo>
                <a:cubicBezTo>
                  <a:pt x="278106" y="101558"/>
                  <a:pt x="438514" y="0"/>
                  <a:pt x="438514" y="0"/>
                </a:cubicBezTo>
                <a:lnTo>
                  <a:pt x="438514" y="0"/>
                </a:lnTo>
              </a:path>
            </a:pathLst>
          </a:cu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ZoneTexte 177"/>
          <p:cNvSpPr txBox="1"/>
          <p:nvPr/>
        </p:nvSpPr>
        <p:spPr>
          <a:xfrm rot="16200000">
            <a:off x="-166826" y="4540142"/>
            <a:ext cx="2575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ExtraLight"/>
                <a:cs typeface="Seravek ExtraLight"/>
              </a:rPr>
              <a:t>Semantic Variability</a:t>
            </a:r>
          </a:p>
          <a:p>
            <a:pPr algn="ctr"/>
            <a:r>
              <a:rPr lang="en-US" sz="1500" dirty="0" smtClean="0">
                <a:latin typeface="Seravek ExtraLight"/>
                <a:cs typeface="Seravek ExtraLight"/>
              </a:rPr>
              <a:t>(orthogonal variability model)</a:t>
            </a:r>
          </a:p>
        </p:txBody>
      </p:sp>
      <p:sp>
        <p:nvSpPr>
          <p:cNvPr id="180" name="ZoneTexte 179"/>
          <p:cNvSpPr txBox="1"/>
          <p:nvPr/>
        </p:nvSpPr>
        <p:spPr>
          <a:xfrm>
            <a:off x="6538481" y="4147772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VP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5543926" y="4913987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7093893" y="4907509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1663765" y="3976878"/>
            <a:ext cx="3034150" cy="16930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>
            <a:off x="2837327" y="4077095"/>
            <a:ext cx="826089" cy="59929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>
            <a:off x="3020394" y="4077095"/>
            <a:ext cx="464228" cy="33601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071438" y="4949094"/>
            <a:ext cx="834229" cy="44890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2071438" y="4949095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3606466" y="4945754"/>
            <a:ext cx="834229" cy="44890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3606466" y="4945755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>
            <a:stCxn id="43" idx="3"/>
            <a:endCxn id="45" idx="0"/>
          </p:cNvCxnSpPr>
          <p:nvPr/>
        </p:nvCxnSpPr>
        <p:spPr>
          <a:xfrm flipH="1">
            <a:off x="2488553" y="4676387"/>
            <a:ext cx="761819" cy="27270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43" idx="3"/>
            <a:endCxn id="47" idx="0"/>
          </p:cNvCxnSpPr>
          <p:nvPr/>
        </p:nvCxnSpPr>
        <p:spPr>
          <a:xfrm>
            <a:off x="3250372" y="4676387"/>
            <a:ext cx="773209" cy="26936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orme libre 50"/>
          <p:cNvSpPr/>
          <p:nvPr/>
        </p:nvSpPr>
        <p:spPr>
          <a:xfrm>
            <a:off x="3034717" y="4714621"/>
            <a:ext cx="438514" cy="102520"/>
          </a:xfrm>
          <a:custGeom>
            <a:avLst/>
            <a:gdLst>
              <a:gd name="connsiteX0" fmla="*/ 0 w 438514"/>
              <a:gd name="connsiteY0" fmla="*/ 5694 h 102520"/>
              <a:gd name="connsiteX1" fmla="*/ 205020 w 438514"/>
              <a:gd name="connsiteY1" fmla="*/ 102507 h 102520"/>
              <a:gd name="connsiteX2" fmla="*/ 438514 w 438514"/>
              <a:gd name="connsiteY2" fmla="*/ 0 h 102520"/>
              <a:gd name="connsiteX3" fmla="*/ 438514 w 438514"/>
              <a:gd name="connsiteY3" fmla="*/ 0 h 1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514" h="102520">
                <a:moveTo>
                  <a:pt x="0" y="5694"/>
                </a:moveTo>
                <a:cubicBezTo>
                  <a:pt x="65967" y="54575"/>
                  <a:pt x="131934" y="103456"/>
                  <a:pt x="205020" y="102507"/>
                </a:cubicBezTo>
                <a:cubicBezTo>
                  <a:pt x="278106" y="101558"/>
                  <a:pt x="438514" y="0"/>
                  <a:pt x="438514" y="0"/>
                </a:cubicBezTo>
                <a:lnTo>
                  <a:pt x="438514" y="0"/>
                </a:lnTo>
              </a:path>
            </a:pathLst>
          </a:cu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072183" y="4147772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VP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077628" y="4913987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3627595" y="4907509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6" name="Forme libre 5"/>
          <p:cNvSpPr/>
          <p:nvPr/>
        </p:nvSpPr>
        <p:spPr>
          <a:xfrm>
            <a:off x="5694662" y="2668642"/>
            <a:ext cx="1050772" cy="1439333"/>
          </a:xfrm>
          <a:custGeom>
            <a:avLst/>
            <a:gdLst>
              <a:gd name="connsiteX0" fmla="*/ 1016000 w 1097620"/>
              <a:gd name="connsiteY0" fmla="*/ 1439333 h 1439333"/>
              <a:gd name="connsiteX1" fmla="*/ 1030112 w 1097620"/>
              <a:gd name="connsiteY1" fmla="*/ 776111 h 1439333"/>
              <a:gd name="connsiteX2" fmla="*/ 282223 w 1097620"/>
              <a:gd name="connsiteY2" fmla="*/ 790222 h 1439333"/>
              <a:gd name="connsiteX3" fmla="*/ 0 w 1097620"/>
              <a:gd name="connsiteY3" fmla="*/ 0 h 1439333"/>
              <a:gd name="connsiteX0" fmla="*/ 1016000 w 1042200"/>
              <a:gd name="connsiteY0" fmla="*/ 1439333 h 1439333"/>
              <a:gd name="connsiteX1" fmla="*/ 889001 w 1042200"/>
              <a:gd name="connsiteY1" fmla="*/ 804333 h 1439333"/>
              <a:gd name="connsiteX2" fmla="*/ 282223 w 1042200"/>
              <a:gd name="connsiteY2" fmla="*/ 790222 h 1439333"/>
              <a:gd name="connsiteX3" fmla="*/ 0 w 1042200"/>
              <a:gd name="connsiteY3" fmla="*/ 0 h 1439333"/>
              <a:gd name="connsiteX0" fmla="*/ 1019670 w 1050772"/>
              <a:gd name="connsiteY0" fmla="*/ 1439333 h 1439333"/>
              <a:gd name="connsiteX1" fmla="*/ 892671 w 1050772"/>
              <a:gd name="connsiteY1" fmla="*/ 804333 h 1439333"/>
              <a:gd name="connsiteX2" fmla="*/ 116559 w 1050772"/>
              <a:gd name="connsiteY2" fmla="*/ 776111 h 1439333"/>
              <a:gd name="connsiteX3" fmla="*/ 3670 w 1050772"/>
              <a:gd name="connsiteY3" fmla="*/ 0 h 143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772" h="1439333">
                <a:moveTo>
                  <a:pt x="1019670" y="1439333"/>
                </a:moveTo>
                <a:cubicBezTo>
                  <a:pt x="1087874" y="1161814"/>
                  <a:pt x="1043190" y="914870"/>
                  <a:pt x="892671" y="804333"/>
                </a:cubicBezTo>
                <a:cubicBezTo>
                  <a:pt x="742152" y="693796"/>
                  <a:pt x="264726" y="910167"/>
                  <a:pt x="116559" y="776111"/>
                </a:cubicBezTo>
                <a:cubicBezTo>
                  <a:pt x="-31608" y="642056"/>
                  <a:pt x="3670" y="0"/>
                  <a:pt x="3670" y="0"/>
                </a:cubicBezTo>
              </a:path>
            </a:pathLst>
          </a:custGeom>
          <a:ln w="9525" cmpd="sng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3114522" y="2682753"/>
            <a:ext cx="721956" cy="1425222"/>
          </a:xfrm>
          <a:custGeom>
            <a:avLst/>
            <a:gdLst>
              <a:gd name="connsiteX0" fmla="*/ 142588 w 721956"/>
              <a:gd name="connsiteY0" fmla="*/ 1425222 h 1425222"/>
              <a:gd name="connsiteX1" fmla="*/ 29699 w 721956"/>
              <a:gd name="connsiteY1" fmla="*/ 818445 h 1425222"/>
              <a:gd name="connsiteX2" fmla="*/ 622366 w 721956"/>
              <a:gd name="connsiteY2" fmla="*/ 790222 h 1425222"/>
              <a:gd name="connsiteX3" fmla="*/ 721144 w 721956"/>
              <a:gd name="connsiteY3" fmla="*/ 0 h 142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956" h="1425222">
                <a:moveTo>
                  <a:pt x="142588" y="1425222"/>
                </a:moveTo>
                <a:cubicBezTo>
                  <a:pt x="46162" y="1174750"/>
                  <a:pt x="-50264" y="924278"/>
                  <a:pt x="29699" y="818445"/>
                </a:cubicBezTo>
                <a:cubicBezTo>
                  <a:pt x="109662" y="712612"/>
                  <a:pt x="507125" y="926630"/>
                  <a:pt x="622366" y="790222"/>
                </a:cubicBezTo>
                <a:cubicBezTo>
                  <a:pt x="737607" y="653814"/>
                  <a:pt x="721144" y="0"/>
                  <a:pt x="721144" y="0"/>
                </a:cubicBezTo>
              </a:path>
            </a:pathLst>
          </a:custGeom>
          <a:ln w="9525" cmpd="sng">
            <a:solidFill>
              <a:srgbClr val="000000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3179183" y="2677599"/>
            <a:ext cx="1659443" cy="1425222"/>
          </a:xfrm>
          <a:custGeom>
            <a:avLst/>
            <a:gdLst>
              <a:gd name="connsiteX0" fmla="*/ 142588 w 721956"/>
              <a:gd name="connsiteY0" fmla="*/ 1425222 h 1425222"/>
              <a:gd name="connsiteX1" fmla="*/ 29699 w 721956"/>
              <a:gd name="connsiteY1" fmla="*/ 818445 h 1425222"/>
              <a:gd name="connsiteX2" fmla="*/ 622366 w 721956"/>
              <a:gd name="connsiteY2" fmla="*/ 790222 h 1425222"/>
              <a:gd name="connsiteX3" fmla="*/ 721144 w 721956"/>
              <a:gd name="connsiteY3" fmla="*/ 0 h 1425222"/>
              <a:gd name="connsiteX0" fmla="*/ 8383 w 1617862"/>
              <a:gd name="connsiteY0" fmla="*/ 1425222 h 1425222"/>
              <a:gd name="connsiteX1" fmla="*/ 925605 w 1617862"/>
              <a:gd name="connsiteY1" fmla="*/ 818445 h 1425222"/>
              <a:gd name="connsiteX2" fmla="*/ 1518272 w 1617862"/>
              <a:gd name="connsiteY2" fmla="*/ 790222 h 1425222"/>
              <a:gd name="connsiteX3" fmla="*/ 1617050 w 1617862"/>
              <a:gd name="connsiteY3" fmla="*/ 0 h 1425222"/>
              <a:gd name="connsiteX0" fmla="*/ 8830 w 1619311"/>
              <a:gd name="connsiteY0" fmla="*/ 1425222 h 1425222"/>
              <a:gd name="connsiteX1" fmla="*/ 883719 w 1619311"/>
              <a:gd name="connsiteY1" fmla="*/ 691445 h 1425222"/>
              <a:gd name="connsiteX2" fmla="*/ 1518719 w 1619311"/>
              <a:gd name="connsiteY2" fmla="*/ 790222 h 1425222"/>
              <a:gd name="connsiteX3" fmla="*/ 1617497 w 1619311"/>
              <a:gd name="connsiteY3" fmla="*/ 0 h 1425222"/>
              <a:gd name="connsiteX0" fmla="*/ 8631 w 1617298"/>
              <a:gd name="connsiteY0" fmla="*/ 1425222 h 1425222"/>
              <a:gd name="connsiteX1" fmla="*/ 883520 w 1617298"/>
              <a:gd name="connsiteY1" fmla="*/ 691445 h 1425222"/>
              <a:gd name="connsiteX2" fmla="*/ 1405631 w 1617298"/>
              <a:gd name="connsiteY2" fmla="*/ 973666 h 1425222"/>
              <a:gd name="connsiteX3" fmla="*/ 1617298 w 1617298"/>
              <a:gd name="connsiteY3" fmla="*/ 0 h 1425222"/>
              <a:gd name="connsiteX0" fmla="*/ 14729 w 1623396"/>
              <a:gd name="connsiteY0" fmla="*/ 1425222 h 1425222"/>
              <a:gd name="connsiteX1" fmla="*/ 550951 w 1623396"/>
              <a:gd name="connsiteY1" fmla="*/ 1016001 h 1425222"/>
              <a:gd name="connsiteX2" fmla="*/ 1411729 w 1623396"/>
              <a:gd name="connsiteY2" fmla="*/ 973666 h 1425222"/>
              <a:gd name="connsiteX3" fmla="*/ 1623396 w 1623396"/>
              <a:gd name="connsiteY3" fmla="*/ 0 h 1425222"/>
              <a:gd name="connsiteX0" fmla="*/ 14327 w 1622994"/>
              <a:gd name="connsiteY0" fmla="*/ 1425222 h 1425222"/>
              <a:gd name="connsiteX1" fmla="*/ 550549 w 1622994"/>
              <a:gd name="connsiteY1" fmla="*/ 1016001 h 1425222"/>
              <a:gd name="connsiteX2" fmla="*/ 1326660 w 1622994"/>
              <a:gd name="connsiteY2" fmla="*/ 1044221 h 1425222"/>
              <a:gd name="connsiteX3" fmla="*/ 1622994 w 1622994"/>
              <a:gd name="connsiteY3" fmla="*/ 0 h 1425222"/>
              <a:gd name="connsiteX0" fmla="*/ 55415 w 1664082"/>
              <a:gd name="connsiteY0" fmla="*/ 1425222 h 1425222"/>
              <a:gd name="connsiteX1" fmla="*/ 196526 w 1664082"/>
              <a:gd name="connsiteY1" fmla="*/ 987778 h 1425222"/>
              <a:gd name="connsiteX2" fmla="*/ 1367748 w 1664082"/>
              <a:gd name="connsiteY2" fmla="*/ 1044221 h 1425222"/>
              <a:gd name="connsiteX3" fmla="*/ 1664082 w 1664082"/>
              <a:gd name="connsiteY3" fmla="*/ 0 h 1425222"/>
              <a:gd name="connsiteX0" fmla="*/ 50776 w 1659443"/>
              <a:gd name="connsiteY0" fmla="*/ 1425222 h 1425222"/>
              <a:gd name="connsiteX1" fmla="*/ 191887 w 1659443"/>
              <a:gd name="connsiteY1" fmla="*/ 987778 h 1425222"/>
              <a:gd name="connsiteX2" fmla="*/ 1250220 w 1659443"/>
              <a:gd name="connsiteY2" fmla="*/ 1100666 h 1425222"/>
              <a:gd name="connsiteX3" fmla="*/ 1659443 w 1659443"/>
              <a:gd name="connsiteY3" fmla="*/ 0 h 142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443" h="1425222">
                <a:moveTo>
                  <a:pt x="50776" y="1425222"/>
                </a:moveTo>
                <a:cubicBezTo>
                  <a:pt x="-45650" y="1174750"/>
                  <a:pt x="-8020" y="1041871"/>
                  <a:pt x="191887" y="987778"/>
                </a:cubicBezTo>
                <a:cubicBezTo>
                  <a:pt x="391794" y="933685"/>
                  <a:pt x="1005627" y="1265296"/>
                  <a:pt x="1250220" y="1100666"/>
                </a:cubicBezTo>
                <a:cubicBezTo>
                  <a:pt x="1494813" y="936036"/>
                  <a:pt x="1659443" y="0"/>
                  <a:pt x="1659443" y="0"/>
                </a:cubicBezTo>
              </a:path>
            </a:pathLst>
          </a:custGeom>
          <a:ln w="9525" cmpd="sng">
            <a:solidFill>
              <a:srgbClr val="000000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3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746" y="544689"/>
            <a:ext cx="8229600" cy="9906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Step 3: Configuring and deriving </a:t>
            </a:r>
            <a:r>
              <a:rPr lang="en-US" sz="3000" dirty="0" smtClean="0">
                <a:latin typeface="Seravek ExtraLight"/>
                <a:cs typeface="Seravek ExtraLight"/>
              </a:rPr>
              <a:t>DSLs</a:t>
            </a:r>
            <a:endParaRPr lang="fr-FR" sz="3000" dirty="0">
              <a:latin typeface="Seravek ExtraLight"/>
              <a:cs typeface="Seravek ExtraLight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670219" y="2164781"/>
            <a:ext cx="7734189" cy="31492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939844" y="2475700"/>
            <a:ext cx="3034150" cy="16930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/>
        </p:nvSpPr>
        <p:spPr>
          <a:xfrm>
            <a:off x="2286882" y="2836800"/>
            <a:ext cx="547441" cy="114998"/>
          </a:xfrm>
          <a:prstGeom prst="triangle">
            <a:avLst/>
          </a:prstGeom>
          <a:solidFill>
            <a:schemeClr val="tx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6" name="Triangle isocèle 5"/>
          <p:cNvSpPr/>
          <p:nvPr/>
        </p:nvSpPr>
        <p:spPr>
          <a:xfrm>
            <a:off x="1683707" y="3341531"/>
            <a:ext cx="341038" cy="106385"/>
          </a:xfrm>
          <a:prstGeom prst="triangle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" name="ZoneTexte 6"/>
          <p:cNvSpPr txBox="1"/>
          <p:nvPr/>
        </p:nvSpPr>
        <p:spPr>
          <a:xfrm>
            <a:off x="2285986" y="2615782"/>
            <a:ext cx="561568" cy="221018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f1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80072" y="3113898"/>
            <a:ext cx="561568" cy="221018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f1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80206" y="3113898"/>
            <a:ext cx="561568" cy="221018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f2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969605" y="3113898"/>
            <a:ext cx="561568" cy="221018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f3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41984" y="3607593"/>
            <a:ext cx="561568" cy="221018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f4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49056" y="3596805"/>
            <a:ext cx="561568" cy="221018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f5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972368" y="3581130"/>
            <a:ext cx="561568" cy="221018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f6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cxnSp>
        <p:nvCxnSpPr>
          <p:cNvPr id="14" name="Connecteur droit 13"/>
          <p:cNvCxnSpPr>
            <a:stCxn id="7" idx="2"/>
            <a:endCxn id="8" idx="0"/>
          </p:cNvCxnSpPr>
          <p:nvPr/>
        </p:nvCxnSpPr>
        <p:spPr>
          <a:xfrm flipH="1">
            <a:off x="1860856" y="2836800"/>
            <a:ext cx="705914" cy="27709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2"/>
            <a:endCxn id="9" idx="0"/>
          </p:cNvCxnSpPr>
          <p:nvPr/>
        </p:nvCxnSpPr>
        <p:spPr>
          <a:xfrm flipH="1">
            <a:off x="2560990" y="2836800"/>
            <a:ext cx="5780" cy="27709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2"/>
            <a:endCxn id="10" idx="0"/>
          </p:cNvCxnSpPr>
          <p:nvPr/>
        </p:nvCxnSpPr>
        <p:spPr>
          <a:xfrm>
            <a:off x="2566770" y="2836800"/>
            <a:ext cx="683619" cy="27709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2"/>
            <a:endCxn id="11" idx="0"/>
          </p:cNvCxnSpPr>
          <p:nvPr/>
        </p:nvCxnSpPr>
        <p:spPr>
          <a:xfrm flipH="1">
            <a:off x="1422768" y="3334916"/>
            <a:ext cx="438088" cy="272677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8" idx="2"/>
            <a:endCxn id="12" idx="0"/>
          </p:cNvCxnSpPr>
          <p:nvPr/>
        </p:nvCxnSpPr>
        <p:spPr>
          <a:xfrm>
            <a:off x="1860856" y="3334916"/>
            <a:ext cx="368984" cy="26188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" idx="2"/>
            <a:endCxn id="13" idx="0"/>
          </p:cNvCxnSpPr>
          <p:nvPr/>
        </p:nvCxnSpPr>
        <p:spPr>
          <a:xfrm>
            <a:off x="3250389" y="3334916"/>
            <a:ext cx="2763" cy="246214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3230292" y="3531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grpSp>
        <p:nvGrpSpPr>
          <p:cNvPr id="21" name="Grouper 20"/>
          <p:cNvGrpSpPr/>
          <p:nvPr/>
        </p:nvGrpSpPr>
        <p:grpSpPr>
          <a:xfrm>
            <a:off x="1488593" y="3828611"/>
            <a:ext cx="705618" cy="127521"/>
            <a:chOff x="6680288" y="2794652"/>
            <a:chExt cx="218237" cy="99889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6680288" y="2894541"/>
              <a:ext cx="204005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6898525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  <a:headEnd type="none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6680288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ZoneTexte 24"/>
          <p:cNvSpPr txBox="1"/>
          <p:nvPr/>
        </p:nvSpPr>
        <p:spPr>
          <a:xfrm>
            <a:off x="939843" y="2194657"/>
            <a:ext cx="30341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Functional Variability (features model)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5019315" y="3473051"/>
            <a:ext cx="3034150" cy="16930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isocèle 26"/>
          <p:cNvSpPr/>
          <p:nvPr/>
        </p:nvSpPr>
        <p:spPr>
          <a:xfrm>
            <a:off x="6192877" y="3573268"/>
            <a:ext cx="826089" cy="59929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>
            <a:off x="6375944" y="3573268"/>
            <a:ext cx="464228" cy="33601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426988" y="4445267"/>
            <a:ext cx="834229" cy="44890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426988" y="4445268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962016" y="4441927"/>
            <a:ext cx="834229" cy="44890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962016" y="4441928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>
            <a:stCxn id="27" idx="3"/>
            <a:endCxn id="29" idx="0"/>
          </p:cNvCxnSpPr>
          <p:nvPr/>
        </p:nvCxnSpPr>
        <p:spPr>
          <a:xfrm flipH="1">
            <a:off x="5844103" y="4172560"/>
            <a:ext cx="761819" cy="27270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7" idx="3"/>
            <a:endCxn id="31" idx="0"/>
          </p:cNvCxnSpPr>
          <p:nvPr/>
        </p:nvCxnSpPr>
        <p:spPr>
          <a:xfrm>
            <a:off x="6605922" y="4172560"/>
            <a:ext cx="773209" cy="26936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orme libre 34"/>
          <p:cNvSpPr/>
          <p:nvPr/>
        </p:nvSpPr>
        <p:spPr>
          <a:xfrm>
            <a:off x="6390267" y="4210794"/>
            <a:ext cx="438514" cy="102520"/>
          </a:xfrm>
          <a:custGeom>
            <a:avLst/>
            <a:gdLst>
              <a:gd name="connsiteX0" fmla="*/ 0 w 438514"/>
              <a:gd name="connsiteY0" fmla="*/ 5694 h 102520"/>
              <a:gd name="connsiteX1" fmla="*/ 205020 w 438514"/>
              <a:gd name="connsiteY1" fmla="*/ 102507 h 102520"/>
              <a:gd name="connsiteX2" fmla="*/ 438514 w 438514"/>
              <a:gd name="connsiteY2" fmla="*/ 0 h 102520"/>
              <a:gd name="connsiteX3" fmla="*/ 438514 w 438514"/>
              <a:gd name="connsiteY3" fmla="*/ 0 h 1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514" h="102520">
                <a:moveTo>
                  <a:pt x="0" y="5694"/>
                </a:moveTo>
                <a:cubicBezTo>
                  <a:pt x="65967" y="54575"/>
                  <a:pt x="131934" y="103456"/>
                  <a:pt x="205020" y="102507"/>
                </a:cubicBezTo>
                <a:cubicBezTo>
                  <a:pt x="278106" y="101558"/>
                  <a:pt x="438514" y="0"/>
                  <a:pt x="438514" y="0"/>
                </a:cubicBezTo>
                <a:lnTo>
                  <a:pt x="438514" y="0"/>
                </a:lnTo>
              </a:path>
            </a:pathLst>
          </a:cu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565190" y="3178057"/>
            <a:ext cx="38781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Semantic Variability (orthogonal variability model)</a:t>
            </a:r>
          </a:p>
        </p:txBody>
      </p:sp>
      <p:sp>
        <p:nvSpPr>
          <p:cNvPr id="37" name="Forme libre 36"/>
          <p:cNvSpPr/>
          <p:nvPr/>
        </p:nvSpPr>
        <p:spPr>
          <a:xfrm>
            <a:off x="3363190" y="3684369"/>
            <a:ext cx="3039023" cy="725791"/>
          </a:xfrm>
          <a:custGeom>
            <a:avLst/>
            <a:gdLst>
              <a:gd name="connsiteX0" fmla="*/ 3039023 w 3039023"/>
              <a:gd name="connsiteY0" fmla="*/ 0 h 748458"/>
              <a:gd name="connsiteX1" fmla="*/ 2063814 w 3039023"/>
              <a:gd name="connsiteY1" fmla="*/ 136082 h 748458"/>
              <a:gd name="connsiteX2" fmla="*/ 1202002 w 3039023"/>
              <a:gd name="connsiteY2" fmla="*/ 748454 h 748458"/>
              <a:gd name="connsiteX3" fmla="*/ 0 w 3039023"/>
              <a:gd name="connsiteY3" fmla="*/ 147423 h 748458"/>
              <a:gd name="connsiteX0" fmla="*/ 3039023 w 3039023"/>
              <a:gd name="connsiteY0" fmla="*/ 0 h 725777"/>
              <a:gd name="connsiteX1" fmla="*/ 2063814 w 3039023"/>
              <a:gd name="connsiteY1" fmla="*/ 136082 h 725777"/>
              <a:gd name="connsiteX2" fmla="*/ 691718 w 3039023"/>
              <a:gd name="connsiteY2" fmla="*/ 725773 h 725777"/>
              <a:gd name="connsiteX3" fmla="*/ 0 w 3039023"/>
              <a:gd name="connsiteY3" fmla="*/ 147423 h 725777"/>
              <a:gd name="connsiteX0" fmla="*/ 3039023 w 3039023"/>
              <a:gd name="connsiteY0" fmla="*/ 0 h 725791"/>
              <a:gd name="connsiteX1" fmla="*/ 1530851 w 3039023"/>
              <a:gd name="connsiteY1" fmla="*/ 124742 h 725791"/>
              <a:gd name="connsiteX2" fmla="*/ 691718 w 3039023"/>
              <a:gd name="connsiteY2" fmla="*/ 725773 h 725791"/>
              <a:gd name="connsiteX3" fmla="*/ 0 w 3039023"/>
              <a:gd name="connsiteY3" fmla="*/ 147423 h 72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9023" h="725791">
                <a:moveTo>
                  <a:pt x="3039023" y="0"/>
                </a:moveTo>
                <a:cubicBezTo>
                  <a:pt x="2704503" y="5670"/>
                  <a:pt x="1922069" y="3780"/>
                  <a:pt x="1530851" y="124742"/>
                </a:cubicBezTo>
                <a:cubicBezTo>
                  <a:pt x="1139633" y="245704"/>
                  <a:pt x="946860" y="721993"/>
                  <a:pt x="691718" y="725773"/>
                </a:cubicBezTo>
                <a:cubicBezTo>
                  <a:pt x="436576" y="729553"/>
                  <a:pt x="0" y="147423"/>
                  <a:pt x="0" y="147423"/>
                </a:cubicBezTo>
              </a:path>
            </a:pathLst>
          </a:custGeom>
          <a:ln w="3175" cmpd="sng">
            <a:solidFill>
              <a:srgbClr val="000000"/>
            </a:solidFill>
            <a:prstDash val="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6427733" y="3643945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VP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5433178" y="4410160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983145" y="4403682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831" y="2571472"/>
            <a:ext cx="658684" cy="606585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405" y="3982922"/>
            <a:ext cx="658684" cy="606585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11" y="3144623"/>
            <a:ext cx="658684" cy="606585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58" y="2615782"/>
            <a:ext cx="658684" cy="60658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48" y="3157071"/>
            <a:ext cx="658684" cy="60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8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à coins arrondis 66"/>
          <p:cNvSpPr/>
          <p:nvPr/>
        </p:nvSpPr>
        <p:spPr>
          <a:xfrm>
            <a:off x="67396" y="889997"/>
            <a:ext cx="8972017" cy="51829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à coins arrondis 54"/>
          <p:cNvSpPr/>
          <p:nvPr/>
        </p:nvSpPr>
        <p:spPr>
          <a:xfrm>
            <a:off x="1905242" y="1135528"/>
            <a:ext cx="7027263" cy="2166473"/>
          </a:xfrm>
          <a:prstGeom prst="roundRect">
            <a:avLst>
              <a:gd name="adj" fmla="val 3953"/>
            </a:avLst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1905270" y="3615765"/>
            <a:ext cx="7027263" cy="2241176"/>
          </a:xfrm>
          <a:prstGeom prst="roundRect">
            <a:avLst>
              <a:gd name="adj" fmla="val 3953"/>
            </a:avLst>
          </a:prstGeom>
          <a:solidFill>
            <a:srgbClr val="D9D9D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à coins arrondis 114"/>
          <p:cNvSpPr/>
          <p:nvPr/>
        </p:nvSpPr>
        <p:spPr>
          <a:xfrm>
            <a:off x="3876344" y="1312624"/>
            <a:ext cx="3034150" cy="169301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Triangle isocèle 115"/>
          <p:cNvSpPr/>
          <p:nvPr/>
        </p:nvSpPr>
        <p:spPr>
          <a:xfrm>
            <a:off x="5223382" y="1673724"/>
            <a:ext cx="547441" cy="114998"/>
          </a:xfrm>
          <a:prstGeom prst="triangle">
            <a:avLst/>
          </a:prstGeom>
          <a:solidFill>
            <a:schemeClr val="tx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17" name="Triangle isocèle 116"/>
          <p:cNvSpPr/>
          <p:nvPr/>
        </p:nvSpPr>
        <p:spPr>
          <a:xfrm>
            <a:off x="4620207" y="2178455"/>
            <a:ext cx="341038" cy="106385"/>
          </a:xfrm>
          <a:prstGeom prst="triangle">
            <a:avLst/>
          </a:prstGeom>
          <a:solidFill>
            <a:schemeClr val="tx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18" name="ZoneTexte 117"/>
          <p:cNvSpPr txBox="1"/>
          <p:nvPr/>
        </p:nvSpPr>
        <p:spPr>
          <a:xfrm>
            <a:off x="5222486" y="1452706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f1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4516572" y="1950822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f1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5216706" y="1950822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f2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5906105" y="1950822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f3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4078484" y="2444517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f4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4885556" y="2433729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f5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5908868" y="2418054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f6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cxnSp>
        <p:nvCxnSpPr>
          <p:cNvPr id="125" name="Connecteur droit 124"/>
          <p:cNvCxnSpPr>
            <a:stCxn id="118" idx="2"/>
            <a:endCxn id="119" idx="0"/>
          </p:cNvCxnSpPr>
          <p:nvPr/>
        </p:nvCxnSpPr>
        <p:spPr>
          <a:xfrm flipH="1">
            <a:off x="4797356" y="1673724"/>
            <a:ext cx="705914" cy="27709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118" idx="2"/>
            <a:endCxn id="120" idx="0"/>
          </p:cNvCxnSpPr>
          <p:nvPr/>
        </p:nvCxnSpPr>
        <p:spPr>
          <a:xfrm flipH="1">
            <a:off x="5497490" y="1673724"/>
            <a:ext cx="5780" cy="27709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18" idx="2"/>
            <a:endCxn id="121" idx="0"/>
          </p:cNvCxnSpPr>
          <p:nvPr/>
        </p:nvCxnSpPr>
        <p:spPr>
          <a:xfrm>
            <a:off x="5503270" y="1673724"/>
            <a:ext cx="683619" cy="27709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19" idx="2"/>
            <a:endCxn id="122" idx="0"/>
          </p:cNvCxnSpPr>
          <p:nvPr/>
        </p:nvCxnSpPr>
        <p:spPr>
          <a:xfrm flipH="1">
            <a:off x="4359268" y="2171840"/>
            <a:ext cx="438088" cy="272677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19" idx="2"/>
            <a:endCxn id="123" idx="0"/>
          </p:cNvCxnSpPr>
          <p:nvPr/>
        </p:nvCxnSpPr>
        <p:spPr>
          <a:xfrm>
            <a:off x="4797356" y="2171840"/>
            <a:ext cx="368984" cy="26188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stCxn id="121" idx="2"/>
            <a:endCxn id="124" idx="0"/>
          </p:cNvCxnSpPr>
          <p:nvPr/>
        </p:nvCxnSpPr>
        <p:spPr>
          <a:xfrm>
            <a:off x="6186889" y="2171840"/>
            <a:ext cx="2763" cy="246214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6166792" y="23687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grpSp>
        <p:nvGrpSpPr>
          <p:cNvPr id="136" name="Grouper 135"/>
          <p:cNvGrpSpPr/>
          <p:nvPr/>
        </p:nvGrpSpPr>
        <p:grpSpPr>
          <a:xfrm>
            <a:off x="4425093" y="2665535"/>
            <a:ext cx="705618" cy="127521"/>
            <a:chOff x="6680288" y="2794652"/>
            <a:chExt cx="218237" cy="99889"/>
          </a:xfrm>
        </p:grpSpPr>
        <p:cxnSp>
          <p:nvCxnSpPr>
            <p:cNvPr id="137" name="Connecteur droit 136"/>
            <p:cNvCxnSpPr/>
            <p:nvPr/>
          </p:nvCxnSpPr>
          <p:spPr>
            <a:xfrm>
              <a:off x="6680288" y="2894541"/>
              <a:ext cx="204005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V="1">
              <a:off x="6898525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  <a:headEnd type="none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>
              <a:off x="6680288" y="2794652"/>
              <a:ext cx="0" cy="9988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ZoneTexte 141"/>
          <p:cNvSpPr txBox="1"/>
          <p:nvPr/>
        </p:nvSpPr>
        <p:spPr>
          <a:xfrm rot="16200000">
            <a:off x="460570" y="1941766"/>
            <a:ext cx="2286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ExtraLight"/>
                <a:cs typeface="Seravek ExtraLight"/>
              </a:rPr>
              <a:t>Abstract Syntax Variability</a:t>
            </a:r>
          </a:p>
          <a:p>
            <a:pPr algn="ctr"/>
            <a:r>
              <a:rPr lang="en-US" sz="1500" dirty="0" smtClean="0">
                <a:latin typeface="Seravek ExtraLight"/>
                <a:cs typeface="Seravek ExtraLight"/>
              </a:rPr>
              <a:t>(features model)</a:t>
            </a:r>
          </a:p>
        </p:txBody>
      </p:sp>
      <p:sp>
        <p:nvSpPr>
          <p:cNvPr id="164" name="Rectangle à coins arrondis 163"/>
          <p:cNvSpPr/>
          <p:nvPr/>
        </p:nvSpPr>
        <p:spPr>
          <a:xfrm>
            <a:off x="5612639" y="3959825"/>
            <a:ext cx="3034150" cy="169301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Triangle isocèle 164"/>
          <p:cNvSpPr/>
          <p:nvPr/>
        </p:nvSpPr>
        <p:spPr>
          <a:xfrm>
            <a:off x="6786201" y="4060042"/>
            <a:ext cx="826089" cy="599292"/>
          </a:xfrm>
          <a:prstGeom prst="triangle">
            <a:avLst/>
          </a:prstGeom>
          <a:solidFill>
            <a:schemeClr val="bg1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Triangle isocèle 165"/>
          <p:cNvSpPr/>
          <p:nvPr/>
        </p:nvSpPr>
        <p:spPr>
          <a:xfrm>
            <a:off x="6969268" y="4060042"/>
            <a:ext cx="464228" cy="336016"/>
          </a:xfrm>
          <a:prstGeom prst="triangle">
            <a:avLst/>
          </a:prstGeom>
          <a:solidFill>
            <a:srgbClr val="A6A6A6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/>
          <p:cNvSpPr/>
          <p:nvPr/>
        </p:nvSpPr>
        <p:spPr>
          <a:xfrm>
            <a:off x="6020312" y="4932041"/>
            <a:ext cx="834229" cy="448905"/>
          </a:xfrm>
          <a:prstGeom prst="rect">
            <a:avLst/>
          </a:prstGeom>
          <a:solidFill>
            <a:schemeClr val="bg1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/>
          <p:cNvSpPr/>
          <p:nvPr/>
        </p:nvSpPr>
        <p:spPr>
          <a:xfrm>
            <a:off x="6020312" y="4932042"/>
            <a:ext cx="296139" cy="221112"/>
          </a:xfrm>
          <a:prstGeom prst="rect">
            <a:avLst/>
          </a:prstGeom>
          <a:solidFill>
            <a:srgbClr val="A6A6A6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/>
          <p:cNvSpPr/>
          <p:nvPr/>
        </p:nvSpPr>
        <p:spPr>
          <a:xfrm>
            <a:off x="7555340" y="4928701"/>
            <a:ext cx="834229" cy="4489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/>
          <p:cNvSpPr/>
          <p:nvPr/>
        </p:nvSpPr>
        <p:spPr>
          <a:xfrm>
            <a:off x="7555340" y="4928702"/>
            <a:ext cx="296139" cy="221112"/>
          </a:xfrm>
          <a:prstGeom prst="rect">
            <a:avLst/>
          </a:prstGeom>
          <a:solidFill>
            <a:srgbClr val="A6A6A6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3" name="Connecteur droit 172"/>
          <p:cNvCxnSpPr>
            <a:stCxn id="165" idx="3"/>
            <a:endCxn id="167" idx="0"/>
          </p:cNvCxnSpPr>
          <p:nvPr/>
        </p:nvCxnSpPr>
        <p:spPr>
          <a:xfrm flipH="1">
            <a:off x="6437427" y="4659334"/>
            <a:ext cx="761819" cy="272707"/>
          </a:xfrm>
          <a:prstGeom prst="line">
            <a:avLst/>
          </a:prstGeom>
          <a:ln w="6350" cmpd="sng">
            <a:solidFill>
              <a:srgbClr val="A6A6A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stCxn id="165" idx="3"/>
            <a:endCxn id="169" idx="0"/>
          </p:cNvCxnSpPr>
          <p:nvPr/>
        </p:nvCxnSpPr>
        <p:spPr>
          <a:xfrm>
            <a:off x="7199246" y="4659334"/>
            <a:ext cx="773209" cy="269367"/>
          </a:xfrm>
          <a:prstGeom prst="line">
            <a:avLst/>
          </a:prstGeom>
          <a:ln w="6350" cmpd="sng">
            <a:solidFill>
              <a:srgbClr val="A6A6A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Forme libre 176"/>
          <p:cNvSpPr/>
          <p:nvPr/>
        </p:nvSpPr>
        <p:spPr>
          <a:xfrm>
            <a:off x="6983591" y="4697568"/>
            <a:ext cx="438514" cy="102520"/>
          </a:xfrm>
          <a:custGeom>
            <a:avLst/>
            <a:gdLst>
              <a:gd name="connsiteX0" fmla="*/ 0 w 438514"/>
              <a:gd name="connsiteY0" fmla="*/ 5694 h 102520"/>
              <a:gd name="connsiteX1" fmla="*/ 205020 w 438514"/>
              <a:gd name="connsiteY1" fmla="*/ 102507 h 102520"/>
              <a:gd name="connsiteX2" fmla="*/ 438514 w 438514"/>
              <a:gd name="connsiteY2" fmla="*/ 0 h 102520"/>
              <a:gd name="connsiteX3" fmla="*/ 438514 w 438514"/>
              <a:gd name="connsiteY3" fmla="*/ 0 h 1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514" h="102520">
                <a:moveTo>
                  <a:pt x="0" y="5694"/>
                </a:moveTo>
                <a:cubicBezTo>
                  <a:pt x="65967" y="54575"/>
                  <a:pt x="131934" y="103456"/>
                  <a:pt x="205020" y="102507"/>
                </a:cubicBezTo>
                <a:cubicBezTo>
                  <a:pt x="278106" y="101558"/>
                  <a:pt x="438514" y="0"/>
                  <a:pt x="438514" y="0"/>
                </a:cubicBezTo>
                <a:lnTo>
                  <a:pt x="438514" y="0"/>
                </a:lnTo>
              </a:path>
            </a:pathLst>
          </a:custGeom>
          <a:ln w="6350" cmpd="sng"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ZoneTexte 177"/>
          <p:cNvSpPr txBox="1"/>
          <p:nvPr/>
        </p:nvSpPr>
        <p:spPr>
          <a:xfrm rot="16200000">
            <a:off x="315750" y="4448384"/>
            <a:ext cx="2575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ExtraLight"/>
                <a:cs typeface="Seravek ExtraLight"/>
              </a:rPr>
              <a:t>Semantic Variability</a:t>
            </a:r>
          </a:p>
          <a:p>
            <a:pPr algn="ctr"/>
            <a:r>
              <a:rPr lang="en-US" sz="1500" dirty="0" smtClean="0">
                <a:latin typeface="Seravek ExtraLight"/>
                <a:cs typeface="Seravek ExtraLight"/>
              </a:rPr>
              <a:t>(orthogonal variability model)</a:t>
            </a:r>
          </a:p>
        </p:txBody>
      </p:sp>
      <p:sp>
        <p:nvSpPr>
          <p:cNvPr id="180" name="ZoneTexte 179"/>
          <p:cNvSpPr txBox="1"/>
          <p:nvPr/>
        </p:nvSpPr>
        <p:spPr>
          <a:xfrm>
            <a:off x="7021057" y="4130719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VP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6028576" y="4900394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7563604" y="4898664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2146341" y="3959825"/>
            <a:ext cx="3034150" cy="169301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>
            <a:off x="3319903" y="4060042"/>
            <a:ext cx="826089" cy="59929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>
            <a:off x="3502970" y="4060042"/>
            <a:ext cx="464228" cy="33601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554014" y="4932041"/>
            <a:ext cx="834229" cy="44890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2554014" y="4932042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4089042" y="4928701"/>
            <a:ext cx="834229" cy="44890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4089042" y="4928702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>
            <a:stCxn id="43" idx="3"/>
            <a:endCxn id="45" idx="0"/>
          </p:cNvCxnSpPr>
          <p:nvPr/>
        </p:nvCxnSpPr>
        <p:spPr>
          <a:xfrm flipH="1">
            <a:off x="2971129" y="4659334"/>
            <a:ext cx="761819" cy="27270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43" idx="3"/>
            <a:endCxn id="47" idx="0"/>
          </p:cNvCxnSpPr>
          <p:nvPr/>
        </p:nvCxnSpPr>
        <p:spPr>
          <a:xfrm>
            <a:off x="3732948" y="4659334"/>
            <a:ext cx="773209" cy="26936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orme libre 50"/>
          <p:cNvSpPr/>
          <p:nvPr/>
        </p:nvSpPr>
        <p:spPr>
          <a:xfrm>
            <a:off x="3517293" y="4697568"/>
            <a:ext cx="438514" cy="102520"/>
          </a:xfrm>
          <a:custGeom>
            <a:avLst/>
            <a:gdLst>
              <a:gd name="connsiteX0" fmla="*/ 0 w 438514"/>
              <a:gd name="connsiteY0" fmla="*/ 5694 h 102520"/>
              <a:gd name="connsiteX1" fmla="*/ 205020 w 438514"/>
              <a:gd name="connsiteY1" fmla="*/ 102507 h 102520"/>
              <a:gd name="connsiteX2" fmla="*/ 438514 w 438514"/>
              <a:gd name="connsiteY2" fmla="*/ 0 h 102520"/>
              <a:gd name="connsiteX3" fmla="*/ 438514 w 438514"/>
              <a:gd name="connsiteY3" fmla="*/ 0 h 1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514" h="102520">
                <a:moveTo>
                  <a:pt x="0" y="5694"/>
                </a:moveTo>
                <a:cubicBezTo>
                  <a:pt x="65967" y="54575"/>
                  <a:pt x="131934" y="103456"/>
                  <a:pt x="205020" y="102507"/>
                </a:cubicBezTo>
                <a:cubicBezTo>
                  <a:pt x="278106" y="101558"/>
                  <a:pt x="438514" y="0"/>
                  <a:pt x="438514" y="0"/>
                </a:cubicBezTo>
                <a:lnTo>
                  <a:pt x="438514" y="0"/>
                </a:lnTo>
              </a:path>
            </a:pathLst>
          </a:cu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554759" y="4130719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VP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560204" y="4896934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110171" y="4890456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6" name="Forme libre 5"/>
          <p:cNvSpPr/>
          <p:nvPr/>
        </p:nvSpPr>
        <p:spPr>
          <a:xfrm>
            <a:off x="6177238" y="2651589"/>
            <a:ext cx="1050772" cy="1439333"/>
          </a:xfrm>
          <a:custGeom>
            <a:avLst/>
            <a:gdLst>
              <a:gd name="connsiteX0" fmla="*/ 1016000 w 1097620"/>
              <a:gd name="connsiteY0" fmla="*/ 1439333 h 1439333"/>
              <a:gd name="connsiteX1" fmla="*/ 1030112 w 1097620"/>
              <a:gd name="connsiteY1" fmla="*/ 776111 h 1439333"/>
              <a:gd name="connsiteX2" fmla="*/ 282223 w 1097620"/>
              <a:gd name="connsiteY2" fmla="*/ 790222 h 1439333"/>
              <a:gd name="connsiteX3" fmla="*/ 0 w 1097620"/>
              <a:gd name="connsiteY3" fmla="*/ 0 h 1439333"/>
              <a:gd name="connsiteX0" fmla="*/ 1016000 w 1042200"/>
              <a:gd name="connsiteY0" fmla="*/ 1439333 h 1439333"/>
              <a:gd name="connsiteX1" fmla="*/ 889001 w 1042200"/>
              <a:gd name="connsiteY1" fmla="*/ 804333 h 1439333"/>
              <a:gd name="connsiteX2" fmla="*/ 282223 w 1042200"/>
              <a:gd name="connsiteY2" fmla="*/ 790222 h 1439333"/>
              <a:gd name="connsiteX3" fmla="*/ 0 w 1042200"/>
              <a:gd name="connsiteY3" fmla="*/ 0 h 1439333"/>
              <a:gd name="connsiteX0" fmla="*/ 1019670 w 1050772"/>
              <a:gd name="connsiteY0" fmla="*/ 1439333 h 1439333"/>
              <a:gd name="connsiteX1" fmla="*/ 892671 w 1050772"/>
              <a:gd name="connsiteY1" fmla="*/ 804333 h 1439333"/>
              <a:gd name="connsiteX2" fmla="*/ 116559 w 1050772"/>
              <a:gd name="connsiteY2" fmla="*/ 776111 h 1439333"/>
              <a:gd name="connsiteX3" fmla="*/ 3670 w 1050772"/>
              <a:gd name="connsiteY3" fmla="*/ 0 h 143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772" h="1439333">
                <a:moveTo>
                  <a:pt x="1019670" y="1439333"/>
                </a:moveTo>
                <a:cubicBezTo>
                  <a:pt x="1087874" y="1161814"/>
                  <a:pt x="1043190" y="914870"/>
                  <a:pt x="892671" y="804333"/>
                </a:cubicBezTo>
                <a:cubicBezTo>
                  <a:pt x="742152" y="693796"/>
                  <a:pt x="264726" y="910167"/>
                  <a:pt x="116559" y="776111"/>
                </a:cubicBezTo>
                <a:cubicBezTo>
                  <a:pt x="-31608" y="642056"/>
                  <a:pt x="3670" y="0"/>
                  <a:pt x="3670" y="0"/>
                </a:cubicBezTo>
              </a:path>
            </a:pathLst>
          </a:custGeom>
          <a:ln w="9525" cmpd="sng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3597098" y="2665700"/>
            <a:ext cx="721956" cy="1425222"/>
          </a:xfrm>
          <a:custGeom>
            <a:avLst/>
            <a:gdLst>
              <a:gd name="connsiteX0" fmla="*/ 142588 w 721956"/>
              <a:gd name="connsiteY0" fmla="*/ 1425222 h 1425222"/>
              <a:gd name="connsiteX1" fmla="*/ 29699 w 721956"/>
              <a:gd name="connsiteY1" fmla="*/ 818445 h 1425222"/>
              <a:gd name="connsiteX2" fmla="*/ 622366 w 721956"/>
              <a:gd name="connsiteY2" fmla="*/ 790222 h 1425222"/>
              <a:gd name="connsiteX3" fmla="*/ 721144 w 721956"/>
              <a:gd name="connsiteY3" fmla="*/ 0 h 142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956" h="1425222">
                <a:moveTo>
                  <a:pt x="142588" y="1425222"/>
                </a:moveTo>
                <a:cubicBezTo>
                  <a:pt x="46162" y="1174750"/>
                  <a:pt x="-50264" y="924278"/>
                  <a:pt x="29699" y="818445"/>
                </a:cubicBezTo>
                <a:cubicBezTo>
                  <a:pt x="109662" y="712612"/>
                  <a:pt x="507125" y="926630"/>
                  <a:pt x="622366" y="790222"/>
                </a:cubicBezTo>
                <a:cubicBezTo>
                  <a:pt x="737607" y="653814"/>
                  <a:pt x="721144" y="0"/>
                  <a:pt x="721144" y="0"/>
                </a:cubicBezTo>
              </a:path>
            </a:pathLst>
          </a:custGeom>
          <a:ln w="9525" cmpd="sng">
            <a:solidFill>
              <a:srgbClr val="000000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51" y="2237955"/>
            <a:ext cx="433838" cy="399523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664" y="2252066"/>
            <a:ext cx="433838" cy="399523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655" y="1673724"/>
            <a:ext cx="433838" cy="399523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78" y="1659613"/>
            <a:ext cx="433838" cy="399523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1284" y="2431537"/>
            <a:ext cx="13560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language</a:t>
            </a:r>
          </a:p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designers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284" y="5131323"/>
            <a:ext cx="14247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Systems engineers</a:t>
            </a:r>
          </a:p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(language</a:t>
            </a:r>
            <a:r>
              <a:rPr lang="en-US" sz="1300" b="1" dirty="0">
                <a:latin typeface="Seravek ExtraLight"/>
                <a:cs typeface="Seravek ExtraLight"/>
              </a:rPr>
              <a:t> </a:t>
            </a:r>
            <a:r>
              <a:rPr lang="en-US" sz="1300" b="1" dirty="0" smtClean="0">
                <a:latin typeface="Seravek ExtraLight"/>
                <a:cs typeface="Seravek ExtraLight"/>
              </a:rPr>
              <a:t>users)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33" y="4600326"/>
            <a:ext cx="433838" cy="399523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52" y="1811049"/>
            <a:ext cx="273725" cy="65037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55" y="1814275"/>
            <a:ext cx="273725" cy="65037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12" y="4534170"/>
            <a:ext cx="273725" cy="65037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15" y="4537396"/>
            <a:ext cx="273725" cy="6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6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à coins arrondis 54"/>
          <p:cNvSpPr/>
          <p:nvPr/>
        </p:nvSpPr>
        <p:spPr>
          <a:xfrm>
            <a:off x="1472102" y="911412"/>
            <a:ext cx="7027263" cy="2882446"/>
          </a:xfrm>
          <a:prstGeom prst="roundRect">
            <a:avLst>
              <a:gd name="adj" fmla="val 3953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1472102" y="4021918"/>
            <a:ext cx="7027263" cy="2011420"/>
          </a:xfrm>
          <a:prstGeom prst="roundRect">
            <a:avLst>
              <a:gd name="adj" fmla="val 3953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à coins arrondis 114"/>
          <p:cNvSpPr/>
          <p:nvPr/>
        </p:nvSpPr>
        <p:spPr>
          <a:xfrm>
            <a:off x="1744898" y="1105647"/>
            <a:ext cx="6468723" cy="24362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Triangle isocèle 116"/>
          <p:cNvSpPr/>
          <p:nvPr/>
        </p:nvSpPr>
        <p:spPr>
          <a:xfrm>
            <a:off x="2523145" y="2906455"/>
            <a:ext cx="384121" cy="80979"/>
          </a:xfrm>
          <a:prstGeom prst="triangle">
            <a:avLst/>
          </a:prstGeom>
          <a:solidFill>
            <a:srgbClr val="000000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18" name="ZoneTexte 117"/>
          <p:cNvSpPr txBox="1"/>
          <p:nvPr/>
        </p:nvSpPr>
        <p:spPr>
          <a:xfrm>
            <a:off x="4985734" y="1275524"/>
            <a:ext cx="1180241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State Machines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3581335" y="1739839"/>
            <a:ext cx="1003187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i="1" dirty="0" err="1" smtClean="0">
                <a:latin typeface="Seravek ExtraLight"/>
                <a:cs typeface="Seravek ExtraLight"/>
              </a:rPr>
              <a:t>Pseudostates</a:t>
            </a:r>
            <a:endParaRPr lang="fr-FR" sz="1200" i="1" dirty="0">
              <a:latin typeface="Seravek ExtraLight"/>
              <a:cs typeface="Seravek ExtraLight"/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4850040" y="1773640"/>
            <a:ext cx="1134430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TimedTransitions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6125601" y="1781039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Core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2447616" y="2269984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Initial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6849538" y="1782438"/>
            <a:ext cx="1201282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err="1" smtClean="0">
                <a:latin typeface="Seravek ExtraLight"/>
                <a:cs typeface="Seravek ExtraLight"/>
              </a:rPr>
              <a:t>HierarchicalStates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cxnSp>
        <p:nvCxnSpPr>
          <p:cNvPr id="125" name="Connecteur droit 124"/>
          <p:cNvCxnSpPr>
            <a:stCxn id="118" idx="2"/>
            <a:endCxn id="119" idx="0"/>
          </p:cNvCxnSpPr>
          <p:nvPr/>
        </p:nvCxnSpPr>
        <p:spPr>
          <a:xfrm flipH="1">
            <a:off x="4082929" y="1496542"/>
            <a:ext cx="1492926" cy="243297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118" idx="2"/>
            <a:endCxn id="120" idx="0"/>
          </p:cNvCxnSpPr>
          <p:nvPr/>
        </p:nvCxnSpPr>
        <p:spPr>
          <a:xfrm flipH="1">
            <a:off x="5417255" y="1496542"/>
            <a:ext cx="158600" cy="27709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18" idx="2"/>
            <a:endCxn id="121" idx="0"/>
          </p:cNvCxnSpPr>
          <p:nvPr/>
        </p:nvCxnSpPr>
        <p:spPr>
          <a:xfrm>
            <a:off x="5575855" y="1496542"/>
            <a:ext cx="830530" cy="284497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19" idx="2"/>
            <a:endCxn id="122" idx="0"/>
          </p:cNvCxnSpPr>
          <p:nvPr/>
        </p:nvCxnSpPr>
        <p:spPr>
          <a:xfrm flipH="1">
            <a:off x="2728400" y="1960857"/>
            <a:ext cx="1354529" cy="309127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18" idx="2"/>
            <a:endCxn id="123" idx="0"/>
          </p:cNvCxnSpPr>
          <p:nvPr/>
        </p:nvCxnSpPr>
        <p:spPr>
          <a:xfrm>
            <a:off x="5575855" y="1496542"/>
            <a:ext cx="1874324" cy="285896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6363356" y="1739839"/>
            <a:ext cx="86057" cy="799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42" name="ZoneTexte 141"/>
          <p:cNvSpPr txBox="1"/>
          <p:nvPr/>
        </p:nvSpPr>
        <p:spPr>
          <a:xfrm rot="16200000">
            <a:off x="-276002" y="2075636"/>
            <a:ext cx="288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ExtraLight"/>
                <a:cs typeface="Seravek ExtraLight"/>
              </a:rPr>
              <a:t>Abstract Syntax Variability</a:t>
            </a:r>
          </a:p>
          <a:p>
            <a:pPr algn="ctr"/>
            <a:r>
              <a:rPr lang="en-US" sz="1500" dirty="0" smtClean="0">
                <a:latin typeface="Seravek ExtraLight"/>
                <a:cs typeface="Seravek ExtraLight"/>
              </a:rPr>
              <a:t>(features model)</a:t>
            </a:r>
          </a:p>
        </p:txBody>
      </p:sp>
      <p:sp>
        <p:nvSpPr>
          <p:cNvPr id="164" name="Rectangle à coins arrondis 163"/>
          <p:cNvSpPr/>
          <p:nvPr/>
        </p:nvSpPr>
        <p:spPr>
          <a:xfrm>
            <a:off x="5179471" y="4187654"/>
            <a:ext cx="3034150" cy="16930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Triangle isocèle 164"/>
          <p:cNvSpPr/>
          <p:nvPr/>
        </p:nvSpPr>
        <p:spPr>
          <a:xfrm>
            <a:off x="6353033" y="4287871"/>
            <a:ext cx="826089" cy="59929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Triangle isocèle 165"/>
          <p:cNvSpPr/>
          <p:nvPr/>
        </p:nvSpPr>
        <p:spPr>
          <a:xfrm>
            <a:off x="6536100" y="4287871"/>
            <a:ext cx="464228" cy="33601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/>
          <p:cNvSpPr/>
          <p:nvPr/>
        </p:nvSpPr>
        <p:spPr>
          <a:xfrm>
            <a:off x="5587144" y="5159870"/>
            <a:ext cx="948956" cy="58479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/>
          <p:cNvSpPr/>
          <p:nvPr/>
        </p:nvSpPr>
        <p:spPr>
          <a:xfrm>
            <a:off x="5587144" y="5159871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/>
          <p:cNvSpPr/>
          <p:nvPr/>
        </p:nvSpPr>
        <p:spPr>
          <a:xfrm>
            <a:off x="7122172" y="5156530"/>
            <a:ext cx="949188" cy="58807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/>
          <p:cNvSpPr/>
          <p:nvPr/>
        </p:nvSpPr>
        <p:spPr>
          <a:xfrm>
            <a:off x="7122172" y="5156531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3" name="Connecteur droit 172"/>
          <p:cNvCxnSpPr>
            <a:stCxn id="165" idx="3"/>
            <a:endCxn id="167" idx="0"/>
          </p:cNvCxnSpPr>
          <p:nvPr/>
        </p:nvCxnSpPr>
        <p:spPr>
          <a:xfrm flipH="1">
            <a:off x="6061622" y="4887163"/>
            <a:ext cx="704456" cy="27270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stCxn id="165" idx="3"/>
            <a:endCxn id="169" idx="0"/>
          </p:cNvCxnSpPr>
          <p:nvPr/>
        </p:nvCxnSpPr>
        <p:spPr>
          <a:xfrm>
            <a:off x="6766078" y="4887163"/>
            <a:ext cx="830688" cy="26936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Forme libre 176"/>
          <p:cNvSpPr/>
          <p:nvPr/>
        </p:nvSpPr>
        <p:spPr>
          <a:xfrm>
            <a:off x="6550423" y="4925397"/>
            <a:ext cx="438514" cy="102520"/>
          </a:xfrm>
          <a:custGeom>
            <a:avLst/>
            <a:gdLst>
              <a:gd name="connsiteX0" fmla="*/ 0 w 438514"/>
              <a:gd name="connsiteY0" fmla="*/ 5694 h 102520"/>
              <a:gd name="connsiteX1" fmla="*/ 205020 w 438514"/>
              <a:gd name="connsiteY1" fmla="*/ 102507 h 102520"/>
              <a:gd name="connsiteX2" fmla="*/ 438514 w 438514"/>
              <a:gd name="connsiteY2" fmla="*/ 0 h 102520"/>
              <a:gd name="connsiteX3" fmla="*/ 438514 w 438514"/>
              <a:gd name="connsiteY3" fmla="*/ 0 h 1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514" h="102520">
                <a:moveTo>
                  <a:pt x="0" y="5694"/>
                </a:moveTo>
                <a:cubicBezTo>
                  <a:pt x="65967" y="54575"/>
                  <a:pt x="131934" y="103456"/>
                  <a:pt x="205020" y="102507"/>
                </a:cubicBezTo>
                <a:cubicBezTo>
                  <a:pt x="278106" y="101558"/>
                  <a:pt x="438514" y="0"/>
                  <a:pt x="438514" y="0"/>
                </a:cubicBezTo>
                <a:lnTo>
                  <a:pt x="438514" y="0"/>
                </a:lnTo>
              </a:path>
            </a:pathLst>
          </a:cu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ZoneTexte 177"/>
          <p:cNvSpPr txBox="1"/>
          <p:nvPr/>
        </p:nvSpPr>
        <p:spPr>
          <a:xfrm rot="16200000">
            <a:off x="-122599" y="4789738"/>
            <a:ext cx="2575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Seravek ExtraLight"/>
                <a:cs typeface="Seravek ExtraLight"/>
              </a:rPr>
              <a:t>Semantic Variability</a:t>
            </a:r>
          </a:p>
          <a:p>
            <a:pPr algn="ctr"/>
            <a:r>
              <a:rPr lang="en-US" sz="1500" dirty="0" smtClean="0">
                <a:latin typeface="Seravek ExtraLight"/>
                <a:cs typeface="Seravek ExtraLight"/>
              </a:rPr>
              <a:t>(orthogonal variability model)</a:t>
            </a:r>
          </a:p>
        </p:txBody>
      </p:sp>
      <p:sp>
        <p:nvSpPr>
          <p:cNvPr id="180" name="ZoneTexte 179"/>
          <p:cNvSpPr txBox="1"/>
          <p:nvPr/>
        </p:nvSpPr>
        <p:spPr>
          <a:xfrm>
            <a:off x="6587889" y="4358548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VP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5593334" y="5124763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7143301" y="5118285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1713173" y="4187654"/>
            <a:ext cx="3034150" cy="16930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>
            <a:off x="2886735" y="4287871"/>
            <a:ext cx="826089" cy="59929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>
            <a:off x="3069802" y="4287871"/>
            <a:ext cx="464228" cy="33601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1936084" y="5159870"/>
            <a:ext cx="1018992" cy="60768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1939422" y="5159871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3655874" y="5156530"/>
            <a:ext cx="1006619" cy="6110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3655874" y="5156531"/>
            <a:ext cx="296139" cy="22111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>
            <a:stCxn id="43" idx="3"/>
            <a:endCxn id="45" idx="0"/>
          </p:cNvCxnSpPr>
          <p:nvPr/>
        </p:nvCxnSpPr>
        <p:spPr>
          <a:xfrm flipH="1">
            <a:off x="2445580" y="4887163"/>
            <a:ext cx="854200" cy="27270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43" idx="3"/>
            <a:endCxn id="47" idx="0"/>
          </p:cNvCxnSpPr>
          <p:nvPr/>
        </p:nvCxnSpPr>
        <p:spPr>
          <a:xfrm>
            <a:off x="3299780" y="4887163"/>
            <a:ext cx="859404" cy="26936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orme libre 50"/>
          <p:cNvSpPr/>
          <p:nvPr/>
        </p:nvSpPr>
        <p:spPr>
          <a:xfrm>
            <a:off x="3084125" y="4925397"/>
            <a:ext cx="438514" cy="102520"/>
          </a:xfrm>
          <a:custGeom>
            <a:avLst/>
            <a:gdLst>
              <a:gd name="connsiteX0" fmla="*/ 0 w 438514"/>
              <a:gd name="connsiteY0" fmla="*/ 5694 h 102520"/>
              <a:gd name="connsiteX1" fmla="*/ 205020 w 438514"/>
              <a:gd name="connsiteY1" fmla="*/ 102507 h 102520"/>
              <a:gd name="connsiteX2" fmla="*/ 438514 w 438514"/>
              <a:gd name="connsiteY2" fmla="*/ 0 h 102520"/>
              <a:gd name="connsiteX3" fmla="*/ 438514 w 438514"/>
              <a:gd name="connsiteY3" fmla="*/ 0 h 1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514" h="102520">
                <a:moveTo>
                  <a:pt x="0" y="5694"/>
                </a:moveTo>
                <a:cubicBezTo>
                  <a:pt x="65967" y="54575"/>
                  <a:pt x="131934" y="103456"/>
                  <a:pt x="205020" y="102507"/>
                </a:cubicBezTo>
                <a:cubicBezTo>
                  <a:pt x="278106" y="101558"/>
                  <a:pt x="438514" y="0"/>
                  <a:pt x="438514" y="0"/>
                </a:cubicBezTo>
                <a:lnTo>
                  <a:pt x="438514" y="0"/>
                </a:lnTo>
              </a:path>
            </a:pathLst>
          </a:cu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121591" y="4358548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VP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1944817" y="5124763"/>
            <a:ext cx="29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3677003" y="5118285"/>
            <a:ext cx="55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Seravek"/>
                <a:cs typeface="Seravek"/>
              </a:rPr>
              <a:t>V</a:t>
            </a:r>
            <a:endParaRPr lang="fr-FR" sz="1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61" name="Forme libre 60"/>
          <p:cNvSpPr/>
          <p:nvPr/>
        </p:nvSpPr>
        <p:spPr>
          <a:xfrm>
            <a:off x="3210607" y="2003455"/>
            <a:ext cx="3152749" cy="2355093"/>
          </a:xfrm>
          <a:custGeom>
            <a:avLst/>
            <a:gdLst>
              <a:gd name="connsiteX0" fmla="*/ 142588 w 721956"/>
              <a:gd name="connsiteY0" fmla="*/ 1425222 h 1425222"/>
              <a:gd name="connsiteX1" fmla="*/ 29699 w 721956"/>
              <a:gd name="connsiteY1" fmla="*/ 818445 h 1425222"/>
              <a:gd name="connsiteX2" fmla="*/ 622366 w 721956"/>
              <a:gd name="connsiteY2" fmla="*/ 790222 h 1425222"/>
              <a:gd name="connsiteX3" fmla="*/ 721144 w 721956"/>
              <a:gd name="connsiteY3" fmla="*/ 0 h 1425222"/>
              <a:gd name="connsiteX0" fmla="*/ 8383 w 1617862"/>
              <a:gd name="connsiteY0" fmla="*/ 1425222 h 1425222"/>
              <a:gd name="connsiteX1" fmla="*/ 925605 w 1617862"/>
              <a:gd name="connsiteY1" fmla="*/ 818445 h 1425222"/>
              <a:gd name="connsiteX2" fmla="*/ 1518272 w 1617862"/>
              <a:gd name="connsiteY2" fmla="*/ 790222 h 1425222"/>
              <a:gd name="connsiteX3" fmla="*/ 1617050 w 1617862"/>
              <a:gd name="connsiteY3" fmla="*/ 0 h 1425222"/>
              <a:gd name="connsiteX0" fmla="*/ 8830 w 1619311"/>
              <a:gd name="connsiteY0" fmla="*/ 1425222 h 1425222"/>
              <a:gd name="connsiteX1" fmla="*/ 883719 w 1619311"/>
              <a:gd name="connsiteY1" fmla="*/ 691445 h 1425222"/>
              <a:gd name="connsiteX2" fmla="*/ 1518719 w 1619311"/>
              <a:gd name="connsiteY2" fmla="*/ 790222 h 1425222"/>
              <a:gd name="connsiteX3" fmla="*/ 1617497 w 1619311"/>
              <a:gd name="connsiteY3" fmla="*/ 0 h 1425222"/>
              <a:gd name="connsiteX0" fmla="*/ 8631 w 1617298"/>
              <a:gd name="connsiteY0" fmla="*/ 1425222 h 1425222"/>
              <a:gd name="connsiteX1" fmla="*/ 883520 w 1617298"/>
              <a:gd name="connsiteY1" fmla="*/ 691445 h 1425222"/>
              <a:gd name="connsiteX2" fmla="*/ 1405631 w 1617298"/>
              <a:gd name="connsiteY2" fmla="*/ 973666 h 1425222"/>
              <a:gd name="connsiteX3" fmla="*/ 1617298 w 1617298"/>
              <a:gd name="connsiteY3" fmla="*/ 0 h 1425222"/>
              <a:gd name="connsiteX0" fmla="*/ 14729 w 1623396"/>
              <a:gd name="connsiteY0" fmla="*/ 1425222 h 1425222"/>
              <a:gd name="connsiteX1" fmla="*/ 550951 w 1623396"/>
              <a:gd name="connsiteY1" fmla="*/ 1016001 h 1425222"/>
              <a:gd name="connsiteX2" fmla="*/ 1411729 w 1623396"/>
              <a:gd name="connsiteY2" fmla="*/ 973666 h 1425222"/>
              <a:gd name="connsiteX3" fmla="*/ 1623396 w 1623396"/>
              <a:gd name="connsiteY3" fmla="*/ 0 h 1425222"/>
              <a:gd name="connsiteX0" fmla="*/ 14327 w 1622994"/>
              <a:gd name="connsiteY0" fmla="*/ 1425222 h 1425222"/>
              <a:gd name="connsiteX1" fmla="*/ 550549 w 1622994"/>
              <a:gd name="connsiteY1" fmla="*/ 1016001 h 1425222"/>
              <a:gd name="connsiteX2" fmla="*/ 1326660 w 1622994"/>
              <a:gd name="connsiteY2" fmla="*/ 1044221 h 1425222"/>
              <a:gd name="connsiteX3" fmla="*/ 1622994 w 1622994"/>
              <a:gd name="connsiteY3" fmla="*/ 0 h 1425222"/>
              <a:gd name="connsiteX0" fmla="*/ 55415 w 1664082"/>
              <a:gd name="connsiteY0" fmla="*/ 1425222 h 1425222"/>
              <a:gd name="connsiteX1" fmla="*/ 196526 w 1664082"/>
              <a:gd name="connsiteY1" fmla="*/ 987778 h 1425222"/>
              <a:gd name="connsiteX2" fmla="*/ 1367748 w 1664082"/>
              <a:gd name="connsiteY2" fmla="*/ 1044221 h 1425222"/>
              <a:gd name="connsiteX3" fmla="*/ 1664082 w 1664082"/>
              <a:gd name="connsiteY3" fmla="*/ 0 h 1425222"/>
              <a:gd name="connsiteX0" fmla="*/ 50776 w 1659443"/>
              <a:gd name="connsiteY0" fmla="*/ 1425222 h 1425222"/>
              <a:gd name="connsiteX1" fmla="*/ 191887 w 1659443"/>
              <a:gd name="connsiteY1" fmla="*/ 987778 h 1425222"/>
              <a:gd name="connsiteX2" fmla="*/ 1250220 w 1659443"/>
              <a:gd name="connsiteY2" fmla="*/ 1100666 h 1425222"/>
              <a:gd name="connsiteX3" fmla="*/ 1659443 w 1659443"/>
              <a:gd name="connsiteY3" fmla="*/ 0 h 142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443" h="1425222">
                <a:moveTo>
                  <a:pt x="50776" y="1425222"/>
                </a:moveTo>
                <a:cubicBezTo>
                  <a:pt x="-45650" y="1174750"/>
                  <a:pt x="-8020" y="1041871"/>
                  <a:pt x="191887" y="987778"/>
                </a:cubicBezTo>
                <a:cubicBezTo>
                  <a:pt x="391794" y="933685"/>
                  <a:pt x="1005627" y="1265296"/>
                  <a:pt x="1250220" y="1100666"/>
                </a:cubicBezTo>
                <a:cubicBezTo>
                  <a:pt x="1494813" y="936036"/>
                  <a:pt x="1659443" y="0"/>
                  <a:pt x="1659443" y="0"/>
                </a:cubicBezTo>
              </a:path>
            </a:pathLst>
          </a:custGeom>
          <a:ln w="9525" cmpd="sng">
            <a:solidFill>
              <a:srgbClr val="000000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3210607" y="2488353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err="1" smtClean="0">
                <a:latin typeface="Seravek ExtraLight"/>
                <a:cs typeface="Seravek ExtraLight"/>
              </a:rPr>
              <a:t>Fork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3862399" y="2474407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err="1" smtClean="0">
                <a:latin typeface="Seravek ExtraLight"/>
                <a:cs typeface="Seravek ExtraLight"/>
              </a:rPr>
              <a:t>Join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2447616" y="2681425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i="1" dirty="0" err="1" smtClean="0">
                <a:latin typeface="Seravek ExtraLight"/>
                <a:cs typeface="Seravek ExtraLight"/>
              </a:rPr>
              <a:t>History</a:t>
            </a:r>
            <a:endParaRPr lang="fr-FR" sz="1200" i="1" dirty="0">
              <a:latin typeface="Seravek ExtraLight"/>
              <a:cs typeface="Seravek ExtraLight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1916864" y="3114068"/>
            <a:ext cx="561568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err="1" smtClean="0">
                <a:latin typeface="Seravek ExtraLight"/>
                <a:cs typeface="Seravek ExtraLight"/>
              </a:rPr>
              <a:t>Deep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2821063" y="3114068"/>
            <a:ext cx="645545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err="1" smtClean="0">
                <a:latin typeface="Seravek ExtraLight"/>
                <a:cs typeface="Seravek ExtraLight"/>
              </a:rPr>
              <a:t>Shallow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4483865" y="2735452"/>
            <a:ext cx="732350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Condition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807851" y="2269984"/>
            <a:ext cx="732350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Junction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cxnSp>
        <p:nvCxnSpPr>
          <p:cNvPr id="80" name="Connecteur droit 79"/>
          <p:cNvCxnSpPr>
            <a:stCxn id="119" idx="2"/>
            <a:endCxn id="75" idx="0"/>
          </p:cNvCxnSpPr>
          <p:nvPr/>
        </p:nvCxnSpPr>
        <p:spPr>
          <a:xfrm flipH="1">
            <a:off x="2728400" y="1960857"/>
            <a:ext cx="1354529" cy="72056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119" idx="2"/>
            <a:endCxn id="72" idx="0"/>
          </p:cNvCxnSpPr>
          <p:nvPr/>
        </p:nvCxnSpPr>
        <p:spPr>
          <a:xfrm flipH="1">
            <a:off x="3491391" y="1960857"/>
            <a:ext cx="591538" cy="527496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stCxn id="119" idx="2"/>
            <a:endCxn id="73" idx="0"/>
          </p:cNvCxnSpPr>
          <p:nvPr/>
        </p:nvCxnSpPr>
        <p:spPr>
          <a:xfrm>
            <a:off x="4082929" y="1960857"/>
            <a:ext cx="60254" cy="5135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119" idx="2"/>
            <a:endCxn id="78" idx="0"/>
          </p:cNvCxnSpPr>
          <p:nvPr/>
        </p:nvCxnSpPr>
        <p:spPr>
          <a:xfrm>
            <a:off x="4082929" y="1960857"/>
            <a:ext cx="767111" cy="774595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stCxn id="119" idx="2"/>
            <a:endCxn id="79" idx="0"/>
          </p:cNvCxnSpPr>
          <p:nvPr/>
        </p:nvCxnSpPr>
        <p:spPr>
          <a:xfrm>
            <a:off x="4082929" y="1960857"/>
            <a:ext cx="1091097" cy="309127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>
            <a:stCxn id="76" idx="0"/>
            <a:endCxn id="75" idx="2"/>
          </p:cNvCxnSpPr>
          <p:nvPr/>
        </p:nvCxnSpPr>
        <p:spPr>
          <a:xfrm flipV="1">
            <a:off x="2197648" y="2902443"/>
            <a:ext cx="530752" cy="211625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>
            <a:stCxn id="77" idx="0"/>
            <a:endCxn id="75" idx="2"/>
          </p:cNvCxnSpPr>
          <p:nvPr/>
        </p:nvCxnSpPr>
        <p:spPr>
          <a:xfrm flipH="1" flipV="1">
            <a:off x="2728400" y="2902443"/>
            <a:ext cx="415436" cy="211625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riangle isocèle 109"/>
          <p:cNvSpPr/>
          <p:nvPr/>
        </p:nvSpPr>
        <p:spPr>
          <a:xfrm rot="21237349">
            <a:off x="3846976" y="1961808"/>
            <a:ext cx="480863" cy="101445"/>
          </a:xfrm>
          <a:prstGeom prst="triangle">
            <a:avLst/>
          </a:prstGeom>
          <a:solidFill>
            <a:srgbClr val="000000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32" name="Ellipse 131"/>
          <p:cNvSpPr/>
          <p:nvPr/>
        </p:nvSpPr>
        <p:spPr>
          <a:xfrm>
            <a:off x="7404902" y="1744284"/>
            <a:ext cx="86057" cy="79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33" name="Ellipse 132"/>
          <p:cNvSpPr/>
          <p:nvPr/>
        </p:nvSpPr>
        <p:spPr>
          <a:xfrm>
            <a:off x="5374226" y="1733643"/>
            <a:ext cx="86057" cy="79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34" name="Ellipse 133"/>
          <p:cNvSpPr/>
          <p:nvPr/>
        </p:nvSpPr>
        <p:spPr>
          <a:xfrm>
            <a:off x="4081350" y="1684693"/>
            <a:ext cx="86057" cy="799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35" name="Ellipse 134"/>
          <p:cNvSpPr/>
          <p:nvPr/>
        </p:nvSpPr>
        <p:spPr>
          <a:xfrm>
            <a:off x="2688496" y="2229987"/>
            <a:ext cx="86057" cy="799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40" name="ZoneTexte 139"/>
          <p:cNvSpPr txBox="1"/>
          <p:nvPr/>
        </p:nvSpPr>
        <p:spPr>
          <a:xfrm>
            <a:off x="3589080" y="4296814"/>
            <a:ext cx="732350" cy="544183"/>
          </a:xfrm>
          <a:prstGeom prst="rect">
            <a:avLst/>
          </a:prstGeom>
          <a:noFill/>
          <a:ln w="6350" cmpd="sng">
            <a:noFill/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Events attending </a:t>
            </a:r>
            <a:r>
              <a:rPr lang="en-US" sz="1100" dirty="0">
                <a:latin typeface="Seravek ExtraLight"/>
                <a:cs typeface="Seravek ExtraLight"/>
              </a:rPr>
              <a:t>p</a:t>
            </a:r>
            <a:r>
              <a:rPr lang="en-US" sz="1100" dirty="0" smtClean="0">
                <a:latin typeface="Seravek ExtraLight"/>
                <a:cs typeface="Seravek ExtraLight"/>
              </a:rPr>
              <a:t>olicy</a:t>
            </a:r>
            <a:endParaRPr lang="en-US" sz="1100" dirty="0">
              <a:latin typeface="Seravek ExtraLight"/>
              <a:cs typeface="Seravek ExtraLight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1987234" y="5377643"/>
            <a:ext cx="932042" cy="374906"/>
          </a:xfrm>
          <a:prstGeom prst="rect">
            <a:avLst/>
          </a:prstGeom>
          <a:noFill/>
          <a:ln w="6350" cmpd="sng">
            <a:noFill/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Simultaneous events</a:t>
            </a:r>
            <a:endParaRPr lang="en-US" sz="1100" dirty="0">
              <a:latin typeface="Seravek ExtraLight"/>
              <a:cs typeface="Seravek ExtraLight"/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3719689" y="5369755"/>
            <a:ext cx="932042" cy="374906"/>
          </a:xfrm>
          <a:prstGeom prst="rect">
            <a:avLst/>
          </a:prstGeom>
          <a:noFill/>
          <a:ln w="6350" cmpd="sng">
            <a:noFill/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Run to completion</a:t>
            </a:r>
            <a:endParaRPr lang="en-US" sz="1100" dirty="0">
              <a:latin typeface="Seravek ExtraLight"/>
              <a:cs typeface="Seravek ExtraLight"/>
            </a:endParaRPr>
          </a:p>
        </p:txBody>
      </p:sp>
      <p:sp>
        <p:nvSpPr>
          <p:cNvPr id="144" name="ZoneTexte 143"/>
          <p:cNvSpPr txBox="1"/>
          <p:nvPr/>
        </p:nvSpPr>
        <p:spPr>
          <a:xfrm>
            <a:off x="6999716" y="4287871"/>
            <a:ext cx="1131494" cy="544183"/>
          </a:xfrm>
          <a:prstGeom prst="rect">
            <a:avLst/>
          </a:prstGeom>
          <a:noFill/>
          <a:ln w="6350" cmpd="sng">
            <a:noFill/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Conflicting transitions treatment</a:t>
            </a:r>
            <a:endParaRPr lang="en-US" sz="1100" dirty="0">
              <a:latin typeface="Seravek ExtraLight"/>
              <a:cs typeface="Seravek ExtraLight"/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5614068" y="5369703"/>
            <a:ext cx="922032" cy="374906"/>
          </a:xfrm>
          <a:prstGeom prst="rect">
            <a:avLst/>
          </a:prstGeom>
          <a:noFill/>
          <a:ln w="6350" cmpd="sng">
            <a:noFill/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Higher</a:t>
            </a:r>
          </a:p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Transition</a:t>
            </a:r>
            <a:endParaRPr lang="en-US" sz="1100" dirty="0">
              <a:latin typeface="Seravek ExtraLight"/>
              <a:cs typeface="Seravek ExtraLight"/>
            </a:endParaRPr>
          </a:p>
        </p:txBody>
      </p:sp>
      <p:sp>
        <p:nvSpPr>
          <p:cNvPr id="146" name="ZoneTexte 145"/>
          <p:cNvSpPr txBox="1"/>
          <p:nvPr/>
        </p:nvSpPr>
        <p:spPr>
          <a:xfrm>
            <a:off x="7146127" y="5358314"/>
            <a:ext cx="922032" cy="374906"/>
          </a:xfrm>
          <a:prstGeom prst="rect">
            <a:avLst/>
          </a:prstGeom>
          <a:noFill/>
          <a:ln w="6350" cmpd="sng">
            <a:noFill/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Lower</a:t>
            </a:r>
          </a:p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Transition</a:t>
            </a:r>
            <a:endParaRPr lang="en-US" sz="1100" dirty="0">
              <a:latin typeface="Seravek ExtraLight"/>
              <a:cs typeface="Seravek ExtraLight"/>
            </a:endParaRPr>
          </a:p>
        </p:txBody>
      </p:sp>
      <p:sp>
        <p:nvSpPr>
          <p:cNvPr id="90" name="Forme libre 89"/>
          <p:cNvSpPr/>
          <p:nvPr/>
        </p:nvSpPr>
        <p:spPr>
          <a:xfrm>
            <a:off x="6650805" y="2002118"/>
            <a:ext cx="1082342" cy="2356430"/>
          </a:xfrm>
          <a:custGeom>
            <a:avLst/>
            <a:gdLst>
              <a:gd name="connsiteX0" fmla="*/ 320770 w 1232735"/>
              <a:gd name="connsiteY0" fmla="*/ 2241176 h 2241176"/>
              <a:gd name="connsiteX1" fmla="*/ 36888 w 1232735"/>
              <a:gd name="connsiteY1" fmla="*/ 1120588 h 2241176"/>
              <a:gd name="connsiteX2" fmla="*/ 1052888 w 1232735"/>
              <a:gd name="connsiteY2" fmla="*/ 1240118 h 2241176"/>
              <a:gd name="connsiteX3" fmla="*/ 1232182 w 1232735"/>
              <a:gd name="connsiteY3" fmla="*/ 0 h 2241176"/>
              <a:gd name="connsiteX0" fmla="*/ 77627 w 989039"/>
              <a:gd name="connsiteY0" fmla="*/ 2241176 h 2241176"/>
              <a:gd name="connsiteX1" fmla="*/ 241981 w 989039"/>
              <a:gd name="connsiteY1" fmla="*/ 1180353 h 2241176"/>
              <a:gd name="connsiteX2" fmla="*/ 809745 w 989039"/>
              <a:gd name="connsiteY2" fmla="*/ 1240118 h 2241176"/>
              <a:gd name="connsiteX3" fmla="*/ 989039 w 989039"/>
              <a:gd name="connsiteY3" fmla="*/ 0 h 2241176"/>
              <a:gd name="connsiteX0" fmla="*/ 81878 w 1027717"/>
              <a:gd name="connsiteY0" fmla="*/ 2241176 h 2241176"/>
              <a:gd name="connsiteX1" fmla="*/ 246232 w 1027717"/>
              <a:gd name="connsiteY1" fmla="*/ 1180353 h 2241176"/>
              <a:gd name="connsiteX2" fmla="*/ 963408 w 1027717"/>
              <a:gd name="connsiteY2" fmla="*/ 1150471 h 2241176"/>
              <a:gd name="connsiteX3" fmla="*/ 993290 w 1027717"/>
              <a:gd name="connsiteY3" fmla="*/ 0 h 2241176"/>
              <a:gd name="connsiteX0" fmla="*/ 125665 w 1082342"/>
              <a:gd name="connsiteY0" fmla="*/ 2241176 h 2241176"/>
              <a:gd name="connsiteX1" fmla="*/ 140607 w 1082342"/>
              <a:gd name="connsiteY1" fmla="*/ 1165412 h 2241176"/>
              <a:gd name="connsiteX2" fmla="*/ 1007195 w 1082342"/>
              <a:gd name="connsiteY2" fmla="*/ 1150471 h 2241176"/>
              <a:gd name="connsiteX3" fmla="*/ 1037077 w 1082342"/>
              <a:gd name="connsiteY3" fmla="*/ 0 h 224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2342" h="2241176">
                <a:moveTo>
                  <a:pt x="125665" y="2241176"/>
                </a:moveTo>
                <a:cubicBezTo>
                  <a:pt x="-77286" y="1764303"/>
                  <a:pt x="-6315" y="1347196"/>
                  <a:pt x="140607" y="1165412"/>
                </a:cubicBezTo>
                <a:cubicBezTo>
                  <a:pt x="287529" y="983628"/>
                  <a:pt x="857783" y="1344706"/>
                  <a:pt x="1007195" y="1150471"/>
                </a:cubicBezTo>
                <a:cubicBezTo>
                  <a:pt x="1156607" y="956236"/>
                  <a:pt x="1037077" y="0"/>
                  <a:pt x="1037077" y="0"/>
                </a:cubicBezTo>
              </a:path>
            </a:pathLst>
          </a:custGeom>
          <a:ln w="9525" cmpd="sng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772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ube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872</TotalTime>
  <Words>174</Words>
  <Application>Microsoft Macintosh PowerPoint</Application>
  <PresentationFormat>Présentation à l'écran (4:3)</PresentationFormat>
  <Paragraphs>97</Paragraphs>
  <Slides>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Clarity</vt:lpstr>
      <vt:lpstr>Step 2: Reverse-engineering variability models</vt:lpstr>
      <vt:lpstr>Présentation PowerPoint</vt:lpstr>
      <vt:lpstr>Step 3: Configuring and deriving DSLs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187</cp:revision>
  <dcterms:created xsi:type="dcterms:W3CDTF">2016-04-06T20:06:30Z</dcterms:created>
  <dcterms:modified xsi:type="dcterms:W3CDTF">2016-09-28T19:03:01Z</dcterms:modified>
</cp:coreProperties>
</file>