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44" autoAdjust="0"/>
  </p:normalViewPr>
  <p:slideViewPr>
    <p:cSldViewPr snapToGrid="0" snapToObjects="1">
      <p:cViewPr>
        <p:scale>
          <a:sx n="85" d="100"/>
          <a:sy n="85" d="100"/>
        </p:scale>
        <p:origin x="-16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4BBD0-BD89-594F-A042-CE73EEB11AA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CEE01-6B2B-1548-B73A-52B4A8A868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CEE01-6B2B-1548-B73A-52B4A8A868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6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CEE01-6B2B-1548-B73A-52B4A8A868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16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3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1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79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74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5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0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5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9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3FC7-16E1-BB48-886F-F805EC212E48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553B-40A7-5E4A-9CD9-98445C8C5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2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à coins arrondis 199"/>
          <p:cNvSpPr/>
          <p:nvPr/>
        </p:nvSpPr>
        <p:spPr>
          <a:xfrm>
            <a:off x="116444" y="692696"/>
            <a:ext cx="8471717" cy="44640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266508" y="784895"/>
            <a:ext cx="6220569" cy="2155727"/>
          </a:xfrm>
          <a:prstGeom prst="roundRect">
            <a:avLst>
              <a:gd name="adj" fmla="val 7740"/>
            </a:avLst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367908" y="1479025"/>
            <a:ext cx="921012" cy="127639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337596" y="1477392"/>
            <a:ext cx="921012" cy="127639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293176" y="1477392"/>
            <a:ext cx="921012" cy="127639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293176" y="818915"/>
            <a:ext cx="9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Identify 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Mandatory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Features</a:t>
            </a:r>
          </a:p>
        </p:txBody>
      </p:sp>
      <p:sp>
        <p:nvSpPr>
          <p:cNvPr id="9" name="Triangle isocèle 8"/>
          <p:cNvSpPr/>
          <p:nvPr/>
        </p:nvSpPr>
        <p:spPr>
          <a:xfrm>
            <a:off x="5537250" y="2104887"/>
            <a:ext cx="134639" cy="55813"/>
          </a:xfrm>
          <a:prstGeom prst="triangle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856722" y="165459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99950" y="1924440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49506" y="1924318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92122" y="1924318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482250" y="2182852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24866" y="2182852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092122" y="2182852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17" name="Connecteur droit 16"/>
          <p:cNvCxnSpPr>
            <a:stCxn id="10" idx="2"/>
            <a:endCxn id="11" idx="0"/>
          </p:cNvCxnSpPr>
          <p:nvPr/>
        </p:nvCxnSpPr>
        <p:spPr>
          <a:xfrm flipH="1">
            <a:off x="2697106" y="1814059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2"/>
            <a:endCxn id="12" idx="0"/>
          </p:cNvCxnSpPr>
          <p:nvPr/>
        </p:nvCxnSpPr>
        <p:spPr>
          <a:xfrm flipH="1">
            <a:off x="2946662" y="1814059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13" idx="0"/>
          </p:cNvCxnSpPr>
          <p:nvPr/>
        </p:nvCxnSpPr>
        <p:spPr>
          <a:xfrm>
            <a:off x="2953878" y="1814059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4" idx="0"/>
          </p:cNvCxnSpPr>
          <p:nvPr/>
        </p:nvCxnSpPr>
        <p:spPr>
          <a:xfrm flipH="1">
            <a:off x="2579406" y="2083902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1" idx="2"/>
            <a:endCxn id="15" idx="0"/>
          </p:cNvCxnSpPr>
          <p:nvPr/>
        </p:nvCxnSpPr>
        <p:spPr>
          <a:xfrm>
            <a:off x="2697106" y="2083902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  <a:endCxn id="16" idx="0"/>
          </p:cNvCxnSpPr>
          <p:nvPr/>
        </p:nvCxnSpPr>
        <p:spPr>
          <a:xfrm>
            <a:off x="3189278" y="2083780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462669" y="1978702"/>
            <a:ext cx="674878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035" y="1617480"/>
            <a:ext cx="326549" cy="326549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-57177" y="3300127"/>
            <a:ext cx="163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Language </a:t>
            </a:r>
            <a:r>
              <a:rPr lang="en-US" sz="1200" dirty="0" smtClean="0">
                <a:latin typeface="Seravek ExtraLight"/>
                <a:cs typeface="Seravek ExtraLight"/>
              </a:rPr>
              <a:t>Modular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Design</a:t>
            </a:r>
            <a:endParaRPr lang="en-US" sz="1200" dirty="0" smtClean="0">
              <a:latin typeface="Seravek ExtraLight"/>
              <a:cs typeface="Seravek ExtraLight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1808893" y="1919024"/>
            <a:ext cx="26380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33" y="1733831"/>
            <a:ext cx="326549" cy="326549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5764186" y="1677659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507414" y="1947502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756970" y="1947380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999586" y="1947380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389714" y="2205914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632330" y="2205914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999586" y="2205914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49" name="Connecteur droit 48"/>
          <p:cNvCxnSpPr>
            <a:stCxn id="42" idx="2"/>
            <a:endCxn id="43" idx="0"/>
          </p:cNvCxnSpPr>
          <p:nvPr/>
        </p:nvCxnSpPr>
        <p:spPr>
          <a:xfrm flipH="1">
            <a:off x="5604570" y="1837121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2" idx="2"/>
            <a:endCxn id="44" idx="0"/>
          </p:cNvCxnSpPr>
          <p:nvPr/>
        </p:nvCxnSpPr>
        <p:spPr>
          <a:xfrm flipH="1">
            <a:off x="5854126" y="1837121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42" idx="2"/>
            <a:endCxn id="45" idx="0"/>
          </p:cNvCxnSpPr>
          <p:nvPr/>
        </p:nvCxnSpPr>
        <p:spPr>
          <a:xfrm>
            <a:off x="5861342" y="1837121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3" idx="2"/>
            <a:endCxn id="46" idx="0"/>
          </p:cNvCxnSpPr>
          <p:nvPr/>
        </p:nvCxnSpPr>
        <p:spPr>
          <a:xfrm flipH="1">
            <a:off x="5486870" y="2106964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3" idx="2"/>
            <a:endCxn id="47" idx="0"/>
          </p:cNvCxnSpPr>
          <p:nvPr/>
        </p:nvCxnSpPr>
        <p:spPr>
          <a:xfrm>
            <a:off x="5604570" y="2106964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5" idx="2"/>
            <a:endCxn id="48" idx="0"/>
          </p:cNvCxnSpPr>
          <p:nvPr/>
        </p:nvCxnSpPr>
        <p:spPr>
          <a:xfrm>
            <a:off x="6096742" y="2106842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riangle isocèle 54"/>
          <p:cNvSpPr/>
          <p:nvPr/>
        </p:nvSpPr>
        <p:spPr>
          <a:xfrm>
            <a:off x="6769983" y="1828857"/>
            <a:ext cx="243922" cy="55813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6076263" y="21782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5586611" y="1923943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31266" y="1921482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073882" y="1925509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0" name="Grouper 59"/>
          <p:cNvGrpSpPr/>
          <p:nvPr/>
        </p:nvGrpSpPr>
        <p:grpSpPr>
          <a:xfrm>
            <a:off x="5709007" y="2367601"/>
            <a:ext cx="367256" cy="99889"/>
            <a:chOff x="6680288" y="2794652"/>
            <a:chExt cx="367256" cy="99889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6680288" y="2894541"/>
              <a:ext cx="36725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7047544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r 63"/>
          <p:cNvGrpSpPr/>
          <p:nvPr/>
        </p:nvGrpSpPr>
        <p:grpSpPr>
          <a:xfrm>
            <a:off x="2822022" y="2344858"/>
            <a:ext cx="367256" cy="99889"/>
            <a:chOff x="6680288" y="2794652"/>
            <a:chExt cx="367256" cy="99889"/>
          </a:xfrm>
        </p:grpSpPr>
        <p:cxnSp>
          <p:nvCxnSpPr>
            <p:cNvPr id="65" name="Connecteur droit 64"/>
            <p:cNvCxnSpPr/>
            <p:nvPr/>
          </p:nvCxnSpPr>
          <p:spPr>
            <a:xfrm>
              <a:off x="6680288" y="2894541"/>
              <a:ext cx="36725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7047544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lipse 67"/>
          <p:cNvSpPr/>
          <p:nvPr/>
        </p:nvSpPr>
        <p:spPr>
          <a:xfrm>
            <a:off x="3161793" y="1902555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168314" y="2156277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2794262" y="2153074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2559721" y="2156277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2689261" y="1893931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2924215" y="1897106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716207" y="1679966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459435" y="1949809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708991" y="194968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4951607" y="194968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341735" y="220822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584351" y="220822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951607" y="220822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81" name="Connecteur droit 80"/>
          <p:cNvCxnSpPr>
            <a:stCxn id="74" idx="2"/>
            <a:endCxn id="75" idx="0"/>
          </p:cNvCxnSpPr>
          <p:nvPr/>
        </p:nvCxnSpPr>
        <p:spPr>
          <a:xfrm flipH="1">
            <a:off x="4556591" y="1839428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74" idx="2"/>
            <a:endCxn id="76" idx="0"/>
          </p:cNvCxnSpPr>
          <p:nvPr/>
        </p:nvCxnSpPr>
        <p:spPr>
          <a:xfrm flipH="1">
            <a:off x="4806147" y="1839428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74" idx="2"/>
            <a:endCxn id="77" idx="0"/>
          </p:cNvCxnSpPr>
          <p:nvPr/>
        </p:nvCxnSpPr>
        <p:spPr>
          <a:xfrm>
            <a:off x="4813363" y="1839428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5" idx="2"/>
            <a:endCxn id="78" idx="0"/>
          </p:cNvCxnSpPr>
          <p:nvPr/>
        </p:nvCxnSpPr>
        <p:spPr>
          <a:xfrm flipH="1">
            <a:off x="4438891" y="2109271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75" idx="2"/>
            <a:endCxn id="79" idx="0"/>
          </p:cNvCxnSpPr>
          <p:nvPr/>
        </p:nvCxnSpPr>
        <p:spPr>
          <a:xfrm>
            <a:off x="4556591" y="2109271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77" idx="2"/>
            <a:endCxn id="80" idx="0"/>
          </p:cNvCxnSpPr>
          <p:nvPr/>
        </p:nvCxnSpPr>
        <p:spPr>
          <a:xfrm>
            <a:off x="5048763" y="2109149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er 86"/>
          <p:cNvGrpSpPr/>
          <p:nvPr/>
        </p:nvGrpSpPr>
        <p:grpSpPr>
          <a:xfrm>
            <a:off x="4681507" y="2370227"/>
            <a:ext cx="367256" cy="99889"/>
            <a:chOff x="6680288" y="2794652"/>
            <a:chExt cx="367256" cy="99889"/>
          </a:xfrm>
        </p:grpSpPr>
        <p:cxnSp>
          <p:nvCxnSpPr>
            <p:cNvPr id="88" name="Connecteur droit 87"/>
            <p:cNvCxnSpPr/>
            <p:nvPr/>
          </p:nvCxnSpPr>
          <p:spPr>
            <a:xfrm>
              <a:off x="6680288" y="2894541"/>
              <a:ext cx="36725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7047544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Ellipse 90"/>
          <p:cNvSpPr/>
          <p:nvPr/>
        </p:nvSpPr>
        <p:spPr>
          <a:xfrm>
            <a:off x="5021278" y="1927924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653747" y="2178443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419206" y="2181646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4548746" y="1919300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4783700" y="1922475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5025903" y="21802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riangle isocèle 96"/>
          <p:cNvSpPr/>
          <p:nvPr/>
        </p:nvSpPr>
        <p:spPr>
          <a:xfrm>
            <a:off x="6567562" y="2096623"/>
            <a:ext cx="134639" cy="55813"/>
          </a:xfrm>
          <a:prstGeom prst="triangle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6794498" y="1669395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6537726" y="1939238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6787282" y="1939116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029898" y="1939116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6420026" y="2197650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662642" y="2197650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7029898" y="2197650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105" name="Connecteur droit 104"/>
          <p:cNvCxnSpPr>
            <a:stCxn id="98" idx="2"/>
            <a:endCxn id="99" idx="0"/>
          </p:cNvCxnSpPr>
          <p:nvPr/>
        </p:nvCxnSpPr>
        <p:spPr>
          <a:xfrm flipH="1">
            <a:off x="6634882" y="1828857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98" idx="2"/>
            <a:endCxn id="100" idx="0"/>
          </p:cNvCxnSpPr>
          <p:nvPr/>
        </p:nvCxnSpPr>
        <p:spPr>
          <a:xfrm flipH="1">
            <a:off x="6884438" y="1828857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>
            <a:stCxn id="98" idx="2"/>
            <a:endCxn id="101" idx="0"/>
          </p:cNvCxnSpPr>
          <p:nvPr/>
        </p:nvCxnSpPr>
        <p:spPr>
          <a:xfrm>
            <a:off x="6891654" y="1828857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99" idx="2"/>
            <a:endCxn id="102" idx="0"/>
          </p:cNvCxnSpPr>
          <p:nvPr/>
        </p:nvCxnSpPr>
        <p:spPr>
          <a:xfrm flipH="1">
            <a:off x="6517182" y="2098700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9" idx="2"/>
            <a:endCxn id="103" idx="0"/>
          </p:cNvCxnSpPr>
          <p:nvPr/>
        </p:nvCxnSpPr>
        <p:spPr>
          <a:xfrm>
            <a:off x="6634882" y="2098700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101" idx="2"/>
            <a:endCxn id="104" idx="0"/>
          </p:cNvCxnSpPr>
          <p:nvPr/>
        </p:nvCxnSpPr>
        <p:spPr>
          <a:xfrm>
            <a:off x="7127054" y="2098578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lipse 110"/>
          <p:cNvSpPr/>
          <p:nvPr/>
        </p:nvSpPr>
        <p:spPr>
          <a:xfrm>
            <a:off x="7106575" y="21699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2" name="Grouper 111"/>
          <p:cNvGrpSpPr/>
          <p:nvPr/>
        </p:nvGrpSpPr>
        <p:grpSpPr>
          <a:xfrm>
            <a:off x="6739319" y="2359337"/>
            <a:ext cx="367256" cy="99889"/>
            <a:chOff x="6680288" y="2794652"/>
            <a:chExt cx="367256" cy="99889"/>
          </a:xfrm>
        </p:grpSpPr>
        <p:cxnSp>
          <p:nvCxnSpPr>
            <p:cNvPr id="113" name="Connecteur droit 112"/>
            <p:cNvCxnSpPr/>
            <p:nvPr/>
          </p:nvCxnSpPr>
          <p:spPr>
            <a:xfrm>
              <a:off x="6680288" y="2894541"/>
              <a:ext cx="36725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V="1">
              <a:off x="7047544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à coins arrondis 115"/>
          <p:cNvSpPr/>
          <p:nvPr/>
        </p:nvSpPr>
        <p:spPr>
          <a:xfrm>
            <a:off x="7376610" y="1484026"/>
            <a:ext cx="921012" cy="127639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riangle isocèle 116"/>
          <p:cNvSpPr/>
          <p:nvPr/>
        </p:nvSpPr>
        <p:spPr>
          <a:xfrm>
            <a:off x="7778685" y="1833858"/>
            <a:ext cx="243922" cy="55813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riangle isocèle 117"/>
          <p:cNvSpPr/>
          <p:nvPr/>
        </p:nvSpPr>
        <p:spPr>
          <a:xfrm>
            <a:off x="7576264" y="2101624"/>
            <a:ext cx="134639" cy="55813"/>
          </a:xfrm>
          <a:prstGeom prst="triangle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7803200" y="1674396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7546428" y="1944239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7795984" y="194411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8038600" y="194411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428728" y="220265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7671344" y="220265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8038600" y="220265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126" name="Connecteur droit 125"/>
          <p:cNvCxnSpPr>
            <a:stCxn id="119" idx="2"/>
            <a:endCxn id="120" idx="0"/>
          </p:cNvCxnSpPr>
          <p:nvPr/>
        </p:nvCxnSpPr>
        <p:spPr>
          <a:xfrm flipH="1">
            <a:off x="7643584" y="1833858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9" idx="2"/>
            <a:endCxn id="121" idx="0"/>
          </p:cNvCxnSpPr>
          <p:nvPr/>
        </p:nvCxnSpPr>
        <p:spPr>
          <a:xfrm flipH="1">
            <a:off x="7893140" y="1833858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19" idx="2"/>
            <a:endCxn id="122" idx="0"/>
          </p:cNvCxnSpPr>
          <p:nvPr/>
        </p:nvCxnSpPr>
        <p:spPr>
          <a:xfrm>
            <a:off x="7900356" y="1833858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20" idx="2"/>
            <a:endCxn id="123" idx="0"/>
          </p:cNvCxnSpPr>
          <p:nvPr/>
        </p:nvCxnSpPr>
        <p:spPr>
          <a:xfrm flipH="1">
            <a:off x="7525884" y="2103701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120" idx="2"/>
            <a:endCxn id="124" idx="0"/>
          </p:cNvCxnSpPr>
          <p:nvPr/>
        </p:nvCxnSpPr>
        <p:spPr>
          <a:xfrm>
            <a:off x="7643584" y="2103701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22" idx="2"/>
            <a:endCxn id="125" idx="0"/>
          </p:cNvCxnSpPr>
          <p:nvPr/>
        </p:nvCxnSpPr>
        <p:spPr>
          <a:xfrm>
            <a:off x="8135756" y="2103579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8115277" y="21749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3" name="Grouper 132"/>
          <p:cNvGrpSpPr/>
          <p:nvPr/>
        </p:nvGrpSpPr>
        <p:grpSpPr>
          <a:xfrm>
            <a:off x="7748021" y="2364338"/>
            <a:ext cx="367256" cy="99889"/>
            <a:chOff x="6680288" y="2794652"/>
            <a:chExt cx="367256" cy="99889"/>
          </a:xfrm>
        </p:grpSpPr>
        <p:cxnSp>
          <p:nvCxnSpPr>
            <p:cNvPr id="134" name="Connecteur droit 133"/>
            <p:cNvCxnSpPr/>
            <p:nvPr/>
          </p:nvCxnSpPr>
          <p:spPr>
            <a:xfrm>
              <a:off x="6680288" y="2894541"/>
              <a:ext cx="36725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 flipV="1">
              <a:off x="7047544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er 136"/>
          <p:cNvGrpSpPr/>
          <p:nvPr/>
        </p:nvGrpSpPr>
        <p:grpSpPr>
          <a:xfrm>
            <a:off x="7474565" y="2364338"/>
            <a:ext cx="218237" cy="99889"/>
            <a:chOff x="6680288" y="2794652"/>
            <a:chExt cx="218237" cy="99889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6680288" y="2894541"/>
              <a:ext cx="20400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6898525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ZoneTexte 140"/>
          <p:cNvSpPr txBox="1"/>
          <p:nvPr/>
        </p:nvSpPr>
        <p:spPr>
          <a:xfrm>
            <a:off x="5321884" y="838857"/>
            <a:ext cx="9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Identify 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XOR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Groups</a:t>
            </a:r>
          </a:p>
        </p:txBody>
      </p:sp>
      <p:sp>
        <p:nvSpPr>
          <p:cNvPr id="142" name="ZoneTexte 141"/>
          <p:cNvSpPr txBox="1"/>
          <p:nvPr/>
        </p:nvSpPr>
        <p:spPr>
          <a:xfrm>
            <a:off x="6367909" y="818915"/>
            <a:ext cx="9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Identify 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OR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Groups</a:t>
            </a:r>
          </a:p>
        </p:txBody>
      </p:sp>
      <p:sp>
        <p:nvSpPr>
          <p:cNvPr id="143" name="ZoneTexte 142"/>
          <p:cNvSpPr txBox="1"/>
          <p:nvPr/>
        </p:nvSpPr>
        <p:spPr>
          <a:xfrm>
            <a:off x="7299041" y="818915"/>
            <a:ext cx="111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Identify 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Additional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Constraints</a:t>
            </a:r>
          </a:p>
        </p:txBody>
      </p:sp>
      <p:sp>
        <p:nvSpPr>
          <p:cNvPr id="144" name="ZoneTexte 143"/>
          <p:cNvSpPr txBox="1"/>
          <p:nvPr/>
        </p:nvSpPr>
        <p:spPr>
          <a:xfrm>
            <a:off x="190440" y="1091104"/>
            <a:ext cx="203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Synthesizing</a:t>
            </a:r>
            <a:r>
              <a:rPr lang="en-US" sz="1200" b="1" dirty="0">
                <a:latin typeface="Seravek ExtraLight"/>
                <a:cs typeface="Seravek ExtraLight"/>
              </a:rPr>
              <a:t> </a:t>
            </a:r>
            <a:endParaRPr lang="en-US" sz="1200" b="1" dirty="0" smtClean="0">
              <a:latin typeface="Seravek ExtraLight"/>
              <a:cs typeface="Seravek ExtraLight"/>
            </a:endParaRPr>
          </a:p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feature </a:t>
            </a:r>
            <a:r>
              <a:rPr lang="en-US" sz="1200" b="1" dirty="0" smtClean="0">
                <a:latin typeface="Seravek ExtraLight"/>
                <a:cs typeface="Seravek ExtraLight"/>
              </a:rPr>
              <a:t>model</a:t>
            </a:r>
          </a:p>
          <a:p>
            <a:pPr algn="ctr"/>
            <a:r>
              <a:rPr lang="en-US" sz="1200" b="1" i="1" dirty="0" smtClean="0">
                <a:latin typeface="Seravek ExtraLight"/>
                <a:cs typeface="Seravek ExtraLight"/>
              </a:rPr>
              <a:t>(abstract syntax variability)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86123" y="2666094"/>
            <a:ext cx="834805" cy="634033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525040" y="2795724"/>
            <a:ext cx="174471" cy="118828"/>
          </a:xfrm>
          <a:prstGeom prst="rect">
            <a:avLst/>
          </a:prstGeom>
          <a:solidFill>
            <a:srgbClr val="BFBFB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897747" y="2795724"/>
            <a:ext cx="174471" cy="1188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897747" y="3084886"/>
            <a:ext cx="174471" cy="1188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525040" y="3084886"/>
            <a:ext cx="174471" cy="1188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 droit avec flèche 151"/>
          <p:cNvCxnSpPr>
            <a:stCxn id="147" idx="3"/>
            <a:endCxn id="148" idx="1"/>
          </p:cNvCxnSpPr>
          <p:nvPr/>
        </p:nvCxnSpPr>
        <p:spPr>
          <a:xfrm>
            <a:off x="699511" y="2855138"/>
            <a:ext cx="198236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48" idx="2"/>
            <a:endCxn id="149" idx="0"/>
          </p:cNvCxnSpPr>
          <p:nvPr/>
        </p:nvCxnSpPr>
        <p:spPr>
          <a:xfrm>
            <a:off x="984983" y="2914552"/>
            <a:ext cx="0" cy="1703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>
            <a:off x="939526" y="2990766"/>
            <a:ext cx="0" cy="9412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/>
          <p:nvPr/>
        </p:nvCxnSpPr>
        <p:spPr>
          <a:xfrm>
            <a:off x="657888" y="2990766"/>
            <a:ext cx="283064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>
            <a:off x="657888" y="2914552"/>
            <a:ext cx="0" cy="76214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>
            <a:stCxn id="147" idx="2"/>
            <a:endCxn id="150" idx="0"/>
          </p:cNvCxnSpPr>
          <p:nvPr/>
        </p:nvCxnSpPr>
        <p:spPr>
          <a:xfrm>
            <a:off x="612276" y="2914552"/>
            <a:ext cx="0" cy="1703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à coins arrondis 167"/>
          <p:cNvSpPr/>
          <p:nvPr/>
        </p:nvSpPr>
        <p:spPr>
          <a:xfrm>
            <a:off x="2266508" y="3057583"/>
            <a:ext cx="6220569" cy="1970870"/>
          </a:xfrm>
          <a:prstGeom prst="roundRect">
            <a:avLst>
              <a:gd name="adj" fmla="val 8205"/>
            </a:avLst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à coins arrondis 168"/>
          <p:cNvSpPr/>
          <p:nvPr/>
        </p:nvSpPr>
        <p:spPr>
          <a:xfrm>
            <a:off x="4293176" y="3557980"/>
            <a:ext cx="4004446" cy="1276394"/>
          </a:xfrm>
          <a:prstGeom prst="roundRect">
            <a:avLst/>
          </a:prstGeom>
          <a:solidFill>
            <a:srgbClr val="BFBFB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0" name="Imag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33" y="3997908"/>
            <a:ext cx="326549" cy="326549"/>
          </a:xfrm>
          <a:prstGeom prst="rect">
            <a:avLst/>
          </a:prstGeom>
        </p:spPr>
      </p:pic>
      <p:cxnSp>
        <p:nvCxnSpPr>
          <p:cNvPr id="171" name="Connecteur droit avec flèche 170"/>
          <p:cNvCxnSpPr/>
          <p:nvPr/>
        </p:nvCxnSpPr>
        <p:spPr>
          <a:xfrm>
            <a:off x="1808893" y="4135446"/>
            <a:ext cx="26380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Forme libre 171"/>
          <p:cNvSpPr/>
          <p:nvPr/>
        </p:nvSpPr>
        <p:spPr>
          <a:xfrm>
            <a:off x="1167983" y="1919300"/>
            <a:ext cx="640910" cy="1021322"/>
          </a:xfrm>
          <a:custGeom>
            <a:avLst/>
            <a:gdLst>
              <a:gd name="connsiteX0" fmla="*/ 0 w 544302"/>
              <a:gd name="connsiteY0" fmla="*/ 748454 h 754828"/>
              <a:gd name="connsiteX1" fmla="*/ 351528 w 544302"/>
              <a:gd name="connsiteY1" fmla="*/ 669073 h 754828"/>
              <a:gd name="connsiteX2" fmla="*/ 215453 w 544302"/>
              <a:gd name="connsiteY2" fmla="*/ 147422 h 754828"/>
              <a:gd name="connsiteX3" fmla="*/ 544302 w 544302"/>
              <a:gd name="connsiteY3" fmla="*/ 0 h 75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02" h="754828">
                <a:moveTo>
                  <a:pt x="0" y="748454"/>
                </a:moveTo>
                <a:cubicBezTo>
                  <a:pt x="157809" y="758849"/>
                  <a:pt x="315619" y="769245"/>
                  <a:pt x="351528" y="669073"/>
                </a:cubicBezTo>
                <a:cubicBezTo>
                  <a:pt x="387437" y="568901"/>
                  <a:pt x="183324" y="258934"/>
                  <a:pt x="215453" y="147422"/>
                </a:cubicBezTo>
                <a:cubicBezTo>
                  <a:pt x="247582" y="35910"/>
                  <a:pt x="395942" y="17955"/>
                  <a:pt x="544302" y="0"/>
                </a:cubicBezTo>
              </a:path>
            </a:pathLst>
          </a:cu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Forme libre 172"/>
          <p:cNvSpPr/>
          <p:nvPr/>
        </p:nvSpPr>
        <p:spPr>
          <a:xfrm flipV="1">
            <a:off x="1167983" y="3084886"/>
            <a:ext cx="640910" cy="1050560"/>
          </a:xfrm>
          <a:custGeom>
            <a:avLst/>
            <a:gdLst>
              <a:gd name="connsiteX0" fmla="*/ 0 w 544302"/>
              <a:gd name="connsiteY0" fmla="*/ 748454 h 754828"/>
              <a:gd name="connsiteX1" fmla="*/ 351528 w 544302"/>
              <a:gd name="connsiteY1" fmla="*/ 669073 h 754828"/>
              <a:gd name="connsiteX2" fmla="*/ 215453 w 544302"/>
              <a:gd name="connsiteY2" fmla="*/ 147422 h 754828"/>
              <a:gd name="connsiteX3" fmla="*/ 544302 w 544302"/>
              <a:gd name="connsiteY3" fmla="*/ 0 h 75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02" h="754828">
                <a:moveTo>
                  <a:pt x="0" y="748454"/>
                </a:moveTo>
                <a:cubicBezTo>
                  <a:pt x="157809" y="758849"/>
                  <a:pt x="315619" y="769245"/>
                  <a:pt x="351528" y="669073"/>
                </a:cubicBezTo>
                <a:cubicBezTo>
                  <a:pt x="387437" y="568901"/>
                  <a:pt x="183324" y="258934"/>
                  <a:pt x="215453" y="147422"/>
                </a:cubicBezTo>
                <a:cubicBezTo>
                  <a:pt x="247582" y="35910"/>
                  <a:pt x="395942" y="17955"/>
                  <a:pt x="544302" y="0"/>
                </a:cubicBezTo>
              </a:path>
            </a:pathLst>
          </a:cu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ZoneTexte 173"/>
          <p:cNvSpPr txBox="1"/>
          <p:nvPr/>
        </p:nvSpPr>
        <p:spPr>
          <a:xfrm>
            <a:off x="167760" y="4225983"/>
            <a:ext cx="203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ravek ExtraLight"/>
                <a:cs typeface="Seravek ExtraLight"/>
              </a:rPr>
              <a:t>Synthesizing </a:t>
            </a:r>
            <a:r>
              <a:rPr lang="en-US" sz="1200" b="1" dirty="0" smtClean="0">
                <a:latin typeface="Seravek ExtraLight"/>
                <a:cs typeface="Seravek ExtraLight"/>
              </a:rPr>
              <a:t>orthogonal </a:t>
            </a:r>
            <a:r>
              <a:rPr lang="en-US" sz="1200" b="1" dirty="0" smtClean="0">
                <a:latin typeface="Seravek ExtraLight"/>
                <a:cs typeface="Seravek ExtraLight"/>
              </a:rPr>
              <a:t>variability model</a:t>
            </a:r>
          </a:p>
          <a:p>
            <a:pPr algn="ctr"/>
            <a:r>
              <a:rPr lang="en-US" sz="1200" b="1" i="1" dirty="0" smtClean="0">
                <a:latin typeface="Seravek ExtraLight"/>
                <a:cs typeface="Seravek ExtraLight"/>
              </a:rPr>
              <a:t>(semantic variability)</a:t>
            </a:r>
          </a:p>
        </p:txBody>
      </p:sp>
      <p:cxnSp>
        <p:nvCxnSpPr>
          <p:cNvPr id="181" name="Connecteur droit 180"/>
          <p:cNvCxnSpPr>
            <a:stCxn id="175" idx="3"/>
            <a:endCxn id="177" idx="0"/>
          </p:cNvCxnSpPr>
          <p:nvPr/>
        </p:nvCxnSpPr>
        <p:spPr>
          <a:xfrm flipH="1">
            <a:off x="4688723" y="4148284"/>
            <a:ext cx="319700" cy="358678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stCxn id="175" idx="3"/>
            <a:endCxn id="191" idx="0"/>
          </p:cNvCxnSpPr>
          <p:nvPr/>
        </p:nvCxnSpPr>
        <p:spPr>
          <a:xfrm>
            <a:off x="5008423" y="4148284"/>
            <a:ext cx="303974" cy="357796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Forme libre 182"/>
          <p:cNvSpPr/>
          <p:nvPr/>
        </p:nvSpPr>
        <p:spPr>
          <a:xfrm>
            <a:off x="4816083" y="4248601"/>
            <a:ext cx="337109" cy="84565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2" name="Grouper 201"/>
          <p:cNvGrpSpPr/>
          <p:nvPr/>
        </p:nvGrpSpPr>
        <p:grpSpPr>
          <a:xfrm>
            <a:off x="4770473" y="3770974"/>
            <a:ext cx="639216" cy="377310"/>
            <a:chOff x="4913815" y="4585344"/>
            <a:chExt cx="639216" cy="377310"/>
          </a:xfrm>
        </p:grpSpPr>
        <p:sp>
          <p:nvSpPr>
            <p:cNvPr id="175" name="Triangle isocèle 174"/>
            <p:cNvSpPr/>
            <p:nvPr/>
          </p:nvSpPr>
          <p:spPr>
            <a:xfrm>
              <a:off x="4913815" y="4585344"/>
              <a:ext cx="475900" cy="3773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Triangle isocèle 175"/>
            <p:cNvSpPr/>
            <p:nvPr/>
          </p:nvSpPr>
          <p:spPr>
            <a:xfrm>
              <a:off x="5031196" y="4598664"/>
              <a:ext cx="241137" cy="1739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5002681" y="460020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VP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189" name="Grouper 188"/>
          <p:cNvGrpSpPr/>
          <p:nvPr/>
        </p:nvGrpSpPr>
        <p:grpSpPr>
          <a:xfrm>
            <a:off x="4450133" y="4454395"/>
            <a:ext cx="550350" cy="287980"/>
            <a:chOff x="4103397" y="5404777"/>
            <a:chExt cx="550350" cy="287980"/>
          </a:xfrm>
        </p:grpSpPr>
        <p:sp>
          <p:nvSpPr>
            <p:cNvPr id="177" name="Rectangle 176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ZoneTexte 184"/>
            <p:cNvSpPr txBox="1"/>
            <p:nvPr/>
          </p:nvSpPr>
          <p:spPr>
            <a:xfrm>
              <a:off x="4103397" y="540477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190" name="Grouper 189"/>
          <p:cNvGrpSpPr/>
          <p:nvPr/>
        </p:nvGrpSpPr>
        <p:grpSpPr>
          <a:xfrm>
            <a:off x="5070700" y="4449638"/>
            <a:ext cx="550350" cy="291855"/>
            <a:chOff x="4100290" y="5400902"/>
            <a:chExt cx="550350" cy="291855"/>
          </a:xfrm>
        </p:grpSpPr>
        <p:sp>
          <p:nvSpPr>
            <p:cNvPr id="191" name="Rectangle 190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4100290" y="5400902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03" name="Connecteur droit 202"/>
          <p:cNvCxnSpPr>
            <a:stCxn id="207" idx="3"/>
            <a:endCxn id="211" idx="0"/>
          </p:cNvCxnSpPr>
          <p:nvPr/>
        </p:nvCxnSpPr>
        <p:spPr>
          <a:xfrm flipH="1">
            <a:off x="5956230" y="4147402"/>
            <a:ext cx="319700" cy="358678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207" idx="3"/>
            <a:endCxn id="215" idx="0"/>
          </p:cNvCxnSpPr>
          <p:nvPr/>
        </p:nvCxnSpPr>
        <p:spPr>
          <a:xfrm>
            <a:off x="6275930" y="4147402"/>
            <a:ext cx="303974" cy="357796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Forme libre 204"/>
          <p:cNvSpPr/>
          <p:nvPr/>
        </p:nvSpPr>
        <p:spPr>
          <a:xfrm>
            <a:off x="6083590" y="4247719"/>
            <a:ext cx="337109" cy="84565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6" name="Grouper 205"/>
          <p:cNvGrpSpPr/>
          <p:nvPr/>
        </p:nvGrpSpPr>
        <p:grpSpPr>
          <a:xfrm>
            <a:off x="6037980" y="3770092"/>
            <a:ext cx="639216" cy="377310"/>
            <a:chOff x="4913815" y="4585344"/>
            <a:chExt cx="639216" cy="377310"/>
          </a:xfrm>
        </p:grpSpPr>
        <p:sp>
          <p:nvSpPr>
            <p:cNvPr id="207" name="Triangle isocèle 206"/>
            <p:cNvSpPr/>
            <p:nvPr/>
          </p:nvSpPr>
          <p:spPr>
            <a:xfrm>
              <a:off x="4913815" y="4585344"/>
              <a:ext cx="475900" cy="3773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Triangle isocèle 207"/>
            <p:cNvSpPr/>
            <p:nvPr/>
          </p:nvSpPr>
          <p:spPr>
            <a:xfrm>
              <a:off x="5031196" y="4598664"/>
              <a:ext cx="241137" cy="1739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ZoneTexte 208"/>
            <p:cNvSpPr txBox="1"/>
            <p:nvPr/>
          </p:nvSpPr>
          <p:spPr>
            <a:xfrm>
              <a:off x="5002681" y="460020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VP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10" name="Grouper 209"/>
          <p:cNvGrpSpPr/>
          <p:nvPr/>
        </p:nvGrpSpPr>
        <p:grpSpPr>
          <a:xfrm>
            <a:off x="5717640" y="4453513"/>
            <a:ext cx="550350" cy="287980"/>
            <a:chOff x="4103397" y="5404777"/>
            <a:chExt cx="550350" cy="287980"/>
          </a:xfrm>
        </p:grpSpPr>
        <p:sp>
          <p:nvSpPr>
            <p:cNvPr id="211" name="Rectangle 210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103397" y="540477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14" name="Grouper 213"/>
          <p:cNvGrpSpPr/>
          <p:nvPr/>
        </p:nvGrpSpPr>
        <p:grpSpPr>
          <a:xfrm>
            <a:off x="6338207" y="4448756"/>
            <a:ext cx="550350" cy="291855"/>
            <a:chOff x="4100290" y="5400902"/>
            <a:chExt cx="550350" cy="291855"/>
          </a:xfrm>
        </p:grpSpPr>
        <p:sp>
          <p:nvSpPr>
            <p:cNvPr id="215" name="Rectangle 214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ZoneTexte 216"/>
            <p:cNvSpPr txBox="1"/>
            <p:nvPr/>
          </p:nvSpPr>
          <p:spPr>
            <a:xfrm>
              <a:off x="4100290" y="5400902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18" name="Connecteur droit 217"/>
          <p:cNvCxnSpPr>
            <a:stCxn id="222" idx="3"/>
            <a:endCxn id="226" idx="0"/>
          </p:cNvCxnSpPr>
          <p:nvPr/>
        </p:nvCxnSpPr>
        <p:spPr>
          <a:xfrm flipH="1">
            <a:off x="7253394" y="4147402"/>
            <a:ext cx="319700" cy="358678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stCxn id="222" idx="3"/>
            <a:endCxn id="230" idx="0"/>
          </p:cNvCxnSpPr>
          <p:nvPr/>
        </p:nvCxnSpPr>
        <p:spPr>
          <a:xfrm>
            <a:off x="7573094" y="4147402"/>
            <a:ext cx="303974" cy="357796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Forme libre 219"/>
          <p:cNvSpPr/>
          <p:nvPr/>
        </p:nvSpPr>
        <p:spPr>
          <a:xfrm>
            <a:off x="7380754" y="4247719"/>
            <a:ext cx="337109" cy="84565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1" name="Grouper 220"/>
          <p:cNvGrpSpPr/>
          <p:nvPr/>
        </p:nvGrpSpPr>
        <p:grpSpPr>
          <a:xfrm>
            <a:off x="7335144" y="3770092"/>
            <a:ext cx="639216" cy="377310"/>
            <a:chOff x="4913815" y="4585344"/>
            <a:chExt cx="639216" cy="377310"/>
          </a:xfrm>
        </p:grpSpPr>
        <p:sp>
          <p:nvSpPr>
            <p:cNvPr id="222" name="Triangle isocèle 221"/>
            <p:cNvSpPr/>
            <p:nvPr/>
          </p:nvSpPr>
          <p:spPr>
            <a:xfrm>
              <a:off x="4913815" y="4585344"/>
              <a:ext cx="475900" cy="3773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Triangle isocèle 222"/>
            <p:cNvSpPr/>
            <p:nvPr/>
          </p:nvSpPr>
          <p:spPr>
            <a:xfrm>
              <a:off x="5031196" y="4598664"/>
              <a:ext cx="241137" cy="1739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5002681" y="460020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VP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25" name="Grouper 224"/>
          <p:cNvGrpSpPr/>
          <p:nvPr/>
        </p:nvGrpSpPr>
        <p:grpSpPr>
          <a:xfrm>
            <a:off x="7014804" y="4453513"/>
            <a:ext cx="550350" cy="287980"/>
            <a:chOff x="4103397" y="5404777"/>
            <a:chExt cx="550350" cy="287980"/>
          </a:xfrm>
        </p:grpSpPr>
        <p:sp>
          <p:nvSpPr>
            <p:cNvPr id="226" name="Rectangle 225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4103397" y="540477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29" name="Grouper 228"/>
          <p:cNvGrpSpPr/>
          <p:nvPr/>
        </p:nvGrpSpPr>
        <p:grpSpPr>
          <a:xfrm>
            <a:off x="7635371" y="4448756"/>
            <a:ext cx="550350" cy="291855"/>
            <a:chOff x="4100290" y="5400902"/>
            <a:chExt cx="550350" cy="291855"/>
          </a:xfrm>
        </p:grpSpPr>
        <p:sp>
          <p:nvSpPr>
            <p:cNvPr id="230" name="Rectangle 229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ZoneTexte 231"/>
            <p:cNvSpPr txBox="1"/>
            <p:nvPr/>
          </p:nvSpPr>
          <p:spPr>
            <a:xfrm>
              <a:off x="4100290" y="5400902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33" name="Connecteur droit avec flèche 232"/>
          <p:cNvCxnSpPr/>
          <p:nvPr/>
        </p:nvCxnSpPr>
        <p:spPr>
          <a:xfrm>
            <a:off x="3681522" y="4170521"/>
            <a:ext cx="494512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Nuage 233"/>
          <p:cNvSpPr/>
          <p:nvPr/>
        </p:nvSpPr>
        <p:spPr>
          <a:xfrm>
            <a:off x="2473840" y="3761792"/>
            <a:ext cx="1130708" cy="867955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ZoneTexte 235"/>
          <p:cNvSpPr txBox="1"/>
          <p:nvPr/>
        </p:nvSpPr>
        <p:spPr>
          <a:xfrm>
            <a:off x="2506201" y="958487"/>
            <a:ext cx="9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Features and Hierarchy</a:t>
            </a:r>
          </a:p>
        </p:txBody>
      </p:sp>
      <p:sp>
        <p:nvSpPr>
          <p:cNvPr id="237" name="ZoneTexte 236"/>
          <p:cNvSpPr txBox="1"/>
          <p:nvPr/>
        </p:nvSpPr>
        <p:spPr>
          <a:xfrm>
            <a:off x="2587542" y="3864416"/>
            <a:ext cx="9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Semantic Variation Points</a:t>
            </a:r>
          </a:p>
        </p:txBody>
      </p:sp>
      <p:sp>
        <p:nvSpPr>
          <p:cNvPr id="238" name="Forme libre 237"/>
          <p:cNvSpPr/>
          <p:nvPr/>
        </p:nvSpPr>
        <p:spPr>
          <a:xfrm>
            <a:off x="5003381" y="2360294"/>
            <a:ext cx="2488862" cy="1398217"/>
          </a:xfrm>
          <a:custGeom>
            <a:avLst/>
            <a:gdLst>
              <a:gd name="connsiteX0" fmla="*/ 0 w 2488862"/>
              <a:gd name="connsiteY0" fmla="*/ 1398217 h 1398217"/>
              <a:gd name="connsiteX1" fmla="*/ 1180285 w 2488862"/>
              <a:gd name="connsiteY1" fmla="*/ 782488 h 1398217"/>
              <a:gd name="connsiteX2" fmla="*/ 1770427 w 2488862"/>
              <a:gd name="connsiteY2" fmla="*/ 872282 h 1398217"/>
              <a:gd name="connsiteX3" fmla="*/ 2488862 w 2488862"/>
              <a:gd name="connsiteY3" fmla="*/ 0 h 1398217"/>
              <a:gd name="connsiteX0" fmla="*/ 0 w 2488862"/>
              <a:gd name="connsiteY0" fmla="*/ 1398217 h 1398217"/>
              <a:gd name="connsiteX1" fmla="*/ 1372723 w 2488862"/>
              <a:gd name="connsiteY1" fmla="*/ 679867 h 1398217"/>
              <a:gd name="connsiteX2" fmla="*/ 1770427 w 2488862"/>
              <a:gd name="connsiteY2" fmla="*/ 872282 h 1398217"/>
              <a:gd name="connsiteX3" fmla="*/ 2488862 w 2488862"/>
              <a:gd name="connsiteY3" fmla="*/ 0 h 139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862" h="1398217">
                <a:moveTo>
                  <a:pt x="0" y="1398217"/>
                </a:moveTo>
                <a:cubicBezTo>
                  <a:pt x="442607" y="1134180"/>
                  <a:pt x="1077652" y="767523"/>
                  <a:pt x="1372723" y="679867"/>
                </a:cubicBezTo>
                <a:cubicBezTo>
                  <a:pt x="1667794" y="592211"/>
                  <a:pt x="1584404" y="985593"/>
                  <a:pt x="1770427" y="872282"/>
                </a:cubicBezTo>
                <a:cubicBezTo>
                  <a:pt x="1956450" y="758971"/>
                  <a:pt x="2488862" y="0"/>
                  <a:pt x="2488862" y="0"/>
                </a:cubicBezTo>
              </a:path>
            </a:pathLst>
          </a:custGeom>
          <a:ln w="9525" cmpd="sng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Forme libre 238"/>
          <p:cNvSpPr/>
          <p:nvPr/>
        </p:nvSpPr>
        <p:spPr>
          <a:xfrm>
            <a:off x="6275929" y="2387621"/>
            <a:ext cx="1492571" cy="1383354"/>
          </a:xfrm>
          <a:custGeom>
            <a:avLst/>
            <a:gdLst>
              <a:gd name="connsiteX0" fmla="*/ 0 w 2488862"/>
              <a:gd name="connsiteY0" fmla="*/ 1398217 h 1398217"/>
              <a:gd name="connsiteX1" fmla="*/ 1180285 w 2488862"/>
              <a:gd name="connsiteY1" fmla="*/ 782488 h 1398217"/>
              <a:gd name="connsiteX2" fmla="*/ 1770427 w 2488862"/>
              <a:gd name="connsiteY2" fmla="*/ 872282 h 1398217"/>
              <a:gd name="connsiteX3" fmla="*/ 2488862 w 2488862"/>
              <a:gd name="connsiteY3" fmla="*/ 0 h 1398217"/>
              <a:gd name="connsiteX0" fmla="*/ 0 w 2488862"/>
              <a:gd name="connsiteY0" fmla="*/ 1398217 h 1398217"/>
              <a:gd name="connsiteX1" fmla="*/ 600874 w 2488862"/>
              <a:gd name="connsiteY1" fmla="*/ 1077525 h 1398217"/>
              <a:gd name="connsiteX2" fmla="*/ 1770427 w 2488862"/>
              <a:gd name="connsiteY2" fmla="*/ 872282 h 1398217"/>
              <a:gd name="connsiteX3" fmla="*/ 2488862 w 2488862"/>
              <a:gd name="connsiteY3" fmla="*/ 0 h 1398217"/>
              <a:gd name="connsiteX0" fmla="*/ 0 w 2488862"/>
              <a:gd name="connsiteY0" fmla="*/ 1398217 h 1398217"/>
              <a:gd name="connsiteX1" fmla="*/ 600874 w 2488862"/>
              <a:gd name="connsiteY1" fmla="*/ 1077525 h 1398217"/>
              <a:gd name="connsiteX2" fmla="*/ 1111096 w 2488862"/>
              <a:gd name="connsiteY2" fmla="*/ 1205802 h 1398217"/>
              <a:gd name="connsiteX3" fmla="*/ 2488862 w 2488862"/>
              <a:gd name="connsiteY3" fmla="*/ 0 h 139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862" h="1398217">
                <a:moveTo>
                  <a:pt x="0" y="1398217"/>
                </a:moveTo>
                <a:cubicBezTo>
                  <a:pt x="442607" y="1134180"/>
                  <a:pt x="415691" y="1109594"/>
                  <a:pt x="600874" y="1077525"/>
                </a:cubicBezTo>
                <a:cubicBezTo>
                  <a:pt x="786057" y="1045456"/>
                  <a:pt x="796431" y="1385389"/>
                  <a:pt x="1111096" y="1205802"/>
                </a:cubicBezTo>
                <a:cubicBezTo>
                  <a:pt x="1425761" y="1026215"/>
                  <a:pt x="2488862" y="0"/>
                  <a:pt x="2488862" y="0"/>
                </a:cubicBezTo>
              </a:path>
            </a:pathLst>
          </a:custGeom>
          <a:ln w="9525" cmpd="sng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1" name="Imag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47" y="3820656"/>
            <a:ext cx="326549" cy="326549"/>
          </a:xfrm>
          <a:prstGeom prst="rect">
            <a:avLst/>
          </a:prstGeom>
        </p:spPr>
      </p:pic>
      <p:sp>
        <p:nvSpPr>
          <p:cNvPr id="242" name="Forme libre 241"/>
          <p:cNvSpPr/>
          <p:nvPr/>
        </p:nvSpPr>
        <p:spPr>
          <a:xfrm>
            <a:off x="7569218" y="2360294"/>
            <a:ext cx="590142" cy="1436700"/>
          </a:xfrm>
          <a:custGeom>
            <a:avLst/>
            <a:gdLst>
              <a:gd name="connsiteX0" fmla="*/ 0 w 590142"/>
              <a:gd name="connsiteY0" fmla="*/ 1436700 h 1436700"/>
              <a:gd name="connsiteX1" fmla="*/ 179608 w 590142"/>
              <a:gd name="connsiteY1" fmla="*/ 859454 h 1436700"/>
              <a:gd name="connsiteX2" fmla="*/ 307900 w 590142"/>
              <a:gd name="connsiteY2" fmla="*/ 923593 h 1436700"/>
              <a:gd name="connsiteX3" fmla="*/ 590142 w 590142"/>
              <a:gd name="connsiteY3" fmla="*/ 0 h 1436700"/>
              <a:gd name="connsiteX0" fmla="*/ 0 w 590142"/>
              <a:gd name="connsiteY0" fmla="*/ 1436700 h 1436700"/>
              <a:gd name="connsiteX1" fmla="*/ 179608 w 590142"/>
              <a:gd name="connsiteY1" fmla="*/ 859454 h 1436700"/>
              <a:gd name="connsiteX2" fmla="*/ 372046 w 590142"/>
              <a:gd name="connsiteY2" fmla="*/ 936421 h 1436700"/>
              <a:gd name="connsiteX3" fmla="*/ 590142 w 590142"/>
              <a:gd name="connsiteY3" fmla="*/ 0 h 14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142" h="1436700">
                <a:moveTo>
                  <a:pt x="0" y="1436700"/>
                </a:moveTo>
                <a:cubicBezTo>
                  <a:pt x="64145" y="1190836"/>
                  <a:pt x="117600" y="942834"/>
                  <a:pt x="179608" y="859454"/>
                </a:cubicBezTo>
                <a:cubicBezTo>
                  <a:pt x="241616" y="776074"/>
                  <a:pt x="303624" y="1079663"/>
                  <a:pt x="372046" y="936421"/>
                </a:cubicBezTo>
                <a:cubicBezTo>
                  <a:pt x="440468" y="793179"/>
                  <a:pt x="545240" y="153932"/>
                  <a:pt x="590142" y="0"/>
                </a:cubicBezTo>
              </a:path>
            </a:pathLst>
          </a:custGeom>
          <a:ln w="9525" cmpd="sng">
            <a:solidFill>
              <a:srgbClr val="FF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2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à coins arrondis 121"/>
          <p:cNvSpPr/>
          <p:nvPr/>
        </p:nvSpPr>
        <p:spPr>
          <a:xfrm>
            <a:off x="352253" y="931797"/>
            <a:ext cx="8526649" cy="43477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à coins arrondis 120"/>
          <p:cNvSpPr/>
          <p:nvPr/>
        </p:nvSpPr>
        <p:spPr>
          <a:xfrm>
            <a:off x="2510765" y="3237736"/>
            <a:ext cx="6220569" cy="1940063"/>
          </a:xfrm>
          <a:prstGeom prst="roundRect">
            <a:avLst>
              <a:gd name="adj" fmla="val 9702"/>
            </a:avLst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0765" y="1050703"/>
            <a:ext cx="6220569" cy="1940063"/>
          </a:xfrm>
          <a:prstGeom prst="roundRect">
            <a:avLst>
              <a:gd name="adj" fmla="val 9702"/>
            </a:avLst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à coins arrondis 115"/>
          <p:cNvSpPr/>
          <p:nvPr/>
        </p:nvSpPr>
        <p:spPr>
          <a:xfrm>
            <a:off x="4537433" y="1453753"/>
            <a:ext cx="4004446" cy="12763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570974" y="1676809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14202" y="1946652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63758" y="1946530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06374" y="1946530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96502" y="2205064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439118" y="2205064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806374" y="2205064"/>
            <a:ext cx="194312" cy="159462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17" name="Connecteur droit 16"/>
          <p:cNvCxnSpPr>
            <a:stCxn id="10" idx="2"/>
            <a:endCxn id="11" idx="0"/>
          </p:cNvCxnSpPr>
          <p:nvPr/>
        </p:nvCxnSpPr>
        <p:spPr>
          <a:xfrm flipH="1">
            <a:off x="6411358" y="1836271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2"/>
            <a:endCxn id="12" idx="0"/>
          </p:cNvCxnSpPr>
          <p:nvPr/>
        </p:nvCxnSpPr>
        <p:spPr>
          <a:xfrm flipH="1">
            <a:off x="6660914" y="1836271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13" idx="0"/>
          </p:cNvCxnSpPr>
          <p:nvPr/>
        </p:nvCxnSpPr>
        <p:spPr>
          <a:xfrm>
            <a:off x="6668130" y="1836271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4" idx="0"/>
          </p:cNvCxnSpPr>
          <p:nvPr/>
        </p:nvCxnSpPr>
        <p:spPr>
          <a:xfrm flipH="1">
            <a:off x="6293658" y="2106114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1" idx="2"/>
            <a:endCxn id="15" idx="0"/>
          </p:cNvCxnSpPr>
          <p:nvPr/>
        </p:nvCxnSpPr>
        <p:spPr>
          <a:xfrm>
            <a:off x="6411358" y="2106114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  <a:endCxn id="16" idx="0"/>
          </p:cNvCxnSpPr>
          <p:nvPr/>
        </p:nvCxnSpPr>
        <p:spPr>
          <a:xfrm>
            <a:off x="6903530" y="2105992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87080" y="3350271"/>
            <a:ext cx="163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Language </a:t>
            </a:r>
            <a:r>
              <a:rPr lang="en-US" sz="1200" dirty="0" smtClean="0">
                <a:latin typeface="Seravek ExtraLight"/>
                <a:cs typeface="Seravek ExtraLight"/>
              </a:rPr>
              <a:t>Modular</a:t>
            </a:r>
          </a:p>
          <a:p>
            <a:pPr algn="ctr"/>
            <a:r>
              <a:rPr lang="en-US" sz="1200" dirty="0" smtClean="0">
                <a:latin typeface="Seravek ExtraLight"/>
                <a:cs typeface="Seravek ExtraLight"/>
              </a:rPr>
              <a:t>Design</a:t>
            </a:r>
            <a:endParaRPr lang="en-US" sz="1200" dirty="0" smtClean="0">
              <a:latin typeface="Seravek ExtraLight"/>
              <a:cs typeface="Seravek ExtraLight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2053150" y="1969168"/>
            <a:ext cx="26380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90" y="1783975"/>
            <a:ext cx="326549" cy="326549"/>
          </a:xfrm>
          <a:prstGeom prst="rect">
            <a:avLst/>
          </a:prstGeom>
        </p:spPr>
      </p:pic>
      <p:grpSp>
        <p:nvGrpSpPr>
          <p:cNvPr id="64" name="Grouper 63"/>
          <p:cNvGrpSpPr/>
          <p:nvPr/>
        </p:nvGrpSpPr>
        <p:grpSpPr>
          <a:xfrm>
            <a:off x="6536274" y="2367070"/>
            <a:ext cx="367256" cy="99889"/>
            <a:chOff x="6680288" y="2794652"/>
            <a:chExt cx="367256" cy="99889"/>
          </a:xfrm>
        </p:grpSpPr>
        <p:cxnSp>
          <p:nvCxnSpPr>
            <p:cNvPr id="65" name="Connecteur droit 64"/>
            <p:cNvCxnSpPr/>
            <p:nvPr/>
          </p:nvCxnSpPr>
          <p:spPr>
            <a:xfrm>
              <a:off x="6680288" y="2894541"/>
              <a:ext cx="36725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7047544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lipse 67"/>
          <p:cNvSpPr/>
          <p:nvPr/>
        </p:nvSpPr>
        <p:spPr>
          <a:xfrm>
            <a:off x="6876045" y="1924767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6882566" y="2178489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6508514" y="2175286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273973" y="2178489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6403513" y="1916143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6638467" y="1919318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630380" y="2716238"/>
            <a:ext cx="834805" cy="634033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769297" y="2845868"/>
            <a:ext cx="174471" cy="118828"/>
          </a:xfrm>
          <a:prstGeom prst="rect">
            <a:avLst/>
          </a:prstGeom>
          <a:solidFill>
            <a:srgbClr val="BFBFB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1142004" y="2845868"/>
            <a:ext cx="174471" cy="1188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1142004" y="3135030"/>
            <a:ext cx="174471" cy="1188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769297" y="3135030"/>
            <a:ext cx="174471" cy="1188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 droit avec flèche 151"/>
          <p:cNvCxnSpPr>
            <a:stCxn id="147" idx="3"/>
            <a:endCxn id="148" idx="1"/>
          </p:cNvCxnSpPr>
          <p:nvPr/>
        </p:nvCxnSpPr>
        <p:spPr>
          <a:xfrm>
            <a:off x="943768" y="2905282"/>
            <a:ext cx="198236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48" idx="2"/>
            <a:endCxn id="149" idx="0"/>
          </p:cNvCxnSpPr>
          <p:nvPr/>
        </p:nvCxnSpPr>
        <p:spPr>
          <a:xfrm>
            <a:off x="1229240" y="2964696"/>
            <a:ext cx="0" cy="1703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>
            <a:off x="1183783" y="3040910"/>
            <a:ext cx="0" cy="9412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/>
          <p:nvPr/>
        </p:nvCxnSpPr>
        <p:spPr>
          <a:xfrm>
            <a:off x="902145" y="3040910"/>
            <a:ext cx="283064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>
            <a:off x="902145" y="2964696"/>
            <a:ext cx="0" cy="76214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>
            <a:stCxn id="147" idx="2"/>
            <a:endCxn id="150" idx="0"/>
          </p:cNvCxnSpPr>
          <p:nvPr/>
        </p:nvCxnSpPr>
        <p:spPr>
          <a:xfrm>
            <a:off x="856533" y="2964696"/>
            <a:ext cx="0" cy="1703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à coins arrondis 168"/>
          <p:cNvSpPr/>
          <p:nvPr/>
        </p:nvSpPr>
        <p:spPr>
          <a:xfrm>
            <a:off x="4537433" y="3608124"/>
            <a:ext cx="4004446" cy="1276394"/>
          </a:xfrm>
          <a:prstGeom prst="roundRect">
            <a:avLst/>
          </a:prstGeom>
          <a:solidFill>
            <a:srgbClr val="A6A6A6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0" name="Imag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90" y="4048052"/>
            <a:ext cx="326549" cy="326549"/>
          </a:xfrm>
          <a:prstGeom prst="rect">
            <a:avLst/>
          </a:prstGeom>
        </p:spPr>
      </p:pic>
      <p:cxnSp>
        <p:nvCxnSpPr>
          <p:cNvPr id="171" name="Connecteur droit avec flèche 170"/>
          <p:cNvCxnSpPr/>
          <p:nvPr/>
        </p:nvCxnSpPr>
        <p:spPr>
          <a:xfrm>
            <a:off x="2053150" y="4185590"/>
            <a:ext cx="26380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Forme libre 171"/>
          <p:cNvSpPr/>
          <p:nvPr/>
        </p:nvSpPr>
        <p:spPr>
          <a:xfrm>
            <a:off x="1412240" y="1969444"/>
            <a:ext cx="640910" cy="1021322"/>
          </a:xfrm>
          <a:custGeom>
            <a:avLst/>
            <a:gdLst>
              <a:gd name="connsiteX0" fmla="*/ 0 w 544302"/>
              <a:gd name="connsiteY0" fmla="*/ 748454 h 754828"/>
              <a:gd name="connsiteX1" fmla="*/ 351528 w 544302"/>
              <a:gd name="connsiteY1" fmla="*/ 669073 h 754828"/>
              <a:gd name="connsiteX2" fmla="*/ 215453 w 544302"/>
              <a:gd name="connsiteY2" fmla="*/ 147422 h 754828"/>
              <a:gd name="connsiteX3" fmla="*/ 544302 w 544302"/>
              <a:gd name="connsiteY3" fmla="*/ 0 h 75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02" h="754828">
                <a:moveTo>
                  <a:pt x="0" y="748454"/>
                </a:moveTo>
                <a:cubicBezTo>
                  <a:pt x="157809" y="758849"/>
                  <a:pt x="315619" y="769245"/>
                  <a:pt x="351528" y="669073"/>
                </a:cubicBezTo>
                <a:cubicBezTo>
                  <a:pt x="387437" y="568901"/>
                  <a:pt x="183324" y="258934"/>
                  <a:pt x="215453" y="147422"/>
                </a:cubicBezTo>
                <a:cubicBezTo>
                  <a:pt x="247582" y="35910"/>
                  <a:pt x="395942" y="17955"/>
                  <a:pt x="544302" y="0"/>
                </a:cubicBezTo>
              </a:path>
            </a:pathLst>
          </a:cu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Forme libre 172"/>
          <p:cNvSpPr/>
          <p:nvPr/>
        </p:nvSpPr>
        <p:spPr>
          <a:xfrm flipV="1">
            <a:off x="1412240" y="3135030"/>
            <a:ext cx="640910" cy="1050560"/>
          </a:xfrm>
          <a:custGeom>
            <a:avLst/>
            <a:gdLst>
              <a:gd name="connsiteX0" fmla="*/ 0 w 544302"/>
              <a:gd name="connsiteY0" fmla="*/ 748454 h 754828"/>
              <a:gd name="connsiteX1" fmla="*/ 351528 w 544302"/>
              <a:gd name="connsiteY1" fmla="*/ 669073 h 754828"/>
              <a:gd name="connsiteX2" fmla="*/ 215453 w 544302"/>
              <a:gd name="connsiteY2" fmla="*/ 147422 h 754828"/>
              <a:gd name="connsiteX3" fmla="*/ 544302 w 544302"/>
              <a:gd name="connsiteY3" fmla="*/ 0 h 75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302" h="754828">
                <a:moveTo>
                  <a:pt x="0" y="748454"/>
                </a:moveTo>
                <a:cubicBezTo>
                  <a:pt x="157809" y="758849"/>
                  <a:pt x="315619" y="769245"/>
                  <a:pt x="351528" y="669073"/>
                </a:cubicBezTo>
                <a:cubicBezTo>
                  <a:pt x="387437" y="568901"/>
                  <a:pt x="183324" y="258934"/>
                  <a:pt x="215453" y="147422"/>
                </a:cubicBezTo>
                <a:cubicBezTo>
                  <a:pt x="247582" y="35910"/>
                  <a:pt x="395942" y="17955"/>
                  <a:pt x="544302" y="0"/>
                </a:cubicBezTo>
              </a:path>
            </a:pathLst>
          </a:custGeom>
          <a:ln w="31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1" name="Connecteur droit 180"/>
          <p:cNvCxnSpPr>
            <a:stCxn id="175" idx="3"/>
            <a:endCxn id="177" idx="0"/>
          </p:cNvCxnSpPr>
          <p:nvPr/>
        </p:nvCxnSpPr>
        <p:spPr>
          <a:xfrm flipH="1">
            <a:off x="4932980" y="4198428"/>
            <a:ext cx="319700" cy="358678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stCxn id="175" idx="3"/>
            <a:endCxn id="191" idx="0"/>
          </p:cNvCxnSpPr>
          <p:nvPr/>
        </p:nvCxnSpPr>
        <p:spPr>
          <a:xfrm>
            <a:off x="5252680" y="4198428"/>
            <a:ext cx="303974" cy="357796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Forme libre 182"/>
          <p:cNvSpPr/>
          <p:nvPr/>
        </p:nvSpPr>
        <p:spPr>
          <a:xfrm>
            <a:off x="5085998" y="4298745"/>
            <a:ext cx="337109" cy="84565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2" name="Grouper 201"/>
          <p:cNvGrpSpPr/>
          <p:nvPr/>
        </p:nvGrpSpPr>
        <p:grpSpPr>
          <a:xfrm>
            <a:off x="5014730" y="3821118"/>
            <a:ext cx="639216" cy="377310"/>
            <a:chOff x="4913815" y="4585344"/>
            <a:chExt cx="639216" cy="377310"/>
          </a:xfrm>
        </p:grpSpPr>
        <p:sp>
          <p:nvSpPr>
            <p:cNvPr id="175" name="Triangle isocèle 174"/>
            <p:cNvSpPr/>
            <p:nvPr/>
          </p:nvSpPr>
          <p:spPr>
            <a:xfrm>
              <a:off x="4913815" y="4585344"/>
              <a:ext cx="475900" cy="3773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Triangle isocèle 175"/>
            <p:cNvSpPr/>
            <p:nvPr/>
          </p:nvSpPr>
          <p:spPr>
            <a:xfrm>
              <a:off x="5031196" y="4598664"/>
              <a:ext cx="241137" cy="1739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5002681" y="460020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VP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189" name="Grouper 188"/>
          <p:cNvGrpSpPr/>
          <p:nvPr/>
        </p:nvGrpSpPr>
        <p:grpSpPr>
          <a:xfrm>
            <a:off x="4694390" y="4504539"/>
            <a:ext cx="550350" cy="287980"/>
            <a:chOff x="4103397" y="5404777"/>
            <a:chExt cx="550350" cy="287980"/>
          </a:xfrm>
        </p:grpSpPr>
        <p:sp>
          <p:nvSpPr>
            <p:cNvPr id="177" name="Rectangle 176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ZoneTexte 184"/>
            <p:cNvSpPr txBox="1"/>
            <p:nvPr/>
          </p:nvSpPr>
          <p:spPr>
            <a:xfrm>
              <a:off x="4103397" y="540477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190" name="Grouper 189"/>
          <p:cNvGrpSpPr/>
          <p:nvPr/>
        </p:nvGrpSpPr>
        <p:grpSpPr>
          <a:xfrm>
            <a:off x="5314957" y="4499782"/>
            <a:ext cx="550350" cy="291855"/>
            <a:chOff x="4100290" y="5400902"/>
            <a:chExt cx="550350" cy="291855"/>
          </a:xfrm>
        </p:grpSpPr>
        <p:sp>
          <p:nvSpPr>
            <p:cNvPr id="191" name="Rectangle 190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4100290" y="5400902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03" name="Connecteur droit 202"/>
          <p:cNvCxnSpPr>
            <a:stCxn id="207" idx="3"/>
            <a:endCxn id="211" idx="0"/>
          </p:cNvCxnSpPr>
          <p:nvPr/>
        </p:nvCxnSpPr>
        <p:spPr>
          <a:xfrm flipH="1">
            <a:off x="6200487" y="4197546"/>
            <a:ext cx="319700" cy="358678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207" idx="3"/>
            <a:endCxn id="215" idx="0"/>
          </p:cNvCxnSpPr>
          <p:nvPr/>
        </p:nvCxnSpPr>
        <p:spPr>
          <a:xfrm>
            <a:off x="6520187" y="4197546"/>
            <a:ext cx="303974" cy="357796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Forme libre 204"/>
          <p:cNvSpPr/>
          <p:nvPr/>
        </p:nvSpPr>
        <p:spPr>
          <a:xfrm>
            <a:off x="6353505" y="4297863"/>
            <a:ext cx="337109" cy="84565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6" name="Grouper 205"/>
          <p:cNvGrpSpPr/>
          <p:nvPr/>
        </p:nvGrpSpPr>
        <p:grpSpPr>
          <a:xfrm>
            <a:off x="6282237" y="3820236"/>
            <a:ext cx="639216" cy="377310"/>
            <a:chOff x="4913815" y="4585344"/>
            <a:chExt cx="639216" cy="377310"/>
          </a:xfrm>
        </p:grpSpPr>
        <p:sp>
          <p:nvSpPr>
            <p:cNvPr id="207" name="Triangle isocèle 206"/>
            <p:cNvSpPr/>
            <p:nvPr/>
          </p:nvSpPr>
          <p:spPr>
            <a:xfrm>
              <a:off x="4913815" y="4585344"/>
              <a:ext cx="475900" cy="3773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Triangle isocèle 207"/>
            <p:cNvSpPr/>
            <p:nvPr/>
          </p:nvSpPr>
          <p:spPr>
            <a:xfrm>
              <a:off x="5031196" y="4598664"/>
              <a:ext cx="241137" cy="1739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ZoneTexte 208"/>
            <p:cNvSpPr txBox="1"/>
            <p:nvPr/>
          </p:nvSpPr>
          <p:spPr>
            <a:xfrm>
              <a:off x="5002681" y="460020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VP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10" name="Grouper 209"/>
          <p:cNvGrpSpPr/>
          <p:nvPr/>
        </p:nvGrpSpPr>
        <p:grpSpPr>
          <a:xfrm>
            <a:off x="5961897" y="4503657"/>
            <a:ext cx="550350" cy="287980"/>
            <a:chOff x="4103397" y="5404777"/>
            <a:chExt cx="550350" cy="287980"/>
          </a:xfrm>
        </p:grpSpPr>
        <p:sp>
          <p:nvSpPr>
            <p:cNvPr id="211" name="Rectangle 210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103397" y="540477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14" name="Grouper 213"/>
          <p:cNvGrpSpPr/>
          <p:nvPr/>
        </p:nvGrpSpPr>
        <p:grpSpPr>
          <a:xfrm>
            <a:off x="6582464" y="4498900"/>
            <a:ext cx="550350" cy="291855"/>
            <a:chOff x="4100290" y="5400902"/>
            <a:chExt cx="550350" cy="291855"/>
          </a:xfrm>
        </p:grpSpPr>
        <p:sp>
          <p:nvSpPr>
            <p:cNvPr id="215" name="Rectangle 214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ZoneTexte 216"/>
            <p:cNvSpPr txBox="1"/>
            <p:nvPr/>
          </p:nvSpPr>
          <p:spPr>
            <a:xfrm>
              <a:off x="4100290" y="5400902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18" name="Connecteur droit 217"/>
          <p:cNvCxnSpPr>
            <a:stCxn id="222" idx="3"/>
            <a:endCxn id="226" idx="0"/>
          </p:cNvCxnSpPr>
          <p:nvPr/>
        </p:nvCxnSpPr>
        <p:spPr>
          <a:xfrm flipH="1">
            <a:off x="7497651" y="4197546"/>
            <a:ext cx="319700" cy="358678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stCxn id="222" idx="3"/>
            <a:endCxn id="230" idx="0"/>
          </p:cNvCxnSpPr>
          <p:nvPr/>
        </p:nvCxnSpPr>
        <p:spPr>
          <a:xfrm>
            <a:off x="7817351" y="4197546"/>
            <a:ext cx="303974" cy="357796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Forme libre 219"/>
          <p:cNvSpPr/>
          <p:nvPr/>
        </p:nvSpPr>
        <p:spPr>
          <a:xfrm>
            <a:off x="7650669" y="4297863"/>
            <a:ext cx="337109" cy="84565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1" name="Grouper 220"/>
          <p:cNvGrpSpPr/>
          <p:nvPr/>
        </p:nvGrpSpPr>
        <p:grpSpPr>
          <a:xfrm>
            <a:off x="7579401" y="3820236"/>
            <a:ext cx="639216" cy="377310"/>
            <a:chOff x="4913815" y="4585344"/>
            <a:chExt cx="639216" cy="377310"/>
          </a:xfrm>
        </p:grpSpPr>
        <p:sp>
          <p:nvSpPr>
            <p:cNvPr id="222" name="Triangle isocèle 221"/>
            <p:cNvSpPr/>
            <p:nvPr/>
          </p:nvSpPr>
          <p:spPr>
            <a:xfrm>
              <a:off x="4913815" y="4585344"/>
              <a:ext cx="475900" cy="3773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Triangle isocèle 222"/>
            <p:cNvSpPr/>
            <p:nvPr/>
          </p:nvSpPr>
          <p:spPr>
            <a:xfrm>
              <a:off x="5031196" y="4598664"/>
              <a:ext cx="241137" cy="1739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5002681" y="460020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VP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25" name="Grouper 224"/>
          <p:cNvGrpSpPr/>
          <p:nvPr/>
        </p:nvGrpSpPr>
        <p:grpSpPr>
          <a:xfrm>
            <a:off x="7259061" y="4503657"/>
            <a:ext cx="550350" cy="287980"/>
            <a:chOff x="4103397" y="5404777"/>
            <a:chExt cx="550350" cy="287980"/>
          </a:xfrm>
        </p:grpSpPr>
        <p:sp>
          <p:nvSpPr>
            <p:cNvPr id="226" name="Rectangle 225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4103397" y="5404777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29" name="Grouper 228"/>
          <p:cNvGrpSpPr/>
          <p:nvPr/>
        </p:nvGrpSpPr>
        <p:grpSpPr>
          <a:xfrm>
            <a:off x="7879628" y="4498900"/>
            <a:ext cx="550350" cy="291855"/>
            <a:chOff x="4100290" y="5400902"/>
            <a:chExt cx="550350" cy="291855"/>
          </a:xfrm>
        </p:grpSpPr>
        <p:sp>
          <p:nvSpPr>
            <p:cNvPr id="230" name="Rectangle 229"/>
            <p:cNvSpPr/>
            <p:nvPr/>
          </p:nvSpPr>
          <p:spPr>
            <a:xfrm>
              <a:off x="4147926" y="5457344"/>
              <a:ext cx="388121" cy="235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147925" y="5457344"/>
              <a:ext cx="145251" cy="1245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ZoneTexte 231"/>
            <p:cNvSpPr txBox="1"/>
            <p:nvPr/>
          </p:nvSpPr>
          <p:spPr>
            <a:xfrm>
              <a:off x="4100290" y="5400902"/>
              <a:ext cx="550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9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33" name="Connecteur droit avec flèche 232"/>
          <p:cNvCxnSpPr/>
          <p:nvPr/>
        </p:nvCxnSpPr>
        <p:spPr>
          <a:xfrm>
            <a:off x="3925779" y="4220665"/>
            <a:ext cx="494512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Nuage 233"/>
          <p:cNvSpPr/>
          <p:nvPr/>
        </p:nvSpPr>
        <p:spPr>
          <a:xfrm>
            <a:off x="2718097" y="3811936"/>
            <a:ext cx="1130708" cy="867955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ZoneTexte 235"/>
          <p:cNvSpPr txBox="1"/>
          <p:nvPr/>
        </p:nvSpPr>
        <p:spPr>
          <a:xfrm>
            <a:off x="5397449" y="1167216"/>
            <a:ext cx="2350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Features and Hierarchy</a:t>
            </a:r>
          </a:p>
        </p:txBody>
      </p:sp>
      <p:sp>
        <p:nvSpPr>
          <p:cNvPr id="237" name="ZoneTexte 236"/>
          <p:cNvSpPr txBox="1"/>
          <p:nvPr/>
        </p:nvSpPr>
        <p:spPr>
          <a:xfrm>
            <a:off x="2831799" y="3914560"/>
            <a:ext cx="9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Semantic Variation Points</a:t>
            </a:r>
          </a:p>
        </p:txBody>
      </p:sp>
      <p:pic>
        <p:nvPicPr>
          <p:cNvPr id="241" name="Imag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04" y="3870800"/>
            <a:ext cx="326549" cy="326549"/>
          </a:xfrm>
          <a:prstGeom prst="rect">
            <a:avLst/>
          </a:prstGeom>
        </p:spPr>
      </p:pic>
      <p:sp>
        <p:nvSpPr>
          <p:cNvPr id="200" name="Ellipse 199"/>
          <p:cNvSpPr/>
          <p:nvPr/>
        </p:nvSpPr>
        <p:spPr>
          <a:xfrm>
            <a:off x="3072523" y="1739167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3224923" y="1814005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3099523" y="1931759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3278923" y="1961163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/>
          <p:cNvSpPr/>
          <p:nvPr/>
        </p:nvSpPr>
        <p:spPr>
          <a:xfrm>
            <a:off x="3347203" y="1651994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4" name="Connecteur droit avec flèche 243"/>
          <p:cNvCxnSpPr>
            <a:stCxn id="243" idx="3"/>
            <a:endCxn id="201" idx="7"/>
          </p:cNvCxnSpPr>
          <p:nvPr/>
        </p:nvCxnSpPr>
        <p:spPr>
          <a:xfrm flipH="1">
            <a:off x="3271015" y="1698086"/>
            <a:ext cx="84096" cy="12382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avec flèche 244"/>
          <p:cNvCxnSpPr>
            <a:stCxn id="200" idx="4"/>
            <a:endCxn id="235" idx="0"/>
          </p:cNvCxnSpPr>
          <p:nvPr/>
        </p:nvCxnSpPr>
        <p:spPr>
          <a:xfrm>
            <a:off x="3099523" y="1793167"/>
            <a:ext cx="27000" cy="13859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245"/>
          <p:cNvCxnSpPr>
            <a:stCxn id="240" idx="2"/>
          </p:cNvCxnSpPr>
          <p:nvPr/>
        </p:nvCxnSpPr>
        <p:spPr>
          <a:xfrm flipH="1" flipV="1">
            <a:off x="3153523" y="1961163"/>
            <a:ext cx="125400" cy="2700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>
            <a:stCxn id="201" idx="3"/>
            <a:endCxn id="235" idx="7"/>
          </p:cNvCxnSpPr>
          <p:nvPr/>
        </p:nvCxnSpPr>
        <p:spPr>
          <a:xfrm flipH="1">
            <a:off x="3145615" y="1860097"/>
            <a:ext cx="87216" cy="7957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>
            <a:stCxn id="243" idx="2"/>
            <a:endCxn id="200" idx="6"/>
          </p:cNvCxnSpPr>
          <p:nvPr/>
        </p:nvCxnSpPr>
        <p:spPr>
          <a:xfrm flipH="1">
            <a:off x="3126523" y="1678994"/>
            <a:ext cx="220680" cy="87173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Ellipse 248"/>
          <p:cNvSpPr/>
          <p:nvPr/>
        </p:nvSpPr>
        <p:spPr>
          <a:xfrm>
            <a:off x="3423664" y="1851381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0" name="Connecteur droit avec flèche 249"/>
          <p:cNvCxnSpPr>
            <a:stCxn id="249" idx="1"/>
            <a:endCxn id="201" idx="6"/>
          </p:cNvCxnSpPr>
          <p:nvPr/>
        </p:nvCxnSpPr>
        <p:spPr>
          <a:xfrm flipH="1" flipV="1">
            <a:off x="3278923" y="1841005"/>
            <a:ext cx="152649" cy="1828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Ellipse 250"/>
          <p:cNvSpPr/>
          <p:nvPr/>
        </p:nvSpPr>
        <p:spPr>
          <a:xfrm>
            <a:off x="2991456" y="1534642"/>
            <a:ext cx="576526" cy="582555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ZoneTexte 251"/>
          <p:cNvSpPr txBox="1"/>
          <p:nvPr/>
        </p:nvSpPr>
        <p:spPr>
          <a:xfrm>
            <a:off x="2467081" y="2143053"/>
            <a:ext cx="1611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Dependencies graph</a:t>
            </a:r>
          </a:p>
        </p:txBody>
      </p:sp>
      <p:cxnSp>
        <p:nvCxnSpPr>
          <p:cNvPr id="253" name="Connecteur droit avec flèche 252"/>
          <p:cNvCxnSpPr/>
          <p:nvPr/>
        </p:nvCxnSpPr>
        <p:spPr>
          <a:xfrm>
            <a:off x="3925779" y="2000572"/>
            <a:ext cx="494512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4" name="Imag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04" y="1650707"/>
            <a:ext cx="326549" cy="326549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flipV="1">
            <a:off x="6512247" y="2367070"/>
            <a:ext cx="7940" cy="1467368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5234809" y="2307816"/>
            <a:ext cx="949360" cy="1526494"/>
          </a:xfrm>
          <a:custGeom>
            <a:avLst/>
            <a:gdLst>
              <a:gd name="connsiteX0" fmla="*/ 0 w 949360"/>
              <a:gd name="connsiteY0" fmla="*/ 1526494 h 1526494"/>
              <a:gd name="connsiteX1" fmla="*/ 166779 w 949360"/>
              <a:gd name="connsiteY1" fmla="*/ 448969 h 1526494"/>
              <a:gd name="connsiteX2" fmla="*/ 949360 w 949360"/>
              <a:gd name="connsiteY2" fmla="*/ 0 h 152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1526494">
                <a:moveTo>
                  <a:pt x="0" y="1526494"/>
                </a:moveTo>
                <a:cubicBezTo>
                  <a:pt x="4276" y="1114939"/>
                  <a:pt x="8552" y="703385"/>
                  <a:pt x="166779" y="448969"/>
                </a:cubicBezTo>
                <a:cubicBezTo>
                  <a:pt x="325006" y="194553"/>
                  <a:pt x="949360" y="0"/>
                  <a:pt x="949360" y="0"/>
                </a:cubicBezTo>
              </a:path>
            </a:pathLst>
          </a:custGeom>
          <a:ln w="3175" cmpd="sng">
            <a:solidFill>
              <a:srgbClr val="00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orme libre 118"/>
          <p:cNvSpPr/>
          <p:nvPr/>
        </p:nvSpPr>
        <p:spPr>
          <a:xfrm flipH="1">
            <a:off x="6986927" y="2293742"/>
            <a:ext cx="830424" cy="1526494"/>
          </a:xfrm>
          <a:custGeom>
            <a:avLst/>
            <a:gdLst>
              <a:gd name="connsiteX0" fmla="*/ 0 w 949360"/>
              <a:gd name="connsiteY0" fmla="*/ 1526494 h 1526494"/>
              <a:gd name="connsiteX1" fmla="*/ 166779 w 949360"/>
              <a:gd name="connsiteY1" fmla="*/ 448969 h 1526494"/>
              <a:gd name="connsiteX2" fmla="*/ 949360 w 949360"/>
              <a:gd name="connsiteY2" fmla="*/ 0 h 152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1526494">
                <a:moveTo>
                  <a:pt x="0" y="1526494"/>
                </a:moveTo>
                <a:cubicBezTo>
                  <a:pt x="4276" y="1114939"/>
                  <a:pt x="8552" y="703385"/>
                  <a:pt x="166779" y="448969"/>
                </a:cubicBezTo>
                <a:cubicBezTo>
                  <a:pt x="325006" y="194553"/>
                  <a:pt x="949360" y="0"/>
                  <a:pt x="949360" y="0"/>
                </a:cubicBezTo>
              </a:path>
            </a:pathLst>
          </a:custGeom>
          <a:ln w="3175" cmpd="sng">
            <a:solidFill>
              <a:srgbClr val="000000"/>
            </a:solidFill>
            <a:prstDash val="sysDash"/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/>
          <p:cNvSpPr txBox="1"/>
          <p:nvPr/>
        </p:nvSpPr>
        <p:spPr>
          <a:xfrm>
            <a:off x="434697" y="1141248"/>
            <a:ext cx="203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Synthesizing</a:t>
            </a:r>
            <a:r>
              <a:rPr lang="en-US" sz="1200" b="1" dirty="0">
                <a:latin typeface="Seravek ExtraLight"/>
                <a:cs typeface="Seravek ExtraLight"/>
              </a:rPr>
              <a:t> </a:t>
            </a:r>
            <a:endParaRPr lang="en-US" sz="1200" b="1" dirty="0" smtClean="0">
              <a:latin typeface="Seravek ExtraLight"/>
              <a:cs typeface="Seravek ExtraLight"/>
            </a:endParaRPr>
          </a:p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feature </a:t>
            </a:r>
            <a:r>
              <a:rPr lang="en-US" sz="1200" b="1" dirty="0" smtClean="0">
                <a:latin typeface="Seravek ExtraLight"/>
                <a:cs typeface="Seravek ExtraLight"/>
              </a:rPr>
              <a:t>model</a:t>
            </a:r>
          </a:p>
          <a:p>
            <a:pPr algn="ctr"/>
            <a:r>
              <a:rPr lang="en-US" sz="1200" b="1" i="1" dirty="0" smtClean="0">
                <a:latin typeface="Seravek ExtraLight"/>
                <a:cs typeface="Seravek ExtraLight"/>
              </a:rPr>
              <a:t>(abstract syntax variability)</a:t>
            </a:r>
          </a:p>
        </p:txBody>
      </p:sp>
      <p:sp>
        <p:nvSpPr>
          <p:cNvPr id="120" name="ZoneTexte 119"/>
          <p:cNvSpPr txBox="1"/>
          <p:nvPr/>
        </p:nvSpPr>
        <p:spPr>
          <a:xfrm>
            <a:off x="412017" y="4276127"/>
            <a:ext cx="203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Seravek ExtraLight"/>
                <a:cs typeface="Seravek ExtraLight"/>
              </a:rPr>
              <a:t>Synthesizing </a:t>
            </a:r>
            <a:r>
              <a:rPr lang="en-US" sz="1200" b="1" dirty="0" smtClean="0">
                <a:latin typeface="Seravek ExtraLight"/>
                <a:cs typeface="Seravek ExtraLight"/>
              </a:rPr>
              <a:t>orthogonal </a:t>
            </a:r>
            <a:r>
              <a:rPr lang="en-US" sz="1200" b="1" dirty="0" smtClean="0">
                <a:latin typeface="Seravek ExtraLight"/>
                <a:cs typeface="Seravek ExtraLight"/>
              </a:rPr>
              <a:t>variability model</a:t>
            </a:r>
          </a:p>
          <a:p>
            <a:pPr algn="ctr"/>
            <a:r>
              <a:rPr lang="en-US" sz="1200" b="1" i="1" dirty="0" smtClean="0">
                <a:latin typeface="Seravek ExtraLight"/>
                <a:cs typeface="Seravek ExtraLight"/>
              </a:rPr>
              <a:t>(semantic variability)</a:t>
            </a:r>
          </a:p>
        </p:txBody>
      </p:sp>
    </p:spTree>
    <p:extLst>
      <p:ext uri="{BB962C8B-B14F-4D97-AF65-F5344CB8AC3E}">
        <p14:creationId xmlns:p14="http://schemas.microsoft.com/office/powerpoint/2010/main" val="1254147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126</Words>
  <Application>Microsoft Macintosh PowerPoint</Application>
  <PresentationFormat>Présentation à l'écran (4:3)</PresentationFormat>
  <Paragraphs>93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28</cp:revision>
  <dcterms:created xsi:type="dcterms:W3CDTF">2016-07-27T08:29:42Z</dcterms:created>
  <dcterms:modified xsi:type="dcterms:W3CDTF">2016-09-28T11:46:14Z</dcterms:modified>
</cp:coreProperties>
</file>