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68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Document Object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19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DOM Language Bindings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1527"/>
            <a:ext cx="8915400" cy="4713667"/>
          </a:xfrm>
        </p:spPr>
        <p:txBody>
          <a:bodyPr/>
          <a:lstStyle/>
          <a:p>
            <a:r>
              <a:rPr lang="en-GB" sz="2800" dirty="0"/>
              <a:t>Language-independence:</a:t>
            </a:r>
          </a:p>
          <a:p>
            <a:pPr lvl="1"/>
            <a:r>
              <a:rPr lang="en-GB" sz="2400" dirty="0"/>
              <a:t>DOM interfaces are defined using OMG Interface Definition </a:t>
            </a:r>
            <a:r>
              <a:rPr lang="en-GB" sz="2400" dirty="0" smtClean="0"/>
              <a:t>Language.</a:t>
            </a:r>
            <a:endParaRPr lang="en-GB" sz="2400" dirty="0"/>
          </a:p>
          <a:p>
            <a:r>
              <a:rPr lang="en-GB" sz="2800" dirty="0"/>
              <a:t>Language bindings (implementations of DOM interfaces) defined in the Recommendation for</a:t>
            </a:r>
          </a:p>
          <a:p>
            <a:pPr lvl="1"/>
            <a:r>
              <a:rPr lang="en-GB" sz="2400" dirty="0"/>
              <a:t>Java and</a:t>
            </a:r>
          </a:p>
          <a:p>
            <a:pPr lvl="1"/>
            <a:r>
              <a:rPr lang="en-GB" sz="2400" dirty="0" err="1"/>
              <a:t>ECMAScript</a:t>
            </a:r>
            <a:r>
              <a:rPr lang="en-GB" sz="2400" dirty="0"/>
              <a:t> (standardised JavaScript)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Tree Traversal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133600"/>
            <a:ext cx="7348585" cy="4421746"/>
          </a:xfrm>
        </p:spPr>
      </p:pic>
    </p:spTree>
    <p:extLst>
      <p:ext uri="{BB962C8B-B14F-4D97-AF65-F5344CB8AC3E}">
        <p14:creationId xmlns:p14="http://schemas.microsoft.com/office/powerpoint/2010/main" val="18407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DOM nodes</a:t>
            </a:r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2589213" y="1546226"/>
            <a:ext cx="5357052" cy="15542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paragraph of text with a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="/path/page.html"&gt;link in it&lt;/a&gt;.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&lt;/p&gt;	                           		 	</a:t>
            </a:r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89213" y="3488028"/>
            <a:ext cx="81534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element nodes (HTML tag)</a:t>
            </a:r>
          </a:p>
          <a:p>
            <a:pPr lvl="1"/>
            <a:r>
              <a:rPr lang="en-US" dirty="0" smtClean="0"/>
              <a:t>can have children and/or attributes</a:t>
            </a:r>
          </a:p>
          <a:p>
            <a:r>
              <a:rPr lang="en-US" dirty="0" smtClean="0"/>
              <a:t>text nodes (text in a block element)</a:t>
            </a:r>
          </a:p>
          <a:p>
            <a:r>
              <a:rPr lang="en-US" dirty="0" smtClean="0"/>
              <a:t>attribute nodes (attribute/value pair)</a:t>
            </a:r>
          </a:p>
          <a:p>
            <a:pPr lvl="1"/>
            <a:r>
              <a:rPr lang="en-US" dirty="0" smtClean="0"/>
              <a:t>text/attributes are children in an element node</a:t>
            </a:r>
          </a:p>
          <a:p>
            <a:pPr lvl="1"/>
            <a:r>
              <a:rPr lang="en-US" dirty="0" smtClean="0"/>
              <a:t>cannot have children or attributes</a:t>
            </a:r>
          </a:p>
          <a:p>
            <a:pPr lvl="1"/>
            <a:r>
              <a:rPr lang="en-US" dirty="0" smtClean="0"/>
              <a:t>not usually shown when drawing the DOM tree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422" y="1410477"/>
            <a:ext cx="3254032" cy="2572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06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Notes 3.2: Document Object Model</a:t>
            </a:r>
          </a:p>
        </p:txBody>
      </p:sp>
      <p:sp>
        <p:nvSpPr>
          <p:cNvPr id="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EE5D2-B7F0-4196-9DC8-4C39173771AA}" type="slidenum">
              <a:rPr lang="en-GB"/>
              <a:pPr/>
              <a:t>13</a:t>
            </a:fld>
            <a:endParaRPr lang="en-GB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AutoShape 4"/>
          <p:cNvSpPr>
            <a:spLocks noChangeArrowheads="1"/>
          </p:cNvSpPr>
          <p:nvPr/>
        </p:nvSpPr>
        <p:spPr bwMode="auto">
          <a:xfrm>
            <a:off x="6078539" y="1216026"/>
            <a:ext cx="1247775" cy="411163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             </a:t>
            </a:r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6705600" y="16129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6099175" y="1841501"/>
            <a:ext cx="1269524" cy="51935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invoice</a:t>
            </a:r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5715000" y="2603501"/>
            <a:ext cx="1990844" cy="51935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invoicepage</a:t>
            </a:r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4343401" y="4813301"/>
            <a:ext cx="1071161" cy="51935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name</a:t>
            </a:r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5867400" y="3365501"/>
            <a:ext cx="1774448" cy="51935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addressee</a:t>
            </a:r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5715001" y="4051301"/>
            <a:ext cx="2044943" cy="51935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addressdata</a:t>
            </a:r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 flipH="1">
            <a:off x="5257800" y="45085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6705600" y="38227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6705600" y="31369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6705600" y="23749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Oval 15"/>
          <p:cNvSpPr>
            <a:spLocks noChangeArrowheads="1"/>
          </p:cNvSpPr>
          <p:nvPr/>
        </p:nvSpPr>
        <p:spPr bwMode="auto">
          <a:xfrm>
            <a:off x="7696200" y="4813301"/>
            <a:ext cx="1413788" cy="51935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address</a:t>
            </a:r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7086600" y="4508500"/>
            <a:ext cx="762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>
            <a:off x="7620000" y="28321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8" name="AutoShape 18"/>
          <p:cNvSpPr>
            <a:spLocks noChangeArrowheads="1"/>
          </p:cNvSpPr>
          <p:nvPr/>
        </p:nvSpPr>
        <p:spPr bwMode="auto">
          <a:xfrm>
            <a:off x="7924800" y="2451101"/>
            <a:ext cx="2260600" cy="71437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form="00"</a:t>
            </a:r>
          </a:p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type="estimatedbill"</a:t>
            </a:r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3962400" y="5499101"/>
            <a:ext cx="191135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Leila Laskuprintti</a:t>
            </a:r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>
            <a:off x="4876800" y="52705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Oval 21"/>
          <p:cNvSpPr>
            <a:spLocks noChangeArrowheads="1"/>
          </p:cNvSpPr>
          <p:nvPr/>
        </p:nvSpPr>
        <p:spPr bwMode="auto">
          <a:xfrm>
            <a:off x="6172201" y="5499101"/>
            <a:ext cx="2225273" cy="51935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streetaddress</a:t>
            </a:r>
          </a:p>
        </p:txBody>
      </p:sp>
      <p:sp>
        <p:nvSpPr>
          <p:cNvPr id="35862" name="Oval 22"/>
          <p:cNvSpPr>
            <a:spLocks noChangeArrowheads="1"/>
          </p:cNvSpPr>
          <p:nvPr/>
        </p:nvSpPr>
        <p:spPr bwMode="auto">
          <a:xfrm>
            <a:off x="8610601" y="5499101"/>
            <a:ext cx="1642357" cy="51935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postoffice</a:t>
            </a:r>
          </a:p>
        </p:txBody>
      </p:sp>
      <p:sp>
        <p:nvSpPr>
          <p:cNvPr id="35863" name="Line 23"/>
          <p:cNvSpPr>
            <a:spLocks noChangeShapeType="1"/>
          </p:cNvSpPr>
          <p:nvPr/>
        </p:nvSpPr>
        <p:spPr bwMode="auto">
          <a:xfrm flipH="1">
            <a:off x="7772400" y="52705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>
            <a:off x="8686800" y="527050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8534400" y="6261101"/>
            <a:ext cx="178435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70460 KUOPIO</a:t>
            </a:r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6553200" y="6261101"/>
            <a:ext cx="144145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Pyynpolku 1</a:t>
            </a:r>
          </a:p>
        </p:txBody>
      </p:sp>
      <p:sp>
        <p:nvSpPr>
          <p:cNvPr id="35867" name="Line 27"/>
          <p:cNvSpPr>
            <a:spLocks noChangeShapeType="1"/>
          </p:cNvSpPr>
          <p:nvPr/>
        </p:nvSpPr>
        <p:spPr bwMode="auto">
          <a:xfrm>
            <a:off x="9448800" y="60325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Line 28"/>
          <p:cNvSpPr>
            <a:spLocks noChangeShapeType="1"/>
          </p:cNvSpPr>
          <p:nvPr/>
        </p:nvSpPr>
        <p:spPr bwMode="auto">
          <a:xfrm>
            <a:off x="7239000" y="60325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2362200" y="1139825"/>
            <a:ext cx="273685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 b="1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Document</a:t>
            </a:r>
            <a:endParaRPr lang="fi-FI" b="1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getDocumentElement</a:t>
            </a:r>
          </a:p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createAttribute(name)</a:t>
            </a:r>
          </a:p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createElement(tagName)</a:t>
            </a:r>
          </a:p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createTextNode(data)</a:t>
            </a:r>
          </a:p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getDocType()</a:t>
            </a:r>
          </a:p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getElementById(IdVal)</a:t>
            </a:r>
          </a:p>
        </p:txBody>
      </p:sp>
      <p:sp>
        <p:nvSpPr>
          <p:cNvPr id="35870" name="Text Box 30"/>
          <p:cNvSpPr txBox="1">
            <a:spLocks noChangeArrowheads="1"/>
          </p:cNvSpPr>
          <p:nvPr/>
        </p:nvSpPr>
        <p:spPr bwMode="auto">
          <a:xfrm>
            <a:off x="2371725" y="301626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Node</a:t>
            </a:r>
          </a:p>
        </p:txBody>
      </p:sp>
      <p:sp>
        <p:nvSpPr>
          <p:cNvPr id="35871" name="Line 31"/>
          <p:cNvSpPr>
            <a:spLocks noChangeShapeType="1"/>
          </p:cNvSpPr>
          <p:nvPr/>
        </p:nvSpPr>
        <p:spPr bwMode="auto">
          <a:xfrm flipV="1">
            <a:off x="2743200" y="60642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872" name="Group 32"/>
          <p:cNvGrpSpPr>
            <a:grpSpLocks/>
          </p:cNvGrpSpPr>
          <p:nvPr/>
        </p:nvGrpSpPr>
        <p:grpSpPr bwMode="auto">
          <a:xfrm>
            <a:off x="1524000" y="4414838"/>
            <a:ext cx="2133600" cy="2438400"/>
            <a:chOff x="0" y="2784"/>
            <a:chExt cx="1344" cy="1536"/>
          </a:xfrm>
        </p:grpSpPr>
        <p:sp>
          <p:nvSpPr>
            <p:cNvPr id="35873" name="Rectangle 33"/>
            <p:cNvSpPr>
              <a:spLocks noChangeArrowheads="1"/>
            </p:cNvSpPr>
            <p:nvPr/>
          </p:nvSpPr>
          <p:spPr bwMode="auto">
            <a:xfrm>
              <a:off x="0" y="2784"/>
              <a:ext cx="1344" cy="15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4" name="AutoShape 34"/>
            <p:cNvSpPr>
              <a:spLocks noChangeArrowheads="1"/>
            </p:cNvSpPr>
            <p:nvPr/>
          </p:nvSpPr>
          <p:spPr bwMode="auto">
            <a:xfrm>
              <a:off x="288" y="2928"/>
              <a:ext cx="727" cy="23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i-FI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Document</a:t>
              </a:r>
            </a:p>
          </p:txBody>
        </p:sp>
        <p:sp>
          <p:nvSpPr>
            <p:cNvPr id="35875" name="Oval 35"/>
            <p:cNvSpPr>
              <a:spLocks noChangeArrowheads="1"/>
            </p:cNvSpPr>
            <p:nvPr/>
          </p:nvSpPr>
          <p:spPr bwMode="auto">
            <a:xfrm>
              <a:off x="240" y="3264"/>
              <a:ext cx="830" cy="3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i-FI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Element</a:t>
              </a:r>
            </a:p>
          </p:txBody>
        </p:sp>
        <p:sp>
          <p:nvSpPr>
            <p:cNvPr id="35876" name="AutoShape 36"/>
            <p:cNvSpPr>
              <a:spLocks noChangeArrowheads="1"/>
            </p:cNvSpPr>
            <p:nvPr/>
          </p:nvSpPr>
          <p:spPr bwMode="auto">
            <a:xfrm>
              <a:off x="96" y="3984"/>
              <a:ext cx="1112" cy="23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i-FI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NamedNodeMap</a:t>
              </a:r>
            </a:p>
          </p:txBody>
        </p:sp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432" y="3648"/>
              <a:ext cx="353" cy="2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i-FI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Text</a:t>
              </a:r>
            </a:p>
          </p:txBody>
        </p:sp>
      </p:grpSp>
      <p:sp>
        <p:nvSpPr>
          <p:cNvPr id="35878" name="Text Box 38"/>
          <p:cNvSpPr txBox="1">
            <a:spLocks noChangeArrowheads="1"/>
          </p:cNvSpPr>
          <p:nvPr/>
        </p:nvSpPr>
        <p:spPr bwMode="auto">
          <a:xfrm>
            <a:off x="5715001" y="304801"/>
            <a:ext cx="4435475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 sz="280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DOM interfaces: </a:t>
            </a:r>
            <a:r>
              <a:rPr lang="fi-FI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Document</a:t>
            </a:r>
            <a:endParaRPr lang="fi-FI" sz="2800"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2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Notes 3.2: Document Object Model</a:t>
            </a:r>
          </a:p>
        </p:txBody>
      </p:sp>
      <p:sp>
        <p:nvSpPr>
          <p:cNvPr id="4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00C3E-F70A-4FB5-AEA9-F98FD1719991}" type="slidenum">
              <a:rPr lang="en-GB"/>
              <a:pPr/>
              <a:t>14</a:t>
            </a:fld>
            <a:endParaRPr lang="en-GB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5410201" y="304801"/>
            <a:ext cx="4106863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 sz="280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DOM interfaces: </a:t>
            </a:r>
            <a:r>
              <a:rPr lang="fi-FI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Element</a:t>
            </a:r>
            <a:endParaRPr lang="fi-FI" sz="2800"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524000" y="911225"/>
            <a:ext cx="91440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6078539" y="1216026"/>
            <a:ext cx="1247775" cy="411163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               </a:t>
            </a:r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6705600" y="16129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6099175" y="1841501"/>
            <a:ext cx="1269524" cy="519351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invoice</a:t>
            </a:r>
          </a:p>
        </p:txBody>
      </p:sp>
      <p:sp>
        <p:nvSpPr>
          <p:cNvPr id="37896" name="Oval 8"/>
          <p:cNvSpPr>
            <a:spLocks noChangeArrowheads="1"/>
          </p:cNvSpPr>
          <p:nvPr/>
        </p:nvSpPr>
        <p:spPr bwMode="auto">
          <a:xfrm>
            <a:off x="5715000" y="2603501"/>
            <a:ext cx="1990844" cy="519351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invoicepage</a:t>
            </a:r>
          </a:p>
        </p:txBody>
      </p:sp>
      <p:sp>
        <p:nvSpPr>
          <p:cNvPr id="37897" name="Oval 9"/>
          <p:cNvSpPr>
            <a:spLocks noChangeArrowheads="1"/>
          </p:cNvSpPr>
          <p:nvPr/>
        </p:nvSpPr>
        <p:spPr bwMode="auto">
          <a:xfrm>
            <a:off x="4343401" y="4813301"/>
            <a:ext cx="1071161" cy="519351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name</a:t>
            </a:r>
          </a:p>
        </p:txBody>
      </p:sp>
      <p:sp>
        <p:nvSpPr>
          <p:cNvPr id="37898" name="Oval 10"/>
          <p:cNvSpPr>
            <a:spLocks noChangeArrowheads="1"/>
          </p:cNvSpPr>
          <p:nvPr/>
        </p:nvSpPr>
        <p:spPr bwMode="auto">
          <a:xfrm>
            <a:off x="5867400" y="3365501"/>
            <a:ext cx="1774448" cy="519351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addressee</a:t>
            </a:r>
          </a:p>
        </p:txBody>
      </p:sp>
      <p:sp>
        <p:nvSpPr>
          <p:cNvPr id="37899" name="Oval 11"/>
          <p:cNvSpPr>
            <a:spLocks noChangeArrowheads="1"/>
          </p:cNvSpPr>
          <p:nvPr/>
        </p:nvSpPr>
        <p:spPr bwMode="auto">
          <a:xfrm>
            <a:off x="5715001" y="4051301"/>
            <a:ext cx="2044943" cy="519351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addressdata</a:t>
            </a:r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 flipH="1">
            <a:off x="5257800" y="45085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6705600" y="38227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6705600" y="31369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6705600" y="23749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Oval 16"/>
          <p:cNvSpPr>
            <a:spLocks noChangeArrowheads="1"/>
          </p:cNvSpPr>
          <p:nvPr/>
        </p:nvSpPr>
        <p:spPr bwMode="auto">
          <a:xfrm>
            <a:off x="7696200" y="4813301"/>
            <a:ext cx="1413788" cy="519351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address</a:t>
            </a:r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7086600" y="4508500"/>
            <a:ext cx="762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>
            <a:off x="7620000" y="28321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AutoShape 19"/>
          <p:cNvSpPr>
            <a:spLocks noChangeArrowheads="1"/>
          </p:cNvSpPr>
          <p:nvPr/>
        </p:nvSpPr>
        <p:spPr bwMode="auto">
          <a:xfrm>
            <a:off x="7924800" y="2451101"/>
            <a:ext cx="2260600" cy="71437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form="00"</a:t>
            </a:r>
          </a:p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type="estimatedbill"</a:t>
            </a:r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3962400" y="5499101"/>
            <a:ext cx="191135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Leila Laskuprintti</a:t>
            </a:r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>
            <a:off x="4876800" y="52705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Oval 22"/>
          <p:cNvSpPr>
            <a:spLocks noChangeArrowheads="1"/>
          </p:cNvSpPr>
          <p:nvPr/>
        </p:nvSpPr>
        <p:spPr bwMode="auto">
          <a:xfrm>
            <a:off x="6172201" y="5499101"/>
            <a:ext cx="2225273" cy="519351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streetaddress</a:t>
            </a:r>
          </a:p>
        </p:txBody>
      </p:sp>
      <p:sp>
        <p:nvSpPr>
          <p:cNvPr id="37911" name="Oval 23"/>
          <p:cNvSpPr>
            <a:spLocks noChangeArrowheads="1"/>
          </p:cNvSpPr>
          <p:nvPr/>
        </p:nvSpPr>
        <p:spPr bwMode="auto">
          <a:xfrm>
            <a:off x="8610601" y="5499101"/>
            <a:ext cx="1642357" cy="519351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postoffice</a:t>
            </a:r>
          </a:p>
        </p:txBody>
      </p:sp>
      <p:sp>
        <p:nvSpPr>
          <p:cNvPr id="37912" name="Line 24"/>
          <p:cNvSpPr>
            <a:spLocks noChangeShapeType="1"/>
          </p:cNvSpPr>
          <p:nvPr/>
        </p:nvSpPr>
        <p:spPr bwMode="auto">
          <a:xfrm flipH="1">
            <a:off x="7772400" y="52705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Line 25"/>
          <p:cNvSpPr>
            <a:spLocks noChangeShapeType="1"/>
          </p:cNvSpPr>
          <p:nvPr/>
        </p:nvSpPr>
        <p:spPr bwMode="auto">
          <a:xfrm>
            <a:off x="8686800" y="527050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4" name="Rectangle 26"/>
          <p:cNvSpPr>
            <a:spLocks noChangeArrowheads="1"/>
          </p:cNvSpPr>
          <p:nvPr/>
        </p:nvSpPr>
        <p:spPr bwMode="auto">
          <a:xfrm>
            <a:off x="8534400" y="6261101"/>
            <a:ext cx="178435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70460 KUOPIO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6553200" y="6261101"/>
            <a:ext cx="144145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Pyynpolku 1</a:t>
            </a:r>
          </a:p>
        </p:txBody>
      </p:sp>
      <p:sp>
        <p:nvSpPr>
          <p:cNvPr id="37916" name="Line 28"/>
          <p:cNvSpPr>
            <a:spLocks noChangeShapeType="1"/>
          </p:cNvSpPr>
          <p:nvPr/>
        </p:nvSpPr>
        <p:spPr bwMode="auto">
          <a:xfrm>
            <a:off x="9448800" y="60325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7" name="Line 29"/>
          <p:cNvSpPr>
            <a:spLocks noChangeShapeType="1"/>
          </p:cNvSpPr>
          <p:nvPr/>
        </p:nvSpPr>
        <p:spPr bwMode="auto">
          <a:xfrm>
            <a:off x="7239000" y="60325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8" name="Text Box 30"/>
          <p:cNvSpPr txBox="1">
            <a:spLocks noChangeArrowheads="1"/>
          </p:cNvSpPr>
          <p:nvPr/>
        </p:nvSpPr>
        <p:spPr bwMode="auto">
          <a:xfrm>
            <a:off x="1828800" y="1139825"/>
            <a:ext cx="344805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 b="1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Element</a:t>
            </a:r>
            <a:endParaRPr lang="fi-FI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getTagName</a:t>
            </a:r>
          </a:p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getAttributeNode(name)</a:t>
            </a:r>
          </a:p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setAttributeNode(attr)</a:t>
            </a:r>
          </a:p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removeAttribute(name)</a:t>
            </a:r>
          </a:p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getElementsByTagName(name)</a:t>
            </a:r>
          </a:p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hasAttribute(name)</a:t>
            </a:r>
          </a:p>
        </p:txBody>
      </p:sp>
      <p:sp>
        <p:nvSpPr>
          <p:cNvPr id="37919" name="Text Box 31"/>
          <p:cNvSpPr txBox="1">
            <a:spLocks noChangeArrowheads="1"/>
          </p:cNvSpPr>
          <p:nvPr/>
        </p:nvSpPr>
        <p:spPr bwMode="auto">
          <a:xfrm>
            <a:off x="1828800" y="301626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Node</a:t>
            </a:r>
          </a:p>
        </p:txBody>
      </p:sp>
      <p:sp>
        <p:nvSpPr>
          <p:cNvPr id="37920" name="Line 32"/>
          <p:cNvSpPr>
            <a:spLocks noChangeShapeType="1"/>
          </p:cNvSpPr>
          <p:nvPr/>
        </p:nvSpPr>
        <p:spPr bwMode="auto">
          <a:xfrm flipV="1">
            <a:off x="2200275" y="60642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921" name="Group 33"/>
          <p:cNvGrpSpPr>
            <a:grpSpLocks/>
          </p:cNvGrpSpPr>
          <p:nvPr/>
        </p:nvGrpSpPr>
        <p:grpSpPr bwMode="auto">
          <a:xfrm>
            <a:off x="1524000" y="4414838"/>
            <a:ext cx="2133600" cy="2438400"/>
            <a:chOff x="0" y="2784"/>
            <a:chExt cx="1344" cy="1536"/>
          </a:xfrm>
        </p:grpSpPr>
        <p:sp>
          <p:nvSpPr>
            <p:cNvPr id="37922" name="Rectangle 34"/>
            <p:cNvSpPr>
              <a:spLocks noChangeArrowheads="1"/>
            </p:cNvSpPr>
            <p:nvPr/>
          </p:nvSpPr>
          <p:spPr bwMode="auto">
            <a:xfrm>
              <a:off x="0" y="2784"/>
              <a:ext cx="1344" cy="15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3" name="AutoShape 35"/>
            <p:cNvSpPr>
              <a:spLocks noChangeArrowheads="1"/>
            </p:cNvSpPr>
            <p:nvPr/>
          </p:nvSpPr>
          <p:spPr bwMode="auto">
            <a:xfrm>
              <a:off x="288" y="2928"/>
              <a:ext cx="727" cy="23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i-FI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Document</a:t>
              </a:r>
            </a:p>
          </p:txBody>
        </p:sp>
        <p:sp>
          <p:nvSpPr>
            <p:cNvPr id="37924" name="Oval 36"/>
            <p:cNvSpPr>
              <a:spLocks noChangeArrowheads="1"/>
            </p:cNvSpPr>
            <p:nvPr/>
          </p:nvSpPr>
          <p:spPr bwMode="auto">
            <a:xfrm>
              <a:off x="240" y="3264"/>
              <a:ext cx="830" cy="3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i-FI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Element</a:t>
              </a:r>
            </a:p>
          </p:txBody>
        </p:sp>
        <p:sp>
          <p:nvSpPr>
            <p:cNvPr id="37925" name="AutoShape 37"/>
            <p:cNvSpPr>
              <a:spLocks noChangeArrowheads="1"/>
            </p:cNvSpPr>
            <p:nvPr/>
          </p:nvSpPr>
          <p:spPr bwMode="auto">
            <a:xfrm>
              <a:off x="96" y="3984"/>
              <a:ext cx="1112" cy="23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i-FI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NamedNodeMap</a:t>
              </a:r>
            </a:p>
          </p:txBody>
        </p:sp>
        <p:sp>
          <p:nvSpPr>
            <p:cNvPr id="37926" name="Rectangle 38"/>
            <p:cNvSpPr>
              <a:spLocks noChangeArrowheads="1"/>
            </p:cNvSpPr>
            <p:nvPr/>
          </p:nvSpPr>
          <p:spPr bwMode="auto">
            <a:xfrm>
              <a:off x="432" y="3648"/>
              <a:ext cx="353" cy="2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i-FI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731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Notes 3.2: Document Object Model</a:t>
            </a: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3F9E0-58DD-4002-83AC-D4538773975C}" type="slidenum">
              <a:rPr lang="en-GB"/>
              <a:pPr/>
              <a:t>15</a:t>
            </a:fld>
            <a:endParaRPr lang="en-GB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fi-FI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6553200" y="304801"/>
            <a:ext cx="3651250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 sz="280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DOM interfaces: </a:t>
            </a:r>
            <a:r>
              <a:rPr lang="fi-FI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Node</a:t>
            </a:r>
            <a:endParaRPr lang="fi-FI" sz="2800"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6078539" y="1219201"/>
            <a:ext cx="1247775" cy="411163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>
                <a:latin typeface="Arial" panose="020B0604020202020204" pitchFamily="34" charset="0"/>
              </a:rPr>
              <a:t>                </a:t>
            </a: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6705600" y="161607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6099175" y="1844676"/>
            <a:ext cx="1269524" cy="519351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>
                <a:latin typeface="Arial" panose="020B0604020202020204" pitchFamily="34" charset="0"/>
              </a:rPr>
              <a:t>invoice</a:t>
            </a:r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5715000" y="2606676"/>
            <a:ext cx="1990844" cy="519351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>
                <a:latin typeface="Arial" panose="020B0604020202020204" pitchFamily="34" charset="0"/>
              </a:rPr>
              <a:t>invoicepage</a:t>
            </a:r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4343401" y="4816476"/>
            <a:ext cx="1071161" cy="519351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>
                <a:latin typeface="Arial" panose="020B0604020202020204" pitchFamily="34" charset="0"/>
              </a:rPr>
              <a:t>name</a:t>
            </a:r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5867400" y="3368676"/>
            <a:ext cx="1774448" cy="519351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>
                <a:latin typeface="Arial" panose="020B0604020202020204" pitchFamily="34" charset="0"/>
              </a:rPr>
              <a:t>addressee</a:t>
            </a:r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5715001" y="4054476"/>
            <a:ext cx="2044943" cy="519351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>
                <a:latin typeface="Arial" panose="020B0604020202020204" pitchFamily="34" charset="0"/>
              </a:rPr>
              <a:t>addressdata</a:t>
            </a:r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 flipH="1">
            <a:off x="5257800" y="4511675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6705600" y="382587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6705600" y="314007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6705600" y="237807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Oval 16"/>
          <p:cNvSpPr>
            <a:spLocks noChangeArrowheads="1"/>
          </p:cNvSpPr>
          <p:nvPr/>
        </p:nvSpPr>
        <p:spPr bwMode="auto">
          <a:xfrm>
            <a:off x="7696200" y="4816476"/>
            <a:ext cx="1413788" cy="519351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>
                <a:latin typeface="Arial" panose="020B0604020202020204" pitchFamily="34" charset="0"/>
              </a:rPr>
              <a:t>address</a:t>
            </a:r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7086600" y="4511675"/>
            <a:ext cx="762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7620000" y="2835275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AutoShape 19"/>
          <p:cNvSpPr>
            <a:spLocks noChangeArrowheads="1"/>
          </p:cNvSpPr>
          <p:nvPr/>
        </p:nvSpPr>
        <p:spPr bwMode="auto">
          <a:xfrm>
            <a:off x="7924800" y="2454276"/>
            <a:ext cx="2260600" cy="71437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>
                <a:latin typeface="Arial" panose="020B0604020202020204" pitchFamily="34" charset="0"/>
              </a:rPr>
              <a:t>form="00"</a:t>
            </a:r>
          </a:p>
          <a:p>
            <a:r>
              <a:rPr lang="fi-FI">
                <a:latin typeface="Arial" panose="020B0604020202020204" pitchFamily="34" charset="0"/>
              </a:rPr>
              <a:t>type="estimatedbill"</a:t>
            </a: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3962400" y="5502276"/>
            <a:ext cx="1911350" cy="3794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>
                <a:latin typeface="Arial" panose="020B0604020202020204" pitchFamily="34" charset="0"/>
              </a:rPr>
              <a:t>Leila Laskuprintti</a:t>
            </a:r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4876800" y="527367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Oval 22"/>
          <p:cNvSpPr>
            <a:spLocks noChangeArrowheads="1"/>
          </p:cNvSpPr>
          <p:nvPr/>
        </p:nvSpPr>
        <p:spPr bwMode="auto">
          <a:xfrm>
            <a:off x="6172201" y="5502276"/>
            <a:ext cx="2225273" cy="519351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>
                <a:latin typeface="Arial" panose="020B0604020202020204" pitchFamily="34" charset="0"/>
              </a:rPr>
              <a:t>streetaddress</a:t>
            </a:r>
          </a:p>
        </p:txBody>
      </p:sp>
      <p:sp>
        <p:nvSpPr>
          <p:cNvPr id="33815" name="Oval 23"/>
          <p:cNvSpPr>
            <a:spLocks noChangeArrowheads="1"/>
          </p:cNvSpPr>
          <p:nvPr/>
        </p:nvSpPr>
        <p:spPr bwMode="auto">
          <a:xfrm>
            <a:off x="8610601" y="5502276"/>
            <a:ext cx="1642357" cy="519351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>
                <a:latin typeface="Arial" panose="020B0604020202020204" pitchFamily="34" charset="0"/>
              </a:rPr>
              <a:t>postoffice</a:t>
            </a:r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 flipH="1">
            <a:off x="7772400" y="5273675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8686800" y="5273675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8534400" y="6264276"/>
            <a:ext cx="1784350" cy="3794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>
                <a:latin typeface="Arial" panose="020B0604020202020204" pitchFamily="34" charset="0"/>
              </a:rPr>
              <a:t>70460 KUOPIO</a:t>
            </a: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6553200" y="6264276"/>
            <a:ext cx="1441450" cy="37941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i-FI">
                <a:latin typeface="Arial" panose="020B0604020202020204" pitchFamily="34" charset="0"/>
              </a:rPr>
              <a:t>Pyynpolku 1</a:t>
            </a:r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>
            <a:off x="9448800" y="603567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Line 29"/>
          <p:cNvSpPr>
            <a:spLocks noChangeShapeType="1"/>
          </p:cNvSpPr>
          <p:nvPr/>
        </p:nvSpPr>
        <p:spPr bwMode="auto">
          <a:xfrm>
            <a:off x="7239000" y="603567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1524000" y="1"/>
            <a:ext cx="362585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i-FI" b="1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Node</a:t>
            </a:r>
            <a:endParaRPr lang="fi-FI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getNodeType</a:t>
            </a:r>
          </a:p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getNodeValue</a:t>
            </a:r>
          </a:p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getOwnerDocument</a:t>
            </a:r>
          </a:p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getParentNode</a:t>
            </a:r>
          </a:p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hasChildNodes	getChildNodes</a:t>
            </a:r>
          </a:p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getFirstChild</a:t>
            </a:r>
          </a:p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getLastChild</a:t>
            </a:r>
          </a:p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getPreviousSibling</a:t>
            </a:r>
          </a:p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getNextSibling</a:t>
            </a:r>
          </a:p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hasAttributes	getAttributes</a:t>
            </a:r>
          </a:p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appendChild(newChild)</a:t>
            </a:r>
          </a:p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insertBefore(newChild,refChild)</a:t>
            </a:r>
          </a:p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replaceChild(newChild,oldChild)</a:t>
            </a:r>
          </a:p>
          <a:p>
            <a:r>
              <a:rPr lang="fi-FI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removeChild(oldChild)</a:t>
            </a:r>
          </a:p>
          <a:p>
            <a:endParaRPr lang="fi-FI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33823" name="Group 31"/>
          <p:cNvGrpSpPr>
            <a:grpSpLocks/>
          </p:cNvGrpSpPr>
          <p:nvPr/>
        </p:nvGrpSpPr>
        <p:grpSpPr bwMode="auto">
          <a:xfrm>
            <a:off x="1524000" y="4418013"/>
            <a:ext cx="2133600" cy="2438400"/>
            <a:chOff x="0" y="2784"/>
            <a:chExt cx="1344" cy="1536"/>
          </a:xfrm>
        </p:grpSpPr>
        <p:sp>
          <p:nvSpPr>
            <p:cNvPr id="33824" name="Rectangle 32"/>
            <p:cNvSpPr>
              <a:spLocks noChangeArrowheads="1"/>
            </p:cNvSpPr>
            <p:nvPr/>
          </p:nvSpPr>
          <p:spPr bwMode="auto">
            <a:xfrm>
              <a:off x="0" y="2784"/>
              <a:ext cx="1344" cy="15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5" name="AutoShape 33"/>
            <p:cNvSpPr>
              <a:spLocks noChangeArrowheads="1"/>
            </p:cNvSpPr>
            <p:nvPr/>
          </p:nvSpPr>
          <p:spPr bwMode="auto">
            <a:xfrm>
              <a:off x="288" y="2928"/>
              <a:ext cx="727" cy="23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i-FI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Document</a:t>
              </a:r>
              <a:endParaRPr lang="fi-FI" sz="1600">
                <a:latin typeface="Arial" panose="020B0604020202020204" pitchFamily="34" charset="0"/>
              </a:endParaRPr>
            </a:p>
          </p:txBody>
        </p:sp>
        <p:sp>
          <p:nvSpPr>
            <p:cNvPr id="33826" name="Oval 34"/>
            <p:cNvSpPr>
              <a:spLocks noChangeArrowheads="1"/>
            </p:cNvSpPr>
            <p:nvPr/>
          </p:nvSpPr>
          <p:spPr bwMode="auto">
            <a:xfrm>
              <a:off x="240" y="3264"/>
              <a:ext cx="830" cy="3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i-FI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Element</a:t>
              </a:r>
              <a:endParaRPr lang="fi-FI" sz="1600">
                <a:latin typeface="Arial" panose="020B0604020202020204" pitchFamily="34" charset="0"/>
              </a:endParaRPr>
            </a:p>
          </p:txBody>
        </p:sp>
        <p:sp>
          <p:nvSpPr>
            <p:cNvPr id="33827" name="AutoShape 35"/>
            <p:cNvSpPr>
              <a:spLocks noChangeArrowheads="1"/>
            </p:cNvSpPr>
            <p:nvPr/>
          </p:nvSpPr>
          <p:spPr bwMode="auto">
            <a:xfrm>
              <a:off x="96" y="3984"/>
              <a:ext cx="1112" cy="23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i-FI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NamedNodeMap</a:t>
              </a:r>
              <a:endParaRPr lang="fi-FI" sz="1600">
                <a:latin typeface="Arial" panose="020B0604020202020204" pitchFamily="34" charset="0"/>
              </a:endParaRPr>
            </a:p>
          </p:txBody>
        </p:sp>
        <p:sp>
          <p:nvSpPr>
            <p:cNvPr id="33828" name="Rectangle 36"/>
            <p:cNvSpPr>
              <a:spLocks noChangeArrowheads="1"/>
            </p:cNvSpPr>
            <p:nvPr/>
          </p:nvSpPr>
          <p:spPr bwMode="auto">
            <a:xfrm>
              <a:off x="432" y="3648"/>
              <a:ext cx="353" cy="2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i-FI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Text</a:t>
              </a:r>
              <a:endParaRPr lang="fi-FI" sz="160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120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DOM is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 does not implement all of DHTML. (Events)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 is not a binary specification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Is not a way of presenting objects to XML / HTML.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Is not a set of data structures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 does not define the “true inner semantics” of XML/HTML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85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DOM?</a:t>
            </a:r>
          </a:p>
          <a:p>
            <a:r>
              <a:rPr lang="en-US" dirty="0" smtClean="0"/>
              <a:t>What DOM is not?</a:t>
            </a:r>
          </a:p>
          <a:p>
            <a:r>
              <a:rPr lang="en-US" dirty="0" smtClean="0"/>
              <a:t>The DOM tree</a:t>
            </a:r>
          </a:p>
          <a:p>
            <a:pPr lvl="1"/>
            <a:r>
              <a:rPr lang="en-US" dirty="0" smtClean="0"/>
              <a:t>Types of DOM nodes</a:t>
            </a:r>
          </a:p>
          <a:p>
            <a:pPr lvl="1"/>
            <a:r>
              <a:rPr lang="en-US" dirty="0" smtClean="0"/>
              <a:t>Traversing the DOM tree</a:t>
            </a:r>
          </a:p>
          <a:p>
            <a:pPr lvl="1"/>
            <a:r>
              <a:rPr lang="en-US" dirty="0" smtClean="0"/>
              <a:t>Modifying the DOM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1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spcAft>
                <a:spcPct val="40000"/>
              </a:spcAft>
            </a:pPr>
            <a:r>
              <a:rPr lang="en-GB" sz="2800" dirty="0"/>
              <a:t>An object-based, language-neutral API for XML and HTML documents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allows programs and scripts to build documents, navigate their structure, add, modify or delete elements and content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Provides a foundation for developing </a:t>
            </a:r>
            <a:br>
              <a:rPr lang="en-GB" sz="2400" dirty="0"/>
            </a:br>
            <a:r>
              <a:rPr lang="en-GB" sz="2400" dirty="0"/>
              <a:t>		querying, filtering, </a:t>
            </a:r>
            <a:br>
              <a:rPr lang="en-GB" sz="2400" dirty="0"/>
            </a:br>
            <a:r>
              <a:rPr lang="en-GB" sz="2400" dirty="0"/>
              <a:t>		transformation, rendering etc. </a:t>
            </a:r>
            <a:br>
              <a:rPr lang="en-GB" sz="2400" dirty="0"/>
            </a:br>
            <a:r>
              <a:rPr lang="en-GB" sz="2400" dirty="0"/>
              <a:t>applications on top of DOM implementations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To </a:t>
            </a:r>
            <a:r>
              <a:rPr lang="en-GB" sz="2800" dirty="0"/>
              <a:t>provide uniform access to  structured documents in diverse applications (parsers, browsers, editors,  databases)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366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Structure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Based on O-O concepts:</a:t>
            </a:r>
            <a:endParaRPr lang="en-GB" sz="2400" dirty="0"/>
          </a:p>
          <a:p>
            <a:pPr lvl="1">
              <a:lnSpc>
                <a:spcPct val="90000"/>
              </a:lnSpc>
            </a:pPr>
            <a:r>
              <a:rPr lang="en-GB" sz="2400" i="1" dirty="0"/>
              <a:t>methods</a:t>
            </a:r>
            <a:r>
              <a:rPr lang="en-GB" sz="2400" dirty="0"/>
              <a:t> (to access or change object’s state)</a:t>
            </a:r>
          </a:p>
          <a:p>
            <a:pPr lvl="1">
              <a:lnSpc>
                <a:spcPct val="90000"/>
              </a:lnSpc>
            </a:pPr>
            <a:r>
              <a:rPr lang="en-GB" sz="2400" i="1" dirty="0"/>
              <a:t>interfaces</a:t>
            </a:r>
            <a:r>
              <a:rPr lang="en-GB" sz="2400" dirty="0"/>
              <a:t> (declaration of a set of methods) </a:t>
            </a:r>
          </a:p>
          <a:p>
            <a:pPr lvl="1">
              <a:lnSpc>
                <a:spcPct val="90000"/>
              </a:lnSpc>
            </a:pPr>
            <a:r>
              <a:rPr lang="en-GB" sz="2400" i="1" dirty="0"/>
              <a:t>objects</a:t>
            </a:r>
            <a:r>
              <a:rPr lang="en-GB" sz="2400" dirty="0"/>
              <a:t> (encapsulation of data and methods)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8215" y="495321"/>
            <a:ext cx="8911687" cy="844082"/>
          </a:xfrm>
        </p:spPr>
        <p:txBody>
          <a:bodyPr/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215" y="1738649"/>
            <a:ext cx="7628974" cy="4739424"/>
          </a:xfrm>
        </p:spPr>
      </p:pic>
    </p:spTree>
    <p:extLst>
      <p:ext uri="{BB962C8B-B14F-4D97-AF65-F5344CB8AC3E}">
        <p14:creationId xmlns:p14="http://schemas.microsoft.com/office/powerpoint/2010/main" val="357322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2566"/>
          </a:xfrm>
        </p:spPr>
        <p:txBody>
          <a:bodyPr/>
          <a:lstStyle/>
          <a:p>
            <a:r>
              <a:rPr lang="en-GB" dirty="0">
                <a:latin typeface="+mn-lt"/>
              </a:rPr>
              <a:t>Structure of DOM Level 1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61375"/>
            <a:ext cx="8915400" cy="4249847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GB" sz="2800" dirty="0"/>
              <a:t>I: DOM </a:t>
            </a:r>
            <a:r>
              <a:rPr lang="en-GB" sz="2800" b="1" dirty="0"/>
              <a:t>Core Interfaces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GB" sz="2400" b="1" dirty="0"/>
              <a:t>Fundamental interfaces</a:t>
            </a:r>
            <a:r>
              <a:rPr lang="en-GB" sz="2400" dirty="0"/>
              <a:t> </a:t>
            </a:r>
          </a:p>
          <a:p>
            <a:pPr lvl="2">
              <a:lnSpc>
                <a:spcPct val="90000"/>
              </a:lnSpc>
            </a:pPr>
            <a:r>
              <a:rPr lang="en-GB" sz="2200" dirty="0"/>
              <a:t>basic interfaces to structured documents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Extended interfaces </a:t>
            </a:r>
          </a:p>
          <a:p>
            <a:pPr lvl="2">
              <a:lnSpc>
                <a:spcPct val="90000"/>
              </a:lnSpc>
            </a:pPr>
            <a:r>
              <a:rPr lang="en-GB" sz="2200" dirty="0"/>
              <a:t>XML specific: </a:t>
            </a:r>
            <a:r>
              <a:rPr lang="en-GB" sz="2200" dirty="0" err="1"/>
              <a:t>CDATASection</a:t>
            </a:r>
            <a:r>
              <a:rPr lang="en-GB" sz="2200" dirty="0"/>
              <a:t>, </a:t>
            </a:r>
            <a:r>
              <a:rPr lang="en-GB" sz="2200" dirty="0" err="1"/>
              <a:t>DocumentType</a:t>
            </a:r>
            <a:r>
              <a:rPr lang="en-GB" sz="2200" dirty="0"/>
              <a:t>, Notation, Entity, </a:t>
            </a:r>
            <a:r>
              <a:rPr lang="en-GB" sz="2200" dirty="0" err="1"/>
              <a:t>EntityReference</a:t>
            </a:r>
            <a:r>
              <a:rPr lang="en-GB" sz="2200" dirty="0"/>
              <a:t>, </a:t>
            </a:r>
            <a:r>
              <a:rPr lang="en-GB" sz="2200" dirty="0" err="1"/>
              <a:t>ProcessingInstruction</a:t>
            </a:r>
            <a:endParaRPr lang="en-GB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GB" sz="2800" dirty="0"/>
              <a:t>II: DOM </a:t>
            </a:r>
            <a:r>
              <a:rPr lang="en-GB" sz="2800" b="1" dirty="0"/>
              <a:t>HTML Interfaces</a:t>
            </a:r>
            <a:endParaRPr lang="en-GB" sz="2800" dirty="0"/>
          </a:p>
          <a:p>
            <a:pPr lvl="1">
              <a:lnSpc>
                <a:spcPct val="90000"/>
              </a:lnSpc>
            </a:pPr>
            <a:r>
              <a:rPr lang="en-GB" sz="2400" dirty="0"/>
              <a:t>more convenient to access HTML </a:t>
            </a:r>
            <a:r>
              <a:rPr lang="en-GB" sz="2400" dirty="0" smtClean="0"/>
              <a:t>documents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056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DOM Level 2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9555"/>
            <a:ext cx="8915400" cy="4881093"/>
          </a:xfrm>
        </p:spPr>
        <p:txBody>
          <a:bodyPr>
            <a:normAutofit/>
          </a:bodyPr>
          <a:lstStyle/>
          <a:p>
            <a:pPr lvl="1">
              <a:lnSpc>
                <a:spcPct val="85000"/>
              </a:lnSpc>
            </a:pPr>
            <a:r>
              <a:rPr lang="en-GB" sz="2400" dirty="0"/>
              <a:t>Level 1: basic representation and manipulation of document structure and content </a:t>
            </a:r>
            <a:br>
              <a:rPr lang="en-GB" sz="2400" dirty="0"/>
            </a:br>
            <a:r>
              <a:rPr lang="en-GB" sz="2400" dirty="0"/>
              <a:t>(No access to the contents of a DTD)</a:t>
            </a:r>
          </a:p>
          <a:p>
            <a:pPr>
              <a:lnSpc>
                <a:spcPct val="85000"/>
              </a:lnSpc>
            </a:pPr>
            <a:r>
              <a:rPr lang="en-GB" sz="2800" dirty="0"/>
              <a:t>DOM Level 2 adds </a:t>
            </a:r>
          </a:p>
          <a:p>
            <a:pPr lvl="1">
              <a:lnSpc>
                <a:spcPct val="85000"/>
              </a:lnSpc>
            </a:pPr>
            <a:r>
              <a:rPr lang="en-GB" sz="2400" dirty="0"/>
              <a:t>support for namespaces</a:t>
            </a:r>
          </a:p>
          <a:p>
            <a:pPr lvl="1">
              <a:lnSpc>
                <a:spcPct val="85000"/>
              </a:lnSpc>
            </a:pPr>
            <a:r>
              <a:rPr lang="en-GB" sz="2400" dirty="0"/>
              <a:t>accessing elements by ID attribute values</a:t>
            </a:r>
          </a:p>
          <a:p>
            <a:pPr lvl="1">
              <a:lnSpc>
                <a:spcPct val="85000"/>
              </a:lnSpc>
            </a:pPr>
            <a:r>
              <a:rPr lang="en-GB" sz="2400" dirty="0"/>
              <a:t>optional features</a:t>
            </a:r>
          </a:p>
          <a:p>
            <a:pPr lvl="2">
              <a:lnSpc>
                <a:spcPct val="85000"/>
              </a:lnSpc>
            </a:pPr>
            <a:r>
              <a:rPr lang="en-GB" sz="2000" dirty="0"/>
              <a:t>interfaces to document views and style sheets</a:t>
            </a:r>
          </a:p>
          <a:p>
            <a:pPr lvl="2">
              <a:lnSpc>
                <a:spcPct val="85000"/>
              </a:lnSpc>
            </a:pPr>
            <a:r>
              <a:rPr lang="en-GB" sz="2000" dirty="0"/>
              <a:t>an event model (for, say, user actions on elements)</a:t>
            </a:r>
          </a:p>
          <a:p>
            <a:pPr lvl="2">
              <a:lnSpc>
                <a:spcPct val="85000"/>
              </a:lnSpc>
            </a:pPr>
            <a:r>
              <a:rPr lang="en-GB" sz="2000" dirty="0"/>
              <a:t>methods for traversing the document tree and manipulating regions of document (e.g., selected by the user of an editor)</a:t>
            </a:r>
          </a:p>
          <a:p>
            <a:pPr lvl="1">
              <a:lnSpc>
                <a:spcPct val="85000"/>
              </a:lnSpc>
            </a:pPr>
            <a:r>
              <a:rPr lang="en-GB" sz="2400" dirty="0"/>
              <a:t>Loading and writing of docs </a:t>
            </a:r>
            <a:r>
              <a:rPr lang="en-GB" sz="2400" b="1" dirty="0"/>
              <a:t>not</a:t>
            </a:r>
            <a:r>
              <a:rPr lang="en-GB" sz="2400" dirty="0"/>
              <a:t> specified </a:t>
            </a:r>
            <a:r>
              <a:rPr lang="en-GB" sz="2200" dirty="0"/>
              <a:t>(-&gt; Level 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96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Core Interfaces: Node &amp; its variants</a:t>
            </a:r>
            <a:endParaRPr lang="en-US" dirty="0"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18138" y="1905000"/>
            <a:ext cx="7507288" cy="4370388"/>
            <a:chOff x="1295400" y="1981200"/>
            <a:chExt cx="7507288" cy="4370388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295400" y="1981200"/>
              <a:ext cx="806450" cy="409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anose="02070309020205020404" pitchFamily="49" charset="0"/>
                </a:rPr>
                <a:t>Node</a:t>
              </a:r>
              <a:endParaRPr lang="fi-FI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981200" y="3886200"/>
              <a:ext cx="1263650" cy="409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anose="02070309020205020404" pitchFamily="49" charset="0"/>
                </a:rPr>
                <a:t>Comment</a:t>
              </a:r>
              <a:endParaRPr lang="fi-FI" sz="2000">
                <a:effectLst/>
                <a:latin typeface="Courier New" panose="02070309020205020404" pitchFamily="49" charset="0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657600" y="2590800"/>
              <a:ext cx="2635250" cy="409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anose="02070309020205020404" pitchFamily="49" charset="0"/>
                </a:rPr>
                <a:t>DocumentFragment</a:t>
              </a:r>
              <a:endParaRPr lang="fi-FI" sz="2000">
                <a:effectLst/>
                <a:latin typeface="Courier New" panose="02070309020205020404" pitchFamily="49" charset="0"/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581400" y="3886200"/>
              <a:ext cx="806450" cy="409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anose="02070309020205020404" pitchFamily="49" charset="0"/>
                </a:rPr>
                <a:t>Text</a:t>
              </a:r>
              <a:endParaRPr lang="fi-FI" sz="2000">
                <a:effectLst/>
                <a:latin typeface="Courier New" panose="02070309020205020404" pitchFamily="49" charset="0"/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6477000" y="2590800"/>
              <a:ext cx="1263650" cy="409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anose="02070309020205020404" pitchFamily="49" charset="0"/>
                </a:rPr>
                <a:t>Element</a:t>
              </a:r>
              <a:endParaRPr lang="fi-FI" sz="2000">
                <a:effectLst/>
                <a:latin typeface="Courier New" panose="02070309020205020404" pitchFamily="49" charset="0"/>
              </a:endParaRP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5029200" y="3886200"/>
              <a:ext cx="2025650" cy="409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anose="02070309020205020404" pitchFamily="49" charset="0"/>
                </a:rPr>
                <a:t>CDATASection</a:t>
              </a:r>
              <a:endParaRPr lang="fi-FI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4648200" y="5791200"/>
              <a:ext cx="3397250" cy="409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anose="02070309020205020404" pitchFamily="49" charset="0"/>
                </a:rPr>
                <a:t>ProcessingInstruction</a:t>
              </a:r>
              <a:endParaRPr lang="fi-FI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981200" y="3200400"/>
              <a:ext cx="2178050" cy="409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anose="02070309020205020404" pitchFamily="49" charset="0"/>
                </a:rPr>
                <a:t>CharacterData</a:t>
              </a:r>
              <a:endParaRPr lang="fi-FI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endParaRP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6019800" y="4953000"/>
              <a:ext cx="1111250" cy="409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anose="02070309020205020404" pitchFamily="49" charset="0"/>
                </a:rPr>
                <a:t>Entity</a:t>
              </a:r>
              <a:endParaRPr lang="fi-FI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endParaRP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1905000" y="4953000"/>
              <a:ext cx="2025650" cy="409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anose="02070309020205020404" pitchFamily="49" charset="0"/>
                </a:rPr>
                <a:t>DocumentType</a:t>
              </a:r>
              <a:endParaRPr lang="fi-FI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endParaRP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4267200" y="4953000"/>
              <a:ext cx="1416050" cy="409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anose="02070309020205020404" pitchFamily="49" charset="0"/>
                </a:rPr>
                <a:t>Notation</a:t>
              </a:r>
              <a:endParaRPr lang="fi-FI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endParaRPr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1905000" y="5791200"/>
              <a:ext cx="2482850" cy="409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anose="02070309020205020404" pitchFamily="49" charset="0"/>
                </a:rPr>
                <a:t>EntityReference</a:t>
              </a:r>
              <a:endParaRPr lang="fi-FI" sz="200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endParaRPr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7391400" y="3810000"/>
              <a:ext cx="1411288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“Extended </a:t>
              </a:r>
            </a:p>
            <a:p>
              <a:r>
                <a:rPr lang="en-GB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interfaces”</a:t>
              </a:r>
              <a:endParaRPr lang="fi-FI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1981200" y="2590800"/>
              <a:ext cx="1416050" cy="409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anose="02070309020205020404" pitchFamily="49" charset="0"/>
                </a:rPr>
                <a:t>Document</a:t>
              </a:r>
              <a:endParaRPr lang="fi-FI" sz="2000">
                <a:effectLst/>
                <a:latin typeface="Courier New" panose="02070309020205020404" pitchFamily="49" charset="0"/>
              </a:endParaRP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2133600" y="2209800"/>
              <a:ext cx="6172200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2743200" y="22098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>
              <a:off x="4800600" y="22098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8"/>
            <p:cNvSpPr>
              <a:spLocks noChangeShapeType="1"/>
            </p:cNvSpPr>
            <p:nvPr/>
          </p:nvSpPr>
          <p:spPr bwMode="auto">
            <a:xfrm>
              <a:off x="6934200" y="22098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>
              <a:off x="8305800" y="22098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auto">
            <a:xfrm>
              <a:off x="1600200" y="2362200"/>
              <a:ext cx="0" cy="320040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32"/>
            <p:cNvSpPr>
              <a:spLocks noChangeShapeType="1"/>
            </p:cNvSpPr>
            <p:nvPr/>
          </p:nvSpPr>
          <p:spPr bwMode="auto">
            <a:xfrm>
              <a:off x="1600200" y="3429000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33"/>
            <p:cNvSpPr>
              <a:spLocks noChangeShapeType="1"/>
            </p:cNvSpPr>
            <p:nvPr/>
          </p:nvSpPr>
          <p:spPr bwMode="auto">
            <a:xfrm>
              <a:off x="4419600" y="4114800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2590800" y="35814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>
              <a:off x="3810000" y="35814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36"/>
            <p:cNvSpPr>
              <a:spLocks noChangeShapeType="1"/>
            </p:cNvSpPr>
            <p:nvPr/>
          </p:nvSpPr>
          <p:spPr bwMode="auto">
            <a:xfrm>
              <a:off x="1600200" y="4572000"/>
              <a:ext cx="4953000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7"/>
            <p:cNvSpPr>
              <a:spLocks noChangeShapeType="1"/>
            </p:cNvSpPr>
            <p:nvPr/>
          </p:nvSpPr>
          <p:spPr bwMode="auto">
            <a:xfrm>
              <a:off x="1600200" y="5562600"/>
              <a:ext cx="4800600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8"/>
            <p:cNvSpPr>
              <a:spLocks noChangeShapeType="1"/>
            </p:cNvSpPr>
            <p:nvPr/>
          </p:nvSpPr>
          <p:spPr bwMode="auto">
            <a:xfrm>
              <a:off x="2819400" y="45720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9"/>
            <p:cNvSpPr>
              <a:spLocks noChangeShapeType="1"/>
            </p:cNvSpPr>
            <p:nvPr/>
          </p:nvSpPr>
          <p:spPr bwMode="auto">
            <a:xfrm>
              <a:off x="4724400" y="45720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40"/>
            <p:cNvSpPr>
              <a:spLocks noChangeShapeType="1"/>
            </p:cNvSpPr>
            <p:nvPr/>
          </p:nvSpPr>
          <p:spPr bwMode="auto">
            <a:xfrm>
              <a:off x="6553200" y="45720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41"/>
            <p:cNvSpPr>
              <a:spLocks noChangeShapeType="1"/>
            </p:cNvSpPr>
            <p:nvPr/>
          </p:nvSpPr>
          <p:spPr bwMode="auto">
            <a:xfrm>
              <a:off x="2971800" y="556260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42"/>
            <p:cNvSpPr>
              <a:spLocks noChangeShapeType="1"/>
            </p:cNvSpPr>
            <p:nvPr/>
          </p:nvSpPr>
          <p:spPr bwMode="auto">
            <a:xfrm>
              <a:off x="6400800" y="556260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43"/>
            <p:cNvSpPr>
              <a:spLocks/>
            </p:cNvSpPr>
            <p:nvPr/>
          </p:nvSpPr>
          <p:spPr bwMode="auto">
            <a:xfrm>
              <a:off x="1497013" y="3524250"/>
              <a:ext cx="6853237" cy="2827338"/>
            </a:xfrm>
            <a:custGeom>
              <a:avLst/>
              <a:gdLst>
                <a:gd name="T0" fmla="*/ 3733 w 4317"/>
                <a:gd name="T1" fmla="*/ 430 h 1781"/>
                <a:gd name="T2" fmla="*/ 3701 w 4317"/>
                <a:gd name="T3" fmla="*/ 383 h 1781"/>
                <a:gd name="T4" fmla="*/ 3686 w 4317"/>
                <a:gd name="T5" fmla="*/ 360 h 1781"/>
                <a:gd name="T6" fmla="*/ 3577 w 4317"/>
                <a:gd name="T7" fmla="*/ 204 h 1781"/>
                <a:gd name="T8" fmla="*/ 3507 w 4317"/>
                <a:gd name="T9" fmla="*/ 149 h 1781"/>
                <a:gd name="T10" fmla="*/ 3460 w 4317"/>
                <a:gd name="T11" fmla="*/ 134 h 1781"/>
                <a:gd name="T12" fmla="*/ 3281 w 4317"/>
                <a:gd name="T13" fmla="*/ 87 h 1781"/>
                <a:gd name="T14" fmla="*/ 3023 w 4317"/>
                <a:gd name="T15" fmla="*/ 48 h 1781"/>
                <a:gd name="T16" fmla="*/ 2743 w 4317"/>
                <a:gd name="T17" fmla="*/ 24 h 1781"/>
                <a:gd name="T18" fmla="*/ 2174 w 4317"/>
                <a:gd name="T19" fmla="*/ 17 h 1781"/>
                <a:gd name="T20" fmla="*/ 2088 w 4317"/>
                <a:gd name="T21" fmla="*/ 56 h 1781"/>
                <a:gd name="T22" fmla="*/ 2026 w 4317"/>
                <a:gd name="T23" fmla="*/ 476 h 1781"/>
                <a:gd name="T24" fmla="*/ 1956 w 4317"/>
                <a:gd name="T25" fmla="*/ 601 h 1781"/>
                <a:gd name="T26" fmla="*/ 1442 w 4317"/>
                <a:gd name="T27" fmla="*/ 741 h 1781"/>
                <a:gd name="T28" fmla="*/ 1208 w 4317"/>
                <a:gd name="T29" fmla="*/ 788 h 1781"/>
                <a:gd name="T30" fmla="*/ 1075 w 4317"/>
                <a:gd name="T31" fmla="*/ 804 h 1781"/>
                <a:gd name="T32" fmla="*/ 257 w 4317"/>
                <a:gd name="T33" fmla="*/ 819 h 1781"/>
                <a:gd name="T34" fmla="*/ 132 w 4317"/>
                <a:gd name="T35" fmla="*/ 850 h 1781"/>
                <a:gd name="T36" fmla="*/ 39 w 4317"/>
                <a:gd name="T37" fmla="*/ 928 h 1781"/>
                <a:gd name="T38" fmla="*/ 0 w 4317"/>
                <a:gd name="T39" fmla="*/ 991 h 1781"/>
                <a:gd name="T40" fmla="*/ 62 w 4317"/>
                <a:gd name="T41" fmla="*/ 1388 h 1781"/>
                <a:gd name="T42" fmla="*/ 101 w 4317"/>
                <a:gd name="T43" fmla="*/ 1497 h 1781"/>
                <a:gd name="T44" fmla="*/ 132 w 4317"/>
                <a:gd name="T45" fmla="*/ 1552 h 1781"/>
                <a:gd name="T46" fmla="*/ 210 w 4317"/>
                <a:gd name="T47" fmla="*/ 1669 h 1781"/>
                <a:gd name="T48" fmla="*/ 631 w 4317"/>
                <a:gd name="T49" fmla="*/ 1755 h 1781"/>
                <a:gd name="T50" fmla="*/ 1200 w 4317"/>
                <a:gd name="T51" fmla="*/ 1731 h 1781"/>
                <a:gd name="T52" fmla="*/ 2673 w 4317"/>
                <a:gd name="T53" fmla="*/ 1755 h 1781"/>
                <a:gd name="T54" fmla="*/ 3920 w 4317"/>
                <a:gd name="T55" fmla="*/ 1723 h 1781"/>
                <a:gd name="T56" fmla="*/ 4177 w 4317"/>
                <a:gd name="T57" fmla="*/ 1700 h 1781"/>
                <a:gd name="T58" fmla="*/ 4278 w 4317"/>
                <a:gd name="T59" fmla="*/ 1669 h 1781"/>
                <a:gd name="T60" fmla="*/ 4301 w 4317"/>
                <a:gd name="T61" fmla="*/ 1622 h 1781"/>
                <a:gd name="T62" fmla="*/ 4317 w 4317"/>
                <a:gd name="T63" fmla="*/ 1575 h 1781"/>
                <a:gd name="T64" fmla="*/ 4309 w 4317"/>
                <a:gd name="T65" fmla="*/ 1474 h 1781"/>
                <a:gd name="T66" fmla="*/ 4294 w 4317"/>
                <a:gd name="T67" fmla="*/ 1451 h 1781"/>
                <a:gd name="T68" fmla="*/ 4223 w 4317"/>
                <a:gd name="T69" fmla="*/ 1318 h 1781"/>
                <a:gd name="T70" fmla="*/ 4146 w 4317"/>
                <a:gd name="T71" fmla="*/ 1154 h 1781"/>
                <a:gd name="T72" fmla="*/ 4099 w 4317"/>
                <a:gd name="T73" fmla="*/ 1069 h 1781"/>
                <a:gd name="T74" fmla="*/ 4036 w 4317"/>
                <a:gd name="T75" fmla="*/ 952 h 1781"/>
                <a:gd name="T76" fmla="*/ 3997 w 4317"/>
                <a:gd name="T77" fmla="*/ 850 h 1781"/>
                <a:gd name="T78" fmla="*/ 3959 w 4317"/>
                <a:gd name="T79" fmla="*/ 780 h 1781"/>
                <a:gd name="T80" fmla="*/ 3920 w 4317"/>
                <a:gd name="T81" fmla="*/ 702 h 1781"/>
                <a:gd name="T82" fmla="*/ 3865 w 4317"/>
                <a:gd name="T83" fmla="*/ 632 h 1781"/>
                <a:gd name="T84" fmla="*/ 3818 w 4317"/>
                <a:gd name="T85" fmla="*/ 562 h 1781"/>
                <a:gd name="T86" fmla="*/ 3795 w 4317"/>
                <a:gd name="T87" fmla="*/ 562 h 1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317" h="1781">
                  <a:moveTo>
                    <a:pt x="3733" y="430"/>
                  </a:moveTo>
                  <a:cubicBezTo>
                    <a:pt x="3722" y="414"/>
                    <a:pt x="3712" y="399"/>
                    <a:pt x="3701" y="383"/>
                  </a:cubicBezTo>
                  <a:cubicBezTo>
                    <a:pt x="3696" y="375"/>
                    <a:pt x="3686" y="360"/>
                    <a:pt x="3686" y="360"/>
                  </a:cubicBezTo>
                  <a:cubicBezTo>
                    <a:pt x="3673" y="297"/>
                    <a:pt x="3626" y="245"/>
                    <a:pt x="3577" y="204"/>
                  </a:cubicBezTo>
                  <a:cubicBezTo>
                    <a:pt x="3499" y="140"/>
                    <a:pt x="3629" y="231"/>
                    <a:pt x="3507" y="149"/>
                  </a:cubicBezTo>
                  <a:cubicBezTo>
                    <a:pt x="3493" y="140"/>
                    <a:pt x="3475" y="142"/>
                    <a:pt x="3460" y="134"/>
                  </a:cubicBezTo>
                  <a:cubicBezTo>
                    <a:pt x="3403" y="105"/>
                    <a:pt x="3343" y="98"/>
                    <a:pt x="3281" y="87"/>
                  </a:cubicBezTo>
                  <a:cubicBezTo>
                    <a:pt x="3194" y="71"/>
                    <a:pt x="3111" y="58"/>
                    <a:pt x="3023" y="48"/>
                  </a:cubicBezTo>
                  <a:cubicBezTo>
                    <a:pt x="2935" y="25"/>
                    <a:pt x="2832" y="29"/>
                    <a:pt x="2743" y="24"/>
                  </a:cubicBezTo>
                  <a:cubicBezTo>
                    <a:pt x="2535" y="0"/>
                    <a:pt x="2461" y="12"/>
                    <a:pt x="2174" y="17"/>
                  </a:cubicBezTo>
                  <a:cubicBezTo>
                    <a:pt x="2135" y="26"/>
                    <a:pt x="2120" y="31"/>
                    <a:pt x="2088" y="56"/>
                  </a:cubicBezTo>
                  <a:cubicBezTo>
                    <a:pt x="2047" y="190"/>
                    <a:pt x="2109" y="356"/>
                    <a:pt x="2026" y="476"/>
                  </a:cubicBezTo>
                  <a:cubicBezTo>
                    <a:pt x="2014" y="525"/>
                    <a:pt x="2000" y="572"/>
                    <a:pt x="1956" y="601"/>
                  </a:cubicBezTo>
                  <a:cubicBezTo>
                    <a:pt x="1851" y="752"/>
                    <a:pt x="1594" y="736"/>
                    <a:pt x="1442" y="741"/>
                  </a:cubicBezTo>
                  <a:cubicBezTo>
                    <a:pt x="1361" y="761"/>
                    <a:pt x="1291" y="779"/>
                    <a:pt x="1208" y="788"/>
                  </a:cubicBezTo>
                  <a:cubicBezTo>
                    <a:pt x="1164" y="793"/>
                    <a:pt x="1075" y="804"/>
                    <a:pt x="1075" y="804"/>
                  </a:cubicBezTo>
                  <a:cubicBezTo>
                    <a:pt x="801" y="796"/>
                    <a:pt x="530" y="805"/>
                    <a:pt x="257" y="819"/>
                  </a:cubicBezTo>
                  <a:cubicBezTo>
                    <a:pt x="215" y="830"/>
                    <a:pt x="173" y="838"/>
                    <a:pt x="132" y="850"/>
                  </a:cubicBezTo>
                  <a:cubicBezTo>
                    <a:pt x="102" y="881"/>
                    <a:pt x="64" y="894"/>
                    <a:pt x="39" y="928"/>
                  </a:cubicBezTo>
                  <a:cubicBezTo>
                    <a:pt x="24" y="948"/>
                    <a:pt x="15" y="971"/>
                    <a:pt x="0" y="991"/>
                  </a:cubicBezTo>
                  <a:cubicBezTo>
                    <a:pt x="3" y="1070"/>
                    <a:pt x="1" y="1306"/>
                    <a:pt x="62" y="1388"/>
                  </a:cubicBezTo>
                  <a:cubicBezTo>
                    <a:pt x="74" y="1423"/>
                    <a:pt x="84" y="1464"/>
                    <a:pt x="101" y="1497"/>
                  </a:cubicBezTo>
                  <a:cubicBezTo>
                    <a:pt x="124" y="1541"/>
                    <a:pt x="113" y="1500"/>
                    <a:pt x="132" y="1552"/>
                  </a:cubicBezTo>
                  <a:cubicBezTo>
                    <a:pt x="152" y="1607"/>
                    <a:pt x="163" y="1631"/>
                    <a:pt x="210" y="1669"/>
                  </a:cubicBezTo>
                  <a:cubicBezTo>
                    <a:pt x="268" y="1781"/>
                    <a:pt x="565" y="1753"/>
                    <a:pt x="631" y="1755"/>
                  </a:cubicBezTo>
                  <a:cubicBezTo>
                    <a:pt x="827" y="1751"/>
                    <a:pt x="1011" y="1763"/>
                    <a:pt x="1200" y="1731"/>
                  </a:cubicBezTo>
                  <a:cubicBezTo>
                    <a:pt x="1700" y="1735"/>
                    <a:pt x="2177" y="1747"/>
                    <a:pt x="2673" y="1755"/>
                  </a:cubicBezTo>
                  <a:cubicBezTo>
                    <a:pt x="3089" y="1747"/>
                    <a:pt x="3504" y="1732"/>
                    <a:pt x="3920" y="1723"/>
                  </a:cubicBezTo>
                  <a:cubicBezTo>
                    <a:pt x="4083" y="1702"/>
                    <a:pt x="3997" y="1710"/>
                    <a:pt x="4177" y="1700"/>
                  </a:cubicBezTo>
                  <a:cubicBezTo>
                    <a:pt x="4213" y="1691"/>
                    <a:pt x="4247" y="1690"/>
                    <a:pt x="4278" y="1669"/>
                  </a:cubicBezTo>
                  <a:cubicBezTo>
                    <a:pt x="4300" y="1636"/>
                    <a:pt x="4290" y="1657"/>
                    <a:pt x="4301" y="1622"/>
                  </a:cubicBezTo>
                  <a:cubicBezTo>
                    <a:pt x="4306" y="1606"/>
                    <a:pt x="4317" y="1575"/>
                    <a:pt x="4317" y="1575"/>
                  </a:cubicBezTo>
                  <a:cubicBezTo>
                    <a:pt x="4314" y="1541"/>
                    <a:pt x="4315" y="1507"/>
                    <a:pt x="4309" y="1474"/>
                  </a:cubicBezTo>
                  <a:cubicBezTo>
                    <a:pt x="4307" y="1465"/>
                    <a:pt x="4298" y="1459"/>
                    <a:pt x="4294" y="1451"/>
                  </a:cubicBezTo>
                  <a:cubicBezTo>
                    <a:pt x="4275" y="1406"/>
                    <a:pt x="4251" y="1359"/>
                    <a:pt x="4223" y="1318"/>
                  </a:cubicBezTo>
                  <a:cubicBezTo>
                    <a:pt x="4205" y="1260"/>
                    <a:pt x="4170" y="1209"/>
                    <a:pt x="4146" y="1154"/>
                  </a:cubicBezTo>
                  <a:cubicBezTo>
                    <a:pt x="4127" y="1110"/>
                    <a:pt x="4136" y="1093"/>
                    <a:pt x="4099" y="1069"/>
                  </a:cubicBezTo>
                  <a:cubicBezTo>
                    <a:pt x="4088" y="1037"/>
                    <a:pt x="4057" y="982"/>
                    <a:pt x="4036" y="952"/>
                  </a:cubicBezTo>
                  <a:cubicBezTo>
                    <a:pt x="4027" y="914"/>
                    <a:pt x="4018" y="882"/>
                    <a:pt x="3997" y="850"/>
                  </a:cubicBezTo>
                  <a:cubicBezTo>
                    <a:pt x="3989" y="823"/>
                    <a:pt x="3974" y="804"/>
                    <a:pt x="3959" y="780"/>
                  </a:cubicBezTo>
                  <a:cubicBezTo>
                    <a:pt x="3951" y="751"/>
                    <a:pt x="3940" y="726"/>
                    <a:pt x="3920" y="702"/>
                  </a:cubicBezTo>
                  <a:cubicBezTo>
                    <a:pt x="3895" y="672"/>
                    <a:pt x="3881" y="679"/>
                    <a:pt x="3865" y="632"/>
                  </a:cubicBezTo>
                  <a:cubicBezTo>
                    <a:pt x="3860" y="616"/>
                    <a:pt x="3831" y="570"/>
                    <a:pt x="3818" y="562"/>
                  </a:cubicBezTo>
                  <a:cubicBezTo>
                    <a:pt x="3811" y="558"/>
                    <a:pt x="3803" y="562"/>
                    <a:pt x="3795" y="56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560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555</TotalTime>
  <Words>520</Words>
  <Application>Microsoft Office PowerPoint</Application>
  <PresentationFormat>Widescreen</PresentationFormat>
  <Paragraphs>173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Century Gothic</vt:lpstr>
      <vt:lpstr>Consolas</vt:lpstr>
      <vt:lpstr>Courier New</vt:lpstr>
      <vt:lpstr>Monotype Sorts</vt:lpstr>
      <vt:lpstr>Tahoma</vt:lpstr>
      <vt:lpstr>Wingdings 3</vt:lpstr>
      <vt:lpstr>Wisp</vt:lpstr>
      <vt:lpstr>Document Object Model</vt:lpstr>
      <vt:lpstr>Agenda</vt:lpstr>
      <vt:lpstr>What is DOM?</vt:lpstr>
      <vt:lpstr>Why DOM?</vt:lpstr>
      <vt:lpstr>DOM Structure Model</vt:lpstr>
      <vt:lpstr>Contd.,</vt:lpstr>
      <vt:lpstr>Structure of DOM Level 1</vt:lpstr>
      <vt:lpstr>DOM Level 2</vt:lpstr>
      <vt:lpstr>Core Interfaces: Node &amp; its variants</vt:lpstr>
      <vt:lpstr>DOM Language Bindings</vt:lpstr>
      <vt:lpstr>DOM Tree Traversal</vt:lpstr>
      <vt:lpstr>Types of DOM nodes</vt:lpstr>
      <vt:lpstr>PowerPoint Presentation</vt:lpstr>
      <vt:lpstr>PowerPoint Presentation</vt:lpstr>
      <vt:lpstr>PowerPoint Presentation</vt:lpstr>
      <vt:lpstr>What DOM is NOT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Object Model</dc:title>
  <dc:creator>Administrator</dc:creator>
  <cp:lastModifiedBy>Administrator</cp:lastModifiedBy>
  <cp:revision>14</cp:revision>
  <dcterms:created xsi:type="dcterms:W3CDTF">2016-10-05T14:22:44Z</dcterms:created>
  <dcterms:modified xsi:type="dcterms:W3CDTF">2016-10-07T11:50:55Z</dcterms:modified>
</cp:coreProperties>
</file>