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95" r:id="rId6"/>
    <p:sldId id="296" r:id="rId7"/>
    <p:sldId id="260" r:id="rId8"/>
    <p:sldId id="261" r:id="rId9"/>
    <p:sldId id="262" r:id="rId10"/>
    <p:sldId id="263" r:id="rId11"/>
    <p:sldId id="281" r:id="rId12"/>
    <p:sldId id="283" r:id="rId13"/>
    <p:sldId id="284" r:id="rId14"/>
    <p:sldId id="265" r:id="rId15"/>
    <p:sldId id="282" r:id="rId16"/>
    <p:sldId id="266" r:id="rId17"/>
    <p:sldId id="267" r:id="rId18"/>
    <p:sldId id="268" r:id="rId19"/>
    <p:sldId id="264" r:id="rId20"/>
    <p:sldId id="269" r:id="rId21"/>
    <p:sldId id="270" r:id="rId22"/>
    <p:sldId id="271" r:id="rId23"/>
    <p:sldId id="272" r:id="rId24"/>
    <p:sldId id="273" r:id="rId25"/>
    <p:sldId id="274" r:id="rId26"/>
    <p:sldId id="280" r:id="rId27"/>
    <p:sldId id="275" r:id="rId28"/>
    <p:sldId id="276" r:id="rId29"/>
    <p:sldId id="285" r:id="rId30"/>
    <p:sldId id="277" r:id="rId31"/>
    <p:sldId id="278" r:id="rId32"/>
    <p:sldId id="279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7" r:id="rId41"/>
    <p:sldId id="298" r:id="rId42"/>
    <p:sldId id="294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svg" TargetMode="External"/><Relationship Id="rId2" Type="http://schemas.openxmlformats.org/officeDocument/2006/relationships/hyperlink" Target="http://www.w3.org/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3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CSS color property defines the foreground color for an element.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body { color: cyan; }</a:t>
            </a:r>
          </a:p>
          <a:p>
            <a:pPr fontAlgn="base"/>
            <a:r>
              <a:rPr lang="en-US" dirty="0"/>
              <a:t>Colors in CSS most often specified by the following methods:</a:t>
            </a:r>
          </a:p>
          <a:p>
            <a:pPr lvl="1"/>
            <a:r>
              <a:rPr lang="en-US" dirty="0" smtClean="0"/>
              <a:t>Color name – </a:t>
            </a:r>
            <a:r>
              <a:rPr lang="en-US" dirty="0" err="1" smtClean="0"/>
              <a:t>nameoftheColor</a:t>
            </a:r>
            <a:endParaRPr lang="en-US" dirty="0" smtClean="0"/>
          </a:p>
          <a:p>
            <a:pPr lvl="1"/>
            <a:r>
              <a:rPr lang="en-US" dirty="0" smtClean="0"/>
              <a:t>RGB Value – (</a:t>
            </a:r>
            <a:r>
              <a:rPr lang="en-US" dirty="0" err="1" smtClean="0"/>
              <a:t>r,g,b</a:t>
            </a:r>
            <a:r>
              <a:rPr lang="en-US" dirty="0" smtClean="0"/>
              <a:t>) (0 -255)</a:t>
            </a:r>
          </a:p>
          <a:p>
            <a:pPr lvl="1"/>
            <a:r>
              <a:rPr lang="en-US" dirty="0" smtClean="0"/>
              <a:t>HEX Value - #RRGGBB </a:t>
            </a:r>
          </a:p>
        </p:txBody>
      </p:sp>
    </p:spTree>
    <p:extLst>
      <p:ext uri="{BB962C8B-B14F-4D97-AF65-F5344CB8AC3E}">
        <p14:creationId xmlns:p14="http://schemas.microsoft.com/office/powerpoint/2010/main" val="6352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Rgba</a:t>
            </a:r>
            <a:endParaRPr lang="en-US" dirty="0" smtClean="0"/>
          </a:p>
          <a:p>
            <a:pPr lvl="1"/>
            <a:r>
              <a:rPr lang="en-US" dirty="0" smtClean="0"/>
              <a:t>The alpha parameter accepts a value form 0.0 (fully transparent) to 1.0 (fully opaque)</a:t>
            </a:r>
          </a:p>
          <a:p>
            <a:pPr lvl="1"/>
            <a:r>
              <a:rPr lang="en-US" dirty="0" smtClean="0"/>
              <a:t>{ color: </a:t>
            </a:r>
            <a:r>
              <a:rPr lang="en-US" dirty="0" err="1" smtClean="0"/>
              <a:t>rgba</a:t>
            </a:r>
            <a:r>
              <a:rPr lang="en-US" dirty="0" smtClean="0"/>
              <a:t>(0,0,255, 0.5) }</a:t>
            </a:r>
          </a:p>
          <a:p>
            <a:r>
              <a:rPr lang="en-US" dirty="0" smtClean="0"/>
              <a:t>HSL</a:t>
            </a:r>
          </a:p>
          <a:p>
            <a:pPr lvl="1"/>
            <a:r>
              <a:rPr lang="en-US" dirty="0" smtClean="0"/>
              <a:t>Hue is represented as angle (0 – 360), saturation and lightness as percentile</a:t>
            </a:r>
          </a:p>
          <a:p>
            <a:pPr lvl="1"/>
            <a:r>
              <a:rPr lang="en-US" dirty="0" smtClean="0"/>
              <a:t>{ color: </a:t>
            </a:r>
            <a:r>
              <a:rPr lang="en-US" dirty="0" err="1" smtClean="0"/>
              <a:t>hsl</a:t>
            </a:r>
            <a:r>
              <a:rPr lang="en-US" dirty="0" smtClean="0"/>
              <a:t>(360,60%, 30%) }</a:t>
            </a:r>
          </a:p>
          <a:p>
            <a:r>
              <a:rPr lang="en-US" dirty="0" smtClean="0"/>
              <a:t>HSLA</a:t>
            </a:r>
          </a:p>
          <a:p>
            <a:pPr lvl="1"/>
            <a:r>
              <a:rPr lang="en-US" dirty="0" smtClean="0"/>
              <a:t>Alpha specifies the opacity</a:t>
            </a:r>
          </a:p>
          <a:p>
            <a:pPr lvl="1"/>
            <a:r>
              <a:rPr lang="en-US" dirty="0" smtClean="0"/>
              <a:t>{ color : </a:t>
            </a:r>
            <a:r>
              <a:rPr lang="en-US" dirty="0" err="1" smtClean="0"/>
              <a:t>hsla</a:t>
            </a:r>
            <a:r>
              <a:rPr lang="en-US" dirty="0" smtClean="0"/>
              <a:t>( 360, 60%, 70%, 0.7 )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75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80" y="1720311"/>
            <a:ext cx="9489832" cy="4943959"/>
          </a:xfrm>
        </p:spPr>
        <p:txBody>
          <a:bodyPr/>
          <a:lstStyle/>
          <a:p>
            <a:r>
              <a:rPr lang="en-US" i="1" dirty="0"/>
              <a:t>The CSS3 gradient feature allows you to create a gradient from one color to another without using any images</a:t>
            </a:r>
            <a:r>
              <a:rPr lang="en-US" i="1" dirty="0" smtClean="0"/>
              <a:t>.</a:t>
            </a:r>
          </a:p>
          <a:p>
            <a:r>
              <a:rPr lang="en-US" b="1" i="1" dirty="0" smtClean="0"/>
              <a:t>Linear-gradient</a:t>
            </a:r>
            <a:r>
              <a:rPr lang="en-US" i="1" dirty="0" smtClean="0"/>
              <a:t> (direction, color-stop1, color-stop2, …)</a:t>
            </a:r>
          </a:p>
          <a:p>
            <a:pPr lvl="1"/>
            <a:r>
              <a:rPr lang="en-US" i="1" dirty="0" smtClean="0"/>
              <a:t>{background: linear-gradient(to right, red, green) }</a:t>
            </a:r>
          </a:p>
          <a:p>
            <a:r>
              <a:rPr lang="en-US" dirty="0" smtClean="0"/>
              <a:t>Direction of linear-gradient can be set in angle</a:t>
            </a:r>
          </a:p>
          <a:p>
            <a:pPr lvl="1"/>
            <a:r>
              <a:rPr lang="en-US" dirty="0" smtClean="0"/>
              <a:t>{background: linear-gradient(90deg, red, green, blue); }</a:t>
            </a:r>
          </a:p>
          <a:p>
            <a:r>
              <a:rPr lang="en-US" dirty="0" smtClean="0"/>
              <a:t>You can set the location color stops</a:t>
            </a:r>
          </a:p>
          <a:p>
            <a:pPr lvl="1"/>
            <a:r>
              <a:rPr lang="en-US" dirty="0" smtClean="0"/>
              <a:t>{background: linear-</a:t>
            </a:r>
            <a:r>
              <a:rPr lang="en-US" dirty="0" err="1" smtClean="0"/>
              <a:t>gradiet</a:t>
            </a:r>
            <a:r>
              <a:rPr lang="en-US" dirty="0" smtClean="0"/>
              <a:t>(left, red, yellow 30%, blue 40%) }</a:t>
            </a:r>
          </a:p>
          <a:p>
            <a:r>
              <a:rPr lang="en-US" dirty="0" smtClean="0"/>
              <a:t>Repeating linear gradients</a:t>
            </a:r>
          </a:p>
          <a:p>
            <a:pPr lvl="1"/>
            <a:r>
              <a:rPr lang="en-US" dirty="0" smtClean="0"/>
              <a:t>{ background: repeating-linear-gradient (black, white 30%, lime 40%); 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6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Radial Gradients</a:t>
            </a:r>
          </a:p>
          <a:p>
            <a:r>
              <a:rPr lang="en-US" dirty="0" smtClean="0"/>
              <a:t>Radial-gradient (shape size at position, color-stop1, color-stop2, …);</a:t>
            </a:r>
          </a:p>
          <a:p>
            <a:r>
              <a:rPr lang="en-US" dirty="0" smtClean="0"/>
              <a:t>{ background: radial-gradient(circle farthest-side at left-bottom, blue, cyan) }</a:t>
            </a:r>
          </a:p>
          <a:p>
            <a:r>
              <a:rPr lang="en-US" dirty="0" smtClean="0"/>
              <a:t>You can repeat the radial gradients</a:t>
            </a:r>
          </a:p>
          <a:p>
            <a:r>
              <a:rPr lang="en-US" dirty="0" smtClean="0"/>
              <a:t>{ background: repeating-radial-gradient(oval closest-side at right-top, blue, yellow) }</a:t>
            </a:r>
          </a:p>
          <a:p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598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 </a:t>
            </a:r>
            <a:r>
              <a:rPr lang="en-US" b="1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60190"/>
          </a:xfrm>
        </p:spPr>
        <p:txBody>
          <a:bodyPr/>
          <a:lstStyle/>
          <a:p>
            <a:r>
              <a:rPr lang="en-US" i="1" dirty="0"/>
              <a:t>CSS background properties are used to define background styles for the elements.</a:t>
            </a:r>
            <a:endParaRPr lang="en-US" dirty="0"/>
          </a:p>
          <a:p>
            <a:r>
              <a:rPr lang="en-US" dirty="0" smtClean="0"/>
              <a:t>Background-color</a:t>
            </a:r>
          </a:p>
          <a:p>
            <a:r>
              <a:rPr lang="en-US" dirty="0" smtClean="0"/>
              <a:t>Background-image : </a:t>
            </a:r>
            <a:r>
              <a:rPr lang="en-US" dirty="0" err="1" smtClean="0"/>
              <a:t>url</a:t>
            </a:r>
            <a:r>
              <a:rPr lang="en-US" dirty="0" smtClean="0"/>
              <a:t>(“</a:t>
            </a:r>
            <a:r>
              <a:rPr lang="en-US" dirty="0" err="1" smtClean="0"/>
              <a:t>addressofimage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Background-repeat : repeat-x/y;</a:t>
            </a:r>
          </a:p>
          <a:p>
            <a:r>
              <a:rPr lang="en-US" dirty="0" smtClean="0"/>
              <a:t>Background-attachment : fixed;</a:t>
            </a:r>
          </a:p>
          <a:p>
            <a:r>
              <a:rPr lang="en-US" dirty="0" smtClean="0"/>
              <a:t>Background-position : 100% top;</a:t>
            </a:r>
          </a:p>
          <a:p>
            <a:endParaRPr lang="en-US" dirty="0"/>
          </a:p>
          <a:p>
            <a:r>
              <a:rPr lang="en-US" dirty="0" smtClean="0"/>
              <a:t>Background shorthand property : </a:t>
            </a:r>
            <a:r>
              <a:rPr lang="en-US" b="1" dirty="0"/>
              <a:t>background</a:t>
            </a:r>
            <a:r>
              <a:rPr lang="en-US" dirty="0"/>
              <a:t>: </a:t>
            </a:r>
            <a:r>
              <a:rPr lang="en-US" i="1" dirty="0"/>
              <a:t>color</a:t>
            </a:r>
            <a:r>
              <a:rPr lang="en-US" dirty="0"/>
              <a:t> </a:t>
            </a:r>
            <a:r>
              <a:rPr lang="en-US" i="1" dirty="0"/>
              <a:t>image</a:t>
            </a:r>
            <a:r>
              <a:rPr lang="en-US" dirty="0"/>
              <a:t> </a:t>
            </a:r>
            <a:r>
              <a:rPr lang="en-US" i="1" dirty="0"/>
              <a:t>repeat</a:t>
            </a:r>
            <a:r>
              <a:rPr lang="en-US" dirty="0"/>
              <a:t> </a:t>
            </a:r>
            <a:r>
              <a:rPr lang="en-US" i="1" dirty="0"/>
              <a:t>attachment</a:t>
            </a:r>
            <a:r>
              <a:rPr lang="en-US" dirty="0"/>
              <a:t> </a:t>
            </a:r>
            <a:r>
              <a:rPr lang="en-US" i="1" dirty="0"/>
              <a:t>position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7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08163"/>
          </a:xfrm>
        </p:spPr>
        <p:txBody>
          <a:bodyPr/>
          <a:lstStyle/>
          <a:p>
            <a:r>
              <a:rPr lang="en-US" i="1" dirty="0"/>
              <a:t>With CSS3, you can apply multiple backgrounds to elements.</a:t>
            </a:r>
            <a:endParaRPr lang="en-US" dirty="0"/>
          </a:p>
          <a:p>
            <a:r>
              <a:rPr lang="en-US" dirty="0" smtClean="0"/>
              <a:t>Background-size – specifies the image size in pixels, </a:t>
            </a:r>
            <a:r>
              <a:rPr lang="en-US" dirty="0" err="1" smtClean="0"/>
              <a:t>percentiels</a:t>
            </a:r>
            <a:r>
              <a:rPr lang="en-US" dirty="0" smtClean="0"/>
              <a:t>, or using keywords like auto, contain and cover</a:t>
            </a:r>
          </a:p>
          <a:p>
            <a:r>
              <a:rPr lang="en-US" dirty="0" smtClean="0"/>
              <a:t>Background-clip – specifies whether elements background extends into border or not, it takes 3 values border-box, content-box, padding-box</a:t>
            </a:r>
          </a:p>
          <a:p>
            <a:r>
              <a:rPr lang="en-US" dirty="0" smtClean="0"/>
              <a:t>Background-origin – specifies the positioning area of the background images</a:t>
            </a:r>
          </a:p>
          <a:p>
            <a:endParaRPr lang="en-US" dirty="0"/>
          </a:p>
          <a:p>
            <a:r>
              <a:rPr lang="en-US" dirty="0" smtClean="0"/>
              <a:t>The number of layers / images are determined by the number of comma separated values, in the background-image / background shorthand property.</a:t>
            </a:r>
          </a:p>
          <a:p>
            <a:r>
              <a:rPr lang="en-US" dirty="0" smtClean="0"/>
              <a:t>{ background: </a:t>
            </a:r>
            <a:r>
              <a:rPr lang="en-US" dirty="0" err="1" smtClean="0"/>
              <a:t>url</a:t>
            </a:r>
            <a:r>
              <a:rPr lang="en-US" dirty="0" smtClean="0"/>
              <a:t>(“birds.jpg”) no-repeat center, </a:t>
            </a:r>
            <a:r>
              <a:rPr lang="en-US" dirty="0" err="1" smtClean="0"/>
              <a:t>url</a:t>
            </a:r>
            <a:r>
              <a:rPr lang="en-US" dirty="0" smtClean="0"/>
              <a:t>(“clouds.jpg”) no-repeat right, </a:t>
            </a:r>
            <a:r>
              <a:rPr lang="en-US" dirty="0" err="1" smtClean="0"/>
              <a:t>url</a:t>
            </a:r>
            <a:r>
              <a:rPr lang="en-US" dirty="0" smtClean="0"/>
              <a:t>(“showers”) no-repeat left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25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 Fonts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CSS font properties allows you to set various styles for fonts likes font family, size and boldness, variant, etc. of a text.</a:t>
            </a:r>
            <a:endParaRPr lang="en-US" dirty="0"/>
          </a:p>
          <a:p>
            <a:r>
              <a:rPr lang="en-US" dirty="0" smtClean="0"/>
              <a:t>font-family: “name of the font”;</a:t>
            </a:r>
          </a:p>
          <a:p>
            <a:r>
              <a:rPr lang="en-US" dirty="0" smtClean="0"/>
              <a:t>Font-style: normal/italic/oblique</a:t>
            </a:r>
          </a:p>
          <a:p>
            <a:r>
              <a:rPr lang="en-US" dirty="0" err="1" smtClean="0"/>
              <a:t>Font-size:xx-small</a:t>
            </a:r>
            <a:r>
              <a:rPr lang="en-US" dirty="0" smtClean="0"/>
              <a:t>, x-small, small, large, x-large, xx-large / smaller, larger /pixels/</a:t>
            </a:r>
            <a:r>
              <a:rPr lang="en-US" dirty="0" err="1" smtClean="0"/>
              <a:t>em</a:t>
            </a:r>
            <a:endParaRPr lang="en-US" dirty="0" smtClean="0"/>
          </a:p>
          <a:p>
            <a:r>
              <a:rPr lang="en-US" dirty="0" smtClean="0"/>
              <a:t>Font-weight: normal, bold, bolder, lighter, 100, 200, 300, 400, 500, 600, 700, 800, 900, inherit</a:t>
            </a:r>
          </a:p>
          <a:p>
            <a:r>
              <a:rPr lang="en-US" dirty="0" smtClean="0"/>
              <a:t>Font-variant: small-caps;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51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 Text</a:t>
            </a:r>
            <a:br>
              <a:rPr lang="en-US" b="1" dirty="0"/>
            </a:br>
            <a:r>
              <a:rPr lang="en-US" b="1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4332"/>
            <a:ext cx="8915400" cy="4376890"/>
          </a:xfrm>
        </p:spPr>
        <p:txBody>
          <a:bodyPr/>
          <a:lstStyle/>
          <a:p>
            <a:r>
              <a:rPr lang="en-US" b="1" i="1" dirty="0"/>
              <a:t>CSS text properties allow you to define several text styles such as color, alignment, spacing, decoration, transformation etc. </a:t>
            </a:r>
            <a:endParaRPr lang="en-US" b="1" i="1" dirty="0" smtClean="0"/>
          </a:p>
          <a:p>
            <a:r>
              <a:rPr lang="en-US" i="1" dirty="0" smtClean="0"/>
              <a:t>Text-color : color</a:t>
            </a:r>
          </a:p>
          <a:p>
            <a:r>
              <a:rPr lang="en-US" i="1" dirty="0" smtClean="0"/>
              <a:t>Text-alignment : left, right, center, justify, inherit</a:t>
            </a:r>
          </a:p>
          <a:p>
            <a:r>
              <a:rPr lang="en-US" i="1" dirty="0" smtClean="0"/>
              <a:t>Text-decoration: none, underline, </a:t>
            </a:r>
            <a:r>
              <a:rPr lang="en-US" i="1" dirty="0" err="1" smtClean="0"/>
              <a:t>overline</a:t>
            </a:r>
            <a:r>
              <a:rPr lang="en-US" i="1" dirty="0" smtClean="0"/>
              <a:t>, line-through, blink, inherit</a:t>
            </a:r>
          </a:p>
          <a:p>
            <a:r>
              <a:rPr lang="en-US" i="1" dirty="0" smtClean="0"/>
              <a:t>Text-transformation: uppercase, lowercase, capitalize</a:t>
            </a:r>
          </a:p>
          <a:p>
            <a:r>
              <a:rPr lang="en-US" i="1" dirty="0" smtClean="0"/>
              <a:t>Text-indentation: percentage, length, inherit</a:t>
            </a:r>
          </a:p>
          <a:p>
            <a:r>
              <a:rPr lang="en-US" i="1" dirty="0" smtClean="0"/>
              <a:t>Word-spacing: length, normal, inherit</a:t>
            </a:r>
          </a:p>
          <a:p>
            <a:r>
              <a:rPr lang="en-US" i="1" dirty="0" smtClean="0"/>
              <a:t>Letter-spacing: length, normal, inherit</a:t>
            </a:r>
          </a:p>
          <a:p>
            <a:r>
              <a:rPr lang="en-US" i="1" dirty="0" smtClean="0"/>
              <a:t>Line-height: percentage, length, number, normal, inherit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464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Links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link or hyperlink is a connection from one web resource to </a:t>
            </a:r>
            <a:r>
              <a:rPr lang="en-US" i="1" dirty="0" smtClean="0"/>
              <a:t>another</a:t>
            </a:r>
          </a:p>
          <a:p>
            <a:r>
              <a:rPr lang="en-US" i="1" smtClean="0"/>
              <a:t>a:link / unvisited</a:t>
            </a:r>
            <a:endParaRPr lang="en-US" i="1" dirty="0" smtClean="0"/>
          </a:p>
          <a:p>
            <a:r>
              <a:rPr lang="en-US" i="1" dirty="0" smtClean="0"/>
              <a:t>a:visited</a:t>
            </a:r>
          </a:p>
          <a:p>
            <a:r>
              <a:rPr lang="en-US" i="1" dirty="0" smtClean="0"/>
              <a:t>a:active</a:t>
            </a:r>
          </a:p>
          <a:p>
            <a:r>
              <a:rPr lang="en-US" i="1" dirty="0" smtClean="0"/>
              <a:t>a:hover { </a:t>
            </a:r>
            <a:r>
              <a:rPr lang="en-US" i="1" dirty="0" err="1" smtClean="0"/>
              <a:t>color,font</a:t>
            </a:r>
            <a:r>
              <a:rPr lang="en-US" i="1" dirty="0" smtClean="0"/>
              <a:t>-family, font-size, background-color, etc.,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3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 Lists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list properties used to control the presentation of list item markers</a:t>
            </a:r>
            <a:r>
              <a:rPr lang="en-US" i="1" dirty="0" smtClean="0"/>
              <a:t>.</a:t>
            </a:r>
            <a:endParaRPr lang="en-US" dirty="0" smtClean="0"/>
          </a:p>
          <a:p>
            <a:r>
              <a:rPr lang="en-US" dirty="0" smtClean="0"/>
              <a:t>List-style-type: </a:t>
            </a:r>
            <a:r>
              <a:rPr lang="en-US" dirty="0" err="1" smtClean="0"/>
              <a:t>circle,square,roman,numerals</a:t>
            </a:r>
            <a:r>
              <a:rPr lang="en-US" dirty="0" smtClean="0"/>
              <a:t>, etc.,</a:t>
            </a:r>
          </a:p>
          <a:p>
            <a:r>
              <a:rPr lang="en-US" dirty="0" smtClean="0"/>
              <a:t>List-style-position: inside, outside</a:t>
            </a:r>
          </a:p>
          <a:p>
            <a:r>
              <a:rPr lang="en-US" dirty="0" smtClean="0"/>
              <a:t>List-style-image: </a:t>
            </a:r>
            <a:r>
              <a:rPr lang="en-US" dirty="0" err="1" smtClean="0"/>
              <a:t>url</a:t>
            </a:r>
            <a:r>
              <a:rPr lang="en-US" dirty="0" smtClean="0"/>
              <a:t>(“address”)</a:t>
            </a:r>
          </a:p>
          <a:p>
            <a:endParaRPr lang="en-US" dirty="0"/>
          </a:p>
          <a:p>
            <a:r>
              <a:rPr lang="en-US" dirty="0" smtClean="0"/>
              <a:t>Shorthand property: list-style: </a:t>
            </a:r>
            <a:r>
              <a:rPr lang="en-US" dirty="0" err="1" smtClean="0"/>
              <a:t>list-style-type|list-style-position|list-style-image</a:t>
            </a:r>
            <a:endParaRPr lang="en-US" dirty="0" smtClean="0"/>
          </a:p>
          <a:p>
            <a:r>
              <a:rPr lang="en-US" dirty="0" smtClean="0"/>
              <a:t>Styling list with colors: </a:t>
            </a:r>
            <a:r>
              <a:rPr lang="en-US" dirty="0" err="1" smtClean="0"/>
              <a:t>ul</a:t>
            </a:r>
            <a:r>
              <a:rPr lang="en-US" dirty="0" smtClean="0"/>
              <a:t> { background-color: cyan; padding: 20px; }</a:t>
            </a:r>
          </a:p>
          <a:p>
            <a:r>
              <a:rPr lang="en-US" dirty="0" smtClean="0"/>
              <a:t>li { background-color: magenta; padding: 10px; margin-left: 40px;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8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8834"/>
            <a:ext cx="8915400" cy="5005952"/>
          </a:xfrm>
        </p:spPr>
        <p:txBody>
          <a:bodyPr/>
          <a:lstStyle/>
          <a:p>
            <a:r>
              <a:rPr lang="en-US" dirty="0" err="1" smtClean="0"/>
              <a:t>Inroduction</a:t>
            </a:r>
            <a:endParaRPr lang="en-US" dirty="0" smtClean="0"/>
          </a:p>
          <a:p>
            <a:r>
              <a:rPr lang="en-US" dirty="0" smtClean="0"/>
              <a:t>Selectors</a:t>
            </a:r>
          </a:p>
          <a:p>
            <a:r>
              <a:rPr lang="en-US" dirty="0" smtClean="0"/>
              <a:t>Color - gradients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Text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Tables</a:t>
            </a:r>
          </a:p>
          <a:p>
            <a:r>
              <a:rPr lang="en-US" dirty="0" smtClean="0"/>
              <a:t>Box Model</a:t>
            </a:r>
          </a:p>
          <a:p>
            <a:r>
              <a:rPr lang="en-US" dirty="0" smtClean="0"/>
              <a:t>Overflow</a:t>
            </a:r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Drop Shadow</a:t>
            </a:r>
          </a:p>
          <a:p>
            <a:r>
              <a:rPr lang="en-US" dirty="0" smtClean="0"/>
              <a:t>Transforms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60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 Tables</a:t>
            </a:r>
            <a:br>
              <a:rPr lang="en-US" b="1" dirty="0"/>
            </a:br>
            <a:r>
              <a:rPr lang="en-US" b="1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8353"/>
            <a:ext cx="8915400" cy="5509647"/>
          </a:xfrm>
        </p:spPr>
        <p:txBody>
          <a:bodyPr>
            <a:normAutofit/>
          </a:bodyPr>
          <a:lstStyle/>
          <a:p>
            <a:r>
              <a:rPr lang="en-US" b="1" dirty="0"/>
              <a:t>Adding Borders to </a:t>
            </a:r>
            <a:r>
              <a:rPr lang="en-US" b="1" dirty="0" smtClean="0"/>
              <a:t>Tables</a:t>
            </a:r>
          </a:p>
          <a:p>
            <a:pPr lvl="1"/>
            <a:r>
              <a:rPr lang="en-US" b="1" dirty="0" smtClean="0"/>
              <a:t>Table, </a:t>
            </a:r>
            <a:r>
              <a:rPr lang="en-US" b="1" dirty="0" err="1" smtClean="0"/>
              <a:t>th</a:t>
            </a:r>
            <a:r>
              <a:rPr lang="en-US" b="1" dirty="0" smtClean="0"/>
              <a:t>, td { border: 1px solid blue; }</a:t>
            </a:r>
            <a:endParaRPr lang="en-US" b="1" dirty="0"/>
          </a:p>
          <a:p>
            <a:r>
              <a:rPr lang="en-US" b="1" dirty="0"/>
              <a:t>Collapsing Table </a:t>
            </a:r>
            <a:r>
              <a:rPr lang="en-US" b="1" dirty="0" smtClean="0"/>
              <a:t>Borders</a:t>
            </a:r>
          </a:p>
          <a:p>
            <a:pPr lvl="1"/>
            <a:r>
              <a:rPr lang="en-US" b="1" dirty="0" smtClean="0"/>
              <a:t>Table { border-collapse: collapse; }</a:t>
            </a:r>
            <a:endParaRPr lang="en-US" b="1" dirty="0"/>
          </a:p>
          <a:p>
            <a:r>
              <a:rPr lang="en-US" b="1" dirty="0"/>
              <a:t>Controlling Table </a:t>
            </a:r>
            <a:r>
              <a:rPr lang="en-US" b="1" dirty="0" smtClean="0"/>
              <a:t>Layout</a:t>
            </a:r>
          </a:p>
          <a:p>
            <a:pPr lvl="1"/>
            <a:r>
              <a:rPr lang="en-US" b="1" dirty="0" smtClean="0"/>
              <a:t>Table { table-layout: auto/fixed;</a:t>
            </a:r>
            <a:endParaRPr lang="en-US" b="1" dirty="0"/>
          </a:p>
          <a:p>
            <a:r>
              <a:rPr lang="en-US" b="1" dirty="0"/>
              <a:t>Handling Empty </a:t>
            </a:r>
            <a:r>
              <a:rPr lang="en-US" b="1" dirty="0" smtClean="0"/>
              <a:t>Cells</a:t>
            </a:r>
          </a:p>
          <a:p>
            <a:pPr lvl="1"/>
            <a:r>
              <a:rPr lang="en-US" b="1" dirty="0" smtClean="0"/>
              <a:t>Table { empty-cell: hide; }</a:t>
            </a:r>
            <a:endParaRPr lang="en-US" b="1" dirty="0"/>
          </a:p>
          <a:p>
            <a:r>
              <a:rPr lang="en-US" b="1" dirty="0"/>
              <a:t>Controlling the Position of Table </a:t>
            </a:r>
            <a:r>
              <a:rPr lang="en-US" b="1" dirty="0" smtClean="0"/>
              <a:t>Caption</a:t>
            </a:r>
          </a:p>
          <a:p>
            <a:pPr lvl="1"/>
            <a:r>
              <a:rPr lang="en-US" b="1" dirty="0" smtClean="0"/>
              <a:t>Caption { caption-side: bottom; }</a:t>
            </a:r>
            <a:endParaRPr lang="en-US" b="1" dirty="0"/>
          </a:p>
          <a:p>
            <a:r>
              <a:rPr lang="en-US" dirty="0" smtClean="0"/>
              <a:t>Horizontal alignment ( </a:t>
            </a:r>
            <a:r>
              <a:rPr lang="en-US" dirty="0" err="1" smtClean="0"/>
              <a:t>th</a:t>
            </a:r>
            <a:r>
              <a:rPr lang="en-US" dirty="0" smtClean="0"/>
              <a:t>, td { text-align: left/center/right } )</a:t>
            </a:r>
          </a:p>
          <a:p>
            <a:r>
              <a:rPr lang="en-US" dirty="0" smtClean="0"/>
              <a:t>Vertical alignment ( </a:t>
            </a:r>
            <a:r>
              <a:rPr lang="en-US" dirty="0" err="1" smtClean="0"/>
              <a:t>th</a:t>
            </a:r>
            <a:r>
              <a:rPr lang="en-US" dirty="0" smtClean="0"/>
              <a:t>, td { text-</a:t>
            </a:r>
            <a:r>
              <a:rPr lang="en-US" dirty="0" err="1" smtClean="0"/>
              <a:t>aligh</a:t>
            </a:r>
            <a:r>
              <a:rPr lang="en-US" dirty="0" smtClean="0"/>
              <a:t>: top/bottom/middle})</a:t>
            </a:r>
          </a:p>
          <a:p>
            <a:r>
              <a:rPr lang="en-US" dirty="0" smtClean="0"/>
              <a:t>Table padding ( </a:t>
            </a:r>
            <a:r>
              <a:rPr lang="en-US" dirty="0" err="1" smtClean="0"/>
              <a:t>th,td</a:t>
            </a:r>
            <a:r>
              <a:rPr lang="en-US" dirty="0" smtClean="0"/>
              <a:t> { padding: length; } 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2573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 dividers   - </a:t>
            </a:r>
            <a:r>
              <a:rPr lang="en-US" dirty="0" err="1" smtClean="0"/>
              <a:t>th</a:t>
            </a:r>
            <a:r>
              <a:rPr lang="en-US" dirty="0" smtClean="0"/>
              <a:t>, td { border-bottom: 1 </a:t>
            </a:r>
            <a:r>
              <a:rPr lang="en-US" dirty="0" err="1" smtClean="0"/>
              <a:t>px</a:t>
            </a:r>
            <a:r>
              <a:rPr lang="en-US" dirty="0" smtClean="0"/>
              <a:t> solid red; }</a:t>
            </a:r>
          </a:p>
          <a:p>
            <a:r>
              <a:rPr lang="en-US" dirty="0" err="1" smtClean="0"/>
              <a:t>Hoverable</a:t>
            </a:r>
            <a:r>
              <a:rPr lang="en-US" dirty="0" smtClean="0"/>
              <a:t> table - </a:t>
            </a:r>
            <a:r>
              <a:rPr lang="en-US" dirty="0" err="1"/>
              <a:t>tr:hover</a:t>
            </a:r>
            <a:r>
              <a:rPr lang="en-US" dirty="0"/>
              <a:t> {background-color: #f5f5f5}</a:t>
            </a:r>
            <a:endParaRPr lang="en-US" dirty="0" smtClean="0"/>
          </a:p>
          <a:p>
            <a:r>
              <a:rPr lang="en-US" dirty="0" smtClean="0"/>
              <a:t>Stripped table - </a:t>
            </a:r>
            <a:r>
              <a:rPr lang="en-US" dirty="0" err="1"/>
              <a:t>tr:nth-child</a:t>
            </a:r>
            <a:r>
              <a:rPr lang="en-US" dirty="0"/>
              <a:t>(even) {background-color: #f2f2f2</a:t>
            </a:r>
            <a:r>
              <a:rPr lang="en-US" dirty="0" smtClean="0"/>
              <a:t>}</a:t>
            </a:r>
          </a:p>
          <a:p>
            <a:r>
              <a:rPr lang="en-US" dirty="0" smtClean="0"/>
              <a:t>Table color -  </a:t>
            </a:r>
            <a:r>
              <a:rPr lang="en-US" dirty="0" err="1" smtClean="0"/>
              <a:t>th</a:t>
            </a:r>
            <a:r>
              <a:rPr lang="en-US" dirty="0" smtClean="0"/>
              <a:t> { background-color: green, color: white }</a:t>
            </a:r>
          </a:p>
          <a:p>
            <a:r>
              <a:rPr lang="en-US" dirty="0" smtClean="0"/>
              <a:t>Responsive table - </a:t>
            </a:r>
            <a:r>
              <a:rPr lang="en-US" dirty="0"/>
              <a:t>&lt;div style="</a:t>
            </a:r>
            <a:r>
              <a:rPr lang="en-US" dirty="0" err="1"/>
              <a:t>overflow-x:auto</a:t>
            </a:r>
            <a:r>
              <a:rPr lang="en-US" dirty="0"/>
              <a:t>;"&gt;</a:t>
            </a:r>
          </a:p>
        </p:txBody>
      </p:sp>
    </p:spTree>
    <p:extLst>
      <p:ext uri="{BB962C8B-B14F-4D97-AF65-F5344CB8AC3E}">
        <p14:creationId xmlns:p14="http://schemas.microsoft.com/office/powerpoint/2010/main" val="3310746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0311"/>
            <a:ext cx="8915400" cy="635431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The CSS box model describes how elements are visually laid out on the web pages.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CSS Box Mode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597" y="2512098"/>
            <a:ext cx="5672379" cy="390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1935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 Margin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Margin clears an area around the border that separates it from other boxes.</a:t>
            </a:r>
            <a:endParaRPr lang="en-US" dirty="0"/>
          </a:p>
          <a:p>
            <a:r>
              <a:rPr lang="en-US" dirty="0" smtClean="0"/>
              <a:t>{ margin: margin-top margin-right, margin-bottom, margin-left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55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 Padding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padding area is the space between the content of the element and its border</a:t>
            </a:r>
            <a:r>
              <a:rPr lang="en-US" i="1" dirty="0" smtClean="0"/>
              <a:t>.</a:t>
            </a:r>
          </a:p>
          <a:p>
            <a:r>
              <a:rPr lang="en-US" dirty="0"/>
              <a:t>{ </a:t>
            </a:r>
            <a:r>
              <a:rPr lang="en-US" dirty="0" smtClean="0"/>
              <a:t>padding: padding-top </a:t>
            </a:r>
            <a:r>
              <a:rPr lang="en-US" dirty="0"/>
              <a:t>padding</a:t>
            </a:r>
            <a:r>
              <a:rPr lang="en-US" dirty="0" smtClean="0"/>
              <a:t>-right</a:t>
            </a:r>
            <a:r>
              <a:rPr lang="en-US" dirty="0"/>
              <a:t>, padding</a:t>
            </a:r>
            <a:r>
              <a:rPr lang="en-US" dirty="0" smtClean="0"/>
              <a:t>-bottom</a:t>
            </a:r>
            <a:r>
              <a:rPr lang="en-US" dirty="0"/>
              <a:t>, padding</a:t>
            </a:r>
            <a:r>
              <a:rPr lang="en-US" dirty="0" smtClean="0"/>
              <a:t>-left </a:t>
            </a: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30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 Border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7837"/>
            <a:ext cx="8915400" cy="5370163"/>
          </a:xfrm>
        </p:spPr>
        <p:txBody>
          <a:bodyPr>
            <a:normAutofit/>
          </a:bodyPr>
          <a:lstStyle/>
          <a:p>
            <a:r>
              <a:rPr lang="en-US" i="1" dirty="0"/>
              <a:t>Border of an element goes around the padding and content.</a:t>
            </a:r>
            <a:endParaRPr lang="en-US" dirty="0"/>
          </a:p>
          <a:p>
            <a:r>
              <a:rPr lang="en-US" b="1" dirty="0"/>
              <a:t>The border-width </a:t>
            </a:r>
            <a:r>
              <a:rPr lang="en-US" b="1" dirty="0" smtClean="0"/>
              <a:t>Property</a:t>
            </a:r>
          </a:p>
          <a:p>
            <a:pPr lvl="1"/>
            <a:r>
              <a:rPr lang="en-US" dirty="0" smtClean="0"/>
              <a:t>it is a shorthand property for setting the thickness of all four sides</a:t>
            </a:r>
          </a:p>
          <a:p>
            <a:pPr lvl="1"/>
            <a:r>
              <a:rPr lang="en-US" dirty="0" smtClean="0"/>
              <a:t>{ border-width: medium 10px thick 15px; }</a:t>
            </a:r>
            <a:endParaRPr lang="en-US" dirty="0"/>
          </a:p>
          <a:p>
            <a:r>
              <a:rPr lang="en-US" b="1" dirty="0"/>
              <a:t>The border-style </a:t>
            </a:r>
            <a:r>
              <a:rPr lang="en-US" b="1" dirty="0" smtClean="0"/>
              <a:t>Property</a:t>
            </a:r>
          </a:p>
          <a:p>
            <a:pPr lvl="1"/>
            <a:r>
              <a:rPr lang="en-US" dirty="0" smtClean="0"/>
              <a:t>{ border-style: none, hidden, dashed, dotted, double, groove, inset, outset, ridge and solid }</a:t>
            </a:r>
          </a:p>
          <a:p>
            <a:r>
              <a:rPr lang="en-US" b="1" dirty="0"/>
              <a:t>The border-color </a:t>
            </a:r>
            <a:r>
              <a:rPr lang="en-US" b="1" dirty="0" smtClean="0"/>
              <a:t>Property</a:t>
            </a:r>
          </a:p>
          <a:p>
            <a:pPr lvl="1"/>
            <a:r>
              <a:rPr lang="en-US" b="1" dirty="0" smtClean="0"/>
              <a:t>Use it with border style { </a:t>
            </a:r>
            <a:r>
              <a:rPr lang="en-US" dirty="0" smtClean="0"/>
              <a:t>border-color : color; }</a:t>
            </a:r>
            <a:endParaRPr lang="en-US" b="1" dirty="0"/>
          </a:p>
          <a:p>
            <a:r>
              <a:rPr lang="en-US" b="1" dirty="0"/>
              <a:t>The border Shorthand </a:t>
            </a:r>
            <a:r>
              <a:rPr lang="en-US" b="1" dirty="0" smtClean="0"/>
              <a:t>Property</a:t>
            </a:r>
          </a:p>
          <a:p>
            <a:pPr marL="742950" lvl="2" indent="-342900"/>
            <a:r>
              <a:rPr lang="en-US" b="1" dirty="0"/>
              <a:t>{ border : </a:t>
            </a:r>
            <a:r>
              <a:rPr lang="en-US" dirty="0"/>
              <a:t>border-style, border-width, border-color }</a:t>
            </a:r>
          </a:p>
          <a:p>
            <a:pPr marL="457200" lvl="1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73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With CSS3 you can add two more </a:t>
            </a:r>
            <a:r>
              <a:rPr lang="en-US" b="1" dirty="0" smtClean="0"/>
              <a:t>properties</a:t>
            </a:r>
          </a:p>
          <a:p>
            <a:r>
              <a:rPr lang="en-US" b="1" dirty="0" smtClean="0"/>
              <a:t>Border-radius : </a:t>
            </a:r>
            <a:r>
              <a:rPr lang="en-US" dirty="0"/>
              <a:t>border-top-left-radius, border-top-right-radius, border-bottom-right-radius, border-bottom-left-radius</a:t>
            </a:r>
          </a:p>
          <a:p>
            <a:r>
              <a:rPr lang="en-US" b="1" dirty="0" smtClean="0"/>
              <a:t>Border-image: </a:t>
            </a:r>
            <a:r>
              <a:rPr lang="en-US" dirty="0" err="1" smtClean="0"/>
              <a:t>image_url</a:t>
            </a:r>
            <a:r>
              <a:rPr lang="en-US" dirty="0" smtClean="0"/>
              <a:t>, </a:t>
            </a:r>
            <a:r>
              <a:rPr lang="en-US" dirty="0" err="1" smtClean="0"/>
              <a:t>image_slice</a:t>
            </a:r>
            <a:r>
              <a:rPr lang="en-US" dirty="0" smtClean="0"/>
              <a:t>, </a:t>
            </a:r>
            <a:r>
              <a:rPr lang="en-US" dirty="0" err="1" smtClean="0"/>
              <a:t>image_width</a:t>
            </a:r>
            <a:r>
              <a:rPr lang="en-US" dirty="0" smtClean="0"/>
              <a:t>, </a:t>
            </a:r>
            <a:r>
              <a:rPr lang="en-US" dirty="0" err="1" smtClean="0"/>
              <a:t>image_outset</a:t>
            </a:r>
            <a:r>
              <a:rPr lang="en-US" dirty="0" smtClean="0"/>
              <a:t>, </a:t>
            </a:r>
            <a:r>
              <a:rPr lang="en-US" dirty="0" err="1" smtClean="0"/>
              <a:t>image_repeat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7517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 Outline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An outline is a line that is drawn just outside the border edge of the elements such as buttons, active form fields, etc., to make them stand out.</a:t>
            </a:r>
            <a:endParaRPr lang="en-US" dirty="0"/>
          </a:p>
          <a:p>
            <a:r>
              <a:rPr lang="en-US" b="1" dirty="0"/>
              <a:t>The outline-width </a:t>
            </a:r>
            <a:r>
              <a:rPr lang="en-US" b="1" dirty="0" smtClean="0"/>
              <a:t>Property  { outline-width: width; }</a:t>
            </a:r>
          </a:p>
          <a:p>
            <a:r>
              <a:rPr lang="en-US" b="1" dirty="0"/>
              <a:t>The outline-style </a:t>
            </a:r>
            <a:r>
              <a:rPr lang="en-US" b="1" dirty="0" smtClean="0"/>
              <a:t>Property {outline-style: style }</a:t>
            </a:r>
            <a:endParaRPr lang="en-US" b="1" dirty="0"/>
          </a:p>
          <a:p>
            <a:r>
              <a:rPr lang="en-US" b="1" dirty="0"/>
              <a:t>The outline-color </a:t>
            </a:r>
            <a:r>
              <a:rPr lang="en-US" b="1" dirty="0" smtClean="0"/>
              <a:t>Property {outline-color: color }</a:t>
            </a:r>
            <a:endParaRPr lang="en-US" b="1" dirty="0"/>
          </a:p>
          <a:p>
            <a:r>
              <a:rPr lang="en-US" b="1" dirty="0"/>
              <a:t>The outline Shorthand </a:t>
            </a:r>
            <a:r>
              <a:rPr lang="en-US" b="1" dirty="0" smtClean="0"/>
              <a:t>Property { outline: </a:t>
            </a:r>
            <a:r>
              <a:rPr lang="en-US" dirty="0" smtClean="0"/>
              <a:t>outline-width, outline-style, outline-color }</a:t>
            </a:r>
          </a:p>
          <a:p>
            <a:r>
              <a:rPr lang="en-US" b="1" dirty="0"/>
              <a:t>Removing Dotted Line Around Active Links</a:t>
            </a:r>
          </a:p>
          <a:p>
            <a:pPr lvl="1"/>
            <a:r>
              <a:rPr lang="en-US" b="1" dirty="0" smtClean="0"/>
              <a:t>a, a:active, </a:t>
            </a:r>
            <a:r>
              <a:rPr lang="en-US" b="1" dirty="0" err="1" smtClean="0"/>
              <a:t>a.focus</a:t>
            </a:r>
            <a:r>
              <a:rPr lang="en-US" b="1" dirty="0" smtClean="0"/>
              <a:t> { outline: none; }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80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 Overflow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overflow property specifies the behavior that occurs when an element's content overflows (doesn't fit) the element's box.</a:t>
            </a:r>
            <a:endParaRPr lang="en-US" dirty="0"/>
          </a:p>
          <a:p>
            <a:r>
              <a:rPr lang="en-US" dirty="0" smtClean="0"/>
              <a:t>{ overflow: visible / hidden / scroll / auto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82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Text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Hiding Overflow Text</a:t>
            </a:r>
          </a:p>
          <a:p>
            <a:r>
              <a:rPr lang="en-US" dirty="0"/>
              <a:t>{ text-overflow: clip | ellipsis |string }</a:t>
            </a:r>
          </a:p>
          <a:p>
            <a:r>
              <a:rPr lang="en-US" b="1" dirty="0"/>
              <a:t>Breaking Overflow Text</a:t>
            </a:r>
          </a:p>
          <a:p>
            <a:r>
              <a:rPr lang="en-US" dirty="0" smtClean="0"/>
              <a:t>{ word-wrap: normal | break-word }</a:t>
            </a:r>
          </a:p>
          <a:p>
            <a:r>
              <a:rPr lang="en-US" b="1" dirty="0"/>
              <a:t>Specify Word Breaking Rules</a:t>
            </a:r>
          </a:p>
          <a:p>
            <a:r>
              <a:rPr lang="en-US" dirty="0" smtClean="0"/>
              <a:t>{ word-break : normal | break-all | keep-all }</a:t>
            </a:r>
          </a:p>
        </p:txBody>
      </p:sp>
    </p:spTree>
    <p:extLst>
      <p:ext uri="{BB962C8B-B14F-4D97-AF65-F5344CB8AC3E}">
        <p14:creationId xmlns:p14="http://schemas.microsoft.com/office/powerpoint/2010/main" val="215875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Transitions</a:t>
            </a:r>
          </a:p>
          <a:p>
            <a:r>
              <a:rPr lang="en-US" dirty="0" smtClean="0"/>
              <a:t>Animations</a:t>
            </a:r>
          </a:p>
          <a:p>
            <a:r>
              <a:rPr lang="en-US" dirty="0" smtClean="0"/>
              <a:t>Multicolumn Layouts</a:t>
            </a:r>
          </a:p>
          <a:p>
            <a:r>
              <a:rPr lang="en-US" dirty="0" smtClean="0"/>
              <a:t>Box Sizing</a:t>
            </a:r>
          </a:p>
          <a:p>
            <a:r>
              <a:rPr lang="en-US" dirty="0" smtClean="0"/>
              <a:t>Flex Box</a:t>
            </a:r>
          </a:p>
          <a:p>
            <a:r>
              <a:rPr lang="en-US" dirty="0" smtClean="0"/>
              <a:t>Filters</a:t>
            </a:r>
          </a:p>
          <a:p>
            <a:r>
              <a:rPr lang="en-US" dirty="0" smtClean="0"/>
              <a:t>Media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02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 Display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display property controls the box's type generated by an element.</a:t>
            </a:r>
            <a:endParaRPr lang="en-US" dirty="0"/>
          </a:p>
          <a:p>
            <a:r>
              <a:rPr lang="en-US" dirty="0" smtClean="0"/>
              <a:t>{ display : inline / block / inline-block / none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90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 Visibility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visibility property determines whether an element is visible or hidden.</a:t>
            </a:r>
            <a:endParaRPr lang="en-US" dirty="0"/>
          </a:p>
          <a:p>
            <a:r>
              <a:rPr lang="en-US" dirty="0" smtClean="0"/>
              <a:t>{ visibility: visible / hidden / collapse / inherit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42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 Float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CSS float property specifies whether a box should float or not.</a:t>
            </a:r>
            <a:endParaRPr lang="en-US" dirty="0"/>
          </a:p>
          <a:p>
            <a:r>
              <a:rPr lang="en-US" dirty="0" smtClean="0"/>
              <a:t>{ float: left / right / none }</a:t>
            </a:r>
          </a:p>
          <a:p>
            <a:r>
              <a:rPr lang="en-US" b="1" dirty="0"/>
              <a:t>Turning off Float Using Clear Property</a:t>
            </a:r>
          </a:p>
          <a:p>
            <a:r>
              <a:rPr lang="en-US" dirty="0" smtClean="0"/>
              <a:t>{ clear: left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77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Drop 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With CSS3, you can apply drop shadow to an element.</a:t>
            </a:r>
            <a:endParaRPr lang="en-US" dirty="0"/>
          </a:p>
          <a:p>
            <a:r>
              <a:rPr lang="en-US" dirty="0" smtClean="0"/>
              <a:t>Box-shadow property:</a:t>
            </a:r>
          </a:p>
          <a:p>
            <a:pPr lvl="1"/>
            <a:r>
              <a:rPr lang="en-US" dirty="0"/>
              <a:t>{ box-shadow: </a:t>
            </a:r>
            <a:r>
              <a:rPr lang="en-US" dirty="0" err="1"/>
              <a:t>offsetX</a:t>
            </a:r>
            <a:r>
              <a:rPr lang="en-US" dirty="0"/>
              <a:t> </a:t>
            </a:r>
            <a:r>
              <a:rPr lang="en-US" dirty="0" err="1"/>
              <a:t>offsetY</a:t>
            </a:r>
            <a:r>
              <a:rPr lang="en-US" dirty="0"/>
              <a:t> </a:t>
            </a:r>
            <a:r>
              <a:rPr lang="en-US" dirty="0" err="1"/>
              <a:t>blurRadius</a:t>
            </a:r>
            <a:r>
              <a:rPr lang="en-US" dirty="0"/>
              <a:t> color }</a:t>
            </a:r>
          </a:p>
          <a:p>
            <a:pPr lvl="1"/>
            <a:r>
              <a:rPr lang="en-US" dirty="0"/>
              <a:t>You can add multiple box shadows using comma separated list</a:t>
            </a:r>
          </a:p>
          <a:p>
            <a:r>
              <a:rPr lang="en-US" dirty="0" smtClean="0"/>
              <a:t>Text-shadow property:</a:t>
            </a:r>
          </a:p>
          <a:p>
            <a:pPr lvl="1"/>
            <a:r>
              <a:rPr lang="en-US" dirty="0"/>
              <a:t>{ </a:t>
            </a:r>
            <a:r>
              <a:rPr lang="en-US" dirty="0" smtClean="0"/>
              <a:t>text-shadow</a:t>
            </a:r>
            <a:r>
              <a:rPr lang="en-US" dirty="0"/>
              <a:t>: </a:t>
            </a:r>
            <a:r>
              <a:rPr lang="en-US" dirty="0" err="1"/>
              <a:t>offsetX</a:t>
            </a:r>
            <a:r>
              <a:rPr lang="en-US" dirty="0"/>
              <a:t> </a:t>
            </a:r>
            <a:r>
              <a:rPr lang="en-US" dirty="0" err="1"/>
              <a:t>offsetY</a:t>
            </a:r>
            <a:r>
              <a:rPr lang="en-US" dirty="0"/>
              <a:t> </a:t>
            </a:r>
            <a:r>
              <a:rPr lang="en-US" dirty="0" err="1"/>
              <a:t>blurRadius</a:t>
            </a:r>
            <a:r>
              <a:rPr lang="en-US" dirty="0"/>
              <a:t> color }</a:t>
            </a:r>
          </a:p>
          <a:p>
            <a:pPr lvl="1"/>
            <a:r>
              <a:rPr lang="en-US" dirty="0"/>
              <a:t>You can add multiple </a:t>
            </a:r>
            <a:r>
              <a:rPr lang="en-US" dirty="0" smtClean="0"/>
              <a:t>text </a:t>
            </a:r>
            <a:r>
              <a:rPr lang="en-US" dirty="0"/>
              <a:t>shadows using comma separated list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5915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CSS3 Transitions</a:t>
            </a:r>
            <a:br>
              <a:rPr lang="en-US" b="1" dirty="0"/>
            </a:br>
            <a:r>
              <a:rPr lang="en-US" b="1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The CSS3 transition feature allows the changes in CSS property values to occur smoothly over a specified duration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Transition-property</a:t>
            </a:r>
          </a:p>
          <a:p>
            <a:r>
              <a:rPr lang="en-US" i="1" dirty="0" smtClean="0"/>
              <a:t>Transition-delay</a:t>
            </a:r>
          </a:p>
          <a:p>
            <a:r>
              <a:rPr lang="en-US" i="1" dirty="0" smtClean="0"/>
              <a:t>Transition-duration</a:t>
            </a:r>
          </a:p>
          <a:p>
            <a:r>
              <a:rPr lang="en-US" i="1" dirty="0" smtClean="0"/>
              <a:t>Transition-timing-function</a:t>
            </a:r>
          </a:p>
          <a:p>
            <a:pPr lvl="1"/>
            <a:r>
              <a:rPr lang="en-US" i="1" dirty="0" smtClean="0"/>
              <a:t>ease, ease-in, ease-out, ease-in-out, </a:t>
            </a:r>
            <a:r>
              <a:rPr lang="en-US" i="1" dirty="0" err="1" smtClean="0"/>
              <a:t>linear,cubic-bezier</a:t>
            </a:r>
            <a:r>
              <a:rPr lang="en-US" i="1" dirty="0" smtClean="0"/>
              <a:t>(</a:t>
            </a:r>
            <a:r>
              <a:rPr lang="en-US" i="1" dirty="0" err="1" smtClean="0"/>
              <a:t>n,n,n,n</a:t>
            </a:r>
            <a:r>
              <a:rPr lang="en-US" i="1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86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CSS3 Multi-Column Layouts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With CSS3, you can split the text content of an element in multiple columns</a:t>
            </a:r>
            <a:r>
              <a:rPr lang="en-US" i="1" dirty="0" smtClean="0"/>
              <a:t>.</a:t>
            </a:r>
          </a:p>
          <a:p>
            <a:pPr lvl="1"/>
            <a:r>
              <a:rPr lang="en-US" i="1" dirty="0" smtClean="0"/>
              <a:t>column-count</a:t>
            </a:r>
          </a:p>
          <a:p>
            <a:pPr lvl="1"/>
            <a:r>
              <a:rPr lang="en-US" i="1" dirty="0"/>
              <a:t>c</a:t>
            </a:r>
            <a:r>
              <a:rPr lang="en-US" i="1" dirty="0" smtClean="0"/>
              <a:t>olumn-width</a:t>
            </a:r>
          </a:p>
          <a:p>
            <a:pPr lvl="1"/>
            <a:r>
              <a:rPr lang="en-US" i="1" dirty="0"/>
              <a:t>c</a:t>
            </a:r>
            <a:r>
              <a:rPr lang="en-US" i="1" dirty="0" smtClean="0"/>
              <a:t>olumn-gap</a:t>
            </a:r>
          </a:p>
          <a:p>
            <a:pPr lvl="1"/>
            <a:r>
              <a:rPr lang="en-US" i="1" dirty="0"/>
              <a:t>c</a:t>
            </a:r>
            <a:r>
              <a:rPr lang="en-US" i="1" dirty="0" smtClean="0"/>
              <a:t>olumn-rule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76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CSS3 Box Sizing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With CSS3 box sizing feature you can control element's effective width.</a:t>
            </a:r>
            <a:endParaRPr lang="en-US" dirty="0"/>
          </a:p>
          <a:p>
            <a:r>
              <a:rPr lang="en-US" dirty="0" smtClean="0"/>
              <a:t>The CSS3 box sizing property allows you to include the padding and border in an elements total width and height</a:t>
            </a:r>
          </a:p>
          <a:p>
            <a:r>
              <a:rPr lang="en-US" b="1" dirty="0" smtClean="0"/>
              <a:t>border-box</a:t>
            </a:r>
          </a:p>
          <a:p>
            <a:pPr lvl="1"/>
            <a:r>
              <a:rPr lang="en-US" dirty="0" smtClean="0"/>
              <a:t>It includes </a:t>
            </a:r>
            <a:r>
              <a:rPr lang="en-US" dirty="0" err="1" smtClean="0"/>
              <a:t>padding+border</a:t>
            </a:r>
            <a:r>
              <a:rPr lang="en-US" dirty="0" smtClean="0"/>
              <a:t> in total width and height</a:t>
            </a:r>
          </a:p>
          <a:p>
            <a:pPr lvl="1"/>
            <a:r>
              <a:rPr lang="en-US" dirty="0" smtClean="0"/>
              <a:t>{ box-sizing: border-box; 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25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CSS3 Flexible Box Layouts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CSS3 Flexible Box, or </a:t>
            </a:r>
            <a:r>
              <a:rPr lang="en-US" i="1" dirty="0" err="1"/>
              <a:t>flexbox</a:t>
            </a:r>
            <a:r>
              <a:rPr lang="en-US" i="1" dirty="0"/>
              <a:t>, is a new layout model for creating the more flexible user interface design.</a:t>
            </a:r>
            <a:endParaRPr lang="en-US" dirty="0"/>
          </a:p>
          <a:p>
            <a:r>
              <a:rPr lang="en-US" b="1" dirty="0"/>
              <a:t>How Flex Layout Works</a:t>
            </a:r>
          </a:p>
          <a:p>
            <a:r>
              <a:rPr lang="en-US" dirty="0" smtClean="0"/>
              <a:t>Flex </a:t>
            </a:r>
            <a:r>
              <a:rPr lang="en-US" dirty="0" smtClean="0"/>
              <a:t>consists </a:t>
            </a:r>
            <a:r>
              <a:rPr lang="en-US" dirty="0" smtClean="0"/>
              <a:t>of flex-containers and flex items.</a:t>
            </a:r>
          </a:p>
          <a:p>
            <a:r>
              <a:rPr lang="en-US" dirty="0" smtClean="0"/>
              <a:t>A flex container can be created by setting the display property of an element to either flex or inline flex.</a:t>
            </a:r>
          </a:p>
          <a:p>
            <a:r>
              <a:rPr lang="en-US" dirty="0" smtClean="0"/>
              <a:t>All child elements of flex container will automatically become flex items and are laid out using the flex layout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64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7322"/>
            <a:ext cx="8915400" cy="5230678"/>
          </a:xfrm>
        </p:spPr>
        <p:txBody>
          <a:bodyPr>
            <a:normAutofit/>
          </a:bodyPr>
          <a:lstStyle/>
          <a:p>
            <a:r>
              <a:rPr lang="en-US" b="1" dirty="0"/>
              <a:t>Controlling Flow inside Flex Container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webkit</a:t>
            </a:r>
            <a:r>
              <a:rPr lang="en-US" dirty="0" smtClean="0"/>
              <a:t>-flex-direction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webkit-justifycontent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webkit</a:t>
            </a:r>
            <a:r>
              <a:rPr lang="en-US" dirty="0" smtClean="0"/>
              <a:t>-align-items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webkit</a:t>
            </a:r>
            <a:r>
              <a:rPr lang="en-US" dirty="0" smtClean="0"/>
              <a:t>-flex-wrap</a:t>
            </a:r>
          </a:p>
          <a:p>
            <a:r>
              <a:rPr lang="en-US" b="1" dirty="0" smtClean="0"/>
              <a:t>Properties for flex items</a:t>
            </a:r>
          </a:p>
          <a:p>
            <a:r>
              <a:rPr lang="en-US" dirty="0" smtClean="0"/>
              <a:t>order</a:t>
            </a:r>
          </a:p>
          <a:p>
            <a:r>
              <a:rPr lang="en-US" dirty="0" smtClean="0"/>
              <a:t>align-self</a:t>
            </a:r>
          </a:p>
          <a:p>
            <a:r>
              <a:rPr lang="en-US" dirty="0" smtClean="0"/>
              <a:t>flex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3202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CSS3 Filters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67173"/>
            <a:ext cx="8915400" cy="472440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The CSS3 filter effects provide an easy way to apply the visual effect to the images.</a:t>
            </a:r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lur()</a:t>
            </a:r>
          </a:p>
          <a:p>
            <a:r>
              <a:rPr lang="en-US" dirty="0"/>
              <a:t>b</a:t>
            </a:r>
            <a:r>
              <a:rPr lang="en-US" dirty="0" smtClean="0"/>
              <a:t>rightness()</a:t>
            </a:r>
          </a:p>
          <a:p>
            <a:r>
              <a:rPr lang="en-US" dirty="0" smtClean="0"/>
              <a:t>contrast()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ropshadow</a:t>
            </a:r>
            <a:r>
              <a:rPr lang="en-US" dirty="0" smtClean="0"/>
              <a:t>()</a:t>
            </a:r>
          </a:p>
          <a:p>
            <a:r>
              <a:rPr lang="en-US" dirty="0"/>
              <a:t>g</a:t>
            </a:r>
            <a:r>
              <a:rPr lang="en-US" dirty="0" smtClean="0"/>
              <a:t>rayscale()</a:t>
            </a:r>
          </a:p>
          <a:p>
            <a:r>
              <a:rPr lang="en-US" dirty="0"/>
              <a:t>h</a:t>
            </a:r>
            <a:r>
              <a:rPr lang="en-US" dirty="0" smtClean="0"/>
              <a:t>ue-rotate()</a:t>
            </a:r>
          </a:p>
          <a:p>
            <a:r>
              <a:rPr lang="en-US" dirty="0"/>
              <a:t>i</a:t>
            </a:r>
            <a:r>
              <a:rPr lang="en-US" dirty="0" smtClean="0"/>
              <a:t>nvert()</a:t>
            </a:r>
          </a:p>
          <a:p>
            <a:r>
              <a:rPr lang="en-US" dirty="0" smtClean="0"/>
              <a:t>opacity()</a:t>
            </a:r>
          </a:p>
          <a:p>
            <a:r>
              <a:rPr lang="en-US" dirty="0"/>
              <a:t>s</a:t>
            </a:r>
            <a:r>
              <a:rPr lang="en-US" dirty="0" smtClean="0"/>
              <a:t>aturate()</a:t>
            </a:r>
          </a:p>
          <a:p>
            <a:r>
              <a:rPr lang="en-US" dirty="0"/>
              <a:t>s</a:t>
            </a:r>
            <a:r>
              <a:rPr lang="en-US" dirty="0" smtClean="0"/>
              <a:t>epia()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()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is CSS?</a:t>
            </a:r>
          </a:p>
          <a:p>
            <a:pPr lvl="1" fontAlgn="base"/>
            <a:r>
              <a:rPr lang="en-US" dirty="0"/>
              <a:t>CSS is the key presentational technology that is used in website design.</a:t>
            </a:r>
            <a:endParaRPr lang="en-US" sz="1400" dirty="0"/>
          </a:p>
          <a:p>
            <a:r>
              <a:rPr lang="en-US" b="1" dirty="0" smtClean="0"/>
              <a:t>Advantages </a:t>
            </a:r>
            <a:r>
              <a:rPr lang="en-US" b="1" dirty="0"/>
              <a:t>of Using </a:t>
            </a:r>
            <a:r>
              <a:rPr lang="en-US" b="1" dirty="0" smtClean="0"/>
              <a:t>CSS</a:t>
            </a:r>
          </a:p>
          <a:p>
            <a:pPr lvl="1"/>
            <a:r>
              <a:rPr lang="en-US" dirty="0"/>
              <a:t>Superior styles to HTML</a:t>
            </a:r>
          </a:p>
          <a:p>
            <a:pPr lvl="1"/>
            <a:r>
              <a:rPr lang="en-US" dirty="0"/>
              <a:t>CSS Save lots of time </a:t>
            </a:r>
            <a:endParaRPr lang="en-US" dirty="0" smtClean="0"/>
          </a:p>
          <a:p>
            <a:pPr lvl="1"/>
            <a:r>
              <a:rPr lang="en-US" dirty="0"/>
              <a:t>Easy maintenance </a:t>
            </a:r>
            <a:endParaRPr lang="en-US" dirty="0" smtClean="0"/>
          </a:p>
          <a:p>
            <a:pPr lvl="1"/>
            <a:r>
              <a:rPr lang="en-US" dirty="0"/>
              <a:t>Pages load faster </a:t>
            </a:r>
            <a:endParaRPr lang="en-US" dirty="0" smtClean="0"/>
          </a:p>
          <a:p>
            <a:pPr lvl="1"/>
            <a:r>
              <a:rPr lang="en-US" dirty="0"/>
              <a:t>Multiple Device Compatibility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55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Property</a:t>
            </a:r>
          </a:p>
          <a:p>
            <a:r>
              <a:rPr lang="en-US" dirty="0" smtClean="0"/>
              <a:t>It can only be used with pseudo elements (:before and :after)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email_address:before</a:t>
            </a:r>
            <a:r>
              <a:rPr lang="en-US" dirty="0" smtClean="0"/>
              <a:t>{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ontent: “Email address: “;</a:t>
            </a:r>
          </a:p>
          <a:p>
            <a:pPr lvl="1"/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 smtClean="0"/>
              <a:t>&lt;li class=“</a:t>
            </a:r>
            <a:r>
              <a:rPr lang="en-US" dirty="0" err="1" smtClean="0"/>
              <a:t>email_address</a:t>
            </a:r>
            <a:r>
              <a:rPr lang="en-US" dirty="0" smtClean="0"/>
              <a:t>”&gt;skmptgwt@gmail.com&lt;/li&gt; &lt;/</a:t>
            </a:r>
            <a:r>
              <a:rPr lang="en-US" dirty="0" err="1" smtClean="0"/>
              <a:t>ul</a:t>
            </a:r>
            <a:r>
              <a:rPr lang="en-US" dirty="0" smtClean="0"/>
              <a:t>&gt;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31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5740092"/>
          </a:xfrm>
        </p:spPr>
        <p:txBody>
          <a:bodyPr/>
          <a:lstStyle/>
          <a:p>
            <a:r>
              <a:rPr lang="en-US" dirty="0" smtClean="0"/>
              <a:t>@namespace is an at-rule that defines XML namespaces to be used in a CSS style sheet.</a:t>
            </a:r>
          </a:p>
          <a:p>
            <a:r>
              <a:rPr lang="en-US" dirty="0" smtClean="0"/>
              <a:t>The defined namespaces can be used to restrict the universal, type and attribute selectors to only select elements within that name space</a:t>
            </a:r>
          </a:p>
          <a:p>
            <a:r>
              <a:rPr lang="en-US" dirty="0" smtClean="0"/>
              <a:t>This rule is useful when dealing with documents containing multiple namespaces such as html5 with inline </a:t>
            </a:r>
            <a:r>
              <a:rPr lang="en-US" dirty="0" err="1" smtClean="0"/>
              <a:t>svg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@namespace </a:t>
            </a:r>
            <a:r>
              <a:rPr lang="en-US" dirty="0" err="1" smtClean="0"/>
              <a:t>url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http://www.w3.org/html</a:t>
            </a:r>
            <a:r>
              <a:rPr lang="en-US" dirty="0" smtClean="0"/>
              <a:t>);</a:t>
            </a:r>
          </a:p>
          <a:p>
            <a:r>
              <a:rPr lang="en-US" dirty="0"/>
              <a:t>@namespace </a:t>
            </a:r>
            <a:r>
              <a:rPr lang="en-US" dirty="0" err="1" smtClean="0"/>
              <a:t>svg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www.w3.org/svg</a:t>
            </a:r>
            <a:r>
              <a:rPr lang="en-US" dirty="0" smtClean="0"/>
              <a:t>);</a:t>
            </a:r>
          </a:p>
          <a:p>
            <a:r>
              <a:rPr lang="en-US" dirty="0"/>
              <a:t>a</a:t>
            </a:r>
            <a:r>
              <a:rPr lang="en-US" dirty="0" smtClean="0"/>
              <a:t>{} – this </a:t>
            </a:r>
            <a:r>
              <a:rPr lang="en-US" dirty="0" err="1" smtClean="0"/>
              <a:t>mathes</a:t>
            </a:r>
            <a:r>
              <a:rPr lang="en-US" dirty="0" smtClean="0"/>
              <a:t> all html a elements</a:t>
            </a:r>
          </a:p>
          <a:p>
            <a:r>
              <a:rPr lang="en-US" dirty="0" err="1" smtClean="0"/>
              <a:t>svg|a</a:t>
            </a:r>
            <a:r>
              <a:rPr lang="en-US" dirty="0" smtClean="0"/>
              <a:t>{} – this matches all </a:t>
            </a:r>
            <a:r>
              <a:rPr lang="en-US" dirty="0" err="1" smtClean="0"/>
              <a:t>svg</a:t>
            </a:r>
            <a:r>
              <a:rPr lang="en-US" dirty="0" smtClean="0"/>
              <a:t> a elements</a:t>
            </a:r>
          </a:p>
          <a:p>
            <a:r>
              <a:rPr lang="en-US" dirty="0" smtClean="0"/>
              <a:t>* | a{} – this matches both html and </a:t>
            </a:r>
            <a:r>
              <a:rPr lang="en-US" dirty="0" err="1" smtClean="0"/>
              <a:t>svg</a:t>
            </a:r>
            <a:r>
              <a:rPr lang="en-US" dirty="0" smtClean="0"/>
              <a:t> elements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03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CSS3 Media Queries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CSS media queries enable you to format your documents to be presented correctly on different size of output devices</a:t>
            </a:r>
            <a:r>
              <a:rPr lang="en-US" i="1" dirty="0" smtClean="0"/>
              <a:t>.</a:t>
            </a:r>
          </a:p>
          <a:p>
            <a:r>
              <a:rPr lang="en-US" dirty="0"/>
              <a:t>Media queries can be used to check many things, such as:</a:t>
            </a:r>
          </a:p>
          <a:p>
            <a:pPr lvl="1"/>
            <a:r>
              <a:rPr lang="en-US" dirty="0"/>
              <a:t>width and height of the viewport</a:t>
            </a:r>
          </a:p>
          <a:p>
            <a:pPr lvl="1"/>
            <a:r>
              <a:rPr lang="en-US" dirty="0"/>
              <a:t>width and height of the device</a:t>
            </a:r>
          </a:p>
          <a:p>
            <a:pPr lvl="1"/>
            <a:r>
              <a:rPr lang="en-US" dirty="0"/>
              <a:t>orientation (is the tablet/phone in landscape or portrait mode?)</a:t>
            </a:r>
          </a:p>
          <a:p>
            <a:pPr lvl="1"/>
            <a:r>
              <a:rPr lang="en-US" dirty="0"/>
              <a:t>resolution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@media </a:t>
            </a:r>
            <a:r>
              <a:rPr lang="en-US" dirty="0" err="1"/>
              <a:t>not|only</a:t>
            </a:r>
            <a:r>
              <a:rPr lang="en-US" dirty="0"/>
              <a:t> </a:t>
            </a:r>
            <a:r>
              <a:rPr lang="en-US" i="1" dirty="0" err="1"/>
              <a:t>mediatype</a:t>
            </a:r>
            <a:r>
              <a:rPr lang="en-US" i="1" dirty="0"/>
              <a:t> </a:t>
            </a:r>
            <a:r>
              <a:rPr lang="en-US" dirty="0"/>
              <a:t>and</a:t>
            </a:r>
            <a:r>
              <a:rPr lang="en-US" i="1" dirty="0"/>
              <a:t> </a:t>
            </a:r>
            <a:r>
              <a:rPr lang="en-US" dirty="0"/>
              <a:t>(</a:t>
            </a:r>
            <a:r>
              <a:rPr lang="en-US" i="1" dirty="0"/>
              <a:t>expressions</a:t>
            </a:r>
            <a:r>
              <a:rPr lang="en-US" dirty="0"/>
              <a:t>) {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    CSS-Code;</a:t>
            </a:r>
            <a:br>
              <a:rPr lang="en-US" i="1" dirty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80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Media Types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801627"/>
              </p:ext>
            </p:extLst>
          </p:nvPr>
        </p:nvGraphicFramePr>
        <p:xfrm>
          <a:off x="1993714" y="1768393"/>
          <a:ext cx="8420100" cy="2133600"/>
        </p:xfrm>
        <a:graphic>
          <a:graphicData uri="http://schemas.openxmlformats.org/drawingml/2006/table">
            <a:tbl>
              <a:tblPr/>
              <a:tblGrid>
                <a:gridCol w="2095500"/>
                <a:gridCol w="63246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Value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all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Used for all media type devices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print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Used for printers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screen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Used for computer screens, tablets, smart-phones etc.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speech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Used for </a:t>
                      </a:r>
                      <a:r>
                        <a:rPr lang="en-US" dirty="0" err="1">
                          <a:effectLst/>
                        </a:rPr>
                        <a:t>screenreaders</a:t>
                      </a:r>
                      <a:r>
                        <a:rPr lang="en-US" dirty="0">
                          <a:effectLst/>
                        </a:rPr>
                        <a:t> that "reads" the page out loud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58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use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– by using style attribute in html elements</a:t>
            </a:r>
          </a:p>
          <a:p>
            <a:r>
              <a:rPr lang="en-US" dirty="0" smtClean="0"/>
              <a:t>Internal – by using &lt;style&gt; element in the &lt;head&gt; section</a:t>
            </a:r>
          </a:p>
          <a:p>
            <a:r>
              <a:rPr lang="en-US" dirty="0" smtClean="0"/>
              <a:t>External – by using an external </a:t>
            </a:r>
            <a:r>
              <a:rPr lang="en-US" dirty="0" err="1" smtClean="0"/>
              <a:t>css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7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Syntax: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tagname</a:t>
            </a:r>
            <a:r>
              <a:rPr lang="en-US" dirty="0"/>
              <a:t> </a:t>
            </a:r>
            <a:r>
              <a:rPr lang="en-US" dirty="0" smtClean="0"/>
              <a:t>style=“</a:t>
            </a:r>
            <a:r>
              <a:rPr lang="en-US" dirty="0" err="1" smtClean="0"/>
              <a:t>property:value</a:t>
            </a:r>
            <a:r>
              <a:rPr lang="en-US" dirty="0" smtClean="0"/>
              <a:t>;”&gt;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&lt;h3 style=“color: red;”&gt;Hello World!&lt;h3&gt;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1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CSS</a:t>
            </a:r>
            <a:r>
              <a:rPr lang="en-US" b="1" dirty="0"/>
              <a:t> </a:t>
            </a:r>
            <a:r>
              <a:rPr lang="en-US" b="1" dirty="0" smtClean="0"/>
              <a:t>Syntax </a:t>
            </a:r>
            <a:endParaRPr lang="en-US" dirty="0"/>
          </a:p>
        </p:txBody>
      </p:sp>
      <p:pic>
        <p:nvPicPr>
          <p:cNvPr id="4" name="Content Placeholder 3" descr="CSS Selector Syntax Illustratio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223469"/>
            <a:ext cx="7434478" cy="1790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1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 Selectors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74210"/>
          </a:xfrm>
        </p:spPr>
        <p:txBody>
          <a:bodyPr/>
          <a:lstStyle/>
          <a:p>
            <a:r>
              <a:rPr lang="en-US" i="1" dirty="0"/>
              <a:t>A CSS selector is a pattern to match the elements in an HTML document. The associated style rules is applied to the elements that match the selector pattern.</a:t>
            </a:r>
            <a:endParaRPr lang="en-US" dirty="0"/>
          </a:p>
          <a:p>
            <a:r>
              <a:rPr lang="en-US" b="1" dirty="0"/>
              <a:t>Universal </a:t>
            </a:r>
            <a:r>
              <a:rPr lang="en-US" b="1" dirty="0" smtClean="0"/>
              <a:t>Selector</a:t>
            </a:r>
          </a:p>
          <a:p>
            <a:pPr lvl="1"/>
            <a:r>
              <a:rPr lang="en-US" b="1" dirty="0" smtClean="0"/>
              <a:t>*{ margin:0; paddig:0; }</a:t>
            </a:r>
          </a:p>
          <a:p>
            <a:pPr fontAlgn="base"/>
            <a:r>
              <a:rPr lang="en-US" b="1" dirty="0"/>
              <a:t>Element Type Selector</a:t>
            </a:r>
          </a:p>
          <a:p>
            <a:pPr lvl="1"/>
            <a:r>
              <a:rPr lang="en-US" b="1" dirty="0" smtClean="0"/>
              <a:t>P { </a:t>
            </a:r>
            <a:r>
              <a:rPr lang="en-US" b="1" dirty="0" err="1" smtClean="0"/>
              <a:t>color:blue</a:t>
            </a:r>
            <a:r>
              <a:rPr lang="en-US" b="1" dirty="0" smtClean="0"/>
              <a:t>; }</a:t>
            </a:r>
          </a:p>
          <a:p>
            <a:pPr fontAlgn="base"/>
            <a:r>
              <a:rPr lang="en-US" b="1" dirty="0"/>
              <a:t>Id Selectors</a:t>
            </a:r>
          </a:p>
          <a:p>
            <a:pPr lvl="1"/>
            <a:r>
              <a:rPr lang="en-US" b="1" dirty="0" smtClean="0"/>
              <a:t>#error { color: red; }</a:t>
            </a:r>
          </a:p>
          <a:p>
            <a:r>
              <a:rPr lang="en-US" b="1" dirty="0"/>
              <a:t>Class Selectors</a:t>
            </a:r>
          </a:p>
          <a:p>
            <a:pPr lvl="1"/>
            <a:r>
              <a:rPr lang="en-US" b="1" dirty="0" smtClean="0"/>
              <a:t>.blue { color: blue; }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657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Descendant Selectors</a:t>
            </a:r>
          </a:p>
          <a:p>
            <a:pPr lvl="1"/>
            <a:r>
              <a:rPr lang="en-US" b="1" dirty="0" err="1"/>
              <a:t>u</a:t>
            </a:r>
            <a:r>
              <a:rPr lang="en-US" b="1" dirty="0" err="1" smtClean="0"/>
              <a:t>l.menu</a:t>
            </a:r>
            <a:r>
              <a:rPr lang="en-US" b="1" dirty="0" smtClean="0"/>
              <a:t> li a { text-decoration: none; }</a:t>
            </a:r>
          </a:p>
          <a:p>
            <a:pPr lvl="1"/>
            <a:r>
              <a:rPr lang="en-US" b="1" dirty="0"/>
              <a:t>h</a:t>
            </a:r>
            <a:r>
              <a:rPr lang="en-US" b="1" dirty="0" smtClean="0"/>
              <a:t>1 </a:t>
            </a:r>
            <a:r>
              <a:rPr lang="en-US" b="1" dirty="0" err="1" smtClean="0"/>
              <a:t>em</a:t>
            </a:r>
            <a:r>
              <a:rPr lang="en-US" b="1" dirty="0" smtClean="0"/>
              <a:t> { color: green; }</a:t>
            </a:r>
          </a:p>
          <a:p>
            <a:pPr fontAlgn="base"/>
            <a:r>
              <a:rPr lang="en-US" b="1" dirty="0"/>
              <a:t>Child </a:t>
            </a:r>
            <a:r>
              <a:rPr lang="en-US" b="1" dirty="0" smtClean="0"/>
              <a:t>Selectors (&gt;)</a:t>
            </a:r>
          </a:p>
          <a:p>
            <a:pPr lvl="1" fontAlgn="base"/>
            <a:r>
              <a:rPr lang="en-US" b="1" dirty="0" err="1"/>
              <a:t>ul</a:t>
            </a:r>
            <a:r>
              <a:rPr lang="en-US" b="1" dirty="0"/>
              <a:t> &gt; li { list-style: square; </a:t>
            </a:r>
            <a:r>
              <a:rPr lang="en-US" b="1" dirty="0" smtClean="0"/>
              <a:t>}</a:t>
            </a:r>
          </a:p>
          <a:p>
            <a:pPr fontAlgn="base"/>
            <a:r>
              <a:rPr lang="en-US" b="1" dirty="0" err="1" smtClean="0"/>
              <a:t>Adjacend</a:t>
            </a:r>
            <a:r>
              <a:rPr lang="en-US" b="1" dirty="0" smtClean="0"/>
              <a:t> Sibling selector</a:t>
            </a:r>
          </a:p>
          <a:p>
            <a:pPr lvl="1" fontAlgn="base"/>
            <a:r>
              <a:rPr lang="en-US" b="1" dirty="0"/>
              <a:t>d</a:t>
            </a:r>
            <a:r>
              <a:rPr lang="en-US" b="1" dirty="0" smtClean="0"/>
              <a:t>iv + p { background-color: green}</a:t>
            </a:r>
          </a:p>
          <a:p>
            <a:pPr fontAlgn="base"/>
            <a:r>
              <a:rPr lang="en-US" b="1" dirty="0" smtClean="0"/>
              <a:t>General Sibling selector</a:t>
            </a:r>
            <a:endParaRPr lang="en-US" b="1" dirty="0"/>
          </a:p>
          <a:p>
            <a:pPr lvl="1"/>
            <a:r>
              <a:rPr lang="en-US" b="1" dirty="0"/>
              <a:t>d</a:t>
            </a:r>
            <a:r>
              <a:rPr lang="en-US" b="1" dirty="0" smtClean="0"/>
              <a:t>iv + p { background-color: blue; }</a:t>
            </a:r>
          </a:p>
          <a:p>
            <a:r>
              <a:rPr lang="en-US" b="1" dirty="0"/>
              <a:t>Grouping Selectors</a:t>
            </a:r>
            <a:endParaRPr lang="en-US" b="1" dirty="0" smtClean="0"/>
          </a:p>
          <a:p>
            <a:pPr lvl="1"/>
            <a:r>
              <a:rPr lang="en-US" dirty="0" smtClean="0"/>
              <a:t>	</a:t>
            </a:r>
            <a:r>
              <a:rPr lang="en-US" b="1" dirty="0" smtClean="0"/>
              <a:t>h1, h2, h3 { color : blue; }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56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1645</TotalTime>
  <Words>2051</Words>
  <Application>Microsoft Office PowerPoint</Application>
  <PresentationFormat>Widescreen</PresentationFormat>
  <Paragraphs>319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Century Gothic</vt:lpstr>
      <vt:lpstr>Wingdings 3</vt:lpstr>
      <vt:lpstr>Wisp</vt:lpstr>
      <vt:lpstr>Cascading Style Sheets</vt:lpstr>
      <vt:lpstr>Agenda</vt:lpstr>
      <vt:lpstr>Contd.,</vt:lpstr>
      <vt:lpstr>Introduction</vt:lpstr>
      <vt:lpstr>Different ways to use </vt:lpstr>
      <vt:lpstr>Inline CSS</vt:lpstr>
      <vt:lpstr>CSS Syntax </vt:lpstr>
      <vt:lpstr>CSS Selectors </vt:lpstr>
      <vt:lpstr>Contd.,</vt:lpstr>
      <vt:lpstr>CSS Color</vt:lpstr>
      <vt:lpstr>CSS3 colors</vt:lpstr>
      <vt:lpstr>CSS3 Gradients</vt:lpstr>
      <vt:lpstr>Contd.,</vt:lpstr>
      <vt:lpstr>CSS Background</vt:lpstr>
      <vt:lpstr>CSS3 Background</vt:lpstr>
      <vt:lpstr>CSS Fonts </vt:lpstr>
      <vt:lpstr>CSS Text  </vt:lpstr>
      <vt:lpstr>CSS Links </vt:lpstr>
      <vt:lpstr>CSS Lists </vt:lpstr>
      <vt:lpstr>CSS Tables  </vt:lpstr>
      <vt:lpstr>Contd.,</vt:lpstr>
      <vt:lpstr>CSS Box Model</vt:lpstr>
      <vt:lpstr>CSS Margin </vt:lpstr>
      <vt:lpstr>CSS Padding </vt:lpstr>
      <vt:lpstr>CSS Border </vt:lpstr>
      <vt:lpstr>Contd.,</vt:lpstr>
      <vt:lpstr>CSS Outline </vt:lpstr>
      <vt:lpstr>CSS Overflow </vt:lpstr>
      <vt:lpstr>CSS3 Text overflow</vt:lpstr>
      <vt:lpstr>CSS Display </vt:lpstr>
      <vt:lpstr>CSS Visibility </vt:lpstr>
      <vt:lpstr>CSS Float </vt:lpstr>
      <vt:lpstr>CSS3 Drop Shadows</vt:lpstr>
      <vt:lpstr>CSS3 Transitions  </vt:lpstr>
      <vt:lpstr>CSS3 Multi-Column Layouts </vt:lpstr>
      <vt:lpstr>CSS3 Box Sizing </vt:lpstr>
      <vt:lpstr>CSS3 Flexible Box Layouts </vt:lpstr>
      <vt:lpstr>Contd.,</vt:lpstr>
      <vt:lpstr>CSS3 Filters </vt:lpstr>
      <vt:lpstr>Content</vt:lpstr>
      <vt:lpstr>Namespaces</vt:lpstr>
      <vt:lpstr>CSS3 Media Queries </vt:lpstr>
      <vt:lpstr>Media Query Syntax </vt:lpstr>
      <vt:lpstr>CSS3 Media Types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</dc:title>
  <dc:creator>Administrator</dc:creator>
  <cp:lastModifiedBy>Administrator</cp:lastModifiedBy>
  <cp:revision>90</cp:revision>
  <dcterms:created xsi:type="dcterms:W3CDTF">2016-10-11T03:52:25Z</dcterms:created>
  <dcterms:modified xsi:type="dcterms:W3CDTF">2016-10-14T11:44:56Z</dcterms:modified>
</cp:coreProperties>
</file>