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drajeet Gupta" initials="IG" lastIdx="1" clrIdx="0">
    <p:extLst>
      <p:ext uri="{19B8F6BF-5375-455C-9EA6-DF929625EA0E}">
        <p15:presenceInfo xmlns:p15="http://schemas.microsoft.com/office/powerpoint/2012/main" userId="S::indrajeet.gupta@bennett.edu.in::8b3e416c-4e3c-4c44-9981-af64d72aae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5033" autoAdjust="0"/>
  </p:normalViewPr>
  <p:slideViewPr>
    <p:cSldViewPr snapToGrid="0">
      <p:cViewPr>
        <p:scale>
          <a:sx n="25" d="100"/>
          <a:sy n="25" d="100"/>
        </p:scale>
        <p:origin x="1872" y="-1531"/>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baeldung.com/spring-data-jpa-query" TargetMode="External"/><Relationship Id="rId13"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hyperlink" Target="https://junit.org/junit5/docs/current/user-guide/" TargetMode="External"/><Relationship Id="rId12" Type="http://schemas.openxmlformats.org/officeDocument/2006/relationships/image" Target="../media/image7.jpe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www.tutorialspoint.com/java11/java11_quick_guide.htm" TargetMode="External"/><Relationship Id="rId11" Type="http://schemas.openxmlformats.org/officeDocument/2006/relationships/image" Target="../media/image6.png"/><Relationship Id="rId5" Type="http://schemas.openxmlformats.org/officeDocument/2006/relationships/hyperlink" Target="https://spring.io/" TargetMode="External"/><Relationship Id="rId15" Type="http://schemas.openxmlformats.org/officeDocument/2006/relationships/image" Target="../media/image10.png"/><Relationship Id="rId10" Type="http://schemas.openxmlformats.org/officeDocument/2006/relationships/image" Target="../media/image5.jpeg"/><Relationship Id="rId4" Type="http://schemas.openxmlformats.org/officeDocument/2006/relationships/image" Target="../media/image3.jpg"/><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3" name="AutoShape 4"/>
          <p:cNvSpPr>
            <a:spLocks noChangeArrowheads="1"/>
          </p:cNvSpPr>
          <p:nvPr/>
        </p:nvSpPr>
        <p:spPr bwMode="auto">
          <a:xfrm>
            <a:off x="541449" y="6703378"/>
            <a:ext cx="14058900" cy="35567007"/>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7" name="AutoShape 13"/>
          <p:cNvSpPr>
            <a:spLocks noChangeArrowheads="1"/>
          </p:cNvSpPr>
          <p:nvPr/>
        </p:nvSpPr>
        <p:spPr bwMode="auto">
          <a:xfrm>
            <a:off x="498583" y="349008"/>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149120" y="6818142"/>
            <a:ext cx="1284355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Abstract</a:t>
            </a:r>
          </a:p>
        </p:txBody>
      </p:sp>
      <p:sp>
        <p:nvSpPr>
          <p:cNvPr id="44" name="Text Box 388"/>
          <p:cNvSpPr txBox="1">
            <a:spLocks noChangeArrowheads="1"/>
          </p:cNvSpPr>
          <p:nvPr/>
        </p:nvSpPr>
        <p:spPr bwMode="auto">
          <a:xfrm>
            <a:off x="617615" y="13486224"/>
            <a:ext cx="1396824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Introduction </a:t>
            </a:r>
          </a:p>
        </p:txBody>
      </p:sp>
      <p:sp>
        <p:nvSpPr>
          <p:cNvPr id="53" name="Text Box 7"/>
          <p:cNvSpPr txBox="1">
            <a:spLocks noChangeArrowheads="1"/>
          </p:cNvSpPr>
          <p:nvPr/>
        </p:nvSpPr>
        <p:spPr bwMode="auto">
          <a:xfrm>
            <a:off x="649145" y="24766778"/>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dirty="0">
                <a:solidFill>
                  <a:schemeClr val="bg1"/>
                </a:solidFill>
              </a:rPr>
              <a:t>Social Importance</a:t>
            </a:r>
            <a:endParaRPr lang="en-US" sz="3200" b="1" dirty="0">
              <a:solidFill>
                <a:schemeClr val="bg1"/>
              </a:solidFill>
            </a:endParaRPr>
          </a:p>
        </p:txBody>
      </p:sp>
      <p:sp>
        <p:nvSpPr>
          <p:cNvPr id="31" name="Rectangle 5"/>
          <p:cNvSpPr>
            <a:spLocks noChangeArrowheads="1"/>
          </p:cNvSpPr>
          <p:nvPr/>
        </p:nvSpPr>
        <p:spPr bwMode="auto">
          <a:xfrm>
            <a:off x="1106905" y="1427528"/>
            <a:ext cx="28274211" cy="3292995"/>
          </a:xfrm>
          <a:prstGeom prst="rect">
            <a:avLst/>
          </a:prstGeom>
          <a:noFill/>
          <a:ln w="9525">
            <a:noFill/>
            <a:miter lim="800000"/>
            <a:headEnd/>
            <a:tailEnd/>
          </a:ln>
        </p:spPr>
        <p:txBody>
          <a:bodyPr wrap="square" lIns="91243" tIns="45614" rIns="91243" bIns="45614">
            <a:spAutoFit/>
          </a:bodyPr>
          <a:lstStyle/>
          <a:p>
            <a:pPr algn="ctr"/>
            <a:r>
              <a:rPr lang="en-US" sz="7200" b="1" dirty="0">
                <a:latin typeface="Times New Roman" pitchFamily="18" charset="0"/>
                <a:cs typeface="Times New Roman" pitchFamily="18" charset="0"/>
              </a:rPr>
              <a:t>Internship at </a:t>
            </a:r>
            <a:r>
              <a:rPr lang="en-US" sz="7200" b="1" dirty="0" err="1">
                <a:latin typeface="Times New Roman" pitchFamily="18" charset="0"/>
                <a:cs typeface="Times New Roman" pitchFamily="18" charset="0"/>
              </a:rPr>
              <a:t>Moveinsync</a:t>
            </a:r>
            <a:endParaRPr lang="en-US" sz="7200" b="1" dirty="0">
              <a:latin typeface="Times New Roman" pitchFamily="18" charset="0"/>
              <a:cs typeface="Times New Roman" pitchFamily="18" charset="0"/>
            </a:endParaRPr>
          </a:p>
          <a:p>
            <a:pPr algn="ctr"/>
            <a:r>
              <a:rPr lang="en-US" sz="4000" b="1" dirty="0"/>
              <a:t>by</a:t>
            </a:r>
          </a:p>
          <a:p>
            <a:pPr algn="ctr"/>
            <a:r>
              <a:rPr lang="en-US" sz="4800" b="1" dirty="0"/>
              <a:t>RAMPAVAN DAMERLA</a:t>
            </a:r>
            <a:r>
              <a:rPr lang="en-US" sz="4800" b="1" dirty="0">
                <a:latin typeface="Arial" charset="0"/>
              </a:rPr>
              <a:t> (</a:t>
            </a:r>
            <a:r>
              <a:rPr lang="en-US" sz="4800" b="1" dirty="0"/>
              <a:t>E18CSE044</a:t>
            </a:r>
            <a:r>
              <a:rPr lang="en-US" sz="4800" b="1" dirty="0">
                <a:latin typeface="Arial" charset="0"/>
              </a:rPr>
              <a:t>)</a:t>
            </a:r>
          </a:p>
          <a:p>
            <a:pPr algn="ctr"/>
            <a:r>
              <a:rPr lang="en-US" sz="4800" b="1" dirty="0"/>
              <a:t>Department of computer Science Engineering, Bennett University</a:t>
            </a:r>
          </a:p>
        </p:txBody>
      </p:sp>
      <p:pic>
        <p:nvPicPr>
          <p:cNvPr id="7" name="Picture 6">
            <a:extLst>
              <a:ext uri="{FF2B5EF4-FFF2-40B4-BE49-F238E27FC236}">
                <a16:creationId xmlns:a16="http://schemas.microsoft.com/office/drawing/2014/main" id="{101A5DB8-0EBF-492A-B6FE-1F522CFFB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51752" y="1059254"/>
            <a:ext cx="7488732" cy="2302490"/>
          </a:xfrm>
          <a:prstGeom prst="rect">
            <a:avLst/>
          </a:prstGeom>
        </p:spPr>
      </p:pic>
      <p:sp>
        <p:nvSpPr>
          <p:cNvPr id="6" name="TextBox 5">
            <a:extLst>
              <a:ext uri="{FF2B5EF4-FFF2-40B4-BE49-F238E27FC236}">
                <a16:creationId xmlns:a16="http://schemas.microsoft.com/office/drawing/2014/main" id="{D5FAE664-2FF9-4B26-8E4C-9CD1FE843403}"/>
              </a:ext>
            </a:extLst>
          </p:cNvPr>
          <p:cNvSpPr txBox="1"/>
          <p:nvPr/>
        </p:nvSpPr>
        <p:spPr>
          <a:xfrm>
            <a:off x="894129" y="37342048"/>
            <a:ext cx="13105651" cy="4524315"/>
          </a:xfrm>
          <a:prstGeom prst="rect">
            <a:avLst/>
          </a:prstGeom>
          <a:noFill/>
        </p:spPr>
        <p:txBody>
          <a:bodyPr wrap="square" rtlCol="0">
            <a:spAutoFit/>
          </a:bodyPr>
          <a:lstStyle/>
          <a:p>
            <a:pPr marL="571500" indent="-571500" algn="l">
              <a:buFont typeface="Arial" panose="020B0604020202020204" pitchFamily="34" charset="0"/>
              <a:buChar char="•"/>
            </a:pPr>
            <a:r>
              <a:rPr lang="en-US" sz="3600" dirty="0"/>
              <a:t>At starting of internship, It was taken time for me to sync with organization workflow of company.</a:t>
            </a:r>
          </a:p>
          <a:p>
            <a:pPr marL="571500" indent="-571500" algn="l">
              <a:buFont typeface="Arial" panose="020B0604020202020204" pitchFamily="34" charset="0"/>
              <a:buChar char="•"/>
            </a:pPr>
            <a:r>
              <a:rPr lang="en-US" sz="3600" dirty="0"/>
              <a:t>Bugs solving is one of the complex task I must understand their service in order to solve them.</a:t>
            </a:r>
          </a:p>
          <a:p>
            <a:pPr marL="571500" indent="-571500" algn="l">
              <a:buFont typeface="Arial" panose="020B0604020202020204" pitchFamily="34" charset="0"/>
              <a:buChar char="•"/>
            </a:pPr>
            <a:r>
              <a:rPr lang="en-US" sz="3600" dirty="0"/>
              <a:t>Faced a</a:t>
            </a:r>
            <a:r>
              <a:rPr lang="en-US" sz="3600" b="0" i="0" dirty="0">
                <a:effectLst/>
              </a:rPr>
              <a:t> tricky bug which was employees are not getting adding to user group, but </a:t>
            </a:r>
            <a:r>
              <a:rPr lang="en-US" sz="3600" dirty="0"/>
              <a:t>employee is in a team. </a:t>
            </a:r>
            <a:endParaRPr lang="en-US" sz="3600" b="0" i="0" dirty="0">
              <a:effectLst/>
            </a:endParaRPr>
          </a:p>
          <a:p>
            <a:pPr marL="571500" indent="-571500" algn="l">
              <a:buFont typeface="Arial" panose="020B0604020202020204" pitchFamily="34" charset="0"/>
              <a:buChar char="•"/>
            </a:pPr>
            <a:endParaRPr lang="en-IN" sz="3600" dirty="0"/>
          </a:p>
          <a:p>
            <a:pPr marL="457200" indent="-457200" algn="l">
              <a:buFont typeface="Wingdings" panose="05000000000000000000" pitchFamily="2" charset="2"/>
              <a:buChar char="Ø"/>
            </a:pPr>
            <a:endParaRPr lang="en-IN" sz="3600"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F3F71680-DE78-4980-BACF-37F17A977365}"/>
              </a:ext>
            </a:extLst>
          </p:cNvPr>
          <p:cNvSpPr txBox="1"/>
          <p:nvPr/>
        </p:nvSpPr>
        <p:spPr>
          <a:xfrm>
            <a:off x="894129" y="8166806"/>
            <a:ext cx="13506544" cy="5078313"/>
          </a:xfrm>
          <a:prstGeom prst="rect">
            <a:avLst/>
          </a:prstGeom>
          <a:noFill/>
        </p:spPr>
        <p:txBody>
          <a:bodyPr wrap="square" rtlCol="0">
            <a:spAutoFit/>
          </a:bodyPr>
          <a:lstStyle/>
          <a:p>
            <a:pPr algn="just"/>
            <a:r>
              <a:rPr lang="en-IN" sz="3600" dirty="0"/>
              <a:t>When a clients what's to his organisation to be a hybrid workspace. There has to me some set of permissions that a employee has according to their designation in the hybrid workspace. In </a:t>
            </a:r>
            <a:r>
              <a:rPr lang="en-IN" sz="3600" dirty="0" err="1"/>
              <a:t>WorkInsync</a:t>
            </a:r>
            <a:r>
              <a:rPr lang="en-IN" sz="3600" dirty="0"/>
              <a:t> a hybrid workspace software as a service as well has to assign some set of rules to the employees in there application. There rules will restrict the user to have access to set of  features. For employees to adapt hybrid work space every client will have there own set of rules and restrictions. </a:t>
            </a:r>
          </a:p>
        </p:txBody>
      </p:sp>
      <p:sp>
        <p:nvSpPr>
          <p:cNvPr id="3" name="TextBox 2">
            <a:extLst>
              <a:ext uri="{FF2B5EF4-FFF2-40B4-BE49-F238E27FC236}">
                <a16:creationId xmlns:a16="http://schemas.microsoft.com/office/drawing/2014/main" id="{A9F9A74E-76FA-4148-BB3F-E1E120C88CC5}"/>
              </a:ext>
            </a:extLst>
          </p:cNvPr>
          <p:cNvSpPr txBox="1"/>
          <p:nvPr/>
        </p:nvSpPr>
        <p:spPr>
          <a:xfrm>
            <a:off x="721864" y="18640477"/>
            <a:ext cx="13678809" cy="6186309"/>
          </a:xfrm>
          <a:prstGeom prst="rect">
            <a:avLst/>
          </a:prstGeom>
          <a:noFill/>
        </p:spPr>
        <p:txBody>
          <a:bodyPr wrap="square" rtlCol="0">
            <a:spAutoFit/>
          </a:bodyPr>
          <a:lstStyle/>
          <a:p>
            <a:pPr algn="just"/>
            <a:r>
              <a:rPr lang="en-IN" sz="3600" dirty="0" err="1">
                <a:latin typeface="Arial" panose="020B0604020202020204" pitchFamily="34" charset="0"/>
                <a:cs typeface="Arial" panose="020B0604020202020204" pitchFamily="34" charset="0"/>
              </a:rPr>
              <a:t>Moveinsync</a:t>
            </a:r>
            <a:r>
              <a:rPr lang="en-IN" sz="3600" dirty="0">
                <a:latin typeface="Arial" panose="020B0604020202020204" pitchFamily="34" charset="0"/>
                <a:cs typeface="Arial" panose="020B0604020202020204" pitchFamily="34" charset="0"/>
              </a:rPr>
              <a:t> was founded in 2009. </a:t>
            </a:r>
            <a:r>
              <a:rPr lang="en-IN" sz="3600" dirty="0" err="1">
                <a:latin typeface="Arial" panose="020B0604020202020204" pitchFamily="34" charset="0"/>
                <a:cs typeface="Arial" panose="020B0604020202020204" pitchFamily="34" charset="0"/>
              </a:rPr>
              <a:t>Moveinsync</a:t>
            </a:r>
            <a:r>
              <a:rPr lang="en-IN" sz="3600" dirty="0">
                <a:latin typeface="Arial" panose="020B0604020202020204" pitchFamily="34" charset="0"/>
                <a:cs typeface="Arial" panose="020B0604020202020204" pitchFamily="34" charset="0"/>
              </a:rPr>
              <a:t> started with there product called employee transport system. It’s a software as a service company. It has investors from nexus venture partners, Qualcomm ventures, </a:t>
            </a:r>
            <a:r>
              <a:rPr lang="en-IN" sz="3600" dirty="0" err="1">
                <a:latin typeface="Arial" panose="020B0604020202020204" pitchFamily="34" charset="0"/>
                <a:cs typeface="Arial" panose="020B0604020202020204" pitchFamily="34" charset="0"/>
              </a:rPr>
              <a:t>saama</a:t>
            </a:r>
            <a:r>
              <a:rPr lang="en-IN" sz="3600" dirty="0">
                <a:latin typeface="Arial" panose="020B0604020202020204" pitchFamily="34" charset="0"/>
                <a:cs typeface="Arial" panose="020B0604020202020204" pitchFamily="34" charset="0"/>
              </a:rPr>
              <a:t> capital, etc. </a:t>
            </a:r>
            <a:r>
              <a:rPr lang="en-IN" sz="3600" dirty="0" err="1">
                <a:latin typeface="Arial" panose="020B0604020202020204" pitchFamily="34" charset="0"/>
                <a:cs typeface="Arial" panose="020B0604020202020204" pitchFamily="34" charset="0"/>
              </a:rPr>
              <a:t>Moveinsync</a:t>
            </a:r>
            <a:r>
              <a:rPr lang="en-IN" sz="3600" dirty="0">
                <a:latin typeface="Arial" panose="020B0604020202020204" pitchFamily="34" charset="0"/>
                <a:cs typeface="Arial" panose="020B0604020202020204" pitchFamily="34" charset="0"/>
              </a:rPr>
              <a:t> has its footprints in 24cities. Later they introduced there new product </a:t>
            </a:r>
            <a:r>
              <a:rPr lang="en-IN" sz="3600" dirty="0" err="1">
                <a:latin typeface="Arial" panose="020B0604020202020204" pitchFamily="34" charset="0"/>
                <a:cs typeface="Arial" panose="020B0604020202020204" pitchFamily="34" charset="0"/>
              </a:rPr>
              <a:t>Workinsync</a:t>
            </a:r>
            <a:r>
              <a:rPr lang="en-IN" sz="3600" dirty="0">
                <a:latin typeface="Arial" panose="020B0604020202020204" pitchFamily="34" charset="0"/>
                <a:cs typeface="Arial" panose="020B0604020202020204" pitchFamily="34" charset="0"/>
              </a:rPr>
              <a:t>. </a:t>
            </a:r>
            <a:r>
              <a:rPr lang="en-IN" sz="3600" dirty="0" err="1">
                <a:latin typeface="Arial" panose="020B0604020202020204" pitchFamily="34" charset="0"/>
                <a:cs typeface="Arial" panose="020B0604020202020204" pitchFamily="34" charset="0"/>
              </a:rPr>
              <a:t>Workinsync</a:t>
            </a:r>
            <a:r>
              <a:rPr lang="en-IN" sz="3600" dirty="0">
                <a:latin typeface="Arial" panose="020B0604020202020204" pitchFamily="34" charset="0"/>
                <a:cs typeface="Arial" panose="020B0604020202020204" pitchFamily="34" charset="0"/>
              </a:rPr>
              <a:t> is a office management tool. </a:t>
            </a:r>
            <a:r>
              <a:rPr lang="en-IN" sz="3600" dirty="0" err="1">
                <a:latin typeface="Arial" panose="020B0604020202020204" pitchFamily="34" charset="0"/>
                <a:cs typeface="Arial" panose="020B0604020202020204" pitchFamily="34" charset="0"/>
              </a:rPr>
              <a:t>Workinsync</a:t>
            </a:r>
            <a:r>
              <a:rPr lang="en-IN" sz="3600" dirty="0">
                <a:latin typeface="Arial" panose="020B0604020202020204" pitchFamily="34" charset="0"/>
                <a:cs typeface="Arial" panose="020B0604020202020204" pitchFamily="34" charset="0"/>
              </a:rPr>
              <a:t> will establish a hybrid workspace in organisations. I got the </a:t>
            </a:r>
            <a:r>
              <a:rPr lang="en-IN" sz="3600" dirty="0" err="1">
                <a:latin typeface="Arial" panose="020B0604020202020204" pitchFamily="34" charset="0"/>
                <a:cs typeface="Arial" panose="020B0604020202020204" pitchFamily="34" charset="0"/>
              </a:rPr>
              <a:t>moveinsync</a:t>
            </a:r>
            <a:r>
              <a:rPr lang="en-IN" sz="3600" dirty="0">
                <a:latin typeface="Arial" panose="020B0604020202020204" pitchFamily="34" charset="0"/>
                <a:cs typeface="Arial" panose="020B0604020202020204" pitchFamily="34" charset="0"/>
              </a:rPr>
              <a:t> internship opportunity from the </a:t>
            </a:r>
            <a:r>
              <a:rPr lang="en-IN" sz="3600" dirty="0" err="1">
                <a:latin typeface="Arial" panose="020B0604020202020204" pitchFamily="34" charset="0"/>
                <a:cs typeface="Arial" panose="020B0604020202020204" pitchFamily="34" charset="0"/>
              </a:rPr>
              <a:t>bennett</a:t>
            </a:r>
            <a:r>
              <a:rPr lang="en-IN" sz="3600" dirty="0">
                <a:latin typeface="Arial" panose="020B0604020202020204" pitchFamily="34" charset="0"/>
                <a:cs typeface="Arial" panose="020B0604020202020204" pitchFamily="34" charset="0"/>
              </a:rPr>
              <a:t> university placement cell. it’s a one year duration internship. I joined on 9</a:t>
            </a:r>
            <a:r>
              <a:rPr lang="en-IN" sz="3600" baseline="30000" dirty="0">
                <a:latin typeface="Arial" panose="020B0604020202020204" pitchFamily="34" charset="0"/>
                <a:cs typeface="Arial" panose="020B0604020202020204" pitchFamily="34" charset="0"/>
              </a:rPr>
              <a:t>th</a:t>
            </a:r>
            <a:r>
              <a:rPr lang="en-IN" sz="3600" dirty="0">
                <a:latin typeface="Arial" panose="020B0604020202020204" pitchFamily="34" charset="0"/>
                <a:cs typeface="Arial" panose="020B0604020202020204" pitchFamily="34" charset="0"/>
              </a:rPr>
              <a:t> Aug 2021. my role in the company is a backend Intern.</a:t>
            </a:r>
          </a:p>
          <a:p>
            <a:pPr algn="just"/>
            <a:endParaRPr lang="en-IN" sz="3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F146F3C-0ECA-4320-A63F-83F64DECC077}"/>
              </a:ext>
            </a:extLst>
          </p:cNvPr>
          <p:cNvSpPr txBox="1"/>
          <p:nvPr/>
        </p:nvSpPr>
        <p:spPr>
          <a:xfrm>
            <a:off x="870066" y="25772354"/>
            <a:ext cx="13526819" cy="5062924"/>
          </a:xfrm>
          <a:prstGeom prst="rect">
            <a:avLst/>
          </a:prstGeom>
          <a:noFill/>
        </p:spPr>
        <p:txBody>
          <a:bodyPr wrap="square" rtlCol="0">
            <a:spAutoFit/>
          </a:bodyPr>
          <a:lstStyle/>
          <a:p>
            <a:pPr marL="285750" indent="-285750" algn="l">
              <a:buFont typeface="Wingdings" panose="05000000000000000000" pitchFamily="2" charset="2"/>
              <a:buChar char="Ø"/>
            </a:pPr>
            <a:r>
              <a:rPr lang="en-US" sz="3600" dirty="0" err="1"/>
              <a:t>faang</a:t>
            </a:r>
            <a:r>
              <a:rPr lang="en-US" sz="3600" dirty="0"/>
              <a:t> companies and many companies they have multiple offices and branches </a:t>
            </a:r>
          </a:p>
          <a:p>
            <a:pPr marL="285750" indent="-285750" algn="l">
              <a:buFont typeface="Wingdings" panose="05000000000000000000" pitchFamily="2" charset="2"/>
              <a:buChar char="Ø"/>
            </a:pPr>
            <a:r>
              <a:rPr lang="en-US" sz="3600" dirty="0"/>
              <a:t>To maintain their offices, with their employees is a very big deal especially after the covid situation</a:t>
            </a:r>
          </a:p>
          <a:p>
            <a:pPr marL="285750" indent="-285750" algn="l">
              <a:buFont typeface="Wingdings" panose="05000000000000000000" pitchFamily="2" charset="2"/>
              <a:buChar char="Ø"/>
            </a:pPr>
            <a:r>
              <a:rPr lang="en-US" sz="3600" dirty="0"/>
              <a:t>Now a days companies are moving to hybrid work culture</a:t>
            </a:r>
          </a:p>
          <a:p>
            <a:pPr marL="285750" indent="-285750" algn="l">
              <a:buFont typeface="Wingdings" panose="05000000000000000000" pitchFamily="2" charset="2"/>
              <a:buChar char="Ø"/>
            </a:pPr>
            <a:r>
              <a:rPr lang="en-US" sz="3600" dirty="0"/>
              <a:t>In hybrid workspace it has become a problem for </a:t>
            </a:r>
            <a:r>
              <a:rPr lang="en-US" sz="3600" dirty="0" err="1"/>
              <a:t>comapies</a:t>
            </a:r>
            <a:r>
              <a:rPr lang="en-US" sz="3600" dirty="0"/>
              <a:t> to maintain employees and offices. </a:t>
            </a:r>
            <a:r>
              <a:rPr lang="en-US" sz="3600" dirty="0" err="1"/>
              <a:t>Moveinsync</a:t>
            </a:r>
            <a:r>
              <a:rPr lang="en-US" sz="3600" dirty="0"/>
              <a:t> has came into the picture and solved the problem with there product </a:t>
            </a:r>
            <a:r>
              <a:rPr lang="en-US" sz="3600" dirty="0" err="1"/>
              <a:t>Workinsync</a:t>
            </a:r>
            <a:r>
              <a:rPr lang="en-US" sz="3600" dirty="0"/>
              <a:t>.</a:t>
            </a:r>
          </a:p>
          <a:p>
            <a:pPr algn="l"/>
            <a:endParaRPr lang="en-IN" sz="3500" dirty="0"/>
          </a:p>
        </p:txBody>
      </p:sp>
      <p:sp>
        <p:nvSpPr>
          <p:cNvPr id="20" name="Text Box 7">
            <a:extLst>
              <a:ext uri="{FF2B5EF4-FFF2-40B4-BE49-F238E27FC236}">
                <a16:creationId xmlns:a16="http://schemas.microsoft.com/office/drawing/2014/main" id="{7CF05785-44C2-474D-9076-F425A1D10DA8}"/>
              </a:ext>
            </a:extLst>
          </p:cNvPr>
          <p:cNvSpPr txBox="1">
            <a:spLocks noChangeArrowheads="1"/>
          </p:cNvSpPr>
          <p:nvPr/>
        </p:nvSpPr>
        <p:spPr bwMode="auto">
          <a:xfrm>
            <a:off x="608675" y="30936879"/>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dirty="0">
                <a:solidFill>
                  <a:schemeClr val="bg1"/>
                </a:solidFill>
              </a:rPr>
              <a:t>Problem Statement </a:t>
            </a:r>
            <a:endParaRPr lang="en-US" sz="3200" b="1" dirty="0">
              <a:solidFill>
                <a:schemeClr val="bg1"/>
              </a:solidFill>
            </a:endParaRPr>
          </a:p>
        </p:txBody>
      </p:sp>
      <p:sp>
        <p:nvSpPr>
          <p:cNvPr id="8" name="TextBox 7">
            <a:extLst>
              <a:ext uri="{FF2B5EF4-FFF2-40B4-BE49-F238E27FC236}">
                <a16:creationId xmlns:a16="http://schemas.microsoft.com/office/drawing/2014/main" id="{A6C8C307-6100-4F04-BFF9-F9900125AF12}"/>
              </a:ext>
            </a:extLst>
          </p:cNvPr>
          <p:cNvSpPr txBox="1"/>
          <p:nvPr/>
        </p:nvSpPr>
        <p:spPr>
          <a:xfrm>
            <a:off x="741631" y="32138925"/>
            <a:ext cx="13658534" cy="3893374"/>
          </a:xfrm>
          <a:prstGeom prst="rect">
            <a:avLst/>
          </a:prstGeom>
          <a:noFill/>
        </p:spPr>
        <p:txBody>
          <a:bodyPr wrap="square" rtlCol="0">
            <a:spAutoFit/>
          </a:bodyPr>
          <a:lstStyle/>
          <a:p>
            <a:pPr algn="l">
              <a:buFont typeface="Wingdings" panose="05000000000000000000" pitchFamily="2" charset="2"/>
              <a:buChar char="Ø"/>
            </a:pPr>
            <a:r>
              <a:rPr lang="en-US" sz="3500" dirty="0" err="1"/>
              <a:t>Organisations</a:t>
            </a:r>
            <a:r>
              <a:rPr lang="en-US" sz="3500" dirty="0"/>
              <a:t> need to give only some set of permissions to there employee according to there role for there hybrid workspace in </a:t>
            </a:r>
            <a:r>
              <a:rPr lang="en-US" sz="3500" dirty="0" err="1"/>
              <a:t>workinsync</a:t>
            </a:r>
            <a:r>
              <a:rPr lang="en-US" sz="3500" dirty="0"/>
              <a:t> application. </a:t>
            </a:r>
          </a:p>
          <a:p>
            <a:pPr algn="l">
              <a:buFont typeface="Wingdings" panose="05000000000000000000" pitchFamily="2" charset="2"/>
              <a:buChar char="Ø"/>
            </a:pPr>
            <a:r>
              <a:rPr lang="en-US" sz="3500" dirty="0"/>
              <a:t>Has to reduce and optimize the existing code and to improve code functionality.</a:t>
            </a:r>
          </a:p>
          <a:p>
            <a:pPr algn="l">
              <a:buFont typeface="Wingdings" panose="05000000000000000000" pitchFamily="2" charset="2"/>
              <a:buChar char="Ø"/>
            </a:pPr>
            <a:r>
              <a:rPr lang="en-US" sz="3500" dirty="0"/>
              <a:t>Has to write </a:t>
            </a:r>
            <a:r>
              <a:rPr lang="en-US" sz="3600" b="0" i="0" dirty="0">
                <a:effectLst/>
              </a:rPr>
              <a:t>test cases in authorization service</a:t>
            </a:r>
          </a:p>
          <a:p>
            <a:pPr algn="l">
              <a:buFont typeface="Wingdings" panose="05000000000000000000" pitchFamily="2" charset="2"/>
              <a:buChar char="Ø"/>
            </a:pPr>
            <a:r>
              <a:rPr lang="en-US" sz="3600" dirty="0"/>
              <a:t>Has to solve existing bugs in some of their services.</a:t>
            </a:r>
          </a:p>
        </p:txBody>
      </p:sp>
      <p:sp>
        <p:nvSpPr>
          <p:cNvPr id="22" name="AutoShape 4">
            <a:extLst>
              <a:ext uri="{FF2B5EF4-FFF2-40B4-BE49-F238E27FC236}">
                <a16:creationId xmlns:a16="http://schemas.microsoft.com/office/drawing/2014/main" id="{ADB0014F-3AB8-45DA-83F6-AD910BB2FE0C}"/>
              </a:ext>
            </a:extLst>
          </p:cNvPr>
          <p:cNvSpPr>
            <a:spLocks noChangeArrowheads="1"/>
          </p:cNvSpPr>
          <p:nvPr/>
        </p:nvSpPr>
        <p:spPr bwMode="auto">
          <a:xfrm>
            <a:off x="15598698" y="6887748"/>
            <a:ext cx="14058900" cy="35567007"/>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106" name="Text Box 479"/>
          <p:cNvSpPr txBox="1">
            <a:spLocks noChangeArrowheads="1"/>
          </p:cNvSpPr>
          <p:nvPr/>
        </p:nvSpPr>
        <p:spPr bwMode="auto">
          <a:xfrm>
            <a:off x="15623627" y="30815076"/>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Conclusions</a:t>
            </a:r>
          </a:p>
        </p:txBody>
      </p:sp>
      <p:sp>
        <p:nvSpPr>
          <p:cNvPr id="108" name="Text Box 479"/>
          <p:cNvSpPr txBox="1">
            <a:spLocks noChangeArrowheads="1"/>
          </p:cNvSpPr>
          <p:nvPr/>
        </p:nvSpPr>
        <p:spPr bwMode="auto">
          <a:xfrm>
            <a:off x="15624957" y="36412709"/>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References</a:t>
            </a:r>
          </a:p>
        </p:txBody>
      </p:sp>
      <p:sp>
        <p:nvSpPr>
          <p:cNvPr id="11" name="TextBox 10">
            <a:extLst>
              <a:ext uri="{FF2B5EF4-FFF2-40B4-BE49-F238E27FC236}">
                <a16:creationId xmlns:a16="http://schemas.microsoft.com/office/drawing/2014/main" id="{D1A9180F-550D-4005-8AC4-1DC42A8CA6A0}"/>
              </a:ext>
            </a:extLst>
          </p:cNvPr>
          <p:cNvSpPr txBox="1"/>
          <p:nvPr/>
        </p:nvSpPr>
        <p:spPr>
          <a:xfrm>
            <a:off x="26257686" y="41916442"/>
            <a:ext cx="347607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X</a:t>
            </a:r>
          </a:p>
        </p:txBody>
      </p:sp>
      <p:sp>
        <p:nvSpPr>
          <p:cNvPr id="10" name="TextBox 9">
            <a:extLst>
              <a:ext uri="{FF2B5EF4-FFF2-40B4-BE49-F238E27FC236}">
                <a16:creationId xmlns:a16="http://schemas.microsoft.com/office/drawing/2014/main" id="{850C6D73-F709-43DF-AE59-F519C1EB11DA}"/>
              </a:ext>
            </a:extLst>
          </p:cNvPr>
          <p:cNvSpPr txBox="1"/>
          <p:nvPr/>
        </p:nvSpPr>
        <p:spPr>
          <a:xfrm>
            <a:off x="15903533" y="31761890"/>
            <a:ext cx="13477583" cy="4524315"/>
          </a:xfrm>
          <a:prstGeom prst="rect">
            <a:avLst/>
          </a:prstGeom>
          <a:noFill/>
        </p:spPr>
        <p:txBody>
          <a:bodyPr wrap="square" rtlCol="0">
            <a:spAutoFit/>
          </a:bodyPr>
          <a:lstStyle/>
          <a:p>
            <a:pPr algn="l" fontAlgn="base">
              <a:buFont typeface="+mj-lt"/>
              <a:buAutoNum type="arabicPeriod"/>
            </a:pPr>
            <a:r>
              <a:rPr lang="en-US" sz="3600" b="0" i="0" dirty="0">
                <a:solidFill>
                  <a:srgbClr val="404040"/>
                </a:solidFill>
                <a:effectLst/>
              </a:rPr>
              <a:t>Created and added some feature in </a:t>
            </a:r>
            <a:r>
              <a:rPr lang="en-US" sz="3600" dirty="0">
                <a:solidFill>
                  <a:srgbClr val="404040"/>
                </a:solidFill>
              </a:rPr>
              <a:t>user groups and teams of </a:t>
            </a:r>
            <a:r>
              <a:rPr lang="en-US" sz="3600" dirty="0" err="1">
                <a:solidFill>
                  <a:srgbClr val="404040"/>
                </a:solidFill>
              </a:rPr>
              <a:t>workinsync</a:t>
            </a:r>
            <a:r>
              <a:rPr lang="en-US" sz="3600" dirty="0">
                <a:solidFill>
                  <a:srgbClr val="404040"/>
                </a:solidFill>
              </a:rPr>
              <a:t> application.</a:t>
            </a:r>
          </a:p>
          <a:p>
            <a:pPr algn="l" fontAlgn="base">
              <a:buFont typeface="+mj-lt"/>
              <a:buAutoNum type="arabicPeriod"/>
            </a:pPr>
            <a:r>
              <a:rPr lang="en-US" sz="3600" dirty="0">
                <a:solidFill>
                  <a:srgbClr val="404040"/>
                </a:solidFill>
              </a:rPr>
              <a:t>Written Junit Test cases for the functions in authorization service.</a:t>
            </a:r>
          </a:p>
          <a:p>
            <a:pPr algn="l" fontAlgn="base">
              <a:buFont typeface="+mj-lt"/>
              <a:buAutoNum type="arabicPeriod"/>
            </a:pPr>
            <a:r>
              <a:rPr lang="en-US" sz="3600" dirty="0">
                <a:solidFill>
                  <a:srgbClr val="4A4A52"/>
                </a:solidFill>
              </a:rPr>
              <a:t>Code optimization and code improvements has done with sonar </a:t>
            </a:r>
            <a:r>
              <a:rPr lang="en-US" sz="3600" dirty="0" err="1">
                <a:solidFill>
                  <a:srgbClr val="4A4A52"/>
                </a:solidFill>
              </a:rPr>
              <a:t>qube</a:t>
            </a:r>
            <a:r>
              <a:rPr lang="en-US" sz="3600" dirty="0">
                <a:solidFill>
                  <a:srgbClr val="4A4A52"/>
                </a:solidFill>
              </a:rPr>
              <a:t> application</a:t>
            </a:r>
            <a:r>
              <a:rPr lang="en-US" sz="3600" dirty="0">
                <a:solidFill>
                  <a:srgbClr val="404040"/>
                </a:solidFill>
              </a:rPr>
              <a:t>.</a:t>
            </a:r>
            <a:endParaRPr lang="en-IN" sz="3600" dirty="0">
              <a:solidFill>
                <a:srgbClr val="404040"/>
              </a:solidFill>
            </a:endParaRPr>
          </a:p>
          <a:p>
            <a:pPr algn="l" fontAlgn="base">
              <a:buFont typeface="+mj-lt"/>
              <a:buAutoNum type="arabicPeriod"/>
            </a:pPr>
            <a:r>
              <a:rPr lang="en-IN" sz="3600" dirty="0">
                <a:solidFill>
                  <a:srgbClr val="404040"/>
                </a:solidFill>
              </a:rPr>
              <a:t>Since it’s a one-year internship more excited to work on more services of their product.</a:t>
            </a:r>
          </a:p>
        </p:txBody>
      </p:sp>
      <p:sp>
        <p:nvSpPr>
          <p:cNvPr id="12" name="TextBox 11">
            <a:extLst>
              <a:ext uri="{FF2B5EF4-FFF2-40B4-BE49-F238E27FC236}">
                <a16:creationId xmlns:a16="http://schemas.microsoft.com/office/drawing/2014/main" id="{807D5690-57B1-4756-B32C-C7ADCE4F1637}"/>
              </a:ext>
            </a:extLst>
          </p:cNvPr>
          <p:cNvSpPr txBox="1"/>
          <p:nvPr/>
        </p:nvSpPr>
        <p:spPr>
          <a:xfrm>
            <a:off x="15903533" y="37342048"/>
            <a:ext cx="13277105" cy="4524315"/>
          </a:xfrm>
          <a:prstGeom prst="rect">
            <a:avLst/>
          </a:prstGeom>
          <a:noFill/>
        </p:spPr>
        <p:txBody>
          <a:bodyPr wrap="square" rtlCol="0">
            <a:spAutoFit/>
          </a:bodyPr>
          <a:lstStyle/>
          <a:p>
            <a:pPr marL="342900" lvl="0" indent="-342900" algn="l">
              <a:spcAft>
                <a:spcPts val="0"/>
              </a:spcAft>
              <a:buFont typeface="+mj-lt"/>
              <a:buAutoNum type="arabicPeriod"/>
            </a:pPr>
            <a:r>
              <a:rPr lang="en-US" sz="3600" dirty="0">
                <a:latin typeface="Times New Roman" pitchFamily="18" charset="0"/>
                <a:cs typeface="Times New Roman" pitchFamily="18" charset="0"/>
              </a:rPr>
              <a:t>Spring boot was learned from (</a:t>
            </a:r>
            <a:r>
              <a:rPr lang="en-US" sz="3600" dirty="0">
                <a:latin typeface="Times New Roman" pitchFamily="18" charset="0"/>
                <a:cs typeface="Times New Roman" pitchFamily="18" charset="0"/>
                <a:hlinkClick r:id="rId5"/>
              </a:rPr>
              <a:t>https://spring.io/</a:t>
            </a:r>
            <a:r>
              <a:rPr lang="en-US" sz="3600" dirty="0">
                <a:latin typeface="Times New Roman" pitchFamily="18" charset="0"/>
                <a:cs typeface="Times New Roman" pitchFamily="18" charset="0"/>
              </a:rPr>
              <a:t> ).</a:t>
            </a:r>
          </a:p>
          <a:p>
            <a:pPr marL="342900" lvl="0" indent="-342900" algn="l">
              <a:spcAft>
                <a:spcPts val="0"/>
              </a:spcAft>
              <a:buFont typeface="+mj-lt"/>
              <a:buAutoNum type="arabicPeriod"/>
            </a:pPr>
            <a:r>
              <a:rPr lang="en-US" sz="3600" dirty="0">
                <a:latin typeface="Times New Roman" pitchFamily="18" charset="0"/>
                <a:cs typeface="Times New Roman" pitchFamily="18" charset="0"/>
              </a:rPr>
              <a:t>Java 11 concepts are learned from (</a:t>
            </a:r>
            <a:r>
              <a:rPr lang="en-US" sz="3600" dirty="0">
                <a:latin typeface="Times New Roman" pitchFamily="18" charset="0"/>
                <a:cs typeface="Times New Roman" pitchFamily="18" charset="0"/>
                <a:hlinkClick r:id="rId6"/>
              </a:rPr>
              <a:t>https://www.tutorialspoint.com/java11/java11_quick_guide.htm</a:t>
            </a:r>
            <a:r>
              <a:rPr lang="en-US" sz="3600" dirty="0">
                <a:latin typeface="Times New Roman" pitchFamily="18" charset="0"/>
                <a:cs typeface="Times New Roman" pitchFamily="18" charset="0"/>
              </a:rPr>
              <a:t>).</a:t>
            </a:r>
          </a:p>
          <a:p>
            <a:pPr marL="342900" lvl="0" indent="-342900" algn="l">
              <a:spcAft>
                <a:spcPts val="0"/>
              </a:spcAft>
              <a:buFont typeface="+mj-lt"/>
              <a:buAutoNum type="arabicPeriod"/>
            </a:pPr>
            <a:r>
              <a:rPr lang="en-US" sz="3600" dirty="0">
                <a:latin typeface="Times New Roman" pitchFamily="18" charset="0"/>
                <a:cs typeface="Times New Roman" pitchFamily="18" charset="0"/>
              </a:rPr>
              <a:t>Junit 5 learned from (</a:t>
            </a:r>
            <a:r>
              <a:rPr lang="en-US" sz="3600" dirty="0">
                <a:latin typeface="Times New Roman" pitchFamily="18" charset="0"/>
                <a:cs typeface="Times New Roman" pitchFamily="18" charset="0"/>
                <a:hlinkClick r:id="rId7"/>
              </a:rPr>
              <a:t>https://junit.org/junit5/docs/current/user-guide/</a:t>
            </a:r>
            <a:r>
              <a:rPr lang="en-US" sz="3600" dirty="0">
                <a:latin typeface="Times New Roman" pitchFamily="18" charset="0"/>
                <a:cs typeface="Times New Roman" pitchFamily="18" charset="0"/>
              </a:rPr>
              <a:t> ).</a:t>
            </a:r>
          </a:p>
          <a:p>
            <a:pPr marL="342900" lvl="0" indent="-342900" algn="l">
              <a:spcAft>
                <a:spcPts val="0"/>
              </a:spcAft>
              <a:buFont typeface="+mj-lt"/>
              <a:buAutoNum type="arabicPeriod"/>
            </a:pPr>
            <a:r>
              <a:rPr lang="en-US" sz="3600" dirty="0">
                <a:latin typeface="Times New Roman" pitchFamily="18" charset="0"/>
                <a:cs typeface="Times New Roman" pitchFamily="18" charset="0"/>
              </a:rPr>
              <a:t>JPA quarry was learned form (</a:t>
            </a:r>
            <a:r>
              <a:rPr lang="en-US" sz="3600" dirty="0">
                <a:latin typeface="Times New Roman" pitchFamily="18" charset="0"/>
                <a:cs typeface="Times New Roman" pitchFamily="18" charset="0"/>
                <a:hlinkClick r:id="rId8"/>
              </a:rPr>
              <a:t>https://www.baeldung.com/spring-data-jpa-query</a:t>
            </a:r>
            <a:r>
              <a:rPr lang="en-US" sz="3600" dirty="0">
                <a:latin typeface="Times New Roman" pitchFamily="18" charset="0"/>
                <a:cs typeface="Times New Roman" pitchFamily="18" charset="0"/>
              </a:rPr>
              <a:t> ).</a:t>
            </a:r>
          </a:p>
          <a:p>
            <a:pPr algn="l"/>
            <a:endParaRPr lang="en-IN" sz="3600" dirty="0"/>
          </a:p>
        </p:txBody>
      </p:sp>
      <p:pic>
        <p:nvPicPr>
          <p:cNvPr id="13" name="Picture 12">
            <a:extLst>
              <a:ext uri="{FF2B5EF4-FFF2-40B4-BE49-F238E27FC236}">
                <a16:creationId xmlns:a16="http://schemas.microsoft.com/office/drawing/2014/main" id="{B941CF4D-91FE-40BD-9062-1B501AD09D37}"/>
              </a:ext>
            </a:extLst>
          </p:cNvPr>
          <p:cNvPicPr>
            <a:picLocks noChangeAspect="1"/>
          </p:cNvPicPr>
          <p:nvPr/>
        </p:nvPicPr>
        <p:blipFill>
          <a:blip r:embed="rId9"/>
          <a:stretch>
            <a:fillRect/>
          </a:stretch>
        </p:blipFill>
        <p:spPr>
          <a:xfrm>
            <a:off x="8485226" y="14777807"/>
            <a:ext cx="5715000" cy="3000375"/>
          </a:xfrm>
          <a:prstGeom prst="rect">
            <a:avLst/>
          </a:prstGeom>
        </p:spPr>
      </p:pic>
      <p:sp>
        <p:nvSpPr>
          <p:cNvPr id="19" name="Text Box 7">
            <a:extLst>
              <a:ext uri="{FF2B5EF4-FFF2-40B4-BE49-F238E27FC236}">
                <a16:creationId xmlns:a16="http://schemas.microsoft.com/office/drawing/2014/main" id="{414A21F1-6BBB-486C-8113-F627E1ACBD3E}"/>
              </a:ext>
            </a:extLst>
          </p:cNvPr>
          <p:cNvSpPr txBox="1">
            <a:spLocks noChangeArrowheads="1"/>
          </p:cNvSpPr>
          <p:nvPr/>
        </p:nvSpPr>
        <p:spPr bwMode="auto">
          <a:xfrm>
            <a:off x="15767512" y="7174317"/>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 	</a:t>
            </a:r>
          </a:p>
        </p:txBody>
      </p:sp>
      <p:sp>
        <p:nvSpPr>
          <p:cNvPr id="9" name="TextBox 8">
            <a:extLst>
              <a:ext uri="{FF2B5EF4-FFF2-40B4-BE49-F238E27FC236}">
                <a16:creationId xmlns:a16="http://schemas.microsoft.com/office/drawing/2014/main" id="{5AC180F2-C753-4C05-81C5-5835B42C3EC6}"/>
              </a:ext>
            </a:extLst>
          </p:cNvPr>
          <p:cNvSpPr txBox="1"/>
          <p:nvPr/>
        </p:nvSpPr>
        <p:spPr>
          <a:xfrm>
            <a:off x="15794556" y="8087490"/>
            <a:ext cx="13658534" cy="8956298"/>
          </a:xfrm>
          <a:prstGeom prst="rect">
            <a:avLst/>
          </a:prstGeom>
          <a:noFill/>
        </p:spPr>
        <p:txBody>
          <a:bodyPr wrap="square" rtlCol="0">
            <a:spAutoFit/>
          </a:bodyPr>
          <a:lstStyle/>
          <a:p>
            <a:pPr marL="342900" indent="-342900" algn="l" fontAlgn="base">
              <a:buFont typeface="Wingdings" panose="05000000000000000000" pitchFamily="2" charset="2"/>
              <a:buChar char="Ø"/>
            </a:pPr>
            <a:r>
              <a:rPr lang="en-US" sz="3600" dirty="0"/>
              <a:t>I was introduced to there service called teams and user groups.</a:t>
            </a:r>
          </a:p>
          <a:p>
            <a:pPr marL="342900" indent="-342900" algn="l" fontAlgn="base">
              <a:buFont typeface="Wingdings" panose="05000000000000000000" pitchFamily="2" charset="2"/>
              <a:buChar char="Ø"/>
            </a:pPr>
            <a:r>
              <a:rPr lang="en-US" sz="3600" dirty="0"/>
              <a:t>In this service we created roles where for each role there are some set of permissions client can assign those roles to their employee to give those permissions in  hybrid workspace </a:t>
            </a:r>
          </a:p>
          <a:p>
            <a:pPr marL="342900" indent="-342900" algn="l" fontAlgn="base">
              <a:buFont typeface="Wingdings" panose="05000000000000000000" pitchFamily="2" charset="2"/>
              <a:buChar char="Ø"/>
            </a:pPr>
            <a:r>
              <a:rPr lang="en-US" sz="3600" i="0" dirty="0">
                <a:effectLst/>
              </a:rPr>
              <a:t>Client can also create their own roles and can assign</a:t>
            </a:r>
          </a:p>
          <a:p>
            <a:pPr marL="342900" indent="-342900" algn="l" fontAlgn="base">
              <a:buFont typeface="Wingdings" panose="05000000000000000000" pitchFamily="2" charset="2"/>
              <a:buChar char="Ø"/>
            </a:pPr>
            <a:r>
              <a:rPr lang="en-US" sz="3600" dirty="0"/>
              <a:t>Client can manage their employees in groups as well as teams </a:t>
            </a:r>
          </a:p>
          <a:p>
            <a:pPr marL="342900" indent="-342900" algn="l" fontAlgn="base">
              <a:buFont typeface="Wingdings" panose="05000000000000000000" pitchFamily="2" charset="2"/>
              <a:buChar char="Ø"/>
            </a:pPr>
            <a:r>
              <a:rPr lang="en-US" sz="3600" i="0" dirty="0">
                <a:effectLst/>
              </a:rPr>
              <a:t>Group is </a:t>
            </a:r>
            <a:r>
              <a:rPr lang="en-US" sz="3600" dirty="0"/>
              <a:t>which people are arranged with there designation </a:t>
            </a:r>
          </a:p>
          <a:p>
            <a:pPr marL="342900" indent="-342900" algn="l" fontAlgn="base">
              <a:buFont typeface="Wingdings" panose="05000000000000000000" pitchFamily="2" charset="2"/>
              <a:buChar char="Ø"/>
            </a:pPr>
            <a:r>
              <a:rPr lang="en-US" sz="3600" dirty="0"/>
              <a:t>Teams are which the employees are arranged in there working teams</a:t>
            </a:r>
          </a:p>
          <a:p>
            <a:pPr marL="342900" indent="-342900" algn="l" fontAlgn="base">
              <a:buFont typeface="Wingdings" panose="05000000000000000000" pitchFamily="2" charset="2"/>
              <a:buChar char="Ø"/>
            </a:pPr>
            <a:r>
              <a:rPr lang="en-US" sz="3600" dirty="0"/>
              <a:t>I used a tool called sonar which will analyses code and will suggest the necessary code optimization and code improvements.</a:t>
            </a:r>
          </a:p>
          <a:p>
            <a:pPr marL="342900" indent="-342900" algn="l" fontAlgn="base">
              <a:buFont typeface="Wingdings" panose="05000000000000000000" pitchFamily="2" charset="2"/>
              <a:buChar char="Ø"/>
            </a:pPr>
            <a:r>
              <a:rPr lang="en-US" sz="3600" b="0" i="0" dirty="0">
                <a:effectLst/>
              </a:rPr>
              <a:t>Has written Junit test cases for existing functions to test the workflow of the code.</a:t>
            </a:r>
          </a:p>
          <a:p>
            <a:pPr marL="342900" indent="-342900" algn="l">
              <a:buFont typeface="Wingdings" panose="05000000000000000000" pitchFamily="2" charset="2"/>
              <a:buChar char="Ø"/>
            </a:pPr>
            <a:r>
              <a:rPr lang="en-US" sz="3600" dirty="0"/>
              <a:t>Bugs solving is one of the complex task I have to understand their service in order to solve them.</a:t>
            </a:r>
            <a:endParaRPr lang="en-US" sz="3600" b="0" i="0" dirty="0">
              <a:effectLst/>
            </a:endParaRPr>
          </a:p>
        </p:txBody>
      </p:sp>
      <p:pic>
        <p:nvPicPr>
          <p:cNvPr id="1026" name="Picture 2" descr="WorkInSync, Specialists in SaaS product suite that enables organisations of  tomorrow to adopt hybrid workplace models | Global Prime News">
            <a:extLst>
              <a:ext uri="{FF2B5EF4-FFF2-40B4-BE49-F238E27FC236}">
                <a16:creationId xmlns:a16="http://schemas.microsoft.com/office/drawing/2014/main" id="{E830A565-6DE3-4C73-A036-4C89BDCC1D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2594" y="14877924"/>
            <a:ext cx="5161487" cy="2905726"/>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7">
            <a:extLst>
              <a:ext uri="{FF2B5EF4-FFF2-40B4-BE49-F238E27FC236}">
                <a16:creationId xmlns:a16="http://schemas.microsoft.com/office/drawing/2014/main" id="{2BFE0684-980C-4ECE-95A8-1ECA293B8915}"/>
              </a:ext>
            </a:extLst>
          </p:cNvPr>
          <p:cNvSpPr txBox="1">
            <a:spLocks noChangeArrowheads="1"/>
          </p:cNvSpPr>
          <p:nvPr/>
        </p:nvSpPr>
        <p:spPr bwMode="auto">
          <a:xfrm>
            <a:off x="15623627" y="17193600"/>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chemeClr val="bg1"/>
                </a:solidFill>
              </a:rPr>
              <a:t>Tools used</a:t>
            </a:r>
          </a:p>
        </p:txBody>
      </p:sp>
      <p:sp>
        <p:nvSpPr>
          <p:cNvPr id="15" name="TextBox 14">
            <a:extLst>
              <a:ext uri="{FF2B5EF4-FFF2-40B4-BE49-F238E27FC236}">
                <a16:creationId xmlns:a16="http://schemas.microsoft.com/office/drawing/2014/main" id="{183852F0-6F95-495B-869C-F2F78D9652DB}"/>
              </a:ext>
            </a:extLst>
          </p:cNvPr>
          <p:cNvSpPr txBox="1"/>
          <p:nvPr/>
        </p:nvSpPr>
        <p:spPr>
          <a:xfrm>
            <a:off x="15827110" y="17935024"/>
            <a:ext cx="13658534" cy="3970318"/>
          </a:xfrm>
          <a:prstGeom prst="rect">
            <a:avLst/>
          </a:prstGeom>
          <a:noFill/>
        </p:spPr>
        <p:txBody>
          <a:bodyPr wrap="square" rtlCol="0">
            <a:spAutoFit/>
          </a:bodyPr>
          <a:lstStyle/>
          <a:p>
            <a:pPr algn="l">
              <a:buFont typeface="Wingdings" panose="05000000000000000000" pitchFamily="2" charset="2"/>
              <a:buChar char="Ø"/>
            </a:pPr>
            <a:r>
              <a:rPr lang="en-US" sz="3600" dirty="0"/>
              <a:t>Worked on Java11.</a:t>
            </a:r>
          </a:p>
          <a:p>
            <a:pPr algn="l">
              <a:buFont typeface="Wingdings" panose="05000000000000000000" pitchFamily="2" charset="2"/>
              <a:buChar char="Ø"/>
            </a:pPr>
            <a:r>
              <a:rPr lang="en-US" sz="3600" dirty="0"/>
              <a:t>Spring Framework is used.</a:t>
            </a:r>
          </a:p>
          <a:p>
            <a:pPr algn="l">
              <a:buFont typeface="Wingdings" panose="05000000000000000000" pitchFamily="2" charset="2"/>
              <a:buChar char="Ø"/>
            </a:pPr>
            <a:r>
              <a:rPr lang="en-US" sz="3600" dirty="0"/>
              <a:t>Written Junit Test cases.</a:t>
            </a:r>
          </a:p>
          <a:p>
            <a:pPr algn="l">
              <a:buFont typeface="Wingdings" panose="05000000000000000000" pitchFamily="2" charset="2"/>
              <a:buChar char="Ø"/>
            </a:pPr>
            <a:r>
              <a:rPr lang="en-US" sz="3600" dirty="0"/>
              <a:t>Postgres SQL is used.</a:t>
            </a:r>
          </a:p>
          <a:p>
            <a:pPr algn="l">
              <a:buFont typeface="Wingdings" panose="05000000000000000000" pitchFamily="2" charset="2"/>
              <a:buChar char="Ø"/>
            </a:pPr>
            <a:r>
              <a:rPr lang="en-US" sz="3600" dirty="0"/>
              <a:t>JIRA for project management. </a:t>
            </a:r>
          </a:p>
          <a:p>
            <a:pPr algn="l">
              <a:buFont typeface="Wingdings" panose="05000000000000000000" pitchFamily="2" charset="2"/>
              <a:buChar char="Ø"/>
            </a:pPr>
            <a:r>
              <a:rPr lang="en-US" sz="3600" dirty="0"/>
              <a:t>Jenkins for deployment of code.</a:t>
            </a:r>
          </a:p>
          <a:p>
            <a:pPr algn="l">
              <a:buFont typeface="Wingdings" panose="05000000000000000000" pitchFamily="2" charset="2"/>
              <a:buChar char="Ø"/>
            </a:pPr>
            <a:r>
              <a:rPr lang="en-US" sz="3600" dirty="0"/>
              <a:t>REST </a:t>
            </a:r>
            <a:r>
              <a:rPr lang="en-US" sz="3600" dirty="0" err="1"/>
              <a:t>Api’s</a:t>
            </a:r>
            <a:r>
              <a:rPr lang="en-US" sz="3600" dirty="0"/>
              <a:t>.</a:t>
            </a:r>
          </a:p>
        </p:txBody>
      </p:sp>
      <p:pic>
        <p:nvPicPr>
          <p:cNvPr id="1028" name="Picture 4" descr="Spring Logo - LogoDix">
            <a:extLst>
              <a:ext uri="{FF2B5EF4-FFF2-40B4-BE49-F238E27FC236}">
                <a16:creationId xmlns:a16="http://schemas.microsoft.com/office/drawing/2014/main" id="{71B019E9-FD34-4C64-BE8D-A7520AD045E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229431" y="20116209"/>
            <a:ext cx="2290478" cy="19850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ira | Issue &amp;amp; Project Tracking Software | Atlassian">
            <a:extLst>
              <a:ext uri="{FF2B5EF4-FFF2-40B4-BE49-F238E27FC236}">
                <a16:creationId xmlns:a16="http://schemas.microsoft.com/office/drawing/2014/main" id="{EA97ED98-E964-47C5-8898-475D8E8B4E7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76784" y="18474900"/>
            <a:ext cx="2961804" cy="9923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enkins Logo Vector (SVG, PDF, Ai, EPS, CDR) Free Download - Logowik.com">
            <a:extLst>
              <a:ext uri="{FF2B5EF4-FFF2-40B4-BE49-F238E27FC236}">
                <a16:creationId xmlns:a16="http://schemas.microsoft.com/office/drawing/2014/main" id="{8086734D-2028-4615-B8FB-4C52620C5DF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3182396" y="20461503"/>
            <a:ext cx="2272712" cy="1705846"/>
          </a:xfrm>
          <a:prstGeom prst="rect">
            <a:avLst/>
          </a:prstGeom>
          <a:noFill/>
          <a:extLst>
            <a:ext uri="{909E8E84-426E-40DD-AFC4-6F175D3DCCD1}">
              <a14:hiddenFill xmlns:a14="http://schemas.microsoft.com/office/drawing/2010/main">
                <a:solidFill>
                  <a:srgbClr val="FFFFFF"/>
                </a:solidFill>
              </a14:hiddenFill>
            </a:ext>
          </a:extLst>
        </p:spPr>
      </p:pic>
      <p:sp>
        <p:nvSpPr>
          <p:cNvPr id="33" name="Text Box 7">
            <a:extLst>
              <a:ext uri="{FF2B5EF4-FFF2-40B4-BE49-F238E27FC236}">
                <a16:creationId xmlns:a16="http://schemas.microsoft.com/office/drawing/2014/main" id="{0DA66A17-B1F3-4777-A4AC-C955E3589E61}"/>
              </a:ext>
            </a:extLst>
          </p:cNvPr>
          <p:cNvSpPr txBox="1">
            <a:spLocks noChangeArrowheads="1"/>
          </p:cNvSpPr>
          <p:nvPr/>
        </p:nvSpPr>
        <p:spPr bwMode="auto">
          <a:xfrm>
            <a:off x="15684587" y="22893360"/>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chemeClr val="bg1"/>
                </a:solidFill>
              </a:rPr>
              <a:t>Sonar analysis graph </a:t>
            </a:r>
          </a:p>
        </p:txBody>
      </p:sp>
      <p:pic>
        <p:nvPicPr>
          <p:cNvPr id="34" name="Picture 33" descr="Chart, line chart&#10;&#10;Description automatically generated">
            <a:extLst>
              <a:ext uri="{FF2B5EF4-FFF2-40B4-BE49-F238E27FC236}">
                <a16:creationId xmlns:a16="http://schemas.microsoft.com/office/drawing/2014/main" id="{441B41E8-69F7-42D9-BD1D-32384B44804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192210" y="23930390"/>
            <a:ext cx="6100288" cy="3398259"/>
          </a:xfrm>
          <a:prstGeom prst="rect">
            <a:avLst/>
          </a:prstGeom>
        </p:spPr>
      </p:pic>
      <p:pic>
        <p:nvPicPr>
          <p:cNvPr id="35" name="Picture 34" descr="Chart&#10;&#10;Description automatically generated">
            <a:extLst>
              <a:ext uri="{FF2B5EF4-FFF2-40B4-BE49-F238E27FC236}">
                <a16:creationId xmlns:a16="http://schemas.microsoft.com/office/drawing/2014/main" id="{F185B775-6257-483A-8BC4-FBE733C1F3F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542085" y="23673408"/>
            <a:ext cx="6562236" cy="3708593"/>
          </a:xfrm>
          <a:prstGeom prst="rect">
            <a:avLst/>
          </a:prstGeom>
        </p:spPr>
      </p:pic>
      <p:pic>
        <p:nvPicPr>
          <p:cNvPr id="36" name="Picture 35" descr="Chart, line chart&#10;&#10;Description automatically generated">
            <a:extLst>
              <a:ext uri="{FF2B5EF4-FFF2-40B4-BE49-F238E27FC236}">
                <a16:creationId xmlns:a16="http://schemas.microsoft.com/office/drawing/2014/main" id="{A10EECB5-7DD9-40EF-87C1-6B35BFE4F79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359505" y="27491121"/>
            <a:ext cx="5683406" cy="3028738"/>
          </a:xfrm>
          <a:prstGeom prst="rect">
            <a:avLst/>
          </a:prstGeom>
        </p:spPr>
      </p:pic>
      <p:pic>
        <p:nvPicPr>
          <p:cNvPr id="37" name="Content Placeholder 3" descr="Chart, line chart&#10;&#10;Description automatically generated">
            <a:extLst>
              <a:ext uri="{FF2B5EF4-FFF2-40B4-BE49-F238E27FC236}">
                <a16:creationId xmlns:a16="http://schemas.microsoft.com/office/drawing/2014/main" id="{7DB481CD-1DA0-4591-B4A8-5F366501ABD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633124" y="27697319"/>
            <a:ext cx="5886785" cy="2645104"/>
          </a:xfrm>
          <a:prstGeom prst="rect">
            <a:avLst/>
          </a:prstGeom>
        </p:spPr>
      </p:pic>
      <p:sp>
        <p:nvSpPr>
          <p:cNvPr id="38" name="Text Box 7">
            <a:extLst>
              <a:ext uri="{FF2B5EF4-FFF2-40B4-BE49-F238E27FC236}">
                <a16:creationId xmlns:a16="http://schemas.microsoft.com/office/drawing/2014/main" id="{FF6ABA8B-2F45-4F9D-9FCC-91614EC662BE}"/>
              </a:ext>
            </a:extLst>
          </p:cNvPr>
          <p:cNvSpPr txBox="1">
            <a:spLocks noChangeArrowheads="1"/>
          </p:cNvSpPr>
          <p:nvPr/>
        </p:nvSpPr>
        <p:spPr bwMode="auto">
          <a:xfrm>
            <a:off x="669635" y="36453759"/>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chemeClr val="bg1"/>
                </a:solidFill>
              </a:rPr>
              <a:t>Challenges faced</a:t>
            </a:r>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1281</TotalTime>
  <Words>729</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DAMERLA RAMPAVAN</cp:lastModifiedBy>
  <cp:revision>114</cp:revision>
  <dcterms:created xsi:type="dcterms:W3CDTF">2008-12-04T00:20:37Z</dcterms:created>
  <dcterms:modified xsi:type="dcterms:W3CDTF">2021-11-28T09:28:02Z</dcterms:modified>
  <cp:category>Research Poster</cp:category>
</cp:coreProperties>
</file>