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10540" y="839755"/>
            <a:ext cx="7770960" cy="2098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40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 DE DATOS PARA BUSCAR CONTENIDOS EN UN DIRECTORIO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640" y="2952959"/>
            <a:ext cx="8456760" cy="18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Kevin </a:t>
            </a:r>
            <a:r>
              <a:rPr lang="en-US" sz="2400" b="1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Arley</a:t>
            </a: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Parra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 Alejandro Mesa Arango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</a:t>
            </a: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30 de </a:t>
            </a:r>
            <a:r>
              <a:rPr lang="en-US" sz="2400" b="0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octubre</a:t>
            </a: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 2017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57557" y="537579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Diseñada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pic>
        <p:nvPicPr>
          <p:cNvPr id="15" name="Imagen 14" descr="Estruc.png">
            <a:extLst>
              <a:ext uri="{FF2B5EF4-FFF2-40B4-BE49-F238E27FC236}">
                <a16:creationId xmlns:a16="http://schemas.microsoft.com/office/drawing/2014/main" id="{4C24F8B7-476A-4742-97AC-5046D7DF73A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02" y="1151739"/>
            <a:ext cx="7866239" cy="32407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49A2F71-B7D1-483B-98C5-CC72573370F9}"/>
              </a:ext>
            </a:extLst>
          </p:cNvPr>
          <p:cNvSpPr txBox="1"/>
          <p:nvPr/>
        </p:nvSpPr>
        <p:spPr>
          <a:xfrm>
            <a:off x="867747" y="4693298"/>
            <a:ext cx="77164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b="1" dirty="0"/>
              <a:t>Gráfica 1</a:t>
            </a:r>
            <a:r>
              <a:rPr lang="es-CO" sz="1600" dirty="0"/>
              <a:t>: Árbol rojo negro de archivos y carpetas, un archivo y carpeta son clases que contienen un padre y un nombre o si hay iguales será una </a:t>
            </a:r>
            <a:r>
              <a:rPr lang="es-CO" sz="1600" dirty="0" err="1"/>
              <a:t>LinkedList</a:t>
            </a:r>
            <a:r>
              <a:rPr lang="es-CO" sz="1600" dirty="0"/>
              <a:t> con todos los iguales.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57952" y="348311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Operaciones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la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</a:p>
        </p:txBody>
      </p:sp>
      <p:sp>
        <p:nvSpPr>
          <p:cNvPr id="79" name="CustomShape 2"/>
          <p:cNvSpPr/>
          <p:nvPr/>
        </p:nvSpPr>
        <p:spPr>
          <a:xfrm>
            <a:off x="199368" y="4566274"/>
            <a:ext cx="4662720" cy="9530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CO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</a:t>
            </a:r>
            <a:r>
              <a:rPr lang="es-CO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</a:t>
            </a:r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uno</a:t>
            </a:r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 dos y </a:t>
            </a:r>
            <a:r>
              <a:rPr lang="es-CO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tres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: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s-ES_tradn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</a:t>
            </a:r>
            <a:r>
              <a:rPr lang="es-ES_tradnl" dirty="0"/>
              <a:t>reación, inserción y balanceo de un elemento en el árbol.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4406036" y="4566274"/>
            <a:ext cx="466272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Tabla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1: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Complejidad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las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operaciones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 la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estructura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datos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96E17B56-52E3-411D-BED5-A0869D298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958321"/>
              </p:ext>
            </p:extLst>
          </p:nvPr>
        </p:nvGraphicFramePr>
        <p:xfrm>
          <a:off x="5207046" y="1376748"/>
          <a:ext cx="3060700" cy="31063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9270">
                  <a:extLst>
                    <a:ext uri="{9D8B030D-6E8A-4147-A177-3AD203B41FA5}">
                      <a16:colId xmlns:a16="http://schemas.microsoft.com/office/drawing/2014/main" val="3793406803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3695273772"/>
                    </a:ext>
                  </a:extLst>
                </a:gridCol>
              </a:tblGrid>
              <a:tr h="4437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kern="50" dirty="0">
                          <a:effectLst/>
                        </a:rPr>
                        <a:t>Método</a:t>
                      </a:r>
                      <a:endParaRPr lang="es-CO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kern="50" dirty="0">
                          <a:effectLst/>
                        </a:rPr>
                        <a:t>Complejidad</a:t>
                      </a:r>
                      <a:endParaRPr lang="es-CO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5532577"/>
                  </a:ext>
                </a:extLst>
              </a:tr>
              <a:tr h="4437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000" kern="50" dirty="0">
                          <a:effectLst/>
                        </a:rPr>
                        <a:t>Creación </a:t>
                      </a:r>
                      <a:endParaRPr lang="es-CO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kern="50" dirty="0">
                          <a:effectLst/>
                        </a:rPr>
                        <a:t>O(n log n)</a:t>
                      </a:r>
                      <a:endParaRPr lang="es-CO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0407480"/>
                  </a:ext>
                </a:extLst>
              </a:tr>
              <a:tr h="4437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000" kern="50">
                          <a:effectLst/>
                        </a:rPr>
                        <a:t>Búsqueda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kern="50" dirty="0">
                          <a:effectLst/>
                        </a:rPr>
                        <a:t>O(log n)</a:t>
                      </a:r>
                      <a:endParaRPr lang="es-CO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6764673"/>
                  </a:ext>
                </a:extLst>
              </a:tr>
              <a:tr h="4437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000" kern="50">
                          <a:effectLst/>
                        </a:rPr>
                        <a:t>Obtener ruta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kern="50" dirty="0">
                          <a:effectLst/>
                        </a:rPr>
                        <a:t>O(n*m)</a:t>
                      </a:r>
                      <a:endParaRPr lang="es-CO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8969826"/>
                  </a:ext>
                </a:extLst>
              </a:tr>
              <a:tr h="4437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000" kern="50">
                          <a:effectLst/>
                        </a:rPr>
                        <a:t>Listar todos los elementos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kern="50" dirty="0">
                          <a:effectLst/>
                        </a:rPr>
                        <a:t>O(n)</a:t>
                      </a:r>
                      <a:endParaRPr lang="es-CO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9539449"/>
                  </a:ext>
                </a:extLst>
              </a:tr>
              <a:tr h="8875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000" kern="50">
                          <a:effectLst/>
                        </a:rPr>
                        <a:t>Imprimir elementos repetidos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kern="50" dirty="0">
                          <a:effectLst/>
                        </a:rPr>
                        <a:t>O(m log n)</a:t>
                      </a:r>
                      <a:endParaRPr lang="es-CO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4714916"/>
                  </a:ext>
                </a:extLst>
              </a:tr>
            </a:tbl>
          </a:graphicData>
        </a:graphic>
      </p:graphicFrame>
      <p:pic>
        <p:nvPicPr>
          <p:cNvPr id="15" name="Imagen 14" descr="01.png">
            <a:extLst>
              <a:ext uri="{FF2B5EF4-FFF2-40B4-BE49-F238E27FC236}">
                <a16:creationId xmlns:a16="http://schemas.microsoft.com/office/drawing/2014/main" id="{62EEF892-D379-4C55-9003-F2591A99D1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465" y="1162142"/>
            <a:ext cx="2292304" cy="1179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n 15" descr="02.png">
            <a:extLst>
              <a:ext uri="{FF2B5EF4-FFF2-40B4-BE49-F238E27FC236}">
                <a16:creationId xmlns:a16="http://schemas.microsoft.com/office/drawing/2014/main" id="{B43AAA13-8CCC-423F-A18A-E05EF2D5DC8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22" y="2840718"/>
            <a:ext cx="1872137" cy="1226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n 16" descr="03.png">
            <a:extLst>
              <a:ext uri="{FF2B5EF4-FFF2-40B4-BE49-F238E27FC236}">
                <a16:creationId xmlns:a16="http://schemas.microsoft.com/office/drawing/2014/main" id="{486A1881-9695-45F2-9A24-1AB2E6D2726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870" y="2840718"/>
            <a:ext cx="2519265" cy="9632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C9405442-D6F2-431C-ADB2-E75E36F6FB41}"/>
              </a:ext>
            </a:extLst>
          </p:cNvPr>
          <p:cNvSpPr/>
          <p:nvPr/>
        </p:nvSpPr>
        <p:spPr>
          <a:xfrm>
            <a:off x="2304661" y="2840718"/>
            <a:ext cx="522515" cy="346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57660" y="433215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CO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Criterios de Diseño de la Estructura de Datos </a:t>
            </a:r>
          </a:p>
        </p:txBody>
      </p:sp>
      <p:sp>
        <p:nvSpPr>
          <p:cNvPr id="83" name="CustomShape 2"/>
          <p:cNvSpPr/>
          <p:nvPr/>
        </p:nvSpPr>
        <p:spPr>
          <a:xfrm>
            <a:off x="579262" y="1199506"/>
            <a:ext cx="7885440" cy="4370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s-CO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 requieren unas complejidades de inserción y búsqueda eficientes.</a:t>
            </a: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s-CO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 operación de búsqueda en un árbol rojo negro (</a:t>
            </a:r>
            <a:r>
              <a:rPr lang="es-CO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TreeMap</a:t>
            </a:r>
            <a:r>
              <a:rPr lang="es-CO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en java) tiene una complejidad de O(log n).</a:t>
            </a:r>
          </a:p>
          <a:p>
            <a:pPr algn="just">
              <a:buClr>
                <a:srgbClr val="000000"/>
              </a:buClr>
              <a:buSzPct val="45000"/>
            </a:pPr>
            <a:endParaRPr lang="es-CO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s-CO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 operación</a:t>
            </a:r>
            <a:r>
              <a:rPr lang="es-CO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inserción tiene una complejidad de O(log n), solo se utiliza en la creación siendo O(n log n).</a:t>
            </a:r>
            <a:endParaRPr lang="es-CO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s-CO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s-CO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Las carpetas y archivos guardan cada uno de sus datos</a:t>
            </a:r>
            <a:r>
              <a:rPr lang="es-CO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por lo tanto no perdemos información y se conserva la jerarquía.</a:t>
            </a:r>
          </a:p>
          <a:p>
            <a:pPr algn="just">
              <a:buClr>
                <a:srgbClr val="000000"/>
              </a:buClr>
              <a:buSzPct val="45000"/>
            </a:pPr>
            <a:endParaRPr lang="es-CO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s-CO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 listas enlazadas nos permiten guardar elementos repetidos</a:t>
            </a:r>
            <a:r>
              <a:rPr lang="es-CO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su inserción es O(1) por lo cual no afecta la complejidad del árbol.</a:t>
            </a:r>
            <a:endParaRPr lang="es-CO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3360" y="302378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CO" sz="2800" b="1" i="1" spc="-1" noProof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Consumo de Tiempo y Memoria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50F79C4-EEEE-4A73-BB4D-1E4348BAC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721795"/>
              </p:ext>
            </p:extLst>
          </p:nvPr>
        </p:nvGraphicFramePr>
        <p:xfrm>
          <a:off x="243360" y="916538"/>
          <a:ext cx="3586084" cy="2309862"/>
        </p:xfrm>
        <a:graphic>
          <a:graphicData uri="http://schemas.openxmlformats.org/drawingml/2006/table">
            <a:tbl>
              <a:tblPr firstRow="1" firstCol="1" bandRow="1">
                <a:tableStyleId>{E929F9F4-4A8F-4326-A1B4-22849713DDAB}</a:tableStyleId>
              </a:tblPr>
              <a:tblGrid>
                <a:gridCol w="1119972">
                  <a:extLst>
                    <a:ext uri="{9D8B030D-6E8A-4147-A177-3AD203B41FA5}">
                      <a16:colId xmlns:a16="http://schemas.microsoft.com/office/drawing/2014/main" val="2729777536"/>
                    </a:ext>
                  </a:extLst>
                </a:gridCol>
                <a:gridCol w="740848">
                  <a:extLst>
                    <a:ext uri="{9D8B030D-6E8A-4147-A177-3AD203B41FA5}">
                      <a16:colId xmlns:a16="http://schemas.microsoft.com/office/drawing/2014/main" val="1254612864"/>
                    </a:ext>
                  </a:extLst>
                </a:gridCol>
                <a:gridCol w="810439">
                  <a:extLst>
                    <a:ext uri="{9D8B030D-6E8A-4147-A177-3AD203B41FA5}">
                      <a16:colId xmlns:a16="http://schemas.microsoft.com/office/drawing/2014/main" val="1520724615"/>
                    </a:ext>
                  </a:extLst>
                </a:gridCol>
                <a:gridCol w="914825">
                  <a:extLst>
                    <a:ext uri="{9D8B030D-6E8A-4147-A177-3AD203B41FA5}">
                      <a16:colId xmlns:a16="http://schemas.microsoft.com/office/drawing/2014/main" val="314928253"/>
                    </a:ext>
                  </a:extLst>
                </a:gridCol>
              </a:tblGrid>
              <a:tr h="38497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 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juegos.txt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treeEtc.txt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ejemplito.txt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47000544"/>
                  </a:ext>
                </a:extLst>
              </a:tr>
              <a:tr h="38497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Creación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155.22ms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44.02ms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35.12ms</a:t>
                      </a:r>
                      <a:endParaRPr lang="es-CO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0995142"/>
                  </a:ext>
                </a:extLst>
              </a:tr>
              <a:tr h="38497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Búsqueda 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0.0168ms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0.0051ms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0.0122ms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9162883"/>
                  </a:ext>
                </a:extLst>
              </a:tr>
              <a:tr h="192489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Obtener ruta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0.8ms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0.06ms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0.40ms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4649201"/>
                  </a:ext>
                </a:extLst>
              </a:tr>
              <a:tr h="38497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Listar todos los elementos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12582ms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483.81ms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0.86ms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4283710"/>
                  </a:ext>
                </a:extLst>
              </a:tr>
              <a:tr h="577465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Imprimir elementos repetidos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0.466ms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0.061ms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0.616ms</a:t>
                      </a:r>
                      <a:endParaRPr lang="es-CO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3451120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89EA2FD-F6AD-4BBC-85D4-B838DFD28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37219"/>
              </p:ext>
            </p:extLst>
          </p:nvPr>
        </p:nvGraphicFramePr>
        <p:xfrm>
          <a:off x="4338736" y="962194"/>
          <a:ext cx="3790064" cy="2218549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895032">
                  <a:extLst>
                    <a:ext uri="{9D8B030D-6E8A-4147-A177-3AD203B41FA5}">
                      <a16:colId xmlns:a16="http://schemas.microsoft.com/office/drawing/2014/main" val="763528453"/>
                    </a:ext>
                  </a:extLst>
                </a:gridCol>
                <a:gridCol w="1895032">
                  <a:extLst>
                    <a:ext uri="{9D8B030D-6E8A-4147-A177-3AD203B41FA5}">
                      <a16:colId xmlns:a16="http://schemas.microsoft.com/office/drawing/2014/main" val="89939689"/>
                    </a:ext>
                  </a:extLst>
                </a:gridCol>
              </a:tblGrid>
              <a:tr h="6655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kern="50" dirty="0">
                          <a:effectLst/>
                        </a:rPr>
                        <a:t>Estructura de datos para búsqueda en un directorio</a:t>
                      </a:r>
                      <a:endParaRPr lang="es-CO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kern="50" dirty="0">
                          <a:effectLst/>
                        </a:rPr>
                        <a:t>Árbol rojo negro o </a:t>
                      </a:r>
                      <a:r>
                        <a:rPr lang="es-CO" sz="1000" kern="50" dirty="0" err="1">
                          <a:effectLst/>
                        </a:rPr>
                        <a:t>TreeMap</a:t>
                      </a:r>
                      <a:r>
                        <a:rPr lang="es-CO" sz="1000" kern="50" dirty="0">
                          <a:effectLst/>
                        </a:rPr>
                        <a:t> en java</a:t>
                      </a:r>
                      <a:endParaRPr lang="es-CO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3550288"/>
                  </a:ext>
                </a:extLst>
              </a:tr>
              <a:tr h="2218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kern="50">
                          <a:effectLst/>
                        </a:rPr>
                        <a:t>Espacio en el Heap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kern="50">
                          <a:effectLst/>
                        </a:rPr>
                        <a:t>20,78MB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8563863"/>
                  </a:ext>
                </a:extLst>
              </a:tr>
              <a:tr h="4437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kern="50">
                          <a:effectLst/>
                        </a:rPr>
                        <a:t>Búsqueda de “content”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0.027ms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800802"/>
                  </a:ext>
                </a:extLst>
              </a:tr>
              <a:tr h="4437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kern="50">
                          <a:effectLst/>
                        </a:rPr>
                        <a:t>Búsqueda de “</a:t>
                      </a:r>
                      <a:r>
                        <a:rPr lang="es-CO" sz="1000">
                          <a:effectLst/>
                        </a:rPr>
                        <a:t>rules.txt</a:t>
                      </a:r>
                      <a:r>
                        <a:rPr lang="es-CO" sz="1000" kern="50">
                          <a:effectLst/>
                        </a:rPr>
                        <a:t>”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0.016ms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0711032"/>
                  </a:ext>
                </a:extLst>
              </a:tr>
              <a:tr h="2218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kern="50">
                          <a:effectLst/>
                        </a:rPr>
                        <a:t>Búsqueda de “</a:t>
                      </a:r>
                      <a:r>
                        <a:rPr lang="es-CO" sz="1000">
                          <a:effectLst/>
                        </a:rPr>
                        <a:t>title</a:t>
                      </a:r>
                      <a:r>
                        <a:rPr lang="es-CO" sz="1000" kern="50">
                          <a:effectLst/>
                        </a:rPr>
                        <a:t>”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0.014ms</a:t>
                      </a:r>
                      <a:endParaRPr lang="es-CO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7448743"/>
                  </a:ext>
                </a:extLst>
              </a:tr>
              <a:tr h="2218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kern="50">
                          <a:effectLst/>
                        </a:rPr>
                        <a:t>Búsqueda general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kern="50" dirty="0">
                          <a:effectLst/>
                        </a:rPr>
                        <a:t>0.0168ms</a:t>
                      </a:r>
                      <a:endParaRPr lang="es-CO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7753642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6669A17B-7D5D-45D5-B438-664F946DD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859978"/>
              </p:ext>
            </p:extLst>
          </p:nvPr>
        </p:nvGraphicFramePr>
        <p:xfrm>
          <a:off x="1720558" y="3389313"/>
          <a:ext cx="4931044" cy="902493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1209116">
                  <a:extLst>
                    <a:ext uri="{9D8B030D-6E8A-4147-A177-3AD203B41FA5}">
                      <a16:colId xmlns:a16="http://schemas.microsoft.com/office/drawing/2014/main" val="707975725"/>
                    </a:ext>
                  </a:extLst>
                </a:gridCol>
                <a:gridCol w="1209116">
                  <a:extLst>
                    <a:ext uri="{9D8B030D-6E8A-4147-A177-3AD203B41FA5}">
                      <a16:colId xmlns:a16="http://schemas.microsoft.com/office/drawing/2014/main" val="1866989691"/>
                    </a:ext>
                  </a:extLst>
                </a:gridCol>
                <a:gridCol w="1209116">
                  <a:extLst>
                    <a:ext uri="{9D8B030D-6E8A-4147-A177-3AD203B41FA5}">
                      <a16:colId xmlns:a16="http://schemas.microsoft.com/office/drawing/2014/main" val="3589532904"/>
                    </a:ext>
                  </a:extLst>
                </a:gridCol>
                <a:gridCol w="1303696">
                  <a:extLst>
                    <a:ext uri="{9D8B030D-6E8A-4147-A177-3AD203B41FA5}">
                      <a16:colId xmlns:a16="http://schemas.microsoft.com/office/drawing/2014/main" val="1294279863"/>
                    </a:ext>
                  </a:extLst>
                </a:gridCol>
              </a:tblGrid>
              <a:tr h="36099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 </a:t>
                      </a:r>
                      <a:endParaRPr lang="es-CO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juegos.txt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treeEtc.txt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ejemplito.txt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7994603"/>
                  </a:ext>
                </a:extLst>
              </a:tr>
              <a:tr h="54149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Consumo de memoria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28,8MB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14,61MB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10,72MB</a:t>
                      </a:r>
                      <a:endParaRPr lang="es-CO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8525072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3AA633A3-9BCC-4793-BCB4-D5351C5164FA}"/>
              </a:ext>
            </a:extLst>
          </p:cNvPr>
          <p:cNvSpPr txBox="1"/>
          <p:nvPr/>
        </p:nvSpPr>
        <p:spPr>
          <a:xfrm>
            <a:off x="243360" y="4576300"/>
            <a:ext cx="75223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600" dirty="0"/>
              <a:t>Como se puede observar en las tablas anteriores los tiempos son excelentes, siendo eficientes para cada uno de los casos y dependiendo de si existen o no elementos iguales dentro del .</a:t>
            </a:r>
            <a:r>
              <a:rPr lang="es-ES_tradnl" sz="1600" dirty="0" err="1"/>
              <a:t>txt</a:t>
            </a:r>
            <a:r>
              <a:rPr lang="es-ES_tradnl" sz="1600" dirty="0"/>
              <a:t> claro que esto no afecta mucho la complejidad y solo aumenta en una mínima parte el tiempo de ejecución.</a:t>
            </a:r>
            <a:endParaRPr lang="es-CO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71935" y="254160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Software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Desarrollado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2992369" y="4962552"/>
            <a:ext cx="3664461" cy="5984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 4: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s-CO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Búsqueda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y </a:t>
            </a:r>
            <a:r>
              <a:rPr lang="es-CO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obtención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</a:t>
            </a:r>
            <a:r>
              <a:rPr lang="es-CO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carpetas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s-CO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contenedoras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n 2" descr="Imagen que contiene captura de pantalla, monitor, interior, pantalla&#10;&#10;Descripción generada con confianza muy alta">
            <a:extLst>
              <a:ext uri="{FF2B5EF4-FFF2-40B4-BE49-F238E27FC236}">
                <a16:creationId xmlns:a16="http://schemas.microsoft.com/office/drawing/2014/main" id="{092F04FC-651A-4AB0-8C8F-B06738C2A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2" y="868320"/>
            <a:ext cx="7847045" cy="39929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monitor, electrónica, captura de pantalla, pantalla&#10;&#10;Descripción generada con confianza muy alta">
            <a:extLst>
              <a:ext uri="{FF2B5EF4-FFF2-40B4-BE49-F238E27FC236}">
                <a16:creationId xmlns:a16="http://schemas.microsoft.com/office/drawing/2014/main" id="{B7213D45-B640-4510-A924-03BC07E0E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06" y="336188"/>
            <a:ext cx="7977673" cy="3815934"/>
          </a:xfrm>
          <a:prstGeom prst="rect">
            <a:avLst/>
          </a:prstGeom>
        </p:spPr>
      </p:pic>
      <p:sp>
        <p:nvSpPr>
          <p:cNvPr id="5" name="CustomShape 2">
            <a:extLst>
              <a:ext uri="{FF2B5EF4-FFF2-40B4-BE49-F238E27FC236}">
                <a16:creationId xmlns:a16="http://schemas.microsoft.com/office/drawing/2014/main" id="{69AD8ADD-2FDE-4EC3-9925-754672DE88B3}"/>
              </a:ext>
            </a:extLst>
          </p:cNvPr>
          <p:cNvSpPr/>
          <p:nvPr/>
        </p:nvSpPr>
        <p:spPr>
          <a:xfrm>
            <a:off x="2707111" y="4561336"/>
            <a:ext cx="3664461" cy="5984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CO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5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: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s-CO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Listar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s-CO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todos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s-CO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los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el</a:t>
            </a:r>
            <a:r>
              <a:rPr lang="es-CO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ementos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un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directorio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1463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1159</TotalTime>
  <Words>433</Words>
  <Application>Microsoft Office PowerPoint</Application>
  <PresentationFormat>Presentación en pantalla (4:3)</PresentationFormat>
  <Paragraphs>81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Arial</vt:lpstr>
      <vt:lpstr>Calibri</vt:lpstr>
      <vt:lpstr>DejaVu Sans</vt:lpstr>
      <vt:lpstr>Noto Sans CJK SC Regular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Daniel Mesa</cp:lastModifiedBy>
  <cp:revision>81</cp:revision>
  <dcterms:created xsi:type="dcterms:W3CDTF">2015-03-03T14:30:17Z</dcterms:created>
  <dcterms:modified xsi:type="dcterms:W3CDTF">2017-10-30T04:48:04Z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