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.facebook.com/l.php?u=https://arxiv.org/abs/1611.04156&amp;h=IAQFlqjZK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10540" y="1332114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4000" b="1" i="1" strike="noStrike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Título</a:t>
            </a:r>
            <a:r>
              <a:rPr lang="en-US" sz="40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40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</a:t>
            </a:r>
            <a:r>
              <a:rPr lang="en-US" sz="4000" b="1" i="1" strike="noStrike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el </a:t>
            </a:r>
            <a:r>
              <a:rPr lang="en-US" sz="4000" b="1" i="1" strike="noStrike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informe</a:t>
            </a:r>
            <a:r>
              <a:rPr lang="en-US" sz="40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4000" b="1" i="1" strike="noStrike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PDF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7640" y="2952959"/>
            <a:ext cx="8456760" cy="18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Nombre</a:t>
            </a:r>
            <a:r>
              <a:rPr lang="en-U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del </a:t>
            </a:r>
            <a:r>
              <a:rPr lang="en-US" sz="2400" b="1" i="1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</a:t>
            </a:r>
            <a:r>
              <a:rPr lang="en-US" sz="2400" b="1" i="1" strike="noStrike" spc="-1" dirty="0" err="1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studiante</a:t>
            </a:r>
            <a:r>
              <a:rPr lang="en-US" sz="2400" b="1" i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Nombre</a:t>
            </a:r>
            <a:r>
              <a:rPr lang="en-U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del </a:t>
            </a:r>
            <a:r>
              <a:rPr lang="en-US" sz="2400" b="1" i="1" strike="noStrike" spc="-1" dirty="0" err="1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Estudiante</a:t>
            </a:r>
            <a:r>
              <a:rPr lang="en-US" sz="2400" b="1" i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</a:t>
            </a: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US" sz="2400" b="0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Fecha</a:t>
            </a: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del </a:t>
            </a:r>
            <a:r>
              <a:rPr lang="en-US" sz="2400" b="0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día</a:t>
            </a: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 la </a:t>
            </a:r>
            <a:r>
              <a:rPr lang="en-US" sz="2400" b="0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sustentación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90255" y="1676395"/>
            <a:ext cx="6179127" cy="101138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5433560" y="797660"/>
            <a:ext cx="2116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smtClean="0">
                <a:solidFill>
                  <a:srgbClr val="FF0000"/>
                </a:solidFill>
              </a:rPr>
              <a:t>Escriban aquí el título de su informe PDF</a:t>
            </a:r>
            <a:endParaRPr lang="es-CO" sz="1400" i="1" dirty="0">
              <a:solidFill>
                <a:srgbClr val="FF0000"/>
              </a:solidFill>
            </a:endParaRPr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4985056" y="1286385"/>
            <a:ext cx="448504" cy="3900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1690255" y="2983021"/>
            <a:ext cx="6179127" cy="18012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5209308" y="4784251"/>
            <a:ext cx="487487" cy="4275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5696795" y="5014386"/>
            <a:ext cx="2340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smtClean="0">
                <a:solidFill>
                  <a:srgbClr val="FF0000"/>
                </a:solidFill>
              </a:rPr>
              <a:t>Escriban aquí sus nombres y la fecha de sustentación</a:t>
            </a:r>
            <a:endParaRPr lang="es-CO" sz="14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57557" y="537579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iseñada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pic>
        <p:nvPicPr>
          <p:cNvPr id="75" name="Imagen 74"/>
          <p:cNvPicPr/>
          <p:nvPr/>
        </p:nvPicPr>
        <p:blipFill rotWithShape="1">
          <a:blip r:embed="rId2"/>
          <a:srcRect t="23337" b="47330"/>
          <a:stretch/>
        </p:blipFill>
        <p:spPr>
          <a:xfrm>
            <a:off x="257557" y="1782386"/>
            <a:ext cx="9142920" cy="1898074"/>
          </a:xfrm>
          <a:prstGeom prst="rect">
            <a:avLst/>
          </a:prstGeom>
          <a:ln>
            <a:noFill/>
          </a:ln>
        </p:spPr>
      </p:pic>
      <p:sp>
        <p:nvSpPr>
          <p:cNvPr id="76" name="CustomShape 2"/>
          <p:cNvSpPr/>
          <p:nvPr/>
        </p:nvSpPr>
        <p:spPr>
          <a:xfrm>
            <a:off x="660352" y="4327595"/>
            <a:ext cx="782856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 i="1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Gráfico 1: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Lista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simplemente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encadenada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personas.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Una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persona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es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una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clase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que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contiene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nombre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,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cédula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y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foto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84910" y="1851653"/>
            <a:ext cx="8368146" cy="20830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/>
          <p:cNvSpPr txBox="1"/>
          <p:nvPr/>
        </p:nvSpPr>
        <p:spPr>
          <a:xfrm>
            <a:off x="5558251" y="1186837"/>
            <a:ext cx="3294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smtClean="0">
                <a:solidFill>
                  <a:srgbClr val="FF0000"/>
                </a:solidFill>
              </a:rPr>
              <a:t>Inserten sus gráficas </a:t>
            </a:r>
            <a:r>
              <a:rPr lang="es-CO" sz="1400" i="1" dirty="0" err="1" smtClean="0">
                <a:solidFill>
                  <a:srgbClr val="FF0000"/>
                </a:solidFill>
              </a:rPr>
              <a:t>vectorizadas</a:t>
            </a:r>
            <a:r>
              <a:rPr lang="es-CO" sz="1400" i="1" dirty="0" smtClean="0">
                <a:solidFill>
                  <a:srgbClr val="FF0000"/>
                </a:solidFill>
              </a:rPr>
              <a:t> que explican su Estructura de Datos </a:t>
            </a:r>
            <a:endParaRPr lang="es-CO" sz="1400" i="1" dirty="0">
              <a:solidFill>
                <a:srgbClr val="FF0000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5109747" y="1448447"/>
            <a:ext cx="448504" cy="3900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54577" y="620547"/>
            <a:ext cx="5705896" cy="46505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5860473" y="633933"/>
            <a:ext cx="526472" cy="184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6386945" y="480044"/>
            <a:ext cx="2404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smtClean="0">
                <a:solidFill>
                  <a:srgbClr val="FF0000"/>
                </a:solidFill>
              </a:rPr>
              <a:t>Conserven este título</a:t>
            </a:r>
            <a:endParaRPr lang="es-CO" sz="1400" i="1" dirty="0">
              <a:solidFill>
                <a:srgbClr val="FF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84910" y="4310219"/>
            <a:ext cx="8368146" cy="7466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/>
          <p:cNvSpPr txBox="1"/>
          <p:nvPr/>
        </p:nvSpPr>
        <p:spPr>
          <a:xfrm>
            <a:off x="6175199" y="5253360"/>
            <a:ext cx="2934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smtClean="0">
                <a:solidFill>
                  <a:srgbClr val="FF0000"/>
                </a:solidFill>
              </a:rPr>
              <a:t>Escriban sus propias palabras para describir sus gráficas </a:t>
            </a:r>
            <a:endParaRPr lang="es-CO" sz="1400" i="1" dirty="0">
              <a:solidFill>
                <a:srgbClr val="FF0000"/>
              </a:solidFill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5963453" y="5074284"/>
            <a:ext cx="423492" cy="35815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57952" y="348311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Explicación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del algoritmo y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su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complejidad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25105" y="4442904"/>
            <a:ext cx="4321962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 </a:t>
            </a:r>
            <a:r>
              <a:rPr lang="en-US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2: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E</a:t>
            </a:r>
            <a:r>
              <a:rPr lang="es-ES" sz="1400" dirty="0" smtClean="0"/>
              <a:t>nsamble de </a:t>
            </a:r>
            <a:r>
              <a:rPr lang="es-ES" sz="1400" dirty="0"/>
              <a:t>fragmentos de ADN que entrega un secuenciador de ADN en la cadena </a:t>
            </a:r>
            <a:r>
              <a:rPr lang="es-ES" sz="1400" dirty="0" smtClean="0"/>
              <a:t>original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4383803" y="4464335"/>
            <a:ext cx="466272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Tabla </a:t>
            </a:r>
            <a:r>
              <a:rPr lang="en-US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1: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Complejidad 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del algoritmo para el peor de los casos, el mejor y el caso promedio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45310" y="426049"/>
            <a:ext cx="7731890" cy="5364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1911927" y="962471"/>
            <a:ext cx="469518" cy="39836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1911927" y="1147660"/>
            <a:ext cx="2914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smtClean="0">
                <a:solidFill>
                  <a:srgbClr val="FF0000"/>
                </a:solidFill>
              </a:rPr>
              <a:t>Conserven este título</a:t>
            </a:r>
            <a:endParaRPr lang="es-CO" sz="1400" i="1" dirty="0">
              <a:solidFill>
                <a:srgbClr val="FF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57952" y="1675060"/>
            <a:ext cx="8578230" cy="35481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/>
          <p:cNvSpPr txBox="1"/>
          <p:nvPr/>
        </p:nvSpPr>
        <p:spPr>
          <a:xfrm>
            <a:off x="5555676" y="5318355"/>
            <a:ext cx="3119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smtClean="0">
                <a:solidFill>
                  <a:srgbClr val="FF0000"/>
                </a:solidFill>
              </a:rPr>
              <a:t>Inserten sus propias gráficas y sus explicaciones</a:t>
            </a:r>
            <a:endParaRPr lang="es-CO" sz="1400" i="1" dirty="0">
              <a:solidFill>
                <a:srgbClr val="FF0000"/>
              </a:solidFill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4988848" y="5237453"/>
            <a:ext cx="594533" cy="2999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80" y="1897258"/>
            <a:ext cx="3962530" cy="223714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26255" t="31155" r="28917" b="41761"/>
          <a:stretch/>
        </p:blipFill>
        <p:spPr>
          <a:xfrm>
            <a:off x="4362710" y="2280258"/>
            <a:ext cx="4472750" cy="1519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57660" y="433215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Criterios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iseño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del Algoritmo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57660" y="485161"/>
            <a:ext cx="8121322" cy="5364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1993549" y="1036459"/>
            <a:ext cx="888196" cy="2561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2660072" y="1164554"/>
            <a:ext cx="2465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smtClean="0">
                <a:solidFill>
                  <a:srgbClr val="FF0000"/>
                </a:solidFill>
              </a:rPr>
              <a:t>Conserven este título</a:t>
            </a:r>
            <a:endParaRPr lang="es-CO" sz="1400" i="1" dirty="0">
              <a:solidFill>
                <a:srgbClr val="FF000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57661" y="1472331"/>
            <a:ext cx="8121322" cy="35481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5479699" y="5109179"/>
            <a:ext cx="3119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>
                <a:solidFill>
                  <a:srgbClr val="FF0000"/>
                </a:solidFill>
              </a:rPr>
              <a:t>Inserten </a:t>
            </a:r>
            <a:r>
              <a:rPr lang="es-CO" sz="1400" i="1" dirty="0" smtClean="0">
                <a:solidFill>
                  <a:srgbClr val="FF0000"/>
                </a:solidFill>
              </a:rPr>
              <a:t>sus propias gráficas y sus explicaciones</a:t>
            </a:r>
            <a:endParaRPr lang="es-CO" sz="1400" i="1" dirty="0">
              <a:solidFill>
                <a:srgbClr val="FF0000"/>
              </a:solidFill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4912871" y="5028277"/>
            <a:ext cx="594533" cy="2999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958362" y="1890346"/>
            <a:ext cx="685315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Después de analizar diferentes soluciones al problema, nosotros</a:t>
            </a:r>
          </a:p>
          <a:p>
            <a:r>
              <a:rPr lang="es-CO" dirty="0" smtClean="0"/>
              <a:t>concluimos que una solución basada en el grafo de </a:t>
            </a:r>
            <a:r>
              <a:rPr lang="es-CO" i="1" dirty="0" err="1" smtClean="0"/>
              <a:t>Bruijn</a:t>
            </a:r>
            <a:r>
              <a:rPr lang="es-CO" dirty="0" smtClean="0"/>
              <a:t> es una</a:t>
            </a:r>
          </a:p>
          <a:p>
            <a:r>
              <a:rPr lang="es-CO" dirty="0"/>
              <a:t>b</a:t>
            </a:r>
            <a:r>
              <a:rPr lang="es-CO" dirty="0" smtClean="0"/>
              <a:t>uena solución al problema de reconstruir la secuencia de ADN</a:t>
            </a:r>
          </a:p>
          <a:p>
            <a:r>
              <a:rPr lang="es-CO" dirty="0"/>
              <a:t>m</a:t>
            </a:r>
            <a:r>
              <a:rPr lang="es-CO" dirty="0" smtClean="0"/>
              <a:t>ientras se utilice de tal forma que no sea necesario darle como</a:t>
            </a:r>
          </a:p>
          <a:p>
            <a:r>
              <a:rPr lang="es-CO" dirty="0"/>
              <a:t>e</a:t>
            </a:r>
            <a:r>
              <a:rPr lang="es-CO" dirty="0" smtClean="0"/>
              <a:t>ntrada al algoritmo el número de k meros.</a:t>
            </a:r>
          </a:p>
          <a:p>
            <a:endParaRPr lang="es-CO" dirty="0"/>
          </a:p>
          <a:p>
            <a:r>
              <a:rPr lang="es-CO" dirty="0" smtClean="0"/>
              <a:t>Para encontrar los genes dentro del ADN, utilizamos el algoritmo</a:t>
            </a:r>
          </a:p>
          <a:p>
            <a:r>
              <a:rPr lang="es-CO" dirty="0" smtClean="0"/>
              <a:t>de </a:t>
            </a:r>
            <a:r>
              <a:rPr lang="es-CO" i="1" dirty="0" err="1" smtClean="0"/>
              <a:t>Boyer</a:t>
            </a:r>
            <a:r>
              <a:rPr lang="es-CO" i="1" dirty="0" smtClean="0"/>
              <a:t>-Moore</a:t>
            </a:r>
            <a:r>
              <a:rPr lang="es-CO" dirty="0" smtClean="0"/>
              <a:t> porque es un algoritmo eficiente para encontrar </a:t>
            </a:r>
          </a:p>
          <a:p>
            <a:r>
              <a:rPr lang="es-CO" dirty="0" smtClean="0"/>
              <a:t>patrones cuando el alfabeto del lenguaje es pequeño.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3360" y="302378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Consumo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Tiempo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y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Memoria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43360" y="380116"/>
            <a:ext cx="6005040" cy="5364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6248400" y="603737"/>
            <a:ext cx="637309" cy="572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6678820" y="449848"/>
            <a:ext cx="2465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smtClean="0">
                <a:solidFill>
                  <a:srgbClr val="FF0000"/>
                </a:solidFill>
              </a:rPr>
              <a:t>Conserven este título</a:t>
            </a:r>
            <a:endParaRPr lang="es-CO" sz="1400" i="1" dirty="0">
              <a:solidFill>
                <a:srgbClr val="FF00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223452" y="5417568"/>
            <a:ext cx="5790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smtClean="0">
                <a:solidFill>
                  <a:srgbClr val="FF0000"/>
                </a:solidFill>
              </a:rPr>
              <a:t>Inserten sus propias gráficas y sus explicaciones</a:t>
            </a:r>
            <a:endParaRPr lang="es-CO" sz="1400" i="1" dirty="0">
              <a:solidFill>
                <a:srgbClr val="FF0000"/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2286978" y="5305797"/>
            <a:ext cx="594533" cy="2999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243360" y="1262492"/>
            <a:ext cx="8291040" cy="40558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8704" t="42898" r="24018" b="30776"/>
          <a:stretch/>
        </p:blipFill>
        <p:spPr>
          <a:xfrm>
            <a:off x="604560" y="1606839"/>
            <a:ext cx="7524240" cy="2355562"/>
          </a:xfrm>
          <a:prstGeom prst="rect">
            <a:avLst/>
          </a:prstGeom>
        </p:spPr>
      </p:pic>
      <p:sp>
        <p:nvSpPr>
          <p:cNvPr id="11" name="CustomShape 2"/>
          <p:cNvSpPr/>
          <p:nvPr/>
        </p:nvSpPr>
        <p:spPr>
          <a:xfrm>
            <a:off x="789709" y="4319504"/>
            <a:ext cx="7224705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</a:t>
            </a: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3: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s-ES" sz="1400" dirty="0"/>
              <a:t>consumo de memoria de un algoritmo de reconstrucción de ADN con el ADN mitocondrial 3 especies de vertebrados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71935" y="254160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Software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en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funcionamiento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pic>
        <p:nvPicPr>
          <p:cNvPr id="87" name="Imagen 86"/>
          <p:cNvPicPr/>
          <p:nvPr/>
        </p:nvPicPr>
        <p:blipFill>
          <a:blip r:embed="rId2"/>
          <a:stretch/>
        </p:blipFill>
        <p:spPr>
          <a:xfrm>
            <a:off x="917151" y="1074599"/>
            <a:ext cx="7437720" cy="3853868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1181221" y="5032559"/>
            <a:ext cx="7031520" cy="4552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 </a:t>
            </a:r>
            <a:r>
              <a:rPr 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4: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Sistema de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planificación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óptima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domicilios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43360" y="331898"/>
            <a:ext cx="5007513" cy="5364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5250873" y="579458"/>
            <a:ext cx="983672" cy="201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6096929" y="435646"/>
            <a:ext cx="2465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smtClean="0">
                <a:solidFill>
                  <a:srgbClr val="FF0000"/>
                </a:solidFill>
              </a:rPr>
              <a:t>Conserven este título</a:t>
            </a:r>
            <a:endParaRPr lang="es-CO" sz="1400" i="1" dirty="0">
              <a:solidFill>
                <a:srgbClr val="FF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48145" y="1136530"/>
            <a:ext cx="7813964" cy="37919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/>
          <p:cNvSpPr txBox="1"/>
          <p:nvPr/>
        </p:nvSpPr>
        <p:spPr>
          <a:xfrm>
            <a:off x="-86080" y="5465383"/>
            <a:ext cx="4671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smtClean="0">
                <a:solidFill>
                  <a:srgbClr val="FF0000"/>
                </a:solidFill>
              </a:rPr>
              <a:t>Inserten sus propias gráficas y sus explicaciones</a:t>
            </a:r>
            <a:endParaRPr lang="es-CO" sz="1400" i="1" dirty="0">
              <a:solidFill>
                <a:srgbClr val="FF0000"/>
              </a:solidFill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 flipH="1">
            <a:off x="1025236" y="4928467"/>
            <a:ext cx="13856" cy="5369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42900" y="330953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Reporte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aceptado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en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arXiv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600075" y="1268730"/>
            <a:ext cx="8172450" cy="1393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buClr>
                <a:srgbClr val="000000"/>
              </a:buClr>
              <a:buSzPct val="45000"/>
            </a:pPr>
            <a:r>
              <a:rPr lang="es-CO" sz="1800" b="0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C. Patiño-Forero, M. Agudelo-Toro, and M. Toro. </a:t>
            </a:r>
            <a:r>
              <a:rPr lang="en-US" sz="1800" b="0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Planning system for deliveries in </a:t>
            </a:r>
            <a:r>
              <a:rPr lang="en-US" sz="1800" b="0" strike="noStrike" spc="-1" dirty="0" err="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Medellín</a:t>
            </a:r>
            <a:r>
              <a:rPr lang="en-US" sz="1800" b="0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. </a:t>
            </a:r>
            <a:r>
              <a:rPr lang="en-US" sz="1800" b="0" strike="noStrike" spc="-1" dirty="0" err="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ArXiv</a:t>
            </a:r>
            <a:r>
              <a:rPr lang="en-US" sz="1800" b="0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e-prints, Nov. 2016. Available at: </a:t>
            </a:r>
            <a:r>
              <a:rPr lang="en-US" sz="1800" b="0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  <a:hlinkClick r:id="rId2"/>
              </a:rPr>
              <a:t>https://arxiv.org/abs/1611.04156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42900" y="365571"/>
            <a:ext cx="4749143" cy="5364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5092043" y="585490"/>
            <a:ext cx="66501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5757061" y="431601"/>
            <a:ext cx="2465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smtClean="0">
                <a:solidFill>
                  <a:srgbClr val="FF0000"/>
                </a:solidFill>
              </a:rPr>
              <a:t>Conserven este título</a:t>
            </a:r>
            <a:endParaRPr lang="es-CO" sz="1400" i="1" dirty="0">
              <a:solidFill>
                <a:srgbClr val="FF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42900" y="1268729"/>
            <a:ext cx="8565573" cy="11558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3851564" y="2424544"/>
            <a:ext cx="803563" cy="3236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4524471" y="2662290"/>
            <a:ext cx="2465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smtClean="0">
                <a:solidFill>
                  <a:srgbClr val="FF0000"/>
                </a:solidFill>
              </a:rPr>
              <a:t>Inserten el enlace del reporte aceptado en </a:t>
            </a:r>
            <a:r>
              <a:rPr lang="es-CO" sz="1400" i="1" dirty="0" err="1" smtClean="0">
                <a:solidFill>
                  <a:srgbClr val="FF0000"/>
                </a:solidFill>
              </a:rPr>
              <a:t>arXiv</a:t>
            </a:r>
            <a:endParaRPr lang="es-CO" sz="14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1061</TotalTime>
  <Words>340</Words>
  <Application>Microsoft Office PowerPoint</Application>
  <PresentationFormat>Presentación en pantalla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Calibri</vt:lpstr>
      <vt:lpstr>DejaVu Sans</vt:lpstr>
      <vt:lpstr>Noto Sans CJK SC Regular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cl18417</cp:lastModifiedBy>
  <cp:revision>86</cp:revision>
  <dcterms:created xsi:type="dcterms:W3CDTF">2015-03-03T14:30:17Z</dcterms:created>
  <dcterms:modified xsi:type="dcterms:W3CDTF">2017-06-16T20:27:09Z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