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267811"/>
            <a:ext cx="7770960" cy="2715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s-E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ALGORITMO</a:t>
            </a: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PARA UNA SOLUCION APROXIMADA AL RUTEO DE VEHICULOS ELECTRICOS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Kevin </a:t>
            </a:r>
            <a:r>
              <a:rPr lang="en-US" sz="2400" b="1" i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Arley</a:t>
            </a: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Parra </a:t>
            </a:r>
            <a:r>
              <a:rPr lang="en-US" sz="2400" b="1" i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Henao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Daniel Alejandro Mesa Arango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</a:t>
            </a:r>
            <a:r>
              <a:rPr lang="en-US" sz="2400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17/05/2018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CO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 de Datos Diseñada</a:t>
            </a:r>
          </a:p>
        </p:txBody>
      </p:sp>
      <p:sp>
        <p:nvSpPr>
          <p:cNvPr id="76" name="CustomShape 2"/>
          <p:cNvSpPr/>
          <p:nvPr/>
        </p:nvSpPr>
        <p:spPr>
          <a:xfrm>
            <a:off x="108267" y="3018501"/>
            <a:ext cx="3735945" cy="1112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CO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Gráfico 1: Almacenamiento de los datos de entrada, cada posición del vector contiene un nodo con sus respectivas características.</a:t>
            </a:r>
            <a:endParaRPr lang="es-CO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Imagen 1">
            <a:extLst>
              <a:ext uri="{FF2B5EF4-FFF2-40B4-BE49-F238E27FC236}">
                <a16:creationId xmlns:a16="http://schemas.microsoft.com/office/drawing/2014/main" id="{E8B34C44-5851-4DF6-9BCD-2DA889D96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13660" r="17419" b="2025"/>
          <a:stretch>
            <a:fillRect/>
          </a:stretch>
        </p:blipFill>
        <p:spPr bwMode="auto">
          <a:xfrm>
            <a:off x="257557" y="1145805"/>
            <a:ext cx="3381382" cy="187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n 1">
            <a:extLst>
              <a:ext uri="{FF2B5EF4-FFF2-40B4-BE49-F238E27FC236}">
                <a16:creationId xmlns:a16="http://schemas.microsoft.com/office/drawing/2014/main" id="{5C3BD77A-6CE6-46DF-A593-1BEB04C1B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1" t="2386" r="14160" b="4474"/>
          <a:stretch>
            <a:fillRect/>
          </a:stretch>
        </p:blipFill>
        <p:spPr bwMode="auto">
          <a:xfrm>
            <a:off x="4200277" y="1230700"/>
            <a:ext cx="4686166" cy="416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03432D7-8AD9-4749-884E-B18A690EC0A8}"/>
              </a:ext>
            </a:extLst>
          </p:cNvPr>
          <p:cNvSpPr txBox="1"/>
          <p:nvPr/>
        </p:nvSpPr>
        <p:spPr>
          <a:xfrm>
            <a:off x="181410" y="4487057"/>
            <a:ext cx="4613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600" b="1" i="1" dirty="0"/>
              <a:t>Gráfico 2: División por regiones según la estación mas cercana y construcción de los grafos, cada grafo es un vector de vectores de </a:t>
            </a:r>
            <a:r>
              <a:rPr lang="es-CO" sz="1600" b="1" i="1" dirty="0" err="1"/>
              <a:t>node</a:t>
            </a:r>
            <a:r>
              <a:rPr lang="es-CO" sz="1600" b="1" i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25105" y="16701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CO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Explicación del algoritmo y su complejidad</a:t>
            </a:r>
          </a:p>
        </p:txBody>
      </p:sp>
      <p:sp>
        <p:nvSpPr>
          <p:cNvPr id="79" name="CustomShape 2"/>
          <p:cNvSpPr/>
          <p:nvPr/>
        </p:nvSpPr>
        <p:spPr>
          <a:xfrm>
            <a:off x="325105" y="4442903"/>
            <a:ext cx="4134431" cy="8102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CO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</a:t>
            </a:r>
            <a:r>
              <a:rPr lang="es-CO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</a:t>
            </a:r>
            <a:r>
              <a:rPr lang="es-CO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recorrido de un camión por una subregión</a:t>
            </a:r>
            <a:r>
              <a:rPr lang="es-CO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mostrando un caso de recarga de batería.</a:t>
            </a:r>
            <a:endParaRPr lang="es-CO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383803" y="4464334"/>
            <a:ext cx="4657560" cy="10780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CO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Tabla 1: Complejidad del algoritmo para cada una de las operaciones por cada archivo de datos, </a:t>
            </a:r>
            <a:r>
              <a:rPr lang="es-CO" sz="1200" b="1" dirty="0"/>
              <a:t>donde r representa la cantidad de regiones, m es la cantidad de nodos en tal región, t es el numero de rutas creadas o encontradas y k la cantidad de nodos en cada ruta encontrada.</a:t>
            </a:r>
            <a:endParaRPr lang="es-CO" sz="1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052" name="Imagen 1">
            <a:extLst>
              <a:ext uri="{FF2B5EF4-FFF2-40B4-BE49-F238E27FC236}">
                <a16:creationId xmlns:a16="http://schemas.microsoft.com/office/drawing/2014/main" id="{837D5827-BAC7-4259-8B0A-D18598AD3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5" y="781179"/>
            <a:ext cx="4134431" cy="190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Imagen 1">
            <a:extLst>
              <a:ext uri="{FF2B5EF4-FFF2-40B4-BE49-F238E27FC236}">
                <a16:creationId xmlns:a16="http://schemas.microsoft.com/office/drawing/2014/main" id="{4E2BB087-B73E-43C9-83E0-AA09A0332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09" y="2563550"/>
            <a:ext cx="3933127" cy="17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6A4AC14-4443-4254-8E3C-BA781A45B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62632"/>
              </p:ext>
            </p:extLst>
          </p:nvPr>
        </p:nvGraphicFramePr>
        <p:xfrm>
          <a:off x="4851717" y="946626"/>
          <a:ext cx="4082839" cy="29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1544">
                  <a:extLst>
                    <a:ext uri="{9D8B030D-6E8A-4147-A177-3AD203B41FA5}">
                      <a16:colId xmlns:a16="http://schemas.microsoft.com/office/drawing/2014/main" val="290750702"/>
                    </a:ext>
                  </a:extLst>
                </a:gridCol>
                <a:gridCol w="1511295">
                  <a:extLst>
                    <a:ext uri="{9D8B030D-6E8A-4147-A177-3AD203B41FA5}">
                      <a16:colId xmlns:a16="http://schemas.microsoft.com/office/drawing/2014/main" val="3167107675"/>
                    </a:ext>
                  </a:extLst>
                </a:gridCol>
              </a:tblGrid>
              <a:tr h="59239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400" b="1" i="1" dirty="0">
                          <a:effectLst/>
                          <a:latin typeface="+mn-lt"/>
                        </a:rPr>
                        <a:t>SUB PROBLEMA</a:t>
                      </a:r>
                      <a:endParaRPr lang="es-CO" sz="1400" b="1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400" b="1" i="1" dirty="0">
                          <a:effectLst/>
                          <a:latin typeface="+mn-lt"/>
                        </a:rPr>
                        <a:t>COMPLEJIDAD</a:t>
                      </a:r>
                      <a:endParaRPr lang="es-CO" sz="1400" b="1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8825576"/>
                  </a:ext>
                </a:extLst>
              </a:tr>
              <a:tr h="59239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400" b="1" dirty="0">
                          <a:effectLst/>
                          <a:latin typeface="+mn-lt"/>
                        </a:rPr>
                        <a:t>Creación de la estructura</a:t>
                      </a:r>
                      <a:endParaRPr lang="es-CO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400" b="1">
                          <a:effectLst/>
                          <a:latin typeface="+mn-lt"/>
                        </a:rPr>
                        <a:t>O(r*(m^2))</a:t>
                      </a:r>
                      <a:endParaRPr lang="es-CO" sz="1400" b="1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9927381"/>
                  </a:ext>
                </a:extLst>
              </a:tr>
              <a:tr h="59239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400" b="1" dirty="0" err="1">
                          <a:effectLst/>
                          <a:latin typeface="+mn-lt"/>
                        </a:rPr>
                        <a:t>Tsp</a:t>
                      </a:r>
                      <a:r>
                        <a:rPr lang="es-ES_tradnl" sz="1400" b="1" dirty="0">
                          <a:effectLst/>
                          <a:latin typeface="+mn-lt"/>
                        </a:rPr>
                        <a:t> para cada subregión</a:t>
                      </a:r>
                      <a:endParaRPr lang="es-CO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400" b="1">
                          <a:effectLst/>
                          <a:latin typeface="+mn-lt"/>
                        </a:rPr>
                        <a:t>O(r*(m ^2))</a:t>
                      </a:r>
                      <a:endParaRPr lang="es-CO" sz="1400" b="1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6553307"/>
                  </a:ext>
                </a:extLst>
              </a:tr>
              <a:tr h="59239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400" b="1" dirty="0">
                          <a:effectLst/>
                          <a:latin typeface="+mn-lt"/>
                        </a:rPr>
                        <a:t>Imprimir las rutas</a:t>
                      </a:r>
                      <a:endParaRPr lang="es-CO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400" b="1" dirty="0">
                          <a:effectLst/>
                          <a:latin typeface="+mn-lt"/>
                        </a:rPr>
                        <a:t>O(t*(k))</a:t>
                      </a:r>
                      <a:endParaRPr lang="es-CO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7590399"/>
                  </a:ext>
                </a:extLst>
              </a:tr>
              <a:tr h="59239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400" b="1" dirty="0">
                          <a:effectLst/>
                          <a:latin typeface="+mn-lt"/>
                        </a:rPr>
                        <a:t>Complejidad Total</a:t>
                      </a:r>
                      <a:endParaRPr lang="es-CO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400" b="1" dirty="0">
                          <a:effectLst/>
                          <a:latin typeface="+mn-lt"/>
                        </a:rPr>
                        <a:t>O(2(r*m</a:t>
                      </a:r>
                      <a:r>
                        <a:rPr lang="es-ES_tradnl" sz="1400" b="1" baseline="30000" dirty="0">
                          <a:effectLst/>
                          <a:latin typeface="+mn-lt"/>
                        </a:rPr>
                        <a:t>2</a:t>
                      </a:r>
                      <a:r>
                        <a:rPr lang="es-ES_tradnl" sz="1400" b="1" dirty="0">
                          <a:effectLst/>
                          <a:latin typeface="+mn-lt"/>
                        </a:rPr>
                        <a:t>) + t*k)</a:t>
                      </a:r>
                      <a:endParaRPr lang="es-CO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336764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CO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 de Diseño del Algoritmo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493470" y="1043731"/>
            <a:ext cx="815706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900" dirty="0"/>
              <a:t>El tiempo de ejecución para </a:t>
            </a:r>
            <a:r>
              <a:rPr lang="es-CO" sz="1900" dirty="0" err="1"/>
              <a:t>tsp</a:t>
            </a:r>
            <a:r>
              <a:rPr lang="es-CO" sz="1900" dirty="0"/>
              <a:t> agente viajero es O(n^2)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19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900" dirty="0"/>
              <a:t>Dividiendo en </a:t>
            </a:r>
            <a:r>
              <a:rPr lang="es-CO" sz="1900" dirty="0" err="1"/>
              <a:t>subgrafos</a:t>
            </a:r>
            <a:r>
              <a:rPr lang="es-CO" sz="1900" dirty="0"/>
              <a:t> podíamos tener control tanto del tiempo del camión como de la estación de carga mas conveniente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19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900" dirty="0"/>
              <a:t>El uso de </a:t>
            </a:r>
            <a:r>
              <a:rPr lang="es-CO" sz="1900" dirty="0" err="1"/>
              <a:t>map</a:t>
            </a:r>
            <a:r>
              <a:rPr lang="es-CO" sz="1900" dirty="0"/>
              <a:t> nos facilita el reconocimiento de cada región trabajando los procedimientos con O(1)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19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900" dirty="0"/>
              <a:t>Al trabajar con vectores también nos posibilita el acceso en O(1) a cualquier posición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19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900" dirty="0"/>
              <a:t>Uno de los principales criterios en el diseño es la posibilidad de satisfacer todas las condiciones sin sacrificar complejidad grande en el algoritmo.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19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CO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 de Tiempo y Memoria</a:t>
            </a:r>
          </a:p>
        </p:txBody>
      </p:sp>
      <p:sp>
        <p:nvSpPr>
          <p:cNvPr id="11" name="CustomShape 2"/>
          <p:cNvSpPr/>
          <p:nvPr/>
        </p:nvSpPr>
        <p:spPr>
          <a:xfrm>
            <a:off x="573727" y="5059751"/>
            <a:ext cx="7224705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CO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 las graficas anteriores se observan muy buenos tiempos de ejecución así como un uso eficiente de espacio y de memoria.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5127BD5-14D2-4E58-8B2E-A5111B79C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77652"/>
              </p:ext>
            </p:extLst>
          </p:nvPr>
        </p:nvGraphicFramePr>
        <p:xfrm>
          <a:off x="2805092" y="3637685"/>
          <a:ext cx="3533815" cy="8939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16397">
                  <a:extLst>
                    <a:ext uri="{9D8B030D-6E8A-4147-A177-3AD203B41FA5}">
                      <a16:colId xmlns:a16="http://schemas.microsoft.com/office/drawing/2014/main" val="2514939366"/>
                    </a:ext>
                  </a:extLst>
                </a:gridCol>
                <a:gridCol w="582615">
                  <a:extLst>
                    <a:ext uri="{9D8B030D-6E8A-4147-A177-3AD203B41FA5}">
                      <a16:colId xmlns:a16="http://schemas.microsoft.com/office/drawing/2014/main" val="856665545"/>
                    </a:ext>
                  </a:extLst>
                </a:gridCol>
                <a:gridCol w="749171">
                  <a:extLst>
                    <a:ext uri="{9D8B030D-6E8A-4147-A177-3AD203B41FA5}">
                      <a16:colId xmlns:a16="http://schemas.microsoft.com/office/drawing/2014/main" val="1768783015"/>
                    </a:ext>
                  </a:extLst>
                </a:gridCol>
                <a:gridCol w="642816">
                  <a:extLst>
                    <a:ext uri="{9D8B030D-6E8A-4147-A177-3AD203B41FA5}">
                      <a16:colId xmlns:a16="http://schemas.microsoft.com/office/drawing/2014/main" val="4233690930"/>
                    </a:ext>
                  </a:extLst>
                </a:gridCol>
                <a:gridCol w="642816">
                  <a:extLst>
                    <a:ext uri="{9D8B030D-6E8A-4147-A177-3AD203B41FA5}">
                      <a16:colId xmlns:a16="http://schemas.microsoft.com/office/drawing/2014/main" val="440086531"/>
                    </a:ext>
                  </a:extLst>
                </a:gridCol>
              </a:tblGrid>
              <a:tr h="40633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</a:endParaRP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24f0.txt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24t0.txt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38f0.txt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38t0.txt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545837"/>
                  </a:ext>
                </a:extLst>
              </a:tr>
              <a:tr h="487604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>
                          <a:effectLst/>
                        </a:rPr>
                        <a:t>Consumo de memoria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2 MB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3 MB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3 MB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3 Mb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4651494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27278AC-BBBC-4CAF-8016-F4FC1BC2D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357840"/>
              </p:ext>
            </p:extLst>
          </p:nvPr>
        </p:nvGraphicFramePr>
        <p:xfrm>
          <a:off x="4235946" y="1294093"/>
          <a:ext cx="3892854" cy="1552527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852095">
                  <a:extLst>
                    <a:ext uri="{9D8B030D-6E8A-4147-A177-3AD203B41FA5}">
                      <a16:colId xmlns:a16="http://schemas.microsoft.com/office/drawing/2014/main" val="337085791"/>
                    </a:ext>
                  </a:extLst>
                </a:gridCol>
                <a:gridCol w="728743">
                  <a:extLst>
                    <a:ext uri="{9D8B030D-6E8A-4147-A177-3AD203B41FA5}">
                      <a16:colId xmlns:a16="http://schemas.microsoft.com/office/drawing/2014/main" val="2125820410"/>
                    </a:ext>
                  </a:extLst>
                </a:gridCol>
                <a:gridCol w="727932">
                  <a:extLst>
                    <a:ext uri="{9D8B030D-6E8A-4147-A177-3AD203B41FA5}">
                      <a16:colId xmlns:a16="http://schemas.microsoft.com/office/drawing/2014/main" val="1341974427"/>
                    </a:ext>
                  </a:extLst>
                </a:gridCol>
                <a:gridCol w="728743">
                  <a:extLst>
                    <a:ext uri="{9D8B030D-6E8A-4147-A177-3AD203B41FA5}">
                      <a16:colId xmlns:a16="http://schemas.microsoft.com/office/drawing/2014/main" val="867739873"/>
                    </a:ext>
                  </a:extLst>
                </a:gridCol>
                <a:gridCol w="855341">
                  <a:extLst>
                    <a:ext uri="{9D8B030D-6E8A-4147-A177-3AD203B41FA5}">
                      <a16:colId xmlns:a16="http://schemas.microsoft.com/office/drawing/2014/main" val="2131834916"/>
                    </a:ext>
                  </a:extLst>
                </a:gridCol>
              </a:tblGrid>
              <a:tr h="34500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24f0.txt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>
                          <a:effectLst/>
                        </a:rPr>
                        <a:t>24t0.txt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>
                          <a:effectLst/>
                        </a:rPr>
                        <a:t>38f0.txt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>
                          <a:effectLst/>
                        </a:rPr>
                        <a:t>38t0.txt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4551067"/>
                  </a:ext>
                </a:extLst>
              </a:tr>
              <a:tr h="34500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>
                          <a:effectLst/>
                        </a:rPr>
                        <a:t>Mejor caso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19.6ms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>
                          <a:effectLst/>
                        </a:rPr>
                        <a:t>20.8ms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>
                          <a:effectLst/>
                        </a:rPr>
                        <a:t>19.2ms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>
                          <a:effectLst/>
                        </a:rPr>
                        <a:t>21.3ms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8575009"/>
                  </a:ext>
                </a:extLst>
              </a:tr>
              <a:tr h="51750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>
                          <a:effectLst/>
                        </a:rPr>
                        <a:t>Caso promedio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>
                          <a:effectLst/>
                        </a:rPr>
                        <a:t>20.5ms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21.53ms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22.2ms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>
                          <a:effectLst/>
                        </a:rPr>
                        <a:t>22.6ms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7004474"/>
                  </a:ext>
                </a:extLst>
              </a:tr>
              <a:tr h="34500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>
                          <a:effectLst/>
                        </a:rPr>
                        <a:t>Peor caso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>
                          <a:effectLst/>
                        </a:rPr>
                        <a:t>21.4ms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>
                          <a:effectLst/>
                        </a:rPr>
                        <a:t>22.9ms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24.7ms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25.2ms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1872277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9DDE0342-718B-40F2-8501-CE637C0CE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893189"/>
              </p:ext>
            </p:extLst>
          </p:nvPr>
        </p:nvGraphicFramePr>
        <p:xfrm>
          <a:off x="573727" y="1294093"/>
          <a:ext cx="3110487" cy="19660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3658">
                  <a:extLst>
                    <a:ext uri="{9D8B030D-6E8A-4147-A177-3AD203B41FA5}">
                      <a16:colId xmlns:a16="http://schemas.microsoft.com/office/drawing/2014/main" val="248516372"/>
                    </a:ext>
                  </a:extLst>
                </a:gridCol>
                <a:gridCol w="1036829">
                  <a:extLst>
                    <a:ext uri="{9D8B030D-6E8A-4147-A177-3AD203B41FA5}">
                      <a16:colId xmlns:a16="http://schemas.microsoft.com/office/drawing/2014/main" val="3527481951"/>
                    </a:ext>
                  </a:extLst>
                </a:gridCol>
              </a:tblGrid>
              <a:tr h="491509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Algoritmo para ruteo de vehículos eléctricos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Tsp(vecino mas cercano)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5871404"/>
                  </a:ext>
                </a:extLst>
              </a:tr>
              <a:tr h="163836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Espacio en le </a:t>
                      </a:r>
                      <a:r>
                        <a:rPr lang="es-ES" sz="1000" dirty="0" err="1">
                          <a:effectLst/>
                        </a:rPr>
                        <a:t>Heap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600"/>
                        </a:spcAft>
                      </a:pPr>
                      <a:r>
                        <a:rPr lang="es-ES" sz="800">
                          <a:effectLst/>
                        </a:rPr>
                        <a:t>2MB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1003922"/>
                  </a:ext>
                </a:extLst>
              </a:tr>
              <a:tr h="327673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Ruteo para 24f0.txt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2,6ms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545061"/>
                  </a:ext>
                </a:extLst>
              </a:tr>
              <a:tr h="327673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Ruteo para 24t0.txt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2,6ms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5517415"/>
                  </a:ext>
                </a:extLst>
              </a:tr>
              <a:tr h="327673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Ruteo para 38f0.txt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2,5ms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0314528"/>
                  </a:ext>
                </a:extLst>
              </a:tr>
              <a:tr h="327673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Ruteo para 38t0.txt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2,6ms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29835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Software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funcionamiento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181221" y="5032559"/>
            <a:ext cx="7031520" cy="455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CO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4:</a:t>
            </a:r>
            <a:r>
              <a:rPr lang="es-CO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Algoritmo para el ruteo de vehículos eléctricos.</a:t>
            </a:r>
            <a:endParaRPr lang="es-CO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n 4" descr="Imagen que contiene monitor, electrónica&#10;&#10;Descripción generada con confianza muy alta">
            <a:extLst>
              <a:ext uri="{FF2B5EF4-FFF2-40B4-BE49-F238E27FC236}">
                <a16:creationId xmlns:a16="http://schemas.microsoft.com/office/drawing/2014/main" id="{261005CB-CB2A-4177-A5F9-38C37C5C26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" r="32143"/>
          <a:stretch/>
        </p:blipFill>
        <p:spPr>
          <a:xfrm>
            <a:off x="1004840" y="868320"/>
            <a:ext cx="7384282" cy="4109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1422</TotalTime>
  <Words>440</Words>
  <Application>Microsoft Office PowerPoint</Application>
  <PresentationFormat>Presentación en pantalla (4:3)</PresentationFormat>
  <Paragraphs>78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Calibri</vt:lpstr>
      <vt:lpstr>DejaVu Sans</vt:lpstr>
      <vt:lpstr>Noto Sans CJK SC Regular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Daniel Alejandro Mesa Arango</cp:lastModifiedBy>
  <cp:revision>108</cp:revision>
  <dcterms:created xsi:type="dcterms:W3CDTF">2015-03-03T14:30:17Z</dcterms:created>
  <dcterms:modified xsi:type="dcterms:W3CDTF">2018-05-17T03:52:11Z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