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4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3/24/2021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a:t>
            </a:fld>
            <a:endParaRPr lang="en-US" sz="1000" dirty="0"/>
          </a:p>
        </p:txBody>
      </p:sp>
    </p:spTree>
    <p:extLst>
      <p:ext uri="{BB962C8B-B14F-4D97-AF65-F5344CB8AC3E}">
        <p14:creationId xmlns:p14="http://schemas.microsoft.com/office/powerpoint/2010/main" val="169291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121647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8047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68896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44588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3/24/2021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a:t>
            </a:fld>
            <a:endParaRPr lang="en-US" dirty="0"/>
          </a:p>
        </p:txBody>
      </p:sp>
    </p:spTree>
    <p:extLst>
      <p:ext uri="{BB962C8B-B14F-4D97-AF65-F5344CB8AC3E}">
        <p14:creationId xmlns:p14="http://schemas.microsoft.com/office/powerpoint/2010/main" val="53159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4169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89362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97727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285053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3/24/2021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a:t>
            </a:fld>
            <a:endParaRPr lang="en-US"/>
          </a:p>
        </p:txBody>
      </p:sp>
    </p:spTree>
    <p:extLst>
      <p:ext uri="{BB962C8B-B14F-4D97-AF65-F5344CB8AC3E}">
        <p14:creationId xmlns:p14="http://schemas.microsoft.com/office/powerpoint/2010/main" val="4657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3/24/2021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3615429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26A70F00-F11C-4EEF-9002-CAA67EF3F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858000"/>
          </a:xfrm>
          <a:custGeom>
            <a:avLst/>
            <a:gdLst>
              <a:gd name="connsiteX0" fmla="*/ 0 w 11430000"/>
              <a:gd name="connsiteY0" fmla="*/ 0 h 6858000"/>
              <a:gd name="connsiteX1" fmla="*/ 5330523 w 11430000"/>
              <a:gd name="connsiteY1" fmla="*/ 0 h 6858000"/>
              <a:gd name="connsiteX2" fmla="*/ 5330523 w 11430000"/>
              <a:gd name="connsiteY2" fmla="*/ 758952 h 6858000"/>
              <a:gd name="connsiteX3" fmla="*/ 11430000 w 11430000"/>
              <a:gd name="connsiteY3" fmla="*/ 758952 h 6858000"/>
              <a:gd name="connsiteX4" fmla="*/ 11430000 w 11430000"/>
              <a:gd name="connsiteY4" fmla="*/ 6099048 h 6858000"/>
              <a:gd name="connsiteX5" fmla="*/ 5330523 w 11430000"/>
              <a:gd name="connsiteY5" fmla="*/ 6099048 h 6858000"/>
              <a:gd name="connsiteX6" fmla="*/ 5330523 w 11430000"/>
              <a:gd name="connsiteY6" fmla="*/ 6858000 h 6858000"/>
              <a:gd name="connsiteX7" fmla="*/ 0 w 11430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858000">
                <a:moveTo>
                  <a:pt x="0" y="0"/>
                </a:moveTo>
                <a:lnTo>
                  <a:pt x="5330523" y="0"/>
                </a:lnTo>
                <a:lnTo>
                  <a:pt x="5330523" y="758952"/>
                </a:lnTo>
                <a:lnTo>
                  <a:pt x="11430000" y="758952"/>
                </a:lnTo>
                <a:lnTo>
                  <a:pt x="11430000" y="6099048"/>
                </a:lnTo>
                <a:lnTo>
                  <a:pt x="5330523" y="6099048"/>
                </a:lnTo>
                <a:lnTo>
                  <a:pt x="5330523" y="6858000"/>
                </a:lnTo>
                <a:lnTo>
                  <a:pt x="0" y="6858000"/>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A0A4F91F-963B-40E5-9A93-C9FA6FE1F828}"/>
              </a:ext>
            </a:extLst>
          </p:cNvPr>
          <p:cNvSpPr>
            <a:spLocks noGrp="1"/>
          </p:cNvSpPr>
          <p:nvPr>
            <p:ph type="ctrTitle"/>
          </p:nvPr>
        </p:nvSpPr>
        <p:spPr>
          <a:xfrm>
            <a:off x="6095999" y="1517903"/>
            <a:ext cx="4572001" cy="1345115"/>
          </a:xfrm>
        </p:spPr>
        <p:txBody>
          <a:bodyPr vert="horz" lIns="91440" tIns="45720" rIns="91440" bIns="45720" rtlCol="0" anchor="t">
            <a:normAutofit/>
          </a:bodyPr>
          <a:lstStyle/>
          <a:p>
            <a:r>
              <a:rPr lang="en-US" sz="3600" kern="1200" spc="-50" baseline="0" dirty="0">
                <a:solidFill>
                  <a:schemeClr val="tx1"/>
                </a:solidFill>
                <a:latin typeface="+mj-lt"/>
                <a:ea typeface="+mj-ea"/>
                <a:cs typeface="+mj-cs"/>
              </a:rPr>
              <a:t>PROGETTO</a:t>
            </a:r>
            <a:br>
              <a:rPr lang="en-US" sz="3600" kern="1200" spc="-50" baseline="0" dirty="0">
                <a:solidFill>
                  <a:schemeClr val="tx1"/>
                </a:solidFill>
                <a:latin typeface="+mj-lt"/>
                <a:ea typeface="+mj-ea"/>
                <a:cs typeface="+mj-cs"/>
              </a:rPr>
            </a:br>
            <a:r>
              <a:rPr lang="en-US" sz="3600" kern="1200" spc="-50" baseline="0" dirty="0">
                <a:solidFill>
                  <a:schemeClr val="tx1"/>
                </a:solidFill>
                <a:latin typeface="+mj-lt"/>
                <a:ea typeface="+mj-ea"/>
                <a:cs typeface="+mj-cs"/>
              </a:rPr>
              <a:t>MINI-HOMEWORK 1</a:t>
            </a:r>
          </a:p>
        </p:txBody>
      </p:sp>
      <p:pic>
        <p:nvPicPr>
          <p:cNvPr id="4" name="Picture 3" descr="Interfaccia futuristica di un pianeta">
            <a:extLst>
              <a:ext uri="{FF2B5EF4-FFF2-40B4-BE49-F238E27FC236}">
                <a16:creationId xmlns:a16="http://schemas.microsoft.com/office/drawing/2014/main" id="{644D9159-7248-47CA-985A-B1E1F18A7218}"/>
              </a:ext>
            </a:extLst>
          </p:cNvPr>
          <p:cNvPicPr>
            <a:picLocks noChangeAspect="1"/>
          </p:cNvPicPr>
          <p:nvPr/>
        </p:nvPicPr>
        <p:blipFill rotWithShape="1">
          <a:blip r:embed="rId2"/>
          <a:srcRect l="14848" r="32652" b="1"/>
          <a:stretch/>
        </p:blipFill>
        <p:spPr>
          <a:xfrm>
            <a:off x="-2618" y="-2"/>
            <a:ext cx="5336617" cy="6858000"/>
          </a:xfrm>
          <a:prstGeom prst="rect">
            <a:avLst/>
          </a:prstGeom>
        </p:spPr>
      </p:pic>
      <p:sp>
        <p:nvSpPr>
          <p:cNvPr id="6" name="Titolo 1">
            <a:extLst>
              <a:ext uri="{FF2B5EF4-FFF2-40B4-BE49-F238E27FC236}">
                <a16:creationId xmlns:a16="http://schemas.microsoft.com/office/drawing/2014/main" id="{D15F48A2-27A4-4725-BC36-55AE613CC756}"/>
              </a:ext>
            </a:extLst>
          </p:cNvPr>
          <p:cNvSpPr txBox="1">
            <a:spLocks/>
          </p:cNvSpPr>
          <p:nvPr/>
        </p:nvSpPr>
        <p:spPr>
          <a:xfrm>
            <a:off x="6095999" y="2970222"/>
            <a:ext cx="4572001" cy="2463169"/>
          </a:xfrm>
          <a:prstGeom prst="rect">
            <a:avLst/>
          </a:prstGeom>
        </p:spPr>
        <p:txBody>
          <a:bodyPr vert="horz" lIns="91440" tIns="45720" rIns="91440" bIns="45720" rtlCol="0">
            <a:normAutofit/>
          </a:bodyPr>
          <a:lstStyle>
            <a:lvl1pPr algn="ctr" defTabSz="914400" rtl="0" eaLnBrk="1" latinLnBrk="0" hangingPunct="1">
              <a:lnSpc>
                <a:spcPct val="95000"/>
              </a:lnSpc>
              <a:spcBef>
                <a:spcPct val="0"/>
              </a:spcBef>
              <a:buNone/>
              <a:defRPr sz="6000" kern="1200" spc="-50" baseline="0">
                <a:solidFill>
                  <a:schemeClr val="tx1"/>
                </a:solidFill>
                <a:latin typeface="+mj-lt"/>
                <a:ea typeface="+mj-ea"/>
                <a:cs typeface="+mj-cs"/>
              </a:defRPr>
            </a:lvl1pPr>
          </a:lstStyle>
          <a:p>
            <a:pPr>
              <a:spcAft>
                <a:spcPts val="600"/>
              </a:spcAft>
            </a:pPr>
            <a:r>
              <a:rPr lang="en-US" sz="4200" dirty="0">
                <a:latin typeface="+mn-lt"/>
                <a:ea typeface="+mn-ea"/>
                <a:cs typeface="+mn-cs"/>
              </a:rPr>
              <a:t>Guerriera </a:t>
            </a:r>
            <a:r>
              <a:rPr lang="en-US" sz="4200" dirty="0" err="1">
                <a:latin typeface="+mn-lt"/>
                <a:ea typeface="+mn-ea"/>
                <a:cs typeface="+mn-cs"/>
              </a:rPr>
              <a:t>Filadelfo</a:t>
            </a:r>
            <a:r>
              <a:rPr lang="en-US" sz="4200" dirty="0">
                <a:latin typeface="+mn-lt"/>
                <a:ea typeface="+mn-ea"/>
                <a:cs typeface="+mn-cs"/>
              </a:rPr>
              <a:t> Damiano</a:t>
            </a:r>
          </a:p>
          <a:p>
            <a:pPr>
              <a:spcAft>
                <a:spcPts val="600"/>
              </a:spcAft>
            </a:pPr>
            <a:r>
              <a:rPr lang="en-US" sz="4200" dirty="0">
                <a:latin typeface="+mn-lt"/>
                <a:ea typeface="+mn-ea"/>
                <a:cs typeface="+mn-cs"/>
              </a:rPr>
              <a:t>O46001644</a:t>
            </a:r>
          </a:p>
        </p:txBody>
      </p:sp>
    </p:spTree>
    <p:extLst>
      <p:ext uri="{BB962C8B-B14F-4D97-AF65-F5344CB8AC3E}">
        <p14:creationId xmlns:p14="http://schemas.microsoft.com/office/powerpoint/2010/main" val="248984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E420905-D6BA-4D3D-971D-68DB42C9BE5C}"/>
              </a:ext>
            </a:extLst>
          </p:cNvPr>
          <p:cNvPicPr>
            <a:picLocks noChangeAspect="1"/>
          </p:cNvPicPr>
          <p:nvPr/>
        </p:nvPicPr>
        <p:blipFill>
          <a:blip r:embed="rId2"/>
          <a:stretch>
            <a:fillRect/>
          </a:stretch>
        </p:blipFill>
        <p:spPr>
          <a:xfrm>
            <a:off x="1607975" y="1546242"/>
            <a:ext cx="8976050" cy="3765516"/>
          </a:xfrm>
          <a:prstGeom prst="rect">
            <a:avLst/>
          </a:prstGeom>
        </p:spPr>
      </p:pic>
      <p:cxnSp>
        <p:nvCxnSpPr>
          <p:cNvPr id="7" name="Connettore 2 6">
            <a:extLst>
              <a:ext uri="{FF2B5EF4-FFF2-40B4-BE49-F238E27FC236}">
                <a16:creationId xmlns:a16="http://schemas.microsoft.com/office/drawing/2014/main" id="{1AC4C4A9-3831-4838-BA13-E6350A5E799C}"/>
              </a:ext>
            </a:extLst>
          </p:cNvPr>
          <p:cNvCxnSpPr>
            <a:cxnSpLocks/>
          </p:cNvCxnSpPr>
          <p:nvPr/>
        </p:nvCxnSpPr>
        <p:spPr>
          <a:xfrm>
            <a:off x="1362269" y="1546242"/>
            <a:ext cx="0" cy="37655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DC612C0D-6C48-44C2-BE09-5743886A135E}"/>
              </a:ext>
            </a:extLst>
          </p:cNvPr>
          <p:cNvSpPr txBox="1"/>
          <p:nvPr/>
        </p:nvSpPr>
        <p:spPr>
          <a:xfrm rot="16200000">
            <a:off x="-766193" y="3244334"/>
            <a:ext cx="3765516" cy="369332"/>
          </a:xfrm>
          <a:prstGeom prst="rect">
            <a:avLst/>
          </a:prstGeom>
          <a:noFill/>
        </p:spPr>
        <p:txBody>
          <a:bodyPr wrap="square" rtlCol="0">
            <a:spAutoFit/>
          </a:bodyPr>
          <a:lstStyle/>
          <a:p>
            <a:pPr algn="ctr"/>
            <a:r>
              <a:rPr lang="it-IT" dirty="0"/>
              <a:t>1000px</a:t>
            </a:r>
          </a:p>
        </p:txBody>
      </p:sp>
      <p:cxnSp>
        <p:nvCxnSpPr>
          <p:cNvPr id="12" name="Connettore 2 11">
            <a:extLst>
              <a:ext uri="{FF2B5EF4-FFF2-40B4-BE49-F238E27FC236}">
                <a16:creationId xmlns:a16="http://schemas.microsoft.com/office/drawing/2014/main" id="{201689E0-F4B6-47FF-A904-D73445C0ACAF}"/>
              </a:ext>
            </a:extLst>
          </p:cNvPr>
          <p:cNvCxnSpPr>
            <a:cxnSpLocks/>
          </p:cNvCxnSpPr>
          <p:nvPr/>
        </p:nvCxnSpPr>
        <p:spPr>
          <a:xfrm>
            <a:off x="1607975" y="1264920"/>
            <a:ext cx="8976050" cy="0"/>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B25EF543-11A8-4435-8247-F218E29E83FA}"/>
              </a:ext>
            </a:extLst>
          </p:cNvPr>
          <p:cNvSpPr txBox="1"/>
          <p:nvPr/>
        </p:nvSpPr>
        <p:spPr>
          <a:xfrm>
            <a:off x="1607975" y="892018"/>
            <a:ext cx="8976050" cy="369332"/>
          </a:xfrm>
          <a:prstGeom prst="rect">
            <a:avLst/>
          </a:prstGeom>
          <a:noFill/>
        </p:spPr>
        <p:txBody>
          <a:bodyPr wrap="square" rtlCol="0">
            <a:spAutoFit/>
          </a:bodyPr>
          <a:lstStyle/>
          <a:p>
            <a:pPr algn="ctr"/>
            <a:r>
              <a:rPr lang="it-IT" dirty="0"/>
              <a:t>100%</a:t>
            </a:r>
          </a:p>
        </p:txBody>
      </p:sp>
      <p:cxnSp>
        <p:nvCxnSpPr>
          <p:cNvPr id="16" name="Connettore 2 15">
            <a:extLst>
              <a:ext uri="{FF2B5EF4-FFF2-40B4-BE49-F238E27FC236}">
                <a16:creationId xmlns:a16="http://schemas.microsoft.com/office/drawing/2014/main" id="{04F51A3A-2730-418F-AE05-2A50965256CC}"/>
              </a:ext>
            </a:extLst>
          </p:cNvPr>
          <p:cNvCxnSpPr>
            <a:cxnSpLocks/>
          </p:cNvCxnSpPr>
          <p:nvPr/>
        </p:nvCxnSpPr>
        <p:spPr>
          <a:xfrm>
            <a:off x="10637044" y="1546242"/>
            <a:ext cx="0" cy="1801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3FD68F80-9B8C-4A62-8B2E-0337E695184A}"/>
              </a:ext>
            </a:extLst>
          </p:cNvPr>
          <p:cNvSpPr txBox="1"/>
          <p:nvPr/>
        </p:nvSpPr>
        <p:spPr>
          <a:xfrm>
            <a:off x="10637044" y="1420880"/>
            <a:ext cx="957260" cy="430887"/>
          </a:xfrm>
          <a:prstGeom prst="rect">
            <a:avLst/>
          </a:prstGeom>
          <a:noFill/>
        </p:spPr>
        <p:txBody>
          <a:bodyPr wrap="square" rtlCol="0">
            <a:spAutoFit/>
          </a:bodyPr>
          <a:lstStyle/>
          <a:p>
            <a:r>
              <a:rPr lang="it-IT" sz="1100" dirty="0"/>
              <a:t>PADDING</a:t>
            </a:r>
          </a:p>
          <a:p>
            <a:pPr algn="ctr"/>
            <a:r>
              <a:rPr lang="it-IT" sz="1100" dirty="0"/>
              <a:t>20px</a:t>
            </a:r>
          </a:p>
        </p:txBody>
      </p:sp>
    </p:spTree>
    <p:extLst>
      <p:ext uri="{BB962C8B-B14F-4D97-AF65-F5344CB8AC3E}">
        <p14:creationId xmlns:p14="http://schemas.microsoft.com/office/powerpoint/2010/main" val="162903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sellaDiTesto 30">
            <a:extLst>
              <a:ext uri="{FF2B5EF4-FFF2-40B4-BE49-F238E27FC236}">
                <a16:creationId xmlns:a16="http://schemas.microsoft.com/office/drawing/2014/main" id="{C33D1880-F25E-417F-BE8D-CCF70DFAFE3C}"/>
              </a:ext>
            </a:extLst>
          </p:cNvPr>
          <p:cNvSpPr txBox="1"/>
          <p:nvPr/>
        </p:nvSpPr>
        <p:spPr>
          <a:xfrm>
            <a:off x="2154239" y="778707"/>
            <a:ext cx="7892255" cy="369332"/>
          </a:xfrm>
          <a:prstGeom prst="rect">
            <a:avLst/>
          </a:prstGeom>
          <a:noFill/>
        </p:spPr>
        <p:txBody>
          <a:bodyPr wrap="square" rtlCol="0">
            <a:spAutoFit/>
          </a:bodyPr>
          <a:lstStyle/>
          <a:p>
            <a:pPr algn="ctr"/>
            <a:r>
              <a:rPr lang="it-IT" dirty="0"/>
              <a:t>auto</a:t>
            </a:r>
          </a:p>
        </p:txBody>
      </p:sp>
      <p:pic>
        <p:nvPicPr>
          <p:cNvPr id="3" name="Immagine 2">
            <a:extLst>
              <a:ext uri="{FF2B5EF4-FFF2-40B4-BE49-F238E27FC236}">
                <a16:creationId xmlns:a16="http://schemas.microsoft.com/office/drawing/2014/main" id="{8E2764F7-6121-4730-9A86-858F3E1243B1}"/>
              </a:ext>
            </a:extLst>
          </p:cNvPr>
          <p:cNvPicPr>
            <a:picLocks noChangeAspect="1"/>
          </p:cNvPicPr>
          <p:nvPr/>
        </p:nvPicPr>
        <p:blipFill>
          <a:blip r:embed="rId2"/>
          <a:stretch>
            <a:fillRect/>
          </a:stretch>
        </p:blipFill>
        <p:spPr>
          <a:xfrm>
            <a:off x="2044065" y="1196733"/>
            <a:ext cx="8103869" cy="4464534"/>
          </a:xfrm>
          <a:prstGeom prst="rect">
            <a:avLst/>
          </a:prstGeom>
        </p:spPr>
      </p:pic>
      <p:cxnSp>
        <p:nvCxnSpPr>
          <p:cNvPr id="6" name="Connettore 2 5">
            <a:extLst>
              <a:ext uri="{FF2B5EF4-FFF2-40B4-BE49-F238E27FC236}">
                <a16:creationId xmlns:a16="http://schemas.microsoft.com/office/drawing/2014/main" id="{C04DAB59-52A3-4F41-AF5A-84ABC150E084}"/>
              </a:ext>
            </a:extLst>
          </p:cNvPr>
          <p:cNvCxnSpPr>
            <a:cxnSpLocks/>
          </p:cNvCxnSpPr>
          <p:nvPr/>
        </p:nvCxnSpPr>
        <p:spPr>
          <a:xfrm>
            <a:off x="2145506" y="1099344"/>
            <a:ext cx="78922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3FC0F7EE-E1DB-4F0E-A5B5-884DD3ED4CAE}"/>
              </a:ext>
            </a:extLst>
          </p:cNvPr>
          <p:cNvCxnSpPr>
            <a:cxnSpLocks/>
          </p:cNvCxnSpPr>
          <p:nvPr/>
        </p:nvCxnSpPr>
        <p:spPr>
          <a:xfrm>
            <a:off x="1911350" y="1290638"/>
            <a:ext cx="0" cy="4370629"/>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7B07A6C1-9AF9-4D69-A870-C5D2C08816E7}"/>
              </a:ext>
            </a:extLst>
          </p:cNvPr>
          <p:cNvSpPr txBox="1"/>
          <p:nvPr/>
        </p:nvSpPr>
        <p:spPr>
          <a:xfrm rot="16200000">
            <a:off x="-524988" y="3291287"/>
            <a:ext cx="4370629" cy="369332"/>
          </a:xfrm>
          <a:prstGeom prst="rect">
            <a:avLst/>
          </a:prstGeom>
          <a:noFill/>
        </p:spPr>
        <p:txBody>
          <a:bodyPr wrap="square" rtlCol="0">
            <a:spAutoFit/>
          </a:bodyPr>
          <a:lstStyle/>
          <a:p>
            <a:pPr algn="ctr"/>
            <a:r>
              <a:rPr lang="it-IT" dirty="0"/>
              <a:t>2000px</a:t>
            </a:r>
          </a:p>
        </p:txBody>
      </p:sp>
      <p:cxnSp>
        <p:nvCxnSpPr>
          <p:cNvPr id="52" name="Connettore 2 51">
            <a:extLst>
              <a:ext uri="{FF2B5EF4-FFF2-40B4-BE49-F238E27FC236}">
                <a16:creationId xmlns:a16="http://schemas.microsoft.com/office/drawing/2014/main" id="{1053899F-7422-495D-A228-BEBF804A9280}"/>
              </a:ext>
            </a:extLst>
          </p:cNvPr>
          <p:cNvCxnSpPr>
            <a:cxnSpLocks/>
          </p:cNvCxnSpPr>
          <p:nvPr/>
        </p:nvCxnSpPr>
        <p:spPr>
          <a:xfrm>
            <a:off x="5045869" y="2350261"/>
            <a:ext cx="0" cy="8583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E38E85D7-9A1C-4F44-9A05-2C12D6FCF37A}"/>
              </a:ext>
            </a:extLst>
          </p:cNvPr>
          <p:cNvSpPr txBox="1"/>
          <p:nvPr/>
        </p:nvSpPr>
        <p:spPr>
          <a:xfrm>
            <a:off x="5117306" y="2646933"/>
            <a:ext cx="583796" cy="430887"/>
          </a:xfrm>
          <a:prstGeom prst="rect">
            <a:avLst/>
          </a:prstGeom>
          <a:noFill/>
        </p:spPr>
        <p:txBody>
          <a:bodyPr wrap="square" rtlCol="0">
            <a:spAutoFit/>
          </a:bodyPr>
          <a:lstStyle/>
          <a:p>
            <a:pPr algn="ctr"/>
            <a:r>
              <a:rPr lang="it-IT" sz="1100" dirty="0" err="1"/>
              <a:t>img</a:t>
            </a:r>
            <a:endParaRPr lang="it-IT" sz="1100" dirty="0"/>
          </a:p>
          <a:p>
            <a:pPr algn="ctr"/>
            <a:r>
              <a:rPr lang="it-IT" sz="1100" dirty="0"/>
              <a:t>240px</a:t>
            </a:r>
          </a:p>
        </p:txBody>
      </p:sp>
      <p:cxnSp>
        <p:nvCxnSpPr>
          <p:cNvPr id="58" name="Connettore 2 57">
            <a:extLst>
              <a:ext uri="{FF2B5EF4-FFF2-40B4-BE49-F238E27FC236}">
                <a16:creationId xmlns:a16="http://schemas.microsoft.com/office/drawing/2014/main" id="{9F3FFBF4-069D-4836-98B6-63574C1A8DF4}"/>
              </a:ext>
            </a:extLst>
          </p:cNvPr>
          <p:cNvCxnSpPr>
            <a:cxnSpLocks/>
          </p:cNvCxnSpPr>
          <p:nvPr/>
        </p:nvCxnSpPr>
        <p:spPr>
          <a:xfrm>
            <a:off x="3086100" y="3425610"/>
            <a:ext cx="18978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6AF5460-FED3-4AA9-9907-D234A5DD29D0}"/>
              </a:ext>
            </a:extLst>
          </p:cNvPr>
          <p:cNvSpPr txBox="1"/>
          <p:nvPr/>
        </p:nvSpPr>
        <p:spPr>
          <a:xfrm>
            <a:off x="3743129" y="3458837"/>
            <a:ext cx="776477" cy="261610"/>
          </a:xfrm>
          <a:prstGeom prst="rect">
            <a:avLst/>
          </a:prstGeom>
          <a:noFill/>
        </p:spPr>
        <p:txBody>
          <a:bodyPr wrap="square" rtlCol="0">
            <a:spAutoFit/>
          </a:bodyPr>
          <a:lstStyle/>
          <a:p>
            <a:pPr algn="ctr"/>
            <a:r>
              <a:rPr lang="it-IT" sz="1100" dirty="0"/>
              <a:t>Img 50%</a:t>
            </a:r>
          </a:p>
        </p:txBody>
      </p:sp>
      <p:cxnSp>
        <p:nvCxnSpPr>
          <p:cNvPr id="65" name="Connettore 2 64">
            <a:extLst>
              <a:ext uri="{FF2B5EF4-FFF2-40B4-BE49-F238E27FC236}">
                <a16:creationId xmlns:a16="http://schemas.microsoft.com/office/drawing/2014/main" id="{DBE6342E-8159-4288-BE03-A6D9ED8B4CAD}"/>
              </a:ext>
            </a:extLst>
          </p:cNvPr>
          <p:cNvCxnSpPr>
            <a:cxnSpLocks/>
          </p:cNvCxnSpPr>
          <p:nvPr/>
        </p:nvCxnSpPr>
        <p:spPr>
          <a:xfrm>
            <a:off x="2950369" y="2111375"/>
            <a:ext cx="0" cy="15557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29732FCB-D2E4-44BE-8C72-1EFAA8145D43}"/>
              </a:ext>
            </a:extLst>
          </p:cNvPr>
          <p:cNvSpPr txBox="1"/>
          <p:nvPr/>
        </p:nvSpPr>
        <p:spPr>
          <a:xfrm>
            <a:off x="2330855" y="2610143"/>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500px</a:t>
            </a:r>
          </a:p>
        </p:txBody>
      </p:sp>
      <p:cxnSp>
        <p:nvCxnSpPr>
          <p:cNvPr id="69" name="Connettore 2 68">
            <a:extLst>
              <a:ext uri="{FF2B5EF4-FFF2-40B4-BE49-F238E27FC236}">
                <a16:creationId xmlns:a16="http://schemas.microsoft.com/office/drawing/2014/main" id="{CB584BD7-2007-4B82-85FB-CEBEBA1397A0}"/>
              </a:ext>
            </a:extLst>
          </p:cNvPr>
          <p:cNvCxnSpPr>
            <a:cxnSpLocks/>
          </p:cNvCxnSpPr>
          <p:nvPr/>
        </p:nvCxnSpPr>
        <p:spPr>
          <a:xfrm>
            <a:off x="2914651" y="2047875"/>
            <a:ext cx="31980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D5918ECD-CC87-441F-AED3-388E6024B7AB}"/>
              </a:ext>
            </a:extLst>
          </p:cNvPr>
          <p:cNvSpPr txBox="1"/>
          <p:nvPr/>
        </p:nvSpPr>
        <p:spPr>
          <a:xfrm>
            <a:off x="4221762" y="1684974"/>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48%</a:t>
            </a:r>
          </a:p>
        </p:txBody>
      </p:sp>
      <p:cxnSp>
        <p:nvCxnSpPr>
          <p:cNvPr id="86" name="Connettore diritto 85">
            <a:extLst>
              <a:ext uri="{FF2B5EF4-FFF2-40B4-BE49-F238E27FC236}">
                <a16:creationId xmlns:a16="http://schemas.microsoft.com/office/drawing/2014/main" id="{8A8A1AA5-9375-4CFD-8B07-480B2DB49015}"/>
              </a:ext>
            </a:extLst>
          </p:cNvPr>
          <p:cNvCxnSpPr>
            <a:cxnSpLocks/>
          </p:cNvCxnSpPr>
          <p:nvPr/>
        </p:nvCxnSpPr>
        <p:spPr>
          <a:xfrm>
            <a:off x="10201275" y="1196733"/>
            <a:ext cx="0" cy="93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9ADDA1A6-06B2-4F86-B6C9-8A75C350F7CC}"/>
              </a:ext>
            </a:extLst>
          </p:cNvPr>
          <p:cNvSpPr txBox="1"/>
          <p:nvPr/>
        </p:nvSpPr>
        <p:spPr>
          <a:xfrm>
            <a:off x="10147934" y="1159046"/>
            <a:ext cx="602453" cy="169277"/>
          </a:xfrm>
          <a:prstGeom prst="rect">
            <a:avLst/>
          </a:prstGeom>
          <a:noFill/>
        </p:spPr>
        <p:txBody>
          <a:bodyPr wrap="square" rtlCol="0">
            <a:spAutoFit/>
          </a:bodyPr>
          <a:lstStyle/>
          <a:p>
            <a:r>
              <a:rPr lang="it-IT" sz="500" dirty="0"/>
              <a:t>25px</a:t>
            </a:r>
          </a:p>
        </p:txBody>
      </p:sp>
      <p:cxnSp>
        <p:nvCxnSpPr>
          <p:cNvPr id="94" name="Connettore diritto 93">
            <a:extLst>
              <a:ext uri="{FF2B5EF4-FFF2-40B4-BE49-F238E27FC236}">
                <a16:creationId xmlns:a16="http://schemas.microsoft.com/office/drawing/2014/main" id="{B86C775D-C8B4-42A7-80CF-B4F8A1D71C5E}"/>
              </a:ext>
            </a:extLst>
          </p:cNvPr>
          <p:cNvCxnSpPr>
            <a:cxnSpLocks/>
          </p:cNvCxnSpPr>
          <p:nvPr/>
        </p:nvCxnSpPr>
        <p:spPr>
          <a:xfrm>
            <a:off x="10037761" y="1364989"/>
            <a:ext cx="203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7EB69B20-1DCF-48EB-AE28-E128EFC2971F}"/>
              </a:ext>
            </a:extLst>
          </p:cNvPr>
          <p:cNvSpPr txBox="1"/>
          <p:nvPr/>
        </p:nvSpPr>
        <p:spPr>
          <a:xfrm>
            <a:off x="10075069" y="1337433"/>
            <a:ext cx="602453" cy="169277"/>
          </a:xfrm>
          <a:prstGeom prst="rect">
            <a:avLst/>
          </a:prstGeom>
          <a:noFill/>
        </p:spPr>
        <p:txBody>
          <a:bodyPr wrap="square" rtlCol="0">
            <a:spAutoFit/>
          </a:bodyPr>
          <a:lstStyle/>
          <a:p>
            <a:r>
              <a:rPr lang="it-IT" sz="500" dirty="0"/>
              <a:t>30px</a:t>
            </a:r>
          </a:p>
        </p:txBody>
      </p:sp>
    </p:spTree>
    <p:extLst>
      <p:ext uri="{BB962C8B-B14F-4D97-AF65-F5344CB8AC3E}">
        <p14:creationId xmlns:p14="http://schemas.microsoft.com/office/powerpoint/2010/main" val="365984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6265E0E-5650-46DB-892C-8C6C14118341}"/>
              </a:ext>
            </a:extLst>
          </p:cNvPr>
          <p:cNvPicPr>
            <a:picLocks noChangeAspect="1"/>
          </p:cNvPicPr>
          <p:nvPr/>
        </p:nvPicPr>
        <p:blipFill>
          <a:blip r:embed="rId2"/>
          <a:stretch>
            <a:fillRect/>
          </a:stretch>
        </p:blipFill>
        <p:spPr>
          <a:xfrm>
            <a:off x="1604010" y="2775534"/>
            <a:ext cx="8983980" cy="1306932"/>
          </a:xfrm>
          <a:prstGeom prst="rect">
            <a:avLst/>
          </a:prstGeom>
        </p:spPr>
      </p:pic>
      <p:cxnSp>
        <p:nvCxnSpPr>
          <p:cNvPr id="7" name="Connettore 2 6">
            <a:extLst>
              <a:ext uri="{FF2B5EF4-FFF2-40B4-BE49-F238E27FC236}">
                <a16:creationId xmlns:a16="http://schemas.microsoft.com/office/drawing/2014/main" id="{D4AEA836-AC15-4150-AF68-3CD78DF96B51}"/>
              </a:ext>
            </a:extLst>
          </p:cNvPr>
          <p:cNvCxnSpPr/>
          <p:nvPr/>
        </p:nvCxnSpPr>
        <p:spPr>
          <a:xfrm>
            <a:off x="1604010" y="2581275"/>
            <a:ext cx="89839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2947CA07-1967-4777-A0F7-F35F6940AE41}"/>
              </a:ext>
            </a:extLst>
          </p:cNvPr>
          <p:cNvSpPr txBox="1"/>
          <p:nvPr/>
        </p:nvSpPr>
        <p:spPr>
          <a:xfrm>
            <a:off x="1604010" y="2124407"/>
            <a:ext cx="8983980" cy="369332"/>
          </a:xfrm>
          <a:prstGeom prst="rect">
            <a:avLst/>
          </a:prstGeom>
          <a:noFill/>
        </p:spPr>
        <p:txBody>
          <a:bodyPr wrap="square" rtlCol="0">
            <a:spAutoFit/>
          </a:bodyPr>
          <a:lstStyle/>
          <a:p>
            <a:pPr algn="ctr"/>
            <a:r>
              <a:rPr lang="it-IT" dirty="0"/>
              <a:t>100%</a:t>
            </a:r>
          </a:p>
        </p:txBody>
      </p:sp>
      <p:cxnSp>
        <p:nvCxnSpPr>
          <p:cNvPr id="9" name="Connettore 2 8">
            <a:extLst>
              <a:ext uri="{FF2B5EF4-FFF2-40B4-BE49-F238E27FC236}">
                <a16:creationId xmlns:a16="http://schemas.microsoft.com/office/drawing/2014/main" id="{8E242B1B-2CCF-488D-991B-E5F4504A233C}"/>
              </a:ext>
            </a:extLst>
          </p:cNvPr>
          <p:cNvCxnSpPr>
            <a:cxnSpLocks/>
          </p:cNvCxnSpPr>
          <p:nvPr/>
        </p:nvCxnSpPr>
        <p:spPr>
          <a:xfrm>
            <a:off x="1403985" y="2775534"/>
            <a:ext cx="0" cy="13069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F5FE6877-5AD9-41E8-B1A7-8EC67056F31F}"/>
              </a:ext>
            </a:extLst>
          </p:cNvPr>
          <p:cNvSpPr txBox="1"/>
          <p:nvPr/>
        </p:nvSpPr>
        <p:spPr>
          <a:xfrm rot="16200000">
            <a:off x="617399" y="3244334"/>
            <a:ext cx="1003816" cy="369332"/>
          </a:xfrm>
          <a:prstGeom prst="rect">
            <a:avLst/>
          </a:prstGeom>
          <a:noFill/>
        </p:spPr>
        <p:txBody>
          <a:bodyPr wrap="square" rtlCol="0">
            <a:spAutoFit/>
          </a:bodyPr>
          <a:lstStyle/>
          <a:p>
            <a:r>
              <a:rPr lang="it-IT" dirty="0"/>
              <a:t>350px</a:t>
            </a:r>
          </a:p>
        </p:txBody>
      </p:sp>
      <p:cxnSp>
        <p:nvCxnSpPr>
          <p:cNvPr id="14" name="Connettore diritto 13">
            <a:extLst>
              <a:ext uri="{FF2B5EF4-FFF2-40B4-BE49-F238E27FC236}">
                <a16:creationId xmlns:a16="http://schemas.microsoft.com/office/drawing/2014/main" id="{D17F3F6F-1D44-4B0A-A0E8-D4B52CA71718}"/>
              </a:ext>
            </a:extLst>
          </p:cNvPr>
          <p:cNvCxnSpPr/>
          <p:nvPr/>
        </p:nvCxnSpPr>
        <p:spPr>
          <a:xfrm>
            <a:off x="7702153" y="3795713"/>
            <a:ext cx="326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AF054E5-355D-4019-8D23-A04C58AE42A0}"/>
              </a:ext>
            </a:extLst>
          </p:cNvPr>
          <p:cNvCxnSpPr>
            <a:cxnSpLocks/>
          </p:cNvCxnSpPr>
          <p:nvPr/>
        </p:nvCxnSpPr>
        <p:spPr>
          <a:xfrm>
            <a:off x="8073628" y="3429000"/>
            <a:ext cx="0" cy="314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03E4D332-156A-4ECA-8C78-44A0F242C280}"/>
              </a:ext>
            </a:extLst>
          </p:cNvPr>
          <p:cNvSpPr txBox="1"/>
          <p:nvPr/>
        </p:nvSpPr>
        <p:spPr>
          <a:xfrm>
            <a:off x="7681913" y="3795713"/>
            <a:ext cx="485775" cy="230832"/>
          </a:xfrm>
          <a:prstGeom prst="rect">
            <a:avLst/>
          </a:prstGeom>
          <a:noFill/>
        </p:spPr>
        <p:txBody>
          <a:bodyPr wrap="square" rtlCol="0">
            <a:spAutoFit/>
          </a:bodyPr>
          <a:lstStyle/>
          <a:p>
            <a:r>
              <a:rPr lang="it-IT" sz="900" dirty="0"/>
              <a:t>10%</a:t>
            </a:r>
          </a:p>
        </p:txBody>
      </p:sp>
      <p:sp>
        <p:nvSpPr>
          <p:cNvPr id="19" name="CasellaDiTesto 18">
            <a:extLst>
              <a:ext uri="{FF2B5EF4-FFF2-40B4-BE49-F238E27FC236}">
                <a16:creationId xmlns:a16="http://schemas.microsoft.com/office/drawing/2014/main" id="{C71D4426-107E-4A6F-80D8-EF17789BCAC4}"/>
              </a:ext>
            </a:extLst>
          </p:cNvPr>
          <p:cNvSpPr txBox="1"/>
          <p:nvPr/>
        </p:nvSpPr>
        <p:spPr>
          <a:xfrm>
            <a:off x="8028384" y="3467752"/>
            <a:ext cx="485775" cy="230832"/>
          </a:xfrm>
          <a:prstGeom prst="rect">
            <a:avLst/>
          </a:prstGeom>
          <a:noFill/>
        </p:spPr>
        <p:txBody>
          <a:bodyPr wrap="square" rtlCol="0">
            <a:spAutoFit/>
          </a:bodyPr>
          <a:lstStyle/>
          <a:p>
            <a:r>
              <a:rPr lang="it-IT" sz="900" dirty="0"/>
              <a:t>80px</a:t>
            </a:r>
          </a:p>
        </p:txBody>
      </p:sp>
    </p:spTree>
    <p:extLst>
      <p:ext uri="{BB962C8B-B14F-4D97-AF65-F5344CB8AC3E}">
        <p14:creationId xmlns:p14="http://schemas.microsoft.com/office/powerpoint/2010/main" val="249297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7F9818-F575-4F7B-900E-F70EB8CD0E40}"/>
              </a:ext>
            </a:extLst>
          </p:cNvPr>
          <p:cNvSpPr>
            <a:spLocks noGrp="1"/>
          </p:cNvSpPr>
          <p:nvPr>
            <p:ph idx="1"/>
          </p:nvPr>
        </p:nvSpPr>
        <p:spPr>
          <a:xfrm>
            <a:off x="761999" y="762000"/>
            <a:ext cx="10658475" cy="5337048"/>
          </a:xfrm>
        </p:spPr>
        <p:txBody>
          <a:bodyPr/>
          <a:lstStyle/>
          <a:p>
            <a:r>
              <a:rPr lang="it-IT" dirty="0"/>
              <a:t>Ho sviluppato la homepage di un sito per un gruppo di cliniche. Le varie sezioni sono state implementate secondo le specifiche richieste. Come immagine di sfondo, ho preferito implementarne una che rimanga fissa quando si scorre la pagina; per fare ciò ho usato la </a:t>
            </a:r>
            <a:r>
              <a:rPr lang="it-IT" i="1" dirty="0"/>
              <a:t>background-attachment: </a:t>
            </a:r>
            <a:r>
              <a:rPr lang="it-IT" i="1" dirty="0" err="1"/>
              <a:t>fixed</a:t>
            </a:r>
            <a:r>
              <a:rPr lang="it-IT" dirty="0"/>
              <a:t> all’interno del body. Poi, come richiesto, è stata aggiunta un overlay semitrasparente. Ho utilizzato un font importato da Google Fonts ed uno di quelli già presenti di default. Nella </a:t>
            </a:r>
            <a:r>
              <a:rPr lang="it-IT" dirty="0" err="1"/>
              <a:t>section</a:t>
            </a:r>
            <a:r>
              <a:rPr lang="it-IT" dirty="0"/>
              <a:t> sono presenti 6 blocchi, ognuno dei quali ha un titolo, una immagine ed un paragrafo. Infine, nel </a:t>
            </a:r>
            <a:r>
              <a:rPr lang="it-IT" dirty="0" err="1"/>
              <a:t>footer</a:t>
            </a:r>
            <a:r>
              <a:rPr lang="it-IT" dirty="0"/>
              <a:t>, sono presenti il gruppo di indirizzi che indicano le cliniche e un paragrafo con i miei dati personali.</a:t>
            </a:r>
          </a:p>
        </p:txBody>
      </p:sp>
    </p:spTree>
    <p:extLst>
      <p:ext uri="{BB962C8B-B14F-4D97-AF65-F5344CB8AC3E}">
        <p14:creationId xmlns:p14="http://schemas.microsoft.com/office/powerpoint/2010/main" val="1466095405"/>
      </p:ext>
    </p:extLst>
  </p:cSld>
  <p:clrMapOvr>
    <a:masterClrMapping/>
  </p:clrMapOvr>
</p:sld>
</file>

<file path=ppt/theme/theme1.xml><?xml version="1.0" encoding="utf-8"?>
<a:theme xmlns:a="http://schemas.openxmlformats.org/drawingml/2006/main" name="PrismaticVTI">
  <a:themeElements>
    <a:clrScheme name="AnalogousFromRegularSeedRightStep">
      <a:dk1>
        <a:srgbClr val="000000"/>
      </a:dk1>
      <a:lt1>
        <a:srgbClr val="FFFFFF"/>
      </a:lt1>
      <a:dk2>
        <a:srgbClr val="1B2430"/>
      </a:dk2>
      <a:lt2>
        <a:srgbClr val="F3F0F0"/>
      </a:lt2>
      <a:accent1>
        <a:srgbClr val="45AFB0"/>
      </a:accent1>
      <a:accent2>
        <a:srgbClr val="3B7EB1"/>
      </a:accent2>
      <a:accent3>
        <a:srgbClr val="4D5FC3"/>
      </a:accent3>
      <a:accent4>
        <a:srgbClr val="5C3DB2"/>
      </a:accent4>
      <a:accent5>
        <a:srgbClr val="9D4DC3"/>
      </a:accent5>
      <a:accent6>
        <a:srgbClr val="B13BA6"/>
      </a:accent6>
      <a:hlink>
        <a:srgbClr val="BF413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66</TotalTime>
  <Words>165</Words>
  <Application>Microsoft Office PowerPoint</Application>
  <PresentationFormat>Widescreen</PresentationFormat>
  <Paragraphs>23</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Aharoni</vt:lpstr>
      <vt:lpstr>Arial</vt:lpstr>
      <vt:lpstr>Avenir Next LT Pro</vt:lpstr>
      <vt:lpstr>PrismaticVTI</vt:lpstr>
      <vt:lpstr>PROGETTO MINI-HOMEWORK 1</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MINI-HOMEWORK 1</dc:title>
  <dc:creator>FILADELFO DAMIANO GUERRIERA</dc:creator>
  <cp:lastModifiedBy>FILADELFO DAMIANO GUERRIERA</cp:lastModifiedBy>
  <cp:revision>7</cp:revision>
  <dcterms:created xsi:type="dcterms:W3CDTF">2021-03-24T17:40:46Z</dcterms:created>
  <dcterms:modified xsi:type="dcterms:W3CDTF">2021-03-24T18:46:56Z</dcterms:modified>
</cp:coreProperties>
</file>