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76" r:id="rId3"/>
    <p:sldId id="279" r:id="rId4"/>
    <p:sldId id="280" r:id="rId5"/>
    <p:sldId id="277" r:id="rId6"/>
    <p:sldId id="275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2115" autoAdjust="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4d9443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4d9443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83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4d9443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4d9443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75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4d9443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4d9443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0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4d9443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4d9443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13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4d9443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4d9443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91301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분석 </a:t>
            </a:r>
            <a:r>
              <a:rPr lang="en-US" altLang="ko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3000" b="1" dirty="0">
              <a:solidFill>
                <a:srgbClr val="004C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28820" y="5325979"/>
            <a:ext cx="8520600" cy="1425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altLang="en-US" dirty="0" smtClean="0"/>
              <a:t>분석</a:t>
            </a:r>
            <a:endParaRPr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701636" y="727362"/>
            <a:ext cx="6109883" cy="0"/>
          </a:xfrm>
          <a:prstGeom prst="line">
            <a:avLst/>
          </a:prstGeom>
          <a:ln w="38100">
            <a:solidFill>
              <a:srgbClr val="004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5" y="1108698"/>
            <a:ext cx="7338679" cy="31216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731" y="1405493"/>
            <a:ext cx="4122777" cy="32006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0614" y="4374786"/>
            <a:ext cx="85733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-"/>
            </a:pPr>
            <a:r>
              <a:rPr lang="ko-KR" altLang="en-US" dirty="0" smtClean="0"/>
              <a:t>  접근방법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연도별 </a:t>
            </a:r>
            <a:r>
              <a:rPr lang="ko-KR" altLang="en-US" dirty="0"/>
              <a:t>총 전력 판매량을 통해 </a:t>
            </a:r>
            <a:endParaRPr lang="en-US" altLang="ko-KR" dirty="0" smtClean="0"/>
          </a:p>
          <a:p>
            <a:r>
              <a:rPr lang="en-US" altLang="ko-KR" dirty="0" smtClean="0"/>
              <a:t>                     Covid-19</a:t>
            </a:r>
            <a:r>
              <a:rPr lang="ko-KR" altLang="en-US" dirty="0"/>
              <a:t>로 인한 사회적 </a:t>
            </a:r>
            <a:r>
              <a:rPr lang="ko-KR" altLang="en-US" dirty="0" err="1"/>
              <a:t>거리두기가</a:t>
            </a:r>
            <a:r>
              <a:rPr lang="ko-KR" altLang="en-US" dirty="0"/>
              <a:t> 시작된 </a:t>
            </a:r>
            <a:r>
              <a:rPr lang="en-US" altLang="ko-KR" dirty="0"/>
              <a:t>2020</a:t>
            </a:r>
            <a:r>
              <a:rPr lang="ko-KR" altLang="en-US" dirty="0"/>
              <a:t>년에 변화가 있는지 확인하고자 함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 smtClean="0"/>
          </a:p>
          <a:p>
            <a:pPr>
              <a:buFont typeface="Arial"/>
              <a:buChar char="-"/>
            </a:pPr>
            <a:r>
              <a:rPr lang="ko-KR" altLang="en-US" dirty="0" smtClean="0"/>
              <a:t>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매년 총 판매전력량은 </a:t>
            </a:r>
            <a:r>
              <a:rPr lang="ko-KR" altLang="en-US" dirty="0"/>
              <a:t>증가해왔으나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ko-KR" altLang="en-US" dirty="0" smtClean="0"/>
              <a:t>총전력판매량은 감소하였음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339702" y="1696648"/>
            <a:ext cx="5018571" cy="389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7132" y="159646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ECB0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증가 추세</a:t>
            </a:r>
            <a:endParaRPr lang="ko-KR" altLang="en-US" b="1" dirty="0">
              <a:solidFill>
                <a:srgbClr val="ECB0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012247" y="1269123"/>
            <a:ext cx="1245344" cy="3339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6356587" y="1690751"/>
            <a:ext cx="584663" cy="7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35790" y="1437026"/>
            <a:ext cx="54373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감소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8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시행착오</a:t>
            </a:r>
            <a:endParaRPr sz="3000" b="1" dirty="0">
              <a:solidFill>
                <a:srgbClr val="004C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01636" y="727362"/>
            <a:ext cx="6109883" cy="0"/>
          </a:xfrm>
          <a:prstGeom prst="line">
            <a:avLst/>
          </a:prstGeom>
          <a:ln w="38100">
            <a:solidFill>
              <a:srgbClr val="004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5585" y="1089609"/>
            <a:ext cx="49835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Q1. </a:t>
            </a:r>
            <a:r>
              <a:rPr lang="ko-KR" altLang="en-US" sz="1100" dirty="0"/>
              <a:t>지역별 연령별 인구 구성과 용도별 판매 전력량의 </a:t>
            </a:r>
            <a:r>
              <a:rPr lang="ko-KR" altLang="en-US" sz="1100" dirty="0" smtClean="0"/>
              <a:t>관계성이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있을까</a:t>
            </a:r>
            <a:r>
              <a:rPr lang="en-US" altLang="ko-KR" sz="1100" dirty="0" smtClean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1639097"/>
            <a:ext cx="4357294" cy="2160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0820" y="1941371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시도별로 용도별 </a:t>
            </a:r>
            <a:r>
              <a:rPr lang="ko-KR" altLang="en-US" dirty="0" err="1"/>
              <a:t>판매전력량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118" y="1762394"/>
            <a:ext cx="4309893" cy="19140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37235" y="1084618"/>
            <a:ext cx="77485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Q2. </a:t>
            </a:r>
            <a:r>
              <a:rPr lang="ko-KR" altLang="en-US" sz="1100" dirty="0" smtClean="0"/>
              <a:t>관계가 있다면 코로나 치사율이 연령별로 다르니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2020-2021</a:t>
            </a:r>
            <a:r>
              <a:rPr lang="ko-KR" altLang="en-US" sz="1100" dirty="0"/>
              <a:t>년 </a:t>
            </a:r>
            <a:r>
              <a:rPr lang="ko-KR" altLang="en-US" sz="1100" dirty="0" smtClean="0"/>
              <a:t>전력판매량도 영향을 받지 않았을까</a:t>
            </a:r>
            <a:r>
              <a:rPr lang="en-US" altLang="ko-KR" sz="1100" dirty="0" smtClean="0"/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4803" y="3978742"/>
            <a:ext cx="8636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접근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연령별 </a:t>
            </a:r>
            <a:r>
              <a:rPr lang="ko-KR" altLang="en-US" dirty="0"/>
              <a:t>인구 구성은 지역별 평균연령을 통해서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endParaRPr lang="en-US" altLang="ko-KR" dirty="0"/>
          </a:p>
          <a:p>
            <a:r>
              <a:rPr lang="ko-KR" altLang="en-US" dirty="0"/>
              <a:t>               </a:t>
            </a:r>
            <a:r>
              <a:rPr lang="ko-KR" altLang="en-US" dirty="0" smtClean="0"/>
              <a:t>      지역별 </a:t>
            </a:r>
            <a:r>
              <a:rPr lang="ko-KR" altLang="en-US" dirty="0"/>
              <a:t>평균연령에 </a:t>
            </a:r>
            <a:r>
              <a:rPr lang="en-US" altLang="ko-KR" dirty="0"/>
              <a:t>1</a:t>
            </a:r>
            <a:r>
              <a:rPr lang="ko-KR" altLang="en-US" dirty="0"/>
              <a:t>인당 산업용 또는 업무용 전력판매량에 영향을 미치는지 확인하고자 함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4803" y="4501962"/>
            <a:ext cx="8962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예상 </a:t>
            </a:r>
            <a:endParaRPr lang="en-US" altLang="ko-KR" dirty="0"/>
          </a:p>
          <a:p>
            <a:r>
              <a:rPr lang="ko-KR" altLang="en-US" dirty="0" err="1"/>
              <a:t>도시별</a:t>
            </a:r>
            <a:r>
              <a:rPr lang="ko-KR" altLang="en-US" dirty="0"/>
              <a:t> </a:t>
            </a:r>
            <a:r>
              <a:rPr lang="ko-KR" altLang="en-US" dirty="0" err="1"/>
              <a:t>인구구성에</a:t>
            </a:r>
            <a:r>
              <a:rPr lang="ko-KR" altLang="en-US" dirty="0"/>
              <a:t> 변화가 있다면 평균연령에도 영향이 있을 것이고 이에 </a:t>
            </a:r>
            <a:r>
              <a:rPr lang="ko-KR" altLang="en-US" dirty="0" err="1"/>
              <a:t>잔력핀매량도</a:t>
            </a:r>
            <a:r>
              <a:rPr lang="en-US" altLang="ko-KR" dirty="0"/>
              <a:t> </a:t>
            </a:r>
            <a:r>
              <a:rPr lang="ko-KR" altLang="en-US" dirty="0"/>
              <a:t>영향을 받을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2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시행착오</a:t>
            </a:r>
            <a:endParaRPr sz="3000" b="1" dirty="0">
              <a:solidFill>
                <a:srgbClr val="004C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01636" y="727362"/>
            <a:ext cx="6109883" cy="0"/>
          </a:xfrm>
          <a:prstGeom prst="line">
            <a:avLst/>
          </a:prstGeom>
          <a:ln w="38100">
            <a:solidFill>
              <a:srgbClr val="004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44705" y="915220"/>
            <a:ext cx="452155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실제</a:t>
            </a:r>
            <a:endParaRPr lang="en-US" altLang="ko-KR" sz="1100" dirty="0" smtClean="0"/>
          </a:p>
          <a:p>
            <a:r>
              <a:rPr lang="ko-KR" altLang="en-US" sz="1100" dirty="0" smtClean="0"/>
              <a:t>     아래 그래프는 </a:t>
            </a:r>
            <a:r>
              <a:rPr lang="en-US" altLang="ko-KR" sz="1100" dirty="0" smtClean="0"/>
              <a:t>2017</a:t>
            </a:r>
            <a:r>
              <a:rPr lang="ko-KR" altLang="en-US" sz="1100" dirty="0" smtClean="0"/>
              <a:t>년 지역별로 평균연령과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2017</a:t>
            </a:r>
            <a:r>
              <a:rPr lang="ko-KR" altLang="en-US" sz="1100" dirty="0" smtClean="0"/>
              <a:t>년 용도별 </a:t>
            </a:r>
            <a:r>
              <a:rPr lang="ko-KR" altLang="en-US" sz="1100" dirty="0" err="1" smtClean="0"/>
              <a:t>전력판매량</a:t>
            </a:r>
            <a:r>
              <a:rPr lang="ko-KR" altLang="en-US" sz="1100" dirty="0" smtClean="0"/>
              <a:t> 그래프이다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ko-KR" altLang="en-US" sz="1100" dirty="0" smtClean="0"/>
              <a:t>어떤 용도도 평균연령의 추세와 유사하지 않음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      </a:t>
            </a:r>
            <a:r>
              <a:rPr lang="ko-KR" altLang="en-US" sz="1100" dirty="0" smtClean="0"/>
              <a:t>평균 연령은 전력판매량에 영향이 아주 미비하다 판단됨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  </a:t>
            </a:r>
            <a:endParaRPr lang="en-US" altLang="ko-KR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05" y="2259347"/>
            <a:ext cx="4557466" cy="24016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45" y="474617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예상한 결과와 다름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40" y="2250549"/>
            <a:ext cx="3765132" cy="23981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64305" y="1067620"/>
            <a:ext cx="452155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실제</a:t>
            </a:r>
            <a:endParaRPr lang="en-US" altLang="ko-KR" sz="1100" dirty="0" smtClean="0"/>
          </a:p>
          <a:p>
            <a:r>
              <a:rPr lang="ko-KR" altLang="en-US" sz="1100" dirty="0" smtClean="0"/>
              <a:t>     아래 그래프는 지역별로 평균연령을 연도별로 나타낸 그래프이다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그래프에서는 매년 평균연령은 증가하고 있으며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</a:t>
            </a:r>
            <a:r>
              <a:rPr lang="ko-KR" altLang="en-US" sz="1100" dirty="0" err="1" smtClean="0"/>
              <a:t>증가폭은</a:t>
            </a:r>
            <a:r>
              <a:rPr lang="ko-KR" altLang="en-US" sz="1100" dirty="0" smtClean="0"/>
              <a:t>    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코로나 전후에 큰 차이가 없었다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     코로나 </a:t>
            </a:r>
            <a:r>
              <a:rPr lang="ko-KR" altLang="en-US" sz="1100" dirty="0"/>
              <a:t>치사율이 연령별로 </a:t>
            </a:r>
            <a:r>
              <a:rPr lang="ko-KR" altLang="en-US" sz="1100" dirty="0" smtClean="0"/>
              <a:t>다르나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한국의 </a:t>
            </a:r>
            <a:r>
              <a:rPr lang="en-US" altLang="ko-KR" sz="1100" dirty="0" smtClean="0"/>
              <a:t>covid-19</a:t>
            </a:r>
            <a:r>
              <a:rPr lang="ko-KR" altLang="en-US" sz="1100" dirty="0" smtClean="0"/>
              <a:t>로 인한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사망자 수는 적고 치사율 역시 낮기 때문에 </a:t>
            </a:r>
            <a:r>
              <a:rPr lang="ko-KR" altLang="en-US" sz="1100" dirty="0" err="1" smtClean="0"/>
              <a:t>인구연령에</a:t>
            </a:r>
            <a:r>
              <a:rPr lang="ko-KR" altLang="en-US" sz="1100" dirty="0" smtClean="0"/>
              <a:t> 영향이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ko-KR" altLang="en-US" sz="1100" dirty="0" smtClean="0"/>
              <a:t>아주 미비한 것으로 판단됨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2644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미사용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5372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1" y="1060419"/>
            <a:ext cx="6305476" cy="3274518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분석 </a:t>
            </a:r>
            <a:r>
              <a:rPr lang="en-US" altLang="ko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3000" b="1" dirty="0">
              <a:solidFill>
                <a:srgbClr val="004C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01636" y="727362"/>
            <a:ext cx="6109883" cy="0"/>
          </a:xfrm>
          <a:prstGeom prst="line">
            <a:avLst/>
          </a:prstGeom>
          <a:ln w="38100">
            <a:solidFill>
              <a:srgbClr val="004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310415" y="1573669"/>
            <a:ext cx="28987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-"/>
            </a:pPr>
            <a:r>
              <a:rPr lang="ko-KR" altLang="en-US" sz="1100" dirty="0" smtClean="0"/>
              <a:t>  접근방법</a:t>
            </a:r>
            <a:endParaRPr lang="en-US" altLang="ko-KR" sz="1100" dirty="0" smtClean="0"/>
          </a:p>
          <a:p>
            <a:r>
              <a:rPr lang="en-US" altLang="ko-KR" sz="1100" dirty="0" smtClean="0"/>
              <a:t>2019</a:t>
            </a:r>
            <a:r>
              <a:rPr lang="ko-KR" altLang="en-US" sz="1100" dirty="0"/>
              <a:t>년과 </a:t>
            </a:r>
            <a:r>
              <a:rPr lang="en-US" altLang="ko-KR" sz="1100" dirty="0"/>
              <a:t>2020</a:t>
            </a:r>
            <a:r>
              <a:rPr lang="ko-KR" altLang="en-US" sz="1100" dirty="0"/>
              <a:t>년의 월별 서비스업 및 기타 전력량 전력 판매량 통해 </a:t>
            </a:r>
            <a:r>
              <a:rPr lang="en-US" altLang="ko-KR" sz="1100" dirty="0" smtClean="0"/>
              <a:t>Covid-19 </a:t>
            </a:r>
            <a:r>
              <a:rPr lang="ko-KR" altLang="en-US" sz="1100" dirty="0" smtClean="0"/>
              <a:t>전 후의 서비스업 및 기타 분야에 </a:t>
            </a:r>
            <a:r>
              <a:rPr lang="ko-KR" altLang="en-US" sz="1100" dirty="0"/>
              <a:t>변화가 있는지 확인하고자 함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pPr>
              <a:buFont typeface="Arial"/>
              <a:buChar char="-"/>
            </a:pPr>
            <a:r>
              <a:rPr lang="ko-KR" altLang="en-US" sz="1100" dirty="0" smtClean="0"/>
              <a:t> 분석 </a:t>
            </a:r>
            <a:endParaRPr lang="en-US" altLang="ko-KR" sz="1100" dirty="0"/>
          </a:p>
          <a:p>
            <a:r>
              <a:rPr lang="en-US" altLang="ko-KR" sz="1100" dirty="0" smtClean="0"/>
              <a:t>2020</a:t>
            </a:r>
            <a:r>
              <a:rPr lang="ko-KR" altLang="en-US" sz="1100" dirty="0" smtClean="0"/>
              <a:t>년 코로나</a:t>
            </a:r>
            <a:r>
              <a:rPr lang="en-US" altLang="ko-KR" sz="1100" dirty="0" smtClean="0"/>
              <a:t>19</a:t>
            </a:r>
            <a:r>
              <a:rPr lang="ko-KR" altLang="en-US" sz="1100" dirty="0" smtClean="0"/>
              <a:t>의 영향으로 인해 월별 서비스업 및 기타의 전력판매량이 </a:t>
            </a:r>
            <a:r>
              <a:rPr lang="en-US" altLang="ko-KR" sz="1100" dirty="0" smtClean="0"/>
              <a:t>2019</a:t>
            </a:r>
            <a:r>
              <a:rPr lang="ko-KR" altLang="en-US" sz="1100" dirty="0" smtClean="0"/>
              <a:t>년 대비 전반적으로 감소하였음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특히</a:t>
            </a:r>
            <a:r>
              <a:rPr lang="en-US" altLang="ko-KR" sz="1100" dirty="0" smtClean="0"/>
              <a:t>, 8</a:t>
            </a:r>
            <a:r>
              <a:rPr lang="ko-KR" altLang="en-US" sz="1100" dirty="0" smtClean="0"/>
              <a:t>월과 </a:t>
            </a:r>
            <a:r>
              <a:rPr lang="en-US" altLang="ko-KR" sz="1100" dirty="0" smtClean="0"/>
              <a:t>10</a:t>
            </a:r>
            <a:r>
              <a:rPr lang="ko-KR" altLang="en-US" sz="1100" dirty="0" smtClean="0"/>
              <a:t>월에 </a:t>
            </a:r>
            <a:r>
              <a:rPr lang="ko-KR" altLang="en-US" sz="1100" dirty="0" err="1" smtClean="0"/>
              <a:t>큰폭으로</a:t>
            </a:r>
            <a:r>
              <a:rPr lang="ko-KR" altLang="en-US" sz="1100" dirty="0" smtClean="0"/>
              <a:t> 감소한 것을 볼 수 있는데 이는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월 기존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생활속거리두기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정책에서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단계로 세분화된 </a:t>
            </a:r>
            <a:r>
              <a:rPr lang="ko-KR" altLang="en-US" sz="1100" dirty="0" err="1" smtClean="0"/>
              <a:t>거리두기가</a:t>
            </a:r>
            <a:r>
              <a:rPr lang="ko-KR" altLang="en-US" sz="1100" dirty="0" smtClean="0"/>
              <a:t> 시행되면서 재택근무 확대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음식점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카페 등 서비스업 시설의 영업점 내 </a:t>
            </a:r>
            <a:r>
              <a:rPr lang="ko-KR" altLang="en-US" sz="1100" dirty="0" err="1" smtClean="0"/>
              <a:t>수용인력</a:t>
            </a:r>
            <a:r>
              <a:rPr lang="ko-KR" altLang="en-US" sz="1100" dirty="0" smtClean="0"/>
              <a:t> 감소로 인한 것으로 추정함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11</a:t>
            </a:r>
            <a:r>
              <a:rPr lang="ko-KR" altLang="en-US" sz="1100" dirty="0" smtClean="0"/>
              <a:t>월에는 사회적 </a:t>
            </a:r>
            <a:r>
              <a:rPr lang="ko-KR" altLang="en-US" sz="1100" dirty="0" err="1" smtClean="0"/>
              <a:t>거리두기가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단계로 완화되면서 회복 추세를 보임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-11274" y="1116469"/>
            <a:ext cx="6208143" cy="1201112"/>
            <a:chOff x="-143354" y="1116469"/>
            <a:chExt cx="6208143" cy="1201112"/>
          </a:xfrm>
        </p:grpSpPr>
        <p:grpSp>
          <p:nvGrpSpPr>
            <p:cNvPr id="54" name="그룹 53"/>
            <p:cNvGrpSpPr/>
            <p:nvPr/>
          </p:nvGrpSpPr>
          <p:grpSpPr>
            <a:xfrm>
              <a:off x="-143354" y="1116469"/>
              <a:ext cx="5985194" cy="1201112"/>
              <a:chOff x="138870" y="1037444"/>
              <a:chExt cx="5985194" cy="1201112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2000690" y="1160557"/>
                <a:ext cx="218440" cy="67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2231547" y="1312955"/>
                <a:ext cx="370840" cy="343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38870" y="1037444"/>
                <a:ext cx="198323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2020</a:t>
                </a:r>
                <a:r>
                  <a:rPr lang="ko-KR" altLang="en-US" sz="900" dirty="0" smtClean="0"/>
                  <a:t>년 </a:t>
                </a:r>
                <a:r>
                  <a:rPr lang="en-US" altLang="ko-KR" sz="900" dirty="0" smtClean="0"/>
                  <a:t>3</a:t>
                </a:r>
                <a:r>
                  <a:rPr lang="ko-KR" altLang="en-US" sz="900" dirty="0" smtClean="0"/>
                  <a:t>월 </a:t>
                </a:r>
                <a:r>
                  <a:rPr lang="en-US" altLang="ko-KR" sz="900" dirty="0" smtClean="0"/>
                  <a:t>20</a:t>
                </a:r>
                <a:r>
                  <a:rPr lang="ko-KR" altLang="en-US" sz="900" dirty="0" smtClean="0"/>
                  <a:t>일 </a:t>
                </a:r>
                <a:r>
                  <a:rPr lang="en-US" altLang="ko-KR" sz="900" dirty="0" smtClean="0"/>
                  <a:t>~</a:t>
                </a:r>
                <a:r>
                  <a:rPr lang="ko-KR" altLang="en-US" sz="900" dirty="0" smtClean="0"/>
                  <a:t>사회적 </a:t>
                </a:r>
                <a:r>
                  <a:rPr lang="ko-KR" altLang="en-US" sz="900" dirty="0" err="1" smtClean="0"/>
                  <a:t>거리두기</a:t>
                </a:r>
                <a:endParaRPr lang="ko-KR" altLang="en-US" sz="9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2533" y="1200004"/>
                <a:ext cx="10246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 smtClean="0"/>
                  <a:t>강회된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거리두기</a:t>
                </a:r>
                <a:endParaRPr lang="ko-KR" altLang="en-US" sz="900" dirty="0"/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2676339" y="1446225"/>
                <a:ext cx="269240" cy="89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792405" y="1342244"/>
                <a:ext cx="992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 smtClean="0"/>
                  <a:t>완화된거리두기</a:t>
                </a:r>
                <a:endParaRPr lang="ko-KR" altLang="en-US" sz="9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2954804" y="1607595"/>
                <a:ext cx="15946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040390" y="1494644"/>
                <a:ext cx="10246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 smtClean="0"/>
                  <a:t>생활속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거리두기</a:t>
                </a:r>
                <a:endParaRPr lang="ko-KR" altLang="en-US" sz="900" dirty="0"/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595144" y="1758805"/>
                <a:ext cx="688636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120446" y="1647044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2</a:t>
                </a:r>
                <a:r>
                  <a:rPr lang="ko-KR" altLang="en-US" sz="900" dirty="0" smtClean="0"/>
                  <a:t>단계</a:t>
                </a:r>
                <a:endParaRPr lang="ko-KR" altLang="en-US" sz="900" dirty="0"/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 flipV="1">
                <a:off x="5315074" y="1857622"/>
                <a:ext cx="482472" cy="2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10842" y="1758805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1</a:t>
                </a:r>
                <a:r>
                  <a:rPr lang="ko-KR" altLang="en-US" sz="900" dirty="0" smtClean="0"/>
                  <a:t>단계</a:t>
                </a:r>
                <a:endParaRPr lang="ko-KR" altLang="en-US" sz="900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>
                <a:off x="5852135" y="1977252"/>
                <a:ext cx="201906" cy="123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356269" y="1876019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1.5</a:t>
                </a:r>
                <a:r>
                  <a:rPr lang="ko-KR" altLang="en-US" sz="900" dirty="0" smtClean="0"/>
                  <a:t>단계</a:t>
                </a:r>
                <a:endParaRPr lang="ko-KR" altLang="en-US" sz="9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44446" y="2007724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2</a:t>
                </a:r>
                <a:r>
                  <a:rPr lang="ko-KR" altLang="en-US" sz="900" dirty="0" smtClean="0"/>
                  <a:t>단계</a:t>
                </a:r>
                <a:endParaRPr lang="ko-KR" altLang="en-US" sz="900" dirty="0"/>
              </a:p>
            </p:txBody>
          </p:sp>
        </p:grpSp>
        <p:cxnSp>
          <p:nvCxnSpPr>
            <p:cNvPr id="69" name="직선 화살표 연결선 68"/>
            <p:cNvCxnSpPr/>
            <p:nvPr/>
          </p:nvCxnSpPr>
          <p:spPr>
            <a:xfrm flipV="1">
              <a:off x="5771817" y="2185876"/>
              <a:ext cx="292972" cy="43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1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2" y="1133766"/>
            <a:ext cx="6498553" cy="2795436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분석 </a:t>
            </a:r>
            <a:r>
              <a:rPr lang="en-US" altLang="ko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" sz="3000" b="1" dirty="0" smtClean="0">
                <a:solidFill>
                  <a:srgbClr val="004C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3000" b="1" dirty="0">
              <a:solidFill>
                <a:srgbClr val="004C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701636" y="727362"/>
            <a:ext cx="6109883" cy="0"/>
          </a:xfrm>
          <a:prstGeom prst="line">
            <a:avLst/>
          </a:prstGeom>
          <a:ln w="38100">
            <a:solidFill>
              <a:srgbClr val="004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265200" y="1652101"/>
            <a:ext cx="289877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-"/>
            </a:pPr>
            <a:r>
              <a:rPr lang="ko-KR" altLang="en-US" sz="1100" dirty="0" smtClean="0"/>
              <a:t>  접근방법</a:t>
            </a:r>
            <a:endParaRPr lang="en-US" altLang="ko-KR" sz="1100" dirty="0" smtClean="0"/>
          </a:p>
          <a:p>
            <a:r>
              <a:rPr lang="en-US" altLang="ko-KR" sz="1100" dirty="0" smtClean="0"/>
              <a:t>2017-8</a:t>
            </a:r>
            <a:r>
              <a:rPr lang="ko-KR" altLang="en-US" sz="1100" dirty="0" smtClean="0"/>
              <a:t>년 평균과 </a:t>
            </a:r>
            <a:r>
              <a:rPr lang="en-US" altLang="ko-KR" sz="1100" dirty="0" smtClean="0"/>
              <a:t>2019</a:t>
            </a:r>
            <a:r>
              <a:rPr lang="ko-KR" altLang="en-US" sz="1100" dirty="0" smtClean="0"/>
              <a:t>년 그리고 </a:t>
            </a:r>
            <a:r>
              <a:rPr lang="en-US" altLang="ko-KR" sz="1100" dirty="0"/>
              <a:t>2020</a:t>
            </a:r>
            <a:r>
              <a:rPr lang="ko-KR" altLang="en-US" sz="1100" dirty="0"/>
              <a:t>년의 </a:t>
            </a:r>
            <a:r>
              <a:rPr lang="ko-KR" altLang="en-US" sz="1100" dirty="0" smtClean="0"/>
              <a:t>가정용 </a:t>
            </a:r>
            <a:r>
              <a:rPr lang="ko-KR" altLang="en-US" sz="1100" dirty="0" err="1" smtClean="0"/>
              <a:t>전력판매량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통해 </a:t>
            </a:r>
            <a:r>
              <a:rPr lang="en-US" altLang="ko-KR" sz="1100" dirty="0" smtClean="0"/>
              <a:t>Covid-19 </a:t>
            </a:r>
            <a:r>
              <a:rPr lang="ko-KR" altLang="en-US" sz="1100" dirty="0" smtClean="0"/>
              <a:t>전 후의 가정에 변화가 </a:t>
            </a:r>
            <a:r>
              <a:rPr lang="ko-KR" altLang="en-US" sz="1100" dirty="0"/>
              <a:t>있는지 확인하고자 함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pPr>
              <a:buFont typeface="Arial"/>
              <a:buChar char="-"/>
            </a:pPr>
            <a:r>
              <a:rPr lang="ko-KR" altLang="en-US" sz="1100" dirty="0" smtClean="0"/>
              <a:t> 분석 </a:t>
            </a:r>
            <a:endParaRPr lang="en-US" altLang="ko-KR" sz="1100" dirty="0"/>
          </a:p>
          <a:p>
            <a:r>
              <a:rPr lang="en-US" altLang="ko-KR" sz="1100" dirty="0" smtClean="0"/>
              <a:t>2020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월 이후 사회적 </a:t>
            </a:r>
            <a:r>
              <a:rPr lang="ko-KR" altLang="en-US" sz="1100" dirty="0" err="1" smtClean="0"/>
              <a:t>거리두기로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재택근무 확산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초중고 </a:t>
            </a:r>
            <a:r>
              <a:rPr lang="ko-KR" altLang="en-US" sz="1100" dirty="0" err="1" smtClean="0"/>
              <a:t>개학연기</a:t>
            </a:r>
            <a:r>
              <a:rPr lang="ko-KR" altLang="en-US" sz="1100" dirty="0" smtClean="0"/>
              <a:t> 및 </a:t>
            </a:r>
            <a:r>
              <a:rPr lang="ko-KR" altLang="en-US" sz="1100" dirty="0" err="1" smtClean="0"/>
              <a:t>원격수업</a:t>
            </a:r>
            <a:r>
              <a:rPr lang="ko-KR" altLang="en-US" sz="1100" dirty="0" smtClean="0"/>
              <a:t> 전환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자가격리</a:t>
            </a:r>
            <a:r>
              <a:rPr lang="ko-KR" altLang="en-US" sz="1100" dirty="0" smtClean="0"/>
              <a:t> 등으로 </a:t>
            </a:r>
            <a:r>
              <a:rPr lang="en-US" altLang="ko-KR" sz="1100" dirty="0" smtClean="0"/>
              <a:t>2017-8</a:t>
            </a:r>
            <a:r>
              <a:rPr lang="ko-KR" altLang="en-US" sz="1100" dirty="0"/>
              <a:t>년 평균과 </a:t>
            </a:r>
            <a:r>
              <a:rPr lang="en-US" altLang="ko-KR" sz="1100" dirty="0"/>
              <a:t>2019</a:t>
            </a:r>
            <a:r>
              <a:rPr lang="ko-KR" altLang="en-US" sz="1100" dirty="0"/>
              <a:t>년 </a:t>
            </a:r>
            <a:r>
              <a:rPr lang="ko-KR" altLang="en-US" sz="1100" dirty="0" smtClean="0"/>
              <a:t>가정용 </a:t>
            </a:r>
            <a:r>
              <a:rPr lang="ko-KR" altLang="en-US" sz="1100" dirty="0" err="1"/>
              <a:t>전</a:t>
            </a:r>
            <a:r>
              <a:rPr lang="ko-KR" altLang="en-US" sz="1100" dirty="0" err="1" smtClean="0"/>
              <a:t>력판매량</a:t>
            </a:r>
            <a:r>
              <a:rPr lang="ko-KR" altLang="en-US" sz="1100" dirty="0" smtClean="0"/>
              <a:t> 차이보다 </a:t>
            </a:r>
            <a:r>
              <a:rPr lang="en-US" altLang="ko-KR" sz="1100" dirty="0"/>
              <a:t>2019</a:t>
            </a:r>
            <a:r>
              <a:rPr lang="ko-KR" altLang="en-US" sz="1100" dirty="0" smtClean="0"/>
              <a:t>년과 </a:t>
            </a:r>
            <a:r>
              <a:rPr lang="en-US" altLang="ko-KR" sz="1100" dirty="0" smtClean="0"/>
              <a:t>2020</a:t>
            </a:r>
            <a:r>
              <a:rPr lang="ko-KR" altLang="en-US" sz="1100" dirty="0" smtClean="0"/>
              <a:t>년 </a:t>
            </a:r>
            <a:r>
              <a:rPr lang="ko-KR" altLang="en-US" sz="1100" dirty="0"/>
              <a:t>가정용 </a:t>
            </a:r>
            <a:r>
              <a:rPr lang="ko-KR" altLang="en-US" sz="1100" dirty="0" err="1" smtClean="0"/>
              <a:t>전력판매량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차이가 더 커진 것을 볼 수 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다만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월 판매량은 감소했는데 이 이유는 전년도 대비 긴 장마 때문으로 전력판매량에 날씨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온도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습도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강우량 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영향이 가장 크게 미치는 것을 엿볼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-11274" y="1116469"/>
            <a:ext cx="6208143" cy="1201112"/>
            <a:chOff x="-143354" y="1116469"/>
            <a:chExt cx="6208143" cy="1201112"/>
          </a:xfrm>
        </p:grpSpPr>
        <p:grpSp>
          <p:nvGrpSpPr>
            <p:cNvPr id="54" name="그룹 53"/>
            <p:cNvGrpSpPr/>
            <p:nvPr/>
          </p:nvGrpSpPr>
          <p:grpSpPr>
            <a:xfrm>
              <a:off x="-143354" y="1116469"/>
              <a:ext cx="5985194" cy="1201112"/>
              <a:chOff x="138870" y="1037444"/>
              <a:chExt cx="5985194" cy="1201112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2000690" y="1160557"/>
                <a:ext cx="218440" cy="672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2231547" y="1312955"/>
                <a:ext cx="370840" cy="343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38870" y="1037444"/>
                <a:ext cx="198323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2020</a:t>
                </a:r>
                <a:r>
                  <a:rPr lang="ko-KR" altLang="en-US" sz="900" dirty="0" smtClean="0"/>
                  <a:t>년 </a:t>
                </a:r>
                <a:r>
                  <a:rPr lang="en-US" altLang="ko-KR" sz="900" dirty="0"/>
                  <a:t>2</a:t>
                </a:r>
                <a:r>
                  <a:rPr lang="ko-KR" altLang="en-US" sz="900" dirty="0" smtClean="0"/>
                  <a:t>월 </a:t>
                </a:r>
                <a:r>
                  <a:rPr lang="en-US" altLang="ko-KR" sz="900" dirty="0" smtClean="0"/>
                  <a:t>24</a:t>
                </a:r>
                <a:r>
                  <a:rPr lang="ko-KR" altLang="en-US" sz="900" dirty="0" smtClean="0"/>
                  <a:t>일 </a:t>
                </a:r>
                <a:r>
                  <a:rPr lang="en-US" altLang="ko-KR" sz="900" dirty="0" smtClean="0"/>
                  <a:t>~</a:t>
                </a:r>
                <a:r>
                  <a:rPr lang="ko-KR" altLang="en-US" sz="900" dirty="0" smtClean="0"/>
                  <a:t>사회적 </a:t>
                </a:r>
                <a:r>
                  <a:rPr lang="ko-KR" altLang="en-US" sz="900" dirty="0" err="1" smtClean="0"/>
                  <a:t>거리두기</a:t>
                </a:r>
                <a:endParaRPr lang="ko-KR" altLang="en-US" sz="9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2533" y="1200004"/>
                <a:ext cx="10246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 smtClean="0"/>
                  <a:t>강회된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거리두기</a:t>
                </a:r>
                <a:endParaRPr lang="ko-KR" altLang="en-US" sz="900" dirty="0"/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2676339" y="1446225"/>
                <a:ext cx="269240" cy="89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792405" y="1342244"/>
                <a:ext cx="992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 smtClean="0"/>
                  <a:t>완화된거리두기</a:t>
                </a:r>
                <a:endParaRPr lang="ko-KR" altLang="en-US" sz="9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2954804" y="1607595"/>
                <a:ext cx="15946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040390" y="1494644"/>
                <a:ext cx="10246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err="1" smtClean="0"/>
                  <a:t>생활속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 err="1" smtClean="0"/>
                  <a:t>거리두기</a:t>
                </a:r>
                <a:endParaRPr lang="ko-KR" altLang="en-US" sz="900" dirty="0"/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595144" y="1758805"/>
                <a:ext cx="688636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120446" y="1647044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2</a:t>
                </a:r>
                <a:r>
                  <a:rPr lang="ko-KR" altLang="en-US" sz="900" dirty="0" smtClean="0"/>
                  <a:t>단계</a:t>
                </a:r>
                <a:endParaRPr lang="ko-KR" altLang="en-US" sz="900" dirty="0"/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 flipV="1">
                <a:off x="5315074" y="1857622"/>
                <a:ext cx="482472" cy="288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10842" y="1758805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1</a:t>
                </a:r>
                <a:r>
                  <a:rPr lang="ko-KR" altLang="en-US" sz="900" dirty="0" smtClean="0"/>
                  <a:t>단계</a:t>
                </a:r>
                <a:endParaRPr lang="ko-KR" altLang="en-US" sz="900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>
                <a:off x="5852135" y="1977252"/>
                <a:ext cx="201906" cy="123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356269" y="1876019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1.5</a:t>
                </a:r>
                <a:r>
                  <a:rPr lang="ko-KR" altLang="en-US" sz="900" dirty="0" smtClean="0"/>
                  <a:t>단계</a:t>
                </a:r>
                <a:endParaRPr lang="ko-KR" altLang="en-US" sz="9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44446" y="2007724"/>
                <a:ext cx="4796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2</a:t>
                </a:r>
                <a:r>
                  <a:rPr lang="ko-KR" altLang="en-US" sz="900" dirty="0" smtClean="0"/>
                  <a:t>단계</a:t>
                </a:r>
                <a:endParaRPr lang="ko-KR" altLang="en-US" sz="900" dirty="0"/>
              </a:p>
            </p:txBody>
          </p:sp>
        </p:grpSp>
        <p:cxnSp>
          <p:nvCxnSpPr>
            <p:cNvPr id="69" name="직선 화살표 연결선 68"/>
            <p:cNvCxnSpPr/>
            <p:nvPr/>
          </p:nvCxnSpPr>
          <p:spPr>
            <a:xfrm flipV="1">
              <a:off x="5771817" y="2185876"/>
              <a:ext cx="292972" cy="43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화살표 연결선 7"/>
          <p:cNvCxnSpPr/>
          <p:nvPr/>
        </p:nvCxnSpPr>
        <p:spPr>
          <a:xfrm>
            <a:off x="1971961" y="2912303"/>
            <a:ext cx="11289" cy="3403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980580" y="3233331"/>
            <a:ext cx="2670" cy="13537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704708" y="2446020"/>
            <a:ext cx="512320" cy="148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53951" y="1300062"/>
            <a:ext cx="512320" cy="2625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454</ep:Words>
  <ep:PresentationFormat>화면 슬라이드 쇼(16:9)</ep:PresentationFormat>
  <ep:Paragraphs>62</ep:Paragraphs>
  <ep:Slides>6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Simple Light</vt:lpstr>
      <vt:lpstr>PowerPoint 프레젠테이션</vt:lpstr>
      <vt:lpstr>원인 분석 3.</vt:lpstr>
      <vt:lpstr>원인 분석 3.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2023-10-12T19:53:54.712</dcterms:created>
  <dc:creator>user</dc:creator>
  <cp:lastModifiedBy>user</cp:lastModifiedBy>
  <dcterms:modified xsi:type="dcterms:W3CDTF">2023-10-12T11:08:02.551</dcterms:modified>
  <cp:revision>61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