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60" r:id="rId3"/>
    <p:sldId id="257" r:id="rId4"/>
    <p:sldId id="281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08"/>
    <p:restoredTop sz="94778"/>
  </p:normalViewPr>
  <p:slideViewPr>
    <p:cSldViewPr snapToGrid="0">
      <p:cViewPr varScale="1">
        <p:scale>
          <a:sx n="101" d="100"/>
          <a:sy n="101" d="100"/>
        </p:scale>
        <p:origin x="20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9370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499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7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5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511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3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13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57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98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2/23/23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74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385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938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cloud.google.com/apis/library?project=sentimentandrisk&amp;cloudshell=true" TargetMode="External"/><Relationship Id="rId2" Type="http://schemas.openxmlformats.org/officeDocument/2006/relationships/hyperlink" Target="https://codelabs.developers.google.com/codelabs/cloud-natural-language-python3#7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alpaca.markets/docs/market-data/news/" TargetMode="External"/><Relationship Id="rId5" Type="http://schemas.openxmlformats.org/officeDocument/2006/relationships/hyperlink" Target="https://hvplot.holoviz.org/user_guide/Timeseries_Data.html" TargetMode="External"/><Relationship Id="rId4" Type="http://schemas.openxmlformats.org/officeDocument/2006/relationships/hyperlink" Target="https://docs.data.nasdaq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 descr="A colorful light bulb with business icons">
            <a:extLst>
              <a:ext uri="{FF2B5EF4-FFF2-40B4-BE49-F238E27FC236}">
                <a16:creationId xmlns:a16="http://schemas.microsoft.com/office/drawing/2014/main" id="{28AFC8B3-52C3-FB9B-887E-51CF06A62F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8" r="9853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7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70706-28CD-3E38-1D60-703B49164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/>
              <a:t>Crypto &amp; Stock Sentiment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CBBB3D-BA8C-D4C0-5752-CAF763C1E3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sz="2000" dirty="0"/>
              <a:t>Zac         Damian      Neya</a:t>
            </a:r>
          </a:p>
          <a:p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5725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AA8BA5D-0063-AFF4-CB80-48B65029F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Before analysis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54A443-12AB-23EC-3731-1FD5E7E285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/>
              <a:t>Risk Profile Ticker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DB1FF2B-A848-011D-FC45-672B03410E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1900" dirty="0"/>
              <a:t>Minimal Risk 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900" dirty="0"/>
              <a:t>Maximum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900" dirty="0"/>
              <a:t>Maximum Risk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900" dirty="0"/>
              <a:t>Maximum Risk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900" dirty="0"/>
              <a:t>Maximum Risk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900" dirty="0"/>
              <a:t>Maximum Risk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9E24D9D-3CEE-B05A-EF22-B716575037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400" b="1" dirty="0"/>
              <a:t>Risk Profile Ticker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39E3BF-0EA3-BFEE-5FFA-1AA59E35770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Minimal Risk stocks have favorable sentiment.</a:t>
            </a:r>
          </a:p>
          <a:p>
            <a:endParaRPr lang="en-US" dirty="0"/>
          </a:p>
          <a:p>
            <a:r>
              <a:rPr lang="en-US" dirty="0"/>
              <a:t>Maximum Risk stocks/ETFs will have negative/less favorable sentiment.</a:t>
            </a:r>
          </a:p>
        </p:txBody>
      </p:sp>
    </p:spTree>
    <p:extLst>
      <p:ext uri="{BB962C8B-B14F-4D97-AF65-F5344CB8AC3E}">
        <p14:creationId xmlns:p14="http://schemas.microsoft.com/office/powerpoint/2010/main" val="515491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E45F2B-B41A-5BF7-0E3E-89EBC2C9A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806631"/>
          </a:xfrm>
        </p:spPr>
        <p:txBody>
          <a:bodyPr/>
          <a:lstStyle/>
          <a:p>
            <a:r>
              <a:rPr lang="en-US" dirty="0"/>
              <a:t>Stock Sentiment	</a:t>
            </a:r>
          </a:p>
        </p:txBody>
      </p:sp>
      <p:pic>
        <p:nvPicPr>
          <p:cNvPr id="9" name="Content Placeholder 8" descr="Table&#10;&#10;Description automatically generated">
            <a:extLst>
              <a:ext uri="{FF2B5EF4-FFF2-40B4-BE49-F238E27FC236}">
                <a16:creationId xmlns:a16="http://schemas.microsoft.com/office/drawing/2014/main" id="{E4B1304F-D3B3-1599-A020-A786FFEA18A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75210" y="2303082"/>
            <a:ext cx="3851911" cy="1726307"/>
          </a:xfrm>
          <a:ln>
            <a:solidFill>
              <a:srgbClr val="00B0F0"/>
            </a:solidFill>
          </a:ln>
        </p:spPr>
      </p:pic>
      <p:pic>
        <p:nvPicPr>
          <p:cNvPr id="18" name="Content Placeholder 1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ABCA781-3B76-DA62-7C35-A0579AB2BA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47933" y="2240280"/>
            <a:ext cx="5719228" cy="4069080"/>
          </a:xfrm>
          <a:ln>
            <a:solidFill>
              <a:srgbClr val="00B0F0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43702D5-D5BA-2DED-58EF-E3C51C7A9259}"/>
              </a:ext>
            </a:extLst>
          </p:cNvPr>
          <p:cNvSpPr txBox="1"/>
          <p:nvPr/>
        </p:nvSpPr>
        <p:spPr>
          <a:xfrm>
            <a:off x="914400" y="4340888"/>
            <a:ext cx="3668377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AAPL total avg sentiment = -2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SPY total avg sentiment = 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TSLA total avg sentiment = 0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93865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hart, scatter chart&#10;&#10;Description automatically generated">
            <a:extLst>
              <a:ext uri="{FF2B5EF4-FFF2-40B4-BE49-F238E27FC236}">
                <a16:creationId xmlns:a16="http://schemas.microsoft.com/office/drawing/2014/main" id="{F9258D85-3BD6-CAB6-9E4F-C87E8C258F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27881" y="3765492"/>
            <a:ext cx="6531936" cy="299375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DC16E9-F549-46E4-B510-32B5AC0AB837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TSLA </a:t>
            </a:r>
          </a:p>
        </p:txBody>
      </p:sp>
      <p:pic>
        <p:nvPicPr>
          <p:cNvPr id="10" name="Content Placeholder 9" descr="Text&#10;&#10;Description automatically generated with medium confidence">
            <a:extLst>
              <a:ext uri="{FF2B5EF4-FFF2-40B4-BE49-F238E27FC236}">
                <a16:creationId xmlns:a16="http://schemas.microsoft.com/office/drawing/2014/main" id="{0A12A744-787C-502E-3D72-EC2C87AF974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292402" y="2279265"/>
            <a:ext cx="4606394" cy="1318945"/>
          </a:xfrm>
        </p:spPr>
      </p:pic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EFCB1CA-585D-355E-2437-5521FBD9D4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5694" y="4587957"/>
            <a:ext cx="2814531" cy="204470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92BC8191-D563-22A7-0682-B4B39C8CF522}"/>
              </a:ext>
            </a:extLst>
          </p:cNvPr>
          <p:cNvGrpSpPr/>
          <p:nvPr/>
        </p:nvGrpSpPr>
        <p:grpSpPr>
          <a:xfrm>
            <a:off x="788546" y="2225842"/>
            <a:ext cx="5055840" cy="3616158"/>
            <a:chOff x="788546" y="2225842"/>
            <a:chExt cx="5055840" cy="361615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454CADC-2E79-9DBD-523A-4D7EC45D2648}"/>
                </a:ext>
              </a:extLst>
            </p:cNvPr>
            <p:cNvSpPr txBox="1"/>
            <p:nvPr/>
          </p:nvSpPr>
          <p:spPr>
            <a:xfrm>
              <a:off x="788546" y="2225842"/>
              <a:ext cx="4741683" cy="1200329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The highest sentiment was during TSLA</a:t>
              </a:r>
            </a:p>
            <a:p>
              <a:r>
                <a:rPr lang="en-US" dirty="0"/>
                <a:t>stock split.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Lowest sentiment – Jan 2023.  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A84B6FB-8E38-845C-067F-A773FFD399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4300" y="3426171"/>
              <a:ext cx="2012919" cy="24158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3DD7C65-BA7A-2C87-CF0F-AEA09023A9B7}"/>
                </a:ext>
              </a:extLst>
            </p:cNvPr>
            <p:cNvCxnSpPr>
              <a:cxnSpLocks/>
            </p:cNvCxnSpPr>
            <p:nvPr/>
          </p:nvCxnSpPr>
          <p:spPr>
            <a:xfrm>
              <a:off x="4603793" y="2225842"/>
              <a:ext cx="1240593" cy="19808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Left Brace 15">
            <a:extLst>
              <a:ext uri="{FF2B5EF4-FFF2-40B4-BE49-F238E27FC236}">
                <a16:creationId xmlns:a16="http://schemas.microsoft.com/office/drawing/2014/main" id="{D3534D21-F450-06E0-F1F1-C200CE36E696}"/>
              </a:ext>
            </a:extLst>
          </p:cNvPr>
          <p:cNvSpPr/>
          <p:nvPr/>
        </p:nvSpPr>
        <p:spPr>
          <a:xfrm rot="4822873">
            <a:off x="5615889" y="4204150"/>
            <a:ext cx="648887" cy="604210"/>
          </a:xfrm>
          <a:prstGeom prst="leftBrace">
            <a:avLst>
              <a:gd name="adj1" fmla="val 8333"/>
              <a:gd name="adj2" fmla="val 5424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56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FF70039-EDAA-9B28-936A-10853C4FA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&amp; Sentiment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C83876-A0EE-F94E-3340-AE0838D54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ln>
            <a:solidFill>
              <a:srgbClr val="00B0F0"/>
            </a:solidFill>
          </a:ln>
        </p:spPr>
        <p:txBody>
          <a:bodyPr>
            <a:normAutofit fontScale="85000" lnSpcReduction="20000"/>
          </a:bodyPr>
          <a:lstStyle/>
          <a:p>
            <a:r>
              <a:rPr lang="en-US" sz="1600" b="1" dirty="0"/>
              <a:t>Risk Profile Ticker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 dirty="0"/>
              <a:t>Minimal Risk AAPL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 dirty="0"/>
              <a:t>Maximum ADA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 dirty="0"/>
              <a:t>Maximum Risk BTC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 dirty="0"/>
              <a:t>Maximum Risk ETH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 dirty="0"/>
              <a:t>Maximum Risk SPY 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1400" dirty="0"/>
              <a:t>Maximum Risk TSLA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FB0A02-8680-8127-95CD-2F893D689B45}"/>
              </a:ext>
            </a:extLst>
          </p:cNvPr>
          <p:cNvSpPr txBox="1"/>
          <p:nvPr/>
        </p:nvSpPr>
        <p:spPr>
          <a:xfrm>
            <a:off x="4761746" y="1144443"/>
            <a:ext cx="6561574" cy="44319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Findings After Analysis:</a:t>
            </a:r>
          </a:p>
          <a:p>
            <a:endParaRPr lang="en-US" sz="2400" b="1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Sentiment Analysis can be used as a technical trigger to invest or purchase options contracts.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Minimal Risk stocks have less favorable market sentiment.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Maximum Risk stocks have high sentiment.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730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23DC0-106E-F2BE-C092-7999E797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Resource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16EB6C-3258-CFBC-8198-845CAE41E7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Neya’s resources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2740A1-942D-1294-7E88-FCD7E7F0F01D}"/>
              </a:ext>
            </a:extLst>
          </p:cNvPr>
          <p:cNvSpPr txBox="1">
            <a:spLocks noGrp="1"/>
          </p:cNvSpPr>
          <p:nvPr>
            <p:ph sz="half" idx="2"/>
          </p:nvPr>
        </p:nvSpPr>
        <p:spPr>
          <a:xfrm>
            <a:off x="1115568" y="3203688"/>
            <a:ext cx="4937760" cy="3561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2"/>
              </a:rPr>
              <a:t>https://codelabs.developers.google.com/codelabs/cloud-natural-language-python3#7</a:t>
            </a:r>
            <a:endParaRPr lang="en-US" sz="1400" dirty="0"/>
          </a:p>
          <a:p>
            <a:r>
              <a:rPr lang="en-US" sz="1400" dirty="0" err="1"/>
              <a:t>Gcloud</a:t>
            </a:r>
            <a:r>
              <a:rPr lang="en-US" sz="1400" dirty="0"/>
              <a:t> Google Cloud: </a:t>
            </a:r>
            <a:r>
              <a:rPr lang="en-US" sz="1400" dirty="0">
                <a:hlinkClick r:id="rId3"/>
              </a:rPr>
              <a:t>https://console.cloud.google.com/apis/library?project=sentimentandrisk&amp;cloudshell=true</a:t>
            </a:r>
            <a:endParaRPr lang="en-US" sz="1400" dirty="0"/>
          </a:p>
          <a:p>
            <a:r>
              <a:rPr lang="en-US" sz="1400" dirty="0"/>
              <a:t>Sentiment data – RTAT </a:t>
            </a:r>
            <a:r>
              <a:rPr lang="en-US" sz="1400" dirty="0" err="1"/>
              <a:t>nasdaq</a:t>
            </a:r>
            <a:r>
              <a:rPr lang="en-US" sz="1400" dirty="0"/>
              <a:t> reports. </a:t>
            </a:r>
            <a:r>
              <a:rPr lang="en-US" sz="1400" dirty="0">
                <a:hlinkClick r:id="rId4"/>
              </a:rPr>
              <a:t>https://docs.data.nasdaq.com</a:t>
            </a:r>
            <a:endParaRPr lang="en-US" sz="1400" dirty="0"/>
          </a:p>
          <a:p>
            <a:r>
              <a:rPr lang="en-US" sz="1400" dirty="0"/>
              <a:t>Plots:  </a:t>
            </a:r>
            <a:r>
              <a:rPr lang="en-US" sz="1400" dirty="0">
                <a:hlinkClick r:id="rId5"/>
              </a:rPr>
              <a:t>https://hvplot.holoviz.org/user_guide/Timeseries_Data.html</a:t>
            </a:r>
            <a:endParaRPr lang="en-US" sz="1400" dirty="0"/>
          </a:p>
          <a:p>
            <a:r>
              <a:rPr lang="en-US" sz="1400" dirty="0"/>
              <a:t>News: </a:t>
            </a:r>
            <a:r>
              <a:rPr lang="en-US" sz="1400" dirty="0">
                <a:hlinkClick r:id="rId6"/>
              </a:rPr>
              <a:t>https://alpaca.markets/docs/market-data/news/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6051507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412724"/>
      </a:dk2>
      <a:lt2>
        <a:srgbClr val="E2E8E4"/>
      </a:lt2>
      <a:accent1>
        <a:srgbClr val="D739AE"/>
      </a:accent1>
      <a:accent2>
        <a:srgbClr val="C5275A"/>
      </a:accent2>
      <a:accent3>
        <a:srgbClr val="D74839"/>
      </a:accent3>
      <a:accent4>
        <a:srgbClr val="C57827"/>
      </a:accent4>
      <a:accent5>
        <a:srgbClr val="B0A72F"/>
      </a:accent5>
      <a:accent6>
        <a:srgbClr val="81B223"/>
      </a:accent6>
      <a:hlink>
        <a:srgbClr val="31944B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235</Words>
  <Application>Microsoft Macintosh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Neue Haas Grotesk Text Pro</vt:lpstr>
      <vt:lpstr>Wingdings</vt:lpstr>
      <vt:lpstr>AccentBoxVTI</vt:lpstr>
      <vt:lpstr>Crypto &amp; Stock Sentiment</vt:lpstr>
      <vt:lpstr>Before analysis </vt:lpstr>
      <vt:lpstr>Stock Sentiment </vt:lpstr>
      <vt:lpstr>TSLA </vt:lpstr>
      <vt:lpstr>Risk &amp; Sentiment</vt:lpstr>
      <vt:lpstr>Resource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 &amp; Stock Sentiment</dc:title>
  <dc:creator>NEYA CLEMONS</dc:creator>
  <cp:lastModifiedBy>NEYA CLEMONS</cp:lastModifiedBy>
  <cp:revision>4</cp:revision>
  <dcterms:created xsi:type="dcterms:W3CDTF">2023-02-23T21:42:44Z</dcterms:created>
  <dcterms:modified xsi:type="dcterms:W3CDTF">2023-02-24T04:06:18Z</dcterms:modified>
</cp:coreProperties>
</file>