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60" r:id="rId4"/>
    <p:sldId id="276" r:id="rId5"/>
    <p:sldId id="275" r:id="rId6"/>
    <p:sldId id="274" r:id="rId7"/>
    <p:sldId id="262" r:id="rId8"/>
    <p:sldId id="272" r:id="rId9"/>
    <p:sldId id="263" r:id="rId10"/>
    <p:sldId id="261" r:id="rId11"/>
    <p:sldId id="271" r:id="rId12"/>
    <p:sldId id="270" r:id="rId13"/>
    <p:sldId id="269" r:id="rId14"/>
    <p:sldId id="268" r:id="rId15"/>
    <p:sldId id="265" r:id="rId16"/>
    <p:sldId id="266" r:id="rId17"/>
    <p:sldId id="267" r:id="rId18"/>
    <p:sldId id="264" r:id="rId19"/>
    <p:sldId id="259" r:id="rId2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snapToObjects="1">
      <p:cViewPr varScale="1">
        <p:scale>
          <a:sx n="92" d="100"/>
          <a:sy n="92" d="100"/>
        </p:scale>
        <p:origin x="786" y="72"/>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30/03/2020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19</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30/03/2020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30/03/2020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30/03/2020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30/03/2020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30/03/2020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30/03/2020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30/03/2020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30/03/2020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B969C76-FEF0-42E7-9612-ACF546ECDF2F}"/>
              </a:ext>
            </a:extLst>
          </p:cNvPr>
          <p:cNvSpPr txBox="1"/>
          <p:nvPr/>
        </p:nvSpPr>
        <p:spPr>
          <a:xfrm>
            <a:off x="2356588" y="2945575"/>
            <a:ext cx="3564108" cy="1323439"/>
          </a:xfrm>
          <a:prstGeom prst="rect">
            <a:avLst/>
          </a:prstGeom>
          <a:noFill/>
        </p:spPr>
        <p:txBody>
          <a:bodyPr wrap="square" rtlCol="0">
            <a:spAutoFit/>
          </a:bodyPr>
          <a:lstStyle/>
          <a:p>
            <a:pPr algn="just"/>
            <a:endParaRPr lang="es-CO" sz="1600" dirty="0">
              <a:solidFill>
                <a:srgbClr val="274FB2"/>
              </a:solidFill>
            </a:endParaRPr>
          </a:p>
          <a:p>
            <a:pPr algn="just"/>
            <a:r>
              <a:rPr lang="es-CO" sz="1600" dirty="0" smtClean="0">
                <a:solidFill>
                  <a:srgbClr val="274FB2"/>
                </a:solidFill>
              </a:rPr>
              <a:t>Damián </a:t>
            </a:r>
            <a:r>
              <a:rPr lang="es-CO" sz="1600" dirty="0">
                <a:solidFill>
                  <a:srgbClr val="274FB2"/>
                </a:solidFill>
              </a:rPr>
              <a:t>Cárdenas</a:t>
            </a:r>
          </a:p>
          <a:p>
            <a:pPr algn="just"/>
            <a:r>
              <a:rPr lang="es-CO" sz="1600" dirty="0">
                <a:solidFill>
                  <a:srgbClr val="274FB2"/>
                </a:solidFill>
              </a:rPr>
              <a:t>Esteban Restrepo</a:t>
            </a:r>
          </a:p>
          <a:p>
            <a:pPr algn="just"/>
            <a:endParaRPr lang="es-CO" sz="1600" dirty="0">
              <a:solidFill>
                <a:srgbClr val="274FB2"/>
              </a:solidFill>
            </a:endParaRPr>
          </a:p>
          <a:p>
            <a:pPr algn="just"/>
            <a:r>
              <a:rPr lang="es-CO" sz="1600" dirty="0">
                <a:solidFill>
                  <a:srgbClr val="274FB2"/>
                </a:solidFill>
              </a:rPr>
              <a:t>2061250</a:t>
            </a:r>
          </a:p>
        </p:txBody>
      </p:sp>
      <p:sp>
        <p:nvSpPr>
          <p:cNvPr id="3" name="CuadroTexto 2">
            <a:extLst>
              <a:ext uri="{FF2B5EF4-FFF2-40B4-BE49-F238E27FC236}">
                <a16:creationId xmlns:a16="http://schemas.microsoft.com/office/drawing/2014/main" id="{BEB16994-21F9-4F9B-9905-C387A418700D}"/>
              </a:ext>
            </a:extLst>
          </p:cNvPr>
          <p:cNvSpPr txBox="1"/>
          <p:nvPr/>
        </p:nvSpPr>
        <p:spPr>
          <a:xfrm>
            <a:off x="297711" y="1364700"/>
            <a:ext cx="4986669" cy="523220"/>
          </a:xfrm>
          <a:prstGeom prst="rect">
            <a:avLst/>
          </a:prstGeom>
          <a:noFill/>
        </p:spPr>
        <p:txBody>
          <a:bodyPr wrap="square" rtlCol="0">
            <a:spAutoFit/>
          </a:bodyPr>
          <a:lstStyle/>
          <a:p>
            <a:r>
              <a:rPr lang="es-ES" sz="2800" dirty="0">
                <a:solidFill>
                  <a:srgbClr val="274FB2"/>
                </a:solidFill>
                <a:latin typeface="Work Sans" panose="00000500000000000000" pitchFamily="2" charset="0"/>
              </a:rPr>
              <a:t>ENTREGA Y COMUNICACIÓN</a:t>
            </a:r>
          </a:p>
        </p:txBody>
      </p:sp>
    </p:spTree>
    <p:extLst>
      <p:ext uri="{BB962C8B-B14F-4D97-AF65-F5344CB8AC3E}">
        <p14:creationId xmlns:p14="http://schemas.microsoft.com/office/powerpoint/2010/main" val="811329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1E1EFA2-A09F-4F6F-9810-8C59F6596A4B}"/>
              </a:ext>
            </a:extLst>
          </p:cNvPr>
          <p:cNvSpPr txBox="1"/>
          <p:nvPr/>
        </p:nvSpPr>
        <p:spPr>
          <a:xfrm>
            <a:off x="1693420" y="529726"/>
            <a:ext cx="5461752" cy="523220"/>
          </a:xfrm>
          <a:prstGeom prst="rect">
            <a:avLst/>
          </a:prstGeom>
          <a:noFill/>
        </p:spPr>
        <p:txBody>
          <a:bodyPr wrap="none" rtlCol="0">
            <a:spAutoFit/>
          </a:bodyPr>
          <a:lstStyle/>
          <a:p>
            <a:pPr algn="just"/>
            <a:r>
              <a:rPr lang="es-CO" sz="2800" dirty="0">
                <a:solidFill>
                  <a:srgbClr val="0070C0"/>
                </a:solidFill>
                <a:latin typeface="Times New Roman" panose="02020603050405020304" pitchFamily="18" charset="0"/>
                <a:cs typeface="Times New Roman" panose="02020603050405020304" pitchFamily="18" charset="0"/>
              </a:rPr>
              <a:t>¿QUE FUNCION VA A CUMPLIR?</a:t>
            </a:r>
            <a:endParaRPr lang="es-ES" sz="2800" dirty="0">
              <a:solidFill>
                <a:srgbClr val="0070C0"/>
              </a:solidFill>
              <a:latin typeface="Times New Roman" panose="02020603050405020304" pitchFamily="18" charset="0"/>
              <a:cs typeface="Times New Roman" panose="02020603050405020304" pitchFamily="18" charset="0"/>
            </a:endParaRPr>
          </a:p>
        </p:txBody>
      </p:sp>
      <p:sp>
        <p:nvSpPr>
          <p:cNvPr id="3" name="2 Marcador de contenido">
            <a:extLst>
              <a:ext uri="{FF2B5EF4-FFF2-40B4-BE49-F238E27FC236}">
                <a16:creationId xmlns:a16="http://schemas.microsoft.com/office/drawing/2014/main" id="{BCF89225-A7AD-4CFC-9DB4-E8086ECD196F}"/>
              </a:ext>
            </a:extLst>
          </p:cNvPr>
          <p:cNvSpPr txBox="1">
            <a:spLocks/>
          </p:cNvSpPr>
          <p:nvPr/>
        </p:nvSpPr>
        <p:spPr>
          <a:xfrm>
            <a:off x="709304" y="1382874"/>
            <a:ext cx="7429985" cy="35768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es-CO" sz="1000" dirty="0"/>
          </a:p>
        </p:txBody>
      </p:sp>
      <p:sp>
        <p:nvSpPr>
          <p:cNvPr id="4" name="Rectángulo 3"/>
          <p:cNvSpPr/>
          <p:nvPr/>
        </p:nvSpPr>
        <p:spPr>
          <a:xfrm>
            <a:off x="709303" y="1833086"/>
            <a:ext cx="7686551" cy="923330"/>
          </a:xfrm>
          <a:prstGeom prst="rect">
            <a:avLst/>
          </a:prstGeom>
        </p:spPr>
        <p:txBody>
          <a:bodyPr wrap="square">
            <a:spAutoFit/>
          </a:bodyPr>
          <a:lstStyle/>
          <a:p>
            <a:pPr marL="285750" indent="-285750" algn="just">
              <a:buFont typeface="Wingdings" panose="05000000000000000000" pitchFamily="2" charset="2"/>
              <a:buChar char="Ø"/>
            </a:pPr>
            <a:r>
              <a:rPr lang="es-CO" dirty="0">
                <a:latin typeface="Times New Roman" panose="02020603050405020304" pitchFamily="18" charset="0"/>
                <a:cs typeface="Times New Roman" panose="02020603050405020304" pitchFamily="18" charset="0"/>
              </a:rPr>
              <a:t>El </a:t>
            </a:r>
            <a:r>
              <a:rPr lang="es-CO" dirty="0" smtClean="0">
                <a:latin typeface="Times New Roman" panose="02020603050405020304" pitchFamily="18" charset="0"/>
                <a:cs typeface="Times New Roman" panose="02020603050405020304" pitchFamily="18" charset="0"/>
              </a:rPr>
              <a:t>cliente podrá agilizar el pedido y estar </a:t>
            </a:r>
            <a:r>
              <a:rPr lang="es-CO" dirty="0">
                <a:latin typeface="Times New Roman" panose="02020603050405020304" pitchFamily="18" charset="0"/>
                <a:cs typeface="Times New Roman" panose="02020603050405020304" pitchFamily="18" charset="0"/>
              </a:rPr>
              <a:t>en contacto con el </a:t>
            </a:r>
            <a:r>
              <a:rPr lang="es-CO" dirty="0" smtClean="0">
                <a:latin typeface="Times New Roman" panose="02020603050405020304" pitchFamily="18" charset="0"/>
                <a:cs typeface="Times New Roman" panose="02020603050405020304" pitchFamily="18" charset="0"/>
              </a:rPr>
              <a:t>trabajador  </a:t>
            </a:r>
            <a:r>
              <a:rPr lang="es-CO" dirty="0">
                <a:latin typeface="Times New Roman" panose="02020603050405020304" pitchFamily="18" charset="0"/>
                <a:cs typeface="Times New Roman" panose="02020603050405020304" pitchFamily="18" charset="0"/>
              </a:rPr>
              <a:t>mediante la automatización de un mensaje o notificación respecto al proceso </a:t>
            </a:r>
            <a:r>
              <a:rPr lang="es-CO" dirty="0" smtClean="0">
                <a:latin typeface="Times New Roman" panose="02020603050405020304" pitchFamily="18" charset="0"/>
                <a:cs typeface="Times New Roman" panose="02020603050405020304" pitchFamily="18" charset="0"/>
              </a:rPr>
              <a:t>y entrega de su trabajo </a:t>
            </a:r>
            <a:r>
              <a:rPr lang="es-CO" dirty="0">
                <a:latin typeface="Times New Roman" panose="02020603050405020304" pitchFamily="18" charset="0"/>
                <a:cs typeface="Times New Roman" panose="02020603050405020304" pitchFamily="18" charset="0"/>
              </a:rPr>
              <a:t>o producto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592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249FE85-E8D0-422E-A65D-4236C723E079}"/>
              </a:ext>
            </a:extLst>
          </p:cNvPr>
          <p:cNvSpPr/>
          <p:nvPr/>
        </p:nvSpPr>
        <p:spPr>
          <a:xfrm>
            <a:off x="166254" y="1930687"/>
            <a:ext cx="4572000" cy="2592056"/>
          </a:xfrm>
          <a:prstGeom prst="rect">
            <a:avLst/>
          </a:prstGeom>
        </p:spPr>
        <p:txBody>
          <a:bodyPr>
            <a:spAutoFit/>
          </a:bodyPr>
          <a:lstStyle/>
          <a:p>
            <a:pPr>
              <a:lnSpc>
                <a:spcPct val="107000"/>
              </a:lnSpc>
              <a:spcAft>
                <a:spcPts val="800"/>
              </a:spcAft>
            </a:pPr>
            <a:endParaRPr lang="es-CO" sz="1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s-CO" dirty="0"/>
              <a:t>Por medio de una buena </a:t>
            </a:r>
            <a:r>
              <a:rPr lang="es-CO" b="1" dirty="0"/>
              <a:t>comunicación</a:t>
            </a:r>
            <a:r>
              <a:rPr lang="es-CO" dirty="0"/>
              <a:t>, es posible transmitir una igualdad social a los trabajadores.</a:t>
            </a:r>
          </a:p>
          <a:p>
            <a:r>
              <a:rPr lang="es-CO" dirty="0"/>
              <a:t> </a:t>
            </a:r>
          </a:p>
          <a:p>
            <a:pPr marL="285750" lvl="0" indent="-285750">
              <a:buFont typeface="Arial" panose="020B0604020202020204" pitchFamily="34" charset="0"/>
              <a:buChar char="•"/>
            </a:pPr>
            <a:r>
              <a:rPr lang="es-CO" dirty="0"/>
              <a:t>Mejora la productividad de la empresa al facilitar el intercambio de información fundamental, sin mayores burocracias.</a:t>
            </a:r>
          </a:p>
          <a:p>
            <a:r>
              <a:rPr lang="es-CO" dirty="0"/>
              <a:t> </a:t>
            </a:r>
          </a:p>
        </p:txBody>
      </p:sp>
      <p:sp>
        <p:nvSpPr>
          <p:cNvPr id="3" name="CuadroTexto 2"/>
          <p:cNvSpPr txBox="1"/>
          <p:nvPr/>
        </p:nvSpPr>
        <p:spPr>
          <a:xfrm>
            <a:off x="4457700" y="1792161"/>
            <a:ext cx="4584476" cy="3139321"/>
          </a:xfrm>
          <a:prstGeom prst="rect">
            <a:avLst/>
          </a:prstGeom>
          <a:noFill/>
        </p:spPr>
        <p:txBody>
          <a:bodyPr wrap="square" rtlCol="0">
            <a:spAutoFit/>
          </a:bodyPr>
          <a:lstStyle/>
          <a:p>
            <a:pPr marL="285750" lvl="0" indent="-285750">
              <a:buFont typeface="Arial" panose="020B0604020202020204" pitchFamily="34" charset="0"/>
              <a:buChar char="•"/>
            </a:pPr>
            <a:r>
              <a:rPr lang="es-CO" dirty="0"/>
              <a:t>Permite que el trabajador, empleados, empleadores y clientes como tal estén al tanto de los objetivos de la organización y lo que deben hacer para contribuir al cumplimiento de estos. </a:t>
            </a:r>
          </a:p>
          <a:p>
            <a:r>
              <a:rPr lang="es-CO" dirty="0"/>
              <a:t> </a:t>
            </a:r>
          </a:p>
          <a:p>
            <a:pPr marL="285750" lvl="0" indent="-285750">
              <a:buFont typeface="Arial" panose="020B0604020202020204" pitchFamily="34" charset="0"/>
              <a:buChar char="•"/>
            </a:pPr>
            <a:r>
              <a:rPr lang="es-CO" dirty="0"/>
              <a:t>Mejoras sustanciales para la empresa, tanto a nivel interno de la gestión operativa como en la </a:t>
            </a:r>
            <a:r>
              <a:rPr lang="es-CO" dirty="0" smtClean="0"/>
              <a:t>asignación </a:t>
            </a:r>
            <a:r>
              <a:rPr lang="es-CO" dirty="0"/>
              <a:t>de entrega, lo que se traduce clientes mas </a:t>
            </a:r>
            <a:r>
              <a:rPr lang="es-CO" dirty="0" smtClean="0"/>
              <a:t>felices. </a:t>
            </a:r>
            <a:endParaRPr lang="es-CO" dirty="0"/>
          </a:p>
          <a:p>
            <a:endParaRPr lang="es-CO" dirty="0"/>
          </a:p>
        </p:txBody>
      </p:sp>
      <p:sp>
        <p:nvSpPr>
          <p:cNvPr id="4" name="CuadroTexto 3"/>
          <p:cNvSpPr txBox="1"/>
          <p:nvPr/>
        </p:nvSpPr>
        <p:spPr>
          <a:xfrm>
            <a:off x="3865230" y="891928"/>
            <a:ext cx="1496885" cy="830997"/>
          </a:xfrm>
          <a:prstGeom prst="rect">
            <a:avLst/>
          </a:prstGeom>
          <a:noFill/>
        </p:spPr>
        <p:txBody>
          <a:bodyPr wrap="none" rtlCol="0">
            <a:spAutoFit/>
          </a:bodyPr>
          <a:lstStyle/>
          <a:p>
            <a:r>
              <a:rPr lang="es-ES" sz="2400" b="1" dirty="0">
                <a:solidFill>
                  <a:schemeClr val="accent1"/>
                </a:solidFill>
                <a:ea typeface="Calibri" panose="020F0502020204030204" pitchFamily="34" charset="0"/>
                <a:cs typeface="Times New Roman" panose="02020603050405020304" pitchFamily="18" charset="0"/>
              </a:rPr>
              <a:t>Beneficios</a:t>
            </a:r>
            <a:endParaRPr lang="es-CO" sz="2400" dirty="0">
              <a:solidFill>
                <a:schemeClr val="accent1"/>
              </a:solidFill>
              <a:ea typeface="Calibri" panose="020F0502020204030204" pitchFamily="34" charset="0"/>
              <a:cs typeface="Times New Roman" panose="02020603050405020304" pitchFamily="18" charset="0"/>
            </a:endParaRPr>
          </a:p>
          <a:p>
            <a:endParaRPr lang="es-CO" sz="2400" dirty="0"/>
          </a:p>
        </p:txBody>
      </p:sp>
    </p:spTree>
    <p:extLst>
      <p:ext uri="{BB962C8B-B14F-4D97-AF65-F5344CB8AC3E}">
        <p14:creationId xmlns:p14="http://schemas.microsoft.com/office/powerpoint/2010/main" val="3729484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F0BB4F1-F0C1-4C95-B24D-318140BC6F0B}"/>
              </a:ext>
            </a:extLst>
          </p:cNvPr>
          <p:cNvSpPr/>
          <p:nvPr/>
        </p:nvSpPr>
        <p:spPr>
          <a:xfrm>
            <a:off x="2286000" y="1296145"/>
            <a:ext cx="4572000" cy="2337307"/>
          </a:xfrm>
          <a:prstGeom prst="rect">
            <a:avLst/>
          </a:prstGeom>
        </p:spPr>
        <p:txBody>
          <a:bodyPr>
            <a:spAutoFit/>
          </a:bodyPr>
          <a:lstStyle/>
          <a:p>
            <a:pPr algn="ctr">
              <a:lnSpc>
                <a:spcPct val="107000"/>
              </a:lnSpc>
              <a:spcAft>
                <a:spcPts val="800"/>
              </a:spcAft>
            </a:pPr>
            <a:r>
              <a:rPr lang="es-CO"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Limitaciones/Restricciones</a:t>
            </a:r>
            <a:endParaRPr lang="es-CO" sz="28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s-CO" b="1" dirty="0">
                <a:latin typeface="Times New Roman" panose="02020603050405020304" pitchFamily="18" charset="0"/>
                <a:ea typeface="Calibri" panose="020F0502020204030204" pitchFamily="34" charset="0"/>
                <a:cs typeface="Times New Roman" panose="02020603050405020304" pitchFamily="18" charset="0"/>
              </a:rPr>
              <a:t> </a:t>
            </a:r>
            <a:endParaRPr lang="es-CO" sz="1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s-CO" dirty="0"/>
              <a:t>Reducción Incertidumbre y Satisfacción de los clientes</a:t>
            </a:r>
          </a:p>
          <a:p>
            <a:pPr marL="285750" lvl="0" indent="-285750">
              <a:buFont typeface="Arial" panose="020B0604020202020204" pitchFamily="34" charset="0"/>
              <a:buChar char="•"/>
            </a:pPr>
            <a:r>
              <a:rPr lang="es-CO" dirty="0"/>
              <a:t>Planificación y Agendamiento de Entregas de Productos.</a:t>
            </a:r>
          </a:p>
          <a:p>
            <a:pPr marL="285750" lvl="0" indent="-285750">
              <a:buFont typeface="Arial" panose="020B0604020202020204" pitchFamily="34" charset="0"/>
              <a:buChar char="•"/>
            </a:pPr>
            <a:r>
              <a:rPr lang="es-CO" dirty="0"/>
              <a:t>Capital</a:t>
            </a:r>
          </a:p>
        </p:txBody>
      </p:sp>
    </p:spTree>
    <p:extLst>
      <p:ext uri="{BB962C8B-B14F-4D97-AF65-F5344CB8AC3E}">
        <p14:creationId xmlns:p14="http://schemas.microsoft.com/office/powerpoint/2010/main" val="416312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8D95E75-8D80-4F13-ACEA-7CC8FC93443C}"/>
              </a:ext>
            </a:extLst>
          </p:cNvPr>
          <p:cNvPicPr/>
          <p:nvPr/>
        </p:nvPicPr>
        <p:blipFill>
          <a:blip r:embed="rId2">
            <a:extLst>
              <a:ext uri="{28A0092B-C50C-407E-A947-70E740481C1C}">
                <a14:useLocalDpi xmlns:a14="http://schemas.microsoft.com/office/drawing/2010/main" val="0"/>
              </a:ext>
            </a:extLst>
          </a:blip>
          <a:stretch>
            <a:fillRect/>
          </a:stretch>
        </p:blipFill>
        <p:spPr>
          <a:xfrm>
            <a:off x="2684942" y="957817"/>
            <a:ext cx="3752850" cy="1866900"/>
          </a:xfrm>
          <a:prstGeom prst="rect">
            <a:avLst/>
          </a:prstGeom>
        </p:spPr>
      </p:pic>
      <p:sp>
        <p:nvSpPr>
          <p:cNvPr id="3" name="Rectángulo 2">
            <a:extLst>
              <a:ext uri="{FF2B5EF4-FFF2-40B4-BE49-F238E27FC236}">
                <a16:creationId xmlns:a16="http://schemas.microsoft.com/office/drawing/2014/main" id="{1C82405E-D6DB-41F0-90C5-6618167E7A99}"/>
              </a:ext>
            </a:extLst>
          </p:cNvPr>
          <p:cNvSpPr/>
          <p:nvPr/>
        </p:nvSpPr>
        <p:spPr>
          <a:xfrm>
            <a:off x="595423" y="3218880"/>
            <a:ext cx="7942521" cy="670440"/>
          </a:xfrm>
          <a:prstGeom prst="rect">
            <a:avLst/>
          </a:prstGeom>
        </p:spPr>
        <p:txBody>
          <a:bodyPr wrap="square">
            <a:spAutoFit/>
          </a:bodyPr>
          <a:lstStyle/>
          <a:p>
            <a:pPr>
              <a:lnSpc>
                <a:spcPct val="107000"/>
              </a:lnSpc>
              <a:spcAft>
                <a:spcPts val="800"/>
              </a:spcAft>
              <a:tabLst>
                <a:tab pos="3400425" algn="l"/>
              </a:tabLst>
            </a:pPr>
            <a:r>
              <a:rPr lang="es-E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La forma en que nos comunicamos con otros y con nosotros mismos, determina la calidad de nuestras vidas</a:t>
            </a:r>
            <a:endParaRPr lang="es-CO" sz="11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024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6C880A5-7961-45D1-A71B-AE1EA1519CA4}"/>
              </a:ext>
            </a:extLst>
          </p:cNvPr>
          <p:cNvSpPr/>
          <p:nvPr/>
        </p:nvSpPr>
        <p:spPr>
          <a:xfrm>
            <a:off x="861237" y="285533"/>
            <a:ext cx="7155712" cy="4728346"/>
          </a:xfrm>
          <a:prstGeom prst="rect">
            <a:avLst/>
          </a:prstGeom>
        </p:spPr>
        <p:txBody>
          <a:bodyPr wrap="square">
            <a:spAutoFit/>
          </a:bodyPr>
          <a:lstStyle/>
          <a:p>
            <a:pPr>
              <a:lnSpc>
                <a:spcPct val="107000"/>
              </a:lnSpc>
              <a:spcAft>
                <a:spcPts val="800"/>
              </a:spcAft>
              <a:tabLst>
                <a:tab pos="3400425" algn="l"/>
              </a:tabLst>
            </a:pPr>
            <a:r>
              <a:rPr lang="es-ES" b="1" dirty="0">
                <a:latin typeface="Times New Roman" panose="02020603050405020304" pitchFamily="18" charset="0"/>
                <a:cs typeface="Times New Roman" panose="02020603050405020304" pitchFamily="18" charset="0"/>
              </a:rPr>
              <a:t>Impactó social: </a:t>
            </a:r>
            <a:r>
              <a:rPr lang="es-ES" dirty="0">
                <a:latin typeface="Times New Roman" panose="02020603050405020304" pitchFamily="18" charset="0"/>
                <a:cs typeface="Times New Roman" panose="02020603050405020304" pitchFamily="18" charset="0"/>
              </a:rPr>
              <a:t>hoy en día las personas tienen un fácil acceso a la información debido al gran avance de las tecnologías de comunicación. Pero cualquiera podría pensar que esto no implica ningún tipo de problema y que entre más rápido obtengamos la información es mucho mejor, pero por ello quisimos desarrollar nuestro proyecto para facilitar las necesidades, donde el trabajador podrá estar en contacto con el cliente automatizando un mensaje del proceso de elaboración de un trabajo o producto del negocio…</a:t>
            </a:r>
            <a:endParaRPr lang="es-CO" dirty="0">
              <a:latin typeface="Times New Roman" panose="02020603050405020304" pitchFamily="18" charset="0"/>
              <a:cs typeface="Times New Roman" panose="02020603050405020304" pitchFamily="18" charset="0"/>
            </a:endParaRPr>
          </a:p>
          <a:p>
            <a:pPr>
              <a:lnSpc>
                <a:spcPct val="107000"/>
              </a:lnSpc>
              <a:spcAft>
                <a:spcPts val="800"/>
              </a:spcAft>
              <a:tabLst>
                <a:tab pos="3400425" algn="l"/>
              </a:tabLst>
            </a:pPr>
            <a:endParaRPr lang="es-E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3400425" algn="l"/>
              </a:tabLst>
            </a:pPr>
            <a:r>
              <a:rPr lang="es-ES" b="1" dirty="0">
                <a:latin typeface="Times New Roman" panose="02020603050405020304" pitchFamily="18" charset="0"/>
                <a:ea typeface="Calibri" panose="020F0502020204030204" pitchFamily="34" charset="0"/>
                <a:cs typeface="Times New Roman" panose="02020603050405020304" pitchFamily="18" charset="0"/>
              </a:rPr>
              <a:t>Impactó económico:</a:t>
            </a:r>
            <a:r>
              <a:rPr lang="es-ES" dirty="0">
                <a:latin typeface="Times New Roman" panose="02020603050405020304" pitchFamily="18" charset="0"/>
                <a:ea typeface="Calibri" panose="020F0502020204030204" pitchFamily="34" charset="0"/>
                <a:cs typeface="Times New Roman" panose="02020603050405020304" pitchFamily="18" charset="0"/>
              </a:rPr>
              <a:t> la comunicación además de informar a la sociedad, tiene como tarea incrementar la producción, facilitar el intercambio y mejorar la calidad de los productos, una tarea económica de los medios de comunicación es la de inducir el máximo consumo de bienes y servicios, la creación de necesidades artificiales… logrando un proceso de administración por la planeación, mejora y presencia a la calidad del negocio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747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9FFDD90-AA14-4B54-BFD7-49789C62B037}"/>
              </a:ext>
            </a:extLst>
          </p:cNvPr>
          <p:cNvPicPr/>
          <p:nvPr/>
        </p:nvPicPr>
        <p:blipFill>
          <a:blip r:embed="rId2">
            <a:extLst>
              <a:ext uri="{28A0092B-C50C-407E-A947-70E740481C1C}">
                <a14:useLocalDpi xmlns:a14="http://schemas.microsoft.com/office/drawing/2010/main" val="0"/>
              </a:ext>
            </a:extLst>
          </a:blip>
          <a:stretch>
            <a:fillRect/>
          </a:stretch>
        </p:blipFill>
        <p:spPr>
          <a:xfrm>
            <a:off x="1298892" y="616687"/>
            <a:ext cx="6546215" cy="3976577"/>
          </a:xfrm>
          <a:prstGeom prst="rect">
            <a:avLst/>
          </a:prstGeom>
        </p:spPr>
      </p:pic>
    </p:spTree>
    <p:extLst>
      <p:ext uri="{BB962C8B-B14F-4D97-AF65-F5344CB8AC3E}">
        <p14:creationId xmlns:p14="http://schemas.microsoft.com/office/powerpoint/2010/main" val="2914221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686CC73-B98A-4AB7-89D1-4A26D2386B57}"/>
              </a:ext>
            </a:extLst>
          </p:cNvPr>
          <p:cNvPicPr/>
          <p:nvPr/>
        </p:nvPicPr>
        <p:blipFill>
          <a:blip r:embed="rId2">
            <a:extLst>
              <a:ext uri="{28A0092B-C50C-407E-A947-70E740481C1C}">
                <a14:useLocalDpi xmlns:a14="http://schemas.microsoft.com/office/drawing/2010/main" val="0"/>
              </a:ext>
            </a:extLst>
          </a:blip>
          <a:stretch>
            <a:fillRect/>
          </a:stretch>
        </p:blipFill>
        <p:spPr>
          <a:xfrm>
            <a:off x="1765935" y="976948"/>
            <a:ext cx="5612130" cy="3189605"/>
          </a:xfrm>
          <a:prstGeom prst="rect">
            <a:avLst/>
          </a:prstGeom>
        </p:spPr>
      </p:pic>
    </p:spTree>
    <p:extLst>
      <p:ext uri="{BB962C8B-B14F-4D97-AF65-F5344CB8AC3E}">
        <p14:creationId xmlns:p14="http://schemas.microsoft.com/office/powerpoint/2010/main" val="1974091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46E610-F6FE-4CDD-B4EE-88E5D61CDD96}"/>
              </a:ext>
            </a:extLst>
          </p:cNvPr>
          <p:cNvPicPr/>
          <p:nvPr/>
        </p:nvPicPr>
        <p:blipFill>
          <a:blip r:embed="rId2">
            <a:extLst>
              <a:ext uri="{28A0092B-C50C-407E-A947-70E740481C1C}">
                <a14:useLocalDpi xmlns:a14="http://schemas.microsoft.com/office/drawing/2010/main" val="0"/>
              </a:ext>
            </a:extLst>
          </a:blip>
          <a:stretch>
            <a:fillRect/>
          </a:stretch>
        </p:blipFill>
        <p:spPr>
          <a:xfrm>
            <a:off x="1839432" y="264903"/>
            <a:ext cx="5624623" cy="4613693"/>
          </a:xfrm>
          <a:prstGeom prst="rect">
            <a:avLst/>
          </a:prstGeom>
        </p:spPr>
      </p:pic>
    </p:spTree>
    <p:extLst>
      <p:ext uri="{BB962C8B-B14F-4D97-AF65-F5344CB8AC3E}">
        <p14:creationId xmlns:p14="http://schemas.microsoft.com/office/powerpoint/2010/main" val="1383087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20491" y="558284"/>
            <a:ext cx="1946110" cy="523220"/>
          </a:xfrm>
          <a:prstGeom prst="rect">
            <a:avLst/>
          </a:prstGeom>
        </p:spPr>
        <p:txBody>
          <a:bodyPr wrap="none">
            <a:spAutoFit/>
          </a:bodyPr>
          <a:lstStyle/>
          <a:p>
            <a:r>
              <a:rPr lang="es-CO" sz="2800" dirty="0">
                <a:solidFill>
                  <a:schemeClr val="accent1"/>
                </a:solidFill>
                <a:latin typeface="Work Sans" panose="00000500000000000000"/>
              </a:rPr>
              <a:t>PREGUNTAS</a:t>
            </a:r>
            <a:endParaRPr lang="en-US" sz="2800" dirty="0">
              <a:solidFill>
                <a:schemeClr val="accent1"/>
              </a:solidFill>
              <a:latin typeface="Work Sans" panose="00000500000000000000"/>
            </a:endParaRPr>
          </a:p>
        </p:txBody>
      </p:sp>
      <p:sp>
        <p:nvSpPr>
          <p:cNvPr id="3" name="Rectángulo 2"/>
          <p:cNvSpPr/>
          <p:nvPr/>
        </p:nvSpPr>
        <p:spPr>
          <a:xfrm>
            <a:off x="807534" y="1310538"/>
            <a:ext cx="7398328" cy="2862322"/>
          </a:xfrm>
          <a:prstGeom prst="rect">
            <a:avLst/>
          </a:prstGeom>
        </p:spPr>
        <p:txBody>
          <a:bodyPr wrap="square">
            <a:spAutoFit/>
          </a:bodyPr>
          <a:lstStyle/>
          <a:p>
            <a:pPr marL="285750" indent="-285750" algn="just">
              <a:buFont typeface="Arial" panose="020B0604020202020204" pitchFamily="34" charset="0"/>
              <a:buChar char="•"/>
            </a:pPr>
            <a:r>
              <a:rPr lang="es-CO" dirty="0"/>
              <a:t>¿Que le gustaría que se implementara en el proyecto?</a:t>
            </a:r>
          </a:p>
          <a:p>
            <a:pPr marL="285750" indent="-285750" algn="just">
              <a:buFont typeface="Arial" panose="020B0604020202020204" pitchFamily="34" charset="0"/>
              <a:buChar char="•"/>
            </a:pPr>
            <a:r>
              <a:rPr lang="es-CO" dirty="0"/>
              <a:t>¿Que te gustaría que lleve la interfaz?</a:t>
            </a:r>
          </a:p>
          <a:p>
            <a:pPr marL="285750" indent="-285750" algn="just">
              <a:buFont typeface="Arial" panose="020B0604020202020204" pitchFamily="34" charset="0"/>
              <a:buChar char="•"/>
            </a:pPr>
            <a:r>
              <a:rPr lang="es-CO" dirty="0"/>
              <a:t>¿Cómo se sentiría utilizando la plataforma web?</a:t>
            </a:r>
          </a:p>
          <a:p>
            <a:pPr marL="285750" indent="-285750" algn="just">
              <a:buFont typeface="Arial" panose="020B0604020202020204" pitchFamily="34" charset="0"/>
              <a:buChar char="•"/>
            </a:pPr>
            <a:r>
              <a:rPr lang="es-CO" dirty="0"/>
              <a:t>¿Para usted es mas factible mandarle un mensaje y notificación al cliente cuando el trabajo o pedido este listo?</a:t>
            </a:r>
          </a:p>
          <a:p>
            <a:pPr marL="285750" indent="-285750" algn="just">
              <a:buFont typeface="Arial" panose="020B0604020202020204" pitchFamily="34" charset="0"/>
              <a:buChar char="•"/>
            </a:pPr>
            <a:r>
              <a:rPr lang="es-CO" dirty="0"/>
              <a:t>¿Para usted es importante mantener la comunicación constante con el trabajador?</a:t>
            </a:r>
          </a:p>
          <a:p>
            <a:pPr marL="285750" indent="-285750" algn="just">
              <a:buFont typeface="Arial" panose="020B0604020202020204" pitchFamily="34" charset="0"/>
              <a:buChar char="•"/>
            </a:pPr>
            <a:r>
              <a:rPr lang="es-CO" dirty="0"/>
              <a:t>¿Cree que este proyecto le ahorrara mas tiempo a su trabajo?</a:t>
            </a:r>
          </a:p>
          <a:p>
            <a:pPr marL="285750" indent="-285750" algn="just">
              <a:buFont typeface="Arial" panose="020B0604020202020204" pitchFamily="34" charset="0"/>
              <a:buChar char="•"/>
            </a:pPr>
            <a:r>
              <a:rPr lang="es-CO" dirty="0"/>
              <a:t>¿Crees que este proyecto generara un buen impacto?</a:t>
            </a:r>
          </a:p>
          <a:p>
            <a:pPr marL="285750" indent="-285750" algn="just">
              <a:buFont typeface="Arial" panose="020B0604020202020204" pitchFamily="34" charset="0"/>
              <a:buChar char="•"/>
            </a:pPr>
            <a:r>
              <a:rPr lang="es-CO" dirty="0"/>
              <a:t>¿Qué tipo de situaciones complicadas le gustaría evitar con este proyecto?</a:t>
            </a:r>
          </a:p>
        </p:txBody>
      </p:sp>
    </p:spTree>
    <p:extLst>
      <p:ext uri="{BB962C8B-B14F-4D97-AF65-F5344CB8AC3E}">
        <p14:creationId xmlns:p14="http://schemas.microsoft.com/office/powerpoint/2010/main" val="2007126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795540" y="721895"/>
            <a:ext cx="3352801" cy="523220"/>
          </a:xfrm>
          <a:prstGeom prst="rect">
            <a:avLst/>
          </a:prstGeom>
          <a:noFill/>
        </p:spPr>
        <p:txBody>
          <a:bodyPr wrap="square" rtlCol="0">
            <a:spAutoFit/>
          </a:bodyPr>
          <a:lstStyle/>
          <a:p>
            <a:pPr algn="ctr"/>
            <a:r>
              <a:rPr lang="es-ES" sz="2800" dirty="0">
                <a:solidFill>
                  <a:srgbClr val="274FB2"/>
                </a:solidFill>
                <a:latin typeface="Times New Roman" panose="02020603050405020304" pitchFamily="18" charset="0"/>
                <a:cs typeface="Times New Roman" panose="02020603050405020304" pitchFamily="18" charset="0"/>
              </a:rPr>
              <a:t>PROBLEMA</a:t>
            </a:r>
          </a:p>
        </p:txBody>
      </p:sp>
      <p:sp>
        <p:nvSpPr>
          <p:cNvPr id="3" name="Rectángulo 2"/>
          <p:cNvSpPr/>
          <p:nvPr/>
        </p:nvSpPr>
        <p:spPr>
          <a:xfrm>
            <a:off x="914400" y="1746681"/>
            <a:ext cx="7221682" cy="1200329"/>
          </a:xfrm>
          <a:prstGeom prst="rect">
            <a:avLst/>
          </a:prstGeom>
        </p:spPr>
        <p:txBody>
          <a:bodyPr wrap="square">
            <a:spAutoFit/>
          </a:bodyPr>
          <a:lstStyle/>
          <a:p>
            <a:pPr marL="285750" indent="-285750">
              <a:buFont typeface="Wingdings" panose="05000000000000000000" pitchFamily="2" charset="2"/>
              <a:buChar char="Ø"/>
            </a:pPr>
            <a:r>
              <a:rPr lang="es-CO" dirty="0"/>
              <a:t>Cuando existe una mala comunicación entre los clientes y trabajadores de una micro empresa se genera un problema de </a:t>
            </a:r>
            <a:r>
              <a:rPr lang="es-CO" dirty="0" smtClean="0"/>
              <a:t>información </a:t>
            </a:r>
            <a:r>
              <a:rPr lang="es-CO" dirty="0"/>
              <a:t>y </a:t>
            </a:r>
            <a:r>
              <a:rPr lang="es-CO" dirty="0" smtClean="0"/>
              <a:t>asignación </a:t>
            </a:r>
            <a:r>
              <a:rPr lang="es-CO" dirty="0"/>
              <a:t>a la hora de terminar el </a:t>
            </a:r>
            <a:r>
              <a:rPr lang="es-CO" dirty="0" smtClean="0"/>
              <a:t>pedido.</a:t>
            </a:r>
          </a:p>
          <a:p>
            <a:pPr algn="just"/>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694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94835" y="833222"/>
            <a:ext cx="2002471" cy="523220"/>
          </a:xfrm>
          <a:prstGeom prst="rect">
            <a:avLst/>
          </a:prstGeom>
          <a:noFill/>
        </p:spPr>
        <p:txBody>
          <a:bodyPr wrap="none" rtlCol="0">
            <a:spAutoFit/>
          </a:bodyPr>
          <a:lstStyle/>
          <a:p>
            <a:r>
              <a:rPr lang="es-ES" sz="2800" dirty="0">
                <a:solidFill>
                  <a:srgbClr val="274FB2"/>
                </a:solidFill>
                <a:latin typeface="Times New Roman" panose="02020603050405020304" pitchFamily="18" charset="0"/>
                <a:cs typeface="Times New Roman" panose="02020603050405020304" pitchFamily="18" charset="0"/>
              </a:rPr>
              <a:t>SOLUCIÓN</a:t>
            </a:r>
          </a:p>
        </p:txBody>
      </p:sp>
      <p:sp>
        <p:nvSpPr>
          <p:cNvPr id="3" name="Rectángulo 2"/>
          <p:cNvSpPr/>
          <p:nvPr/>
        </p:nvSpPr>
        <p:spPr>
          <a:xfrm>
            <a:off x="789709" y="1767599"/>
            <a:ext cx="7533409" cy="1477328"/>
          </a:xfrm>
          <a:prstGeom prst="rect">
            <a:avLst/>
          </a:prstGeom>
        </p:spPr>
        <p:txBody>
          <a:bodyPr wrap="square">
            <a:spAutoFit/>
          </a:bodyPr>
          <a:lstStyle/>
          <a:p>
            <a:pPr marL="285750" indent="-285750">
              <a:buFont typeface="Wingdings" panose="05000000000000000000" pitchFamily="2" charset="2"/>
              <a:buChar char="Ø"/>
            </a:pPr>
            <a:r>
              <a:rPr lang="es-CO" dirty="0"/>
              <a:t>Se realizará una plataforma web que permita garantizar un </a:t>
            </a:r>
            <a:r>
              <a:rPr lang="es-CO" dirty="0" err="1" smtClean="0"/>
              <a:t>cruze</a:t>
            </a:r>
            <a:r>
              <a:rPr lang="es-CO" dirty="0" smtClean="0"/>
              <a:t> </a:t>
            </a:r>
            <a:r>
              <a:rPr lang="es-CO" dirty="0"/>
              <a:t>perfecto entre producto y cliente final, donde los procesos de planificación de cada entrega asuman un rol vital en el proceso de la empresa... Para ello </a:t>
            </a:r>
            <a:r>
              <a:rPr lang="es-CO" dirty="0" smtClean="0"/>
              <a:t>tendrá </a:t>
            </a:r>
            <a:r>
              <a:rPr lang="es-CO" dirty="0"/>
              <a:t>una api de </a:t>
            </a:r>
            <a:r>
              <a:rPr lang="es-CO" dirty="0" smtClean="0"/>
              <a:t>mensajería, </a:t>
            </a:r>
            <a:r>
              <a:rPr lang="es-CO" dirty="0"/>
              <a:t>para que el cliente este al pendiente de su pedido y notificarle el proceso de entrega...</a:t>
            </a:r>
          </a:p>
        </p:txBody>
      </p:sp>
    </p:spTree>
    <p:extLst>
      <p:ext uri="{BB962C8B-B14F-4D97-AF65-F5344CB8AC3E}">
        <p14:creationId xmlns:p14="http://schemas.microsoft.com/office/powerpoint/2010/main" val="343116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7BDAED1-4AC0-4BAB-9192-2E795D37B0BA}"/>
              </a:ext>
            </a:extLst>
          </p:cNvPr>
          <p:cNvSpPr/>
          <p:nvPr/>
        </p:nvSpPr>
        <p:spPr>
          <a:xfrm>
            <a:off x="2067790" y="968822"/>
            <a:ext cx="4572000" cy="2439899"/>
          </a:xfrm>
          <a:prstGeom prst="rect">
            <a:avLst/>
          </a:prstGeom>
        </p:spPr>
        <p:txBody>
          <a:bodyPr>
            <a:sp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s-ES" sz="2800" b="1" i="0" u="none" strike="noStrike" kern="1200" cap="none" spc="0" normalizeH="0" baseline="0" noProof="0" dirty="0">
                <a:ln>
                  <a:noFill/>
                </a:ln>
                <a:solidFill>
                  <a:srgbClr val="4F81BD"/>
                </a:solidFill>
                <a:effectLst/>
                <a:uLnTx/>
                <a:uFillTx/>
                <a:latin typeface="Times New Roman" panose="02020603050405020304" pitchFamily="18" charset="0"/>
                <a:ea typeface="Calibri" panose="020F0502020204030204" pitchFamily="34" charset="0"/>
                <a:cs typeface="Times New Roman" panose="02020603050405020304" pitchFamily="18" charset="0"/>
              </a:rPr>
              <a:t>Justificación</a:t>
            </a:r>
            <a:endParaRPr kumimoji="0" lang="es-CO" sz="2800" b="0" i="0" u="none" strike="noStrike" kern="1200" cap="none" spc="0" normalizeH="0" baseline="0" noProof="0" dirty="0">
              <a:ln>
                <a:noFill/>
              </a:ln>
              <a:solidFill>
                <a:srgbClr val="4F81BD"/>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s-CO"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prstClr val="black"/>
                </a:solidFill>
                <a:effectLst/>
                <a:uLnTx/>
                <a:uFillTx/>
                <a:latin typeface="Calibri"/>
                <a:ea typeface="+mn-ea"/>
                <a:cs typeface="+mn-cs"/>
              </a:rPr>
              <a:t>Ósea cuando llevan una mala planificación del pedido por falta de información brindada ya sea por parte del cliente, lleva a que se cometa un retraso en el proceso de elaboración y entrega del producto...</a:t>
            </a:r>
          </a:p>
        </p:txBody>
      </p:sp>
    </p:spTree>
    <p:extLst>
      <p:ext uri="{BB962C8B-B14F-4D97-AF65-F5344CB8AC3E}">
        <p14:creationId xmlns:p14="http://schemas.microsoft.com/office/powerpoint/2010/main" val="693820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432B191-4F3E-4732-9C38-A8B0993D1638}"/>
              </a:ext>
            </a:extLst>
          </p:cNvPr>
          <p:cNvSpPr/>
          <p:nvPr/>
        </p:nvSpPr>
        <p:spPr>
          <a:xfrm>
            <a:off x="2286000" y="1788525"/>
            <a:ext cx="4572000" cy="1237903"/>
          </a:xfrm>
          <a:prstGeom prst="rect">
            <a:avLst/>
          </a:prstGeom>
        </p:spPr>
        <p:txBody>
          <a:bodyPr>
            <a:spAutoFit/>
          </a:bodyPr>
          <a:lstStyle/>
          <a:p>
            <a:pPr algn="ctr">
              <a:lnSpc>
                <a:spcPct val="107000"/>
              </a:lnSpc>
              <a:spcAft>
                <a:spcPts val="800"/>
              </a:spcAft>
            </a:pPr>
            <a:r>
              <a:rPr lang="es-ES"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Nombre comercial</a:t>
            </a:r>
            <a:endParaRPr lang="es-CO" sz="2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dirty="0">
                <a:latin typeface="Times New Roman" panose="02020603050405020304" pitchFamily="18" charset="0"/>
                <a:ea typeface="Calibri" panose="020F0502020204030204" pitchFamily="34" charset="0"/>
                <a:cs typeface="Times New Roman" panose="02020603050405020304" pitchFamily="18" charset="0"/>
              </a:rPr>
              <a:t>E&amp;C ENTREGA Y COMONUCACIÓN</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1310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642100E-0361-45B4-BB5E-4FE2B098D76B}"/>
              </a:ext>
            </a:extLst>
          </p:cNvPr>
          <p:cNvSpPr/>
          <p:nvPr/>
        </p:nvSpPr>
        <p:spPr>
          <a:xfrm>
            <a:off x="2286000" y="1473437"/>
            <a:ext cx="4572000" cy="1830629"/>
          </a:xfrm>
          <a:prstGeom prst="rect">
            <a:avLst/>
          </a:prstGeom>
        </p:spPr>
        <p:txBody>
          <a:bodyPr>
            <a:spAutoFit/>
          </a:bodyPr>
          <a:lstStyle/>
          <a:p>
            <a:pPr algn="ctr">
              <a:lnSpc>
                <a:spcPct val="107000"/>
              </a:lnSpc>
              <a:spcAft>
                <a:spcPts val="800"/>
              </a:spcAft>
            </a:pPr>
            <a:r>
              <a:rPr lang="es-ES"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Nombre académico</a:t>
            </a:r>
            <a:endParaRPr lang="es-CO"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dirty="0">
                <a:latin typeface="Times New Roman" panose="02020603050405020304" pitchFamily="18" charset="0"/>
                <a:ea typeface="Calibri" panose="020F0502020204030204" pitchFamily="34" charset="0"/>
                <a:cs typeface="Times New Roman" panose="02020603050405020304" pitchFamily="18" charset="0"/>
              </a:rPr>
              <a:t>Desarrollo e implementación de una plataforma web para la entrega y mejora de la comunicación</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8378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B782D27-F744-4F68-9D56-C6FBF7BAC11F}"/>
              </a:ext>
            </a:extLst>
          </p:cNvPr>
          <p:cNvSpPr txBox="1"/>
          <p:nvPr/>
        </p:nvSpPr>
        <p:spPr>
          <a:xfrm>
            <a:off x="709304" y="251316"/>
            <a:ext cx="3667992" cy="523220"/>
          </a:xfrm>
          <a:prstGeom prst="rect">
            <a:avLst/>
          </a:prstGeom>
          <a:noFill/>
        </p:spPr>
        <p:txBody>
          <a:bodyPr wrap="none" rtlCol="0">
            <a:spAutoFit/>
          </a:bodyPr>
          <a:lstStyle/>
          <a:p>
            <a:r>
              <a:rPr lang="es-ES" sz="2800" dirty="0">
                <a:solidFill>
                  <a:srgbClr val="274FB2"/>
                </a:solidFill>
                <a:latin typeface="Times New Roman" panose="02020603050405020304" pitchFamily="18" charset="0"/>
                <a:cs typeface="Times New Roman" panose="02020603050405020304" pitchFamily="18" charset="0"/>
              </a:rPr>
              <a:t>OBJETIVO GENERAL</a:t>
            </a:r>
          </a:p>
        </p:txBody>
      </p:sp>
      <p:sp>
        <p:nvSpPr>
          <p:cNvPr id="3" name="CuadroTexto 2">
            <a:extLst>
              <a:ext uri="{FF2B5EF4-FFF2-40B4-BE49-F238E27FC236}">
                <a16:creationId xmlns:a16="http://schemas.microsoft.com/office/drawing/2014/main" id="{18578766-C429-424D-9996-D7FB35B6719B}"/>
              </a:ext>
            </a:extLst>
          </p:cNvPr>
          <p:cNvSpPr txBox="1"/>
          <p:nvPr/>
        </p:nvSpPr>
        <p:spPr>
          <a:xfrm>
            <a:off x="618992" y="2294571"/>
            <a:ext cx="4410182" cy="523220"/>
          </a:xfrm>
          <a:prstGeom prst="rect">
            <a:avLst/>
          </a:prstGeom>
          <a:noFill/>
        </p:spPr>
        <p:txBody>
          <a:bodyPr wrap="none" rtlCol="0">
            <a:spAutoFit/>
          </a:bodyPr>
          <a:lstStyle/>
          <a:p>
            <a:r>
              <a:rPr lang="es-ES" sz="2800" dirty="0">
                <a:solidFill>
                  <a:srgbClr val="274FB2"/>
                </a:solidFill>
                <a:latin typeface="Times New Roman" panose="02020603050405020304" pitchFamily="18" charset="0"/>
                <a:cs typeface="Times New Roman" panose="02020603050405020304" pitchFamily="18" charset="0"/>
              </a:rPr>
              <a:t>OBJETIVOS ESPECIFICOS</a:t>
            </a:r>
          </a:p>
        </p:txBody>
      </p:sp>
      <p:sp>
        <p:nvSpPr>
          <p:cNvPr id="4" name="Rectángulo 3"/>
          <p:cNvSpPr/>
          <p:nvPr/>
        </p:nvSpPr>
        <p:spPr>
          <a:xfrm>
            <a:off x="709304" y="934389"/>
            <a:ext cx="4572000" cy="1477328"/>
          </a:xfrm>
          <a:prstGeom prst="rect">
            <a:avLst/>
          </a:prstGeom>
        </p:spPr>
        <p:txBody>
          <a:bodyPr>
            <a:spAutoFit/>
          </a:bodyPr>
          <a:lstStyle/>
          <a:p>
            <a:pPr marL="285750" lvl="0" indent="-285750">
              <a:buFont typeface="Wingdings" panose="05000000000000000000" pitchFamily="2" charset="2"/>
              <a:buChar char="Ø"/>
            </a:pPr>
            <a:r>
              <a:rPr lang="es-CO" dirty="0">
                <a:cs typeface="Arial" panose="020B0604020202020204" pitchFamily="34" charset="0"/>
              </a:rPr>
              <a:t>Desarrollar una plataforma web que le permita al cliente tener un buen manejo del flujo y cruce de información con el trabajador respecto a la optimización del pedido o </a:t>
            </a:r>
            <a:r>
              <a:rPr lang="es-CO" dirty="0" smtClean="0">
                <a:cs typeface="Arial" panose="020B0604020202020204" pitchFamily="34" charset="0"/>
              </a:rPr>
              <a:t>producto</a:t>
            </a:r>
            <a:endParaRPr lang="es-CO" dirty="0">
              <a:cs typeface="Arial" panose="020B0604020202020204" pitchFamily="34" charset="0"/>
            </a:endParaRPr>
          </a:p>
        </p:txBody>
      </p:sp>
      <p:sp>
        <p:nvSpPr>
          <p:cNvPr id="5" name="Rectángulo 4"/>
          <p:cNvSpPr/>
          <p:nvPr/>
        </p:nvSpPr>
        <p:spPr>
          <a:xfrm>
            <a:off x="709304" y="2924250"/>
            <a:ext cx="4572000" cy="1754326"/>
          </a:xfrm>
          <a:prstGeom prst="rect">
            <a:avLst/>
          </a:prstGeom>
        </p:spPr>
        <p:txBody>
          <a:bodyPr>
            <a:spAutoFit/>
          </a:bodyPr>
          <a:lstStyle/>
          <a:p>
            <a:pPr marL="285750" indent="-285750" algn="just">
              <a:buFont typeface="Wingdings" panose="05000000000000000000" pitchFamily="2" charset="2"/>
              <a:buChar char="Ø"/>
            </a:pPr>
            <a:r>
              <a:rPr lang="es-ES" dirty="0" smtClean="0">
                <a:latin typeface="Times New Roman" panose="02020603050405020304" pitchFamily="18" charset="0"/>
                <a:cs typeface="Times New Roman" panose="02020603050405020304" pitchFamily="18" charset="0"/>
              </a:rPr>
              <a:t>Fomentar </a:t>
            </a:r>
            <a:r>
              <a:rPr lang="es-ES" dirty="0">
                <a:latin typeface="Times New Roman" panose="02020603050405020304" pitchFamily="18" charset="0"/>
                <a:cs typeface="Times New Roman" panose="02020603050405020304" pitchFamily="18" charset="0"/>
              </a:rPr>
              <a:t>la cultura audiovisual como herramienta de generación de contenidos de calidad</a:t>
            </a:r>
            <a:r>
              <a:rPr lang="es-ES" dirty="0" smtClean="0">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Ø"/>
            </a:pPr>
            <a:r>
              <a:rPr lang="es-CO" dirty="0"/>
              <a:t>Crear un sentido de pertenecía a los </a:t>
            </a:r>
            <a:r>
              <a:rPr lang="es-CO" dirty="0" smtClean="0"/>
              <a:t>clientes.</a:t>
            </a:r>
            <a:endParaRPr lang="es-CO"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073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652B96A-52BA-4C2A-B613-097E646B0A35}"/>
              </a:ext>
            </a:extLst>
          </p:cNvPr>
          <p:cNvSpPr/>
          <p:nvPr/>
        </p:nvSpPr>
        <p:spPr>
          <a:xfrm>
            <a:off x="2286000" y="800303"/>
            <a:ext cx="4572000" cy="3270895"/>
          </a:xfrm>
          <a:prstGeom prst="rect">
            <a:avLst/>
          </a:prstGeom>
        </p:spPr>
        <p:txBody>
          <a:bodyPr>
            <a:spAutoFit/>
          </a:bodyPr>
          <a:lstStyle/>
          <a:p>
            <a:pPr algn="ctr">
              <a:lnSpc>
                <a:spcPct val="107000"/>
              </a:lnSpc>
              <a:spcAft>
                <a:spcPts val="800"/>
              </a:spcAft>
            </a:pPr>
            <a:r>
              <a:rPr lang="es-ES"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Alcance</a:t>
            </a:r>
            <a:endParaRPr lang="es-CO" sz="2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b="1" dirty="0">
                <a:latin typeface="Times New Roman" panose="02020603050405020304" pitchFamily="18" charset="0"/>
                <a:ea typeface="Calibri" panose="020F0502020204030204" pitchFamily="34" charset="0"/>
                <a:cs typeface="Times New Roman" panose="02020603050405020304" pitchFamily="18" charset="0"/>
              </a:rPr>
              <a:t> </a:t>
            </a:r>
            <a:endParaRPr lang="es-CO" sz="1100" dirty="0">
              <a:latin typeface="Calibri" panose="020F0502020204030204" pitchFamily="34" charset="0"/>
              <a:ea typeface="Calibri" panose="020F0502020204030204" pitchFamily="34" charset="0"/>
              <a:cs typeface="Times New Roman" panose="02020603050405020304" pitchFamily="18" charset="0"/>
            </a:endParaRPr>
          </a:p>
          <a:p>
            <a:r>
              <a:rPr lang="es-CO" dirty="0"/>
              <a:t>En nuestra etapa lectiva pensamos desarrollar una plataforma web para una micro empresa, el cual se informará y comunicara a los clientes como tal, sobre el procesó  y </a:t>
            </a:r>
            <a:r>
              <a:rPr lang="es-CO" dirty="0" smtClean="0"/>
              <a:t>planificación </a:t>
            </a:r>
            <a:r>
              <a:rPr lang="es-CO" dirty="0"/>
              <a:t>del trabajo que se mandó a elaborar, contando con una API de mensajería donde también se le notifique el agendamiento de entrega dependiendo la disponibilidad del cliente...</a:t>
            </a:r>
          </a:p>
        </p:txBody>
      </p:sp>
    </p:spTree>
    <p:extLst>
      <p:ext uri="{BB962C8B-B14F-4D97-AF65-F5344CB8AC3E}">
        <p14:creationId xmlns:p14="http://schemas.microsoft.com/office/powerpoint/2010/main" val="208127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65376" y="662193"/>
            <a:ext cx="4137928" cy="523220"/>
          </a:xfrm>
          <a:prstGeom prst="rect">
            <a:avLst/>
          </a:prstGeom>
        </p:spPr>
        <p:txBody>
          <a:bodyPr wrap="none">
            <a:spAutoFit/>
          </a:bodyPr>
          <a:lstStyle/>
          <a:p>
            <a:r>
              <a:rPr lang="es-CO" sz="2800" dirty="0">
                <a:solidFill>
                  <a:srgbClr val="0070C0"/>
                </a:solidFill>
                <a:latin typeface="Times New Roman" panose="02020603050405020304" pitchFamily="18" charset="0"/>
                <a:cs typeface="Times New Roman" panose="02020603050405020304" pitchFamily="18" charset="0"/>
              </a:rPr>
              <a:t>¿TIPO DE ESTRATEGIA?</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Rectángulo 2"/>
          <p:cNvSpPr/>
          <p:nvPr/>
        </p:nvSpPr>
        <p:spPr>
          <a:xfrm>
            <a:off x="1433945" y="2110085"/>
            <a:ext cx="6473536" cy="923330"/>
          </a:xfrm>
          <a:prstGeom prst="rect">
            <a:avLst/>
          </a:prstGeom>
        </p:spPr>
        <p:txBody>
          <a:bodyPr wrap="square">
            <a:spAutoFit/>
          </a:bodyPr>
          <a:lstStyle/>
          <a:p>
            <a:pPr marL="285750" indent="-285750" algn="just">
              <a:buFont typeface="Wingdings" panose="05000000000000000000" pitchFamily="2" charset="2"/>
              <a:buChar char="Ø"/>
            </a:pPr>
            <a:r>
              <a:rPr lang="es-CO" dirty="0">
                <a:latin typeface="Times New Roman" panose="02020603050405020304" pitchFamily="18" charset="0"/>
                <a:cs typeface="Times New Roman" panose="02020603050405020304" pitchFamily="18" charset="0"/>
              </a:rPr>
              <a:t>Es </a:t>
            </a:r>
            <a:r>
              <a:rPr lang="es-CO" dirty="0" smtClean="0">
                <a:latin typeface="Times New Roman" panose="02020603050405020304" pitchFamily="18" charset="0"/>
                <a:cs typeface="Times New Roman" panose="02020603050405020304" pitchFamily="18" charset="0"/>
              </a:rPr>
              <a:t>generar la agilización la llegada de información al trabajador para la calidad de llegada del producto del cliente y así tener buena presencia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317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943</TotalTime>
  <Words>784</Words>
  <Application>Microsoft Office PowerPoint</Application>
  <PresentationFormat>Presentación en pantalla (16:9)</PresentationFormat>
  <Paragraphs>76</Paragraphs>
  <Slides>19</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Times New Roman</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henry cardenas</cp:lastModifiedBy>
  <cp:revision>55</cp:revision>
  <dcterms:created xsi:type="dcterms:W3CDTF">2018-12-10T14:32:57Z</dcterms:created>
  <dcterms:modified xsi:type="dcterms:W3CDTF">2020-03-30T14:10:29Z</dcterms:modified>
</cp:coreProperties>
</file>