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</p:sldMasterIdLst>
  <p:notesMasterIdLst>
    <p:notesMasterId r:id="rId13"/>
  </p:notesMasterIdLst>
  <p:handoutMasterIdLst>
    <p:handoutMasterId r:id="rId14"/>
  </p:handoutMasterIdLst>
  <p:sldIdLst>
    <p:sldId id="849" r:id="rId3"/>
    <p:sldId id="888" r:id="rId4"/>
    <p:sldId id="889" r:id="rId5"/>
    <p:sldId id="891" r:id="rId6"/>
    <p:sldId id="892" r:id="rId7"/>
    <p:sldId id="893" r:id="rId8"/>
    <p:sldId id="890" r:id="rId9"/>
    <p:sldId id="894" r:id="rId10"/>
    <p:sldId id="895" r:id="rId11"/>
    <p:sldId id="896" r:id="rId12"/>
  </p:sldIdLst>
  <p:sldSz cx="9144000" cy="6858000" type="screen4x3"/>
  <p:notesSz cx="7315200" cy="96012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53">
          <p15:clr>
            <a:srgbClr val="A4A3A4"/>
          </p15:clr>
        </p15:guide>
        <p15:guide id="2" pos="1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6E9"/>
    <a:srgbClr val="DCDCF4"/>
    <a:srgbClr val="3333CC"/>
    <a:srgbClr val="6600FF"/>
    <a:srgbClr val="FF00FF"/>
    <a:srgbClr val="DE8650"/>
    <a:srgbClr val="002B78"/>
    <a:srgbClr val="E1CDFF"/>
    <a:srgbClr val="D5B9FF"/>
    <a:srgbClr val="B87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283" autoAdjust="0"/>
  </p:normalViewPr>
  <p:slideViewPr>
    <p:cSldViewPr>
      <p:cViewPr varScale="1">
        <p:scale>
          <a:sx n="115" d="100"/>
          <a:sy n="115" d="100"/>
        </p:scale>
        <p:origin x="1530" y="108"/>
      </p:cViewPr>
      <p:guideLst>
        <p:guide orient="horz" pos="3753"/>
        <p:guide pos="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8" d="100"/>
        <a:sy n="78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676" y="-84"/>
      </p:cViewPr>
      <p:guideLst>
        <p:guide orient="horz" pos="3024"/>
        <p:guide pos="2304"/>
      </p:guideLst>
    </p:cSldViewPr>
  </p:notesViewPr>
  <p:gridSpacing cx="72237" cy="7223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63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63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B1A22FFB-6514-4A8A-9D42-25D816C459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63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63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D5B5E1CA-35AF-47C8-8B26-29C0B980B8F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FEB960-9B31-43AE-A5AA-04FDE4F7A96B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203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9" y="4560889"/>
            <a:ext cx="5851525" cy="4321175"/>
          </a:xfrm>
          <a:noFill/>
          <a:ln/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 txBox="1">
            <a:spLocks noGrp="1" noChangeArrowheads="1"/>
          </p:cNvSpPr>
          <p:nvPr/>
        </p:nvSpPr>
        <p:spPr bwMode="auto">
          <a:xfrm>
            <a:off x="4143588" y="9119474"/>
            <a:ext cx="3161453" cy="471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7" tIns="49471" rIns="95137" bIns="49471" anchor="b"/>
          <a:lstStyle/>
          <a:p>
            <a:pPr algn="r" defTabSz="483299">
              <a:buClr>
                <a:srgbClr val="000000"/>
              </a:buClr>
              <a:buSzPct val="100000"/>
              <a:tabLst>
                <a:tab pos="0" algn="l"/>
                <a:tab pos="483299" algn="l"/>
                <a:tab pos="966597" algn="l"/>
                <a:tab pos="1449896" algn="l"/>
                <a:tab pos="1933193" algn="l"/>
                <a:tab pos="2416492" algn="l"/>
                <a:tab pos="2899791" algn="l"/>
                <a:tab pos="3383089" algn="l"/>
                <a:tab pos="3866388" algn="l"/>
                <a:tab pos="4349686" algn="l"/>
                <a:tab pos="4832985" algn="l"/>
                <a:tab pos="5316283" algn="l"/>
                <a:tab pos="5799581" algn="l"/>
                <a:tab pos="6282880" algn="l"/>
                <a:tab pos="6766178" algn="l"/>
                <a:tab pos="7249477" algn="l"/>
                <a:tab pos="7732776" algn="l"/>
                <a:tab pos="8216074" algn="l"/>
                <a:tab pos="8699373" algn="l"/>
                <a:tab pos="9182670" algn="l"/>
                <a:tab pos="9665969" algn="l"/>
              </a:tabLst>
            </a:pPr>
            <a:fld id="{8C8879A3-D3AE-4D83-9285-115C32E59E9C}" type="slidenum">
              <a:rPr lang="en-GB" sz="1300">
                <a:solidFill>
                  <a:srgbClr val="000000"/>
                </a:solidFill>
                <a:latin typeface="Arial" charset="0"/>
              </a:rPr>
              <a:pPr algn="r" defTabSz="483299">
                <a:buClr>
                  <a:srgbClr val="000000"/>
                </a:buClr>
                <a:buSzPct val="100000"/>
                <a:tabLst>
                  <a:tab pos="0" algn="l"/>
                  <a:tab pos="483299" algn="l"/>
                  <a:tab pos="966597" algn="l"/>
                  <a:tab pos="1449896" algn="l"/>
                  <a:tab pos="1933193" algn="l"/>
                  <a:tab pos="2416492" algn="l"/>
                  <a:tab pos="2899791" algn="l"/>
                  <a:tab pos="3383089" algn="l"/>
                  <a:tab pos="3866388" algn="l"/>
                  <a:tab pos="4349686" algn="l"/>
                  <a:tab pos="4832985" algn="l"/>
                  <a:tab pos="5316283" algn="l"/>
                  <a:tab pos="5799581" algn="l"/>
                  <a:tab pos="6282880" algn="l"/>
                  <a:tab pos="6766178" algn="l"/>
                  <a:tab pos="7249477" algn="l"/>
                  <a:tab pos="7732776" algn="l"/>
                  <a:tab pos="8216074" algn="l"/>
                  <a:tab pos="8699373" algn="l"/>
                  <a:tab pos="9182670" algn="l"/>
                  <a:tab pos="9665969" algn="l"/>
                </a:tabLst>
              </a:pPr>
              <a:t>10</a:t>
            </a:fld>
            <a:endParaRPr lang="en-GB" sz="13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1219201" y="720089"/>
            <a:ext cx="4876800" cy="360045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60" tIns="48329" rIns="96660" bIns="48329" anchor="ctr"/>
          <a:lstStyle/>
          <a:p>
            <a:pPr defTabSz="483299">
              <a:buClr>
                <a:srgbClr val="000000"/>
              </a:buClr>
              <a:buSzPct val="10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/>
          </p:nvPr>
        </p:nvSpPr>
        <p:spPr>
          <a:xfrm>
            <a:off x="731520" y="4560571"/>
            <a:ext cx="5845386" cy="4313872"/>
          </a:xfrm>
          <a:noFill/>
          <a:ln/>
        </p:spPr>
        <p:txBody>
          <a:bodyPr wrap="none" lIns="95137" tIns="49471" rIns="95137" bIns="49471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729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33F06-EFAF-4FBB-A578-C78947B79B3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CF531-7D12-4DC1-BE0A-703F355FA31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57163"/>
            <a:ext cx="2060575" cy="6021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913" y="157163"/>
            <a:ext cx="6030912" cy="6021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AB766-9E33-4B06-9878-EFC8BCB27E4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57163"/>
            <a:ext cx="8226425" cy="393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4030663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138" y="1042988"/>
            <a:ext cx="4030662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DB259-355B-4D80-90B3-F50BCB35200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588" y="0"/>
          <a:ext cx="9142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738" name="Photo Editor Photo" r:id="rId3" imgW="9142857" imgH="743054" progId="">
                  <p:embed/>
                </p:oleObj>
              </mc:Choice>
              <mc:Fallback>
                <p:oleObj name="Photo Editor Photo" r:id="rId3" imgW="9142857" imgH="74305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0"/>
                        <a:ext cx="91424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1963" y="6491288"/>
            <a:ext cx="5981700" cy="17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>
              <a:defRPr/>
            </a:pP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dirty="0" smtClean="0">
                <a:solidFill>
                  <a:srgbClr val="AEAEAE"/>
                </a:solidFill>
                <a:latin typeface="Verdana" pitchFamily="34" charset="0"/>
              </a:rPr>
              <a:t>2016 </a:t>
            </a: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EPAM Systems. All rights reserved.                                                         </a:t>
            </a:r>
            <a:r>
              <a:rPr lang="en-US" sz="1000" dirty="0">
                <a:solidFill>
                  <a:srgbClr val="AEAEAE"/>
                </a:solidFill>
                <a:latin typeface="Verdana" pitchFamily="34" charset="0"/>
              </a:rPr>
              <a:t>Slide </a:t>
            </a:r>
            <a:fld id="{DFF5ECD7-AD97-4901-A34F-D9B91EE4A56B}" type="slidenum">
              <a:rPr lang="en-US" sz="1000">
                <a:solidFill>
                  <a:srgbClr val="AEAEAE"/>
                </a:solidFill>
                <a:latin typeface="Verdana" pitchFamily="34" charset="0"/>
              </a:rPr>
              <a:pPr>
                <a:defRPr/>
              </a:pPr>
              <a:t>‹#›</a:t>
            </a:fld>
            <a:endParaRPr lang="en-US" sz="1000" dirty="0">
              <a:latin typeface="Verdana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b="1" dirty="0">
              <a:solidFill>
                <a:srgbClr val="002B78"/>
              </a:solidFill>
              <a:latin typeface="Tahoma" pitchFamily="34" charset="0"/>
            </a:endParaRPr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588" y="0"/>
          <a:ext cx="9142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786" name="Photo Editor Photo" r:id="rId3" imgW="9142857" imgH="743054" progId="">
                  <p:embed/>
                </p:oleObj>
              </mc:Choice>
              <mc:Fallback>
                <p:oleObj name="Photo Editor Photo" r:id="rId3" imgW="9142857" imgH="74305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0"/>
                        <a:ext cx="91424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1963" y="6491288"/>
            <a:ext cx="5981700" cy="17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>
              <a:defRPr/>
            </a:pP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dirty="0" smtClean="0">
                <a:solidFill>
                  <a:srgbClr val="AEAEAE"/>
                </a:solidFill>
                <a:latin typeface="Verdana" pitchFamily="34" charset="0"/>
              </a:rPr>
              <a:t>2016 </a:t>
            </a: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EPAM Systems. All rights reserved.                                                         </a:t>
            </a:r>
            <a:r>
              <a:rPr lang="en-US" sz="1000" dirty="0">
                <a:solidFill>
                  <a:srgbClr val="AEAEAE"/>
                </a:solidFill>
                <a:latin typeface="Verdana" pitchFamily="34" charset="0"/>
              </a:rPr>
              <a:t>Slide </a:t>
            </a:r>
            <a:fld id="{DFF5ECD7-AD97-4901-A34F-D9B91EE4A56B}" type="slidenum">
              <a:rPr lang="en-US" sz="1000">
                <a:solidFill>
                  <a:srgbClr val="AEAEAE"/>
                </a:solidFill>
                <a:latin typeface="Verdana" pitchFamily="34" charset="0"/>
              </a:rPr>
              <a:pPr>
                <a:defRPr/>
              </a:pPr>
              <a:t>‹#›</a:t>
            </a:fld>
            <a:endParaRPr lang="en-US" sz="1000" dirty="0">
              <a:latin typeface="Verdana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b="1" dirty="0">
              <a:solidFill>
                <a:srgbClr val="002B78"/>
              </a:solidFill>
              <a:latin typeface="Tahoma" pitchFamily="34" charset="0"/>
            </a:endParaRPr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86165-AFD5-4F48-A3DE-22293F49453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934A6-EFFC-4C64-93A6-2271D8CED88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71610-C4C0-4721-BF50-70F48DAB409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042988"/>
            <a:ext cx="33147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042988"/>
            <a:ext cx="33147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FB062-DE9B-415F-A1A4-572D90FE776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FB22F-B800-449E-8EB7-1E6198A18C6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476EA-D414-4AB2-AB1E-440662DF9D6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3FCE1-220E-4639-9482-CDC93FFF731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4D953-AD06-4B97-B21A-C304948CD2E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34092-AA75-4CA9-97D0-4A0E9421E15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91612-5239-40DD-874E-058D80C6E6A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7E934-22BC-477B-9E5F-9B8E8B9F3A6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5000" y="157163"/>
            <a:ext cx="1701800" cy="6021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4838" y="157163"/>
            <a:ext cx="4957762" cy="6021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F957D-3921-45CC-A9AD-ED95BD69706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FCA20-2720-4557-B192-C4FC8BE1909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075" y="1042988"/>
            <a:ext cx="4030663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138" y="1042988"/>
            <a:ext cx="4030662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F39C8-98A7-4C4D-8C0A-08EDCEB70C3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D4F4C-01EB-4ADD-8295-705693C4069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02383-21FF-4200-99D9-5690F6C5D93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1EAC1-B117-444C-87B9-BCC550EBC70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A8321-B584-497C-A118-D537C776C81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88" y="-3175"/>
          <a:ext cx="9142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hoto Editor Photo" r:id="rId17" imgW="9142857" imgH="743054" progId="">
                  <p:embed/>
                </p:oleObj>
              </mc:Choice>
              <mc:Fallback>
                <p:oleObj name="Photo Editor Photo" r:id="rId17" imgW="9142857" imgH="74305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-3175"/>
                        <a:ext cx="91424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57163"/>
            <a:ext cx="8226425" cy="393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61963" y="6451600"/>
            <a:ext cx="2357437" cy="16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b="0" dirty="0" smtClean="0">
                <a:solidFill>
                  <a:srgbClr val="AEAEAE"/>
                </a:solidFill>
                <a:latin typeface="Verdana" pitchFamily="34" charset="0"/>
              </a:rPr>
              <a:t>2016. </a:t>
            </a: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EPAM Systems. All rights reserved.</a:t>
            </a:r>
            <a:endParaRPr lang="en-US" b="0" dirty="0">
              <a:latin typeface="Verdana" pitchFamily="34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b="0" dirty="0">
              <a:latin typeface="Arial" charset="0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dirty="0">
              <a:solidFill>
                <a:srgbClr val="002B78"/>
              </a:solidFill>
            </a:endParaRPr>
          </a:p>
        </p:txBody>
      </p:sp>
      <p:sp>
        <p:nvSpPr>
          <p:cNvPr id="103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1042988"/>
            <a:ext cx="8213725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  <a:p>
            <a:pPr lvl="3"/>
            <a:r>
              <a:rPr lang="en-US" dirty="0" smtClean="0"/>
              <a:t>Click to add text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ru-RU" dirty="0" smtClean="0"/>
          </a:p>
        </p:txBody>
      </p:sp>
      <p:sp>
        <p:nvSpPr>
          <p:cNvPr id="5128" name="Freeform 8"/>
          <p:cNvSpPr>
            <a:spLocks noEditPoint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b="0" dirty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88" y="6427788"/>
            <a:ext cx="34290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 b="1">
                <a:solidFill>
                  <a:srgbClr val="AEAEAE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C86860E7-E535-4468-9A5C-588DF725842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24" r:id="rId13"/>
    <p:sldLayoutId id="214748372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2B7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0" y="0"/>
            <a:ext cx="1576388" cy="6858000"/>
            <a:chOff x="0" y="0"/>
            <a:chExt cx="993" cy="4320"/>
          </a:xfrm>
        </p:grpSpPr>
        <p:sp>
          <p:nvSpPr>
            <p:cNvPr id="31753" name="Rectangle 9" descr="Dark horizontal"/>
            <p:cNvSpPr>
              <a:spLocks noChangeArrowheads="1"/>
            </p:cNvSpPr>
            <p:nvPr userDrawn="1"/>
          </p:nvSpPr>
          <p:spPr bwMode="auto">
            <a:xfrm>
              <a:off x="0" y="0"/>
              <a:ext cx="975" cy="4320"/>
            </a:xfrm>
            <a:prstGeom prst="rect">
              <a:avLst/>
            </a:prstGeom>
            <a:pattFill prst="dkHorz">
              <a:fgClr>
                <a:srgbClr val="002C78"/>
              </a:fgClr>
              <a:bgClr>
                <a:schemeClr val="tx2"/>
              </a:bgClr>
            </a:patt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 dirty="0"/>
            </a:p>
          </p:txBody>
        </p:sp>
        <p:sp>
          <p:nvSpPr>
            <p:cNvPr id="31754" name="Rectangle 10"/>
            <p:cNvSpPr>
              <a:spLocks noChangeArrowheads="1"/>
            </p:cNvSpPr>
            <p:nvPr userDrawn="1"/>
          </p:nvSpPr>
          <p:spPr bwMode="auto">
            <a:xfrm>
              <a:off x="0" y="0"/>
              <a:ext cx="975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  <a:alpha val="5000"/>
                  </a:schemeClr>
                </a:gs>
                <a:gs pos="100000">
                  <a:schemeClr val="hlink">
                    <a:alpha val="49001"/>
                  </a:scheme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 dirty="0"/>
            </a:p>
          </p:txBody>
        </p:sp>
        <p:sp>
          <p:nvSpPr>
            <p:cNvPr id="31756" name="Line 12"/>
            <p:cNvSpPr>
              <a:spLocks noChangeShapeType="1"/>
            </p:cNvSpPr>
            <p:nvPr userDrawn="1"/>
          </p:nvSpPr>
          <p:spPr bwMode="auto">
            <a:xfrm>
              <a:off x="993" y="0"/>
              <a:ext cx="0" cy="4320"/>
            </a:xfrm>
            <a:prstGeom prst="line">
              <a:avLst/>
            </a:prstGeom>
            <a:noFill/>
            <a:ln w="28575">
              <a:solidFill>
                <a:srgbClr val="002C7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b="0" dirty="0"/>
            </a:p>
          </p:txBody>
        </p:sp>
      </p:grp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74838" y="157163"/>
            <a:ext cx="6794500" cy="393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dirty="0">
              <a:solidFill>
                <a:srgbClr val="002B78"/>
              </a:solidFill>
            </a:endParaRPr>
          </a:p>
        </p:txBody>
      </p:sp>
      <p:sp>
        <p:nvSpPr>
          <p:cNvPr id="1536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042988"/>
            <a:ext cx="67818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 Click to add text</a:t>
            </a:r>
          </a:p>
          <a:p>
            <a:pPr lvl="1"/>
            <a:r>
              <a:rPr lang="en-US" smtClean="0"/>
              <a:t>Click to add text</a:t>
            </a:r>
          </a:p>
          <a:p>
            <a:pPr lvl="2"/>
            <a:r>
              <a:rPr lang="en-US" smtClean="0"/>
              <a:t>Click to add text</a:t>
            </a:r>
          </a:p>
          <a:p>
            <a:pPr lvl="3"/>
            <a:r>
              <a:rPr lang="en-US" smtClean="0"/>
              <a:t>Click to add text</a:t>
            </a:r>
          </a:p>
          <a:p>
            <a:pPr lvl="4"/>
            <a:r>
              <a:rPr lang="en-US" smtClean="0"/>
              <a:t>Fifth level</a:t>
            </a:r>
          </a:p>
          <a:p>
            <a:pPr lvl="1"/>
            <a:endParaRPr lang="en-US" smtClean="0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329363" y="6451600"/>
            <a:ext cx="2357437" cy="16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b="0" dirty="0" smtClean="0">
                <a:solidFill>
                  <a:srgbClr val="AEAEAE"/>
                </a:solidFill>
                <a:latin typeface="Verdana" pitchFamily="34" charset="0"/>
              </a:rPr>
              <a:t>2016. </a:t>
            </a: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EPAM Systems. All rights reserved.</a:t>
            </a:r>
            <a:endParaRPr lang="en-US" b="0" dirty="0">
              <a:latin typeface="Verdana" pitchFamily="34" charset="0"/>
            </a:endParaRPr>
          </a:p>
        </p:txBody>
      </p:sp>
      <p:sp>
        <p:nvSpPr>
          <p:cNvPr id="31762" name="Freeform 18"/>
          <p:cNvSpPr>
            <a:spLocks noEditPoints="1"/>
          </p:cNvSpPr>
          <p:nvPr/>
        </p:nvSpPr>
        <p:spPr bwMode="auto">
          <a:xfrm>
            <a:off x="292100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b="0" dirty="0"/>
          </a:p>
        </p:txBody>
      </p:sp>
      <p:sp>
        <p:nvSpPr>
          <p:cNvPr id="3176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27788"/>
            <a:ext cx="34290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 b="1">
                <a:solidFill>
                  <a:srgbClr val="AEAEAE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0A0D9E6D-C1BF-41DA-96B8-06AA9B28D30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+mj-lt"/>
          <a:ea typeface="+mj-ea"/>
          <a:cs typeface="+mj-cs"/>
        </a:defRPr>
      </a:lvl1pPr>
      <a:lvl2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2pPr>
      <a:lvl3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3pPr>
      <a:lvl4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4pPr>
      <a:lvl5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5pPr>
      <a:lvl6pPr marL="8001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6pPr>
      <a:lvl7pPr marL="12573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7pPr>
      <a:lvl8pPr marL="17145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8pPr>
      <a:lvl9pPr marL="21717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b="1">
          <a:solidFill>
            <a:srgbClr val="002B7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png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5.png"/><Relationship Id="rId14" Type="http://schemas.openxmlformats.org/officeDocument/2006/relationships/hyperlink" Target="mailto:international_sales@epam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ulpjs.com/" TargetMode="External"/><Relationship Id="rId2" Type="http://schemas.openxmlformats.org/officeDocument/2006/relationships/hyperlink" Target="https://facebook.github.io/react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joshfinnie.com/blog/reactjs-tutorial-part-1/" TargetMode="External"/><Relationship Id="rId4" Type="http://schemas.openxmlformats.org/officeDocument/2006/relationships/hyperlink" Target="https://www.terlici.com/2015/03/18/fast-react-loading-server-render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609600" y="295275"/>
          <a:ext cx="14668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94" name="Photo Editor Photo" r:id="rId4" imgW="1467055" imgH="390580" progId="">
                  <p:embed/>
                </p:oleObj>
              </mc:Choice>
              <mc:Fallback>
                <p:oleObj name="Photo Editor Photo" r:id="rId4" imgW="1467055" imgH="3905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5275"/>
                        <a:ext cx="14668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4"/>
          <p:cNvSpPr txBox="1">
            <a:spLocks noChangeArrowheads="1"/>
          </p:cNvSpPr>
          <p:nvPr/>
        </p:nvSpPr>
        <p:spPr bwMode="auto">
          <a:xfrm>
            <a:off x="2285984" y="285728"/>
            <a:ext cx="5343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 b="1" dirty="0">
              <a:latin typeface="Tahoma" pitchFamily="34" charset="0"/>
            </a:endParaRPr>
          </a:p>
        </p:txBody>
      </p:sp>
      <p:sp>
        <p:nvSpPr>
          <p:cNvPr id="4105" name="Text Box 5"/>
          <p:cNvSpPr txBox="1">
            <a:spLocks noChangeArrowheads="1"/>
          </p:cNvSpPr>
          <p:nvPr/>
        </p:nvSpPr>
        <p:spPr bwMode="auto">
          <a:xfrm>
            <a:off x="762000" y="4038600"/>
            <a:ext cx="432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  <a:latin typeface="Verdana" pitchFamily="34" charset="0"/>
              </a:rPr>
              <a:t>EPAM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Verdana" pitchFamily="34" charset="0"/>
              </a:rPr>
              <a:t>POWER POINT TITLE</a:t>
            </a:r>
          </a:p>
        </p:txBody>
      </p:sp>
      <p:sp>
        <p:nvSpPr>
          <p:cNvPr id="4106" name="Text Box 6"/>
          <p:cNvSpPr txBox="1">
            <a:spLocks noChangeArrowheads="1"/>
          </p:cNvSpPr>
          <p:nvPr/>
        </p:nvSpPr>
        <p:spPr bwMode="auto">
          <a:xfrm>
            <a:off x="762000" y="4419600"/>
            <a:ext cx="3025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Sub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Topic</a:t>
            </a:r>
          </a:p>
        </p:txBody>
      </p:sp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1588" y="2590800"/>
          <a:ext cx="9142412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95" name="Photo Editor Photo" r:id="rId6" imgW="9142857" imgH="3610479" progId="">
                  <p:embed/>
                </p:oleObj>
              </mc:Choice>
              <mc:Fallback>
                <p:oleObj name="Photo Editor Photo" r:id="rId6" imgW="9142857" imgH="361047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2590800"/>
                        <a:ext cx="9142412" cy="360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8"/>
          <p:cNvGraphicFramePr>
            <a:graphicFrameLocks noChangeAspect="1"/>
          </p:cNvGraphicFramePr>
          <p:nvPr/>
        </p:nvGraphicFramePr>
        <p:xfrm>
          <a:off x="8001000" y="2590800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96" name="Photo Editor Photo" r:id="rId8" imgW="1142857" imgH="914286" progId="">
                  <p:embed/>
                </p:oleObj>
              </mc:Choice>
              <mc:Fallback>
                <p:oleObj name="Photo Editor Photo" r:id="rId8" imgW="1142857" imgH="914286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590800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9"/>
          <p:cNvGraphicFramePr>
            <a:graphicFrameLocks noChangeAspect="1"/>
          </p:cNvGraphicFramePr>
          <p:nvPr/>
        </p:nvGraphicFramePr>
        <p:xfrm>
          <a:off x="5715000" y="2590800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97" name="Photo Editor Photo" r:id="rId10" imgW="1142857" imgH="914286" progId="">
                  <p:embed/>
                </p:oleObj>
              </mc:Choice>
              <mc:Fallback>
                <p:oleObj name="Photo Editor Photo" r:id="rId10" imgW="1142857" imgH="914286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90800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0"/>
          <p:cNvGraphicFramePr>
            <a:graphicFrameLocks noChangeAspect="1"/>
          </p:cNvGraphicFramePr>
          <p:nvPr/>
        </p:nvGraphicFramePr>
        <p:xfrm>
          <a:off x="6858000" y="2590800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98" name="Photo Editor Photo" r:id="rId12" imgW="1142857" imgH="914286" progId="">
                  <p:embed/>
                </p:oleObj>
              </mc:Choice>
              <mc:Fallback>
                <p:oleObj name="Photo Editor Photo" r:id="rId12" imgW="1142857" imgH="914286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590800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7515" name="Text Box 11"/>
          <p:cNvSpPr txBox="1">
            <a:spLocks noChangeArrowheads="1"/>
          </p:cNvSpPr>
          <p:nvPr/>
        </p:nvSpPr>
        <p:spPr bwMode="auto">
          <a:xfrm>
            <a:off x="857251" y="4076700"/>
            <a:ext cx="7929592" cy="1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71842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600" b="1" dirty="0" smtClean="0">
                <a:solidFill>
                  <a:schemeClr val="bg1"/>
                </a:solidFill>
                <a:latin typeface="Tahoma" pitchFamily="34" charset="0"/>
              </a:rPr>
              <a:t>Node.js with Bootstrap, Express, React and </a:t>
            </a:r>
            <a:r>
              <a:rPr lang="en-GB" sz="2600" b="1" dirty="0" err="1" smtClean="0">
                <a:solidFill>
                  <a:schemeClr val="bg1"/>
                </a:solidFill>
                <a:latin typeface="Tahoma" pitchFamily="34" charset="0"/>
              </a:rPr>
              <a:t>Redux</a:t>
            </a:r>
            <a:endParaRPr lang="en-GB" sz="2600" b="1" dirty="0" smtClean="0">
              <a:solidFill>
                <a:schemeClr val="bg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b="1" dirty="0" smtClean="0">
                <a:solidFill>
                  <a:schemeClr val="bg1">
                    <a:lumMod val="85000"/>
                  </a:schemeClr>
                </a:solidFill>
                <a:latin typeface="Tahoma" pitchFamily="34" charset="0"/>
              </a:rPr>
              <a:t>Fabian Jaramillo</a:t>
            </a:r>
            <a:endParaRPr lang="en-US" b="1" dirty="0">
              <a:solidFill>
                <a:schemeClr val="bg1">
                  <a:lumMod val="85000"/>
                </a:schemeClr>
              </a:solidFill>
              <a:latin typeface="Tahoma" pitchFamily="34" charset="0"/>
            </a:endParaRP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857224" y="3171766"/>
            <a:ext cx="65039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B2B2B2"/>
                </a:solidFill>
                <a:latin typeface="Tahoma" pitchFamily="34" charset="0"/>
              </a:rPr>
              <a:t>EPAM </a:t>
            </a:r>
            <a:r>
              <a:rPr lang="en-US" sz="2000" b="1" dirty="0" smtClean="0">
                <a:solidFill>
                  <a:srgbClr val="B2B2B2"/>
                </a:solidFill>
                <a:latin typeface="Tahoma" pitchFamily="34" charset="0"/>
              </a:rPr>
              <a:t>Systems Inc</a:t>
            </a:r>
            <a:endParaRPr lang="en-US" sz="2000" b="1" dirty="0">
              <a:solidFill>
                <a:srgbClr val="B2B2B2"/>
              </a:solidFill>
              <a:latin typeface="Tahoma" pitchFamily="34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157433" y="285728"/>
            <a:ext cx="53435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99"/>
                </a:solidFill>
                <a:latin typeface="Tahoma" pitchFamily="34" charset="0"/>
              </a:rPr>
              <a:t>Delivering Excellence in Software Engineering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1588" y="2565400"/>
          <a:ext cx="9142412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02" r:id="rId4" imgW="9142857" imgH="3610479" progId="">
                  <p:embed/>
                </p:oleObj>
              </mc:Choice>
              <mc:Fallback>
                <p:oleObj r:id="rId4" imgW="9142857" imgH="3610479" progId="">
                  <p:embed/>
                  <p:pic>
                    <p:nvPicPr>
                      <p:cNvPr id="409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2565400"/>
                        <a:ext cx="9142412" cy="360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590550" y="1085850"/>
          <a:ext cx="14668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03" r:id="rId6" imgW="1467055" imgH="390580" progId="">
                  <p:embed/>
                </p:oleObj>
              </mc:Choice>
              <mc:Fallback>
                <p:oleObj r:id="rId6" imgW="1467055" imgH="390580" progId="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1085850"/>
                        <a:ext cx="14668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4"/>
          <p:cNvSpPr>
            <a:spLocks noChangeArrowheads="1"/>
          </p:cNvSpPr>
          <p:nvPr/>
        </p:nvSpPr>
        <p:spPr bwMode="auto">
          <a:xfrm>
            <a:off x="838200" y="4222750"/>
            <a:ext cx="4572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105" name="Rectangle 5"/>
          <p:cNvSpPr>
            <a:spLocks noChangeArrowheads="1"/>
          </p:cNvSpPr>
          <p:nvPr/>
        </p:nvSpPr>
        <p:spPr bwMode="auto">
          <a:xfrm>
            <a:off x="984250" y="2768600"/>
            <a:ext cx="5540375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FFFFFF"/>
              </a:buClr>
              <a:buSzPct val="100000"/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 smtClean="0">
                <a:solidFill>
                  <a:schemeClr val="bg1"/>
                </a:solidFill>
              </a:rPr>
              <a:t>EPAM Systems, Shenzhen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106" name="Text Box 6"/>
          <p:cNvSpPr txBox="1">
            <a:spLocks noChangeArrowheads="1"/>
          </p:cNvSpPr>
          <p:nvPr/>
        </p:nvSpPr>
        <p:spPr bwMode="auto">
          <a:xfrm>
            <a:off x="2209800" y="1104900"/>
            <a:ext cx="53435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2B78"/>
              </a:buClr>
              <a:buSzPct val="100000"/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 b="1" dirty="0">
                <a:solidFill>
                  <a:srgbClr val="002B78"/>
                </a:solidFill>
              </a:rPr>
              <a:t>Delivering Excellence in Software Engineering</a:t>
            </a:r>
            <a:r>
              <a:rPr lang="en-GB" sz="1200" dirty="0">
                <a:solidFill>
                  <a:srgbClr val="002B78"/>
                </a:solidFill>
              </a:rPr>
              <a:t> </a:t>
            </a:r>
          </a:p>
        </p:txBody>
      </p:sp>
      <p:graphicFrame>
        <p:nvGraphicFramePr>
          <p:cNvPr id="4100" name="Object 7"/>
          <p:cNvGraphicFramePr>
            <a:graphicFrameLocks noChangeAspect="1"/>
          </p:cNvGraphicFramePr>
          <p:nvPr/>
        </p:nvGraphicFramePr>
        <p:xfrm>
          <a:off x="8277225" y="2562225"/>
          <a:ext cx="866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04" r:id="rId8" imgW="866896" imgH="704948" progId="">
                  <p:embed/>
                </p:oleObj>
              </mc:Choice>
              <mc:Fallback>
                <p:oleObj r:id="rId8" imgW="866896" imgH="704948" progId="">
                  <p:embed/>
                  <p:pic>
                    <p:nvPicPr>
                      <p:cNvPr id="410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7225" y="2562225"/>
                        <a:ext cx="8667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8"/>
          <p:cNvGraphicFramePr>
            <a:graphicFrameLocks noChangeAspect="1"/>
          </p:cNvGraphicFramePr>
          <p:nvPr/>
        </p:nvGraphicFramePr>
        <p:xfrm>
          <a:off x="6543675" y="2562225"/>
          <a:ext cx="866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05" r:id="rId10" imgW="866896" imgH="704948" progId="">
                  <p:embed/>
                </p:oleObj>
              </mc:Choice>
              <mc:Fallback>
                <p:oleObj r:id="rId10" imgW="866896" imgH="704948" progId="">
                  <p:embed/>
                  <p:pic>
                    <p:nvPicPr>
                      <p:cNvPr id="410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5" y="2562225"/>
                        <a:ext cx="8667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9"/>
          <p:cNvGraphicFramePr>
            <a:graphicFrameLocks noChangeAspect="1"/>
          </p:cNvGraphicFramePr>
          <p:nvPr/>
        </p:nvGraphicFramePr>
        <p:xfrm>
          <a:off x="7410450" y="2562225"/>
          <a:ext cx="866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06" r:id="rId12" imgW="866896" imgH="704948" progId="">
                  <p:embed/>
                </p:oleObj>
              </mc:Choice>
              <mc:Fallback>
                <p:oleObj r:id="rId12" imgW="866896" imgH="704948" progId="">
                  <p:embed/>
                  <p:pic>
                    <p:nvPicPr>
                      <p:cNvPr id="410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450" y="2562225"/>
                        <a:ext cx="8667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93775" y="3524251"/>
            <a:ext cx="7410451" cy="2071859"/>
            <a:chOff x="626" y="2220"/>
            <a:chExt cx="4668" cy="1560"/>
          </a:xfrm>
        </p:grpSpPr>
        <p:sp>
          <p:nvSpPr>
            <p:cNvPr id="4108" name="Rectangle 11"/>
            <p:cNvSpPr>
              <a:spLocks noChangeArrowheads="1"/>
            </p:cNvSpPr>
            <p:nvPr/>
          </p:nvSpPr>
          <p:spPr bwMode="auto">
            <a:xfrm>
              <a:off x="626" y="2220"/>
              <a:ext cx="2482" cy="121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Fabian Jaramillo</a:t>
              </a:r>
              <a:endParaRPr lang="en-GB" sz="1100" dirty="0">
                <a:solidFill>
                  <a:srgbClr val="FFFFFF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Senior Developer</a:t>
              </a:r>
            </a:p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EPAM Systems Inc.</a:t>
              </a:r>
            </a:p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Shenzhen, China</a:t>
              </a:r>
              <a:endParaRPr lang="en-GB" sz="1100" dirty="0">
                <a:solidFill>
                  <a:srgbClr val="FFFFFF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66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100" dirty="0" smtClean="0">
                <a:solidFill>
                  <a:srgbClr val="CCCCFF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66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dirty="0">
                  <a:solidFill>
                    <a:srgbClr val="C8CF6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Fabian_Jaramillo_ordonez</a:t>
              </a:r>
              <a:r>
                <a:rPr lang="en-GB" sz="1400" dirty="0">
                  <a:solidFill>
                    <a:srgbClr val="C8CF6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@epam.com</a:t>
              </a:r>
              <a:endParaRPr lang="en-GB" sz="1400" dirty="0">
                <a:solidFill>
                  <a:srgbClr val="C8CF60"/>
                </a:solidFill>
                <a:ea typeface="Tahoma" panose="020B0604030504040204" pitchFamily="34" charset="0"/>
                <a:cs typeface="Tahoma" panose="020B0604030504040204" pitchFamily="34" charset="0"/>
                <a:hlinkClick r:id="rId14"/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66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>
                  <a:solidFill>
                    <a:srgbClr val="002B78"/>
                  </a:solidFill>
                </a:rPr>
                <a:t>	</a:t>
              </a:r>
            </a:p>
            <a:p>
              <a:pPr defTabSz="457200" eaLnBrk="1" hangingPunct="1">
                <a:spcBef>
                  <a:spcPts val="275"/>
                </a:spcBef>
                <a:buClr>
                  <a:srgbClr val="002B78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100" dirty="0">
                <a:solidFill>
                  <a:srgbClr val="002B78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2B78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100" dirty="0">
                <a:solidFill>
                  <a:srgbClr val="002B78"/>
                </a:solidFill>
              </a:endParaRPr>
            </a:p>
          </p:txBody>
        </p:sp>
        <p:sp>
          <p:nvSpPr>
            <p:cNvPr id="4109" name="Rectangle 12"/>
            <p:cNvSpPr>
              <a:spLocks noChangeArrowheads="1"/>
            </p:cNvSpPr>
            <p:nvPr/>
          </p:nvSpPr>
          <p:spPr bwMode="auto">
            <a:xfrm>
              <a:off x="2287" y="2220"/>
              <a:ext cx="1208" cy="15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457200"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4111" name="Line 14"/>
            <p:cNvSpPr>
              <a:spLocks noChangeShapeType="1"/>
            </p:cNvSpPr>
            <p:nvPr/>
          </p:nvSpPr>
          <p:spPr bwMode="auto">
            <a:xfrm>
              <a:off x="632" y="2220"/>
              <a:ext cx="1655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2" name="Line 15"/>
            <p:cNvSpPr>
              <a:spLocks noChangeShapeType="1"/>
            </p:cNvSpPr>
            <p:nvPr/>
          </p:nvSpPr>
          <p:spPr bwMode="auto">
            <a:xfrm>
              <a:off x="632" y="3779"/>
              <a:ext cx="1655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3" name="Line 16"/>
            <p:cNvSpPr>
              <a:spLocks noChangeShapeType="1"/>
            </p:cNvSpPr>
            <p:nvPr/>
          </p:nvSpPr>
          <p:spPr bwMode="auto">
            <a:xfrm>
              <a:off x="632" y="2220"/>
              <a:ext cx="1" cy="155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4" name="Line 17"/>
            <p:cNvSpPr>
              <a:spLocks noChangeShapeType="1"/>
            </p:cNvSpPr>
            <p:nvPr/>
          </p:nvSpPr>
          <p:spPr bwMode="auto">
            <a:xfrm>
              <a:off x="5293" y="2220"/>
              <a:ext cx="1" cy="155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5" name="Line 18"/>
            <p:cNvSpPr>
              <a:spLocks noChangeShapeType="1"/>
            </p:cNvSpPr>
            <p:nvPr/>
          </p:nvSpPr>
          <p:spPr bwMode="auto">
            <a:xfrm>
              <a:off x="2287" y="2220"/>
              <a:ext cx="120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6" name="Line 19"/>
            <p:cNvSpPr>
              <a:spLocks noChangeShapeType="1"/>
            </p:cNvSpPr>
            <p:nvPr/>
          </p:nvSpPr>
          <p:spPr bwMode="auto">
            <a:xfrm>
              <a:off x="2287" y="3779"/>
              <a:ext cx="120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7" name="Line 20"/>
            <p:cNvSpPr>
              <a:spLocks noChangeShapeType="1"/>
            </p:cNvSpPr>
            <p:nvPr/>
          </p:nvSpPr>
          <p:spPr bwMode="auto">
            <a:xfrm>
              <a:off x="3495" y="2220"/>
              <a:ext cx="179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8" name="Line 21"/>
            <p:cNvSpPr>
              <a:spLocks noChangeShapeType="1"/>
            </p:cNvSpPr>
            <p:nvPr/>
          </p:nvSpPr>
          <p:spPr bwMode="auto">
            <a:xfrm>
              <a:off x="3495" y="3779"/>
              <a:ext cx="179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8239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Node.js with Bootstrap, Express, React and </a:t>
            </a:r>
            <a:r>
              <a:rPr lang="en-US" sz="1800" dirty="0" err="1" smtClean="0"/>
              <a:t>Redux</a:t>
            </a:r>
            <a:endParaRPr lang="en-US" sz="1800" b="1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8196263" cy="5135562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  <a:latin typeface="Constantia" panose="02030602050306030303" pitchFamily="18" charset="0"/>
              </a:rPr>
              <a:t>Agenda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React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What is it?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How works?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Why is so popular?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Gulp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What is it?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How to install it?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How to use 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React from Node.js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What is it?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How works?</a:t>
            </a:r>
          </a:p>
        </p:txBody>
      </p:sp>
      <p:sp>
        <p:nvSpPr>
          <p:cNvPr id="13316" name="Rectangle 8"/>
          <p:cNvSpPr>
            <a:spLocks noChangeArrowheads="1"/>
          </p:cNvSpPr>
          <p:nvPr/>
        </p:nvSpPr>
        <p:spPr bwMode="auto">
          <a:xfrm>
            <a:off x="288925" y="946150"/>
            <a:ext cx="8723313" cy="535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5000"/>
              </a:spcBef>
              <a:spcAft>
                <a:spcPct val="25000"/>
              </a:spcAft>
              <a:buClr>
                <a:srgbClr val="002B78"/>
              </a:buClr>
              <a:buFont typeface="Wingdings" pitchFamily="2" charset="2"/>
              <a:buChar char="q"/>
              <a:defRPr/>
            </a:pPr>
            <a:endParaRPr lang="en-US" sz="1100" b="0" dirty="0">
              <a:latin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React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sz="2000" u="sng" dirty="0" smtClean="0"/>
              <a:t>What is it?</a:t>
            </a:r>
          </a:p>
          <a:p>
            <a:endParaRPr lang="en-US" dirty="0"/>
          </a:p>
          <a:p>
            <a:pPr marL="0" indent="0" algn="just"/>
            <a:r>
              <a:rPr lang="en-US" dirty="0" smtClean="0"/>
              <a:t>React is one JavaScript library to build interfaces based on components, implements a virtual-DOM to make changes in the DOM faster. </a:t>
            </a:r>
          </a:p>
          <a:p>
            <a:pPr marL="0" indent="0" algn="just"/>
            <a:endParaRPr lang="en-US" dirty="0"/>
          </a:p>
          <a:p>
            <a:pPr marL="0" indent="0" algn="just"/>
            <a:r>
              <a:rPr lang="en-US" dirty="0" smtClean="0"/>
              <a:t>React allow you to work in JSX or JS; JSX is mix language between JavaScript and XML, at the end React will always run JavaScript code. All the components in JSX should be compile to JavaScript.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38676" y="2128734"/>
            <a:ext cx="4030662" cy="375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5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4" y="1042988"/>
            <a:ext cx="5182481" cy="5135562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React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sz="2000" u="sng" dirty="0" smtClean="0"/>
              <a:t>How Works?</a:t>
            </a:r>
          </a:p>
          <a:p>
            <a:endParaRPr lang="en-US" dirty="0" smtClean="0"/>
          </a:p>
          <a:p>
            <a:pPr marL="0" indent="0"/>
            <a:r>
              <a:rPr lang="en-US" sz="1400" dirty="0" smtClean="0"/>
              <a:t>React give you the option to create encapsulated components with their own state to reuse all your components easily. </a:t>
            </a:r>
          </a:p>
          <a:p>
            <a:pPr marL="0" indent="0"/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7792" y="2417682"/>
            <a:ext cx="3103484" cy="3354191"/>
          </a:xfrm>
          <a:prstGeom prst="rect">
            <a:avLst/>
          </a:prstGeom>
        </p:spPr>
      </p:pic>
      <p:pic>
        <p:nvPicPr>
          <p:cNvPr id="716802" name="Picture 2" descr="http://memesvault.com/wp-content/uploads/What-Meme-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14" y="2923341"/>
            <a:ext cx="4572000" cy="325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55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4" y="1042988"/>
            <a:ext cx="5254717" cy="5135562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React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sz="2000" u="sng" dirty="0" smtClean="0"/>
              <a:t>Why is so popular?</a:t>
            </a:r>
          </a:p>
          <a:p>
            <a:endParaRPr lang="en-US" sz="1400" dirty="0" smtClean="0"/>
          </a:p>
          <a:p>
            <a:r>
              <a:rPr lang="en-US" sz="1400" dirty="0" smtClean="0"/>
              <a:t>I found these points as the most important things to think about it when you want to use React:</a:t>
            </a:r>
          </a:p>
          <a:p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dirty="0" smtClean="0"/>
              <a:t>Simple and Clean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Small library with better performance with the DOM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Component based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Great value for large projects reusing all the components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pic>
        <p:nvPicPr>
          <p:cNvPr id="717826" name="Picture 2" descr="http://www.effectiveui.com/blog/wp-content/uploads/2015/08/Angular-vs-react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94" y="4440318"/>
            <a:ext cx="4030662" cy="143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89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i.ytimg.com/vi/dwSLFai8ovQ/maxresdefault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42" y="1984260"/>
            <a:ext cx="4692696" cy="368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4" y="1042988"/>
            <a:ext cx="5254717" cy="5135562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GULP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sz="1600" dirty="0"/>
          </a:p>
          <a:p>
            <a:r>
              <a:rPr lang="en-US" sz="2000" u="sng" dirty="0" smtClean="0"/>
              <a:t>What is it?</a:t>
            </a:r>
          </a:p>
          <a:p>
            <a:endParaRPr lang="en-US" sz="1400" dirty="0" smtClean="0"/>
          </a:p>
          <a:p>
            <a:pPr marL="0" indent="0"/>
            <a:r>
              <a:rPr lang="en-US" sz="1400" dirty="0" smtClean="0"/>
              <a:t>Toolkit to manage the workflow of your development automatically with tasks.</a:t>
            </a:r>
          </a:p>
          <a:p>
            <a:endParaRPr lang="en-US" dirty="0" smtClean="0"/>
          </a:p>
          <a:p>
            <a:r>
              <a:rPr lang="en-US" u="sng" dirty="0" smtClean="0"/>
              <a:t>How to install it?</a:t>
            </a:r>
          </a:p>
          <a:p>
            <a:endParaRPr lang="en-US" sz="1400" u="sng" dirty="0"/>
          </a:p>
          <a:p>
            <a:pPr marL="0" indent="0"/>
            <a:r>
              <a:rPr lang="en-US" sz="1400" dirty="0" smtClean="0"/>
              <a:t>To add Gulp to you app just run this command in your root folder. </a:t>
            </a:r>
          </a:p>
          <a:p>
            <a:pPr marL="0" indent="0"/>
            <a:r>
              <a:rPr lang="en-US" sz="1400" dirty="0"/>
              <a:t>	</a:t>
            </a:r>
            <a:r>
              <a:rPr lang="en-US" sz="1400" dirty="0" smtClean="0"/>
              <a:t>“</a:t>
            </a:r>
            <a:r>
              <a:rPr lang="en-US" sz="1400" dirty="0" err="1" smtClean="0"/>
              <a:t>npm</a:t>
            </a:r>
            <a:r>
              <a:rPr lang="en-US" sz="1400" dirty="0" smtClean="0"/>
              <a:t> install –save-dev gulp”</a:t>
            </a:r>
          </a:p>
          <a:p>
            <a:pPr marL="0" indent="0"/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009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7927486" cy="1157983"/>
          </a:xfrm>
        </p:spPr>
        <p:txBody>
          <a:bodyPr/>
          <a:lstStyle/>
          <a:p>
            <a:pPr algn="ctr"/>
            <a:endParaRPr lang="en-US" sz="2800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Works?</a:t>
            </a:r>
            <a:endParaRPr lang="en-US" sz="2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pic>
        <p:nvPicPr>
          <p:cNvPr id="719874" name="Picture 2" descr="https://i.imgflip.com/pn8ev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487" y="2851104"/>
            <a:ext cx="4030662" cy="268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5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4" y="1042988"/>
            <a:ext cx="5254717" cy="5135562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React from Node.js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sz="1600" dirty="0"/>
          </a:p>
          <a:p>
            <a:r>
              <a:rPr lang="en-US" sz="2000" u="sng" dirty="0" smtClean="0"/>
              <a:t>What is it?</a:t>
            </a:r>
          </a:p>
          <a:p>
            <a:endParaRPr lang="en-US" sz="1400" dirty="0" smtClean="0"/>
          </a:p>
          <a:p>
            <a:pPr marL="0" indent="0"/>
            <a:r>
              <a:rPr lang="en-US" sz="1400" dirty="0" smtClean="0"/>
              <a:t>You could use Node.js and React to build your components in the server side, with this React will create a string representation of your component doing the render process faster for the browser.</a:t>
            </a:r>
          </a:p>
          <a:p>
            <a:endParaRPr lang="en-US" dirty="0" smtClean="0"/>
          </a:p>
          <a:p>
            <a:r>
              <a:rPr lang="en-US" u="sng" dirty="0" smtClean="0"/>
              <a:t>How works?</a:t>
            </a:r>
          </a:p>
          <a:p>
            <a:endParaRPr lang="en-US" sz="1400" u="sng" dirty="0"/>
          </a:p>
          <a:p>
            <a:pPr marL="0" indent="0"/>
            <a:r>
              <a:rPr lang="en-US" sz="1400" dirty="0" smtClean="0"/>
              <a:t>Basically we should execute React on server and React on client, with this React will identify the component was build on Server side and will create all the events needed. </a:t>
            </a:r>
          </a:p>
          <a:p>
            <a:pPr marL="0" indent="0"/>
            <a:endParaRPr lang="en-US" sz="1400" dirty="0"/>
          </a:p>
          <a:p>
            <a:pPr marL="0" indent="0"/>
            <a:r>
              <a:rPr lang="en-US" sz="1400" dirty="0" smtClean="0"/>
              <a:t>Let’s see one example… Time to code </a:t>
            </a:r>
            <a:r>
              <a:rPr lang="en-US" sz="1400" dirty="0" smtClean="0">
                <a:sym typeface="Wingdings" panose="05000000000000000000" pitchFamily="2" charset="2"/>
              </a:rPr>
              <a:t> </a:t>
            </a:r>
            <a:endParaRPr lang="en-US" sz="1400" dirty="0" smtClean="0"/>
          </a:p>
          <a:p>
            <a:pPr marL="0" indent="0"/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3318" y="1375011"/>
            <a:ext cx="3103482" cy="447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34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with Bootstrap, Express, React and Redux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6916168" cy="5135562"/>
          </a:xfrm>
        </p:spPr>
        <p:txBody>
          <a:bodyPr/>
          <a:lstStyle/>
          <a:p>
            <a:r>
              <a:rPr lang="en-US" sz="2000" u="sng" dirty="0" smtClean="0"/>
              <a:t>LINKS</a:t>
            </a:r>
          </a:p>
          <a:p>
            <a:endParaRPr lang="en-US" sz="20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u="sng" dirty="0" smtClean="0">
                <a:hlinkClick r:id="rId2"/>
              </a:rPr>
              <a:t>https</a:t>
            </a:r>
            <a:r>
              <a:rPr lang="en-US" sz="2000" u="sng" dirty="0">
                <a:hlinkClick r:id="rId2"/>
              </a:rPr>
              <a:t>://facebook.github.io/react</a:t>
            </a:r>
            <a:r>
              <a:rPr lang="en-US" sz="2000" u="sng" dirty="0" smtClean="0">
                <a:hlinkClick r:id="rId2"/>
              </a:rPr>
              <a:t>/</a:t>
            </a: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3"/>
              </a:rPr>
              <a:t>http://gulpjs.com</a:t>
            </a:r>
            <a:r>
              <a:rPr lang="en-US" sz="2000" u="sng" dirty="0" smtClean="0">
                <a:hlinkClick r:id="rId3"/>
              </a:rPr>
              <a:t>/</a:t>
            </a: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4"/>
              </a:rPr>
              <a:t>https://</a:t>
            </a:r>
            <a:r>
              <a:rPr lang="en-US" sz="2000" u="sng" dirty="0" smtClean="0">
                <a:hlinkClick r:id="rId4"/>
              </a:rPr>
              <a:t>www.terlici.com/2015/03/18/fast-react-loading-server-rendering.html</a:t>
            </a: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5"/>
              </a:rPr>
              <a:t>http://www.joshfinnie.com/blog/reactjs-tutorial-part-1</a:t>
            </a:r>
            <a:r>
              <a:rPr lang="en-US" sz="2000" u="sng" dirty="0" smtClean="0">
                <a:hlinkClick r:id="rId5"/>
              </a:rPr>
              <a:t>/</a:t>
            </a: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1368538"/>
      </p:ext>
    </p:extLst>
  </p:cSld>
  <p:clrMapOvr>
    <a:masterClrMapping/>
  </p:clrMapOvr>
</p:sld>
</file>

<file path=ppt/theme/theme1.xml><?xml version="1.0" encoding="utf-8"?>
<a:theme xmlns:a="http://schemas.openxmlformats.org/drawingml/2006/main" name="3_EPAM official current template">
  <a:themeElements>
    <a:clrScheme name="3_EPAM official current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66FF"/>
      </a:hlink>
      <a:folHlink>
        <a:srgbClr val="99CC00"/>
      </a:folHlink>
    </a:clrScheme>
    <a:fontScheme name="3_EPAM official current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3_EPAM official curre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PAM official current template">
  <a:themeElements>
    <a:clrScheme name="1_EPAM official current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66FF"/>
      </a:hlink>
      <a:folHlink>
        <a:srgbClr val="99CC00"/>
      </a:folHlink>
    </a:clrScheme>
    <a:fontScheme name="1_EPAM official current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EPAM official curre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37603</TotalTime>
  <Words>449</Words>
  <Application>Microsoft Office PowerPoint</Application>
  <PresentationFormat>On-screen Show (4:3)</PresentationFormat>
  <Paragraphs>97</Paragraphs>
  <Slides>10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Constantia</vt:lpstr>
      <vt:lpstr>Symbol</vt:lpstr>
      <vt:lpstr>Tahoma</vt:lpstr>
      <vt:lpstr>Verdana</vt:lpstr>
      <vt:lpstr>Wingdings</vt:lpstr>
      <vt:lpstr>3_EPAM official current template</vt:lpstr>
      <vt:lpstr>1_EPAM official current template</vt:lpstr>
      <vt:lpstr>Photo Editor Photo</vt:lpstr>
      <vt:lpstr>PowerPoint Presentation</vt:lpstr>
      <vt:lpstr>Node.js with Bootstrap, Express, React and Redux</vt:lpstr>
      <vt:lpstr>Node.js with Bootstrap, Express, React and Redux</vt:lpstr>
      <vt:lpstr>Node.js with Bootstrap, Express, React and Redux</vt:lpstr>
      <vt:lpstr>Node.js with Bootstrap, Express, React and Redux</vt:lpstr>
      <vt:lpstr>Node.js with Bootstrap, Express, React and Redux</vt:lpstr>
      <vt:lpstr>NodeJS with Bootstrap, Express, React and Redux</vt:lpstr>
      <vt:lpstr>Node.js with Bootstrap, Express, React and Redux</vt:lpstr>
      <vt:lpstr>Node.js with Bootstrap, Express, React and Redux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EPAM Official PPT Presentation Template</dc:title>
  <dc:creator>Scott Schwartzman</dc:creator>
  <dc:description>EPAM official corporate template for PowerPoint presentations</dc:description>
  <cp:lastModifiedBy>Fabian Jaramillo Ordonez</cp:lastModifiedBy>
  <cp:revision>789</cp:revision>
  <dcterms:created xsi:type="dcterms:W3CDTF">2005-12-21T15:29:09Z</dcterms:created>
  <dcterms:modified xsi:type="dcterms:W3CDTF">2016-07-13T08:13:43Z</dcterms:modified>
</cp:coreProperties>
</file>