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849" r:id="rId3"/>
    <p:sldId id="888" r:id="rId4"/>
    <p:sldId id="889" r:id="rId5"/>
    <p:sldId id="891" r:id="rId6"/>
    <p:sldId id="890" r:id="rId7"/>
    <p:sldId id="892" r:id="rId8"/>
    <p:sldId id="893" r:id="rId9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9"/>
    <a:srgbClr val="DCDCF4"/>
    <a:srgbClr val="3333CC"/>
    <a:srgbClr val="6600FF"/>
    <a:srgbClr val="FF00FF"/>
    <a:srgbClr val="DE8650"/>
    <a:srgbClr val="002B78"/>
    <a:srgbClr val="E1CDFF"/>
    <a:srgbClr val="D5B9FF"/>
    <a:srgbClr val="B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60581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753"/>
        <p:guide pos="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76" y="-84"/>
      </p:cViewPr>
      <p:guideLst>
        <p:guide orient="horz" pos="3024"/>
        <p:guide pos="2304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A22FFB-6514-4A8A-9D42-25D816C4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5B5E1CA-35AF-47C8-8B26-29C0B980B8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B960-9B31-43AE-A5AA-04FDE4F7A96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2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21175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 txBox="1">
            <a:spLocks noGrp="1" noChangeArrowheads="1"/>
          </p:cNvSpPr>
          <p:nvPr/>
        </p:nvSpPr>
        <p:spPr bwMode="auto">
          <a:xfrm>
            <a:off x="4143588" y="9119474"/>
            <a:ext cx="3161453" cy="4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7" tIns="49471" rIns="95137" bIns="49471" anchor="b"/>
          <a:lstStyle/>
          <a:p>
            <a:pPr algn="r" defTabSz="483299">
              <a:buClr>
                <a:srgbClr val="000000"/>
              </a:buClr>
              <a:buSzPct val="100000"/>
              <a:tabLst>
                <a:tab pos="0" algn="l"/>
                <a:tab pos="483299" algn="l"/>
                <a:tab pos="966597" algn="l"/>
                <a:tab pos="1449896" algn="l"/>
                <a:tab pos="1933193" algn="l"/>
                <a:tab pos="2416492" algn="l"/>
                <a:tab pos="2899791" algn="l"/>
                <a:tab pos="3383089" algn="l"/>
                <a:tab pos="3866388" algn="l"/>
                <a:tab pos="4349686" algn="l"/>
                <a:tab pos="4832985" algn="l"/>
                <a:tab pos="5316283" algn="l"/>
                <a:tab pos="5799581" algn="l"/>
                <a:tab pos="6282880" algn="l"/>
                <a:tab pos="6766178" algn="l"/>
                <a:tab pos="7249477" algn="l"/>
                <a:tab pos="7732776" algn="l"/>
                <a:tab pos="8216074" algn="l"/>
                <a:tab pos="8699373" algn="l"/>
                <a:tab pos="9182670" algn="l"/>
                <a:tab pos="9665969" algn="l"/>
              </a:tabLst>
            </a:pPr>
            <a:fld id="{8C8879A3-D3AE-4D83-9285-115C32E59E9C}" type="slidenum">
              <a:rPr lang="en-GB" sz="1300">
                <a:solidFill>
                  <a:srgbClr val="000000"/>
                </a:solidFill>
                <a:latin typeface="Arial" charset="0"/>
              </a:rPr>
              <a:pPr algn="r" defTabSz="483299">
                <a:buClr>
                  <a:srgbClr val="000000"/>
                </a:buClr>
                <a:buSzPct val="100000"/>
                <a:tabLst>
                  <a:tab pos="0" algn="l"/>
                  <a:tab pos="483299" algn="l"/>
                  <a:tab pos="966597" algn="l"/>
                  <a:tab pos="1449896" algn="l"/>
                  <a:tab pos="1933193" algn="l"/>
                  <a:tab pos="2416492" algn="l"/>
                  <a:tab pos="2899791" algn="l"/>
                  <a:tab pos="3383089" algn="l"/>
                  <a:tab pos="3866388" algn="l"/>
                  <a:tab pos="4349686" algn="l"/>
                  <a:tab pos="4832985" algn="l"/>
                  <a:tab pos="5316283" algn="l"/>
                  <a:tab pos="5799581" algn="l"/>
                  <a:tab pos="6282880" algn="l"/>
                  <a:tab pos="6766178" algn="l"/>
                  <a:tab pos="7249477" algn="l"/>
                  <a:tab pos="7732776" algn="l"/>
                  <a:tab pos="8216074" algn="l"/>
                  <a:tab pos="8699373" algn="l"/>
                  <a:tab pos="9182670" algn="l"/>
                  <a:tab pos="9665969" algn="l"/>
                </a:tabLst>
              </a:pPr>
              <a:t>7</a:t>
            </a:fld>
            <a:endParaRPr lang="en-GB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19201" y="720089"/>
            <a:ext cx="4876800" cy="36004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0" tIns="48329" rIns="96660" bIns="48329" anchor="ctr"/>
          <a:lstStyle/>
          <a:p>
            <a:pPr defTabSz="483299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1"/>
            <a:ext cx="5845386" cy="4313872"/>
          </a:xfrm>
          <a:noFill/>
          <a:ln/>
        </p:spPr>
        <p:txBody>
          <a:bodyPr wrap="none" lIns="95137" tIns="49471" rIns="95137" bIns="49471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8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3F06-EFAF-4FBB-A578-C78947B79B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CF531-7D12-4DC1-BE0A-703F355FA3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B766-9E33-4B06-9878-EFC8BCB27E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259-355B-4D80-90B3-F50BCB352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9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7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76EA-D414-4AB2-AB1E-440662DF9D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CA20-2720-4557-B192-C4FC8BE190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39C8-98A7-4C4D-8C0A-08EDCEB70C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4F4C-01EB-4ADD-8295-705693C406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2383-21FF-4200-99D9-5690F6C5D9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EAC1-B117-444C-87B9-BCC550EBC7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8321-B584-497C-A118-D537C776C8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hoto Editor Photo" r:id="rId17" imgW="9142857" imgH="743054" progId="">
                  <p:embed/>
                </p:oleObj>
              </mc:Choice>
              <mc:Fallback>
                <p:oleObj name="Photo Editor Photo" r:id="rId17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86860E7-E535-4468-9A5C-588DF72584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estapitutorial.com/lessons/httpmethods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de-lang.com/" TargetMode="External"/><Relationship Id="rId2" Type="http://schemas.openxmlformats.org/officeDocument/2006/relationships/hyperlink" Target="http://handlebars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xpressjs.com/en/guide/routing.html" TargetMode="External"/><Relationship Id="rId5" Type="http://schemas.openxmlformats.org/officeDocument/2006/relationships/hyperlink" Target="http://yeoman.io/" TargetMode="External"/><Relationship Id="rId4" Type="http://schemas.openxmlformats.org/officeDocument/2006/relationships/hyperlink" Target="https://www.npmjs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Relationship Id="rId14" Type="http://schemas.openxmlformats.org/officeDocument/2006/relationships/hyperlink" Target="mailto:international_sales@ep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295275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9" name="Photo Editor Photo" r:id="rId4" imgW="1467055" imgH="390580" progId="">
                  <p:embed/>
                </p:oleObj>
              </mc:Choice>
              <mc:Fallback>
                <p:oleObj name="Photo Editor Photo" r:id="rId4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275"/>
                        <a:ext cx="146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2285984" y="285728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 dirty="0">
              <a:latin typeface="Tahoma" pitchFamily="34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EPAM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POWER POINT TITLE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Topic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0" name="Photo Editor Photo" r:id="rId6" imgW="9142857" imgH="3610479" progId="">
                  <p:embed/>
                </p:oleObj>
              </mc:Choice>
              <mc:Fallback>
                <p:oleObj name="Photo Editor Photo" r:id="rId6" imgW="9142857" imgH="36104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1" name="Photo Editor Photo" r:id="rId8" imgW="1142857" imgH="914286" progId="">
                  <p:embed/>
                </p:oleObj>
              </mc:Choice>
              <mc:Fallback>
                <p:oleObj name="Photo Editor Photo" r:id="rId8" imgW="1142857" imgH="91428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2" name="Photo Editor Photo" r:id="rId10" imgW="1142857" imgH="914286" progId="">
                  <p:embed/>
                </p:oleObj>
              </mc:Choice>
              <mc:Fallback>
                <p:oleObj name="Photo Editor Photo" r:id="rId10" imgW="1142857" imgH="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3" name="Photo Editor Photo" r:id="rId12" imgW="1142857" imgH="914286" progId="">
                  <p:embed/>
                </p:oleObj>
              </mc:Choice>
              <mc:Fallback>
                <p:oleObj name="Photo Editor Photo" r:id="rId12" imgW="1142857" imgH="9142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5" name="Text Box 11"/>
          <p:cNvSpPr txBox="1">
            <a:spLocks noChangeArrowheads="1"/>
          </p:cNvSpPr>
          <p:nvPr/>
        </p:nvSpPr>
        <p:spPr bwMode="auto">
          <a:xfrm>
            <a:off x="857251" y="4076700"/>
            <a:ext cx="79295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Node.js with Bootstrap, Express, React and </a:t>
            </a:r>
            <a:r>
              <a:rPr lang="en-GB" sz="2600" b="1" dirty="0" err="1" smtClean="0">
                <a:solidFill>
                  <a:schemeClr val="bg1"/>
                </a:solidFill>
                <a:latin typeface="Tahoma" pitchFamily="34" charset="0"/>
              </a:rPr>
              <a:t>Redux</a:t>
            </a:r>
            <a:endParaRPr lang="en-GB" sz="2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Fabian Jaramillo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57224" y="3171766"/>
            <a:ext cx="650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B2B2B2"/>
                </a:solidFill>
                <a:latin typeface="Tahoma" pitchFamily="34" charset="0"/>
              </a:rPr>
              <a:t>EPAM </a:t>
            </a:r>
            <a:r>
              <a:rPr lang="en-US" sz="2000" b="1" dirty="0" smtClean="0">
                <a:solidFill>
                  <a:srgbClr val="B2B2B2"/>
                </a:solidFill>
                <a:latin typeface="Tahoma" pitchFamily="34" charset="0"/>
              </a:rPr>
              <a:t>Systems Inc</a:t>
            </a:r>
            <a:endParaRPr lang="en-US" sz="2000" b="1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57433" y="285728"/>
            <a:ext cx="5343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99"/>
                </a:solidFill>
                <a:latin typeface="Tahoma" pitchFamily="34" charset="0"/>
              </a:rPr>
              <a:t>Delivering Excellence in Software Engineering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Node.js with Bootstrap, Express, React and </a:t>
            </a:r>
            <a:r>
              <a:rPr lang="en-US" sz="1800" dirty="0" err="1" smtClean="0"/>
              <a:t>Redux</a:t>
            </a:r>
            <a:endParaRPr lang="en-US" sz="1800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196263" cy="513556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Creating a Web Page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Understanding Template Engines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Installing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Understanding Routes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Installing Manual Libraries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88925" y="946150"/>
            <a:ext cx="8723313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  <a:spcAft>
                <a:spcPct val="25000"/>
              </a:spcAft>
              <a:buClr>
                <a:srgbClr val="002B78"/>
              </a:buClr>
              <a:buFont typeface="Wingdings" pitchFamily="2" charset="2"/>
              <a:buChar char="q"/>
              <a:defRPr/>
            </a:pPr>
            <a:endParaRPr lang="en-US" sz="1100" b="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Template Engines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Express now ask you to setup a default template engine to create your HTML pages.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Template engines basically help you to create semantic templates to build your HTML pages.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6138" y="1356160"/>
            <a:ext cx="4030662" cy="45092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6" y="4945977"/>
            <a:ext cx="399857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3" y="1042988"/>
            <a:ext cx="8346299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Understanding Routes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HTTP Verbs</a:t>
            </a:r>
          </a:p>
          <a:p>
            <a:endParaRPr lang="en-US" sz="1400" dirty="0"/>
          </a:p>
          <a:p>
            <a:r>
              <a:rPr lang="en-US" sz="1400" dirty="0" smtClean="0"/>
              <a:t>The HTTP verbs basically are the actions or methods</a:t>
            </a:r>
          </a:p>
          <a:p>
            <a:r>
              <a:rPr lang="en-US" sz="1400" dirty="0" smtClean="0"/>
              <a:t>that we are available to use as a resources from the</a:t>
            </a:r>
          </a:p>
          <a:p>
            <a:r>
              <a:rPr lang="en-US" sz="1400" dirty="0" smtClean="0"/>
              <a:t>server. The most common verbs are:</a:t>
            </a:r>
          </a:p>
          <a:p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GET (Read)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POST (Create)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PUT (Update/Replace)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PATCH (Update/Modify)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DELETE (Delete)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0" indent="0"/>
            <a:r>
              <a:rPr lang="en-US" sz="1400" dirty="0" smtClean="0"/>
              <a:t>If you want to know more about verbs and Rest API’s </a:t>
            </a:r>
            <a:r>
              <a:rPr lang="en-US" sz="1400" dirty="0"/>
              <a:t>you could go to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www.restapitutorial.com/lessons/httpmethods.html</a:t>
            </a:r>
            <a:r>
              <a:rPr lang="en-US" sz="1400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8710" y="2706630"/>
            <a:ext cx="4030662" cy="19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7927486" cy="1157983"/>
          </a:xfrm>
        </p:spPr>
        <p:txBody>
          <a:bodyPr/>
          <a:lstStyle/>
          <a:p>
            <a:pPr algn="ctr"/>
            <a:endParaRPr 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Lets’ make some code 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717826" name="Picture 2" descr="Node.js and Express - Serving Static Cont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634392"/>
            <a:ext cx="8213725" cy="22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with Bootstrap, Express, React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6916168" cy="5135562"/>
          </a:xfrm>
        </p:spPr>
        <p:txBody>
          <a:bodyPr/>
          <a:lstStyle/>
          <a:p>
            <a:r>
              <a:rPr lang="en-US" sz="2000" u="sng" dirty="0" smtClean="0"/>
              <a:t>LINKS</a:t>
            </a:r>
          </a:p>
          <a:p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2"/>
              </a:rPr>
              <a:t>http://handlebarsjs.com</a:t>
            </a:r>
            <a:r>
              <a:rPr lang="en-US" sz="2000" u="sng" dirty="0" smtClean="0">
                <a:hlinkClick r:id="rId2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http://jade-lang.com</a:t>
            </a:r>
            <a:r>
              <a:rPr lang="en-US" sz="2000" u="sng" dirty="0" smtClean="0">
                <a:hlinkClick r:id="rId3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https://www.npmjs.com</a:t>
            </a:r>
            <a:r>
              <a:rPr lang="en-US" sz="2000" u="sng" dirty="0" smtClean="0">
                <a:hlinkClick r:id="rId4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http://yeoman.io</a:t>
            </a:r>
            <a:r>
              <a:rPr lang="en-US" sz="2000" u="sng" dirty="0" smtClean="0">
                <a:hlinkClick r:id="rId5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6"/>
              </a:rPr>
              <a:t>https://</a:t>
            </a:r>
            <a:r>
              <a:rPr lang="en-US" sz="2000" u="sng" dirty="0" smtClean="0">
                <a:hlinkClick r:id="rId6"/>
              </a:rPr>
              <a:t>expressjs.com/en/guide/routing.html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56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588" y="25654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2" r:id="rId4" imgW="9142857" imgH="3610479" progId="">
                  <p:embed/>
                </p:oleObj>
              </mc:Choice>
              <mc:Fallback>
                <p:oleObj r:id="rId4" imgW="9142857" imgH="3610479" progId="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654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0550" y="1085850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3" r:id="rId6" imgW="1467055" imgH="390580" progId="">
                  <p:embed/>
                </p:oleObj>
              </mc:Choice>
              <mc:Fallback>
                <p:oleObj r:id="rId6" imgW="1467055" imgH="390580" progId="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85850"/>
                        <a:ext cx="14668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838200" y="4222750"/>
            <a:ext cx="4572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984250" y="2768600"/>
            <a:ext cx="55403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FFFF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chemeClr val="bg1"/>
                </a:solidFill>
              </a:rPr>
              <a:t>EPAM Systems, Shenzhen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09800" y="1104900"/>
            <a:ext cx="53435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2B78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>
                <a:solidFill>
                  <a:srgbClr val="002B78"/>
                </a:solidFill>
              </a:rPr>
              <a:t>Delivering Excellence in Software Engineering</a:t>
            </a:r>
            <a:r>
              <a:rPr lang="en-GB" sz="1200" dirty="0">
                <a:solidFill>
                  <a:srgbClr val="002B78"/>
                </a:solidFill>
              </a:rPr>
              <a:t> 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827722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4" r:id="rId8" imgW="866896" imgH="704948" progId="">
                  <p:embed/>
                </p:oleObj>
              </mc:Choice>
              <mc:Fallback>
                <p:oleObj r:id="rId8" imgW="866896" imgH="704948" progId="">
                  <p:embed/>
                  <p:pic>
                    <p:nvPicPr>
                      <p:cNvPr id="4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54367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5" r:id="rId10" imgW="866896" imgH="704948" progId="">
                  <p:embed/>
                </p:oleObj>
              </mc:Choice>
              <mc:Fallback>
                <p:oleObj r:id="rId10" imgW="866896" imgH="704948" progId="">
                  <p:embed/>
                  <p:pic>
                    <p:nvPicPr>
                      <p:cNvPr id="41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7410450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6" r:id="rId12" imgW="866896" imgH="704948" progId="">
                  <p:embed/>
                </p:oleObj>
              </mc:Choice>
              <mc:Fallback>
                <p:oleObj r:id="rId12" imgW="866896" imgH="704948" progId="">
                  <p:embed/>
                  <p:pic>
                    <p:nvPicPr>
                      <p:cNvPr id="410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3775" y="3524251"/>
            <a:ext cx="7410451" cy="2071859"/>
            <a:chOff x="626" y="2220"/>
            <a:chExt cx="4668" cy="1560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626" y="2220"/>
              <a:ext cx="2482" cy="12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Fabian Jaramillo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Senior Developer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EPAM Systems Inc.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Shenzhen, China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 smtClean="0">
                <a:solidFill>
                  <a:srgbClr val="CCCC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Fabian_Jaramillo_ordonez</a:t>
              </a:r>
              <a:r>
                <a:rPr lang="en-GB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@epam.com</a:t>
              </a:r>
              <a:endParaRPr lang="en-GB" sz="1400" dirty="0">
                <a:solidFill>
                  <a:srgbClr val="C8CF60"/>
                </a:solidFill>
                <a:ea typeface="Tahoma" panose="020B0604030504040204" pitchFamily="34" charset="0"/>
                <a:cs typeface="Tahoma" panose="020B0604030504040204" pitchFamily="34" charset="0"/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>
                  <a:solidFill>
                    <a:srgbClr val="002B78"/>
                  </a:solidFill>
                </a:rPr>
                <a:t>	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287" y="2220"/>
              <a:ext cx="1208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632" y="2220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632" y="3779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632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5293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2287" y="2220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2287" y="3779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495" y="2220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3495" y="3779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070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3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37530</TotalTime>
  <Words>246</Words>
  <Application>Microsoft Office PowerPoint</Application>
  <PresentationFormat>On-screen Show (4:3)</PresentationFormat>
  <Paragraphs>67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Constantia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Photo Editor Photo</vt:lpstr>
      <vt:lpstr>PowerPoint Presentation</vt:lpstr>
      <vt:lpstr>Node.js with Bootstrap, Express, React and Redux</vt:lpstr>
      <vt:lpstr>Node.js with Bootstrap, Express, React and Redux</vt:lpstr>
      <vt:lpstr>Node.js with Bootstrap, Express, React and Redux</vt:lpstr>
      <vt:lpstr>NodeJS with Bootstrap, Express, React and Redux</vt:lpstr>
      <vt:lpstr>Node.js with Bootstrap, Express, React and Redux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Scott Schwartzman</dc:creator>
  <dc:description>EPAM official corporate template for PowerPoint presentations</dc:description>
  <cp:lastModifiedBy>Fabian Jaramillo Ordonez</cp:lastModifiedBy>
  <cp:revision>783</cp:revision>
  <dcterms:created xsi:type="dcterms:W3CDTF">2005-12-21T15:29:09Z</dcterms:created>
  <dcterms:modified xsi:type="dcterms:W3CDTF">2016-07-13T08:18:31Z</dcterms:modified>
</cp:coreProperties>
</file>