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1"/>
  </p:notesMasterIdLst>
  <p:handoutMasterIdLst>
    <p:handoutMasterId r:id="rId12"/>
  </p:handoutMasterIdLst>
  <p:sldIdLst>
    <p:sldId id="849" r:id="rId3"/>
    <p:sldId id="888" r:id="rId4"/>
    <p:sldId id="889" r:id="rId5"/>
    <p:sldId id="894" r:id="rId6"/>
    <p:sldId id="891" r:id="rId7"/>
    <p:sldId id="890" r:id="rId8"/>
    <p:sldId id="892" r:id="rId9"/>
    <p:sldId id="893" r:id="rId10"/>
  </p:sldIdLst>
  <p:sldSz cx="9144000" cy="6858000" type="screen4x3"/>
  <p:notesSz cx="7315200" cy="96012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53">
          <p15:clr>
            <a:srgbClr val="A4A3A4"/>
          </p15:clr>
        </p15:guide>
        <p15:guide id="2" pos="1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6E9"/>
    <a:srgbClr val="DCDCF4"/>
    <a:srgbClr val="3333CC"/>
    <a:srgbClr val="6600FF"/>
    <a:srgbClr val="FF00FF"/>
    <a:srgbClr val="DE8650"/>
    <a:srgbClr val="002B78"/>
    <a:srgbClr val="E1CDFF"/>
    <a:srgbClr val="D5B9FF"/>
    <a:srgbClr val="B8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60581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3753"/>
        <p:guide pos="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76" y="-84"/>
      </p:cViewPr>
      <p:guideLst>
        <p:guide orient="horz" pos="3024"/>
        <p:guide pos="2304"/>
      </p:guideLst>
    </p:cSldViewPr>
  </p:notesViewPr>
  <p:gridSpacing cx="72237" cy="7223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B1A22FFB-6514-4A8A-9D42-25D816C459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D5B5E1CA-35AF-47C8-8B26-29C0B980B8F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EB960-9B31-43AE-A5AA-04FDE4F7A96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203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21175"/>
          </a:xfrm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 txBox="1">
            <a:spLocks noGrp="1" noChangeArrowheads="1"/>
          </p:cNvSpPr>
          <p:nvPr/>
        </p:nvSpPr>
        <p:spPr bwMode="auto">
          <a:xfrm>
            <a:off x="4143588" y="9119474"/>
            <a:ext cx="3161453" cy="47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7" tIns="49471" rIns="95137" bIns="49471" anchor="b"/>
          <a:lstStyle/>
          <a:p>
            <a:pPr algn="r" defTabSz="483299">
              <a:buClr>
                <a:srgbClr val="000000"/>
              </a:buClr>
              <a:buSzPct val="100000"/>
              <a:tabLst>
                <a:tab pos="0" algn="l"/>
                <a:tab pos="483299" algn="l"/>
                <a:tab pos="966597" algn="l"/>
                <a:tab pos="1449896" algn="l"/>
                <a:tab pos="1933193" algn="l"/>
                <a:tab pos="2416492" algn="l"/>
                <a:tab pos="2899791" algn="l"/>
                <a:tab pos="3383089" algn="l"/>
                <a:tab pos="3866388" algn="l"/>
                <a:tab pos="4349686" algn="l"/>
                <a:tab pos="4832985" algn="l"/>
                <a:tab pos="5316283" algn="l"/>
                <a:tab pos="5799581" algn="l"/>
                <a:tab pos="6282880" algn="l"/>
                <a:tab pos="6766178" algn="l"/>
                <a:tab pos="7249477" algn="l"/>
                <a:tab pos="7732776" algn="l"/>
                <a:tab pos="8216074" algn="l"/>
                <a:tab pos="8699373" algn="l"/>
                <a:tab pos="9182670" algn="l"/>
                <a:tab pos="9665969" algn="l"/>
              </a:tabLst>
            </a:pPr>
            <a:fld id="{8C8879A3-D3AE-4D83-9285-115C32E59E9C}" type="slidenum">
              <a:rPr lang="en-GB" sz="1300">
                <a:solidFill>
                  <a:srgbClr val="000000"/>
                </a:solidFill>
                <a:latin typeface="Arial" charset="0"/>
              </a:rPr>
              <a:pPr algn="r" defTabSz="483299">
                <a:buClr>
                  <a:srgbClr val="000000"/>
                </a:buClr>
                <a:buSzPct val="100000"/>
                <a:tabLst>
                  <a:tab pos="0" algn="l"/>
                  <a:tab pos="483299" algn="l"/>
                  <a:tab pos="966597" algn="l"/>
                  <a:tab pos="1449896" algn="l"/>
                  <a:tab pos="1933193" algn="l"/>
                  <a:tab pos="2416492" algn="l"/>
                  <a:tab pos="2899791" algn="l"/>
                  <a:tab pos="3383089" algn="l"/>
                  <a:tab pos="3866388" algn="l"/>
                  <a:tab pos="4349686" algn="l"/>
                  <a:tab pos="4832985" algn="l"/>
                  <a:tab pos="5316283" algn="l"/>
                  <a:tab pos="5799581" algn="l"/>
                  <a:tab pos="6282880" algn="l"/>
                  <a:tab pos="6766178" algn="l"/>
                  <a:tab pos="7249477" algn="l"/>
                  <a:tab pos="7732776" algn="l"/>
                  <a:tab pos="8216074" algn="l"/>
                  <a:tab pos="8699373" algn="l"/>
                  <a:tab pos="9182670" algn="l"/>
                  <a:tab pos="9665969" algn="l"/>
                </a:tabLst>
              </a:pPr>
              <a:t>8</a:t>
            </a:fld>
            <a:endParaRPr lang="en-GB" sz="13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1219201" y="720089"/>
            <a:ext cx="4876800" cy="36004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0" tIns="48329" rIns="96660" bIns="48329" anchor="ctr"/>
          <a:lstStyle/>
          <a:p>
            <a:pPr defTabSz="483299"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1"/>
            <a:ext cx="5845386" cy="4313872"/>
          </a:xfrm>
          <a:noFill/>
          <a:ln/>
        </p:spPr>
        <p:txBody>
          <a:bodyPr wrap="none" lIns="95137" tIns="49471" rIns="95137" bIns="49471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386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33F06-EFAF-4FBB-A578-C78947B79B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CF531-7D12-4DC1-BE0A-703F355FA31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57163"/>
            <a:ext cx="2060575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57163"/>
            <a:ext cx="603091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AB766-9E33-4B06-9878-EFC8BCB27E4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57163"/>
            <a:ext cx="8226425" cy="393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259-355B-4D80-90B3-F50BCB3520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41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89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86165-AFD5-4F48-A3DE-22293F49453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934A6-EFFC-4C64-93A6-2271D8CED88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71610-C4C0-4721-BF50-70F48DAB409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B062-DE9B-415F-A1A4-572D90FE776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FB22F-B800-449E-8EB7-1E6198A18C6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476EA-D414-4AB2-AB1E-440662DF9D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CE1-220E-4639-9482-CDC93FFF731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4D953-AD06-4B97-B21A-C304948CD2E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34092-AA75-4CA9-97D0-4A0E9421E15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91612-5239-40DD-874E-058D80C6E6A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7E934-22BC-477B-9E5F-9B8E8B9F3A6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5000" y="157163"/>
            <a:ext cx="1701800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4838" y="157163"/>
            <a:ext cx="495776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F957D-3921-45CC-A9AD-ED95BD6970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FCA20-2720-4557-B192-C4FC8BE1909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39C8-98A7-4C4D-8C0A-08EDCEB70C3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4F4C-01EB-4ADD-8295-705693C4069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02383-21FF-4200-99D9-5690F6C5D9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1EAC1-B117-444C-87B9-BCC550EBC70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8321-B584-497C-A118-D537C776C81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8" y="-3175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hoto Editor Photo" r:id="rId17" imgW="9142857" imgH="743054" progId="">
                  <p:embed/>
                </p:oleObj>
              </mc:Choice>
              <mc:Fallback>
                <p:oleObj name="Photo Editor Photo" r:id="rId17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-3175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57163"/>
            <a:ext cx="8226425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19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b="0" dirty="0">
              <a:latin typeface="Arial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042988"/>
            <a:ext cx="8213725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  <a:p>
            <a:pPr lvl="3"/>
            <a:r>
              <a:rPr lang="en-US" dirty="0" smtClean="0"/>
              <a:t>Click to add text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ru-RU" dirty="0" smtClean="0"/>
          </a:p>
        </p:txBody>
      </p:sp>
      <p:sp>
        <p:nvSpPr>
          <p:cNvPr id="512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C86860E7-E535-4468-9A5C-588DF725842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24" r:id="rId13"/>
    <p:sldLayoutId id="214748372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2B7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0"/>
            <a:ext cx="1576388" cy="6858000"/>
            <a:chOff x="0" y="0"/>
            <a:chExt cx="993" cy="4320"/>
          </a:xfrm>
        </p:grpSpPr>
        <p:sp>
          <p:nvSpPr>
            <p:cNvPr id="31753" name="Rectangle 9" descr="Dark horizontal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pattFill prst="dkHorz">
              <a:fgClr>
                <a:srgbClr val="002C78"/>
              </a:fgClr>
              <a:bgClr>
                <a:schemeClr val="tx2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4" name="Rectangle 10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  <a:alpha val="5000"/>
                  </a:schemeClr>
                </a:gs>
                <a:gs pos="100000">
                  <a:schemeClr val="hlink">
                    <a:alpha val="49001"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6" name="Line 12"/>
            <p:cNvSpPr>
              <a:spLocks noChangeShapeType="1"/>
            </p:cNvSpPr>
            <p:nvPr userDrawn="1"/>
          </p:nvSpPr>
          <p:spPr bwMode="auto">
            <a:xfrm>
              <a:off x="993" y="0"/>
              <a:ext cx="0" cy="4320"/>
            </a:xfrm>
            <a:prstGeom prst="line">
              <a:avLst/>
            </a:prstGeom>
            <a:noFill/>
            <a:ln w="28575">
              <a:solidFill>
                <a:srgbClr val="002C7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b="0" dirty="0"/>
            </a:p>
          </p:txBody>
        </p:sp>
      </p:grp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4838" y="157163"/>
            <a:ext cx="6794500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042988"/>
            <a:ext cx="67818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Click to add text</a:t>
            </a:r>
          </a:p>
          <a:p>
            <a:pPr lvl="1"/>
            <a:r>
              <a:rPr lang="en-US" smtClean="0"/>
              <a:t>Click to add text</a:t>
            </a:r>
          </a:p>
          <a:p>
            <a:pPr lvl="2"/>
            <a:r>
              <a:rPr lang="en-US" smtClean="0"/>
              <a:t>Click to add text</a:t>
            </a:r>
          </a:p>
          <a:p>
            <a:pPr lvl="3"/>
            <a:r>
              <a:rPr lang="en-US" smtClean="0"/>
              <a:t>Click to add text</a:t>
            </a:r>
          </a:p>
          <a:p>
            <a:pPr lvl="4"/>
            <a:r>
              <a:rPr lang="en-US" smtClean="0"/>
              <a:t>Fifth level</a:t>
            </a:r>
          </a:p>
          <a:p>
            <a:pPr lvl="1"/>
            <a:endParaRPr lang="en-US" smtClean="0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3293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31762" name="Freeform 18"/>
          <p:cNvSpPr>
            <a:spLocks noEditPoints="1"/>
          </p:cNvSpPr>
          <p:nvPr/>
        </p:nvSpPr>
        <p:spPr bwMode="auto">
          <a:xfrm>
            <a:off x="292100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317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A0D9E6D-C1BF-41DA-96B8-06AA9B28D3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5pPr>
      <a:lvl6pPr marL="8001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6pPr>
      <a:lvl7pPr marL="12573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7pPr>
      <a:lvl8pPr marL="17145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8pPr>
      <a:lvl9pPr marL="21717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b="1">
          <a:solidFill>
            <a:srgbClr val="002B7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restapitutorial.com/lessons/httpmethods.html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ade-lang.com/" TargetMode="External"/><Relationship Id="rId2" Type="http://schemas.openxmlformats.org/officeDocument/2006/relationships/hyperlink" Target="http://handlebarsjs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xpressjs.com/en/guide/routing.html" TargetMode="External"/><Relationship Id="rId5" Type="http://schemas.openxmlformats.org/officeDocument/2006/relationships/hyperlink" Target="http://yeoman.io/" TargetMode="External"/><Relationship Id="rId4" Type="http://schemas.openxmlformats.org/officeDocument/2006/relationships/hyperlink" Target="https://www.npmjs.com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png"/><Relationship Id="rId14" Type="http://schemas.openxmlformats.org/officeDocument/2006/relationships/hyperlink" Target="mailto:international_sales@epa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09600" y="295275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09" name="Photo Editor Photo" r:id="rId4" imgW="1467055" imgH="390580" progId="">
                  <p:embed/>
                </p:oleObj>
              </mc:Choice>
              <mc:Fallback>
                <p:oleObj name="Photo Editor Photo" r:id="rId4" imgW="1467055" imgH="3905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5275"/>
                        <a:ext cx="14668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2285984" y="285728"/>
            <a:ext cx="534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 b="1" dirty="0">
              <a:latin typeface="Tahoma" pitchFamily="34" charset="0"/>
            </a:endParaRPr>
          </a:p>
        </p:txBody>
      </p:sp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762000" y="4038600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EPAM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POWER POINT TITLE</a:t>
            </a: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762000" y="4419600"/>
            <a:ext cx="302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Sub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Topic</a:t>
            </a: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588" y="25908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10" name="Photo Editor Photo" r:id="rId6" imgW="9142857" imgH="3610479" progId="">
                  <p:embed/>
                </p:oleObj>
              </mc:Choice>
              <mc:Fallback>
                <p:oleObj name="Photo Editor Photo" r:id="rId6" imgW="9142857" imgH="361047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90800"/>
                        <a:ext cx="9142412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8001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11" name="Photo Editor Photo" r:id="rId8" imgW="1142857" imgH="914286" progId="">
                  <p:embed/>
                </p:oleObj>
              </mc:Choice>
              <mc:Fallback>
                <p:oleObj name="Photo Editor Photo" r:id="rId8" imgW="1142857" imgH="914286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9"/>
          <p:cNvGraphicFramePr>
            <a:graphicFrameLocks noChangeAspect="1"/>
          </p:cNvGraphicFramePr>
          <p:nvPr/>
        </p:nvGraphicFramePr>
        <p:xfrm>
          <a:off x="5715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12" name="Photo Editor Photo" r:id="rId10" imgW="1142857" imgH="914286" progId="">
                  <p:embed/>
                </p:oleObj>
              </mc:Choice>
              <mc:Fallback>
                <p:oleObj name="Photo Editor Photo" r:id="rId10" imgW="1142857" imgH="91428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0"/>
          <p:cNvGraphicFramePr>
            <a:graphicFrameLocks noChangeAspect="1"/>
          </p:cNvGraphicFramePr>
          <p:nvPr/>
        </p:nvGraphicFramePr>
        <p:xfrm>
          <a:off x="6858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13" name="Photo Editor Photo" r:id="rId12" imgW="1142857" imgH="914286" progId="">
                  <p:embed/>
                </p:oleObj>
              </mc:Choice>
              <mc:Fallback>
                <p:oleObj name="Photo Editor Photo" r:id="rId12" imgW="1142857" imgH="914286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15" name="Text Box 11"/>
          <p:cNvSpPr txBox="1">
            <a:spLocks noChangeArrowheads="1"/>
          </p:cNvSpPr>
          <p:nvPr/>
        </p:nvSpPr>
        <p:spPr bwMode="auto">
          <a:xfrm>
            <a:off x="857251" y="4076700"/>
            <a:ext cx="792959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600" b="1" dirty="0" smtClean="0">
                <a:solidFill>
                  <a:schemeClr val="bg1"/>
                </a:solidFill>
                <a:latin typeface="Tahoma" pitchFamily="34" charset="0"/>
              </a:rPr>
              <a:t>Node.js with Bootstrap, Express, React and </a:t>
            </a:r>
            <a:r>
              <a:rPr lang="en-GB" sz="2600" b="1" dirty="0" err="1" smtClean="0">
                <a:solidFill>
                  <a:schemeClr val="bg1"/>
                </a:solidFill>
                <a:latin typeface="Tahoma" pitchFamily="34" charset="0"/>
              </a:rPr>
              <a:t>Redux</a:t>
            </a:r>
            <a:endParaRPr lang="en-GB" sz="2600" b="1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Fabian Jaramillo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Tahoma" pitchFamily="34" charset="0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857224" y="3171766"/>
            <a:ext cx="6503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B2B2B2"/>
                </a:solidFill>
                <a:latin typeface="Tahoma" pitchFamily="34" charset="0"/>
              </a:rPr>
              <a:t>EPAM </a:t>
            </a:r>
            <a:r>
              <a:rPr lang="en-US" sz="2000" b="1" dirty="0" smtClean="0">
                <a:solidFill>
                  <a:srgbClr val="B2B2B2"/>
                </a:solidFill>
                <a:latin typeface="Tahoma" pitchFamily="34" charset="0"/>
              </a:rPr>
              <a:t>Systems Inc</a:t>
            </a:r>
            <a:endParaRPr lang="en-US" sz="2000" b="1" dirty="0">
              <a:solidFill>
                <a:srgbClr val="B2B2B2"/>
              </a:solidFill>
              <a:latin typeface="Tahoma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157433" y="285728"/>
            <a:ext cx="5343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99"/>
                </a:solidFill>
                <a:latin typeface="Tahoma" pitchFamily="34" charset="0"/>
              </a:rPr>
              <a:t>Delivering Excellence in Software Engineering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Node.js with Bootstrap, Express, React and </a:t>
            </a:r>
            <a:r>
              <a:rPr lang="en-US" sz="1800" dirty="0" err="1" smtClean="0"/>
              <a:t>Redux</a:t>
            </a:r>
            <a:endParaRPr lang="en-US" sz="1800" b="1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8196263" cy="513556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onstantia" panose="02030602050306030303" pitchFamily="18" charset="0"/>
              </a:rPr>
              <a:t>Agenda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Creating a Web Page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Installing </a:t>
            </a:r>
            <a:r>
              <a:rPr lang="en-US" dirty="0" smtClean="0">
                <a:latin typeface="Constantia" panose="02030602050306030303" pitchFamily="18" charset="0"/>
              </a:rPr>
              <a:t>Libraries</a:t>
            </a:r>
            <a:endParaRPr lang="en-US" dirty="0" smtClean="0">
              <a:latin typeface="Constantia" panose="0203060205030603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Understanding </a:t>
            </a:r>
            <a:r>
              <a:rPr lang="en-US" dirty="0" smtClean="0">
                <a:latin typeface="Constantia" panose="02030602050306030303" pitchFamily="18" charset="0"/>
              </a:rPr>
              <a:t>Template Engines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Understanding </a:t>
            </a:r>
            <a:r>
              <a:rPr lang="en-US" dirty="0" smtClean="0">
                <a:latin typeface="Constantia" panose="02030602050306030303" pitchFamily="18" charset="0"/>
              </a:rPr>
              <a:t>Routes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Installing Manual Libraries</a:t>
            </a: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288925" y="946150"/>
            <a:ext cx="8723313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5000"/>
              </a:spcBef>
              <a:spcAft>
                <a:spcPct val="25000"/>
              </a:spcAft>
              <a:buClr>
                <a:srgbClr val="002B78"/>
              </a:buClr>
              <a:buFont typeface="Wingdings" pitchFamily="2" charset="2"/>
              <a:buChar char="q"/>
              <a:defRPr/>
            </a:pPr>
            <a:endParaRPr lang="en-US" sz="1100" b="0" dirty="0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Installing Libraries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How </a:t>
            </a:r>
            <a:r>
              <a:rPr lang="en-US" sz="2000" u="sng" dirty="0" smtClean="0"/>
              <a:t>to do it</a:t>
            </a:r>
            <a:r>
              <a:rPr lang="en-US" sz="2000" u="sng" dirty="0" smtClean="0"/>
              <a:t>?</a:t>
            </a:r>
            <a:endParaRPr lang="en-US" sz="2000" u="sng" dirty="0" smtClean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You could install any library in </a:t>
            </a:r>
            <a:r>
              <a:rPr lang="en-US" dirty="0" err="1" smtClean="0"/>
              <a:t>NodeJS</a:t>
            </a:r>
            <a:r>
              <a:rPr lang="en-US" dirty="0" smtClean="0"/>
              <a:t> using NPM to install it, then require the library to use it in your code. </a:t>
            </a:r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89226" y="1042988"/>
            <a:ext cx="3564485" cy="513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5" y="4006896"/>
            <a:ext cx="3457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5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Template Engines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What is it?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Express now ask you to setup a default template engine to create your HTML pages.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Template engines basically help you to create semantic templates to build your HTML pages.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6138" y="1356160"/>
            <a:ext cx="4030662" cy="45092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66" y="4945977"/>
            <a:ext cx="399857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5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3" y="1042988"/>
            <a:ext cx="8346299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Understanding Routes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HTTP Verbs</a:t>
            </a:r>
          </a:p>
          <a:p>
            <a:endParaRPr lang="en-US" sz="1400" dirty="0"/>
          </a:p>
          <a:p>
            <a:r>
              <a:rPr lang="en-US" sz="1400" dirty="0" smtClean="0"/>
              <a:t>The HTTP verbs basically are the actions or methods</a:t>
            </a:r>
          </a:p>
          <a:p>
            <a:r>
              <a:rPr lang="en-US" sz="1400" dirty="0" smtClean="0"/>
              <a:t>that we are available to use as a resources from the</a:t>
            </a:r>
          </a:p>
          <a:p>
            <a:r>
              <a:rPr lang="en-US" sz="1400" dirty="0" smtClean="0"/>
              <a:t>server. The most common verbs are:</a:t>
            </a:r>
          </a:p>
          <a:p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 smtClean="0"/>
              <a:t>GET (Read)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POST (Create)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PUT (Update/Replace)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PATCH (Update/Modify)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DELETE (Delete)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0" indent="0"/>
            <a:r>
              <a:rPr lang="en-US" sz="1400" dirty="0" smtClean="0"/>
              <a:t>If you want to know more about verbs and Rest API’s </a:t>
            </a:r>
            <a:r>
              <a:rPr lang="en-US" sz="1400" dirty="0"/>
              <a:t>you could go to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www.restapitutorial.com/lessons/httpmethods.html</a:t>
            </a:r>
            <a:r>
              <a:rPr lang="en-US" sz="1400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8710" y="2706630"/>
            <a:ext cx="4030662" cy="19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7927486" cy="1157983"/>
          </a:xfrm>
        </p:spPr>
        <p:txBody>
          <a:bodyPr/>
          <a:lstStyle/>
          <a:p>
            <a:pPr algn="ctr"/>
            <a:endParaRPr lang="en-US" sz="28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Lets’ make some code </a:t>
            </a:r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pic>
        <p:nvPicPr>
          <p:cNvPr id="717826" name="Picture 2" descr="Node.js and Express - Serving Static Cont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634392"/>
            <a:ext cx="8213725" cy="22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with Bootstrap, Express, React and Redux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6916168" cy="5135562"/>
          </a:xfrm>
        </p:spPr>
        <p:txBody>
          <a:bodyPr/>
          <a:lstStyle/>
          <a:p>
            <a:r>
              <a:rPr lang="en-US" sz="2000" u="sng" dirty="0" smtClean="0"/>
              <a:t>LINKS</a:t>
            </a:r>
          </a:p>
          <a:p>
            <a:endParaRPr lang="en-US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2"/>
              </a:rPr>
              <a:t>http://handlebarsjs.com</a:t>
            </a:r>
            <a:r>
              <a:rPr lang="en-US" sz="2000" u="sng" dirty="0" smtClean="0">
                <a:hlinkClick r:id="rId2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3"/>
              </a:rPr>
              <a:t>http://jade-lang.com</a:t>
            </a:r>
            <a:r>
              <a:rPr lang="en-US" sz="2000" u="sng" dirty="0" smtClean="0">
                <a:hlinkClick r:id="rId3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4"/>
              </a:rPr>
              <a:t>https://www.npmjs.com</a:t>
            </a:r>
            <a:r>
              <a:rPr lang="en-US" sz="2000" u="sng" dirty="0" smtClean="0">
                <a:hlinkClick r:id="rId4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5"/>
              </a:rPr>
              <a:t>http://yeoman.io</a:t>
            </a:r>
            <a:r>
              <a:rPr lang="en-US" sz="2000" u="sng" dirty="0" smtClean="0">
                <a:hlinkClick r:id="rId5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6"/>
              </a:rPr>
              <a:t>https://</a:t>
            </a:r>
            <a:r>
              <a:rPr lang="en-US" sz="2000" u="sng" dirty="0" smtClean="0">
                <a:hlinkClick r:id="rId6"/>
              </a:rPr>
              <a:t>expressjs.com/en/guide/routing.html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56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588" y="25654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2" r:id="rId4" imgW="9142857" imgH="3610479" progId="">
                  <p:embed/>
                </p:oleObj>
              </mc:Choice>
              <mc:Fallback>
                <p:oleObj r:id="rId4" imgW="9142857" imgH="3610479" progId="">
                  <p:embed/>
                  <p:pic>
                    <p:nvPicPr>
                      <p:cNvPr id="409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65400"/>
                        <a:ext cx="9142412" cy="360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90550" y="1085850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3" r:id="rId6" imgW="1467055" imgH="390580" progId="">
                  <p:embed/>
                </p:oleObj>
              </mc:Choice>
              <mc:Fallback>
                <p:oleObj r:id="rId6" imgW="1467055" imgH="390580" progId="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085850"/>
                        <a:ext cx="14668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838200" y="4222750"/>
            <a:ext cx="4572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984250" y="2768600"/>
            <a:ext cx="5540375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FFFF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chemeClr val="bg1"/>
                </a:solidFill>
              </a:rPr>
              <a:t>EPAM Systems, Shenzhen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2209800" y="1104900"/>
            <a:ext cx="53435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2B78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 dirty="0">
                <a:solidFill>
                  <a:srgbClr val="002B78"/>
                </a:solidFill>
              </a:rPr>
              <a:t>Delivering Excellence in Software Engineering</a:t>
            </a:r>
            <a:r>
              <a:rPr lang="en-GB" sz="1200" dirty="0">
                <a:solidFill>
                  <a:srgbClr val="002B78"/>
                </a:solidFill>
              </a:rPr>
              <a:t> </a:t>
            </a:r>
          </a:p>
        </p:txBody>
      </p:sp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827722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4" r:id="rId8" imgW="866896" imgH="704948" progId="">
                  <p:embed/>
                </p:oleObj>
              </mc:Choice>
              <mc:Fallback>
                <p:oleObj r:id="rId8" imgW="866896" imgH="704948" progId="">
                  <p:embed/>
                  <p:pic>
                    <p:nvPicPr>
                      <p:cNvPr id="41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654367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5" r:id="rId10" imgW="866896" imgH="704948" progId="">
                  <p:embed/>
                </p:oleObj>
              </mc:Choice>
              <mc:Fallback>
                <p:oleObj r:id="rId10" imgW="866896" imgH="704948" progId="">
                  <p:embed/>
                  <p:pic>
                    <p:nvPicPr>
                      <p:cNvPr id="41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9"/>
          <p:cNvGraphicFramePr>
            <a:graphicFrameLocks noChangeAspect="1"/>
          </p:cNvGraphicFramePr>
          <p:nvPr/>
        </p:nvGraphicFramePr>
        <p:xfrm>
          <a:off x="7410450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6" r:id="rId12" imgW="866896" imgH="704948" progId="">
                  <p:embed/>
                </p:oleObj>
              </mc:Choice>
              <mc:Fallback>
                <p:oleObj r:id="rId12" imgW="866896" imgH="704948" progId="">
                  <p:embed/>
                  <p:pic>
                    <p:nvPicPr>
                      <p:cNvPr id="410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3775" y="3524251"/>
            <a:ext cx="7410451" cy="2071859"/>
            <a:chOff x="626" y="2220"/>
            <a:chExt cx="4668" cy="1560"/>
          </a:xfrm>
        </p:grpSpPr>
        <p:sp>
          <p:nvSpPr>
            <p:cNvPr id="4108" name="Rectangle 11"/>
            <p:cNvSpPr>
              <a:spLocks noChangeArrowheads="1"/>
            </p:cNvSpPr>
            <p:nvPr/>
          </p:nvSpPr>
          <p:spPr bwMode="auto">
            <a:xfrm>
              <a:off x="626" y="2220"/>
              <a:ext cx="2482" cy="12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Fabian Jaramillo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Senior Developer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EPAM Systems Inc.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Shenzhen, China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 smtClean="0">
                <a:solidFill>
                  <a:srgbClr val="CCCC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>
                  <a:solidFill>
                    <a:srgbClr val="C8CF6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Fabian_Jaramillo_ordonez</a:t>
              </a:r>
              <a:r>
                <a:rPr lang="en-GB" sz="1400" dirty="0">
                  <a:solidFill>
                    <a:srgbClr val="C8CF6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@epam.com</a:t>
              </a:r>
              <a:endParaRPr lang="en-GB" sz="1400" dirty="0">
                <a:solidFill>
                  <a:srgbClr val="C8CF60"/>
                </a:solidFill>
                <a:ea typeface="Tahoma" panose="020B0604030504040204" pitchFamily="34" charset="0"/>
                <a:cs typeface="Tahoma" panose="020B0604030504040204" pitchFamily="34" charset="0"/>
                <a:hlinkClick r:id="rId14"/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>
                  <a:solidFill>
                    <a:srgbClr val="002B78"/>
                  </a:solidFill>
                </a:rPr>
                <a:t>	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</p:txBody>
        </p:sp>
        <p:sp>
          <p:nvSpPr>
            <p:cNvPr id="4109" name="Rectangle 12"/>
            <p:cNvSpPr>
              <a:spLocks noChangeArrowheads="1"/>
            </p:cNvSpPr>
            <p:nvPr/>
          </p:nvSpPr>
          <p:spPr bwMode="auto">
            <a:xfrm>
              <a:off x="2287" y="2220"/>
              <a:ext cx="1208" cy="15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>
              <a:off x="632" y="2220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2" name="Line 15"/>
            <p:cNvSpPr>
              <a:spLocks noChangeShapeType="1"/>
            </p:cNvSpPr>
            <p:nvPr/>
          </p:nvSpPr>
          <p:spPr bwMode="auto">
            <a:xfrm>
              <a:off x="632" y="3779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Line 16"/>
            <p:cNvSpPr>
              <a:spLocks noChangeShapeType="1"/>
            </p:cNvSpPr>
            <p:nvPr/>
          </p:nvSpPr>
          <p:spPr bwMode="auto">
            <a:xfrm>
              <a:off x="632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>
              <a:off x="5293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2287" y="2220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Line 19"/>
            <p:cNvSpPr>
              <a:spLocks noChangeShapeType="1"/>
            </p:cNvSpPr>
            <p:nvPr/>
          </p:nvSpPr>
          <p:spPr bwMode="auto">
            <a:xfrm>
              <a:off x="2287" y="3779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>
              <a:off x="3495" y="2220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>
              <a:off x="3495" y="3779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8070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EPAM official current template">
  <a:themeElements>
    <a:clrScheme name="3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3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PAM official current template">
  <a:themeElements>
    <a:clrScheme name="1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1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37586</TotalTime>
  <Words>287</Words>
  <Application>Microsoft Office PowerPoint</Application>
  <PresentationFormat>On-screen Show (4:3)</PresentationFormat>
  <Paragraphs>74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Constantia</vt:lpstr>
      <vt:lpstr>Symbol</vt:lpstr>
      <vt:lpstr>Tahoma</vt:lpstr>
      <vt:lpstr>Verdana</vt:lpstr>
      <vt:lpstr>Wingdings</vt:lpstr>
      <vt:lpstr>3_EPAM official current template</vt:lpstr>
      <vt:lpstr>1_EPAM official current template</vt:lpstr>
      <vt:lpstr>Photo Editor Photo</vt:lpstr>
      <vt:lpstr>PowerPoint Presentation</vt:lpstr>
      <vt:lpstr>Node.js with Bootstrap, Express, React and Redux</vt:lpstr>
      <vt:lpstr>Node.js with Bootstrap, Express, React and Redux</vt:lpstr>
      <vt:lpstr>Node.js with Bootstrap, Express, React and Redux</vt:lpstr>
      <vt:lpstr>Node.js with Bootstrap, Express, React and Redux</vt:lpstr>
      <vt:lpstr>NodeJS with Bootstrap, Express, React and Redux</vt:lpstr>
      <vt:lpstr>Node.js with Bootstrap, Express, React and Redux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Official PPT Presentation Template</dc:title>
  <dc:creator>Scott Schwartzman</dc:creator>
  <dc:description>EPAM official corporate template for PowerPoint presentations</dc:description>
  <cp:lastModifiedBy>Fabian Jaramillo Ordonez</cp:lastModifiedBy>
  <cp:revision>786</cp:revision>
  <dcterms:created xsi:type="dcterms:W3CDTF">2005-12-21T15:29:09Z</dcterms:created>
  <dcterms:modified xsi:type="dcterms:W3CDTF">2016-09-30T05:25:53Z</dcterms:modified>
</cp:coreProperties>
</file>